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  <p:sldMasterId id="2147483655" r:id="rId2"/>
    <p:sldMasterId id="2147483656" r:id="rId3"/>
  </p:sldMasterIdLst>
  <p:sldIdLst>
    <p:sldId id="309" r:id="rId4"/>
    <p:sldId id="362" r:id="rId5"/>
    <p:sldId id="320" r:id="rId6"/>
    <p:sldId id="347" r:id="rId7"/>
    <p:sldId id="348" r:id="rId8"/>
    <p:sldId id="349" r:id="rId9"/>
    <p:sldId id="325" r:id="rId10"/>
    <p:sldId id="326" r:id="rId11"/>
    <p:sldId id="327" r:id="rId12"/>
    <p:sldId id="328" r:id="rId13"/>
    <p:sldId id="323" r:id="rId14"/>
    <p:sldId id="329" r:id="rId15"/>
    <p:sldId id="330" r:id="rId16"/>
    <p:sldId id="354" r:id="rId17"/>
    <p:sldId id="331" r:id="rId18"/>
    <p:sldId id="332" r:id="rId19"/>
    <p:sldId id="333" r:id="rId20"/>
    <p:sldId id="334" r:id="rId21"/>
    <p:sldId id="336" r:id="rId22"/>
    <p:sldId id="337" r:id="rId23"/>
    <p:sldId id="339" r:id="rId24"/>
    <p:sldId id="351" r:id="rId25"/>
    <p:sldId id="350" r:id="rId26"/>
    <p:sldId id="352" r:id="rId27"/>
    <p:sldId id="338" r:id="rId28"/>
    <p:sldId id="340" r:id="rId29"/>
    <p:sldId id="341" r:id="rId30"/>
    <p:sldId id="343" r:id="rId31"/>
    <p:sldId id="344" r:id="rId32"/>
    <p:sldId id="345" r:id="rId33"/>
    <p:sldId id="356" r:id="rId34"/>
    <p:sldId id="358" r:id="rId35"/>
    <p:sldId id="361" r:id="rId36"/>
    <p:sldId id="355" r:id="rId37"/>
    <p:sldId id="357" r:id="rId38"/>
    <p:sldId id="360" r:id="rId39"/>
    <p:sldId id="359" r:id="rId40"/>
    <p:sldId id="363" r:id="rId41"/>
    <p:sldId id="364" r:id="rId42"/>
    <p:sldId id="365" r:id="rId43"/>
    <p:sldId id="366" r:id="rId44"/>
    <p:sldId id="367" r:id="rId45"/>
    <p:sldId id="368" r:id="rId46"/>
    <p:sldId id="369" r:id="rId47"/>
    <p:sldId id="370" r:id="rId48"/>
    <p:sldId id="371" r:id="rId49"/>
    <p:sldId id="372" r:id="rId50"/>
    <p:sldId id="373" r:id="rId51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3300"/>
    <a:srgbClr val="000000"/>
    <a:srgbClr val="00FFCC"/>
    <a:srgbClr val="CC00CC"/>
    <a:srgbClr val="D9FBBF"/>
    <a:srgbClr val="DEFDB9"/>
    <a:srgbClr val="CCFFCC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77" autoAdjust="0"/>
    <p:restoredTop sz="94575" autoAdjust="0"/>
  </p:normalViewPr>
  <p:slideViewPr>
    <p:cSldViewPr>
      <p:cViewPr varScale="1">
        <p:scale>
          <a:sx n="42" d="100"/>
          <a:sy n="42" d="100"/>
        </p:scale>
        <p:origin x="-624" y="-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image" Target="../media/image53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emf"/><Relationship Id="rId1" Type="http://schemas.openxmlformats.org/officeDocument/2006/relationships/image" Target="../media/image56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emf"/><Relationship Id="rId1" Type="http://schemas.openxmlformats.org/officeDocument/2006/relationships/image" Target="../media/image59.e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63.emf"/><Relationship Id="rId1" Type="http://schemas.openxmlformats.org/officeDocument/2006/relationships/image" Target="../media/image62.emf"/><Relationship Id="rId5" Type="http://schemas.openxmlformats.org/officeDocument/2006/relationships/image" Target="../media/image66.emf"/><Relationship Id="rId4" Type="http://schemas.openxmlformats.org/officeDocument/2006/relationships/image" Target="../media/image65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image" Target="../media/image69.emf"/><Relationship Id="rId1" Type="http://schemas.openxmlformats.org/officeDocument/2006/relationships/image" Target="../media/image68.emf"/><Relationship Id="rId4" Type="http://schemas.openxmlformats.org/officeDocument/2006/relationships/image" Target="../media/image7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e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75.emf"/><Relationship Id="rId1" Type="http://schemas.openxmlformats.org/officeDocument/2006/relationships/image" Target="../media/image74.e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77.emf"/><Relationship Id="rId1" Type="http://schemas.openxmlformats.org/officeDocument/2006/relationships/image" Target="../media/image76.e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2" Type="http://schemas.openxmlformats.org/officeDocument/2006/relationships/image" Target="../media/image79.emf"/><Relationship Id="rId1" Type="http://schemas.openxmlformats.org/officeDocument/2006/relationships/image" Target="../media/image78.emf"/></Relationships>
</file>

<file path=ppt/drawings/_rels/vmlDrawing19.vml.rels><?xml version="1.0" encoding="UTF-8" standalone="yes"?>
<Relationships xmlns="http://schemas.openxmlformats.org/package/2006/relationships"><Relationship Id="rId8" Type="http://schemas.openxmlformats.org/officeDocument/2006/relationships/image" Target="../media/image88.emf"/><Relationship Id="rId3" Type="http://schemas.openxmlformats.org/officeDocument/2006/relationships/image" Target="../media/image83.emf"/><Relationship Id="rId7" Type="http://schemas.openxmlformats.org/officeDocument/2006/relationships/image" Target="../media/image87.emf"/><Relationship Id="rId2" Type="http://schemas.openxmlformats.org/officeDocument/2006/relationships/image" Target="../media/image82.emf"/><Relationship Id="rId1" Type="http://schemas.openxmlformats.org/officeDocument/2006/relationships/image" Target="../media/image81.emf"/><Relationship Id="rId6" Type="http://schemas.openxmlformats.org/officeDocument/2006/relationships/image" Target="../media/image86.emf"/><Relationship Id="rId5" Type="http://schemas.openxmlformats.org/officeDocument/2006/relationships/image" Target="../media/image85.emf"/><Relationship Id="rId4" Type="http://schemas.openxmlformats.org/officeDocument/2006/relationships/image" Target="../media/image84.emf"/><Relationship Id="rId9" Type="http://schemas.openxmlformats.org/officeDocument/2006/relationships/image" Target="../media/image89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image" Target="../media/image3.emf"/><Relationship Id="rId4" Type="http://schemas.openxmlformats.org/officeDocument/2006/relationships/image" Target="../media/image6.emf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97.emf"/><Relationship Id="rId3" Type="http://schemas.openxmlformats.org/officeDocument/2006/relationships/image" Target="../media/image92.emf"/><Relationship Id="rId7" Type="http://schemas.openxmlformats.org/officeDocument/2006/relationships/image" Target="../media/image96.emf"/><Relationship Id="rId2" Type="http://schemas.openxmlformats.org/officeDocument/2006/relationships/image" Target="../media/image91.emf"/><Relationship Id="rId1" Type="http://schemas.openxmlformats.org/officeDocument/2006/relationships/image" Target="../media/image90.emf"/><Relationship Id="rId6" Type="http://schemas.openxmlformats.org/officeDocument/2006/relationships/image" Target="../media/image95.emf"/><Relationship Id="rId5" Type="http://schemas.openxmlformats.org/officeDocument/2006/relationships/image" Target="../media/image94.emf"/><Relationship Id="rId4" Type="http://schemas.openxmlformats.org/officeDocument/2006/relationships/image" Target="../media/image93.emf"/><Relationship Id="rId9" Type="http://schemas.openxmlformats.org/officeDocument/2006/relationships/image" Target="../media/image98.emf"/></Relationships>
</file>

<file path=ppt/drawings/_rels/vmlDrawing2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emf"/><Relationship Id="rId3" Type="http://schemas.openxmlformats.org/officeDocument/2006/relationships/image" Target="../media/image101.emf"/><Relationship Id="rId7" Type="http://schemas.openxmlformats.org/officeDocument/2006/relationships/image" Target="../media/image105.emf"/><Relationship Id="rId2" Type="http://schemas.openxmlformats.org/officeDocument/2006/relationships/image" Target="../media/image100.emf"/><Relationship Id="rId1" Type="http://schemas.openxmlformats.org/officeDocument/2006/relationships/image" Target="../media/image99.emf"/><Relationship Id="rId6" Type="http://schemas.openxmlformats.org/officeDocument/2006/relationships/image" Target="../media/image104.emf"/><Relationship Id="rId5" Type="http://schemas.openxmlformats.org/officeDocument/2006/relationships/image" Target="../media/image103.emf"/><Relationship Id="rId4" Type="http://schemas.openxmlformats.org/officeDocument/2006/relationships/image" Target="../media/image102.emf"/><Relationship Id="rId9" Type="http://schemas.openxmlformats.org/officeDocument/2006/relationships/image" Target="../media/image107.emf"/></Relationships>
</file>

<file path=ppt/drawings/_rels/vmlDrawing2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emf"/><Relationship Id="rId3" Type="http://schemas.openxmlformats.org/officeDocument/2006/relationships/image" Target="../media/image110.emf"/><Relationship Id="rId7" Type="http://schemas.openxmlformats.org/officeDocument/2006/relationships/image" Target="../media/image114.emf"/><Relationship Id="rId2" Type="http://schemas.openxmlformats.org/officeDocument/2006/relationships/image" Target="../media/image109.emf"/><Relationship Id="rId1" Type="http://schemas.openxmlformats.org/officeDocument/2006/relationships/image" Target="../media/image108.emf"/><Relationship Id="rId6" Type="http://schemas.openxmlformats.org/officeDocument/2006/relationships/image" Target="../media/image113.emf"/><Relationship Id="rId5" Type="http://schemas.openxmlformats.org/officeDocument/2006/relationships/image" Target="../media/image112.emf"/><Relationship Id="rId4" Type="http://schemas.openxmlformats.org/officeDocument/2006/relationships/image" Target="../media/image111.emf"/><Relationship Id="rId9" Type="http://schemas.openxmlformats.org/officeDocument/2006/relationships/image" Target="../media/image116.emf"/></Relationships>
</file>

<file path=ppt/drawings/_rels/vmlDrawing2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emf"/><Relationship Id="rId3" Type="http://schemas.openxmlformats.org/officeDocument/2006/relationships/image" Target="../media/image119.emf"/><Relationship Id="rId7" Type="http://schemas.openxmlformats.org/officeDocument/2006/relationships/image" Target="../media/image123.emf"/><Relationship Id="rId2" Type="http://schemas.openxmlformats.org/officeDocument/2006/relationships/image" Target="../media/image118.emf"/><Relationship Id="rId1" Type="http://schemas.openxmlformats.org/officeDocument/2006/relationships/image" Target="../media/image117.emf"/><Relationship Id="rId6" Type="http://schemas.openxmlformats.org/officeDocument/2006/relationships/image" Target="../media/image122.emf"/><Relationship Id="rId5" Type="http://schemas.openxmlformats.org/officeDocument/2006/relationships/image" Target="../media/image121.emf"/><Relationship Id="rId4" Type="http://schemas.openxmlformats.org/officeDocument/2006/relationships/image" Target="../media/image120.e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emf"/><Relationship Id="rId2" Type="http://schemas.openxmlformats.org/officeDocument/2006/relationships/image" Target="../media/image126.emf"/><Relationship Id="rId1" Type="http://schemas.openxmlformats.org/officeDocument/2006/relationships/image" Target="../media/image125.emf"/><Relationship Id="rId4" Type="http://schemas.openxmlformats.org/officeDocument/2006/relationships/image" Target="../media/image128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9.emf"/></Relationships>
</file>

<file path=ppt/drawings/_rels/vmlDrawing2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emf"/><Relationship Id="rId3" Type="http://schemas.openxmlformats.org/officeDocument/2006/relationships/image" Target="../media/image132.emf"/><Relationship Id="rId7" Type="http://schemas.openxmlformats.org/officeDocument/2006/relationships/image" Target="../media/image136.emf"/><Relationship Id="rId2" Type="http://schemas.openxmlformats.org/officeDocument/2006/relationships/image" Target="../media/image131.emf"/><Relationship Id="rId1" Type="http://schemas.openxmlformats.org/officeDocument/2006/relationships/image" Target="../media/image130.emf"/><Relationship Id="rId6" Type="http://schemas.openxmlformats.org/officeDocument/2006/relationships/image" Target="../media/image135.emf"/><Relationship Id="rId5" Type="http://schemas.openxmlformats.org/officeDocument/2006/relationships/image" Target="../media/image134.emf"/><Relationship Id="rId4" Type="http://schemas.openxmlformats.org/officeDocument/2006/relationships/image" Target="../media/image133.e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emf"/><Relationship Id="rId2" Type="http://schemas.openxmlformats.org/officeDocument/2006/relationships/image" Target="../media/image139.emf"/><Relationship Id="rId1" Type="http://schemas.openxmlformats.org/officeDocument/2006/relationships/image" Target="../media/image138.emf"/><Relationship Id="rId6" Type="http://schemas.openxmlformats.org/officeDocument/2006/relationships/image" Target="../media/image143.emf"/><Relationship Id="rId5" Type="http://schemas.openxmlformats.org/officeDocument/2006/relationships/image" Target="../media/image142.emf"/><Relationship Id="rId4" Type="http://schemas.openxmlformats.org/officeDocument/2006/relationships/image" Target="../media/image141.e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emf"/><Relationship Id="rId7" Type="http://schemas.openxmlformats.org/officeDocument/2006/relationships/image" Target="../media/image150.emf"/><Relationship Id="rId2" Type="http://schemas.openxmlformats.org/officeDocument/2006/relationships/image" Target="../media/image145.emf"/><Relationship Id="rId1" Type="http://schemas.openxmlformats.org/officeDocument/2006/relationships/image" Target="../media/image144.emf"/><Relationship Id="rId6" Type="http://schemas.openxmlformats.org/officeDocument/2006/relationships/image" Target="../media/image149.emf"/><Relationship Id="rId5" Type="http://schemas.openxmlformats.org/officeDocument/2006/relationships/image" Target="../media/image148.emf"/><Relationship Id="rId4" Type="http://schemas.openxmlformats.org/officeDocument/2006/relationships/image" Target="../media/image147.emf"/></Relationships>
</file>

<file path=ppt/drawings/_rels/vmlDrawing2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3" Type="http://schemas.openxmlformats.org/officeDocument/2006/relationships/image" Target="../media/image153.emf"/><Relationship Id="rId7" Type="http://schemas.openxmlformats.org/officeDocument/2006/relationships/image" Target="../media/image157.emf"/><Relationship Id="rId2" Type="http://schemas.openxmlformats.org/officeDocument/2006/relationships/image" Target="../media/image152.emf"/><Relationship Id="rId1" Type="http://schemas.openxmlformats.org/officeDocument/2006/relationships/image" Target="../media/image151.emf"/><Relationship Id="rId6" Type="http://schemas.openxmlformats.org/officeDocument/2006/relationships/image" Target="../media/image156.emf"/><Relationship Id="rId5" Type="http://schemas.openxmlformats.org/officeDocument/2006/relationships/image" Target="../media/image155.emf"/><Relationship Id="rId4" Type="http://schemas.openxmlformats.org/officeDocument/2006/relationships/image" Target="../media/image154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image" Target="../media/image7.emf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drawings/_rels/vmlDrawing3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6.emf"/><Relationship Id="rId3" Type="http://schemas.openxmlformats.org/officeDocument/2006/relationships/image" Target="../media/image161.emf"/><Relationship Id="rId7" Type="http://schemas.openxmlformats.org/officeDocument/2006/relationships/image" Target="../media/image165.emf"/><Relationship Id="rId2" Type="http://schemas.openxmlformats.org/officeDocument/2006/relationships/image" Target="../media/image160.emf"/><Relationship Id="rId1" Type="http://schemas.openxmlformats.org/officeDocument/2006/relationships/image" Target="../media/image159.emf"/><Relationship Id="rId6" Type="http://schemas.openxmlformats.org/officeDocument/2006/relationships/image" Target="../media/image164.emf"/><Relationship Id="rId5" Type="http://schemas.openxmlformats.org/officeDocument/2006/relationships/image" Target="../media/image163.emf"/><Relationship Id="rId4" Type="http://schemas.openxmlformats.org/officeDocument/2006/relationships/image" Target="../media/image162.emf"/></Relationships>
</file>

<file path=ppt/drawings/_rels/vmlDrawing3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emf"/><Relationship Id="rId2" Type="http://schemas.openxmlformats.org/officeDocument/2006/relationships/image" Target="../media/image168.emf"/><Relationship Id="rId1" Type="http://schemas.openxmlformats.org/officeDocument/2006/relationships/image" Target="../media/image167.emf"/><Relationship Id="rId6" Type="http://schemas.openxmlformats.org/officeDocument/2006/relationships/image" Target="../media/image158.png"/><Relationship Id="rId5" Type="http://schemas.openxmlformats.org/officeDocument/2006/relationships/image" Target="../media/image171.emf"/><Relationship Id="rId4" Type="http://schemas.openxmlformats.org/officeDocument/2006/relationships/image" Target="../media/image170.emf"/></Relationships>
</file>

<file path=ppt/drawings/_rels/vmlDrawing3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emf"/><Relationship Id="rId2" Type="http://schemas.openxmlformats.org/officeDocument/2006/relationships/image" Target="../media/image173.emf"/><Relationship Id="rId1" Type="http://schemas.openxmlformats.org/officeDocument/2006/relationships/image" Target="../media/image172.emf"/><Relationship Id="rId6" Type="http://schemas.openxmlformats.org/officeDocument/2006/relationships/image" Target="../media/image177.emf"/><Relationship Id="rId5" Type="http://schemas.openxmlformats.org/officeDocument/2006/relationships/image" Target="../media/image176.emf"/><Relationship Id="rId4" Type="http://schemas.openxmlformats.org/officeDocument/2006/relationships/image" Target="../media/image175.emf"/></Relationships>
</file>

<file path=ppt/drawings/_rels/vmlDrawing3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5.emf"/><Relationship Id="rId3" Type="http://schemas.openxmlformats.org/officeDocument/2006/relationships/image" Target="../media/image180.emf"/><Relationship Id="rId7" Type="http://schemas.openxmlformats.org/officeDocument/2006/relationships/image" Target="../media/image184.emf"/><Relationship Id="rId2" Type="http://schemas.openxmlformats.org/officeDocument/2006/relationships/image" Target="../media/image179.emf"/><Relationship Id="rId1" Type="http://schemas.openxmlformats.org/officeDocument/2006/relationships/image" Target="../media/image178.emf"/><Relationship Id="rId6" Type="http://schemas.openxmlformats.org/officeDocument/2006/relationships/image" Target="../media/image183.emf"/><Relationship Id="rId11" Type="http://schemas.openxmlformats.org/officeDocument/2006/relationships/image" Target="../media/image158.png"/><Relationship Id="rId5" Type="http://schemas.openxmlformats.org/officeDocument/2006/relationships/image" Target="../media/image182.emf"/><Relationship Id="rId10" Type="http://schemas.openxmlformats.org/officeDocument/2006/relationships/image" Target="../media/image187.emf"/><Relationship Id="rId4" Type="http://schemas.openxmlformats.org/officeDocument/2006/relationships/image" Target="../media/image181.emf"/><Relationship Id="rId9" Type="http://schemas.openxmlformats.org/officeDocument/2006/relationships/image" Target="../media/image186.emf"/></Relationships>
</file>

<file path=ppt/drawings/_rels/vmlDrawing3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emf"/><Relationship Id="rId2" Type="http://schemas.openxmlformats.org/officeDocument/2006/relationships/image" Target="../media/image189.emf"/><Relationship Id="rId1" Type="http://schemas.openxmlformats.org/officeDocument/2006/relationships/image" Target="../media/image188.emf"/><Relationship Id="rId6" Type="http://schemas.openxmlformats.org/officeDocument/2006/relationships/image" Target="../media/image158.png"/><Relationship Id="rId5" Type="http://schemas.openxmlformats.org/officeDocument/2006/relationships/image" Target="../media/image192.emf"/><Relationship Id="rId4" Type="http://schemas.openxmlformats.org/officeDocument/2006/relationships/image" Target="../media/image191.emf"/></Relationships>
</file>

<file path=ppt/drawings/_rels/vmlDrawing3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emf"/><Relationship Id="rId2" Type="http://schemas.openxmlformats.org/officeDocument/2006/relationships/image" Target="../media/image194.emf"/><Relationship Id="rId1" Type="http://schemas.openxmlformats.org/officeDocument/2006/relationships/image" Target="../media/image193.emf"/><Relationship Id="rId5" Type="http://schemas.openxmlformats.org/officeDocument/2006/relationships/image" Target="../media/image197.emf"/><Relationship Id="rId4" Type="http://schemas.openxmlformats.org/officeDocument/2006/relationships/image" Target="../media/image196.emf"/></Relationships>
</file>

<file path=ppt/drawings/_rels/vmlDrawing3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emf"/><Relationship Id="rId2" Type="http://schemas.openxmlformats.org/officeDocument/2006/relationships/image" Target="../media/image199.emf"/><Relationship Id="rId1" Type="http://schemas.openxmlformats.org/officeDocument/2006/relationships/image" Target="../media/image198.emf"/><Relationship Id="rId6" Type="http://schemas.openxmlformats.org/officeDocument/2006/relationships/image" Target="../media/image203.emf"/><Relationship Id="rId5" Type="http://schemas.openxmlformats.org/officeDocument/2006/relationships/image" Target="../media/image202.emf"/><Relationship Id="rId4" Type="http://schemas.openxmlformats.org/officeDocument/2006/relationships/image" Target="../media/image201.emf"/></Relationships>
</file>

<file path=ppt/drawings/_rels/vmlDrawing3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emf"/><Relationship Id="rId2" Type="http://schemas.openxmlformats.org/officeDocument/2006/relationships/image" Target="../media/image206.emf"/><Relationship Id="rId1" Type="http://schemas.openxmlformats.org/officeDocument/2006/relationships/image" Target="../media/image205.emf"/><Relationship Id="rId5" Type="http://schemas.openxmlformats.org/officeDocument/2006/relationships/image" Target="../media/image209.emf"/><Relationship Id="rId4" Type="http://schemas.openxmlformats.org/officeDocument/2006/relationships/image" Target="../media/image208.emf"/></Relationships>
</file>

<file path=ppt/drawings/_rels/vmlDrawing3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emf"/><Relationship Id="rId1" Type="http://schemas.openxmlformats.org/officeDocument/2006/relationships/image" Target="../media/image210.emf"/></Relationships>
</file>

<file path=ppt/drawings/_rels/vmlDrawing39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9.emf"/><Relationship Id="rId3" Type="http://schemas.openxmlformats.org/officeDocument/2006/relationships/image" Target="../media/image214.emf"/><Relationship Id="rId7" Type="http://schemas.openxmlformats.org/officeDocument/2006/relationships/image" Target="../media/image218.emf"/><Relationship Id="rId2" Type="http://schemas.openxmlformats.org/officeDocument/2006/relationships/image" Target="../media/image213.emf"/><Relationship Id="rId1" Type="http://schemas.openxmlformats.org/officeDocument/2006/relationships/image" Target="../media/image212.emf"/><Relationship Id="rId6" Type="http://schemas.openxmlformats.org/officeDocument/2006/relationships/image" Target="../media/image217.emf"/><Relationship Id="rId5" Type="http://schemas.openxmlformats.org/officeDocument/2006/relationships/image" Target="../media/image216.emf"/><Relationship Id="rId4" Type="http://schemas.openxmlformats.org/officeDocument/2006/relationships/image" Target="../media/image215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7" Type="http://schemas.openxmlformats.org/officeDocument/2006/relationships/image" Target="../media/image19.emf"/><Relationship Id="rId2" Type="http://schemas.openxmlformats.org/officeDocument/2006/relationships/image" Target="../media/image14.emf"/><Relationship Id="rId1" Type="http://schemas.openxmlformats.org/officeDocument/2006/relationships/image" Target="../media/image13.emf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drawings/_rels/vmlDrawing4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emf"/><Relationship Id="rId2" Type="http://schemas.openxmlformats.org/officeDocument/2006/relationships/image" Target="../media/image221.emf"/><Relationship Id="rId1" Type="http://schemas.openxmlformats.org/officeDocument/2006/relationships/image" Target="../media/image220.emf"/><Relationship Id="rId6" Type="http://schemas.openxmlformats.org/officeDocument/2006/relationships/image" Target="../media/image225.emf"/><Relationship Id="rId5" Type="http://schemas.openxmlformats.org/officeDocument/2006/relationships/image" Target="../media/image224.emf"/><Relationship Id="rId4" Type="http://schemas.openxmlformats.org/officeDocument/2006/relationships/image" Target="../media/image223.emf"/></Relationships>
</file>

<file path=ppt/drawings/_rels/vmlDrawing4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emf"/><Relationship Id="rId7" Type="http://schemas.openxmlformats.org/officeDocument/2006/relationships/image" Target="../media/image232.emf"/><Relationship Id="rId2" Type="http://schemas.openxmlformats.org/officeDocument/2006/relationships/image" Target="../media/image227.emf"/><Relationship Id="rId1" Type="http://schemas.openxmlformats.org/officeDocument/2006/relationships/image" Target="../media/image226.emf"/><Relationship Id="rId6" Type="http://schemas.openxmlformats.org/officeDocument/2006/relationships/image" Target="../media/image231.emf"/><Relationship Id="rId5" Type="http://schemas.openxmlformats.org/officeDocument/2006/relationships/image" Target="../media/image230.emf"/><Relationship Id="rId4" Type="http://schemas.openxmlformats.org/officeDocument/2006/relationships/image" Target="../media/image229.emf"/></Relationships>
</file>

<file path=ppt/drawings/_rels/vmlDrawing4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5.emf"/><Relationship Id="rId7" Type="http://schemas.openxmlformats.org/officeDocument/2006/relationships/image" Target="../media/image239.emf"/><Relationship Id="rId2" Type="http://schemas.openxmlformats.org/officeDocument/2006/relationships/image" Target="../media/image234.emf"/><Relationship Id="rId1" Type="http://schemas.openxmlformats.org/officeDocument/2006/relationships/image" Target="../media/image233.emf"/><Relationship Id="rId6" Type="http://schemas.openxmlformats.org/officeDocument/2006/relationships/image" Target="../media/image238.emf"/><Relationship Id="rId5" Type="http://schemas.openxmlformats.org/officeDocument/2006/relationships/image" Target="../media/image237.emf"/><Relationship Id="rId4" Type="http://schemas.openxmlformats.org/officeDocument/2006/relationships/image" Target="../media/image236.emf"/></Relationships>
</file>

<file path=ppt/drawings/_rels/vmlDrawing4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emf"/><Relationship Id="rId2" Type="http://schemas.openxmlformats.org/officeDocument/2006/relationships/image" Target="../media/image241.emf"/><Relationship Id="rId1" Type="http://schemas.openxmlformats.org/officeDocument/2006/relationships/image" Target="../media/image240.emf"/><Relationship Id="rId5" Type="http://schemas.openxmlformats.org/officeDocument/2006/relationships/image" Target="../media/image244.emf"/><Relationship Id="rId4" Type="http://schemas.openxmlformats.org/officeDocument/2006/relationships/image" Target="../media/image243.emf"/></Relationships>
</file>

<file path=ppt/drawings/_rels/vmlDrawing4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52.emf"/><Relationship Id="rId3" Type="http://schemas.openxmlformats.org/officeDocument/2006/relationships/image" Target="../media/image247.emf"/><Relationship Id="rId7" Type="http://schemas.openxmlformats.org/officeDocument/2006/relationships/image" Target="../media/image251.emf"/><Relationship Id="rId2" Type="http://schemas.openxmlformats.org/officeDocument/2006/relationships/image" Target="../media/image246.emf"/><Relationship Id="rId1" Type="http://schemas.openxmlformats.org/officeDocument/2006/relationships/image" Target="../media/image245.emf"/><Relationship Id="rId6" Type="http://schemas.openxmlformats.org/officeDocument/2006/relationships/image" Target="../media/image250.emf"/><Relationship Id="rId5" Type="http://schemas.openxmlformats.org/officeDocument/2006/relationships/image" Target="../media/image249.emf"/><Relationship Id="rId10" Type="http://schemas.openxmlformats.org/officeDocument/2006/relationships/image" Target="../media/image254.emf"/><Relationship Id="rId4" Type="http://schemas.openxmlformats.org/officeDocument/2006/relationships/image" Target="../media/image248.emf"/><Relationship Id="rId9" Type="http://schemas.openxmlformats.org/officeDocument/2006/relationships/image" Target="../media/image253.emf"/></Relationships>
</file>

<file path=ppt/drawings/_rels/vmlDrawing4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7.emf"/><Relationship Id="rId2" Type="http://schemas.openxmlformats.org/officeDocument/2006/relationships/image" Target="../media/image256.emf"/><Relationship Id="rId1" Type="http://schemas.openxmlformats.org/officeDocument/2006/relationships/image" Target="../media/image255.emf"/><Relationship Id="rId5" Type="http://schemas.openxmlformats.org/officeDocument/2006/relationships/image" Target="../media/image259.emf"/><Relationship Id="rId4" Type="http://schemas.openxmlformats.org/officeDocument/2006/relationships/image" Target="../media/image258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image" Target="../media/image20.emf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7" Type="http://schemas.openxmlformats.org/officeDocument/2006/relationships/image" Target="../media/image32.emf"/><Relationship Id="rId2" Type="http://schemas.openxmlformats.org/officeDocument/2006/relationships/image" Target="../media/image27.emf"/><Relationship Id="rId1" Type="http://schemas.openxmlformats.org/officeDocument/2006/relationships/image" Target="../media/image26.emf"/><Relationship Id="rId6" Type="http://schemas.openxmlformats.org/officeDocument/2006/relationships/image" Target="../media/image31.emf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image" Target="../media/image33.emf"/><Relationship Id="rId6" Type="http://schemas.openxmlformats.org/officeDocument/2006/relationships/image" Target="../media/image38.emf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7" Type="http://schemas.openxmlformats.org/officeDocument/2006/relationships/image" Target="../media/image45.emf"/><Relationship Id="rId2" Type="http://schemas.openxmlformats.org/officeDocument/2006/relationships/image" Target="../media/image40.emf"/><Relationship Id="rId1" Type="http://schemas.openxmlformats.org/officeDocument/2006/relationships/image" Target="../media/image39.emf"/><Relationship Id="rId6" Type="http://schemas.openxmlformats.org/officeDocument/2006/relationships/image" Target="../media/image44.emf"/><Relationship Id="rId5" Type="http://schemas.openxmlformats.org/officeDocument/2006/relationships/image" Target="../media/image43.emf"/><Relationship Id="rId4" Type="http://schemas.openxmlformats.org/officeDocument/2006/relationships/image" Target="../media/image42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7" Type="http://schemas.openxmlformats.org/officeDocument/2006/relationships/image" Target="../media/image52.emf"/><Relationship Id="rId2" Type="http://schemas.openxmlformats.org/officeDocument/2006/relationships/image" Target="../media/image47.emf"/><Relationship Id="rId1" Type="http://schemas.openxmlformats.org/officeDocument/2006/relationships/image" Target="../media/image46.emf"/><Relationship Id="rId6" Type="http://schemas.openxmlformats.org/officeDocument/2006/relationships/image" Target="../media/image51.emf"/><Relationship Id="rId5" Type="http://schemas.openxmlformats.org/officeDocument/2006/relationships/image" Target="../media/image50.emf"/><Relationship Id="rId4" Type="http://schemas.openxmlformats.org/officeDocument/2006/relationships/image" Target="../media/image4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445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554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9298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496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13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44429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05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9753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3143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81604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24349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2997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0037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2129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7715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9006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9179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883877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1549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7008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5141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5236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34631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739360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68041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3237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999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873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577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299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6595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83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1470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hyperlink" Target="../0%20Contents.ppt#-1,5,Slide 5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8"/>
          <p:cNvGrpSpPr>
            <a:grpSpLocks/>
          </p:cNvGrpSpPr>
          <p:nvPr userDrawn="1"/>
        </p:nvGrpSpPr>
        <p:grpSpPr bwMode="auto">
          <a:xfrm>
            <a:off x="2667000" y="152400"/>
            <a:ext cx="3810000" cy="457200"/>
            <a:chOff x="1680" y="96"/>
            <a:chExt cx="2400" cy="288"/>
          </a:xfrm>
        </p:grpSpPr>
        <p:sp>
          <p:nvSpPr>
            <p:cNvPr id="1030" name="AutoShape 7"/>
            <p:cNvSpPr>
              <a:spLocks noChangeArrowheads="1"/>
            </p:cNvSpPr>
            <p:nvPr userDrawn="1"/>
          </p:nvSpPr>
          <p:spPr bwMode="auto">
            <a:xfrm>
              <a:off x="1776" y="96"/>
              <a:ext cx="2256" cy="288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9858" name="Text Box 2"/>
            <p:cNvSpPr txBox="1">
              <a:spLocks noChangeArrowheads="1"/>
            </p:cNvSpPr>
            <p:nvPr userDrawn="1"/>
          </p:nvSpPr>
          <p:spPr bwMode="auto">
            <a:xfrm>
              <a:off x="1680" y="96"/>
              <a:ext cx="24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468313" indent="-468313">
                <a:tabLst>
                  <a:tab pos="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981075">
                <a:tabLst>
                  <a:tab pos="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095375">
                <a:tabLst>
                  <a:tab pos="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 typeface="Wingdings" pitchFamily="2" charset="2"/>
                <a:buNone/>
                <a:defRPr/>
              </a:pPr>
              <a:r>
                <a:rPr lang="en-GB" b="1" smtClean="0">
                  <a:latin typeface="Comic Sans MS" pitchFamily="66" charset="0"/>
                </a:rPr>
                <a:t>The Binomial Expansion</a:t>
              </a:r>
            </a:p>
          </p:txBody>
        </p:sp>
      </p:grpSp>
      <p:sp>
        <p:nvSpPr>
          <p:cNvPr id="1027" name="AutoShape 3">
            <a:hlinkClick r:id="" action="ppaction://hlinkshowjump?jump=previousslide" highlightClick="1"/>
          </p:cNvPr>
          <p:cNvSpPr>
            <a:spLocks noChangeArrowheads="1"/>
          </p:cNvSpPr>
          <p:nvPr userDrawn="1"/>
        </p:nvSpPr>
        <p:spPr bwMode="auto">
          <a:xfrm>
            <a:off x="787400" y="6502400"/>
            <a:ext cx="533400" cy="304800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rgbClr val="96969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" name="AutoShape 5">
            <a:hlinkClick r:id="" action="ppaction://hlinkshowjump?jump=nextslide" highlightClick="1"/>
          </p:cNvPr>
          <p:cNvSpPr>
            <a:spLocks noChangeArrowheads="1"/>
          </p:cNvSpPr>
          <p:nvPr userDrawn="1"/>
        </p:nvSpPr>
        <p:spPr bwMode="auto">
          <a:xfrm>
            <a:off x="1397000" y="6502400"/>
            <a:ext cx="533400" cy="304800"/>
          </a:xfrm>
          <a:prstGeom prst="actionButtonForwardNext">
            <a:avLst/>
          </a:prstGeom>
          <a:solidFill>
            <a:srgbClr val="CCFFCC"/>
          </a:solidFill>
          <a:ln w="9525">
            <a:solidFill>
              <a:srgbClr val="96969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9" name="AutoShape 6">
            <a:hlinkClick r:id="rId14" action="ppaction://hlinkpres?slideindex=5&amp;slidetitle=Slide 5" highlightClick="1"/>
          </p:cNvPr>
          <p:cNvSpPr>
            <a:spLocks noChangeArrowheads="1"/>
          </p:cNvSpPr>
          <p:nvPr userDrawn="1"/>
        </p:nvSpPr>
        <p:spPr bwMode="auto">
          <a:xfrm>
            <a:off x="1981200" y="6477000"/>
            <a:ext cx="609600" cy="330200"/>
          </a:xfrm>
          <a:prstGeom prst="actionButtonReturn">
            <a:avLst/>
          </a:prstGeom>
          <a:solidFill>
            <a:srgbClr val="CCFFCC"/>
          </a:solidFill>
          <a:ln w="9525">
            <a:solidFill>
              <a:srgbClr val="96969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31" name="Text Box 7"/>
          <p:cNvSpPr txBox="1">
            <a:spLocks noChangeArrowheads="1"/>
          </p:cNvSpPr>
          <p:nvPr userDrawn="1"/>
        </p:nvSpPr>
        <p:spPr bwMode="auto">
          <a:xfrm>
            <a:off x="2667000" y="242888"/>
            <a:ext cx="381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68313" indent="-468313">
              <a:tabLst>
                <a:tab pos="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81075">
              <a:tabLst>
                <a:tab pos="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95375">
              <a:tabLst>
                <a:tab pos="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tabLst>
                <a:tab pos="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tabLst>
                <a:tab pos="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en-GB" b="1" smtClean="0">
                <a:latin typeface="Comic Sans MS" pitchFamily="66" charset="0"/>
              </a:rPr>
              <a:t>The Binomial Expansion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13" Type="http://schemas.openxmlformats.org/officeDocument/2006/relationships/oleObject" Target="../embeddings/oleObject50.bin"/><Relationship Id="rId3" Type="http://schemas.openxmlformats.org/officeDocument/2006/relationships/oleObject" Target="../embeddings/oleObject45.bin"/><Relationship Id="rId7" Type="http://schemas.openxmlformats.org/officeDocument/2006/relationships/oleObject" Target="../embeddings/oleObject47.bin"/><Relationship Id="rId12" Type="http://schemas.openxmlformats.org/officeDocument/2006/relationships/image" Target="../media/image50.emf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52.e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47.emf"/><Relationship Id="rId11" Type="http://schemas.openxmlformats.org/officeDocument/2006/relationships/oleObject" Target="../embeddings/oleObject49.bin"/><Relationship Id="rId5" Type="http://schemas.openxmlformats.org/officeDocument/2006/relationships/oleObject" Target="../embeddings/oleObject46.bin"/><Relationship Id="rId15" Type="http://schemas.openxmlformats.org/officeDocument/2006/relationships/oleObject" Target="../embeddings/oleObject51.bin"/><Relationship Id="rId10" Type="http://schemas.openxmlformats.org/officeDocument/2006/relationships/image" Target="../media/image49.emf"/><Relationship Id="rId4" Type="http://schemas.openxmlformats.org/officeDocument/2006/relationships/image" Target="../media/image46.emf"/><Relationship Id="rId9" Type="http://schemas.openxmlformats.org/officeDocument/2006/relationships/oleObject" Target="../embeddings/oleObject48.bin"/><Relationship Id="rId14" Type="http://schemas.openxmlformats.org/officeDocument/2006/relationships/image" Target="../media/image51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emf"/><Relationship Id="rId3" Type="http://schemas.openxmlformats.org/officeDocument/2006/relationships/oleObject" Target="../embeddings/oleObject52.bin"/><Relationship Id="rId7" Type="http://schemas.openxmlformats.org/officeDocument/2006/relationships/oleObject" Target="../embeddings/oleObject54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54.emf"/><Relationship Id="rId5" Type="http://schemas.openxmlformats.org/officeDocument/2006/relationships/oleObject" Target="../embeddings/oleObject53.bin"/><Relationship Id="rId4" Type="http://schemas.openxmlformats.org/officeDocument/2006/relationships/image" Target="../media/image53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emf"/><Relationship Id="rId3" Type="http://schemas.openxmlformats.org/officeDocument/2006/relationships/oleObject" Target="../embeddings/oleObject55.bin"/><Relationship Id="rId7" Type="http://schemas.openxmlformats.org/officeDocument/2006/relationships/oleObject" Target="../embeddings/oleObject57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57.emf"/><Relationship Id="rId5" Type="http://schemas.openxmlformats.org/officeDocument/2006/relationships/oleObject" Target="../embeddings/oleObject56.bin"/><Relationship Id="rId4" Type="http://schemas.openxmlformats.org/officeDocument/2006/relationships/image" Target="../media/image56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emf"/><Relationship Id="rId3" Type="http://schemas.openxmlformats.org/officeDocument/2006/relationships/oleObject" Target="../embeddings/oleObject58.bin"/><Relationship Id="rId7" Type="http://schemas.openxmlformats.org/officeDocument/2006/relationships/oleObject" Target="../embeddings/oleObject60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60.emf"/><Relationship Id="rId5" Type="http://schemas.openxmlformats.org/officeDocument/2006/relationships/oleObject" Target="../embeddings/oleObject59.bin"/><Relationship Id="rId4" Type="http://schemas.openxmlformats.org/officeDocument/2006/relationships/image" Target="../media/image59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emf"/><Relationship Id="rId13" Type="http://schemas.openxmlformats.org/officeDocument/2006/relationships/image" Target="../media/image67.png"/><Relationship Id="rId3" Type="http://schemas.openxmlformats.org/officeDocument/2006/relationships/oleObject" Target="../embeddings/oleObject61.bin"/><Relationship Id="rId7" Type="http://schemas.openxmlformats.org/officeDocument/2006/relationships/oleObject" Target="../embeddings/oleObject63.bin"/><Relationship Id="rId12" Type="http://schemas.openxmlformats.org/officeDocument/2006/relationships/image" Target="../media/image66.e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63.emf"/><Relationship Id="rId11" Type="http://schemas.openxmlformats.org/officeDocument/2006/relationships/oleObject" Target="../embeddings/oleObject65.bin"/><Relationship Id="rId5" Type="http://schemas.openxmlformats.org/officeDocument/2006/relationships/oleObject" Target="../embeddings/oleObject62.bin"/><Relationship Id="rId10" Type="http://schemas.openxmlformats.org/officeDocument/2006/relationships/image" Target="../media/image65.emf"/><Relationship Id="rId4" Type="http://schemas.openxmlformats.org/officeDocument/2006/relationships/image" Target="../media/image62.emf"/><Relationship Id="rId9" Type="http://schemas.openxmlformats.org/officeDocument/2006/relationships/oleObject" Target="../embeddings/oleObject64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emf"/><Relationship Id="rId3" Type="http://schemas.openxmlformats.org/officeDocument/2006/relationships/oleObject" Target="../embeddings/oleObject66.bin"/><Relationship Id="rId7" Type="http://schemas.openxmlformats.org/officeDocument/2006/relationships/oleObject" Target="../embeddings/oleObject68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69.emf"/><Relationship Id="rId5" Type="http://schemas.openxmlformats.org/officeDocument/2006/relationships/oleObject" Target="../embeddings/oleObject67.bin"/><Relationship Id="rId10" Type="http://schemas.openxmlformats.org/officeDocument/2006/relationships/image" Target="../media/image71.emf"/><Relationship Id="rId4" Type="http://schemas.openxmlformats.org/officeDocument/2006/relationships/image" Target="../media/image68.emf"/><Relationship Id="rId9" Type="http://schemas.openxmlformats.org/officeDocument/2006/relationships/oleObject" Target="../embeddings/oleObject69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0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73.jpeg"/><Relationship Id="rId4" Type="http://schemas.openxmlformats.org/officeDocument/2006/relationships/image" Target="../media/image7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1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75.emf"/><Relationship Id="rId5" Type="http://schemas.openxmlformats.org/officeDocument/2006/relationships/oleObject" Target="../embeddings/oleObject72.bin"/><Relationship Id="rId4" Type="http://schemas.openxmlformats.org/officeDocument/2006/relationships/image" Target="../media/image7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3.bin"/><Relationship Id="rId7" Type="http://schemas.openxmlformats.org/officeDocument/2006/relationships/oleObject" Target="../embeddings/oleObject75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77.emf"/><Relationship Id="rId5" Type="http://schemas.openxmlformats.org/officeDocument/2006/relationships/oleObject" Target="../embeddings/oleObject74.bin"/><Relationship Id="rId4" Type="http://schemas.openxmlformats.org/officeDocument/2006/relationships/image" Target="../media/image76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emf"/><Relationship Id="rId3" Type="http://schemas.openxmlformats.org/officeDocument/2006/relationships/oleObject" Target="../embeddings/oleObject76.bin"/><Relationship Id="rId7" Type="http://schemas.openxmlformats.org/officeDocument/2006/relationships/oleObject" Target="../embeddings/oleObject78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79.emf"/><Relationship Id="rId5" Type="http://schemas.openxmlformats.org/officeDocument/2006/relationships/oleObject" Target="../embeddings/oleObject77.bin"/><Relationship Id="rId4" Type="http://schemas.openxmlformats.org/officeDocument/2006/relationships/image" Target="../media/image78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emf"/><Relationship Id="rId13" Type="http://schemas.openxmlformats.org/officeDocument/2006/relationships/oleObject" Target="../embeddings/oleObject84.bin"/><Relationship Id="rId18" Type="http://schemas.openxmlformats.org/officeDocument/2006/relationships/image" Target="../media/image88.emf"/><Relationship Id="rId3" Type="http://schemas.openxmlformats.org/officeDocument/2006/relationships/oleObject" Target="../embeddings/oleObject79.bin"/><Relationship Id="rId7" Type="http://schemas.openxmlformats.org/officeDocument/2006/relationships/oleObject" Target="../embeddings/oleObject81.bin"/><Relationship Id="rId12" Type="http://schemas.openxmlformats.org/officeDocument/2006/relationships/image" Target="../media/image85.emf"/><Relationship Id="rId17" Type="http://schemas.openxmlformats.org/officeDocument/2006/relationships/oleObject" Target="../embeddings/oleObject86.bin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87.emf"/><Relationship Id="rId20" Type="http://schemas.openxmlformats.org/officeDocument/2006/relationships/image" Target="../media/image89.emf"/><Relationship Id="rId1" Type="http://schemas.openxmlformats.org/officeDocument/2006/relationships/vmlDrawing" Target="../drawings/vmlDrawing19.vml"/><Relationship Id="rId6" Type="http://schemas.openxmlformats.org/officeDocument/2006/relationships/image" Target="../media/image82.emf"/><Relationship Id="rId11" Type="http://schemas.openxmlformats.org/officeDocument/2006/relationships/oleObject" Target="../embeddings/oleObject83.bin"/><Relationship Id="rId5" Type="http://schemas.openxmlformats.org/officeDocument/2006/relationships/oleObject" Target="../embeddings/oleObject80.bin"/><Relationship Id="rId15" Type="http://schemas.openxmlformats.org/officeDocument/2006/relationships/oleObject" Target="../embeddings/oleObject85.bin"/><Relationship Id="rId10" Type="http://schemas.openxmlformats.org/officeDocument/2006/relationships/image" Target="../media/image84.emf"/><Relationship Id="rId19" Type="http://schemas.openxmlformats.org/officeDocument/2006/relationships/oleObject" Target="../embeddings/oleObject87.bin"/><Relationship Id="rId4" Type="http://schemas.openxmlformats.org/officeDocument/2006/relationships/image" Target="../media/image81.emf"/><Relationship Id="rId9" Type="http://schemas.openxmlformats.org/officeDocument/2006/relationships/oleObject" Target="../embeddings/oleObject82.bin"/><Relationship Id="rId14" Type="http://schemas.openxmlformats.org/officeDocument/2006/relationships/image" Target="../media/image86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emf"/><Relationship Id="rId13" Type="http://schemas.openxmlformats.org/officeDocument/2006/relationships/oleObject" Target="../embeddings/oleObject93.bin"/><Relationship Id="rId18" Type="http://schemas.openxmlformats.org/officeDocument/2006/relationships/image" Target="../media/image97.emf"/><Relationship Id="rId3" Type="http://schemas.openxmlformats.org/officeDocument/2006/relationships/oleObject" Target="../embeddings/oleObject88.bin"/><Relationship Id="rId7" Type="http://schemas.openxmlformats.org/officeDocument/2006/relationships/oleObject" Target="../embeddings/oleObject90.bin"/><Relationship Id="rId12" Type="http://schemas.openxmlformats.org/officeDocument/2006/relationships/image" Target="../media/image94.emf"/><Relationship Id="rId17" Type="http://schemas.openxmlformats.org/officeDocument/2006/relationships/oleObject" Target="../embeddings/oleObject95.bin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96.emf"/><Relationship Id="rId20" Type="http://schemas.openxmlformats.org/officeDocument/2006/relationships/image" Target="../media/image98.emf"/><Relationship Id="rId1" Type="http://schemas.openxmlformats.org/officeDocument/2006/relationships/vmlDrawing" Target="../drawings/vmlDrawing20.vml"/><Relationship Id="rId6" Type="http://schemas.openxmlformats.org/officeDocument/2006/relationships/image" Target="../media/image91.emf"/><Relationship Id="rId11" Type="http://schemas.openxmlformats.org/officeDocument/2006/relationships/oleObject" Target="../embeddings/oleObject92.bin"/><Relationship Id="rId5" Type="http://schemas.openxmlformats.org/officeDocument/2006/relationships/oleObject" Target="../embeddings/oleObject89.bin"/><Relationship Id="rId15" Type="http://schemas.openxmlformats.org/officeDocument/2006/relationships/oleObject" Target="../embeddings/oleObject94.bin"/><Relationship Id="rId10" Type="http://schemas.openxmlformats.org/officeDocument/2006/relationships/image" Target="../media/image93.emf"/><Relationship Id="rId19" Type="http://schemas.openxmlformats.org/officeDocument/2006/relationships/oleObject" Target="../embeddings/oleObject96.bin"/><Relationship Id="rId4" Type="http://schemas.openxmlformats.org/officeDocument/2006/relationships/image" Target="../media/image90.emf"/><Relationship Id="rId9" Type="http://schemas.openxmlformats.org/officeDocument/2006/relationships/oleObject" Target="../embeddings/oleObject91.bin"/><Relationship Id="rId14" Type="http://schemas.openxmlformats.org/officeDocument/2006/relationships/image" Target="../media/image95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emf"/><Relationship Id="rId13" Type="http://schemas.openxmlformats.org/officeDocument/2006/relationships/oleObject" Target="../embeddings/oleObject102.bin"/><Relationship Id="rId18" Type="http://schemas.openxmlformats.org/officeDocument/2006/relationships/image" Target="../media/image106.emf"/><Relationship Id="rId3" Type="http://schemas.openxmlformats.org/officeDocument/2006/relationships/oleObject" Target="../embeddings/oleObject97.bin"/><Relationship Id="rId7" Type="http://schemas.openxmlformats.org/officeDocument/2006/relationships/oleObject" Target="../embeddings/oleObject99.bin"/><Relationship Id="rId12" Type="http://schemas.openxmlformats.org/officeDocument/2006/relationships/image" Target="../media/image103.emf"/><Relationship Id="rId17" Type="http://schemas.openxmlformats.org/officeDocument/2006/relationships/oleObject" Target="../embeddings/oleObject104.bin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105.emf"/><Relationship Id="rId20" Type="http://schemas.openxmlformats.org/officeDocument/2006/relationships/image" Target="../media/image107.emf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00.emf"/><Relationship Id="rId11" Type="http://schemas.openxmlformats.org/officeDocument/2006/relationships/oleObject" Target="../embeddings/oleObject101.bin"/><Relationship Id="rId5" Type="http://schemas.openxmlformats.org/officeDocument/2006/relationships/oleObject" Target="../embeddings/oleObject98.bin"/><Relationship Id="rId15" Type="http://schemas.openxmlformats.org/officeDocument/2006/relationships/oleObject" Target="../embeddings/oleObject103.bin"/><Relationship Id="rId10" Type="http://schemas.openxmlformats.org/officeDocument/2006/relationships/image" Target="../media/image102.emf"/><Relationship Id="rId19" Type="http://schemas.openxmlformats.org/officeDocument/2006/relationships/oleObject" Target="../embeddings/oleObject105.bin"/><Relationship Id="rId4" Type="http://schemas.openxmlformats.org/officeDocument/2006/relationships/image" Target="../media/image99.emf"/><Relationship Id="rId9" Type="http://schemas.openxmlformats.org/officeDocument/2006/relationships/oleObject" Target="../embeddings/oleObject100.bin"/><Relationship Id="rId14" Type="http://schemas.openxmlformats.org/officeDocument/2006/relationships/image" Target="../media/image104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emf"/><Relationship Id="rId13" Type="http://schemas.openxmlformats.org/officeDocument/2006/relationships/oleObject" Target="../embeddings/oleObject111.bin"/><Relationship Id="rId18" Type="http://schemas.openxmlformats.org/officeDocument/2006/relationships/image" Target="../media/image115.emf"/><Relationship Id="rId3" Type="http://schemas.openxmlformats.org/officeDocument/2006/relationships/oleObject" Target="../embeddings/oleObject106.bin"/><Relationship Id="rId7" Type="http://schemas.openxmlformats.org/officeDocument/2006/relationships/oleObject" Target="../embeddings/oleObject108.bin"/><Relationship Id="rId12" Type="http://schemas.openxmlformats.org/officeDocument/2006/relationships/image" Target="../media/image112.emf"/><Relationship Id="rId17" Type="http://schemas.openxmlformats.org/officeDocument/2006/relationships/oleObject" Target="../embeddings/oleObject113.bin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114.emf"/><Relationship Id="rId20" Type="http://schemas.openxmlformats.org/officeDocument/2006/relationships/image" Target="../media/image116.emf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09.emf"/><Relationship Id="rId11" Type="http://schemas.openxmlformats.org/officeDocument/2006/relationships/oleObject" Target="../embeddings/oleObject110.bin"/><Relationship Id="rId5" Type="http://schemas.openxmlformats.org/officeDocument/2006/relationships/oleObject" Target="../embeddings/oleObject107.bin"/><Relationship Id="rId15" Type="http://schemas.openxmlformats.org/officeDocument/2006/relationships/oleObject" Target="../embeddings/oleObject112.bin"/><Relationship Id="rId10" Type="http://schemas.openxmlformats.org/officeDocument/2006/relationships/image" Target="../media/image111.emf"/><Relationship Id="rId19" Type="http://schemas.openxmlformats.org/officeDocument/2006/relationships/oleObject" Target="../embeddings/oleObject114.bin"/><Relationship Id="rId4" Type="http://schemas.openxmlformats.org/officeDocument/2006/relationships/image" Target="../media/image108.emf"/><Relationship Id="rId9" Type="http://schemas.openxmlformats.org/officeDocument/2006/relationships/oleObject" Target="../embeddings/oleObject109.bin"/><Relationship Id="rId14" Type="http://schemas.openxmlformats.org/officeDocument/2006/relationships/image" Target="../media/image113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emf"/><Relationship Id="rId13" Type="http://schemas.openxmlformats.org/officeDocument/2006/relationships/oleObject" Target="../embeddings/oleObject120.bin"/><Relationship Id="rId18" Type="http://schemas.openxmlformats.org/officeDocument/2006/relationships/image" Target="../media/image124.emf"/><Relationship Id="rId3" Type="http://schemas.openxmlformats.org/officeDocument/2006/relationships/oleObject" Target="../embeddings/oleObject115.bin"/><Relationship Id="rId7" Type="http://schemas.openxmlformats.org/officeDocument/2006/relationships/oleObject" Target="../embeddings/oleObject117.bin"/><Relationship Id="rId12" Type="http://schemas.openxmlformats.org/officeDocument/2006/relationships/image" Target="../media/image121.emf"/><Relationship Id="rId17" Type="http://schemas.openxmlformats.org/officeDocument/2006/relationships/oleObject" Target="../embeddings/oleObject122.bin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123.emf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18.emf"/><Relationship Id="rId11" Type="http://schemas.openxmlformats.org/officeDocument/2006/relationships/oleObject" Target="../embeddings/oleObject119.bin"/><Relationship Id="rId5" Type="http://schemas.openxmlformats.org/officeDocument/2006/relationships/oleObject" Target="../embeddings/oleObject116.bin"/><Relationship Id="rId15" Type="http://schemas.openxmlformats.org/officeDocument/2006/relationships/oleObject" Target="../embeddings/oleObject121.bin"/><Relationship Id="rId10" Type="http://schemas.openxmlformats.org/officeDocument/2006/relationships/image" Target="../media/image120.emf"/><Relationship Id="rId19" Type="http://schemas.openxmlformats.org/officeDocument/2006/relationships/image" Target="../media/image67.png"/><Relationship Id="rId4" Type="http://schemas.openxmlformats.org/officeDocument/2006/relationships/image" Target="../media/image117.emf"/><Relationship Id="rId9" Type="http://schemas.openxmlformats.org/officeDocument/2006/relationships/oleObject" Target="../embeddings/oleObject118.bin"/><Relationship Id="rId14" Type="http://schemas.openxmlformats.org/officeDocument/2006/relationships/image" Target="../media/image122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emf"/><Relationship Id="rId3" Type="http://schemas.openxmlformats.org/officeDocument/2006/relationships/oleObject" Target="../embeddings/oleObject123.bin"/><Relationship Id="rId7" Type="http://schemas.openxmlformats.org/officeDocument/2006/relationships/oleObject" Target="../embeddings/oleObject125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126.emf"/><Relationship Id="rId11" Type="http://schemas.openxmlformats.org/officeDocument/2006/relationships/image" Target="../media/image73.jpeg"/><Relationship Id="rId5" Type="http://schemas.openxmlformats.org/officeDocument/2006/relationships/oleObject" Target="../embeddings/oleObject124.bin"/><Relationship Id="rId10" Type="http://schemas.openxmlformats.org/officeDocument/2006/relationships/image" Target="../media/image128.emf"/><Relationship Id="rId4" Type="http://schemas.openxmlformats.org/officeDocument/2006/relationships/image" Target="../media/image125.emf"/><Relationship Id="rId9" Type="http://schemas.openxmlformats.org/officeDocument/2006/relationships/oleObject" Target="../embeddings/oleObject126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7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5.vml"/><Relationship Id="rId4" Type="http://schemas.openxmlformats.org/officeDocument/2006/relationships/image" Target="../media/image129.e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emf"/><Relationship Id="rId13" Type="http://schemas.openxmlformats.org/officeDocument/2006/relationships/oleObject" Target="../embeddings/oleObject133.bin"/><Relationship Id="rId18" Type="http://schemas.openxmlformats.org/officeDocument/2006/relationships/image" Target="../media/image137.emf"/><Relationship Id="rId3" Type="http://schemas.openxmlformats.org/officeDocument/2006/relationships/oleObject" Target="../embeddings/oleObject128.bin"/><Relationship Id="rId7" Type="http://schemas.openxmlformats.org/officeDocument/2006/relationships/oleObject" Target="../embeddings/oleObject130.bin"/><Relationship Id="rId12" Type="http://schemas.openxmlformats.org/officeDocument/2006/relationships/image" Target="../media/image134.emf"/><Relationship Id="rId17" Type="http://schemas.openxmlformats.org/officeDocument/2006/relationships/oleObject" Target="../embeddings/oleObject135.bin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136.emf"/><Relationship Id="rId1" Type="http://schemas.openxmlformats.org/officeDocument/2006/relationships/vmlDrawing" Target="../drawings/vmlDrawing26.vml"/><Relationship Id="rId6" Type="http://schemas.openxmlformats.org/officeDocument/2006/relationships/image" Target="../media/image131.emf"/><Relationship Id="rId11" Type="http://schemas.openxmlformats.org/officeDocument/2006/relationships/oleObject" Target="../embeddings/oleObject132.bin"/><Relationship Id="rId5" Type="http://schemas.openxmlformats.org/officeDocument/2006/relationships/oleObject" Target="../embeddings/oleObject129.bin"/><Relationship Id="rId15" Type="http://schemas.openxmlformats.org/officeDocument/2006/relationships/oleObject" Target="../embeddings/oleObject134.bin"/><Relationship Id="rId10" Type="http://schemas.openxmlformats.org/officeDocument/2006/relationships/image" Target="../media/image133.emf"/><Relationship Id="rId4" Type="http://schemas.openxmlformats.org/officeDocument/2006/relationships/image" Target="../media/image130.emf"/><Relationship Id="rId9" Type="http://schemas.openxmlformats.org/officeDocument/2006/relationships/oleObject" Target="../embeddings/oleObject131.bin"/><Relationship Id="rId14" Type="http://schemas.openxmlformats.org/officeDocument/2006/relationships/image" Target="../media/image135.e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emf"/><Relationship Id="rId13" Type="http://schemas.openxmlformats.org/officeDocument/2006/relationships/oleObject" Target="../embeddings/oleObject141.bin"/><Relationship Id="rId3" Type="http://schemas.openxmlformats.org/officeDocument/2006/relationships/oleObject" Target="../embeddings/oleObject136.bin"/><Relationship Id="rId7" Type="http://schemas.openxmlformats.org/officeDocument/2006/relationships/oleObject" Target="../embeddings/oleObject138.bin"/><Relationship Id="rId12" Type="http://schemas.openxmlformats.org/officeDocument/2006/relationships/image" Target="../media/image142.e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139.emf"/><Relationship Id="rId11" Type="http://schemas.openxmlformats.org/officeDocument/2006/relationships/oleObject" Target="../embeddings/oleObject140.bin"/><Relationship Id="rId5" Type="http://schemas.openxmlformats.org/officeDocument/2006/relationships/oleObject" Target="../embeddings/oleObject137.bin"/><Relationship Id="rId10" Type="http://schemas.openxmlformats.org/officeDocument/2006/relationships/image" Target="../media/image141.emf"/><Relationship Id="rId4" Type="http://schemas.openxmlformats.org/officeDocument/2006/relationships/image" Target="../media/image138.emf"/><Relationship Id="rId9" Type="http://schemas.openxmlformats.org/officeDocument/2006/relationships/oleObject" Target="../embeddings/oleObject139.bin"/><Relationship Id="rId14" Type="http://schemas.openxmlformats.org/officeDocument/2006/relationships/image" Target="../media/image143.e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emf"/><Relationship Id="rId13" Type="http://schemas.openxmlformats.org/officeDocument/2006/relationships/oleObject" Target="../embeddings/oleObject147.bin"/><Relationship Id="rId3" Type="http://schemas.openxmlformats.org/officeDocument/2006/relationships/oleObject" Target="../embeddings/oleObject142.bin"/><Relationship Id="rId7" Type="http://schemas.openxmlformats.org/officeDocument/2006/relationships/oleObject" Target="../embeddings/oleObject144.bin"/><Relationship Id="rId12" Type="http://schemas.openxmlformats.org/officeDocument/2006/relationships/image" Target="../media/image148.emf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150.emf"/><Relationship Id="rId1" Type="http://schemas.openxmlformats.org/officeDocument/2006/relationships/vmlDrawing" Target="../drawings/vmlDrawing28.vml"/><Relationship Id="rId6" Type="http://schemas.openxmlformats.org/officeDocument/2006/relationships/image" Target="../media/image145.emf"/><Relationship Id="rId11" Type="http://schemas.openxmlformats.org/officeDocument/2006/relationships/oleObject" Target="../embeddings/oleObject146.bin"/><Relationship Id="rId5" Type="http://schemas.openxmlformats.org/officeDocument/2006/relationships/oleObject" Target="../embeddings/oleObject143.bin"/><Relationship Id="rId15" Type="http://schemas.openxmlformats.org/officeDocument/2006/relationships/oleObject" Target="../embeddings/oleObject148.bin"/><Relationship Id="rId10" Type="http://schemas.openxmlformats.org/officeDocument/2006/relationships/image" Target="../media/image147.emf"/><Relationship Id="rId4" Type="http://schemas.openxmlformats.org/officeDocument/2006/relationships/image" Target="../media/image144.emf"/><Relationship Id="rId9" Type="http://schemas.openxmlformats.org/officeDocument/2006/relationships/oleObject" Target="../embeddings/oleObject145.bin"/><Relationship Id="rId14" Type="http://schemas.openxmlformats.org/officeDocument/2006/relationships/image" Target="../media/image149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6.emf"/><Relationship Id="rId4" Type="http://schemas.openxmlformats.org/officeDocument/2006/relationships/image" Target="../media/image3.emf"/><Relationship Id="rId9" Type="http://schemas.openxmlformats.org/officeDocument/2006/relationships/oleObject" Target="../embeddings/oleObject5.bin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emf"/><Relationship Id="rId13" Type="http://schemas.openxmlformats.org/officeDocument/2006/relationships/oleObject" Target="../embeddings/oleObject154.bin"/><Relationship Id="rId18" Type="http://schemas.openxmlformats.org/officeDocument/2006/relationships/image" Target="../media/image158.png"/><Relationship Id="rId3" Type="http://schemas.openxmlformats.org/officeDocument/2006/relationships/oleObject" Target="../embeddings/oleObject149.bin"/><Relationship Id="rId7" Type="http://schemas.openxmlformats.org/officeDocument/2006/relationships/oleObject" Target="../embeddings/oleObject151.bin"/><Relationship Id="rId12" Type="http://schemas.openxmlformats.org/officeDocument/2006/relationships/image" Target="../media/image155.emf"/><Relationship Id="rId17" Type="http://schemas.openxmlformats.org/officeDocument/2006/relationships/oleObject" Target="../embeddings/oleObject156.bin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157.emf"/><Relationship Id="rId1" Type="http://schemas.openxmlformats.org/officeDocument/2006/relationships/vmlDrawing" Target="../drawings/vmlDrawing29.vml"/><Relationship Id="rId6" Type="http://schemas.openxmlformats.org/officeDocument/2006/relationships/image" Target="../media/image152.emf"/><Relationship Id="rId11" Type="http://schemas.openxmlformats.org/officeDocument/2006/relationships/oleObject" Target="../embeddings/oleObject153.bin"/><Relationship Id="rId5" Type="http://schemas.openxmlformats.org/officeDocument/2006/relationships/oleObject" Target="../embeddings/oleObject150.bin"/><Relationship Id="rId15" Type="http://schemas.openxmlformats.org/officeDocument/2006/relationships/oleObject" Target="../embeddings/oleObject155.bin"/><Relationship Id="rId10" Type="http://schemas.openxmlformats.org/officeDocument/2006/relationships/image" Target="../media/image154.emf"/><Relationship Id="rId4" Type="http://schemas.openxmlformats.org/officeDocument/2006/relationships/image" Target="../media/image151.emf"/><Relationship Id="rId9" Type="http://schemas.openxmlformats.org/officeDocument/2006/relationships/oleObject" Target="../embeddings/oleObject152.bin"/><Relationship Id="rId14" Type="http://schemas.openxmlformats.org/officeDocument/2006/relationships/image" Target="../media/image156.e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emf"/><Relationship Id="rId13" Type="http://schemas.openxmlformats.org/officeDocument/2006/relationships/oleObject" Target="../embeddings/oleObject162.bin"/><Relationship Id="rId18" Type="http://schemas.openxmlformats.org/officeDocument/2006/relationships/image" Target="../media/image166.emf"/><Relationship Id="rId3" Type="http://schemas.openxmlformats.org/officeDocument/2006/relationships/oleObject" Target="../embeddings/oleObject157.bin"/><Relationship Id="rId7" Type="http://schemas.openxmlformats.org/officeDocument/2006/relationships/oleObject" Target="../embeddings/oleObject159.bin"/><Relationship Id="rId12" Type="http://schemas.openxmlformats.org/officeDocument/2006/relationships/image" Target="../media/image163.emf"/><Relationship Id="rId17" Type="http://schemas.openxmlformats.org/officeDocument/2006/relationships/oleObject" Target="../embeddings/oleObject164.bin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165.emf"/><Relationship Id="rId1" Type="http://schemas.openxmlformats.org/officeDocument/2006/relationships/vmlDrawing" Target="../drawings/vmlDrawing30.vml"/><Relationship Id="rId6" Type="http://schemas.openxmlformats.org/officeDocument/2006/relationships/image" Target="../media/image160.emf"/><Relationship Id="rId11" Type="http://schemas.openxmlformats.org/officeDocument/2006/relationships/oleObject" Target="../embeddings/oleObject161.bin"/><Relationship Id="rId5" Type="http://schemas.openxmlformats.org/officeDocument/2006/relationships/oleObject" Target="../embeddings/oleObject158.bin"/><Relationship Id="rId15" Type="http://schemas.openxmlformats.org/officeDocument/2006/relationships/oleObject" Target="../embeddings/oleObject163.bin"/><Relationship Id="rId10" Type="http://schemas.openxmlformats.org/officeDocument/2006/relationships/image" Target="../media/image162.emf"/><Relationship Id="rId4" Type="http://schemas.openxmlformats.org/officeDocument/2006/relationships/image" Target="../media/image159.emf"/><Relationship Id="rId9" Type="http://schemas.openxmlformats.org/officeDocument/2006/relationships/oleObject" Target="../embeddings/oleObject160.bin"/><Relationship Id="rId14" Type="http://schemas.openxmlformats.org/officeDocument/2006/relationships/image" Target="../media/image164.e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emf"/><Relationship Id="rId13" Type="http://schemas.openxmlformats.org/officeDocument/2006/relationships/oleObject" Target="../embeddings/oleObject170.bin"/><Relationship Id="rId3" Type="http://schemas.openxmlformats.org/officeDocument/2006/relationships/oleObject" Target="../embeddings/oleObject165.bin"/><Relationship Id="rId7" Type="http://schemas.openxmlformats.org/officeDocument/2006/relationships/oleObject" Target="../embeddings/oleObject167.bin"/><Relationship Id="rId12" Type="http://schemas.openxmlformats.org/officeDocument/2006/relationships/image" Target="../media/image171.e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168.emf"/><Relationship Id="rId11" Type="http://schemas.openxmlformats.org/officeDocument/2006/relationships/oleObject" Target="../embeddings/oleObject169.bin"/><Relationship Id="rId5" Type="http://schemas.openxmlformats.org/officeDocument/2006/relationships/oleObject" Target="../embeddings/oleObject166.bin"/><Relationship Id="rId10" Type="http://schemas.openxmlformats.org/officeDocument/2006/relationships/image" Target="../media/image170.emf"/><Relationship Id="rId4" Type="http://schemas.openxmlformats.org/officeDocument/2006/relationships/image" Target="../media/image167.emf"/><Relationship Id="rId9" Type="http://schemas.openxmlformats.org/officeDocument/2006/relationships/oleObject" Target="../embeddings/oleObject168.bin"/><Relationship Id="rId14" Type="http://schemas.openxmlformats.org/officeDocument/2006/relationships/image" Target="../media/image15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emf"/><Relationship Id="rId13" Type="http://schemas.openxmlformats.org/officeDocument/2006/relationships/oleObject" Target="../embeddings/oleObject176.bin"/><Relationship Id="rId3" Type="http://schemas.openxmlformats.org/officeDocument/2006/relationships/oleObject" Target="../embeddings/oleObject171.bin"/><Relationship Id="rId7" Type="http://schemas.openxmlformats.org/officeDocument/2006/relationships/oleObject" Target="../embeddings/oleObject173.bin"/><Relationship Id="rId12" Type="http://schemas.openxmlformats.org/officeDocument/2006/relationships/image" Target="../media/image176.e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173.emf"/><Relationship Id="rId11" Type="http://schemas.openxmlformats.org/officeDocument/2006/relationships/oleObject" Target="../embeddings/oleObject175.bin"/><Relationship Id="rId5" Type="http://schemas.openxmlformats.org/officeDocument/2006/relationships/oleObject" Target="../embeddings/oleObject172.bin"/><Relationship Id="rId15" Type="http://schemas.openxmlformats.org/officeDocument/2006/relationships/image" Target="../media/image67.png"/><Relationship Id="rId10" Type="http://schemas.openxmlformats.org/officeDocument/2006/relationships/image" Target="../media/image175.emf"/><Relationship Id="rId4" Type="http://schemas.openxmlformats.org/officeDocument/2006/relationships/image" Target="../media/image172.emf"/><Relationship Id="rId9" Type="http://schemas.openxmlformats.org/officeDocument/2006/relationships/oleObject" Target="../embeddings/oleObject174.bin"/><Relationship Id="rId14" Type="http://schemas.openxmlformats.org/officeDocument/2006/relationships/image" Target="../media/image177.e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emf"/><Relationship Id="rId13" Type="http://schemas.openxmlformats.org/officeDocument/2006/relationships/oleObject" Target="../embeddings/oleObject182.bin"/><Relationship Id="rId18" Type="http://schemas.openxmlformats.org/officeDocument/2006/relationships/image" Target="../media/image185.emf"/><Relationship Id="rId3" Type="http://schemas.openxmlformats.org/officeDocument/2006/relationships/oleObject" Target="../embeddings/oleObject177.bin"/><Relationship Id="rId21" Type="http://schemas.openxmlformats.org/officeDocument/2006/relationships/oleObject" Target="../embeddings/oleObject186.bin"/><Relationship Id="rId7" Type="http://schemas.openxmlformats.org/officeDocument/2006/relationships/oleObject" Target="../embeddings/oleObject179.bin"/><Relationship Id="rId12" Type="http://schemas.openxmlformats.org/officeDocument/2006/relationships/image" Target="../media/image182.emf"/><Relationship Id="rId17" Type="http://schemas.openxmlformats.org/officeDocument/2006/relationships/oleObject" Target="../embeddings/oleObject184.bin"/><Relationship Id="rId25" Type="http://schemas.openxmlformats.org/officeDocument/2006/relationships/image" Target="../media/image158.png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184.emf"/><Relationship Id="rId20" Type="http://schemas.openxmlformats.org/officeDocument/2006/relationships/image" Target="../media/image186.emf"/><Relationship Id="rId1" Type="http://schemas.openxmlformats.org/officeDocument/2006/relationships/vmlDrawing" Target="../drawings/vmlDrawing33.vml"/><Relationship Id="rId6" Type="http://schemas.openxmlformats.org/officeDocument/2006/relationships/image" Target="../media/image179.emf"/><Relationship Id="rId11" Type="http://schemas.openxmlformats.org/officeDocument/2006/relationships/oleObject" Target="../embeddings/oleObject181.bin"/><Relationship Id="rId24" Type="http://schemas.openxmlformats.org/officeDocument/2006/relationships/oleObject" Target="../embeddings/oleObject187.bin"/><Relationship Id="rId5" Type="http://schemas.openxmlformats.org/officeDocument/2006/relationships/oleObject" Target="../embeddings/oleObject178.bin"/><Relationship Id="rId15" Type="http://schemas.openxmlformats.org/officeDocument/2006/relationships/oleObject" Target="../embeddings/oleObject183.bin"/><Relationship Id="rId23" Type="http://schemas.openxmlformats.org/officeDocument/2006/relationships/image" Target="../media/image67.png"/><Relationship Id="rId10" Type="http://schemas.openxmlformats.org/officeDocument/2006/relationships/image" Target="../media/image181.emf"/><Relationship Id="rId19" Type="http://schemas.openxmlformats.org/officeDocument/2006/relationships/oleObject" Target="../embeddings/oleObject185.bin"/><Relationship Id="rId4" Type="http://schemas.openxmlformats.org/officeDocument/2006/relationships/image" Target="../media/image178.emf"/><Relationship Id="rId9" Type="http://schemas.openxmlformats.org/officeDocument/2006/relationships/oleObject" Target="../embeddings/oleObject180.bin"/><Relationship Id="rId14" Type="http://schemas.openxmlformats.org/officeDocument/2006/relationships/image" Target="../media/image183.emf"/><Relationship Id="rId22" Type="http://schemas.openxmlformats.org/officeDocument/2006/relationships/image" Target="../media/image187.e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emf"/><Relationship Id="rId13" Type="http://schemas.openxmlformats.org/officeDocument/2006/relationships/oleObject" Target="../embeddings/oleObject193.bin"/><Relationship Id="rId3" Type="http://schemas.openxmlformats.org/officeDocument/2006/relationships/oleObject" Target="../embeddings/oleObject188.bin"/><Relationship Id="rId7" Type="http://schemas.openxmlformats.org/officeDocument/2006/relationships/oleObject" Target="../embeddings/oleObject190.bin"/><Relationship Id="rId12" Type="http://schemas.openxmlformats.org/officeDocument/2006/relationships/image" Target="../media/image192.e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4.vml"/><Relationship Id="rId6" Type="http://schemas.openxmlformats.org/officeDocument/2006/relationships/image" Target="../media/image189.emf"/><Relationship Id="rId11" Type="http://schemas.openxmlformats.org/officeDocument/2006/relationships/oleObject" Target="../embeddings/oleObject192.bin"/><Relationship Id="rId5" Type="http://schemas.openxmlformats.org/officeDocument/2006/relationships/oleObject" Target="../embeddings/oleObject189.bin"/><Relationship Id="rId10" Type="http://schemas.openxmlformats.org/officeDocument/2006/relationships/image" Target="../media/image191.emf"/><Relationship Id="rId4" Type="http://schemas.openxmlformats.org/officeDocument/2006/relationships/image" Target="../media/image188.emf"/><Relationship Id="rId9" Type="http://schemas.openxmlformats.org/officeDocument/2006/relationships/oleObject" Target="../embeddings/oleObject191.bin"/><Relationship Id="rId14" Type="http://schemas.openxmlformats.org/officeDocument/2006/relationships/image" Target="../media/image15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emf"/><Relationship Id="rId3" Type="http://schemas.openxmlformats.org/officeDocument/2006/relationships/oleObject" Target="../embeddings/oleObject194.bin"/><Relationship Id="rId7" Type="http://schemas.openxmlformats.org/officeDocument/2006/relationships/oleObject" Target="../embeddings/oleObject196.bin"/><Relationship Id="rId12" Type="http://schemas.openxmlformats.org/officeDocument/2006/relationships/image" Target="../media/image197.e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5.vml"/><Relationship Id="rId6" Type="http://schemas.openxmlformats.org/officeDocument/2006/relationships/image" Target="../media/image194.emf"/><Relationship Id="rId11" Type="http://schemas.openxmlformats.org/officeDocument/2006/relationships/oleObject" Target="../embeddings/oleObject198.bin"/><Relationship Id="rId5" Type="http://schemas.openxmlformats.org/officeDocument/2006/relationships/oleObject" Target="../embeddings/oleObject195.bin"/><Relationship Id="rId10" Type="http://schemas.openxmlformats.org/officeDocument/2006/relationships/image" Target="../media/image196.emf"/><Relationship Id="rId4" Type="http://schemas.openxmlformats.org/officeDocument/2006/relationships/image" Target="../media/image193.emf"/><Relationship Id="rId9" Type="http://schemas.openxmlformats.org/officeDocument/2006/relationships/oleObject" Target="../embeddings/oleObject197.bin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emf"/><Relationship Id="rId13" Type="http://schemas.openxmlformats.org/officeDocument/2006/relationships/oleObject" Target="../embeddings/oleObject204.bin"/><Relationship Id="rId3" Type="http://schemas.openxmlformats.org/officeDocument/2006/relationships/oleObject" Target="../embeddings/oleObject199.bin"/><Relationship Id="rId7" Type="http://schemas.openxmlformats.org/officeDocument/2006/relationships/oleObject" Target="../embeddings/oleObject201.bin"/><Relationship Id="rId12" Type="http://schemas.openxmlformats.org/officeDocument/2006/relationships/image" Target="../media/image202.e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6.vml"/><Relationship Id="rId6" Type="http://schemas.openxmlformats.org/officeDocument/2006/relationships/image" Target="../media/image199.emf"/><Relationship Id="rId11" Type="http://schemas.openxmlformats.org/officeDocument/2006/relationships/oleObject" Target="../embeddings/oleObject203.bin"/><Relationship Id="rId5" Type="http://schemas.openxmlformats.org/officeDocument/2006/relationships/oleObject" Target="../embeddings/oleObject200.bin"/><Relationship Id="rId15" Type="http://schemas.openxmlformats.org/officeDocument/2006/relationships/image" Target="../media/image73.jpeg"/><Relationship Id="rId10" Type="http://schemas.openxmlformats.org/officeDocument/2006/relationships/image" Target="../media/image201.emf"/><Relationship Id="rId4" Type="http://schemas.openxmlformats.org/officeDocument/2006/relationships/image" Target="../media/image198.emf"/><Relationship Id="rId9" Type="http://schemas.openxmlformats.org/officeDocument/2006/relationships/oleObject" Target="../embeddings/oleObject202.bin"/><Relationship Id="rId14" Type="http://schemas.openxmlformats.org/officeDocument/2006/relationships/image" Target="../media/image203.em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jpe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13" Type="http://schemas.openxmlformats.org/officeDocument/2006/relationships/image" Target="../media/image11.emf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8.emf"/><Relationship Id="rId12" Type="http://schemas.openxmlformats.org/officeDocument/2006/relationships/oleObject" Target="../embeddings/oleObject10.bin"/><Relationship Id="rId2" Type="http://schemas.openxmlformats.org/officeDocument/2006/relationships/vmlDrawing" Target="../drawings/vmlDrawing3.vml"/><Relationship Id="rId1" Type="http://schemas.openxmlformats.org/officeDocument/2006/relationships/themeOverride" Target="../theme/themeOverride1.x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10.emf"/><Relationship Id="rId5" Type="http://schemas.openxmlformats.org/officeDocument/2006/relationships/image" Target="../media/image7.emf"/><Relationship Id="rId15" Type="http://schemas.openxmlformats.org/officeDocument/2006/relationships/image" Target="../media/image12.emf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6.bin"/><Relationship Id="rId9" Type="http://schemas.openxmlformats.org/officeDocument/2006/relationships/image" Target="../media/image9.emf"/><Relationship Id="rId14" Type="http://schemas.openxmlformats.org/officeDocument/2006/relationships/oleObject" Target="../embeddings/oleObject11.bin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7.emf"/><Relationship Id="rId3" Type="http://schemas.openxmlformats.org/officeDocument/2006/relationships/oleObject" Target="../embeddings/oleObject205.bin"/><Relationship Id="rId7" Type="http://schemas.openxmlformats.org/officeDocument/2006/relationships/oleObject" Target="../embeddings/oleObject207.bin"/><Relationship Id="rId12" Type="http://schemas.openxmlformats.org/officeDocument/2006/relationships/image" Target="../media/image209.emf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37.vml"/><Relationship Id="rId6" Type="http://schemas.openxmlformats.org/officeDocument/2006/relationships/image" Target="../media/image206.emf"/><Relationship Id="rId11" Type="http://schemas.openxmlformats.org/officeDocument/2006/relationships/oleObject" Target="../embeddings/oleObject209.bin"/><Relationship Id="rId5" Type="http://schemas.openxmlformats.org/officeDocument/2006/relationships/oleObject" Target="../embeddings/oleObject206.bin"/><Relationship Id="rId10" Type="http://schemas.openxmlformats.org/officeDocument/2006/relationships/image" Target="../media/image208.emf"/><Relationship Id="rId4" Type="http://schemas.openxmlformats.org/officeDocument/2006/relationships/image" Target="../media/image205.emf"/><Relationship Id="rId9" Type="http://schemas.openxmlformats.org/officeDocument/2006/relationships/oleObject" Target="../embeddings/oleObject208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0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38.vml"/><Relationship Id="rId6" Type="http://schemas.openxmlformats.org/officeDocument/2006/relationships/image" Target="../media/image211.emf"/><Relationship Id="rId5" Type="http://schemas.openxmlformats.org/officeDocument/2006/relationships/oleObject" Target="../embeddings/oleObject211.bin"/><Relationship Id="rId4" Type="http://schemas.openxmlformats.org/officeDocument/2006/relationships/image" Target="../media/image210.e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4.emf"/><Relationship Id="rId13" Type="http://schemas.openxmlformats.org/officeDocument/2006/relationships/oleObject" Target="../embeddings/oleObject217.bin"/><Relationship Id="rId18" Type="http://schemas.openxmlformats.org/officeDocument/2006/relationships/image" Target="../media/image219.emf"/><Relationship Id="rId3" Type="http://schemas.openxmlformats.org/officeDocument/2006/relationships/oleObject" Target="../embeddings/oleObject212.bin"/><Relationship Id="rId7" Type="http://schemas.openxmlformats.org/officeDocument/2006/relationships/oleObject" Target="../embeddings/oleObject214.bin"/><Relationship Id="rId12" Type="http://schemas.openxmlformats.org/officeDocument/2006/relationships/image" Target="../media/image216.emf"/><Relationship Id="rId17" Type="http://schemas.openxmlformats.org/officeDocument/2006/relationships/oleObject" Target="../embeddings/oleObject219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218.emf"/><Relationship Id="rId1" Type="http://schemas.openxmlformats.org/officeDocument/2006/relationships/vmlDrawing" Target="../drawings/vmlDrawing39.vml"/><Relationship Id="rId6" Type="http://schemas.openxmlformats.org/officeDocument/2006/relationships/image" Target="../media/image213.emf"/><Relationship Id="rId11" Type="http://schemas.openxmlformats.org/officeDocument/2006/relationships/oleObject" Target="../embeddings/oleObject216.bin"/><Relationship Id="rId5" Type="http://schemas.openxmlformats.org/officeDocument/2006/relationships/oleObject" Target="../embeddings/oleObject213.bin"/><Relationship Id="rId15" Type="http://schemas.openxmlformats.org/officeDocument/2006/relationships/oleObject" Target="../embeddings/oleObject218.bin"/><Relationship Id="rId10" Type="http://schemas.openxmlformats.org/officeDocument/2006/relationships/image" Target="../media/image215.emf"/><Relationship Id="rId4" Type="http://schemas.openxmlformats.org/officeDocument/2006/relationships/image" Target="../media/image212.emf"/><Relationship Id="rId9" Type="http://schemas.openxmlformats.org/officeDocument/2006/relationships/oleObject" Target="../embeddings/oleObject215.bin"/><Relationship Id="rId14" Type="http://schemas.openxmlformats.org/officeDocument/2006/relationships/image" Target="../media/image217.e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2.emf"/><Relationship Id="rId13" Type="http://schemas.openxmlformats.org/officeDocument/2006/relationships/oleObject" Target="../embeddings/oleObject225.bin"/><Relationship Id="rId3" Type="http://schemas.openxmlformats.org/officeDocument/2006/relationships/oleObject" Target="../embeddings/oleObject220.bin"/><Relationship Id="rId7" Type="http://schemas.openxmlformats.org/officeDocument/2006/relationships/oleObject" Target="../embeddings/oleObject222.bin"/><Relationship Id="rId12" Type="http://schemas.openxmlformats.org/officeDocument/2006/relationships/image" Target="../media/image224.emf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40.vml"/><Relationship Id="rId6" Type="http://schemas.openxmlformats.org/officeDocument/2006/relationships/image" Target="../media/image221.emf"/><Relationship Id="rId11" Type="http://schemas.openxmlformats.org/officeDocument/2006/relationships/oleObject" Target="../embeddings/oleObject224.bin"/><Relationship Id="rId5" Type="http://schemas.openxmlformats.org/officeDocument/2006/relationships/oleObject" Target="../embeddings/oleObject221.bin"/><Relationship Id="rId10" Type="http://schemas.openxmlformats.org/officeDocument/2006/relationships/image" Target="../media/image223.emf"/><Relationship Id="rId4" Type="http://schemas.openxmlformats.org/officeDocument/2006/relationships/image" Target="../media/image220.emf"/><Relationship Id="rId9" Type="http://schemas.openxmlformats.org/officeDocument/2006/relationships/oleObject" Target="../embeddings/oleObject223.bin"/><Relationship Id="rId14" Type="http://schemas.openxmlformats.org/officeDocument/2006/relationships/image" Target="../media/image225.e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8.emf"/><Relationship Id="rId13" Type="http://schemas.openxmlformats.org/officeDocument/2006/relationships/oleObject" Target="../embeddings/oleObject231.bin"/><Relationship Id="rId3" Type="http://schemas.openxmlformats.org/officeDocument/2006/relationships/oleObject" Target="../embeddings/oleObject226.bin"/><Relationship Id="rId7" Type="http://schemas.openxmlformats.org/officeDocument/2006/relationships/oleObject" Target="../embeddings/oleObject228.bin"/><Relationship Id="rId12" Type="http://schemas.openxmlformats.org/officeDocument/2006/relationships/image" Target="../media/image230.emf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232.emf"/><Relationship Id="rId1" Type="http://schemas.openxmlformats.org/officeDocument/2006/relationships/vmlDrawing" Target="../drawings/vmlDrawing41.vml"/><Relationship Id="rId6" Type="http://schemas.openxmlformats.org/officeDocument/2006/relationships/image" Target="../media/image227.emf"/><Relationship Id="rId11" Type="http://schemas.openxmlformats.org/officeDocument/2006/relationships/oleObject" Target="../embeddings/oleObject230.bin"/><Relationship Id="rId5" Type="http://schemas.openxmlformats.org/officeDocument/2006/relationships/oleObject" Target="../embeddings/oleObject227.bin"/><Relationship Id="rId15" Type="http://schemas.openxmlformats.org/officeDocument/2006/relationships/oleObject" Target="../embeddings/oleObject232.bin"/><Relationship Id="rId10" Type="http://schemas.openxmlformats.org/officeDocument/2006/relationships/image" Target="../media/image229.emf"/><Relationship Id="rId4" Type="http://schemas.openxmlformats.org/officeDocument/2006/relationships/image" Target="../media/image226.emf"/><Relationship Id="rId9" Type="http://schemas.openxmlformats.org/officeDocument/2006/relationships/oleObject" Target="../embeddings/oleObject229.bin"/><Relationship Id="rId14" Type="http://schemas.openxmlformats.org/officeDocument/2006/relationships/image" Target="../media/image231.e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5.emf"/><Relationship Id="rId13" Type="http://schemas.openxmlformats.org/officeDocument/2006/relationships/oleObject" Target="../embeddings/oleObject238.bin"/><Relationship Id="rId3" Type="http://schemas.openxmlformats.org/officeDocument/2006/relationships/oleObject" Target="../embeddings/oleObject233.bin"/><Relationship Id="rId7" Type="http://schemas.openxmlformats.org/officeDocument/2006/relationships/oleObject" Target="../embeddings/oleObject235.bin"/><Relationship Id="rId12" Type="http://schemas.openxmlformats.org/officeDocument/2006/relationships/image" Target="../media/image237.emf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239.emf"/><Relationship Id="rId1" Type="http://schemas.openxmlformats.org/officeDocument/2006/relationships/vmlDrawing" Target="../drawings/vmlDrawing42.vml"/><Relationship Id="rId6" Type="http://schemas.openxmlformats.org/officeDocument/2006/relationships/image" Target="../media/image234.emf"/><Relationship Id="rId11" Type="http://schemas.openxmlformats.org/officeDocument/2006/relationships/oleObject" Target="../embeddings/oleObject237.bin"/><Relationship Id="rId5" Type="http://schemas.openxmlformats.org/officeDocument/2006/relationships/oleObject" Target="../embeddings/oleObject234.bin"/><Relationship Id="rId15" Type="http://schemas.openxmlformats.org/officeDocument/2006/relationships/oleObject" Target="../embeddings/oleObject239.bin"/><Relationship Id="rId10" Type="http://schemas.openxmlformats.org/officeDocument/2006/relationships/image" Target="../media/image236.emf"/><Relationship Id="rId4" Type="http://schemas.openxmlformats.org/officeDocument/2006/relationships/image" Target="../media/image233.emf"/><Relationship Id="rId9" Type="http://schemas.openxmlformats.org/officeDocument/2006/relationships/oleObject" Target="../embeddings/oleObject236.bin"/><Relationship Id="rId14" Type="http://schemas.openxmlformats.org/officeDocument/2006/relationships/image" Target="../media/image238.emf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2.emf"/><Relationship Id="rId3" Type="http://schemas.openxmlformats.org/officeDocument/2006/relationships/oleObject" Target="../embeddings/oleObject240.bin"/><Relationship Id="rId7" Type="http://schemas.openxmlformats.org/officeDocument/2006/relationships/oleObject" Target="../embeddings/oleObject242.bin"/><Relationship Id="rId12" Type="http://schemas.openxmlformats.org/officeDocument/2006/relationships/image" Target="../media/image244.emf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43.vml"/><Relationship Id="rId6" Type="http://schemas.openxmlformats.org/officeDocument/2006/relationships/image" Target="../media/image241.emf"/><Relationship Id="rId11" Type="http://schemas.openxmlformats.org/officeDocument/2006/relationships/oleObject" Target="../embeddings/oleObject244.bin"/><Relationship Id="rId5" Type="http://schemas.openxmlformats.org/officeDocument/2006/relationships/oleObject" Target="../embeddings/oleObject241.bin"/><Relationship Id="rId10" Type="http://schemas.openxmlformats.org/officeDocument/2006/relationships/image" Target="../media/image243.emf"/><Relationship Id="rId4" Type="http://schemas.openxmlformats.org/officeDocument/2006/relationships/image" Target="../media/image240.emf"/><Relationship Id="rId9" Type="http://schemas.openxmlformats.org/officeDocument/2006/relationships/oleObject" Target="../embeddings/oleObject243.bin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7.emf"/><Relationship Id="rId13" Type="http://schemas.openxmlformats.org/officeDocument/2006/relationships/oleObject" Target="../embeddings/oleObject250.bin"/><Relationship Id="rId18" Type="http://schemas.openxmlformats.org/officeDocument/2006/relationships/image" Target="../media/image252.emf"/><Relationship Id="rId3" Type="http://schemas.openxmlformats.org/officeDocument/2006/relationships/oleObject" Target="../embeddings/oleObject245.bin"/><Relationship Id="rId21" Type="http://schemas.openxmlformats.org/officeDocument/2006/relationships/oleObject" Target="../embeddings/oleObject254.bin"/><Relationship Id="rId7" Type="http://schemas.openxmlformats.org/officeDocument/2006/relationships/oleObject" Target="../embeddings/oleObject247.bin"/><Relationship Id="rId12" Type="http://schemas.openxmlformats.org/officeDocument/2006/relationships/image" Target="../media/image249.emf"/><Relationship Id="rId17" Type="http://schemas.openxmlformats.org/officeDocument/2006/relationships/oleObject" Target="../embeddings/oleObject252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251.emf"/><Relationship Id="rId20" Type="http://schemas.openxmlformats.org/officeDocument/2006/relationships/image" Target="../media/image253.emf"/><Relationship Id="rId1" Type="http://schemas.openxmlformats.org/officeDocument/2006/relationships/vmlDrawing" Target="../drawings/vmlDrawing44.vml"/><Relationship Id="rId6" Type="http://schemas.openxmlformats.org/officeDocument/2006/relationships/image" Target="../media/image246.emf"/><Relationship Id="rId11" Type="http://schemas.openxmlformats.org/officeDocument/2006/relationships/oleObject" Target="../embeddings/oleObject249.bin"/><Relationship Id="rId5" Type="http://schemas.openxmlformats.org/officeDocument/2006/relationships/oleObject" Target="../embeddings/oleObject246.bin"/><Relationship Id="rId15" Type="http://schemas.openxmlformats.org/officeDocument/2006/relationships/oleObject" Target="../embeddings/oleObject251.bin"/><Relationship Id="rId10" Type="http://schemas.openxmlformats.org/officeDocument/2006/relationships/image" Target="../media/image248.emf"/><Relationship Id="rId19" Type="http://schemas.openxmlformats.org/officeDocument/2006/relationships/oleObject" Target="../embeddings/oleObject253.bin"/><Relationship Id="rId4" Type="http://schemas.openxmlformats.org/officeDocument/2006/relationships/image" Target="../media/image245.emf"/><Relationship Id="rId9" Type="http://schemas.openxmlformats.org/officeDocument/2006/relationships/oleObject" Target="../embeddings/oleObject248.bin"/><Relationship Id="rId14" Type="http://schemas.openxmlformats.org/officeDocument/2006/relationships/image" Target="../media/image250.emf"/><Relationship Id="rId22" Type="http://schemas.openxmlformats.org/officeDocument/2006/relationships/image" Target="../media/image254.emf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7.emf"/><Relationship Id="rId3" Type="http://schemas.openxmlformats.org/officeDocument/2006/relationships/oleObject" Target="../embeddings/oleObject255.bin"/><Relationship Id="rId7" Type="http://schemas.openxmlformats.org/officeDocument/2006/relationships/oleObject" Target="../embeddings/oleObject257.bin"/><Relationship Id="rId12" Type="http://schemas.openxmlformats.org/officeDocument/2006/relationships/image" Target="../media/image259.emf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45.vml"/><Relationship Id="rId6" Type="http://schemas.openxmlformats.org/officeDocument/2006/relationships/image" Target="../media/image256.emf"/><Relationship Id="rId11" Type="http://schemas.openxmlformats.org/officeDocument/2006/relationships/oleObject" Target="../embeddings/oleObject259.bin"/><Relationship Id="rId5" Type="http://schemas.openxmlformats.org/officeDocument/2006/relationships/oleObject" Target="../embeddings/oleObject256.bin"/><Relationship Id="rId10" Type="http://schemas.openxmlformats.org/officeDocument/2006/relationships/image" Target="../media/image258.emf"/><Relationship Id="rId4" Type="http://schemas.openxmlformats.org/officeDocument/2006/relationships/image" Target="../media/image255.emf"/><Relationship Id="rId9" Type="http://schemas.openxmlformats.org/officeDocument/2006/relationships/oleObject" Target="../embeddings/oleObject258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13" Type="http://schemas.openxmlformats.org/officeDocument/2006/relationships/oleObject" Target="../embeddings/oleObject17.bin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17.emf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19.e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emf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3.bin"/><Relationship Id="rId15" Type="http://schemas.openxmlformats.org/officeDocument/2006/relationships/oleObject" Target="../embeddings/oleObject18.bin"/><Relationship Id="rId10" Type="http://schemas.openxmlformats.org/officeDocument/2006/relationships/image" Target="../media/image16.emf"/><Relationship Id="rId4" Type="http://schemas.openxmlformats.org/officeDocument/2006/relationships/image" Target="../media/image13.emf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18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13" Type="http://schemas.openxmlformats.org/officeDocument/2006/relationships/oleObject" Target="../embeddings/oleObject24.bin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12" Type="http://schemas.openxmlformats.org/officeDocument/2006/relationships/image" Target="../media/image24.e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1.emf"/><Relationship Id="rId11" Type="http://schemas.openxmlformats.org/officeDocument/2006/relationships/oleObject" Target="../embeddings/oleObject23.bin"/><Relationship Id="rId5" Type="http://schemas.openxmlformats.org/officeDocument/2006/relationships/oleObject" Target="../embeddings/oleObject20.bin"/><Relationship Id="rId10" Type="http://schemas.openxmlformats.org/officeDocument/2006/relationships/image" Target="../media/image23.emf"/><Relationship Id="rId4" Type="http://schemas.openxmlformats.org/officeDocument/2006/relationships/image" Target="../media/image20.emf"/><Relationship Id="rId9" Type="http://schemas.openxmlformats.org/officeDocument/2006/relationships/oleObject" Target="../embeddings/oleObject22.bin"/><Relationship Id="rId14" Type="http://schemas.openxmlformats.org/officeDocument/2006/relationships/image" Target="../media/image25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13" Type="http://schemas.openxmlformats.org/officeDocument/2006/relationships/oleObject" Target="../embeddings/oleObject30.bin"/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7.bin"/><Relationship Id="rId12" Type="http://schemas.openxmlformats.org/officeDocument/2006/relationships/image" Target="../media/image30.emf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32.e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27.emf"/><Relationship Id="rId11" Type="http://schemas.openxmlformats.org/officeDocument/2006/relationships/oleObject" Target="../embeddings/oleObject29.bin"/><Relationship Id="rId5" Type="http://schemas.openxmlformats.org/officeDocument/2006/relationships/oleObject" Target="../embeddings/oleObject26.bin"/><Relationship Id="rId15" Type="http://schemas.openxmlformats.org/officeDocument/2006/relationships/oleObject" Target="../embeddings/oleObject31.bin"/><Relationship Id="rId10" Type="http://schemas.openxmlformats.org/officeDocument/2006/relationships/image" Target="../media/image29.emf"/><Relationship Id="rId4" Type="http://schemas.openxmlformats.org/officeDocument/2006/relationships/image" Target="../media/image26.emf"/><Relationship Id="rId9" Type="http://schemas.openxmlformats.org/officeDocument/2006/relationships/oleObject" Target="../embeddings/oleObject28.bin"/><Relationship Id="rId14" Type="http://schemas.openxmlformats.org/officeDocument/2006/relationships/image" Target="../media/image31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13" Type="http://schemas.openxmlformats.org/officeDocument/2006/relationships/oleObject" Target="../embeddings/oleObject37.bin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4.bin"/><Relationship Id="rId12" Type="http://schemas.openxmlformats.org/officeDocument/2006/relationships/image" Target="../media/image37.e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4.emf"/><Relationship Id="rId11" Type="http://schemas.openxmlformats.org/officeDocument/2006/relationships/oleObject" Target="../embeddings/oleObject36.bin"/><Relationship Id="rId5" Type="http://schemas.openxmlformats.org/officeDocument/2006/relationships/oleObject" Target="../embeddings/oleObject33.bin"/><Relationship Id="rId10" Type="http://schemas.openxmlformats.org/officeDocument/2006/relationships/image" Target="../media/image36.emf"/><Relationship Id="rId4" Type="http://schemas.openxmlformats.org/officeDocument/2006/relationships/image" Target="../media/image33.emf"/><Relationship Id="rId9" Type="http://schemas.openxmlformats.org/officeDocument/2006/relationships/oleObject" Target="../embeddings/oleObject35.bin"/><Relationship Id="rId14" Type="http://schemas.openxmlformats.org/officeDocument/2006/relationships/image" Target="../media/image38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13" Type="http://schemas.openxmlformats.org/officeDocument/2006/relationships/oleObject" Target="../embeddings/oleObject43.bin"/><Relationship Id="rId3" Type="http://schemas.openxmlformats.org/officeDocument/2006/relationships/oleObject" Target="../embeddings/oleObject38.bin"/><Relationship Id="rId7" Type="http://schemas.openxmlformats.org/officeDocument/2006/relationships/oleObject" Target="../embeddings/oleObject40.bin"/><Relationship Id="rId12" Type="http://schemas.openxmlformats.org/officeDocument/2006/relationships/image" Target="../media/image43.emf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45.e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40.emf"/><Relationship Id="rId11" Type="http://schemas.openxmlformats.org/officeDocument/2006/relationships/oleObject" Target="../embeddings/oleObject42.bin"/><Relationship Id="rId5" Type="http://schemas.openxmlformats.org/officeDocument/2006/relationships/oleObject" Target="../embeddings/oleObject39.bin"/><Relationship Id="rId15" Type="http://schemas.openxmlformats.org/officeDocument/2006/relationships/oleObject" Target="../embeddings/oleObject44.bin"/><Relationship Id="rId10" Type="http://schemas.openxmlformats.org/officeDocument/2006/relationships/image" Target="../media/image42.emf"/><Relationship Id="rId4" Type="http://schemas.openxmlformats.org/officeDocument/2006/relationships/image" Target="../media/image39.emf"/><Relationship Id="rId9" Type="http://schemas.openxmlformats.org/officeDocument/2006/relationships/oleObject" Target="../embeddings/oleObject41.bin"/><Relationship Id="rId14" Type="http://schemas.openxmlformats.org/officeDocument/2006/relationships/image" Target="../media/image4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3" name="Rectangle 5"/>
          <p:cNvSpPr>
            <a:spLocks noChangeArrowheads="1"/>
          </p:cNvSpPr>
          <p:nvPr/>
        </p:nvSpPr>
        <p:spPr bwMode="auto">
          <a:xfrm>
            <a:off x="1295400" y="2362200"/>
            <a:ext cx="68580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GB" sz="4000" b="1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The Binomial Expansion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2"/>
          <p:cNvSpPr>
            <a:spLocks noChangeArrowheads="1"/>
          </p:cNvSpPr>
          <p:nvPr/>
        </p:nvSpPr>
        <p:spPr bwMode="auto">
          <a:xfrm>
            <a:off x="3733800" y="2535238"/>
            <a:ext cx="304800" cy="4889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rgbClr val="FF3300"/>
                </a:solidFill>
              </a:rPr>
              <a:t>3</a:t>
            </a:r>
          </a:p>
        </p:txBody>
      </p:sp>
      <p:sp>
        <p:nvSpPr>
          <p:cNvPr id="12291" name="Rectangle 14"/>
          <p:cNvSpPr>
            <a:spLocks noChangeArrowheads="1"/>
          </p:cNvSpPr>
          <p:nvPr/>
        </p:nvSpPr>
        <p:spPr bwMode="auto">
          <a:xfrm>
            <a:off x="3733800" y="3068638"/>
            <a:ext cx="304800" cy="4889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rgbClr val="FF3300"/>
                </a:solidFill>
              </a:rPr>
              <a:t>1</a:t>
            </a:r>
          </a:p>
        </p:txBody>
      </p:sp>
      <p:sp>
        <p:nvSpPr>
          <p:cNvPr id="12292" name="Rectangle 19"/>
          <p:cNvSpPr>
            <a:spLocks noChangeArrowheads="1"/>
          </p:cNvSpPr>
          <p:nvPr/>
        </p:nvSpPr>
        <p:spPr bwMode="auto">
          <a:xfrm>
            <a:off x="3713163" y="3636963"/>
            <a:ext cx="304800" cy="4889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rgbClr val="FF3300"/>
                </a:solidFill>
              </a:rPr>
              <a:t>4</a:t>
            </a:r>
          </a:p>
        </p:txBody>
      </p:sp>
      <p:graphicFrame>
        <p:nvGraphicFramePr>
          <p:cNvPr id="12293" name="Object 2"/>
          <p:cNvGraphicFramePr>
            <a:graphicFrameLocks noChangeAspect="1"/>
          </p:cNvGraphicFramePr>
          <p:nvPr/>
        </p:nvGraphicFramePr>
        <p:xfrm>
          <a:off x="2514600" y="2438400"/>
          <a:ext cx="4511675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9" name="Equation" r:id="rId3" imgW="1600209" imgH="219186" progId="Equation.3">
                  <p:embed/>
                </p:oleObj>
              </mc:Choice>
              <mc:Fallback>
                <p:oleObj name="Equation" r:id="rId3" imgW="1600209" imgH="219186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438400"/>
                        <a:ext cx="4511675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4" name="Rectangle 4"/>
          <p:cNvSpPr>
            <a:spLocks noChangeArrowheads="1"/>
          </p:cNvSpPr>
          <p:nvPr/>
        </p:nvSpPr>
        <p:spPr bwMode="auto">
          <a:xfrm>
            <a:off x="381000" y="822325"/>
            <a:ext cx="2514600" cy="488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Powers of </a:t>
            </a:r>
            <a:r>
              <a:rPr lang="en-US" sz="2600" b="1" i="1"/>
              <a:t>a + b</a:t>
            </a:r>
          </a:p>
        </p:txBody>
      </p:sp>
      <p:graphicFrame>
        <p:nvGraphicFramePr>
          <p:cNvPr id="12295" name="Object 5"/>
          <p:cNvGraphicFramePr>
            <a:graphicFrameLocks noChangeAspect="1"/>
          </p:cNvGraphicFramePr>
          <p:nvPr/>
        </p:nvGraphicFramePr>
        <p:xfrm>
          <a:off x="1274763" y="1295400"/>
          <a:ext cx="16002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0" name="Equation" r:id="rId5" imgW="562017" imgH="219186" progId="Equation.3">
                  <p:embed/>
                </p:oleObj>
              </mc:Choice>
              <mc:Fallback>
                <p:oleObj name="Equation" r:id="rId5" imgW="562017" imgH="219186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4763" y="1295400"/>
                        <a:ext cx="16002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6" name="Object 6"/>
          <p:cNvGraphicFramePr>
            <a:graphicFrameLocks noChangeAspect="1"/>
          </p:cNvGraphicFramePr>
          <p:nvPr/>
        </p:nvGraphicFramePr>
        <p:xfrm>
          <a:off x="2951163" y="1295400"/>
          <a:ext cx="220345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1" name="Equation" r:id="rId7" imgW="780939" imgH="219186" progId="Equation.3">
                  <p:embed/>
                </p:oleObj>
              </mc:Choice>
              <mc:Fallback>
                <p:oleObj name="Equation" r:id="rId7" imgW="780939" imgH="219186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1163" y="1295400"/>
                        <a:ext cx="220345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7" name="Object 7"/>
          <p:cNvGraphicFramePr>
            <a:graphicFrameLocks noChangeAspect="1"/>
          </p:cNvGraphicFramePr>
          <p:nvPr/>
        </p:nvGraphicFramePr>
        <p:xfrm>
          <a:off x="2514600" y="1870075"/>
          <a:ext cx="4941888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2" name="Equation" r:id="rId9" imgW="1752726" imgH="219186" progId="Equation.3">
                  <p:embed/>
                </p:oleObj>
              </mc:Choice>
              <mc:Fallback>
                <p:oleObj name="Equation" r:id="rId9" imgW="1752726" imgH="219186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1870075"/>
                        <a:ext cx="4941888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8" name="Object 8"/>
          <p:cNvGraphicFramePr>
            <a:graphicFrameLocks noChangeAspect="1"/>
          </p:cNvGraphicFramePr>
          <p:nvPr/>
        </p:nvGraphicFramePr>
        <p:xfrm>
          <a:off x="3411538" y="2971800"/>
          <a:ext cx="4513262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3" name="Equation" r:id="rId11" imgW="1600209" imgH="219186" progId="Equation.3">
                  <p:embed/>
                </p:oleObj>
              </mc:Choice>
              <mc:Fallback>
                <p:oleObj name="Equation" r:id="rId11" imgW="1600209" imgH="219186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1538" y="2971800"/>
                        <a:ext cx="4513262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9" name="Object 9"/>
          <p:cNvGraphicFramePr>
            <a:graphicFrameLocks noChangeAspect="1"/>
          </p:cNvGraphicFramePr>
          <p:nvPr/>
        </p:nvGraphicFramePr>
        <p:xfrm>
          <a:off x="2701925" y="3546475"/>
          <a:ext cx="5222875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4" name="Equation" r:id="rId13" imgW="1857463" imgH="219186" progId="Equation.3">
                  <p:embed/>
                </p:oleObj>
              </mc:Choice>
              <mc:Fallback>
                <p:oleObj name="Equation" r:id="rId13" imgW="1857463" imgH="219186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1925" y="3546475"/>
                        <a:ext cx="5222875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0" name="Rectangle 11"/>
          <p:cNvSpPr>
            <a:spLocks noChangeArrowheads="1"/>
          </p:cNvSpPr>
          <p:nvPr/>
        </p:nvSpPr>
        <p:spPr bwMode="auto">
          <a:xfrm>
            <a:off x="2757488" y="2535238"/>
            <a:ext cx="304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2301" name="Rectangle 13"/>
          <p:cNvSpPr>
            <a:spLocks noChangeArrowheads="1"/>
          </p:cNvSpPr>
          <p:nvPr/>
        </p:nvSpPr>
        <p:spPr bwMode="auto">
          <a:xfrm>
            <a:off x="4841875" y="2535238"/>
            <a:ext cx="304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2302" name="Rectangle 15"/>
          <p:cNvSpPr>
            <a:spLocks noChangeArrowheads="1"/>
          </p:cNvSpPr>
          <p:nvPr/>
        </p:nvSpPr>
        <p:spPr bwMode="auto">
          <a:xfrm>
            <a:off x="4835525" y="3068638"/>
            <a:ext cx="304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2303" name="Rectangle 16"/>
          <p:cNvSpPr>
            <a:spLocks noChangeArrowheads="1"/>
          </p:cNvSpPr>
          <p:nvPr/>
        </p:nvSpPr>
        <p:spPr bwMode="auto">
          <a:xfrm>
            <a:off x="6172200" y="3068638"/>
            <a:ext cx="304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2304" name="Line 17"/>
          <p:cNvSpPr>
            <a:spLocks noChangeShapeType="1"/>
          </p:cNvSpPr>
          <p:nvPr/>
        </p:nvSpPr>
        <p:spPr bwMode="auto">
          <a:xfrm>
            <a:off x="2833688" y="3581400"/>
            <a:ext cx="5029200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5" name="Rectangle 18"/>
          <p:cNvSpPr>
            <a:spLocks noChangeArrowheads="1"/>
          </p:cNvSpPr>
          <p:nvPr/>
        </p:nvSpPr>
        <p:spPr bwMode="auto">
          <a:xfrm>
            <a:off x="4800600" y="3657600"/>
            <a:ext cx="304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12306" name="Rectangle 20"/>
          <p:cNvSpPr>
            <a:spLocks noChangeArrowheads="1"/>
          </p:cNvSpPr>
          <p:nvPr/>
        </p:nvSpPr>
        <p:spPr bwMode="auto">
          <a:xfrm>
            <a:off x="2778125" y="3636963"/>
            <a:ext cx="304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2307" name="Rectangle 21"/>
          <p:cNvSpPr>
            <a:spLocks noChangeArrowheads="1"/>
          </p:cNvSpPr>
          <p:nvPr/>
        </p:nvSpPr>
        <p:spPr bwMode="auto">
          <a:xfrm>
            <a:off x="6151563" y="3646488"/>
            <a:ext cx="304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2308" name="Rectangle 22"/>
          <p:cNvSpPr>
            <a:spLocks noChangeArrowheads="1"/>
          </p:cNvSpPr>
          <p:nvPr/>
        </p:nvSpPr>
        <p:spPr bwMode="auto">
          <a:xfrm>
            <a:off x="6151563" y="2535238"/>
            <a:ext cx="304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2309" name="Rectangle 23"/>
          <p:cNvSpPr>
            <a:spLocks noChangeArrowheads="1"/>
          </p:cNvSpPr>
          <p:nvPr/>
        </p:nvSpPr>
        <p:spPr bwMode="auto">
          <a:xfrm>
            <a:off x="7204075" y="3068638"/>
            <a:ext cx="304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2310" name="Rectangle 24"/>
          <p:cNvSpPr>
            <a:spLocks noChangeArrowheads="1"/>
          </p:cNvSpPr>
          <p:nvPr/>
        </p:nvSpPr>
        <p:spPr bwMode="auto">
          <a:xfrm>
            <a:off x="7218363" y="3646488"/>
            <a:ext cx="304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2311" name="Rectangle 33"/>
          <p:cNvSpPr>
            <a:spLocks noChangeArrowheads="1"/>
          </p:cNvSpPr>
          <p:nvPr/>
        </p:nvSpPr>
        <p:spPr bwMode="auto">
          <a:xfrm>
            <a:off x="533400" y="4572000"/>
            <a:ext cx="3429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lnSpc>
                <a:spcPct val="120000"/>
              </a:lnSpc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This coefficient . . . </a:t>
            </a:r>
            <a:endParaRPr lang="en-US" sz="2600" b="1">
              <a:solidFill>
                <a:schemeClr val="folHlink"/>
              </a:solidFill>
            </a:endParaRPr>
          </a:p>
        </p:txBody>
      </p:sp>
      <p:sp>
        <p:nvSpPr>
          <p:cNvPr id="12312" name="Line 38"/>
          <p:cNvSpPr>
            <a:spLocks noChangeShapeType="1"/>
          </p:cNvSpPr>
          <p:nvPr/>
        </p:nvSpPr>
        <p:spPr bwMode="auto">
          <a:xfrm flipV="1">
            <a:off x="1219200" y="4038600"/>
            <a:ext cx="2590800" cy="6096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2313" name="Group 39"/>
          <p:cNvGrpSpPr>
            <a:grpSpLocks/>
          </p:cNvGrpSpPr>
          <p:nvPr/>
        </p:nvGrpSpPr>
        <p:grpSpPr bwMode="auto">
          <a:xfrm>
            <a:off x="2489200" y="3225800"/>
            <a:ext cx="228600" cy="228600"/>
            <a:chOff x="1568" y="2032"/>
            <a:chExt cx="144" cy="144"/>
          </a:xfrm>
        </p:grpSpPr>
        <p:sp>
          <p:nvSpPr>
            <p:cNvPr id="12317" name="Line 40"/>
            <p:cNvSpPr>
              <a:spLocks noChangeShapeType="1"/>
            </p:cNvSpPr>
            <p:nvPr/>
          </p:nvSpPr>
          <p:spPr bwMode="auto">
            <a:xfrm>
              <a:off x="1568" y="2112"/>
              <a:ext cx="1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18" name="Line 41"/>
            <p:cNvSpPr>
              <a:spLocks noChangeShapeType="1"/>
            </p:cNvSpPr>
            <p:nvPr/>
          </p:nvSpPr>
          <p:spPr bwMode="auto">
            <a:xfrm flipV="1">
              <a:off x="1632" y="2032"/>
              <a:ext cx="0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314" name="Group 42"/>
          <p:cNvGrpSpPr>
            <a:grpSpLocks/>
          </p:cNvGrpSpPr>
          <p:nvPr/>
        </p:nvGrpSpPr>
        <p:grpSpPr bwMode="auto">
          <a:xfrm>
            <a:off x="533400" y="5029200"/>
            <a:ext cx="8305800" cy="1025525"/>
            <a:chOff x="336" y="3168"/>
            <a:chExt cx="5232" cy="646"/>
          </a:xfrm>
        </p:grpSpPr>
        <p:sp>
          <p:nvSpPr>
            <p:cNvPr id="12315" name="Rectangle 43"/>
            <p:cNvSpPr>
              <a:spLocks noChangeArrowheads="1"/>
            </p:cNvSpPr>
            <p:nvPr/>
          </p:nvSpPr>
          <p:spPr bwMode="auto">
            <a:xfrm>
              <a:off x="336" y="3168"/>
              <a:ext cx="5232" cy="6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lnSpc>
                  <a:spcPct val="120000"/>
                </a:lnSpc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     . . .  is found by adding 3 and 1; the coefficients that are in </a:t>
              </a:r>
              <a:endParaRPr lang="en-US" sz="2600" b="1">
                <a:solidFill>
                  <a:schemeClr val="folHlink"/>
                </a:solidFill>
              </a:endParaRPr>
            </a:p>
          </p:txBody>
        </p:sp>
        <p:graphicFrame>
          <p:nvGraphicFramePr>
            <p:cNvPr id="12316" name="Object 44"/>
            <p:cNvGraphicFramePr>
              <a:graphicFrameLocks noChangeAspect="1"/>
            </p:cNvGraphicFramePr>
            <p:nvPr/>
          </p:nvGraphicFramePr>
          <p:xfrm>
            <a:off x="2688" y="3408"/>
            <a:ext cx="783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25" name="Equation" r:id="rId15" imgW="438114" imgH="219186" progId="Equation.3">
                    <p:embed/>
                  </p:oleObj>
                </mc:Choice>
                <mc:Fallback>
                  <p:oleObj name="Equation" r:id="rId15" imgW="438114" imgH="219186" progId="Equation.3">
                    <p:embed/>
                    <p:pic>
                      <p:nvPicPr>
                        <p:cNvPr id="0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88" y="3408"/>
                          <a:ext cx="783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ChangeArrowheads="1"/>
          </p:cNvSpPr>
          <p:nvPr/>
        </p:nvSpPr>
        <p:spPr bwMode="auto">
          <a:xfrm>
            <a:off x="381000" y="831850"/>
            <a:ext cx="2514600" cy="488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Powers of </a:t>
            </a:r>
            <a:r>
              <a:rPr lang="en-US" sz="2600" b="1" i="1"/>
              <a:t>a + b</a:t>
            </a:r>
          </a:p>
        </p:txBody>
      </p:sp>
      <p:sp>
        <p:nvSpPr>
          <p:cNvPr id="201738" name="Rectangle 10"/>
          <p:cNvSpPr>
            <a:spLocks noChangeArrowheads="1"/>
          </p:cNvSpPr>
          <p:nvPr/>
        </p:nvSpPr>
        <p:spPr bwMode="auto">
          <a:xfrm>
            <a:off x="533400" y="1295400"/>
            <a:ext cx="3124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So, we now have</a:t>
            </a:r>
          </a:p>
        </p:txBody>
      </p:sp>
      <p:graphicFrame>
        <p:nvGraphicFramePr>
          <p:cNvPr id="201739" name="Object 11"/>
          <p:cNvGraphicFramePr>
            <a:graphicFrameLocks noChangeAspect="1"/>
          </p:cNvGraphicFramePr>
          <p:nvPr/>
        </p:nvGraphicFramePr>
        <p:xfrm>
          <a:off x="1828800" y="3886200"/>
          <a:ext cx="12446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6" name="Equation" r:id="rId3" imgW="438114" imgH="219186" progId="Equation.3">
                  <p:embed/>
                </p:oleObj>
              </mc:Choice>
              <mc:Fallback>
                <p:oleObj name="Equation" r:id="rId3" imgW="438114" imgH="219186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886200"/>
                        <a:ext cx="12446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1740" name="Object 12"/>
          <p:cNvGraphicFramePr>
            <a:graphicFrameLocks noChangeAspect="1"/>
          </p:cNvGraphicFramePr>
          <p:nvPr/>
        </p:nvGraphicFramePr>
        <p:xfrm>
          <a:off x="1828800" y="3276600"/>
          <a:ext cx="12446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7" name="Equation" r:id="rId5" imgW="438114" imgH="219186" progId="Equation.3">
                  <p:embed/>
                </p:oleObj>
              </mc:Choice>
              <mc:Fallback>
                <p:oleObj name="Equation" r:id="rId5" imgW="438114" imgH="219186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276600"/>
                        <a:ext cx="12446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1741" name="Rectangle 13"/>
          <p:cNvSpPr>
            <a:spLocks noChangeArrowheads="1"/>
          </p:cNvSpPr>
          <p:nvPr/>
        </p:nvSpPr>
        <p:spPr bwMode="auto">
          <a:xfrm>
            <a:off x="4724400" y="1660525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solidFill>
                  <a:schemeClr val="bg1"/>
                </a:solidFill>
                <a:latin typeface="Comic Sans MS" pitchFamily="66" charset="0"/>
              </a:rPr>
              <a:t>Coefficients</a:t>
            </a:r>
          </a:p>
        </p:txBody>
      </p:sp>
      <p:sp>
        <p:nvSpPr>
          <p:cNvPr id="201742" name="Rectangle 14"/>
          <p:cNvSpPr>
            <a:spLocks noChangeArrowheads="1"/>
          </p:cNvSpPr>
          <p:nvPr/>
        </p:nvSpPr>
        <p:spPr bwMode="auto">
          <a:xfrm>
            <a:off x="1524000" y="1660525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solidFill>
                  <a:schemeClr val="bg1"/>
                </a:solidFill>
                <a:latin typeface="Comic Sans MS" pitchFamily="66" charset="0"/>
              </a:rPr>
              <a:t>Expression</a:t>
            </a:r>
          </a:p>
        </p:txBody>
      </p:sp>
      <p:grpSp>
        <p:nvGrpSpPr>
          <p:cNvPr id="201776" name="Group 48"/>
          <p:cNvGrpSpPr>
            <a:grpSpLocks/>
          </p:cNvGrpSpPr>
          <p:nvPr/>
        </p:nvGrpSpPr>
        <p:grpSpPr bwMode="auto">
          <a:xfrm>
            <a:off x="4648200" y="3429000"/>
            <a:ext cx="2362200" cy="488950"/>
            <a:chOff x="2928" y="2330"/>
            <a:chExt cx="1488" cy="308"/>
          </a:xfrm>
        </p:grpSpPr>
        <p:sp>
          <p:nvSpPr>
            <p:cNvPr id="13333" name="Rectangle 16"/>
            <p:cNvSpPr>
              <a:spLocks noChangeArrowheads="1"/>
            </p:cNvSpPr>
            <p:nvPr/>
          </p:nvSpPr>
          <p:spPr bwMode="auto">
            <a:xfrm>
              <a:off x="2928" y="2330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13334" name="Rectangle 17"/>
            <p:cNvSpPr>
              <a:spLocks noChangeArrowheads="1"/>
            </p:cNvSpPr>
            <p:nvPr/>
          </p:nvSpPr>
          <p:spPr bwMode="auto">
            <a:xfrm>
              <a:off x="3552" y="2330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2</a:t>
              </a:r>
            </a:p>
          </p:txBody>
        </p:sp>
        <p:sp>
          <p:nvSpPr>
            <p:cNvPr id="13335" name="Rectangle 18"/>
            <p:cNvSpPr>
              <a:spLocks noChangeArrowheads="1"/>
            </p:cNvSpPr>
            <p:nvPr/>
          </p:nvSpPr>
          <p:spPr bwMode="auto">
            <a:xfrm>
              <a:off x="4224" y="2330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</p:grpSp>
      <p:grpSp>
        <p:nvGrpSpPr>
          <p:cNvPr id="201777" name="Group 49"/>
          <p:cNvGrpSpPr>
            <a:grpSpLocks/>
          </p:cNvGrpSpPr>
          <p:nvPr/>
        </p:nvGrpSpPr>
        <p:grpSpPr bwMode="auto">
          <a:xfrm>
            <a:off x="4267200" y="4064000"/>
            <a:ext cx="3200400" cy="488950"/>
            <a:chOff x="2688" y="2714"/>
            <a:chExt cx="2016" cy="308"/>
          </a:xfrm>
        </p:grpSpPr>
        <p:sp>
          <p:nvSpPr>
            <p:cNvPr id="13329" name="Rectangle 19"/>
            <p:cNvSpPr>
              <a:spLocks noChangeArrowheads="1"/>
            </p:cNvSpPr>
            <p:nvPr/>
          </p:nvSpPr>
          <p:spPr bwMode="auto">
            <a:xfrm>
              <a:off x="2688" y="2714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13330" name="Rectangle 20"/>
            <p:cNvSpPr>
              <a:spLocks noChangeArrowheads="1"/>
            </p:cNvSpPr>
            <p:nvPr/>
          </p:nvSpPr>
          <p:spPr bwMode="auto">
            <a:xfrm>
              <a:off x="3216" y="2714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3</a:t>
              </a:r>
            </a:p>
          </p:txBody>
        </p:sp>
        <p:sp>
          <p:nvSpPr>
            <p:cNvPr id="13331" name="Rectangle 21"/>
            <p:cNvSpPr>
              <a:spLocks noChangeArrowheads="1"/>
            </p:cNvSpPr>
            <p:nvPr/>
          </p:nvSpPr>
          <p:spPr bwMode="auto">
            <a:xfrm>
              <a:off x="3888" y="2714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3</a:t>
              </a:r>
            </a:p>
          </p:txBody>
        </p:sp>
        <p:sp>
          <p:nvSpPr>
            <p:cNvPr id="13332" name="Rectangle 22"/>
            <p:cNvSpPr>
              <a:spLocks noChangeArrowheads="1"/>
            </p:cNvSpPr>
            <p:nvPr/>
          </p:nvSpPr>
          <p:spPr bwMode="auto">
            <a:xfrm>
              <a:off x="4512" y="2714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</p:grpSp>
      <p:graphicFrame>
        <p:nvGraphicFramePr>
          <p:cNvPr id="201764" name="Object 36"/>
          <p:cNvGraphicFramePr>
            <a:graphicFrameLocks noChangeAspect="1"/>
          </p:cNvGraphicFramePr>
          <p:nvPr/>
        </p:nvGraphicFramePr>
        <p:xfrm>
          <a:off x="1828800" y="4505325"/>
          <a:ext cx="12446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8" name="Equation" r:id="rId7" imgW="438114" imgH="219186" progId="Equation.3">
                  <p:embed/>
                </p:oleObj>
              </mc:Choice>
              <mc:Fallback>
                <p:oleObj name="Equation" r:id="rId7" imgW="438114" imgH="219186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4505325"/>
                        <a:ext cx="12446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1778" name="Group 50"/>
          <p:cNvGrpSpPr>
            <a:grpSpLocks/>
          </p:cNvGrpSpPr>
          <p:nvPr/>
        </p:nvGrpSpPr>
        <p:grpSpPr bwMode="auto">
          <a:xfrm>
            <a:off x="3810000" y="4632325"/>
            <a:ext cx="4038600" cy="488950"/>
            <a:chOff x="2400" y="3120"/>
            <a:chExt cx="2544" cy="308"/>
          </a:xfrm>
        </p:grpSpPr>
        <p:sp>
          <p:nvSpPr>
            <p:cNvPr id="13324" name="Rectangle 37"/>
            <p:cNvSpPr>
              <a:spLocks noChangeArrowheads="1"/>
            </p:cNvSpPr>
            <p:nvPr/>
          </p:nvSpPr>
          <p:spPr bwMode="auto">
            <a:xfrm>
              <a:off x="2400" y="3120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13325" name="Rectangle 38"/>
            <p:cNvSpPr>
              <a:spLocks noChangeArrowheads="1"/>
            </p:cNvSpPr>
            <p:nvPr/>
          </p:nvSpPr>
          <p:spPr bwMode="auto">
            <a:xfrm>
              <a:off x="2928" y="3120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4</a:t>
              </a:r>
            </a:p>
          </p:txBody>
        </p:sp>
        <p:sp>
          <p:nvSpPr>
            <p:cNvPr id="13326" name="Rectangle 39"/>
            <p:cNvSpPr>
              <a:spLocks noChangeArrowheads="1"/>
            </p:cNvSpPr>
            <p:nvPr/>
          </p:nvSpPr>
          <p:spPr bwMode="auto">
            <a:xfrm>
              <a:off x="3600" y="3120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6</a:t>
              </a:r>
            </a:p>
          </p:txBody>
        </p:sp>
        <p:sp>
          <p:nvSpPr>
            <p:cNvPr id="13327" name="Rectangle 40"/>
            <p:cNvSpPr>
              <a:spLocks noChangeArrowheads="1"/>
            </p:cNvSpPr>
            <p:nvPr/>
          </p:nvSpPr>
          <p:spPr bwMode="auto">
            <a:xfrm>
              <a:off x="4224" y="3120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4</a:t>
              </a:r>
            </a:p>
          </p:txBody>
        </p:sp>
        <p:sp>
          <p:nvSpPr>
            <p:cNvPr id="13328" name="Rectangle 41"/>
            <p:cNvSpPr>
              <a:spLocks noChangeArrowheads="1"/>
            </p:cNvSpPr>
            <p:nvPr/>
          </p:nvSpPr>
          <p:spPr bwMode="auto">
            <a:xfrm>
              <a:off x="4752" y="3120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738" grpId="0"/>
      <p:bldP spid="201741" grpId="0"/>
      <p:bldP spid="20174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ChangeArrowheads="1"/>
          </p:cNvSpPr>
          <p:nvPr/>
        </p:nvSpPr>
        <p:spPr bwMode="auto">
          <a:xfrm>
            <a:off x="533400" y="1295400"/>
            <a:ext cx="3124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So, we now have</a:t>
            </a:r>
          </a:p>
        </p:txBody>
      </p:sp>
      <p:graphicFrame>
        <p:nvGraphicFramePr>
          <p:cNvPr id="14339" name="Object 5"/>
          <p:cNvGraphicFramePr>
            <a:graphicFrameLocks noChangeAspect="1"/>
          </p:cNvGraphicFramePr>
          <p:nvPr/>
        </p:nvGraphicFramePr>
        <p:xfrm>
          <a:off x="1828800" y="3886200"/>
          <a:ext cx="12446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6" name="Equation" r:id="rId3" imgW="438114" imgH="219186" progId="Equation.3">
                  <p:embed/>
                </p:oleObj>
              </mc:Choice>
              <mc:Fallback>
                <p:oleObj name="Equation" r:id="rId3" imgW="438114" imgH="219186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886200"/>
                        <a:ext cx="12446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0" name="Object 6"/>
          <p:cNvGraphicFramePr>
            <a:graphicFrameLocks noChangeAspect="1"/>
          </p:cNvGraphicFramePr>
          <p:nvPr/>
        </p:nvGraphicFramePr>
        <p:xfrm>
          <a:off x="1828800" y="3276600"/>
          <a:ext cx="12446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7" name="Equation" r:id="rId5" imgW="438114" imgH="219186" progId="Equation.3">
                  <p:embed/>
                </p:oleObj>
              </mc:Choice>
              <mc:Fallback>
                <p:oleObj name="Equation" r:id="rId5" imgW="438114" imgH="219186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276600"/>
                        <a:ext cx="12446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1" name="Rectangle 7"/>
          <p:cNvSpPr>
            <a:spLocks noChangeArrowheads="1"/>
          </p:cNvSpPr>
          <p:nvPr/>
        </p:nvSpPr>
        <p:spPr bwMode="auto">
          <a:xfrm>
            <a:off x="4724400" y="1660525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solidFill>
                  <a:schemeClr val="bg1"/>
                </a:solidFill>
                <a:latin typeface="Comic Sans MS" pitchFamily="66" charset="0"/>
              </a:rPr>
              <a:t>Coefficients</a:t>
            </a:r>
          </a:p>
        </p:txBody>
      </p:sp>
      <p:sp>
        <p:nvSpPr>
          <p:cNvPr id="14342" name="Rectangle 8"/>
          <p:cNvSpPr>
            <a:spLocks noChangeArrowheads="1"/>
          </p:cNvSpPr>
          <p:nvPr/>
        </p:nvSpPr>
        <p:spPr bwMode="auto">
          <a:xfrm>
            <a:off x="1524000" y="1660525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solidFill>
                  <a:schemeClr val="bg1"/>
                </a:solidFill>
                <a:latin typeface="Comic Sans MS" pitchFamily="66" charset="0"/>
              </a:rPr>
              <a:t>Expression</a:t>
            </a:r>
          </a:p>
        </p:txBody>
      </p:sp>
      <p:grpSp>
        <p:nvGrpSpPr>
          <p:cNvPr id="14343" name="Group 9"/>
          <p:cNvGrpSpPr>
            <a:grpSpLocks/>
          </p:cNvGrpSpPr>
          <p:nvPr/>
        </p:nvGrpSpPr>
        <p:grpSpPr bwMode="auto">
          <a:xfrm>
            <a:off x="4648200" y="3429000"/>
            <a:ext cx="2362200" cy="488950"/>
            <a:chOff x="2928" y="2330"/>
            <a:chExt cx="1488" cy="308"/>
          </a:xfrm>
        </p:grpSpPr>
        <p:sp>
          <p:nvSpPr>
            <p:cNvPr id="14363" name="Rectangle 10"/>
            <p:cNvSpPr>
              <a:spLocks noChangeArrowheads="1"/>
            </p:cNvSpPr>
            <p:nvPr/>
          </p:nvSpPr>
          <p:spPr bwMode="auto">
            <a:xfrm>
              <a:off x="2928" y="2330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14364" name="Rectangle 11"/>
            <p:cNvSpPr>
              <a:spLocks noChangeArrowheads="1"/>
            </p:cNvSpPr>
            <p:nvPr/>
          </p:nvSpPr>
          <p:spPr bwMode="auto">
            <a:xfrm>
              <a:off x="3552" y="2330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2</a:t>
              </a:r>
            </a:p>
          </p:txBody>
        </p:sp>
        <p:sp>
          <p:nvSpPr>
            <p:cNvPr id="14365" name="Rectangle 12"/>
            <p:cNvSpPr>
              <a:spLocks noChangeArrowheads="1"/>
            </p:cNvSpPr>
            <p:nvPr/>
          </p:nvSpPr>
          <p:spPr bwMode="auto">
            <a:xfrm>
              <a:off x="4224" y="2330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</p:grpSp>
      <p:grpSp>
        <p:nvGrpSpPr>
          <p:cNvPr id="14344" name="Group 46"/>
          <p:cNvGrpSpPr>
            <a:grpSpLocks/>
          </p:cNvGrpSpPr>
          <p:nvPr/>
        </p:nvGrpSpPr>
        <p:grpSpPr bwMode="auto">
          <a:xfrm>
            <a:off x="4267200" y="4049713"/>
            <a:ext cx="3200400" cy="488950"/>
            <a:chOff x="2688" y="2512"/>
            <a:chExt cx="2016" cy="308"/>
          </a:xfrm>
        </p:grpSpPr>
        <p:sp>
          <p:nvSpPr>
            <p:cNvPr id="14359" name="Rectangle 14"/>
            <p:cNvSpPr>
              <a:spLocks noChangeArrowheads="1"/>
            </p:cNvSpPr>
            <p:nvPr/>
          </p:nvSpPr>
          <p:spPr bwMode="auto">
            <a:xfrm>
              <a:off x="2688" y="2512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14360" name="Rectangle 15"/>
            <p:cNvSpPr>
              <a:spLocks noChangeArrowheads="1"/>
            </p:cNvSpPr>
            <p:nvPr/>
          </p:nvSpPr>
          <p:spPr bwMode="auto">
            <a:xfrm>
              <a:off x="3216" y="2512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14361" name="Rectangle 16"/>
            <p:cNvSpPr>
              <a:spLocks noChangeArrowheads="1"/>
            </p:cNvSpPr>
            <p:nvPr/>
          </p:nvSpPr>
          <p:spPr bwMode="auto">
            <a:xfrm>
              <a:off x="3888" y="2512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3</a:t>
              </a:r>
            </a:p>
          </p:txBody>
        </p:sp>
        <p:sp>
          <p:nvSpPr>
            <p:cNvPr id="14362" name="Rectangle 17"/>
            <p:cNvSpPr>
              <a:spLocks noChangeArrowheads="1"/>
            </p:cNvSpPr>
            <p:nvPr/>
          </p:nvSpPr>
          <p:spPr bwMode="auto">
            <a:xfrm>
              <a:off x="4512" y="2512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</p:grpSp>
      <p:graphicFrame>
        <p:nvGraphicFramePr>
          <p:cNvPr id="14345" name="Object 28"/>
          <p:cNvGraphicFramePr>
            <a:graphicFrameLocks noChangeAspect="1"/>
          </p:cNvGraphicFramePr>
          <p:nvPr/>
        </p:nvGraphicFramePr>
        <p:xfrm>
          <a:off x="1828800" y="4495800"/>
          <a:ext cx="12446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8" name="Equation" r:id="rId7" imgW="438114" imgH="219186" progId="Equation.3">
                  <p:embed/>
                </p:oleObj>
              </mc:Choice>
              <mc:Fallback>
                <p:oleObj name="Equation" r:id="rId7" imgW="438114" imgH="219186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4495800"/>
                        <a:ext cx="12446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346" name="Group 47"/>
          <p:cNvGrpSpPr>
            <a:grpSpLocks/>
          </p:cNvGrpSpPr>
          <p:nvPr/>
        </p:nvGrpSpPr>
        <p:grpSpPr bwMode="auto">
          <a:xfrm>
            <a:off x="3810000" y="4632325"/>
            <a:ext cx="4038600" cy="488950"/>
            <a:chOff x="2400" y="2918"/>
            <a:chExt cx="2544" cy="308"/>
          </a:xfrm>
        </p:grpSpPr>
        <p:sp>
          <p:nvSpPr>
            <p:cNvPr id="14354" name="Rectangle 30"/>
            <p:cNvSpPr>
              <a:spLocks noChangeArrowheads="1"/>
            </p:cNvSpPr>
            <p:nvPr/>
          </p:nvSpPr>
          <p:spPr bwMode="auto">
            <a:xfrm>
              <a:off x="2400" y="2918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14355" name="Rectangle 31"/>
            <p:cNvSpPr>
              <a:spLocks noChangeArrowheads="1"/>
            </p:cNvSpPr>
            <p:nvPr/>
          </p:nvSpPr>
          <p:spPr bwMode="auto">
            <a:xfrm>
              <a:off x="2928" y="2918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rgbClr val="000000"/>
                  </a:solidFill>
                </a:rPr>
                <a:t>4</a:t>
              </a:r>
            </a:p>
          </p:txBody>
        </p:sp>
        <p:sp>
          <p:nvSpPr>
            <p:cNvPr id="14356" name="Rectangle 32"/>
            <p:cNvSpPr>
              <a:spLocks noChangeArrowheads="1"/>
            </p:cNvSpPr>
            <p:nvPr/>
          </p:nvSpPr>
          <p:spPr bwMode="auto">
            <a:xfrm>
              <a:off x="3600" y="2918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6</a:t>
              </a:r>
            </a:p>
          </p:txBody>
        </p:sp>
        <p:sp>
          <p:nvSpPr>
            <p:cNvPr id="14357" name="Rectangle 33"/>
            <p:cNvSpPr>
              <a:spLocks noChangeArrowheads="1"/>
            </p:cNvSpPr>
            <p:nvPr/>
          </p:nvSpPr>
          <p:spPr bwMode="auto">
            <a:xfrm>
              <a:off x="4224" y="2918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4</a:t>
              </a:r>
            </a:p>
          </p:txBody>
        </p:sp>
        <p:sp>
          <p:nvSpPr>
            <p:cNvPr id="14358" name="Rectangle 34"/>
            <p:cNvSpPr>
              <a:spLocks noChangeArrowheads="1"/>
            </p:cNvSpPr>
            <p:nvPr/>
          </p:nvSpPr>
          <p:spPr bwMode="auto">
            <a:xfrm>
              <a:off x="4752" y="2918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</p:grpSp>
      <p:sp>
        <p:nvSpPr>
          <p:cNvPr id="207907" name="Line 35"/>
          <p:cNvSpPr>
            <a:spLocks noChangeShapeType="1"/>
          </p:cNvSpPr>
          <p:nvPr/>
        </p:nvSpPr>
        <p:spPr bwMode="auto">
          <a:xfrm>
            <a:off x="4495800" y="4465638"/>
            <a:ext cx="381000" cy="3048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908" name="Line 36"/>
          <p:cNvSpPr>
            <a:spLocks noChangeShapeType="1"/>
          </p:cNvSpPr>
          <p:nvPr/>
        </p:nvSpPr>
        <p:spPr bwMode="auto">
          <a:xfrm flipH="1">
            <a:off x="4876800" y="4465638"/>
            <a:ext cx="381000" cy="3048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9" name="Rectangle 41"/>
          <p:cNvSpPr>
            <a:spLocks noChangeArrowheads="1"/>
          </p:cNvSpPr>
          <p:nvPr/>
        </p:nvSpPr>
        <p:spPr bwMode="auto">
          <a:xfrm>
            <a:off x="533400" y="5257800"/>
            <a:ext cx="8077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Each number in a row can be found by adding the 2 coefficients above it.</a:t>
            </a:r>
          </a:p>
        </p:txBody>
      </p:sp>
      <p:grpSp>
        <p:nvGrpSpPr>
          <p:cNvPr id="207917" name="Group 45"/>
          <p:cNvGrpSpPr>
            <a:grpSpLocks/>
          </p:cNvGrpSpPr>
          <p:nvPr/>
        </p:nvGrpSpPr>
        <p:grpSpPr bwMode="auto">
          <a:xfrm>
            <a:off x="4749800" y="4329113"/>
            <a:ext cx="228600" cy="228600"/>
            <a:chOff x="3024" y="2736"/>
            <a:chExt cx="144" cy="144"/>
          </a:xfrm>
        </p:grpSpPr>
        <p:sp>
          <p:nvSpPr>
            <p:cNvPr id="14352" name="Line 43"/>
            <p:cNvSpPr>
              <a:spLocks noChangeShapeType="1"/>
            </p:cNvSpPr>
            <p:nvPr/>
          </p:nvSpPr>
          <p:spPr bwMode="auto">
            <a:xfrm flipV="1">
              <a:off x="3024" y="2816"/>
              <a:ext cx="144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3" name="Line 44"/>
            <p:cNvSpPr>
              <a:spLocks noChangeShapeType="1"/>
            </p:cNvSpPr>
            <p:nvPr/>
          </p:nvSpPr>
          <p:spPr bwMode="auto">
            <a:xfrm flipV="1">
              <a:off x="3088" y="2736"/>
              <a:ext cx="0" cy="144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351" name="Rectangle 52"/>
          <p:cNvSpPr>
            <a:spLocks noChangeArrowheads="1"/>
          </p:cNvSpPr>
          <p:nvPr/>
        </p:nvSpPr>
        <p:spPr bwMode="auto">
          <a:xfrm>
            <a:off x="381000" y="831850"/>
            <a:ext cx="2514600" cy="488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Powers of </a:t>
            </a:r>
            <a:r>
              <a:rPr lang="en-US" sz="2600" b="1" i="1"/>
              <a:t>a + b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7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07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907" grpId="0" animBg="1"/>
      <p:bldP spid="20790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ChangeArrowheads="1"/>
          </p:cNvSpPr>
          <p:nvPr/>
        </p:nvSpPr>
        <p:spPr bwMode="auto">
          <a:xfrm>
            <a:off x="381000" y="831850"/>
            <a:ext cx="2514600" cy="488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Powers of </a:t>
            </a:r>
            <a:r>
              <a:rPr lang="en-US" sz="2600" b="1" i="1"/>
              <a:t>a + b</a:t>
            </a:r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533400" y="1295400"/>
            <a:ext cx="3124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So, we now have</a:t>
            </a:r>
          </a:p>
        </p:txBody>
      </p:sp>
      <p:graphicFrame>
        <p:nvGraphicFramePr>
          <p:cNvPr id="15364" name="Object 5"/>
          <p:cNvGraphicFramePr>
            <a:graphicFrameLocks noChangeAspect="1"/>
          </p:cNvGraphicFramePr>
          <p:nvPr/>
        </p:nvGraphicFramePr>
        <p:xfrm>
          <a:off x="1828800" y="3886200"/>
          <a:ext cx="12446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6" name="Equation" r:id="rId3" imgW="438114" imgH="219186" progId="Equation.3">
                  <p:embed/>
                </p:oleObj>
              </mc:Choice>
              <mc:Fallback>
                <p:oleObj name="Equation" r:id="rId3" imgW="438114" imgH="219186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886200"/>
                        <a:ext cx="12446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5" name="Object 6"/>
          <p:cNvGraphicFramePr>
            <a:graphicFrameLocks noChangeAspect="1"/>
          </p:cNvGraphicFramePr>
          <p:nvPr/>
        </p:nvGraphicFramePr>
        <p:xfrm>
          <a:off x="1828800" y="3276600"/>
          <a:ext cx="12446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7" name="Equation" r:id="rId5" imgW="438114" imgH="219186" progId="Equation.3">
                  <p:embed/>
                </p:oleObj>
              </mc:Choice>
              <mc:Fallback>
                <p:oleObj name="Equation" r:id="rId5" imgW="438114" imgH="219186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276600"/>
                        <a:ext cx="12446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6" name="Rectangle 7"/>
          <p:cNvSpPr>
            <a:spLocks noChangeArrowheads="1"/>
          </p:cNvSpPr>
          <p:nvPr/>
        </p:nvSpPr>
        <p:spPr bwMode="auto">
          <a:xfrm>
            <a:off x="4724400" y="1660525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solidFill>
                  <a:schemeClr val="bg1"/>
                </a:solidFill>
                <a:latin typeface="Comic Sans MS" pitchFamily="66" charset="0"/>
              </a:rPr>
              <a:t>Coefficients</a:t>
            </a:r>
          </a:p>
        </p:txBody>
      </p:sp>
      <p:sp>
        <p:nvSpPr>
          <p:cNvPr id="15367" name="Rectangle 8"/>
          <p:cNvSpPr>
            <a:spLocks noChangeArrowheads="1"/>
          </p:cNvSpPr>
          <p:nvPr/>
        </p:nvSpPr>
        <p:spPr bwMode="auto">
          <a:xfrm>
            <a:off x="1524000" y="1660525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solidFill>
                  <a:schemeClr val="bg1"/>
                </a:solidFill>
                <a:latin typeface="Comic Sans MS" pitchFamily="66" charset="0"/>
              </a:rPr>
              <a:t>Expression</a:t>
            </a:r>
          </a:p>
        </p:txBody>
      </p:sp>
      <p:grpSp>
        <p:nvGrpSpPr>
          <p:cNvPr id="15368" name="Group 9"/>
          <p:cNvGrpSpPr>
            <a:grpSpLocks/>
          </p:cNvGrpSpPr>
          <p:nvPr/>
        </p:nvGrpSpPr>
        <p:grpSpPr bwMode="auto">
          <a:xfrm>
            <a:off x="4648200" y="3429000"/>
            <a:ext cx="2362200" cy="488950"/>
            <a:chOff x="2928" y="2330"/>
            <a:chExt cx="1488" cy="308"/>
          </a:xfrm>
        </p:grpSpPr>
        <p:sp>
          <p:nvSpPr>
            <p:cNvPr id="15393" name="Rectangle 10"/>
            <p:cNvSpPr>
              <a:spLocks noChangeArrowheads="1"/>
            </p:cNvSpPr>
            <p:nvPr/>
          </p:nvSpPr>
          <p:spPr bwMode="auto">
            <a:xfrm>
              <a:off x="2928" y="2330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15394" name="Rectangle 11"/>
            <p:cNvSpPr>
              <a:spLocks noChangeArrowheads="1"/>
            </p:cNvSpPr>
            <p:nvPr/>
          </p:nvSpPr>
          <p:spPr bwMode="auto">
            <a:xfrm>
              <a:off x="3552" y="2330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2</a:t>
              </a:r>
            </a:p>
          </p:txBody>
        </p:sp>
        <p:sp>
          <p:nvSpPr>
            <p:cNvPr id="15395" name="Rectangle 12"/>
            <p:cNvSpPr>
              <a:spLocks noChangeArrowheads="1"/>
            </p:cNvSpPr>
            <p:nvPr/>
          </p:nvSpPr>
          <p:spPr bwMode="auto">
            <a:xfrm>
              <a:off x="4224" y="2330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</p:grpSp>
      <p:grpSp>
        <p:nvGrpSpPr>
          <p:cNvPr id="15369" name="Group 13"/>
          <p:cNvGrpSpPr>
            <a:grpSpLocks/>
          </p:cNvGrpSpPr>
          <p:nvPr/>
        </p:nvGrpSpPr>
        <p:grpSpPr bwMode="auto">
          <a:xfrm>
            <a:off x="4267200" y="4049713"/>
            <a:ext cx="3200400" cy="488950"/>
            <a:chOff x="2688" y="2714"/>
            <a:chExt cx="2016" cy="308"/>
          </a:xfrm>
        </p:grpSpPr>
        <p:sp>
          <p:nvSpPr>
            <p:cNvPr id="15389" name="Rectangle 14"/>
            <p:cNvSpPr>
              <a:spLocks noChangeArrowheads="1"/>
            </p:cNvSpPr>
            <p:nvPr/>
          </p:nvSpPr>
          <p:spPr bwMode="auto">
            <a:xfrm>
              <a:off x="2688" y="2714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15390" name="Rectangle 15"/>
            <p:cNvSpPr>
              <a:spLocks noChangeArrowheads="1"/>
            </p:cNvSpPr>
            <p:nvPr/>
          </p:nvSpPr>
          <p:spPr bwMode="auto">
            <a:xfrm>
              <a:off x="3216" y="2714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15391" name="Rectangle 16"/>
            <p:cNvSpPr>
              <a:spLocks noChangeArrowheads="1"/>
            </p:cNvSpPr>
            <p:nvPr/>
          </p:nvSpPr>
          <p:spPr bwMode="auto">
            <a:xfrm>
              <a:off x="3888" y="2714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3</a:t>
              </a:r>
            </a:p>
          </p:txBody>
        </p:sp>
        <p:sp>
          <p:nvSpPr>
            <p:cNvPr id="15392" name="Rectangle 17"/>
            <p:cNvSpPr>
              <a:spLocks noChangeArrowheads="1"/>
            </p:cNvSpPr>
            <p:nvPr/>
          </p:nvSpPr>
          <p:spPr bwMode="auto">
            <a:xfrm>
              <a:off x="4512" y="2714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</p:grpSp>
      <p:sp>
        <p:nvSpPr>
          <p:cNvPr id="208914" name="Line 18"/>
          <p:cNvSpPr>
            <a:spLocks noChangeShapeType="1"/>
          </p:cNvSpPr>
          <p:nvPr/>
        </p:nvSpPr>
        <p:spPr bwMode="auto">
          <a:xfrm>
            <a:off x="4876800" y="3860800"/>
            <a:ext cx="381000" cy="3048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8915" name="Line 19"/>
          <p:cNvSpPr>
            <a:spLocks noChangeShapeType="1"/>
          </p:cNvSpPr>
          <p:nvPr/>
        </p:nvSpPr>
        <p:spPr bwMode="auto">
          <a:xfrm>
            <a:off x="5943600" y="3860800"/>
            <a:ext cx="381000" cy="3048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8916" name="Line 20"/>
          <p:cNvSpPr>
            <a:spLocks noChangeShapeType="1"/>
          </p:cNvSpPr>
          <p:nvPr/>
        </p:nvSpPr>
        <p:spPr bwMode="auto">
          <a:xfrm flipH="1">
            <a:off x="5334000" y="3860800"/>
            <a:ext cx="381000" cy="3048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8917" name="Line 21"/>
          <p:cNvSpPr>
            <a:spLocks noChangeShapeType="1"/>
          </p:cNvSpPr>
          <p:nvPr/>
        </p:nvSpPr>
        <p:spPr bwMode="auto">
          <a:xfrm flipH="1">
            <a:off x="6400800" y="3860800"/>
            <a:ext cx="381000" cy="3048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5374" name="Object 28"/>
          <p:cNvGraphicFramePr>
            <a:graphicFrameLocks noChangeAspect="1"/>
          </p:cNvGraphicFramePr>
          <p:nvPr/>
        </p:nvGraphicFramePr>
        <p:xfrm>
          <a:off x="1828800" y="4505325"/>
          <a:ext cx="12446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8" name="Equation" r:id="rId7" imgW="438114" imgH="219186" progId="Equation.3">
                  <p:embed/>
                </p:oleObj>
              </mc:Choice>
              <mc:Fallback>
                <p:oleObj name="Equation" r:id="rId7" imgW="438114" imgH="219186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4505325"/>
                        <a:ext cx="12446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375" name="Group 29"/>
          <p:cNvGrpSpPr>
            <a:grpSpLocks/>
          </p:cNvGrpSpPr>
          <p:nvPr/>
        </p:nvGrpSpPr>
        <p:grpSpPr bwMode="auto">
          <a:xfrm>
            <a:off x="3810000" y="4632325"/>
            <a:ext cx="4038600" cy="488950"/>
            <a:chOff x="2400" y="3120"/>
            <a:chExt cx="2544" cy="308"/>
          </a:xfrm>
        </p:grpSpPr>
        <p:sp>
          <p:nvSpPr>
            <p:cNvPr id="15384" name="Rectangle 30"/>
            <p:cNvSpPr>
              <a:spLocks noChangeArrowheads="1"/>
            </p:cNvSpPr>
            <p:nvPr/>
          </p:nvSpPr>
          <p:spPr bwMode="auto">
            <a:xfrm>
              <a:off x="2400" y="3120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15385" name="Rectangle 31"/>
            <p:cNvSpPr>
              <a:spLocks noChangeArrowheads="1"/>
            </p:cNvSpPr>
            <p:nvPr/>
          </p:nvSpPr>
          <p:spPr bwMode="auto">
            <a:xfrm>
              <a:off x="2928" y="3120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rgbClr val="000000"/>
                  </a:solidFill>
                </a:rPr>
                <a:t>4</a:t>
              </a:r>
            </a:p>
          </p:txBody>
        </p:sp>
        <p:sp>
          <p:nvSpPr>
            <p:cNvPr id="15386" name="Rectangle 32"/>
            <p:cNvSpPr>
              <a:spLocks noChangeArrowheads="1"/>
            </p:cNvSpPr>
            <p:nvPr/>
          </p:nvSpPr>
          <p:spPr bwMode="auto">
            <a:xfrm>
              <a:off x="3600" y="3120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6</a:t>
              </a:r>
            </a:p>
          </p:txBody>
        </p:sp>
        <p:sp>
          <p:nvSpPr>
            <p:cNvPr id="15387" name="Rectangle 33"/>
            <p:cNvSpPr>
              <a:spLocks noChangeArrowheads="1"/>
            </p:cNvSpPr>
            <p:nvPr/>
          </p:nvSpPr>
          <p:spPr bwMode="auto">
            <a:xfrm>
              <a:off x="4224" y="3120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4</a:t>
              </a:r>
            </a:p>
          </p:txBody>
        </p:sp>
        <p:sp>
          <p:nvSpPr>
            <p:cNvPr id="15388" name="Rectangle 34"/>
            <p:cNvSpPr>
              <a:spLocks noChangeArrowheads="1"/>
            </p:cNvSpPr>
            <p:nvPr/>
          </p:nvSpPr>
          <p:spPr bwMode="auto">
            <a:xfrm>
              <a:off x="4752" y="3120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</p:grpSp>
      <p:sp>
        <p:nvSpPr>
          <p:cNvPr id="15376" name="Line 35"/>
          <p:cNvSpPr>
            <a:spLocks noChangeShapeType="1"/>
          </p:cNvSpPr>
          <p:nvPr/>
        </p:nvSpPr>
        <p:spPr bwMode="auto">
          <a:xfrm>
            <a:off x="4495800" y="4465638"/>
            <a:ext cx="381000" cy="3048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7" name="Line 36"/>
          <p:cNvSpPr>
            <a:spLocks noChangeShapeType="1"/>
          </p:cNvSpPr>
          <p:nvPr/>
        </p:nvSpPr>
        <p:spPr bwMode="auto">
          <a:xfrm flipH="1">
            <a:off x="4876800" y="4465638"/>
            <a:ext cx="381000" cy="3048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8" name="Line 37"/>
          <p:cNvSpPr>
            <a:spLocks noChangeShapeType="1"/>
          </p:cNvSpPr>
          <p:nvPr/>
        </p:nvSpPr>
        <p:spPr bwMode="auto">
          <a:xfrm>
            <a:off x="5410200" y="4465638"/>
            <a:ext cx="381000" cy="3048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9" name="Line 38"/>
          <p:cNvSpPr>
            <a:spLocks noChangeShapeType="1"/>
          </p:cNvSpPr>
          <p:nvPr/>
        </p:nvSpPr>
        <p:spPr bwMode="auto">
          <a:xfrm flipH="1">
            <a:off x="5867400" y="4465638"/>
            <a:ext cx="381000" cy="3048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0" name="Line 39"/>
          <p:cNvSpPr>
            <a:spLocks noChangeShapeType="1"/>
          </p:cNvSpPr>
          <p:nvPr/>
        </p:nvSpPr>
        <p:spPr bwMode="auto">
          <a:xfrm flipH="1">
            <a:off x="6934200" y="4465638"/>
            <a:ext cx="381000" cy="3048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1" name="Line 40"/>
          <p:cNvSpPr>
            <a:spLocks noChangeShapeType="1"/>
          </p:cNvSpPr>
          <p:nvPr/>
        </p:nvSpPr>
        <p:spPr bwMode="auto">
          <a:xfrm>
            <a:off x="6400800" y="4465638"/>
            <a:ext cx="381000" cy="3048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8939" name="Rectangle 43"/>
          <p:cNvSpPr>
            <a:spLocks noChangeArrowheads="1"/>
          </p:cNvSpPr>
          <p:nvPr/>
        </p:nvSpPr>
        <p:spPr bwMode="auto">
          <a:xfrm>
            <a:off x="533400" y="5946775"/>
            <a:ext cx="80772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The </a:t>
            </a:r>
            <a:r>
              <a:rPr lang="en-US" sz="2600" b="1"/>
              <a:t>1</a:t>
            </a:r>
            <a:r>
              <a:rPr lang="en-US" b="1" baseline="30000">
                <a:latin typeface="Comic Sans MS" pitchFamily="66" charset="0"/>
              </a:rPr>
              <a:t>st</a:t>
            </a:r>
            <a:r>
              <a:rPr lang="en-US" b="1">
                <a:latin typeface="Comic Sans MS" pitchFamily="66" charset="0"/>
              </a:rPr>
              <a:t> and last numbers are always </a:t>
            </a:r>
            <a:r>
              <a:rPr lang="en-US" sz="2600" b="1"/>
              <a:t>1</a:t>
            </a:r>
            <a:r>
              <a:rPr lang="en-US" b="1">
                <a:latin typeface="Comic Sans MS" pitchFamily="66" charset="0"/>
              </a:rPr>
              <a:t>.</a:t>
            </a:r>
          </a:p>
        </p:txBody>
      </p:sp>
      <p:sp>
        <p:nvSpPr>
          <p:cNvPr id="15383" name="Rectangle 44"/>
          <p:cNvSpPr>
            <a:spLocks noChangeArrowheads="1"/>
          </p:cNvSpPr>
          <p:nvPr/>
        </p:nvSpPr>
        <p:spPr bwMode="auto">
          <a:xfrm>
            <a:off x="533400" y="5257800"/>
            <a:ext cx="8077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Each number in a row can be found by adding the 2 coefficients above it.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0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0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0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914" grpId="0" animBg="1"/>
      <p:bldP spid="208915" grpId="0" animBg="1"/>
      <p:bldP spid="208916" grpId="0" animBg="1"/>
      <p:bldP spid="208917" grpId="0" animBg="1"/>
      <p:bldP spid="20893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ChangeArrowheads="1"/>
          </p:cNvSpPr>
          <p:nvPr/>
        </p:nvSpPr>
        <p:spPr bwMode="auto">
          <a:xfrm>
            <a:off x="381000" y="838200"/>
            <a:ext cx="2514600" cy="488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Powers of </a:t>
            </a:r>
            <a:r>
              <a:rPr lang="en-US" sz="2600" b="1" i="1"/>
              <a:t>a + b</a:t>
            </a:r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533400" y="1295400"/>
            <a:ext cx="3124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So, we now have</a:t>
            </a:r>
          </a:p>
        </p:txBody>
      </p:sp>
      <p:graphicFrame>
        <p:nvGraphicFramePr>
          <p:cNvPr id="16388" name="Object 5"/>
          <p:cNvGraphicFramePr>
            <a:graphicFrameLocks noChangeAspect="1"/>
          </p:cNvGraphicFramePr>
          <p:nvPr/>
        </p:nvGraphicFramePr>
        <p:xfrm>
          <a:off x="1828800" y="3886200"/>
          <a:ext cx="12446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6" name="Equation" r:id="rId3" imgW="438114" imgH="219186" progId="Equation.3">
                  <p:embed/>
                </p:oleObj>
              </mc:Choice>
              <mc:Fallback>
                <p:oleObj name="Equation" r:id="rId3" imgW="438114" imgH="219186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886200"/>
                        <a:ext cx="12446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9" name="Object 6"/>
          <p:cNvGraphicFramePr>
            <a:graphicFrameLocks noChangeAspect="1"/>
          </p:cNvGraphicFramePr>
          <p:nvPr/>
        </p:nvGraphicFramePr>
        <p:xfrm>
          <a:off x="1828800" y="3276600"/>
          <a:ext cx="12446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7" name="Equation" r:id="rId5" imgW="438114" imgH="219186" progId="Equation.3">
                  <p:embed/>
                </p:oleObj>
              </mc:Choice>
              <mc:Fallback>
                <p:oleObj name="Equation" r:id="rId5" imgW="438114" imgH="219186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276600"/>
                        <a:ext cx="12446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0" name="Rectangle 7"/>
          <p:cNvSpPr>
            <a:spLocks noChangeArrowheads="1"/>
          </p:cNvSpPr>
          <p:nvPr/>
        </p:nvSpPr>
        <p:spPr bwMode="auto">
          <a:xfrm>
            <a:off x="4724400" y="1660525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solidFill>
                  <a:schemeClr val="bg1"/>
                </a:solidFill>
                <a:latin typeface="Comic Sans MS" pitchFamily="66" charset="0"/>
              </a:rPr>
              <a:t>Coefficients</a:t>
            </a:r>
          </a:p>
        </p:txBody>
      </p:sp>
      <p:sp>
        <p:nvSpPr>
          <p:cNvPr id="16391" name="Rectangle 8"/>
          <p:cNvSpPr>
            <a:spLocks noChangeArrowheads="1"/>
          </p:cNvSpPr>
          <p:nvPr/>
        </p:nvSpPr>
        <p:spPr bwMode="auto">
          <a:xfrm>
            <a:off x="1524000" y="1660525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solidFill>
                  <a:schemeClr val="bg1"/>
                </a:solidFill>
                <a:latin typeface="Comic Sans MS" pitchFamily="66" charset="0"/>
              </a:rPr>
              <a:t>Expression</a:t>
            </a:r>
          </a:p>
        </p:txBody>
      </p:sp>
      <p:grpSp>
        <p:nvGrpSpPr>
          <p:cNvPr id="16392" name="Group 9"/>
          <p:cNvGrpSpPr>
            <a:grpSpLocks/>
          </p:cNvGrpSpPr>
          <p:nvPr/>
        </p:nvGrpSpPr>
        <p:grpSpPr bwMode="auto">
          <a:xfrm>
            <a:off x="4648200" y="3429000"/>
            <a:ext cx="2362200" cy="488950"/>
            <a:chOff x="2928" y="2330"/>
            <a:chExt cx="1488" cy="308"/>
          </a:xfrm>
        </p:grpSpPr>
        <p:sp>
          <p:nvSpPr>
            <p:cNvPr id="16413" name="Rectangle 10"/>
            <p:cNvSpPr>
              <a:spLocks noChangeArrowheads="1"/>
            </p:cNvSpPr>
            <p:nvPr/>
          </p:nvSpPr>
          <p:spPr bwMode="auto">
            <a:xfrm>
              <a:off x="2928" y="2330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16414" name="Rectangle 11"/>
            <p:cNvSpPr>
              <a:spLocks noChangeArrowheads="1"/>
            </p:cNvSpPr>
            <p:nvPr/>
          </p:nvSpPr>
          <p:spPr bwMode="auto">
            <a:xfrm>
              <a:off x="3552" y="2330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2</a:t>
              </a:r>
            </a:p>
          </p:txBody>
        </p:sp>
        <p:sp>
          <p:nvSpPr>
            <p:cNvPr id="16415" name="Rectangle 12"/>
            <p:cNvSpPr>
              <a:spLocks noChangeArrowheads="1"/>
            </p:cNvSpPr>
            <p:nvPr/>
          </p:nvSpPr>
          <p:spPr bwMode="auto">
            <a:xfrm>
              <a:off x="4224" y="2330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</p:grpSp>
      <p:grpSp>
        <p:nvGrpSpPr>
          <p:cNvPr id="16393" name="Group 13"/>
          <p:cNvGrpSpPr>
            <a:grpSpLocks/>
          </p:cNvGrpSpPr>
          <p:nvPr/>
        </p:nvGrpSpPr>
        <p:grpSpPr bwMode="auto">
          <a:xfrm>
            <a:off x="4267200" y="4038600"/>
            <a:ext cx="3200400" cy="488950"/>
            <a:chOff x="2688" y="2714"/>
            <a:chExt cx="2016" cy="308"/>
          </a:xfrm>
        </p:grpSpPr>
        <p:sp>
          <p:nvSpPr>
            <p:cNvPr id="16409" name="Rectangle 14"/>
            <p:cNvSpPr>
              <a:spLocks noChangeArrowheads="1"/>
            </p:cNvSpPr>
            <p:nvPr/>
          </p:nvSpPr>
          <p:spPr bwMode="auto">
            <a:xfrm>
              <a:off x="2688" y="2714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16410" name="Rectangle 15"/>
            <p:cNvSpPr>
              <a:spLocks noChangeArrowheads="1"/>
            </p:cNvSpPr>
            <p:nvPr/>
          </p:nvSpPr>
          <p:spPr bwMode="auto">
            <a:xfrm>
              <a:off x="3216" y="2714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3</a:t>
              </a:r>
            </a:p>
          </p:txBody>
        </p:sp>
        <p:sp>
          <p:nvSpPr>
            <p:cNvPr id="16411" name="Rectangle 16"/>
            <p:cNvSpPr>
              <a:spLocks noChangeArrowheads="1"/>
            </p:cNvSpPr>
            <p:nvPr/>
          </p:nvSpPr>
          <p:spPr bwMode="auto">
            <a:xfrm>
              <a:off x="3888" y="2714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3</a:t>
              </a:r>
            </a:p>
          </p:txBody>
        </p:sp>
        <p:sp>
          <p:nvSpPr>
            <p:cNvPr id="16412" name="Rectangle 17"/>
            <p:cNvSpPr>
              <a:spLocks noChangeArrowheads="1"/>
            </p:cNvSpPr>
            <p:nvPr/>
          </p:nvSpPr>
          <p:spPr bwMode="auto">
            <a:xfrm>
              <a:off x="4512" y="2714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</p:grpSp>
      <p:graphicFrame>
        <p:nvGraphicFramePr>
          <p:cNvPr id="237586" name="Object 18"/>
          <p:cNvGraphicFramePr>
            <a:graphicFrameLocks noChangeAspect="1"/>
          </p:cNvGraphicFramePr>
          <p:nvPr/>
        </p:nvGraphicFramePr>
        <p:xfrm>
          <a:off x="1846263" y="2692400"/>
          <a:ext cx="1209675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8" name="Equation" r:id="rId7" imgW="419218" imgH="219186" progId="Equation.3">
                  <p:embed/>
                </p:oleObj>
              </mc:Choice>
              <mc:Fallback>
                <p:oleObj name="Equation" r:id="rId7" imgW="419218" imgH="219186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6263" y="2692400"/>
                        <a:ext cx="1209675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7587" name="Group 19"/>
          <p:cNvGrpSpPr>
            <a:grpSpLocks/>
          </p:cNvGrpSpPr>
          <p:nvPr/>
        </p:nvGrpSpPr>
        <p:grpSpPr bwMode="auto">
          <a:xfrm>
            <a:off x="5105400" y="2803525"/>
            <a:ext cx="1295400" cy="488950"/>
            <a:chOff x="3216" y="1968"/>
            <a:chExt cx="816" cy="308"/>
          </a:xfrm>
        </p:grpSpPr>
        <p:sp>
          <p:nvSpPr>
            <p:cNvPr id="16407" name="Rectangle 20"/>
            <p:cNvSpPr>
              <a:spLocks noChangeArrowheads="1"/>
            </p:cNvSpPr>
            <p:nvPr/>
          </p:nvSpPr>
          <p:spPr bwMode="auto">
            <a:xfrm>
              <a:off x="3216" y="1968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16408" name="Rectangle 21"/>
            <p:cNvSpPr>
              <a:spLocks noChangeArrowheads="1"/>
            </p:cNvSpPr>
            <p:nvPr/>
          </p:nvSpPr>
          <p:spPr bwMode="auto">
            <a:xfrm>
              <a:off x="3840" y="1968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</p:grpSp>
      <p:graphicFrame>
        <p:nvGraphicFramePr>
          <p:cNvPr id="237590" name="Object 22"/>
          <p:cNvGraphicFramePr>
            <a:graphicFrameLocks noChangeAspect="1"/>
          </p:cNvGraphicFramePr>
          <p:nvPr/>
        </p:nvGraphicFramePr>
        <p:xfrm>
          <a:off x="1828800" y="2117725"/>
          <a:ext cx="1246188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9" name="Equation" r:id="rId9" imgW="438114" imgH="219186" progId="Equation.3">
                  <p:embed/>
                </p:oleObj>
              </mc:Choice>
              <mc:Fallback>
                <p:oleObj name="Equation" r:id="rId9" imgW="438114" imgH="219186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2117725"/>
                        <a:ext cx="1246188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7" name="Object 23"/>
          <p:cNvGraphicFramePr>
            <a:graphicFrameLocks noChangeAspect="1"/>
          </p:cNvGraphicFramePr>
          <p:nvPr/>
        </p:nvGraphicFramePr>
        <p:xfrm>
          <a:off x="1828800" y="4505325"/>
          <a:ext cx="12446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0" name="Equation" r:id="rId11" imgW="438114" imgH="219186" progId="Equation.3">
                  <p:embed/>
                </p:oleObj>
              </mc:Choice>
              <mc:Fallback>
                <p:oleObj name="Equation" r:id="rId11" imgW="438114" imgH="219186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4505325"/>
                        <a:ext cx="12446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398" name="Group 24"/>
          <p:cNvGrpSpPr>
            <a:grpSpLocks/>
          </p:cNvGrpSpPr>
          <p:nvPr/>
        </p:nvGrpSpPr>
        <p:grpSpPr bwMode="auto">
          <a:xfrm>
            <a:off x="3810000" y="4632325"/>
            <a:ext cx="4038600" cy="488950"/>
            <a:chOff x="2400" y="3120"/>
            <a:chExt cx="2544" cy="308"/>
          </a:xfrm>
        </p:grpSpPr>
        <p:sp>
          <p:nvSpPr>
            <p:cNvPr id="16402" name="Rectangle 25"/>
            <p:cNvSpPr>
              <a:spLocks noChangeArrowheads="1"/>
            </p:cNvSpPr>
            <p:nvPr/>
          </p:nvSpPr>
          <p:spPr bwMode="auto">
            <a:xfrm>
              <a:off x="2400" y="3120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16403" name="Rectangle 26"/>
            <p:cNvSpPr>
              <a:spLocks noChangeArrowheads="1"/>
            </p:cNvSpPr>
            <p:nvPr/>
          </p:nvSpPr>
          <p:spPr bwMode="auto">
            <a:xfrm>
              <a:off x="2928" y="3120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4</a:t>
              </a:r>
            </a:p>
          </p:txBody>
        </p:sp>
        <p:sp>
          <p:nvSpPr>
            <p:cNvPr id="16404" name="Rectangle 27"/>
            <p:cNvSpPr>
              <a:spLocks noChangeArrowheads="1"/>
            </p:cNvSpPr>
            <p:nvPr/>
          </p:nvSpPr>
          <p:spPr bwMode="auto">
            <a:xfrm>
              <a:off x="3600" y="3120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6</a:t>
              </a:r>
            </a:p>
          </p:txBody>
        </p:sp>
        <p:sp>
          <p:nvSpPr>
            <p:cNvPr id="16405" name="Rectangle 28"/>
            <p:cNvSpPr>
              <a:spLocks noChangeArrowheads="1"/>
            </p:cNvSpPr>
            <p:nvPr/>
          </p:nvSpPr>
          <p:spPr bwMode="auto">
            <a:xfrm>
              <a:off x="4224" y="3120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4</a:t>
              </a:r>
            </a:p>
          </p:txBody>
        </p:sp>
        <p:sp>
          <p:nvSpPr>
            <p:cNvPr id="16406" name="Rectangle 29"/>
            <p:cNvSpPr>
              <a:spLocks noChangeArrowheads="1"/>
            </p:cNvSpPr>
            <p:nvPr/>
          </p:nvSpPr>
          <p:spPr bwMode="auto">
            <a:xfrm>
              <a:off x="4752" y="3120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</p:grpSp>
      <p:sp>
        <p:nvSpPr>
          <p:cNvPr id="237598" name="Rectangle 30"/>
          <p:cNvSpPr>
            <a:spLocks noChangeArrowheads="1"/>
          </p:cNvSpPr>
          <p:nvPr/>
        </p:nvSpPr>
        <p:spPr bwMode="auto">
          <a:xfrm>
            <a:off x="381000" y="5410200"/>
            <a:ext cx="8077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To make a triangle of coefficients, we can fill in the obvious ones at the top.</a:t>
            </a:r>
          </a:p>
        </p:txBody>
      </p:sp>
      <p:sp>
        <p:nvSpPr>
          <p:cNvPr id="237599" name="Rectangle 31"/>
          <p:cNvSpPr>
            <a:spLocks noChangeArrowheads="1"/>
          </p:cNvSpPr>
          <p:nvPr/>
        </p:nvSpPr>
        <p:spPr bwMode="auto">
          <a:xfrm>
            <a:off x="5486400" y="2254250"/>
            <a:ext cx="304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/>
              <a:t>1</a:t>
            </a:r>
          </a:p>
        </p:txBody>
      </p:sp>
      <p:pic>
        <p:nvPicPr>
          <p:cNvPr id="237600" name="Picture 32" descr="15997429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2514600"/>
            <a:ext cx="990600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7598" grpId="0"/>
      <p:bldP spid="23759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ChangeArrowheads="1"/>
          </p:cNvSpPr>
          <p:nvPr/>
        </p:nvSpPr>
        <p:spPr bwMode="auto">
          <a:xfrm>
            <a:off x="381000" y="831850"/>
            <a:ext cx="2514600" cy="488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Powers of </a:t>
            </a:r>
            <a:r>
              <a:rPr lang="en-US" sz="2600" b="1" i="1"/>
              <a:t>a + b</a:t>
            </a:r>
          </a:p>
        </p:txBody>
      </p:sp>
      <p:sp>
        <p:nvSpPr>
          <p:cNvPr id="209924" name="Rectangle 4"/>
          <p:cNvSpPr>
            <a:spLocks noChangeArrowheads="1"/>
          </p:cNvSpPr>
          <p:nvPr/>
        </p:nvSpPr>
        <p:spPr bwMode="auto">
          <a:xfrm>
            <a:off x="533400" y="1600200"/>
            <a:ext cx="8077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The triangle of binomial coefficients is called Pascal’s triangle, after the French mathematician.</a:t>
            </a:r>
          </a:p>
        </p:txBody>
      </p:sp>
      <p:sp>
        <p:nvSpPr>
          <p:cNvPr id="209992" name="Rectangle 72"/>
          <p:cNvSpPr>
            <a:spLocks noChangeArrowheads="1"/>
          </p:cNvSpPr>
          <p:nvPr/>
        </p:nvSpPr>
        <p:spPr bwMode="auto">
          <a:xfrm>
            <a:off x="685800" y="3567113"/>
            <a:ext cx="8077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. . .  but it’s easy to know which row we want as, for example,</a:t>
            </a:r>
          </a:p>
        </p:txBody>
      </p:sp>
      <p:grpSp>
        <p:nvGrpSpPr>
          <p:cNvPr id="209998" name="Group 78"/>
          <p:cNvGrpSpPr>
            <a:grpSpLocks/>
          </p:cNvGrpSpPr>
          <p:nvPr/>
        </p:nvGrpSpPr>
        <p:grpSpPr bwMode="auto">
          <a:xfrm>
            <a:off x="1600200" y="4470400"/>
            <a:ext cx="5943600" cy="644525"/>
            <a:chOff x="1008" y="2816"/>
            <a:chExt cx="3744" cy="406"/>
          </a:xfrm>
        </p:grpSpPr>
        <p:graphicFrame>
          <p:nvGraphicFramePr>
            <p:cNvPr id="17421" name="Object 73"/>
            <p:cNvGraphicFramePr>
              <a:graphicFrameLocks noChangeAspect="1"/>
            </p:cNvGraphicFramePr>
            <p:nvPr/>
          </p:nvGraphicFramePr>
          <p:xfrm>
            <a:off x="1008" y="2816"/>
            <a:ext cx="784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23" name="Equation" r:id="rId3" imgW="438114" imgH="219186" progId="Equation.3">
                    <p:embed/>
                  </p:oleObj>
                </mc:Choice>
                <mc:Fallback>
                  <p:oleObj name="Equation" r:id="rId3" imgW="438114" imgH="219186" progId="Equation.3">
                    <p:embed/>
                    <p:pic>
                      <p:nvPicPr>
                        <p:cNvPr id="0" name="Object 7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8" y="2816"/>
                          <a:ext cx="784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22" name="Rectangle 74"/>
            <p:cNvSpPr>
              <a:spLocks noChangeArrowheads="1"/>
            </p:cNvSpPr>
            <p:nvPr/>
          </p:nvSpPr>
          <p:spPr bwMode="auto">
            <a:xfrm>
              <a:off x="1920" y="2870"/>
              <a:ext cx="283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starts with     </a:t>
              </a:r>
              <a:r>
                <a:rPr lang="en-US" sz="2600" b="1"/>
                <a:t>1    3     .   .   . </a:t>
              </a:r>
              <a:r>
                <a:rPr lang="en-US" b="1">
                  <a:latin typeface="Comic Sans MS" pitchFamily="66" charset="0"/>
                </a:rPr>
                <a:t> </a:t>
              </a:r>
            </a:p>
          </p:txBody>
        </p:sp>
      </p:grpSp>
      <p:grpSp>
        <p:nvGrpSpPr>
          <p:cNvPr id="210001" name="Group 81"/>
          <p:cNvGrpSpPr>
            <a:grpSpLocks/>
          </p:cNvGrpSpPr>
          <p:nvPr/>
        </p:nvGrpSpPr>
        <p:grpSpPr bwMode="auto">
          <a:xfrm>
            <a:off x="1528763" y="5156200"/>
            <a:ext cx="6396037" cy="644525"/>
            <a:chOff x="963" y="3248"/>
            <a:chExt cx="4029" cy="406"/>
          </a:xfrm>
        </p:grpSpPr>
        <p:graphicFrame>
          <p:nvGraphicFramePr>
            <p:cNvPr id="17419" name="Object 75"/>
            <p:cNvGraphicFramePr>
              <a:graphicFrameLocks noChangeAspect="1"/>
            </p:cNvGraphicFramePr>
            <p:nvPr/>
          </p:nvGraphicFramePr>
          <p:xfrm>
            <a:off x="963" y="3248"/>
            <a:ext cx="874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24" name="Equation" r:id="rId5" imgW="485894" imgH="219186" progId="Equation.3">
                    <p:embed/>
                  </p:oleObj>
                </mc:Choice>
                <mc:Fallback>
                  <p:oleObj name="Equation" r:id="rId5" imgW="485894" imgH="219186" progId="Equation.3">
                    <p:embed/>
                    <p:pic>
                      <p:nvPicPr>
                        <p:cNvPr id="0" name="Object 7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3" y="3248"/>
                          <a:ext cx="874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20" name="Rectangle 76"/>
            <p:cNvSpPr>
              <a:spLocks noChangeArrowheads="1"/>
            </p:cNvSpPr>
            <p:nvPr/>
          </p:nvSpPr>
          <p:spPr bwMode="auto">
            <a:xfrm>
              <a:off x="1968" y="3324"/>
              <a:ext cx="3024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will start       </a:t>
              </a:r>
              <a:r>
                <a:rPr lang="en-US" sz="2600" b="1"/>
                <a:t>1    10</a:t>
              </a:r>
              <a:r>
                <a:rPr lang="en-US" sz="2600" b="1">
                  <a:latin typeface="Comic Sans MS" pitchFamily="66" charset="0"/>
                </a:rPr>
                <a:t>  .  .  .</a:t>
              </a:r>
            </a:p>
          </p:txBody>
        </p:sp>
      </p:grpSp>
      <p:grpSp>
        <p:nvGrpSpPr>
          <p:cNvPr id="210011" name="Group 91"/>
          <p:cNvGrpSpPr>
            <a:grpSpLocks/>
          </p:cNvGrpSpPr>
          <p:nvPr/>
        </p:nvGrpSpPr>
        <p:grpSpPr bwMode="auto">
          <a:xfrm>
            <a:off x="609600" y="2667000"/>
            <a:ext cx="8077200" cy="954088"/>
            <a:chOff x="384" y="1680"/>
            <a:chExt cx="5088" cy="601"/>
          </a:xfrm>
        </p:grpSpPr>
        <p:sp>
          <p:nvSpPr>
            <p:cNvPr id="17416" name="Rectangle 70"/>
            <p:cNvSpPr>
              <a:spLocks noChangeArrowheads="1"/>
            </p:cNvSpPr>
            <p:nvPr/>
          </p:nvSpPr>
          <p:spPr bwMode="auto">
            <a:xfrm>
              <a:off x="384" y="1680"/>
              <a:ext cx="5088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Notice that the </a:t>
              </a:r>
              <a:r>
                <a:rPr lang="en-US" sz="2600" b="1">
                  <a:solidFill>
                    <a:schemeClr val="bg1"/>
                  </a:solidFill>
                </a:rPr>
                <a:t>4</a:t>
              </a:r>
              <a:r>
                <a:rPr lang="en-US" b="1" baseline="30000">
                  <a:latin typeface="Comic Sans MS" pitchFamily="66" charset="0"/>
                </a:rPr>
                <a:t>th</a:t>
              </a:r>
              <a:r>
                <a:rPr lang="en-US" b="1">
                  <a:latin typeface="Comic Sans MS" pitchFamily="66" charset="0"/>
                </a:rPr>
                <a:t> row gives the coefficients of </a:t>
              </a:r>
            </a:p>
          </p:txBody>
        </p:sp>
        <p:graphicFrame>
          <p:nvGraphicFramePr>
            <p:cNvPr id="17417" name="Object 87"/>
            <p:cNvGraphicFramePr>
              <a:graphicFrameLocks noChangeAspect="1"/>
            </p:cNvGraphicFramePr>
            <p:nvPr/>
          </p:nvGraphicFramePr>
          <p:xfrm>
            <a:off x="2408" y="1965"/>
            <a:ext cx="672" cy="3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25" name="Equation" r:id="rId7" imgW="371439" imgH="171408" progId="Equation.3">
                    <p:embed/>
                  </p:oleObj>
                </mc:Choice>
                <mc:Fallback>
                  <p:oleObj name="Equation" r:id="rId7" imgW="371439" imgH="171408" progId="Equation.3">
                    <p:embed/>
                    <p:pic>
                      <p:nvPicPr>
                        <p:cNvPr id="0" name="Object 8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8" y="1965"/>
                          <a:ext cx="672" cy="3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18" name="Object 90"/>
            <p:cNvGraphicFramePr>
              <a:graphicFrameLocks noChangeAspect="1"/>
            </p:cNvGraphicFramePr>
            <p:nvPr/>
          </p:nvGraphicFramePr>
          <p:xfrm>
            <a:off x="2992" y="1918"/>
            <a:ext cx="179" cy="3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26" name="Equation" r:id="rId9" imgW="95289" imgH="180855" progId="Equation.3">
                    <p:embed/>
                  </p:oleObj>
                </mc:Choice>
                <mc:Fallback>
                  <p:oleObj name="Equation" r:id="rId9" imgW="95289" imgH="180855" progId="Equation.3">
                    <p:embed/>
                    <p:pic>
                      <p:nvPicPr>
                        <p:cNvPr id="0" name="Object 9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92" y="1918"/>
                          <a:ext cx="179" cy="3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4" grpId="0"/>
      <p:bldP spid="20999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ChangeArrowheads="1"/>
          </p:cNvSpPr>
          <p:nvPr/>
        </p:nvSpPr>
        <p:spPr bwMode="auto">
          <a:xfrm>
            <a:off x="533400" y="838200"/>
            <a:ext cx="1600200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Exercise</a:t>
            </a:r>
          </a:p>
        </p:txBody>
      </p:sp>
      <p:grpSp>
        <p:nvGrpSpPr>
          <p:cNvPr id="18435" name="Group 45"/>
          <p:cNvGrpSpPr>
            <a:grpSpLocks/>
          </p:cNvGrpSpPr>
          <p:nvPr/>
        </p:nvGrpSpPr>
        <p:grpSpPr bwMode="auto">
          <a:xfrm>
            <a:off x="457200" y="1219200"/>
            <a:ext cx="8077200" cy="644525"/>
            <a:chOff x="288" y="992"/>
            <a:chExt cx="5088" cy="406"/>
          </a:xfrm>
        </p:grpSpPr>
        <p:sp>
          <p:nvSpPr>
            <p:cNvPr id="18470" name="Rectangle 5"/>
            <p:cNvSpPr>
              <a:spLocks noChangeArrowheads="1"/>
            </p:cNvSpPr>
            <p:nvPr/>
          </p:nvSpPr>
          <p:spPr bwMode="auto">
            <a:xfrm>
              <a:off x="288" y="1056"/>
              <a:ext cx="50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Find the coefficients in the expansion of </a:t>
              </a:r>
            </a:p>
          </p:txBody>
        </p:sp>
        <p:graphicFrame>
          <p:nvGraphicFramePr>
            <p:cNvPr id="18471" name="Object 6"/>
            <p:cNvGraphicFramePr>
              <a:graphicFrameLocks noChangeAspect="1"/>
            </p:cNvGraphicFramePr>
            <p:nvPr/>
          </p:nvGraphicFramePr>
          <p:xfrm>
            <a:off x="4224" y="992"/>
            <a:ext cx="784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72" name="Equation" r:id="rId3" imgW="438114" imgH="219186" progId="Equation.3">
                    <p:embed/>
                  </p:oleObj>
                </mc:Choice>
                <mc:Fallback>
                  <p:oleObj name="Equation" r:id="rId3" imgW="438114" imgH="219186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24" y="992"/>
                          <a:ext cx="784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10951" name="Rectangle 7"/>
          <p:cNvSpPr>
            <a:spLocks noChangeArrowheads="1"/>
          </p:cNvSpPr>
          <p:nvPr/>
        </p:nvSpPr>
        <p:spPr bwMode="auto">
          <a:xfrm>
            <a:off x="457200" y="2159000"/>
            <a:ext cx="41910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Solution: We need </a:t>
            </a:r>
            <a:r>
              <a:rPr lang="en-US" sz="2600" b="1">
                <a:solidFill>
                  <a:schemeClr val="bg1"/>
                </a:solidFill>
              </a:rPr>
              <a:t>7</a:t>
            </a:r>
            <a:r>
              <a:rPr lang="en-US" b="1">
                <a:latin typeface="Comic Sans MS" pitchFamily="66" charset="0"/>
              </a:rPr>
              <a:t> rows</a:t>
            </a:r>
          </a:p>
        </p:txBody>
      </p:sp>
      <p:sp>
        <p:nvSpPr>
          <p:cNvPr id="18437" name="Line 27"/>
          <p:cNvSpPr>
            <a:spLocks noChangeShapeType="1"/>
          </p:cNvSpPr>
          <p:nvPr/>
        </p:nvSpPr>
        <p:spPr bwMode="auto">
          <a:xfrm>
            <a:off x="0" y="2006600"/>
            <a:ext cx="91440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10990" name="Group 46"/>
          <p:cNvGrpSpPr>
            <a:grpSpLocks/>
          </p:cNvGrpSpPr>
          <p:nvPr/>
        </p:nvGrpSpPr>
        <p:grpSpPr bwMode="auto">
          <a:xfrm>
            <a:off x="381000" y="2082800"/>
            <a:ext cx="8534400" cy="3962400"/>
            <a:chOff x="240" y="1536"/>
            <a:chExt cx="5376" cy="2496"/>
          </a:xfrm>
        </p:grpSpPr>
        <p:sp>
          <p:nvSpPr>
            <p:cNvPr id="18440" name="Rectangle 9"/>
            <p:cNvSpPr>
              <a:spLocks noChangeArrowheads="1"/>
            </p:cNvSpPr>
            <p:nvPr/>
          </p:nvSpPr>
          <p:spPr bwMode="auto">
            <a:xfrm>
              <a:off x="3024" y="2276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18441" name="Rectangle 10"/>
            <p:cNvSpPr>
              <a:spLocks noChangeArrowheads="1"/>
            </p:cNvSpPr>
            <p:nvPr/>
          </p:nvSpPr>
          <p:spPr bwMode="auto">
            <a:xfrm>
              <a:off x="3648" y="2276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2</a:t>
              </a:r>
            </a:p>
          </p:txBody>
        </p:sp>
        <p:sp>
          <p:nvSpPr>
            <p:cNvPr id="18442" name="Rectangle 11"/>
            <p:cNvSpPr>
              <a:spLocks noChangeArrowheads="1"/>
            </p:cNvSpPr>
            <p:nvPr/>
          </p:nvSpPr>
          <p:spPr bwMode="auto">
            <a:xfrm>
              <a:off x="4320" y="2276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18443" name="Rectangle 13"/>
            <p:cNvSpPr>
              <a:spLocks noChangeArrowheads="1"/>
            </p:cNvSpPr>
            <p:nvPr/>
          </p:nvSpPr>
          <p:spPr bwMode="auto">
            <a:xfrm>
              <a:off x="2784" y="2628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18444" name="Rectangle 14"/>
            <p:cNvSpPr>
              <a:spLocks noChangeArrowheads="1"/>
            </p:cNvSpPr>
            <p:nvPr/>
          </p:nvSpPr>
          <p:spPr bwMode="auto">
            <a:xfrm>
              <a:off x="3312" y="2628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3</a:t>
              </a:r>
            </a:p>
          </p:txBody>
        </p:sp>
        <p:sp>
          <p:nvSpPr>
            <p:cNvPr id="18445" name="Rectangle 15"/>
            <p:cNvSpPr>
              <a:spLocks noChangeArrowheads="1"/>
            </p:cNvSpPr>
            <p:nvPr/>
          </p:nvSpPr>
          <p:spPr bwMode="auto">
            <a:xfrm>
              <a:off x="3984" y="2628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3</a:t>
              </a:r>
            </a:p>
          </p:txBody>
        </p:sp>
        <p:sp>
          <p:nvSpPr>
            <p:cNvPr id="18446" name="Rectangle 16"/>
            <p:cNvSpPr>
              <a:spLocks noChangeArrowheads="1"/>
            </p:cNvSpPr>
            <p:nvPr/>
          </p:nvSpPr>
          <p:spPr bwMode="auto">
            <a:xfrm>
              <a:off x="4608" y="2628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18447" name="Rectangle 18"/>
            <p:cNvSpPr>
              <a:spLocks noChangeArrowheads="1"/>
            </p:cNvSpPr>
            <p:nvPr/>
          </p:nvSpPr>
          <p:spPr bwMode="auto">
            <a:xfrm>
              <a:off x="3312" y="1882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18448" name="Rectangle 19"/>
            <p:cNvSpPr>
              <a:spLocks noChangeArrowheads="1"/>
            </p:cNvSpPr>
            <p:nvPr/>
          </p:nvSpPr>
          <p:spPr bwMode="auto">
            <a:xfrm>
              <a:off x="3936" y="1882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18449" name="Rectangle 20"/>
            <p:cNvSpPr>
              <a:spLocks noChangeArrowheads="1"/>
            </p:cNvSpPr>
            <p:nvPr/>
          </p:nvSpPr>
          <p:spPr bwMode="auto">
            <a:xfrm>
              <a:off x="3552" y="1536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18450" name="Rectangle 22"/>
            <p:cNvSpPr>
              <a:spLocks noChangeArrowheads="1"/>
            </p:cNvSpPr>
            <p:nvPr/>
          </p:nvSpPr>
          <p:spPr bwMode="auto">
            <a:xfrm>
              <a:off x="2496" y="3034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18451" name="Rectangle 23"/>
            <p:cNvSpPr>
              <a:spLocks noChangeArrowheads="1"/>
            </p:cNvSpPr>
            <p:nvPr/>
          </p:nvSpPr>
          <p:spPr bwMode="auto">
            <a:xfrm>
              <a:off x="3024" y="3034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4</a:t>
              </a:r>
            </a:p>
          </p:txBody>
        </p:sp>
        <p:sp>
          <p:nvSpPr>
            <p:cNvPr id="18452" name="Rectangle 24"/>
            <p:cNvSpPr>
              <a:spLocks noChangeArrowheads="1"/>
            </p:cNvSpPr>
            <p:nvPr/>
          </p:nvSpPr>
          <p:spPr bwMode="auto">
            <a:xfrm>
              <a:off x="3696" y="3034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6</a:t>
              </a:r>
            </a:p>
          </p:txBody>
        </p:sp>
        <p:sp>
          <p:nvSpPr>
            <p:cNvPr id="18453" name="Rectangle 25"/>
            <p:cNvSpPr>
              <a:spLocks noChangeArrowheads="1"/>
            </p:cNvSpPr>
            <p:nvPr/>
          </p:nvSpPr>
          <p:spPr bwMode="auto">
            <a:xfrm>
              <a:off x="4320" y="3034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4</a:t>
              </a:r>
            </a:p>
          </p:txBody>
        </p:sp>
        <p:sp>
          <p:nvSpPr>
            <p:cNvPr id="18454" name="Rectangle 26"/>
            <p:cNvSpPr>
              <a:spLocks noChangeArrowheads="1"/>
            </p:cNvSpPr>
            <p:nvPr/>
          </p:nvSpPr>
          <p:spPr bwMode="auto">
            <a:xfrm>
              <a:off x="4848" y="3034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18455" name="Rectangle 29"/>
            <p:cNvSpPr>
              <a:spLocks noChangeArrowheads="1"/>
            </p:cNvSpPr>
            <p:nvPr/>
          </p:nvSpPr>
          <p:spPr bwMode="auto">
            <a:xfrm>
              <a:off x="2208" y="3360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18456" name="Rectangle 30"/>
            <p:cNvSpPr>
              <a:spLocks noChangeArrowheads="1"/>
            </p:cNvSpPr>
            <p:nvPr/>
          </p:nvSpPr>
          <p:spPr bwMode="auto">
            <a:xfrm>
              <a:off x="2736" y="3350"/>
              <a:ext cx="24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5</a:t>
              </a:r>
            </a:p>
          </p:txBody>
        </p:sp>
        <p:sp>
          <p:nvSpPr>
            <p:cNvPr id="18457" name="Rectangle 31"/>
            <p:cNvSpPr>
              <a:spLocks noChangeArrowheads="1"/>
            </p:cNvSpPr>
            <p:nvPr/>
          </p:nvSpPr>
          <p:spPr bwMode="auto">
            <a:xfrm>
              <a:off x="3312" y="3360"/>
              <a:ext cx="336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10</a:t>
              </a:r>
            </a:p>
          </p:txBody>
        </p:sp>
        <p:sp>
          <p:nvSpPr>
            <p:cNvPr id="18458" name="Rectangle 33"/>
            <p:cNvSpPr>
              <a:spLocks noChangeArrowheads="1"/>
            </p:cNvSpPr>
            <p:nvPr/>
          </p:nvSpPr>
          <p:spPr bwMode="auto">
            <a:xfrm>
              <a:off x="5088" y="3360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18459" name="Rectangle 34"/>
            <p:cNvSpPr>
              <a:spLocks noChangeArrowheads="1"/>
            </p:cNvSpPr>
            <p:nvPr/>
          </p:nvSpPr>
          <p:spPr bwMode="auto">
            <a:xfrm>
              <a:off x="3984" y="3360"/>
              <a:ext cx="336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10</a:t>
              </a:r>
            </a:p>
          </p:txBody>
        </p:sp>
        <p:sp>
          <p:nvSpPr>
            <p:cNvPr id="18460" name="Rectangle 35"/>
            <p:cNvSpPr>
              <a:spLocks noChangeArrowheads="1"/>
            </p:cNvSpPr>
            <p:nvPr/>
          </p:nvSpPr>
          <p:spPr bwMode="auto">
            <a:xfrm>
              <a:off x="4608" y="3360"/>
              <a:ext cx="24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5</a:t>
              </a:r>
            </a:p>
          </p:txBody>
        </p:sp>
        <p:sp>
          <p:nvSpPr>
            <p:cNvPr id="18461" name="Rectangle 36"/>
            <p:cNvSpPr>
              <a:spLocks noChangeArrowheads="1"/>
            </p:cNvSpPr>
            <p:nvPr/>
          </p:nvSpPr>
          <p:spPr bwMode="auto">
            <a:xfrm>
              <a:off x="1920" y="3724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18462" name="Rectangle 37"/>
            <p:cNvSpPr>
              <a:spLocks noChangeArrowheads="1"/>
            </p:cNvSpPr>
            <p:nvPr/>
          </p:nvSpPr>
          <p:spPr bwMode="auto">
            <a:xfrm>
              <a:off x="2448" y="3714"/>
              <a:ext cx="24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6</a:t>
              </a:r>
            </a:p>
          </p:txBody>
        </p:sp>
        <p:sp>
          <p:nvSpPr>
            <p:cNvPr id="18463" name="Rectangle 38"/>
            <p:cNvSpPr>
              <a:spLocks noChangeArrowheads="1"/>
            </p:cNvSpPr>
            <p:nvPr/>
          </p:nvSpPr>
          <p:spPr bwMode="auto">
            <a:xfrm>
              <a:off x="3024" y="3724"/>
              <a:ext cx="336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15</a:t>
              </a:r>
            </a:p>
          </p:txBody>
        </p:sp>
        <p:sp>
          <p:nvSpPr>
            <p:cNvPr id="18464" name="Rectangle 39"/>
            <p:cNvSpPr>
              <a:spLocks noChangeArrowheads="1"/>
            </p:cNvSpPr>
            <p:nvPr/>
          </p:nvSpPr>
          <p:spPr bwMode="auto">
            <a:xfrm>
              <a:off x="5424" y="3696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18465" name="Rectangle 40"/>
            <p:cNvSpPr>
              <a:spLocks noChangeArrowheads="1"/>
            </p:cNvSpPr>
            <p:nvPr/>
          </p:nvSpPr>
          <p:spPr bwMode="auto">
            <a:xfrm>
              <a:off x="3696" y="3724"/>
              <a:ext cx="336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20</a:t>
              </a:r>
            </a:p>
          </p:txBody>
        </p:sp>
        <p:sp>
          <p:nvSpPr>
            <p:cNvPr id="18466" name="Rectangle 41"/>
            <p:cNvSpPr>
              <a:spLocks noChangeArrowheads="1"/>
            </p:cNvSpPr>
            <p:nvPr/>
          </p:nvSpPr>
          <p:spPr bwMode="auto">
            <a:xfrm>
              <a:off x="4320" y="3724"/>
              <a:ext cx="336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15</a:t>
              </a:r>
            </a:p>
          </p:txBody>
        </p:sp>
        <p:sp>
          <p:nvSpPr>
            <p:cNvPr id="18467" name="Rectangle 42"/>
            <p:cNvSpPr>
              <a:spLocks noChangeArrowheads="1"/>
            </p:cNvSpPr>
            <p:nvPr/>
          </p:nvSpPr>
          <p:spPr bwMode="auto">
            <a:xfrm>
              <a:off x="4896" y="3724"/>
              <a:ext cx="24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6</a:t>
              </a:r>
            </a:p>
          </p:txBody>
        </p:sp>
        <p:sp>
          <p:nvSpPr>
            <p:cNvPr id="18468" name="Rectangle 43"/>
            <p:cNvSpPr>
              <a:spLocks noChangeArrowheads="1"/>
            </p:cNvSpPr>
            <p:nvPr/>
          </p:nvSpPr>
          <p:spPr bwMode="auto">
            <a:xfrm>
              <a:off x="240" y="3744"/>
              <a:ext cx="12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Coefficients</a:t>
              </a:r>
            </a:p>
          </p:txBody>
        </p:sp>
        <p:sp>
          <p:nvSpPr>
            <p:cNvPr id="18469" name="Line 44"/>
            <p:cNvSpPr>
              <a:spLocks noChangeShapeType="1"/>
            </p:cNvSpPr>
            <p:nvPr/>
          </p:nvSpPr>
          <p:spPr bwMode="auto">
            <a:xfrm>
              <a:off x="1488" y="3888"/>
              <a:ext cx="384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8439" name="Picture 47" descr="30393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533400"/>
            <a:ext cx="12954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5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3" name="Rectangle 5"/>
          <p:cNvSpPr>
            <a:spLocks noChangeArrowheads="1"/>
          </p:cNvSpPr>
          <p:nvPr/>
        </p:nvSpPr>
        <p:spPr bwMode="auto">
          <a:xfrm>
            <a:off x="381000" y="1265238"/>
            <a:ext cx="8077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We usually want to know the complete expansion not just the coefficients.</a:t>
            </a:r>
          </a:p>
        </p:txBody>
      </p:sp>
      <p:sp>
        <p:nvSpPr>
          <p:cNvPr id="19459" name="Rectangle 40"/>
          <p:cNvSpPr>
            <a:spLocks noChangeArrowheads="1"/>
          </p:cNvSpPr>
          <p:nvPr/>
        </p:nvSpPr>
        <p:spPr bwMode="auto">
          <a:xfrm>
            <a:off x="381000" y="806450"/>
            <a:ext cx="2514600" cy="488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Powers of </a:t>
            </a:r>
            <a:r>
              <a:rPr lang="en-US" sz="2600" b="1" i="1"/>
              <a:t>a + b</a:t>
            </a:r>
          </a:p>
        </p:txBody>
      </p:sp>
      <p:grpSp>
        <p:nvGrpSpPr>
          <p:cNvPr id="212059" name="Group 91"/>
          <p:cNvGrpSpPr>
            <a:grpSpLocks/>
          </p:cNvGrpSpPr>
          <p:nvPr/>
        </p:nvGrpSpPr>
        <p:grpSpPr bwMode="auto">
          <a:xfrm>
            <a:off x="381000" y="2098675"/>
            <a:ext cx="5410200" cy="644525"/>
            <a:chOff x="240" y="1322"/>
            <a:chExt cx="3408" cy="406"/>
          </a:xfrm>
        </p:grpSpPr>
        <p:graphicFrame>
          <p:nvGraphicFramePr>
            <p:cNvPr id="19488" name="Object 6"/>
            <p:cNvGraphicFramePr>
              <a:graphicFrameLocks noChangeAspect="1"/>
            </p:cNvGraphicFramePr>
            <p:nvPr/>
          </p:nvGraphicFramePr>
          <p:xfrm>
            <a:off x="2864" y="1322"/>
            <a:ext cx="784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90" name="Equation" r:id="rId3" imgW="438114" imgH="219186" progId="Equation.3">
                    <p:embed/>
                  </p:oleObj>
                </mc:Choice>
                <mc:Fallback>
                  <p:oleObj name="Equation" r:id="rId3" imgW="438114" imgH="219186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64" y="1322"/>
                          <a:ext cx="784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489" name="Rectangle 41"/>
            <p:cNvSpPr>
              <a:spLocks noChangeArrowheads="1"/>
            </p:cNvSpPr>
            <p:nvPr/>
          </p:nvSpPr>
          <p:spPr bwMode="auto">
            <a:xfrm>
              <a:off x="240" y="1392"/>
              <a:ext cx="26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e.g. Find the expansion of </a:t>
              </a:r>
            </a:p>
          </p:txBody>
        </p:sp>
      </p:grpSp>
      <p:grpSp>
        <p:nvGrpSpPr>
          <p:cNvPr id="212060" name="Group 92"/>
          <p:cNvGrpSpPr>
            <a:grpSpLocks/>
          </p:cNvGrpSpPr>
          <p:nvPr/>
        </p:nvGrpSpPr>
        <p:grpSpPr bwMode="auto">
          <a:xfrm>
            <a:off x="381000" y="2819400"/>
            <a:ext cx="8229600" cy="469900"/>
            <a:chOff x="240" y="1776"/>
            <a:chExt cx="5184" cy="296"/>
          </a:xfrm>
        </p:grpSpPr>
        <p:sp>
          <p:nvSpPr>
            <p:cNvPr id="19486" name="Rectangle 38"/>
            <p:cNvSpPr>
              <a:spLocks noChangeArrowheads="1"/>
            </p:cNvSpPr>
            <p:nvPr/>
          </p:nvSpPr>
          <p:spPr bwMode="auto">
            <a:xfrm>
              <a:off x="1200" y="1784"/>
              <a:ext cx="42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Pascal’s triangle gives the coefficients</a:t>
              </a:r>
            </a:p>
          </p:txBody>
        </p:sp>
        <p:sp>
          <p:nvSpPr>
            <p:cNvPr id="19487" name="Rectangle 42"/>
            <p:cNvSpPr>
              <a:spLocks noChangeArrowheads="1"/>
            </p:cNvSpPr>
            <p:nvPr/>
          </p:nvSpPr>
          <p:spPr bwMode="auto">
            <a:xfrm>
              <a:off x="240" y="1776"/>
              <a:ext cx="10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Solution: </a:t>
              </a:r>
            </a:p>
          </p:txBody>
        </p:sp>
      </p:grpSp>
      <p:grpSp>
        <p:nvGrpSpPr>
          <p:cNvPr id="212062" name="Group 94"/>
          <p:cNvGrpSpPr>
            <a:grpSpLocks/>
          </p:cNvGrpSpPr>
          <p:nvPr/>
        </p:nvGrpSpPr>
        <p:grpSpPr bwMode="auto">
          <a:xfrm>
            <a:off x="2133600" y="3336925"/>
            <a:ext cx="4876800" cy="504825"/>
            <a:chOff x="1344" y="2102"/>
            <a:chExt cx="3072" cy="318"/>
          </a:xfrm>
        </p:grpSpPr>
        <p:sp>
          <p:nvSpPr>
            <p:cNvPr id="19480" name="Rectangle 60"/>
            <p:cNvSpPr>
              <a:spLocks noChangeArrowheads="1"/>
            </p:cNvSpPr>
            <p:nvPr/>
          </p:nvSpPr>
          <p:spPr bwMode="auto">
            <a:xfrm>
              <a:off x="1344" y="2112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19481" name="Rectangle 61"/>
            <p:cNvSpPr>
              <a:spLocks noChangeArrowheads="1"/>
            </p:cNvSpPr>
            <p:nvPr/>
          </p:nvSpPr>
          <p:spPr bwMode="auto">
            <a:xfrm>
              <a:off x="1872" y="2102"/>
              <a:ext cx="24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5</a:t>
              </a:r>
            </a:p>
          </p:txBody>
        </p:sp>
        <p:sp>
          <p:nvSpPr>
            <p:cNvPr id="19482" name="Rectangle 62"/>
            <p:cNvSpPr>
              <a:spLocks noChangeArrowheads="1"/>
            </p:cNvSpPr>
            <p:nvPr/>
          </p:nvSpPr>
          <p:spPr bwMode="auto">
            <a:xfrm>
              <a:off x="2448" y="2112"/>
              <a:ext cx="336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10</a:t>
              </a:r>
            </a:p>
          </p:txBody>
        </p:sp>
        <p:sp>
          <p:nvSpPr>
            <p:cNvPr id="19483" name="Rectangle 63"/>
            <p:cNvSpPr>
              <a:spLocks noChangeArrowheads="1"/>
            </p:cNvSpPr>
            <p:nvPr/>
          </p:nvSpPr>
          <p:spPr bwMode="auto">
            <a:xfrm>
              <a:off x="4224" y="2112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19484" name="Rectangle 64"/>
            <p:cNvSpPr>
              <a:spLocks noChangeArrowheads="1"/>
            </p:cNvSpPr>
            <p:nvPr/>
          </p:nvSpPr>
          <p:spPr bwMode="auto">
            <a:xfrm>
              <a:off x="3120" y="2112"/>
              <a:ext cx="336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10</a:t>
              </a:r>
            </a:p>
          </p:txBody>
        </p:sp>
        <p:sp>
          <p:nvSpPr>
            <p:cNvPr id="19485" name="Rectangle 65"/>
            <p:cNvSpPr>
              <a:spLocks noChangeArrowheads="1"/>
            </p:cNvSpPr>
            <p:nvPr/>
          </p:nvSpPr>
          <p:spPr bwMode="auto">
            <a:xfrm>
              <a:off x="3744" y="2112"/>
              <a:ext cx="24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5</a:t>
              </a:r>
            </a:p>
          </p:txBody>
        </p:sp>
      </p:grpSp>
      <p:sp>
        <p:nvSpPr>
          <p:cNvPr id="212044" name="Rectangle 76"/>
          <p:cNvSpPr>
            <a:spLocks noChangeArrowheads="1"/>
          </p:cNvSpPr>
          <p:nvPr/>
        </p:nvSpPr>
        <p:spPr bwMode="auto">
          <a:xfrm>
            <a:off x="381000" y="3810000"/>
            <a:ext cx="358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The full expansion is</a:t>
            </a:r>
          </a:p>
        </p:txBody>
      </p:sp>
      <p:grpSp>
        <p:nvGrpSpPr>
          <p:cNvPr id="212067" name="Group 99"/>
          <p:cNvGrpSpPr>
            <a:grpSpLocks/>
          </p:cNvGrpSpPr>
          <p:nvPr/>
        </p:nvGrpSpPr>
        <p:grpSpPr bwMode="auto">
          <a:xfrm>
            <a:off x="1422400" y="5181600"/>
            <a:ext cx="6273800" cy="685800"/>
            <a:chOff x="896" y="3264"/>
            <a:chExt cx="3952" cy="432"/>
          </a:xfrm>
        </p:grpSpPr>
        <p:sp>
          <p:nvSpPr>
            <p:cNvPr id="19478" name="AutoShape 86"/>
            <p:cNvSpPr>
              <a:spLocks noChangeArrowheads="1"/>
            </p:cNvSpPr>
            <p:nvPr/>
          </p:nvSpPr>
          <p:spPr bwMode="auto">
            <a:xfrm>
              <a:off x="896" y="3264"/>
              <a:ext cx="3904" cy="432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9" name="Rectangle 85"/>
            <p:cNvSpPr>
              <a:spLocks noChangeArrowheads="1"/>
            </p:cNvSpPr>
            <p:nvPr/>
          </p:nvSpPr>
          <p:spPr bwMode="auto">
            <a:xfrm>
              <a:off x="944" y="3312"/>
              <a:ext cx="3904" cy="30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solidFill>
                    <a:srgbClr val="FF3300"/>
                  </a:solidFill>
                  <a:latin typeface="Comic Sans MS" pitchFamily="66" charset="0"/>
                </a:rPr>
                <a:t>Tip: The powers in each term sum to </a:t>
              </a:r>
              <a:r>
                <a:rPr lang="en-US" sz="2600" b="1">
                  <a:solidFill>
                    <a:srgbClr val="FF3300"/>
                  </a:solidFill>
                </a:rPr>
                <a:t>5</a:t>
              </a:r>
            </a:p>
          </p:txBody>
        </p:sp>
      </p:grpSp>
      <p:sp>
        <p:nvSpPr>
          <p:cNvPr id="212055" name="Line 87"/>
          <p:cNvSpPr>
            <a:spLocks noChangeShapeType="1"/>
          </p:cNvSpPr>
          <p:nvPr/>
        </p:nvSpPr>
        <p:spPr bwMode="auto">
          <a:xfrm flipH="1" flipV="1">
            <a:off x="3708400" y="4800600"/>
            <a:ext cx="762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2056" name="Line 88"/>
          <p:cNvSpPr>
            <a:spLocks noChangeShapeType="1"/>
          </p:cNvSpPr>
          <p:nvPr/>
        </p:nvSpPr>
        <p:spPr bwMode="auto">
          <a:xfrm flipV="1">
            <a:off x="2413000" y="4648200"/>
            <a:ext cx="1778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2057" name="Line 89"/>
          <p:cNvSpPr>
            <a:spLocks noChangeShapeType="1"/>
          </p:cNvSpPr>
          <p:nvPr/>
        </p:nvSpPr>
        <p:spPr bwMode="auto">
          <a:xfrm flipH="1" flipV="1">
            <a:off x="2286000" y="4724400"/>
            <a:ext cx="508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12066" name="Group 98"/>
          <p:cNvGrpSpPr>
            <a:grpSpLocks/>
          </p:cNvGrpSpPr>
          <p:nvPr/>
        </p:nvGrpSpPr>
        <p:grpSpPr bwMode="auto">
          <a:xfrm>
            <a:off x="609600" y="4211638"/>
            <a:ext cx="7681913" cy="644525"/>
            <a:chOff x="384" y="2653"/>
            <a:chExt cx="4839" cy="406"/>
          </a:xfrm>
        </p:grpSpPr>
        <p:graphicFrame>
          <p:nvGraphicFramePr>
            <p:cNvPr id="19471" name="Object 78"/>
            <p:cNvGraphicFramePr>
              <a:graphicFrameLocks noChangeAspect="1"/>
            </p:cNvGraphicFramePr>
            <p:nvPr/>
          </p:nvGraphicFramePr>
          <p:xfrm>
            <a:off x="563" y="2653"/>
            <a:ext cx="4660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91" name="Equation" r:id="rId5" imgW="2628954" imgH="219186" progId="Equation.3">
                    <p:embed/>
                  </p:oleObj>
                </mc:Choice>
                <mc:Fallback>
                  <p:oleObj name="Equation" r:id="rId5" imgW="2628954" imgH="219186" progId="Equation.3">
                    <p:embed/>
                    <p:pic>
                      <p:nvPicPr>
                        <p:cNvPr id="0" name="Object 7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3" y="2653"/>
                          <a:ext cx="4660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472" name="Rectangle 79"/>
            <p:cNvSpPr>
              <a:spLocks noChangeArrowheads="1"/>
            </p:cNvSpPr>
            <p:nvPr/>
          </p:nvSpPr>
          <p:spPr bwMode="auto">
            <a:xfrm>
              <a:off x="384" y="2717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19473" name="Rectangle 80"/>
            <p:cNvSpPr>
              <a:spLocks noChangeArrowheads="1"/>
            </p:cNvSpPr>
            <p:nvPr/>
          </p:nvSpPr>
          <p:spPr bwMode="auto">
            <a:xfrm>
              <a:off x="1056" y="2717"/>
              <a:ext cx="24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chemeClr val="bg1"/>
                  </a:solidFill>
                </a:rPr>
                <a:t>5</a:t>
              </a:r>
            </a:p>
          </p:txBody>
        </p:sp>
        <p:sp>
          <p:nvSpPr>
            <p:cNvPr id="19474" name="Rectangle 81"/>
            <p:cNvSpPr>
              <a:spLocks noChangeArrowheads="1"/>
            </p:cNvSpPr>
            <p:nvPr/>
          </p:nvSpPr>
          <p:spPr bwMode="auto">
            <a:xfrm>
              <a:off x="1856" y="2717"/>
              <a:ext cx="336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chemeClr val="bg1"/>
                  </a:solidFill>
                </a:rPr>
                <a:t>10</a:t>
              </a:r>
            </a:p>
          </p:txBody>
        </p:sp>
        <p:sp>
          <p:nvSpPr>
            <p:cNvPr id="19475" name="Rectangle 82"/>
            <p:cNvSpPr>
              <a:spLocks noChangeArrowheads="1"/>
            </p:cNvSpPr>
            <p:nvPr/>
          </p:nvSpPr>
          <p:spPr bwMode="auto">
            <a:xfrm>
              <a:off x="2896" y="2733"/>
              <a:ext cx="336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chemeClr val="bg1"/>
                  </a:solidFill>
                </a:rPr>
                <a:t>10</a:t>
              </a:r>
            </a:p>
          </p:txBody>
        </p:sp>
        <p:sp>
          <p:nvSpPr>
            <p:cNvPr id="19476" name="Rectangle 83"/>
            <p:cNvSpPr>
              <a:spLocks noChangeArrowheads="1"/>
            </p:cNvSpPr>
            <p:nvPr/>
          </p:nvSpPr>
          <p:spPr bwMode="auto">
            <a:xfrm>
              <a:off x="3952" y="2717"/>
              <a:ext cx="24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chemeClr val="bg1"/>
                  </a:solidFill>
                </a:rPr>
                <a:t>5</a:t>
              </a:r>
            </a:p>
          </p:txBody>
        </p:sp>
        <p:sp>
          <p:nvSpPr>
            <p:cNvPr id="19477" name="Rectangle 84"/>
            <p:cNvSpPr>
              <a:spLocks noChangeArrowheads="1"/>
            </p:cNvSpPr>
            <p:nvPr/>
          </p:nvSpPr>
          <p:spPr bwMode="auto">
            <a:xfrm>
              <a:off x="4736" y="2717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212058" name="Rectangle 90"/>
          <p:cNvSpPr>
            <a:spLocks noChangeArrowheads="1"/>
          </p:cNvSpPr>
          <p:nvPr/>
        </p:nvSpPr>
        <p:spPr bwMode="auto">
          <a:xfrm>
            <a:off x="2514600" y="4191000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000" b="1"/>
              <a:t>1</a:t>
            </a:r>
          </a:p>
        </p:txBody>
      </p:sp>
      <p:sp>
        <p:nvSpPr>
          <p:cNvPr id="212064" name="Line 96"/>
          <p:cNvSpPr>
            <a:spLocks noChangeShapeType="1"/>
          </p:cNvSpPr>
          <p:nvPr/>
        </p:nvSpPr>
        <p:spPr bwMode="auto">
          <a:xfrm flipV="1">
            <a:off x="3810000" y="4724400"/>
            <a:ext cx="3048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20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20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1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1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1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1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3" grpId="0"/>
      <p:bldP spid="212044" grpId="0"/>
      <p:bldP spid="212055" grpId="0" animBg="1"/>
      <p:bldP spid="212056" grpId="0" animBg="1"/>
      <p:bldP spid="212057" grpId="0" animBg="1"/>
      <p:bldP spid="212058" grpId="0"/>
      <p:bldP spid="21206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3029" name="Group 37"/>
          <p:cNvGrpSpPr>
            <a:grpSpLocks/>
          </p:cNvGrpSpPr>
          <p:nvPr/>
        </p:nvGrpSpPr>
        <p:grpSpPr bwMode="auto">
          <a:xfrm>
            <a:off x="381000" y="1193800"/>
            <a:ext cx="8305800" cy="947738"/>
            <a:chOff x="240" y="752"/>
            <a:chExt cx="5232" cy="597"/>
          </a:xfrm>
        </p:grpSpPr>
        <p:sp>
          <p:nvSpPr>
            <p:cNvPr id="20510" name="Rectangle 3"/>
            <p:cNvSpPr>
              <a:spLocks noChangeArrowheads="1"/>
            </p:cNvSpPr>
            <p:nvPr/>
          </p:nvSpPr>
          <p:spPr bwMode="auto">
            <a:xfrm>
              <a:off x="240" y="811"/>
              <a:ext cx="5232" cy="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1143000" indent="-1143000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e.g. 2  Write out the expansion of            in </a:t>
              </a:r>
              <a:r>
                <a:rPr lang="en-US" b="1">
                  <a:solidFill>
                    <a:schemeClr val="bg1"/>
                  </a:solidFill>
                  <a:latin typeface="Comic Sans MS" pitchFamily="66" charset="0"/>
                </a:rPr>
                <a:t>ascending</a:t>
              </a:r>
              <a:r>
                <a:rPr lang="en-US" b="1">
                  <a:latin typeface="Comic Sans MS" pitchFamily="66" charset="0"/>
                </a:rPr>
                <a:t> powers of </a:t>
              </a:r>
              <a:r>
                <a:rPr lang="en-US" sz="2600" b="1" i="1"/>
                <a:t>x</a:t>
              </a:r>
              <a:r>
                <a:rPr lang="en-US" b="1">
                  <a:latin typeface="Comic Sans MS" pitchFamily="66" charset="0"/>
                </a:rPr>
                <a:t>. </a:t>
              </a:r>
            </a:p>
          </p:txBody>
        </p:sp>
        <p:graphicFrame>
          <p:nvGraphicFramePr>
            <p:cNvPr id="20511" name="Object 4"/>
            <p:cNvGraphicFramePr>
              <a:graphicFrameLocks noChangeAspect="1"/>
            </p:cNvGraphicFramePr>
            <p:nvPr/>
          </p:nvGraphicFramePr>
          <p:xfrm>
            <a:off x="3712" y="752"/>
            <a:ext cx="784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12" name="Equation" r:id="rId3" imgW="438114" imgH="219186" progId="Equation.3">
                    <p:embed/>
                  </p:oleObj>
                </mc:Choice>
                <mc:Fallback>
                  <p:oleObj name="Equation" r:id="rId3" imgW="438114" imgH="219186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12" y="752"/>
                          <a:ext cx="784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483" name="Rectangle 14"/>
          <p:cNvSpPr>
            <a:spLocks noChangeArrowheads="1"/>
          </p:cNvSpPr>
          <p:nvPr/>
        </p:nvSpPr>
        <p:spPr bwMode="auto">
          <a:xfrm>
            <a:off x="381000" y="806450"/>
            <a:ext cx="2514600" cy="488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Powers of </a:t>
            </a:r>
            <a:r>
              <a:rPr lang="en-US" sz="2600" b="1" i="1"/>
              <a:t>a + b</a:t>
            </a:r>
          </a:p>
        </p:txBody>
      </p:sp>
      <p:grpSp>
        <p:nvGrpSpPr>
          <p:cNvPr id="213030" name="Group 38"/>
          <p:cNvGrpSpPr>
            <a:grpSpLocks/>
          </p:cNvGrpSpPr>
          <p:nvPr/>
        </p:nvGrpSpPr>
        <p:grpSpPr bwMode="auto">
          <a:xfrm>
            <a:off x="457200" y="2286000"/>
            <a:ext cx="5410200" cy="457200"/>
            <a:chOff x="288" y="1440"/>
            <a:chExt cx="3408" cy="288"/>
          </a:xfrm>
        </p:grpSpPr>
        <p:sp>
          <p:nvSpPr>
            <p:cNvPr id="20508" name="Rectangle 15"/>
            <p:cNvSpPr>
              <a:spLocks noChangeArrowheads="1"/>
            </p:cNvSpPr>
            <p:nvPr/>
          </p:nvSpPr>
          <p:spPr bwMode="auto">
            <a:xfrm>
              <a:off x="288" y="1440"/>
              <a:ext cx="9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Solution:</a:t>
              </a:r>
            </a:p>
          </p:txBody>
        </p:sp>
        <p:sp>
          <p:nvSpPr>
            <p:cNvPr id="20509" name="Rectangle 16"/>
            <p:cNvSpPr>
              <a:spLocks noChangeArrowheads="1"/>
            </p:cNvSpPr>
            <p:nvPr/>
          </p:nvSpPr>
          <p:spPr bwMode="auto">
            <a:xfrm>
              <a:off x="1296" y="1440"/>
              <a:ext cx="24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coefficients are</a:t>
              </a:r>
            </a:p>
          </p:txBody>
        </p:sp>
      </p:grpSp>
      <p:grpSp>
        <p:nvGrpSpPr>
          <p:cNvPr id="213049" name="Group 57"/>
          <p:cNvGrpSpPr>
            <a:grpSpLocks/>
          </p:cNvGrpSpPr>
          <p:nvPr/>
        </p:nvGrpSpPr>
        <p:grpSpPr bwMode="auto">
          <a:xfrm>
            <a:off x="1006475" y="3429000"/>
            <a:ext cx="7577138" cy="644525"/>
            <a:chOff x="634" y="2162"/>
            <a:chExt cx="4773" cy="406"/>
          </a:xfrm>
        </p:grpSpPr>
        <p:sp>
          <p:nvSpPr>
            <p:cNvPr id="20497" name="Rectangle 25"/>
            <p:cNvSpPr>
              <a:spLocks noChangeArrowheads="1"/>
            </p:cNvSpPr>
            <p:nvPr/>
          </p:nvSpPr>
          <p:spPr bwMode="auto">
            <a:xfrm>
              <a:off x="725" y="2232"/>
              <a:ext cx="1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 i="1"/>
                <a:t>a</a:t>
              </a:r>
            </a:p>
          </p:txBody>
        </p:sp>
        <p:graphicFrame>
          <p:nvGraphicFramePr>
            <p:cNvPr id="20498" name="Object 24"/>
            <p:cNvGraphicFramePr>
              <a:graphicFrameLocks noChangeAspect="1"/>
            </p:cNvGraphicFramePr>
            <p:nvPr/>
          </p:nvGraphicFramePr>
          <p:xfrm>
            <a:off x="634" y="2162"/>
            <a:ext cx="4773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13" name="Equation" r:id="rId5" imgW="2695630" imgH="219186" progId="Equation.3">
                    <p:embed/>
                  </p:oleObj>
                </mc:Choice>
                <mc:Fallback>
                  <p:oleObj name="Equation" r:id="rId5" imgW="2695630" imgH="219186" progId="Equation.3">
                    <p:embed/>
                    <p:pic>
                      <p:nvPicPr>
                        <p:cNvPr id="0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4" y="2162"/>
                          <a:ext cx="4773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499" name="Rectangle 26"/>
            <p:cNvSpPr>
              <a:spLocks noChangeArrowheads="1"/>
            </p:cNvSpPr>
            <p:nvPr/>
          </p:nvSpPr>
          <p:spPr bwMode="auto">
            <a:xfrm>
              <a:off x="1708" y="2233"/>
              <a:ext cx="4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 i="1"/>
                <a:t>  a</a:t>
              </a:r>
            </a:p>
          </p:txBody>
        </p:sp>
        <p:sp>
          <p:nvSpPr>
            <p:cNvPr id="20500" name="Rectangle 27"/>
            <p:cNvSpPr>
              <a:spLocks noChangeArrowheads="1"/>
            </p:cNvSpPr>
            <p:nvPr/>
          </p:nvSpPr>
          <p:spPr bwMode="auto">
            <a:xfrm>
              <a:off x="2358" y="2232"/>
              <a:ext cx="4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 i="1"/>
                <a:t>  a</a:t>
              </a:r>
            </a:p>
          </p:txBody>
        </p:sp>
        <p:sp>
          <p:nvSpPr>
            <p:cNvPr id="20501" name="Rectangle 28"/>
            <p:cNvSpPr>
              <a:spLocks noChangeArrowheads="1"/>
            </p:cNvSpPr>
            <p:nvPr/>
          </p:nvSpPr>
          <p:spPr bwMode="auto">
            <a:xfrm>
              <a:off x="3230" y="2232"/>
              <a:ext cx="44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 i="1"/>
                <a:t>  a</a:t>
              </a:r>
            </a:p>
          </p:txBody>
        </p:sp>
        <p:sp>
          <p:nvSpPr>
            <p:cNvPr id="20502" name="Rectangle 29"/>
            <p:cNvSpPr>
              <a:spLocks noChangeArrowheads="1"/>
            </p:cNvSpPr>
            <p:nvPr/>
          </p:nvSpPr>
          <p:spPr bwMode="auto">
            <a:xfrm>
              <a:off x="4202" y="2234"/>
              <a:ext cx="4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 i="1"/>
                <a:t>  a</a:t>
              </a:r>
            </a:p>
          </p:txBody>
        </p:sp>
        <p:sp>
          <p:nvSpPr>
            <p:cNvPr id="20503" name="Rectangle 30"/>
            <p:cNvSpPr>
              <a:spLocks noChangeArrowheads="1"/>
            </p:cNvSpPr>
            <p:nvPr/>
          </p:nvSpPr>
          <p:spPr bwMode="auto">
            <a:xfrm>
              <a:off x="1042" y="2217"/>
              <a:ext cx="476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 i="1"/>
                <a:t>  b</a:t>
              </a:r>
            </a:p>
          </p:txBody>
        </p:sp>
        <p:sp>
          <p:nvSpPr>
            <p:cNvPr id="20504" name="Rectangle 31"/>
            <p:cNvSpPr>
              <a:spLocks noChangeArrowheads="1"/>
            </p:cNvSpPr>
            <p:nvPr/>
          </p:nvSpPr>
          <p:spPr bwMode="auto">
            <a:xfrm>
              <a:off x="2659" y="2224"/>
              <a:ext cx="475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 i="1"/>
                <a:t>  b</a:t>
              </a:r>
            </a:p>
          </p:txBody>
        </p:sp>
        <p:sp>
          <p:nvSpPr>
            <p:cNvPr id="20505" name="Rectangle 32"/>
            <p:cNvSpPr>
              <a:spLocks noChangeArrowheads="1"/>
            </p:cNvSpPr>
            <p:nvPr/>
          </p:nvSpPr>
          <p:spPr bwMode="auto">
            <a:xfrm>
              <a:off x="3515" y="2224"/>
              <a:ext cx="475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 i="1"/>
                <a:t>  b</a:t>
              </a:r>
            </a:p>
          </p:txBody>
        </p:sp>
        <p:sp>
          <p:nvSpPr>
            <p:cNvPr id="20506" name="Rectangle 33"/>
            <p:cNvSpPr>
              <a:spLocks noChangeArrowheads="1"/>
            </p:cNvSpPr>
            <p:nvPr/>
          </p:nvSpPr>
          <p:spPr bwMode="auto">
            <a:xfrm>
              <a:off x="4393" y="2224"/>
              <a:ext cx="475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 i="1"/>
                <a:t>   b</a:t>
              </a:r>
            </a:p>
          </p:txBody>
        </p:sp>
        <p:sp>
          <p:nvSpPr>
            <p:cNvPr id="20507" name="Rectangle 34"/>
            <p:cNvSpPr>
              <a:spLocks noChangeArrowheads="1"/>
            </p:cNvSpPr>
            <p:nvPr/>
          </p:nvSpPr>
          <p:spPr bwMode="auto">
            <a:xfrm>
              <a:off x="4890" y="2224"/>
              <a:ext cx="475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 i="1"/>
                <a:t>  b</a:t>
              </a:r>
            </a:p>
          </p:txBody>
        </p:sp>
      </p:grpSp>
      <p:grpSp>
        <p:nvGrpSpPr>
          <p:cNvPr id="213033" name="Group 41"/>
          <p:cNvGrpSpPr>
            <a:grpSpLocks/>
          </p:cNvGrpSpPr>
          <p:nvPr/>
        </p:nvGrpSpPr>
        <p:grpSpPr bwMode="auto">
          <a:xfrm>
            <a:off x="533400" y="4038600"/>
            <a:ext cx="7924800" cy="954088"/>
            <a:chOff x="336" y="2640"/>
            <a:chExt cx="4992" cy="601"/>
          </a:xfrm>
        </p:grpSpPr>
        <p:sp>
          <p:nvSpPr>
            <p:cNvPr id="20495" name="Rectangle 35"/>
            <p:cNvSpPr>
              <a:spLocks noChangeArrowheads="1"/>
            </p:cNvSpPr>
            <p:nvPr/>
          </p:nvSpPr>
          <p:spPr bwMode="auto">
            <a:xfrm>
              <a:off x="336" y="2703"/>
              <a:ext cx="4992" cy="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To get           we need to replace	</a:t>
              </a:r>
              <a:r>
                <a:rPr lang="en-US" sz="2600" b="1" i="1"/>
                <a:t>a</a:t>
              </a:r>
              <a:r>
                <a:rPr lang="en-US" b="1">
                  <a:latin typeface="Comic Sans MS" pitchFamily="66" charset="0"/>
                </a:rPr>
                <a:t> by </a:t>
              </a:r>
              <a:r>
                <a:rPr lang="en-US" sz="2600" b="1"/>
                <a:t>1</a:t>
              </a:r>
              <a:r>
                <a:rPr lang="en-US" b="1">
                  <a:latin typeface="Comic Sans MS" pitchFamily="66" charset="0"/>
                </a:rPr>
                <a:t> </a:t>
              </a:r>
            </a:p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endParaRPr lang="en-US" b="1">
                <a:latin typeface="Comic Sans MS" pitchFamily="66" charset="0"/>
              </a:endParaRPr>
            </a:p>
          </p:txBody>
        </p:sp>
        <p:graphicFrame>
          <p:nvGraphicFramePr>
            <p:cNvPr id="20496" name="Object 36"/>
            <p:cNvGraphicFramePr>
              <a:graphicFrameLocks noChangeAspect="1"/>
            </p:cNvGraphicFramePr>
            <p:nvPr/>
          </p:nvGraphicFramePr>
          <p:xfrm>
            <a:off x="1088" y="2640"/>
            <a:ext cx="784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14" name="Equation" r:id="rId7" imgW="0" imgH="0" progId="Equation.3">
                    <p:embed/>
                  </p:oleObj>
                </mc:Choice>
                <mc:Fallback>
                  <p:oleObj name="Equation" r:id="rId7" imgW="0" imgH="0" progId="Equation.3">
                    <p:embed/>
                    <p:pic>
                      <p:nvPicPr>
                        <p:cNvPr id="0" name="Object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88" y="2640"/>
                          <a:ext cx="784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13038" name="Rectangle 46"/>
          <p:cNvSpPr>
            <a:spLocks noChangeArrowheads="1"/>
          </p:cNvSpPr>
          <p:nvPr/>
        </p:nvSpPr>
        <p:spPr bwMode="auto">
          <a:xfrm>
            <a:off x="381000" y="2133600"/>
            <a:ext cx="8001000" cy="125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279400" indent="-279400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solidFill>
                  <a:schemeClr val="bg1"/>
                </a:solidFill>
                <a:latin typeface="Comic Sans MS" pitchFamily="66" charset="0"/>
              </a:rPr>
              <a:t>( Ascending powers just means that the </a:t>
            </a:r>
            <a:r>
              <a:rPr lang="en-US" sz="2600" b="1">
                <a:solidFill>
                  <a:schemeClr val="bg1"/>
                </a:solidFill>
              </a:rPr>
              <a:t>1</a:t>
            </a:r>
            <a:r>
              <a:rPr lang="en-US" b="1" baseline="30000">
                <a:solidFill>
                  <a:schemeClr val="bg1"/>
                </a:solidFill>
                <a:latin typeface="Comic Sans MS" pitchFamily="66" charset="0"/>
              </a:rPr>
              <a:t>st</a:t>
            </a:r>
            <a:r>
              <a:rPr lang="en-US" b="1">
                <a:solidFill>
                  <a:schemeClr val="bg1"/>
                </a:solidFill>
                <a:latin typeface="Comic Sans MS" pitchFamily="66" charset="0"/>
              </a:rPr>
              <a:t> term must have the lowest power of </a:t>
            </a:r>
            <a:r>
              <a:rPr lang="en-US" sz="2600" b="1" i="1">
                <a:solidFill>
                  <a:schemeClr val="bg1"/>
                </a:solidFill>
              </a:rPr>
              <a:t>x</a:t>
            </a:r>
            <a:r>
              <a:rPr lang="en-US" b="1">
                <a:solidFill>
                  <a:schemeClr val="bg1"/>
                </a:solidFill>
                <a:latin typeface="Comic Sans MS" pitchFamily="66" charset="0"/>
              </a:rPr>
              <a:t> and then the powers must increase. )</a:t>
            </a:r>
          </a:p>
        </p:txBody>
      </p:sp>
      <p:grpSp>
        <p:nvGrpSpPr>
          <p:cNvPr id="213040" name="Group 48"/>
          <p:cNvGrpSpPr>
            <a:grpSpLocks/>
          </p:cNvGrpSpPr>
          <p:nvPr/>
        </p:nvGrpSpPr>
        <p:grpSpPr bwMode="auto">
          <a:xfrm>
            <a:off x="2590800" y="2667000"/>
            <a:ext cx="3810000" cy="498475"/>
            <a:chOff x="1872" y="1786"/>
            <a:chExt cx="2400" cy="314"/>
          </a:xfrm>
        </p:grpSpPr>
        <p:sp>
          <p:nvSpPr>
            <p:cNvPr id="20490" name="Rectangle 49"/>
            <p:cNvSpPr>
              <a:spLocks noChangeArrowheads="1"/>
            </p:cNvSpPr>
            <p:nvPr/>
          </p:nvSpPr>
          <p:spPr bwMode="auto">
            <a:xfrm>
              <a:off x="1872" y="1786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20491" name="Rectangle 50"/>
            <p:cNvSpPr>
              <a:spLocks noChangeArrowheads="1"/>
            </p:cNvSpPr>
            <p:nvPr/>
          </p:nvSpPr>
          <p:spPr bwMode="auto">
            <a:xfrm>
              <a:off x="2400" y="1788"/>
              <a:ext cx="24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4</a:t>
              </a:r>
            </a:p>
          </p:txBody>
        </p:sp>
        <p:sp>
          <p:nvSpPr>
            <p:cNvPr id="20492" name="Rectangle 51"/>
            <p:cNvSpPr>
              <a:spLocks noChangeArrowheads="1"/>
            </p:cNvSpPr>
            <p:nvPr/>
          </p:nvSpPr>
          <p:spPr bwMode="auto">
            <a:xfrm>
              <a:off x="2976" y="1786"/>
              <a:ext cx="336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6</a:t>
              </a:r>
            </a:p>
          </p:txBody>
        </p:sp>
        <p:sp>
          <p:nvSpPr>
            <p:cNvPr id="20493" name="Rectangle 52"/>
            <p:cNvSpPr>
              <a:spLocks noChangeArrowheads="1"/>
            </p:cNvSpPr>
            <p:nvPr/>
          </p:nvSpPr>
          <p:spPr bwMode="auto">
            <a:xfrm>
              <a:off x="4080" y="1792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20494" name="Rectangle 53"/>
            <p:cNvSpPr>
              <a:spLocks noChangeArrowheads="1"/>
            </p:cNvSpPr>
            <p:nvPr/>
          </p:nvSpPr>
          <p:spPr bwMode="auto">
            <a:xfrm>
              <a:off x="3552" y="1792"/>
              <a:ext cx="24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4</a:t>
              </a:r>
            </a:p>
          </p:txBody>
        </p:sp>
      </p:grpSp>
      <p:sp>
        <p:nvSpPr>
          <p:cNvPr id="213046" name="Rectangle 54"/>
          <p:cNvSpPr>
            <a:spLocks noChangeArrowheads="1"/>
          </p:cNvSpPr>
          <p:nvPr/>
        </p:nvSpPr>
        <p:spPr bwMode="auto">
          <a:xfrm>
            <a:off x="533400" y="3048000"/>
            <a:ext cx="243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We know that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30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04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6"/>
          <p:cNvSpPr>
            <a:spLocks noChangeArrowheads="1"/>
          </p:cNvSpPr>
          <p:nvPr/>
        </p:nvSpPr>
        <p:spPr bwMode="auto">
          <a:xfrm>
            <a:off x="1117600" y="3556000"/>
            <a:ext cx="30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solidFill>
                  <a:schemeClr val="bg1"/>
                </a:solidFill>
              </a:rPr>
              <a:t>1</a:t>
            </a:r>
          </a:p>
        </p:txBody>
      </p:sp>
      <p:graphicFrame>
        <p:nvGraphicFramePr>
          <p:cNvPr id="21507" name="Object 35"/>
          <p:cNvGraphicFramePr>
            <a:graphicFrameLocks noChangeAspect="1"/>
          </p:cNvGraphicFramePr>
          <p:nvPr/>
        </p:nvGraphicFramePr>
        <p:xfrm>
          <a:off x="1006475" y="3419475"/>
          <a:ext cx="7577138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1" name="Equation" r:id="rId3" imgW="2695630" imgH="219186" progId="Equation.3">
                  <p:embed/>
                </p:oleObj>
              </mc:Choice>
              <mc:Fallback>
                <p:oleObj name="Equation" r:id="rId3" imgW="2695630" imgH="219186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6475" y="3419475"/>
                        <a:ext cx="7577138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8" name="Rectangle 37"/>
          <p:cNvSpPr>
            <a:spLocks noChangeArrowheads="1"/>
          </p:cNvSpPr>
          <p:nvPr/>
        </p:nvSpPr>
        <p:spPr bwMode="auto">
          <a:xfrm>
            <a:off x="2692400" y="3532188"/>
            <a:ext cx="71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solidFill>
                  <a:schemeClr val="folHlink"/>
                </a:solidFill>
              </a:rPr>
              <a:t> </a:t>
            </a:r>
            <a:r>
              <a:rPr lang="en-US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1509" name="Rectangle 38"/>
          <p:cNvSpPr>
            <a:spLocks noChangeArrowheads="1"/>
          </p:cNvSpPr>
          <p:nvPr/>
        </p:nvSpPr>
        <p:spPr bwMode="auto">
          <a:xfrm>
            <a:off x="3733800" y="3530600"/>
            <a:ext cx="71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solidFill>
                  <a:schemeClr val="bg1"/>
                </a:solidFill>
              </a:rPr>
              <a:t>(1)</a:t>
            </a:r>
          </a:p>
        </p:txBody>
      </p:sp>
      <p:sp>
        <p:nvSpPr>
          <p:cNvPr id="21510" name="Rectangle 39"/>
          <p:cNvSpPr>
            <a:spLocks noChangeArrowheads="1"/>
          </p:cNvSpPr>
          <p:nvPr/>
        </p:nvSpPr>
        <p:spPr bwMode="auto">
          <a:xfrm>
            <a:off x="5130800" y="3530600"/>
            <a:ext cx="71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solidFill>
                  <a:schemeClr val="bg1"/>
                </a:solidFill>
              </a:rPr>
              <a:t>(1)</a:t>
            </a:r>
          </a:p>
        </p:txBody>
      </p:sp>
      <p:sp>
        <p:nvSpPr>
          <p:cNvPr id="21511" name="Rectangle 40"/>
          <p:cNvSpPr>
            <a:spLocks noChangeArrowheads="1"/>
          </p:cNvSpPr>
          <p:nvPr/>
        </p:nvSpPr>
        <p:spPr bwMode="auto">
          <a:xfrm>
            <a:off x="6689725" y="3533775"/>
            <a:ext cx="71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solidFill>
                  <a:schemeClr val="bg1"/>
                </a:solidFill>
              </a:rPr>
              <a:t>(1)</a:t>
            </a:r>
          </a:p>
        </p:txBody>
      </p:sp>
      <p:sp>
        <p:nvSpPr>
          <p:cNvPr id="21512" name="Rectangle 41"/>
          <p:cNvSpPr>
            <a:spLocks noChangeArrowheads="1"/>
          </p:cNvSpPr>
          <p:nvPr/>
        </p:nvSpPr>
        <p:spPr bwMode="auto">
          <a:xfrm>
            <a:off x="1625600" y="3506788"/>
            <a:ext cx="7620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 i="1"/>
              <a:t>  b</a:t>
            </a:r>
          </a:p>
        </p:txBody>
      </p:sp>
      <p:sp>
        <p:nvSpPr>
          <p:cNvPr id="21513" name="Rectangle 42"/>
          <p:cNvSpPr>
            <a:spLocks noChangeArrowheads="1"/>
          </p:cNvSpPr>
          <p:nvPr/>
        </p:nvSpPr>
        <p:spPr bwMode="auto">
          <a:xfrm>
            <a:off x="4216400" y="3517900"/>
            <a:ext cx="7620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 i="1"/>
              <a:t>  b</a:t>
            </a:r>
          </a:p>
        </p:txBody>
      </p:sp>
      <p:sp>
        <p:nvSpPr>
          <p:cNvPr id="21514" name="Rectangle 43"/>
          <p:cNvSpPr>
            <a:spLocks noChangeArrowheads="1"/>
          </p:cNvSpPr>
          <p:nvPr/>
        </p:nvSpPr>
        <p:spPr bwMode="auto">
          <a:xfrm>
            <a:off x="5588000" y="3517900"/>
            <a:ext cx="7620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 i="1"/>
              <a:t>  b</a:t>
            </a:r>
          </a:p>
        </p:txBody>
      </p:sp>
      <p:sp>
        <p:nvSpPr>
          <p:cNvPr id="21515" name="Rectangle 44"/>
          <p:cNvSpPr>
            <a:spLocks noChangeArrowheads="1"/>
          </p:cNvSpPr>
          <p:nvPr/>
        </p:nvSpPr>
        <p:spPr bwMode="auto">
          <a:xfrm>
            <a:off x="6994525" y="3517900"/>
            <a:ext cx="7620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 i="1"/>
              <a:t>  b</a:t>
            </a:r>
          </a:p>
        </p:txBody>
      </p:sp>
      <p:sp>
        <p:nvSpPr>
          <p:cNvPr id="21516" name="Rectangle 45"/>
          <p:cNvSpPr>
            <a:spLocks noChangeArrowheads="1"/>
          </p:cNvSpPr>
          <p:nvPr/>
        </p:nvSpPr>
        <p:spPr bwMode="auto">
          <a:xfrm>
            <a:off x="7791450" y="3517900"/>
            <a:ext cx="7620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 i="1"/>
              <a:t>  b</a:t>
            </a:r>
          </a:p>
        </p:txBody>
      </p:sp>
      <p:sp>
        <p:nvSpPr>
          <p:cNvPr id="21517" name="Rectangle 3"/>
          <p:cNvSpPr>
            <a:spLocks noChangeArrowheads="1"/>
          </p:cNvSpPr>
          <p:nvPr/>
        </p:nvSpPr>
        <p:spPr bwMode="auto">
          <a:xfrm>
            <a:off x="381000" y="1287463"/>
            <a:ext cx="83058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1143000" indent="-1143000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e.g. 2  Write out the expansion of            in </a:t>
            </a:r>
            <a:r>
              <a:rPr lang="en-US" b="1">
                <a:solidFill>
                  <a:schemeClr val="bg1"/>
                </a:solidFill>
                <a:latin typeface="Comic Sans MS" pitchFamily="66" charset="0"/>
              </a:rPr>
              <a:t>ascending</a:t>
            </a:r>
            <a:r>
              <a:rPr lang="en-US" b="1">
                <a:latin typeface="Comic Sans MS" pitchFamily="66" charset="0"/>
              </a:rPr>
              <a:t> powers of </a:t>
            </a:r>
            <a:r>
              <a:rPr lang="en-US" sz="2600" b="1" i="1"/>
              <a:t>x</a:t>
            </a:r>
            <a:r>
              <a:rPr lang="en-US" b="1">
                <a:latin typeface="Comic Sans MS" pitchFamily="66" charset="0"/>
              </a:rPr>
              <a:t>. </a:t>
            </a:r>
          </a:p>
        </p:txBody>
      </p:sp>
      <p:grpSp>
        <p:nvGrpSpPr>
          <p:cNvPr id="21518" name="Group 5"/>
          <p:cNvGrpSpPr>
            <a:grpSpLocks/>
          </p:cNvGrpSpPr>
          <p:nvPr/>
        </p:nvGrpSpPr>
        <p:grpSpPr bwMode="auto">
          <a:xfrm>
            <a:off x="2590800" y="2667000"/>
            <a:ext cx="3810000" cy="498475"/>
            <a:chOff x="1872" y="1786"/>
            <a:chExt cx="2400" cy="314"/>
          </a:xfrm>
        </p:grpSpPr>
        <p:sp>
          <p:nvSpPr>
            <p:cNvPr id="21526" name="Rectangle 6"/>
            <p:cNvSpPr>
              <a:spLocks noChangeArrowheads="1"/>
            </p:cNvSpPr>
            <p:nvPr/>
          </p:nvSpPr>
          <p:spPr bwMode="auto">
            <a:xfrm>
              <a:off x="1872" y="1786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21527" name="Rectangle 7"/>
            <p:cNvSpPr>
              <a:spLocks noChangeArrowheads="1"/>
            </p:cNvSpPr>
            <p:nvPr/>
          </p:nvSpPr>
          <p:spPr bwMode="auto">
            <a:xfrm>
              <a:off x="2400" y="1788"/>
              <a:ext cx="24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4</a:t>
              </a:r>
            </a:p>
          </p:txBody>
        </p:sp>
        <p:sp>
          <p:nvSpPr>
            <p:cNvPr id="21528" name="Rectangle 8"/>
            <p:cNvSpPr>
              <a:spLocks noChangeArrowheads="1"/>
            </p:cNvSpPr>
            <p:nvPr/>
          </p:nvSpPr>
          <p:spPr bwMode="auto">
            <a:xfrm>
              <a:off x="2976" y="1786"/>
              <a:ext cx="336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6</a:t>
              </a:r>
            </a:p>
          </p:txBody>
        </p:sp>
        <p:sp>
          <p:nvSpPr>
            <p:cNvPr id="21529" name="Rectangle 9"/>
            <p:cNvSpPr>
              <a:spLocks noChangeArrowheads="1"/>
            </p:cNvSpPr>
            <p:nvPr/>
          </p:nvSpPr>
          <p:spPr bwMode="auto">
            <a:xfrm>
              <a:off x="4080" y="1792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21530" name="Rectangle 10"/>
            <p:cNvSpPr>
              <a:spLocks noChangeArrowheads="1"/>
            </p:cNvSpPr>
            <p:nvPr/>
          </p:nvSpPr>
          <p:spPr bwMode="auto">
            <a:xfrm>
              <a:off x="3552" y="1792"/>
              <a:ext cx="24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4</a:t>
              </a:r>
            </a:p>
          </p:txBody>
        </p:sp>
      </p:grpSp>
      <p:sp>
        <p:nvSpPr>
          <p:cNvPr id="21519" name="Rectangle 11"/>
          <p:cNvSpPr>
            <a:spLocks noChangeArrowheads="1"/>
          </p:cNvSpPr>
          <p:nvPr/>
        </p:nvSpPr>
        <p:spPr bwMode="auto">
          <a:xfrm>
            <a:off x="533400" y="3048000"/>
            <a:ext cx="243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We know that</a:t>
            </a:r>
          </a:p>
        </p:txBody>
      </p:sp>
      <p:sp>
        <p:nvSpPr>
          <p:cNvPr id="21520" name="Rectangle 12"/>
          <p:cNvSpPr>
            <a:spLocks noChangeArrowheads="1"/>
          </p:cNvSpPr>
          <p:nvPr/>
        </p:nvSpPr>
        <p:spPr bwMode="auto">
          <a:xfrm>
            <a:off x="381000" y="806450"/>
            <a:ext cx="2514600" cy="488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Powers of </a:t>
            </a:r>
            <a:r>
              <a:rPr lang="en-US" sz="2600" b="1" i="1"/>
              <a:t>a + b</a:t>
            </a:r>
          </a:p>
        </p:txBody>
      </p:sp>
      <p:sp>
        <p:nvSpPr>
          <p:cNvPr id="21521" name="Rectangle 13"/>
          <p:cNvSpPr>
            <a:spLocks noChangeArrowheads="1"/>
          </p:cNvSpPr>
          <p:nvPr/>
        </p:nvSpPr>
        <p:spPr bwMode="auto">
          <a:xfrm>
            <a:off x="457200" y="2286000"/>
            <a:ext cx="152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Solution:</a:t>
            </a:r>
          </a:p>
        </p:txBody>
      </p:sp>
      <p:sp>
        <p:nvSpPr>
          <p:cNvPr id="21522" name="Rectangle 14"/>
          <p:cNvSpPr>
            <a:spLocks noChangeArrowheads="1"/>
          </p:cNvSpPr>
          <p:nvPr/>
        </p:nvSpPr>
        <p:spPr bwMode="auto">
          <a:xfrm>
            <a:off x="2057400" y="2286000"/>
            <a:ext cx="381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The coefficients are</a:t>
            </a:r>
          </a:p>
        </p:txBody>
      </p:sp>
      <p:sp>
        <p:nvSpPr>
          <p:cNvPr id="21523" name="Rectangle 16"/>
          <p:cNvSpPr>
            <a:spLocks noChangeArrowheads="1"/>
          </p:cNvSpPr>
          <p:nvPr/>
        </p:nvSpPr>
        <p:spPr bwMode="auto">
          <a:xfrm>
            <a:off x="533400" y="4122738"/>
            <a:ext cx="792480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To get           we need to replace	</a:t>
            </a:r>
            <a:r>
              <a:rPr lang="en-US" sz="2600" b="1" i="1">
                <a:solidFill>
                  <a:schemeClr val="bg1"/>
                </a:solidFill>
              </a:rPr>
              <a:t>a</a:t>
            </a:r>
            <a:r>
              <a:rPr lang="en-US" b="1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b="1">
                <a:latin typeface="Comic Sans MS" pitchFamily="66" charset="0"/>
              </a:rPr>
              <a:t>by </a:t>
            </a:r>
            <a:r>
              <a:rPr lang="en-US" sz="2600" b="1">
                <a:solidFill>
                  <a:schemeClr val="bg1"/>
                </a:solidFill>
              </a:rPr>
              <a:t>1</a:t>
            </a:r>
            <a:r>
              <a:rPr lang="en-US" sz="2600" b="1" i="1"/>
              <a:t>		</a:t>
            </a:r>
            <a:endParaRPr lang="en-US" sz="2600" b="1"/>
          </a:p>
        </p:txBody>
      </p:sp>
      <p:graphicFrame>
        <p:nvGraphicFramePr>
          <p:cNvPr id="21524" name="Object 17"/>
          <p:cNvGraphicFramePr>
            <a:graphicFrameLocks noChangeAspect="1"/>
          </p:cNvGraphicFramePr>
          <p:nvPr/>
        </p:nvGraphicFramePr>
        <p:xfrm>
          <a:off x="1727200" y="4038600"/>
          <a:ext cx="12446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2" name="Equation" r:id="rId5" imgW="438114" imgH="219186" progId="Equation.3">
                  <p:embed/>
                </p:oleObj>
              </mc:Choice>
              <mc:Fallback>
                <p:oleObj name="Equation" r:id="rId5" imgW="438114" imgH="219186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7200" y="4038600"/>
                        <a:ext cx="12446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25" name="Object 54"/>
          <p:cNvGraphicFramePr>
            <a:graphicFrameLocks noChangeAspect="1"/>
          </p:cNvGraphicFramePr>
          <p:nvPr/>
        </p:nvGraphicFramePr>
        <p:xfrm>
          <a:off x="5918200" y="1193800"/>
          <a:ext cx="12446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3" name="Equation" r:id="rId7" imgW="438114" imgH="219186" progId="Equation.3">
                  <p:embed/>
                </p:oleObj>
              </mc:Choice>
              <mc:Fallback>
                <p:oleObj name="Equation" r:id="rId7" imgW="438114" imgH="219186" progId="Equation.3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8200" y="1193800"/>
                        <a:ext cx="12446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381000" y="822325"/>
            <a:ext cx="2514600" cy="488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Powers of </a:t>
            </a:r>
            <a:r>
              <a:rPr lang="en-US" sz="2600" b="1" i="1"/>
              <a:t>a + b</a:t>
            </a:r>
          </a:p>
        </p:txBody>
      </p:sp>
      <p:grpSp>
        <p:nvGrpSpPr>
          <p:cNvPr id="261123" name="Group 3"/>
          <p:cNvGrpSpPr>
            <a:grpSpLocks/>
          </p:cNvGrpSpPr>
          <p:nvPr/>
        </p:nvGrpSpPr>
        <p:grpSpPr bwMode="auto">
          <a:xfrm>
            <a:off x="685800" y="1509713"/>
            <a:ext cx="7543800" cy="1951037"/>
            <a:chOff x="432" y="951"/>
            <a:chExt cx="4752" cy="1229"/>
          </a:xfrm>
        </p:grpSpPr>
        <p:sp>
          <p:nvSpPr>
            <p:cNvPr id="4101" name="Rectangle 4"/>
            <p:cNvSpPr>
              <a:spLocks noChangeArrowheads="1"/>
            </p:cNvSpPr>
            <p:nvPr/>
          </p:nvSpPr>
          <p:spPr bwMode="auto">
            <a:xfrm>
              <a:off x="432" y="951"/>
              <a:ext cx="4752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In this presentation we will develop a formula to enable us to find the terms of the expansion of</a:t>
              </a:r>
            </a:p>
          </p:txBody>
        </p:sp>
        <p:graphicFrame>
          <p:nvGraphicFramePr>
            <p:cNvPr id="4102" name="Object 5"/>
            <p:cNvGraphicFramePr>
              <a:graphicFrameLocks noChangeAspect="1"/>
            </p:cNvGraphicFramePr>
            <p:nvPr/>
          </p:nvGraphicFramePr>
          <p:xfrm>
            <a:off x="2404" y="1440"/>
            <a:ext cx="807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4" name="Equation" r:id="rId3" imgW="447562" imgH="219186" progId="Equation.3">
                    <p:embed/>
                  </p:oleObj>
                </mc:Choice>
                <mc:Fallback>
                  <p:oleObj name="Equation" r:id="rId3" imgW="447562" imgH="219186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4" y="1440"/>
                          <a:ext cx="807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03" name="Rectangle 6"/>
            <p:cNvSpPr>
              <a:spLocks noChangeArrowheads="1"/>
            </p:cNvSpPr>
            <p:nvPr/>
          </p:nvSpPr>
          <p:spPr bwMode="auto">
            <a:xfrm>
              <a:off x="480" y="1872"/>
              <a:ext cx="3216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where </a:t>
              </a:r>
              <a:r>
                <a:rPr lang="en-US" sz="2600" b="1" i="1"/>
                <a:t>n</a:t>
              </a:r>
              <a:r>
                <a:rPr lang="en-US" b="1">
                  <a:latin typeface="Comic Sans MS" pitchFamily="66" charset="0"/>
                </a:rPr>
                <a:t> is any positive integer.</a:t>
              </a:r>
            </a:p>
          </p:txBody>
        </p:sp>
      </p:grpSp>
      <p:sp>
        <p:nvSpPr>
          <p:cNvPr id="261127" name="Rectangle 7"/>
          <p:cNvSpPr>
            <a:spLocks noChangeArrowheads="1"/>
          </p:cNvSpPr>
          <p:nvPr/>
        </p:nvSpPr>
        <p:spPr bwMode="auto">
          <a:xfrm>
            <a:off x="762000" y="3565525"/>
            <a:ext cx="75438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We call the expansion </a:t>
            </a:r>
            <a:r>
              <a:rPr lang="en-US" b="1">
                <a:solidFill>
                  <a:srgbClr val="0000FF"/>
                </a:solidFill>
                <a:latin typeface="Comic Sans MS" pitchFamily="66" charset="0"/>
              </a:rPr>
              <a:t>bi</a:t>
            </a:r>
            <a:r>
              <a:rPr lang="en-US" b="1">
                <a:latin typeface="Comic Sans MS" pitchFamily="66" charset="0"/>
              </a:rPr>
              <a:t>nomial as the original expression has </a:t>
            </a:r>
            <a:r>
              <a:rPr lang="en-US" sz="2600" b="1">
                <a:solidFill>
                  <a:srgbClr val="0000FF"/>
                </a:solidFill>
              </a:rPr>
              <a:t>2</a:t>
            </a:r>
            <a:r>
              <a:rPr lang="en-US" b="1">
                <a:latin typeface="Comic Sans MS" pitchFamily="66" charset="0"/>
              </a:rPr>
              <a:t> parts.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12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15"/>
          <p:cNvGraphicFramePr>
            <a:graphicFrameLocks noChangeAspect="1"/>
          </p:cNvGraphicFramePr>
          <p:nvPr/>
        </p:nvGraphicFramePr>
        <p:xfrm>
          <a:off x="990600" y="3429000"/>
          <a:ext cx="7577138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0" name="Equation" r:id="rId3" imgW="2695630" imgH="219186" progId="Equation.3">
                  <p:embed/>
                </p:oleObj>
              </mc:Choice>
              <mc:Fallback>
                <p:oleObj name="Equation" r:id="rId3" imgW="2695630" imgH="219186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3429000"/>
                        <a:ext cx="7577138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6123" name="Group 59"/>
          <p:cNvGrpSpPr>
            <a:grpSpLocks/>
          </p:cNvGrpSpPr>
          <p:nvPr/>
        </p:nvGrpSpPr>
        <p:grpSpPr bwMode="auto">
          <a:xfrm>
            <a:off x="381000" y="5891213"/>
            <a:ext cx="8458200" cy="479425"/>
            <a:chOff x="240" y="3711"/>
            <a:chExt cx="5328" cy="302"/>
          </a:xfrm>
        </p:grpSpPr>
        <p:sp>
          <p:nvSpPr>
            <p:cNvPr id="22568" name="AutoShape 48"/>
            <p:cNvSpPr>
              <a:spLocks noChangeArrowheads="1"/>
            </p:cNvSpPr>
            <p:nvPr/>
          </p:nvSpPr>
          <p:spPr bwMode="auto">
            <a:xfrm>
              <a:off x="240" y="3711"/>
              <a:ext cx="5328" cy="273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69" name="Rectangle 49"/>
            <p:cNvSpPr>
              <a:spLocks noChangeArrowheads="1"/>
            </p:cNvSpPr>
            <p:nvPr/>
          </p:nvSpPr>
          <p:spPr bwMode="auto">
            <a:xfrm>
              <a:off x="240" y="3725"/>
              <a:ext cx="32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solidFill>
                    <a:srgbClr val="FF3300"/>
                  </a:solidFill>
                  <a:latin typeface="Comic Sans MS" pitchFamily="66" charset="0"/>
                </a:rPr>
                <a:t>Be careful! The minus sign  . . .</a:t>
              </a:r>
            </a:p>
          </p:txBody>
        </p:sp>
      </p:grpSp>
      <p:sp>
        <p:nvSpPr>
          <p:cNvPr id="216121" name="Rectangle 57"/>
          <p:cNvSpPr>
            <a:spLocks noChangeArrowheads="1"/>
          </p:cNvSpPr>
          <p:nvPr/>
        </p:nvSpPr>
        <p:spPr bwMode="auto">
          <a:xfrm>
            <a:off x="4419600" y="5892800"/>
            <a:ext cx="4495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solidFill>
                  <a:srgbClr val="FF3300"/>
                </a:solidFill>
                <a:latin typeface="Comic Sans MS" pitchFamily="66" charset="0"/>
              </a:rPr>
              <a:t>is squared as well as the </a:t>
            </a:r>
            <a:r>
              <a:rPr lang="en-US" sz="2600" b="1" i="1">
                <a:solidFill>
                  <a:srgbClr val="FF3300"/>
                </a:solidFill>
              </a:rPr>
              <a:t>x</a:t>
            </a:r>
            <a:r>
              <a:rPr lang="en-US" b="1">
                <a:solidFill>
                  <a:srgbClr val="FF3300"/>
                </a:solidFill>
                <a:latin typeface="Comic Sans MS" pitchFamily="66" charset="0"/>
              </a:rPr>
              <a:t>.</a:t>
            </a:r>
          </a:p>
        </p:txBody>
      </p:sp>
      <p:grpSp>
        <p:nvGrpSpPr>
          <p:cNvPr id="216107" name="Group 43"/>
          <p:cNvGrpSpPr>
            <a:grpSpLocks/>
          </p:cNvGrpSpPr>
          <p:nvPr/>
        </p:nvGrpSpPr>
        <p:grpSpPr bwMode="auto">
          <a:xfrm>
            <a:off x="152400" y="4948238"/>
            <a:ext cx="8839200" cy="466725"/>
            <a:chOff x="0" y="3117"/>
            <a:chExt cx="5568" cy="294"/>
          </a:xfrm>
        </p:grpSpPr>
        <p:sp>
          <p:nvSpPr>
            <p:cNvPr id="22566" name="AutoShape 41"/>
            <p:cNvSpPr>
              <a:spLocks noChangeArrowheads="1"/>
            </p:cNvSpPr>
            <p:nvPr/>
          </p:nvSpPr>
          <p:spPr bwMode="auto">
            <a:xfrm>
              <a:off x="0" y="3120"/>
              <a:ext cx="5568" cy="288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67" name="Rectangle 32"/>
            <p:cNvSpPr>
              <a:spLocks noChangeArrowheads="1"/>
            </p:cNvSpPr>
            <p:nvPr/>
          </p:nvSpPr>
          <p:spPr bwMode="auto">
            <a:xfrm>
              <a:off x="0" y="3117"/>
              <a:ext cx="5568" cy="29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brackets are vital, otherwise the signs will be wrong!</a:t>
              </a:r>
            </a:p>
          </p:txBody>
        </p:sp>
      </p:grpSp>
      <p:sp>
        <p:nvSpPr>
          <p:cNvPr id="22534" name="Rectangle 3"/>
          <p:cNvSpPr>
            <a:spLocks noChangeArrowheads="1"/>
          </p:cNvSpPr>
          <p:nvPr/>
        </p:nvSpPr>
        <p:spPr bwMode="auto">
          <a:xfrm>
            <a:off x="381000" y="1287463"/>
            <a:ext cx="83058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1143000" indent="-1143000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e.g. 2  Write out the expansion of            in </a:t>
            </a:r>
            <a:r>
              <a:rPr lang="en-US" b="1">
                <a:solidFill>
                  <a:schemeClr val="bg1"/>
                </a:solidFill>
                <a:latin typeface="Comic Sans MS" pitchFamily="66" charset="0"/>
              </a:rPr>
              <a:t>ascending </a:t>
            </a:r>
            <a:r>
              <a:rPr lang="en-US" b="1">
                <a:latin typeface="Comic Sans MS" pitchFamily="66" charset="0"/>
              </a:rPr>
              <a:t>powers of </a:t>
            </a:r>
            <a:r>
              <a:rPr lang="en-US" sz="2600" b="1" i="1"/>
              <a:t>x</a:t>
            </a:r>
            <a:r>
              <a:rPr lang="en-US" b="1">
                <a:latin typeface="Comic Sans MS" pitchFamily="66" charset="0"/>
              </a:rPr>
              <a:t>. </a:t>
            </a:r>
          </a:p>
        </p:txBody>
      </p:sp>
      <p:grpSp>
        <p:nvGrpSpPr>
          <p:cNvPr id="22535" name="Group 5"/>
          <p:cNvGrpSpPr>
            <a:grpSpLocks/>
          </p:cNvGrpSpPr>
          <p:nvPr/>
        </p:nvGrpSpPr>
        <p:grpSpPr bwMode="auto">
          <a:xfrm>
            <a:off x="2590800" y="2667000"/>
            <a:ext cx="3810000" cy="498475"/>
            <a:chOff x="1872" y="1786"/>
            <a:chExt cx="2400" cy="314"/>
          </a:xfrm>
        </p:grpSpPr>
        <p:sp>
          <p:nvSpPr>
            <p:cNvPr id="22561" name="Rectangle 6"/>
            <p:cNvSpPr>
              <a:spLocks noChangeArrowheads="1"/>
            </p:cNvSpPr>
            <p:nvPr/>
          </p:nvSpPr>
          <p:spPr bwMode="auto">
            <a:xfrm>
              <a:off x="1872" y="1786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22562" name="Rectangle 7"/>
            <p:cNvSpPr>
              <a:spLocks noChangeArrowheads="1"/>
            </p:cNvSpPr>
            <p:nvPr/>
          </p:nvSpPr>
          <p:spPr bwMode="auto">
            <a:xfrm>
              <a:off x="2400" y="1788"/>
              <a:ext cx="24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4</a:t>
              </a:r>
            </a:p>
          </p:txBody>
        </p:sp>
        <p:sp>
          <p:nvSpPr>
            <p:cNvPr id="22563" name="Rectangle 8"/>
            <p:cNvSpPr>
              <a:spLocks noChangeArrowheads="1"/>
            </p:cNvSpPr>
            <p:nvPr/>
          </p:nvSpPr>
          <p:spPr bwMode="auto">
            <a:xfrm>
              <a:off x="2976" y="1786"/>
              <a:ext cx="336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6</a:t>
              </a:r>
            </a:p>
          </p:txBody>
        </p:sp>
        <p:sp>
          <p:nvSpPr>
            <p:cNvPr id="22564" name="Rectangle 9"/>
            <p:cNvSpPr>
              <a:spLocks noChangeArrowheads="1"/>
            </p:cNvSpPr>
            <p:nvPr/>
          </p:nvSpPr>
          <p:spPr bwMode="auto">
            <a:xfrm>
              <a:off x="4080" y="1792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22565" name="Rectangle 10"/>
            <p:cNvSpPr>
              <a:spLocks noChangeArrowheads="1"/>
            </p:cNvSpPr>
            <p:nvPr/>
          </p:nvSpPr>
          <p:spPr bwMode="auto">
            <a:xfrm>
              <a:off x="3552" y="1792"/>
              <a:ext cx="24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4</a:t>
              </a:r>
            </a:p>
          </p:txBody>
        </p:sp>
      </p:grpSp>
      <p:sp>
        <p:nvSpPr>
          <p:cNvPr id="22536" name="Rectangle 11"/>
          <p:cNvSpPr>
            <a:spLocks noChangeArrowheads="1"/>
          </p:cNvSpPr>
          <p:nvPr/>
        </p:nvSpPr>
        <p:spPr bwMode="auto">
          <a:xfrm>
            <a:off x="533400" y="3048000"/>
            <a:ext cx="243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We know that</a:t>
            </a:r>
          </a:p>
        </p:txBody>
      </p:sp>
      <p:sp>
        <p:nvSpPr>
          <p:cNvPr id="22537" name="Rectangle 12"/>
          <p:cNvSpPr>
            <a:spLocks noChangeArrowheads="1"/>
          </p:cNvSpPr>
          <p:nvPr/>
        </p:nvSpPr>
        <p:spPr bwMode="auto">
          <a:xfrm>
            <a:off x="381000" y="806450"/>
            <a:ext cx="2514600" cy="488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Powers of </a:t>
            </a:r>
            <a:r>
              <a:rPr lang="en-US" sz="2600" b="1" i="1"/>
              <a:t>a + b</a:t>
            </a:r>
          </a:p>
        </p:txBody>
      </p:sp>
      <p:sp>
        <p:nvSpPr>
          <p:cNvPr id="22538" name="Rectangle 13"/>
          <p:cNvSpPr>
            <a:spLocks noChangeArrowheads="1"/>
          </p:cNvSpPr>
          <p:nvPr/>
        </p:nvSpPr>
        <p:spPr bwMode="auto">
          <a:xfrm>
            <a:off x="457200" y="2286000"/>
            <a:ext cx="152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Solution:</a:t>
            </a:r>
          </a:p>
        </p:txBody>
      </p:sp>
      <p:sp>
        <p:nvSpPr>
          <p:cNvPr id="22539" name="Rectangle 14"/>
          <p:cNvSpPr>
            <a:spLocks noChangeArrowheads="1"/>
          </p:cNvSpPr>
          <p:nvPr/>
        </p:nvSpPr>
        <p:spPr bwMode="auto">
          <a:xfrm>
            <a:off x="2057400" y="2286000"/>
            <a:ext cx="381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The coefficients are</a:t>
            </a:r>
          </a:p>
        </p:txBody>
      </p:sp>
      <p:sp>
        <p:nvSpPr>
          <p:cNvPr id="22540" name="Rectangle 16"/>
          <p:cNvSpPr>
            <a:spLocks noChangeArrowheads="1"/>
          </p:cNvSpPr>
          <p:nvPr/>
        </p:nvSpPr>
        <p:spPr bwMode="auto">
          <a:xfrm>
            <a:off x="533400" y="4122738"/>
            <a:ext cx="792480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To get           we need to replace	</a:t>
            </a:r>
            <a:r>
              <a:rPr lang="en-US" sz="2600" b="1" i="1"/>
              <a:t>a</a:t>
            </a:r>
            <a:r>
              <a:rPr lang="en-US" b="1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b="1">
                <a:latin typeface="Comic Sans MS" pitchFamily="66" charset="0"/>
              </a:rPr>
              <a:t>by </a:t>
            </a:r>
            <a:r>
              <a:rPr lang="en-US" b="1"/>
              <a:t>1</a:t>
            </a:r>
            <a:r>
              <a:rPr lang="en-US" b="1">
                <a:latin typeface="Comic Sans MS" pitchFamily="66" charset="0"/>
              </a:rPr>
              <a:t> and</a:t>
            </a:r>
          </a:p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 i="1"/>
              <a:t>						</a:t>
            </a:r>
            <a:r>
              <a:rPr lang="en-US" sz="2600" b="1" i="1">
                <a:solidFill>
                  <a:schemeClr val="bg1"/>
                </a:solidFill>
              </a:rPr>
              <a:t>b</a:t>
            </a:r>
            <a:r>
              <a:rPr lang="en-US" b="1">
                <a:latin typeface="Comic Sans MS" pitchFamily="66" charset="0"/>
              </a:rPr>
              <a:t> by </a:t>
            </a:r>
            <a:r>
              <a:rPr lang="en-US" sz="2600" b="1">
                <a:solidFill>
                  <a:schemeClr val="bg1"/>
                </a:solidFill>
              </a:rPr>
              <a:t>(</a:t>
            </a:r>
            <a:r>
              <a:rPr lang="en-US" sz="2600" b="1" i="1">
                <a:solidFill>
                  <a:schemeClr val="bg1"/>
                </a:solidFill>
              </a:rPr>
              <a:t>- x</a:t>
            </a:r>
            <a:r>
              <a:rPr lang="en-US" sz="2600" b="1">
                <a:solidFill>
                  <a:schemeClr val="bg1"/>
                </a:solidFill>
              </a:rPr>
              <a:t>)</a:t>
            </a:r>
          </a:p>
        </p:txBody>
      </p:sp>
      <p:graphicFrame>
        <p:nvGraphicFramePr>
          <p:cNvPr id="22541" name="Object 17"/>
          <p:cNvGraphicFramePr>
            <a:graphicFrameLocks noChangeAspect="1"/>
          </p:cNvGraphicFramePr>
          <p:nvPr/>
        </p:nvGraphicFramePr>
        <p:xfrm>
          <a:off x="1727200" y="4038600"/>
          <a:ext cx="12446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1" name="Equation" r:id="rId5" imgW="438114" imgH="219186" progId="Equation.3">
                  <p:embed/>
                </p:oleObj>
              </mc:Choice>
              <mc:Fallback>
                <p:oleObj name="Equation" r:id="rId5" imgW="438114" imgH="219186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7200" y="4038600"/>
                        <a:ext cx="12446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2" name="Rectangle 19"/>
          <p:cNvSpPr>
            <a:spLocks noChangeArrowheads="1"/>
          </p:cNvSpPr>
          <p:nvPr/>
        </p:nvSpPr>
        <p:spPr bwMode="auto">
          <a:xfrm>
            <a:off x="1122363" y="3556000"/>
            <a:ext cx="30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/>
              <a:t>1</a:t>
            </a:r>
          </a:p>
        </p:txBody>
      </p:sp>
      <p:sp>
        <p:nvSpPr>
          <p:cNvPr id="22543" name="Rectangle 23"/>
          <p:cNvSpPr>
            <a:spLocks noChangeArrowheads="1"/>
          </p:cNvSpPr>
          <p:nvPr/>
        </p:nvSpPr>
        <p:spPr bwMode="auto">
          <a:xfrm>
            <a:off x="6637338" y="3556000"/>
            <a:ext cx="71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/>
              <a:t>(1)</a:t>
            </a:r>
          </a:p>
        </p:txBody>
      </p:sp>
      <p:sp>
        <p:nvSpPr>
          <p:cNvPr id="22544" name="Rectangle 20"/>
          <p:cNvSpPr>
            <a:spLocks noChangeArrowheads="1"/>
          </p:cNvSpPr>
          <p:nvPr/>
        </p:nvSpPr>
        <p:spPr bwMode="auto">
          <a:xfrm>
            <a:off x="2630488" y="3536950"/>
            <a:ext cx="71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solidFill>
                  <a:schemeClr val="folHlink"/>
                </a:solidFill>
              </a:rPr>
              <a:t> </a:t>
            </a:r>
            <a:r>
              <a:rPr lang="en-US" b="1"/>
              <a:t>1</a:t>
            </a:r>
          </a:p>
        </p:txBody>
      </p:sp>
      <p:sp>
        <p:nvSpPr>
          <p:cNvPr id="22545" name="Rectangle 21"/>
          <p:cNvSpPr>
            <a:spLocks noChangeArrowheads="1"/>
          </p:cNvSpPr>
          <p:nvPr/>
        </p:nvSpPr>
        <p:spPr bwMode="auto">
          <a:xfrm>
            <a:off x="3671888" y="3535363"/>
            <a:ext cx="71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/>
              <a:t>(1)</a:t>
            </a:r>
          </a:p>
        </p:txBody>
      </p:sp>
      <p:sp>
        <p:nvSpPr>
          <p:cNvPr id="22546" name="Rectangle 22"/>
          <p:cNvSpPr>
            <a:spLocks noChangeArrowheads="1"/>
          </p:cNvSpPr>
          <p:nvPr/>
        </p:nvSpPr>
        <p:spPr bwMode="auto">
          <a:xfrm>
            <a:off x="5068888" y="3535363"/>
            <a:ext cx="71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/>
              <a:t>(1)</a:t>
            </a:r>
          </a:p>
        </p:txBody>
      </p:sp>
      <p:sp>
        <p:nvSpPr>
          <p:cNvPr id="22547" name="Rectangle 25"/>
          <p:cNvSpPr>
            <a:spLocks noChangeArrowheads="1"/>
          </p:cNvSpPr>
          <p:nvPr/>
        </p:nvSpPr>
        <p:spPr bwMode="auto">
          <a:xfrm>
            <a:off x="1563688" y="3532188"/>
            <a:ext cx="7620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(</a:t>
            </a:r>
            <a:r>
              <a:rPr lang="en-US" sz="2600" b="1" i="1">
                <a:solidFill>
                  <a:schemeClr val="bg1"/>
                </a:solidFill>
              </a:rPr>
              <a:t>-x</a:t>
            </a:r>
            <a:r>
              <a:rPr lang="en-US" sz="2600" b="1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22548" name="Rectangle 26"/>
          <p:cNvSpPr>
            <a:spLocks noChangeArrowheads="1"/>
          </p:cNvSpPr>
          <p:nvPr/>
        </p:nvSpPr>
        <p:spPr bwMode="auto">
          <a:xfrm>
            <a:off x="4154488" y="3517900"/>
            <a:ext cx="7620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(</a:t>
            </a:r>
            <a:r>
              <a:rPr lang="en-US" sz="2600" b="1" i="1">
                <a:solidFill>
                  <a:schemeClr val="bg1"/>
                </a:solidFill>
              </a:rPr>
              <a:t>-x</a:t>
            </a:r>
            <a:r>
              <a:rPr lang="en-US" sz="2600" b="1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22549" name="Rectangle 27"/>
          <p:cNvSpPr>
            <a:spLocks noChangeArrowheads="1"/>
          </p:cNvSpPr>
          <p:nvPr/>
        </p:nvSpPr>
        <p:spPr bwMode="auto">
          <a:xfrm>
            <a:off x="5526088" y="3517900"/>
            <a:ext cx="7620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(</a:t>
            </a:r>
            <a:r>
              <a:rPr lang="en-US" sz="2600" b="1" i="1">
                <a:solidFill>
                  <a:schemeClr val="bg1"/>
                </a:solidFill>
              </a:rPr>
              <a:t>-x</a:t>
            </a:r>
            <a:r>
              <a:rPr lang="en-US" sz="2600" b="1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22550" name="Rectangle 28"/>
          <p:cNvSpPr>
            <a:spLocks noChangeArrowheads="1"/>
          </p:cNvSpPr>
          <p:nvPr/>
        </p:nvSpPr>
        <p:spPr bwMode="auto">
          <a:xfrm>
            <a:off x="6967538" y="3517900"/>
            <a:ext cx="7620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(</a:t>
            </a:r>
            <a:r>
              <a:rPr lang="en-US" sz="2600" b="1" i="1">
                <a:solidFill>
                  <a:schemeClr val="bg1"/>
                </a:solidFill>
              </a:rPr>
              <a:t>-x</a:t>
            </a:r>
            <a:r>
              <a:rPr lang="en-US" sz="2600" b="1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22551" name="Rectangle 29"/>
          <p:cNvSpPr>
            <a:spLocks noChangeArrowheads="1"/>
          </p:cNvSpPr>
          <p:nvPr/>
        </p:nvSpPr>
        <p:spPr bwMode="auto">
          <a:xfrm>
            <a:off x="7729538" y="3517900"/>
            <a:ext cx="7620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(</a:t>
            </a:r>
            <a:r>
              <a:rPr lang="en-US" sz="2600" b="1" i="1">
                <a:solidFill>
                  <a:schemeClr val="bg1"/>
                </a:solidFill>
              </a:rPr>
              <a:t>-x</a:t>
            </a:r>
            <a:r>
              <a:rPr lang="en-US" sz="2600" b="1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216097" name="Rectangle 33"/>
          <p:cNvSpPr>
            <a:spLocks noChangeArrowheads="1"/>
          </p:cNvSpPr>
          <p:nvPr/>
        </p:nvSpPr>
        <p:spPr bwMode="auto">
          <a:xfrm>
            <a:off x="558800" y="4953000"/>
            <a:ext cx="271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Simplifying gives</a:t>
            </a:r>
          </a:p>
        </p:txBody>
      </p:sp>
      <p:graphicFrame>
        <p:nvGraphicFramePr>
          <p:cNvPr id="216098" name="Object 34"/>
          <p:cNvGraphicFramePr>
            <a:graphicFrameLocks noChangeAspect="1"/>
          </p:cNvGraphicFramePr>
          <p:nvPr/>
        </p:nvGraphicFramePr>
        <p:xfrm>
          <a:off x="2870200" y="5334000"/>
          <a:ext cx="16002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2" name="Equation" r:id="rId7" imgW="562017" imgH="219186" progId="Equation.3">
                  <p:embed/>
                </p:oleObj>
              </mc:Choice>
              <mc:Fallback>
                <p:oleObj name="Equation" r:id="rId7" imgW="562017" imgH="219186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0200" y="5334000"/>
                        <a:ext cx="16002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6099" name="Object 35"/>
          <p:cNvGraphicFramePr>
            <a:graphicFrameLocks noChangeAspect="1"/>
          </p:cNvGraphicFramePr>
          <p:nvPr/>
        </p:nvGraphicFramePr>
        <p:xfrm>
          <a:off x="4495800" y="5486400"/>
          <a:ext cx="284163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3" name="Equation" r:id="rId9" imgW="95289" imgH="133347" progId="Equation.3">
                  <p:embed/>
                </p:oleObj>
              </mc:Choice>
              <mc:Fallback>
                <p:oleObj name="Equation" r:id="rId9" imgW="95289" imgH="133347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5486400"/>
                        <a:ext cx="284163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6100" name="Object 36"/>
          <p:cNvGraphicFramePr>
            <a:graphicFrameLocks noChangeAspect="1"/>
          </p:cNvGraphicFramePr>
          <p:nvPr/>
        </p:nvGraphicFramePr>
        <p:xfrm>
          <a:off x="4727575" y="5492750"/>
          <a:ext cx="887413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4" name="Equation" r:id="rId11" imgW="304763" imgH="171408" progId="Equation.3">
                  <p:embed/>
                </p:oleObj>
              </mc:Choice>
              <mc:Fallback>
                <p:oleObj name="Equation" r:id="rId11" imgW="304763" imgH="171408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7575" y="5492750"/>
                        <a:ext cx="887413" cy="501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6101" name="Object 37"/>
          <p:cNvGraphicFramePr>
            <a:graphicFrameLocks noChangeAspect="1"/>
          </p:cNvGraphicFramePr>
          <p:nvPr/>
        </p:nvGraphicFramePr>
        <p:xfrm>
          <a:off x="5641975" y="5364163"/>
          <a:ext cx="1065213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5" name="Equation" r:id="rId13" imgW="371439" imgH="219186" progId="Equation.3">
                  <p:embed/>
                </p:oleObj>
              </mc:Choice>
              <mc:Fallback>
                <p:oleObj name="Equation" r:id="rId13" imgW="371439" imgH="219186" progId="Equation.3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1975" y="5364163"/>
                        <a:ext cx="1065213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6102" name="Object 38"/>
          <p:cNvGraphicFramePr>
            <a:graphicFrameLocks noChangeAspect="1"/>
          </p:cNvGraphicFramePr>
          <p:nvPr/>
        </p:nvGraphicFramePr>
        <p:xfrm>
          <a:off x="6629400" y="5359400"/>
          <a:ext cx="1065213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6" name="Equation" r:id="rId15" imgW="371439" imgH="219186" progId="Equation.3">
                  <p:embed/>
                </p:oleObj>
              </mc:Choice>
              <mc:Fallback>
                <p:oleObj name="Equation" r:id="rId15" imgW="371439" imgH="219186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5359400"/>
                        <a:ext cx="1065213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6103" name="Object 39"/>
          <p:cNvGraphicFramePr>
            <a:graphicFrameLocks noChangeAspect="1"/>
          </p:cNvGraphicFramePr>
          <p:nvPr/>
        </p:nvGraphicFramePr>
        <p:xfrm>
          <a:off x="7718425" y="5334000"/>
          <a:ext cx="817563" cy="573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7" name="Equation" r:id="rId17" imgW="285867" imgH="190573" progId="Equation.3">
                  <p:embed/>
                </p:oleObj>
              </mc:Choice>
              <mc:Fallback>
                <p:oleObj name="Equation" r:id="rId17" imgW="285867" imgH="190573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18425" y="5334000"/>
                        <a:ext cx="817563" cy="573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6115" name="Line 51"/>
          <p:cNvSpPr>
            <a:spLocks noChangeShapeType="1"/>
          </p:cNvSpPr>
          <p:nvPr/>
        </p:nvSpPr>
        <p:spPr bwMode="auto">
          <a:xfrm flipV="1">
            <a:off x="3657600" y="3962400"/>
            <a:ext cx="2057400" cy="20574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2560" name="Object 64"/>
          <p:cNvGraphicFramePr>
            <a:graphicFrameLocks noChangeAspect="1"/>
          </p:cNvGraphicFramePr>
          <p:nvPr/>
        </p:nvGraphicFramePr>
        <p:xfrm>
          <a:off x="5918200" y="1193800"/>
          <a:ext cx="12446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8" name="Equation" r:id="rId19" imgW="438114" imgH="219186" progId="Equation.3">
                  <p:embed/>
                </p:oleObj>
              </mc:Choice>
              <mc:Fallback>
                <p:oleObj name="Equation" r:id="rId19" imgW="438114" imgH="219186" progId="Equation.3">
                  <p:embed/>
                  <p:pic>
                    <p:nvPicPr>
                      <p:cNvPr id="0" name="Object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8200" y="1193800"/>
                        <a:ext cx="12446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6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6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6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6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6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16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6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121" grpId="0"/>
      <p:bldP spid="216097" grpId="0" autoUpdateAnimBg="0"/>
      <p:bldP spid="2161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22"/>
          <p:cNvGraphicFramePr>
            <a:graphicFrameLocks noChangeAspect="1"/>
          </p:cNvGraphicFramePr>
          <p:nvPr/>
        </p:nvGraphicFramePr>
        <p:xfrm>
          <a:off x="1727200" y="4038600"/>
          <a:ext cx="12446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1" name="Equation" r:id="rId3" imgW="438114" imgH="219186" progId="Equation.3">
                  <p:embed/>
                </p:oleObj>
              </mc:Choice>
              <mc:Fallback>
                <p:oleObj name="Equation" r:id="rId3" imgW="438114" imgH="219186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7200" y="4038600"/>
                        <a:ext cx="12446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Rectangle 21"/>
          <p:cNvSpPr>
            <a:spLocks noChangeArrowheads="1"/>
          </p:cNvSpPr>
          <p:nvPr/>
        </p:nvSpPr>
        <p:spPr bwMode="auto">
          <a:xfrm>
            <a:off x="533400" y="4122738"/>
            <a:ext cx="792480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To get           we need to replace	</a:t>
            </a:r>
            <a:r>
              <a:rPr lang="en-US" sz="2600" b="1" i="1">
                <a:solidFill>
                  <a:schemeClr val="folHlink"/>
                </a:solidFill>
              </a:rPr>
              <a:t>a</a:t>
            </a:r>
            <a:r>
              <a:rPr lang="en-US" b="1">
                <a:latin typeface="Comic Sans MS" pitchFamily="66" charset="0"/>
              </a:rPr>
              <a:t> by </a:t>
            </a:r>
            <a:r>
              <a:rPr lang="en-US" b="1">
                <a:solidFill>
                  <a:schemeClr val="folHlink"/>
                </a:solidFill>
              </a:rPr>
              <a:t>1</a:t>
            </a:r>
            <a:r>
              <a:rPr lang="en-US" b="1">
                <a:latin typeface="Comic Sans MS" pitchFamily="66" charset="0"/>
              </a:rPr>
              <a:t> and</a:t>
            </a:r>
          </a:p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 i="1"/>
              <a:t>						</a:t>
            </a:r>
            <a:r>
              <a:rPr lang="en-US" sz="2600" b="1" i="1">
                <a:solidFill>
                  <a:srgbClr val="000000"/>
                </a:solidFill>
              </a:rPr>
              <a:t>b</a:t>
            </a:r>
            <a:r>
              <a:rPr lang="en-US" b="1">
                <a:latin typeface="Comic Sans MS" pitchFamily="66" charset="0"/>
              </a:rPr>
              <a:t> by </a:t>
            </a:r>
            <a:r>
              <a:rPr lang="en-US" sz="2600" b="1">
                <a:solidFill>
                  <a:srgbClr val="000000"/>
                </a:solidFill>
              </a:rPr>
              <a:t>(</a:t>
            </a:r>
            <a:r>
              <a:rPr lang="en-US" sz="2600" b="1" i="1">
                <a:solidFill>
                  <a:srgbClr val="000000"/>
                </a:solidFill>
              </a:rPr>
              <a:t>- x</a:t>
            </a:r>
            <a:r>
              <a:rPr lang="en-US" sz="2600" b="1">
                <a:solidFill>
                  <a:srgbClr val="000000"/>
                </a:solidFill>
              </a:rPr>
              <a:t>)</a:t>
            </a:r>
          </a:p>
        </p:txBody>
      </p:sp>
      <p:grpSp>
        <p:nvGrpSpPr>
          <p:cNvPr id="23556" name="Group 62"/>
          <p:cNvGrpSpPr>
            <a:grpSpLocks/>
          </p:cNvGrpSpPr>
          <p:nvPr/>
        </p:nvGrpSpPr>
        <p:grpSpPr bwMode="auto">
          <a:xfrm>
            <a:off x="533400" y="3886200"/>
            <a:ext cx="7924800" cy="1066800"/>
            <a:chOff x="336" y="2448"/>
            <a:chExt cx="4992" cy="672"/>
          </a:xfrm>
        </p:grpSpPr>
        <p:sp>
          <p:nvSpPr>
            <p:cNvPr id="23588" name="AutoShape 48"/>
            <p:cNvSpPr>
              <a:spLocks noChangeArrowheads="1"/>
            </p:cNvSpPr>
            <p:nvPr/>
          </p:nvSpPr>
          <p:spPr bwMode="auto">
            <a:xfrm>
              <a:off x="336" y="2592"/>
              <a:ext cx="4992" cy="528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89" name="Rectangle 49"/>
            <p:cNvSpPr>
              <a:spLocks noChangeArrowheads="1"/>
            </p:cNvSpPr>
            <p:nvPr/>
          </p:nvSpPr>
          <p:spPr bwMode="auto">
            <a:xfrm>
              <a:off x="384" y="2564"/>
              <a:ext cx="4896" cy="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solidFill>
                    <a:srgbClr val="FF3300"/>
                  </a:solidFill>
                  <a:latin typeface="Comic Sans MS" pitchFamily="66" charset="0"/>
                </a:rPr>
                <a:t>Since we know that any power of </a:t>
              </a:r>
              <a:r>
                <a:rPr lang="en-US" sz="2600" b="1">
                  <a:solidFill>
                    <a:srgbClr val="FF3300"/>
                  </a:solidFill>
                </a:rPr>
                <a:t>1</a:t>
              </a:r>
              <a:r>
                <a:rPr lang="en-US" b="1">
                  <a:solidFill>
                    <a:srgbClr val="FF3300"/>
                  </a:solidFill>
                  <a:latin typeface="Comic Sans MS" pitchFamily="66" charset="0"/>
                </a:rPr>
                <a:t> equals </a:t>
              </a:r>
              <a:r>
                <a:rPr lang="en-US" sz="2600" b="1">
                  <a:solidFill>
                    <a:srgbClr val="FF3300"/>
                  </a:solidFill>
                </a:rPr>
                <a:t>1</a:t>
              </a:r>
              <a:r>
                <a:rPr lang="en-US" b="1">
                  <a:solidFill>
                    <a:srgbClr val="FF3300"/>
                  </a:solidFill>
                  <a:latin typeface="Comic Sans MS" pitchFamily="66" charset="0"/>
                </a:rPr>
                <a:t>, we could have written 1 here . . .</a:t>
              </a:r>
              <a:r>
                <a:rPr lang="en-US" b="1">
                  <a:latin typeface="Comic Sans MS" pitchFamily="66" charset="0"/>
                </a:rPr>
                <a:t> </a:t>
              </a:r>
            </a:p>
          </p:txBody>
        </p:sp>
        <p:sp>
          <p:nvSpPr>
            <p:cNvPr id="23590" name="Line 50"/>
            <p:cNvSpPr>
              <a:spLocks noChangeShapeType="1"/>
            </p:cNvSpPr>
            <p:nvPr/>
          </p:nvSpPr>
          <p:spPr bwMode="auto">
            <a:xfrm flipH="1" flipV="1">
              <a:off x="1968" y="2448"/>
              <a:ext cx="1152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557" name="Rectangle 9"/>
          <p:cNvSpPr>
            <a:spLocks noChangeArrowheads="1"/>
          </p:cNvSpPr>
          <p:nvPr/>
        </p:nvSpPr>
        <p:spPr bwMode="auto">
          <a:xfrm>
            <a:off x="381000" y="1287463"/>
            <a:ext cx="83058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1143000" indent="-1143000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e.g. 2  Write out the expansion of            in </a:t>
            </a:r>
            <a:r>
              <a:rPr lang="en-US" b="1">
                <a:solidFill>
                  <a:schemeClr val="bg1"/>
                </a:solidFill>
                <a:latin typeface="Comic Sans MS" pitchFamily="66" charset="0"/>
              </a:rPr>
              <a:t>ascending</a:t>
            </a:r>
            <a:r>
              <a:rPr lang="en-US" b="1">
                <a:latin typeface="Comic Sans MS" pitchFamily="66" charset="0"/>
              </a:rPr>
              <a:t> powers of </a:t>
            </a:r>
            <a:r>
              <a:rPr lang="en-US" sz="2600" b="1" i="1"/>
              <a:t>x</a:t>
            </a:r>
            <a:r>
              <a:rPr lang="en-US" b="1">
                <a:latin typeface="Comic Sans MS" pitchFamily="66" charset="0"/>
              </a:rPr>
              <a:t>. </a:t>
            </a:r>
          </a:p>
        </p:txBody>
      </p:sp>
      <p:grpSp>
        <p:nvGrpSpPr>
          <p:cNvPr id="23558" name="Group 11"/>
          <p:cNvGrpSpPr>
            <a:grpSpLocks/>
          </p:cNvGrpSpPr>
          <p:nvPr/>
        </p:nvGrpSpPr>
        <p:grpSpPr bwMode="auto">
          <a:xfrm>
            <a:off x="2590800" y="2667000"/>
            <a:ext cx="3810000" cy="498475"/>
            <a:chOff x="1872" y="1786"/>
            <a:chExt cx="2400" cy="314"/>
          </a:xfrm>
        </p:grpSpPr>
        <p:sp>
          <p:nvSpPr>
            <p:cNvPr id="23583" name="Rectangle 12"/>
            <p:cNvSpPr>
              <a:spLocks noChangeArrowheads="1"/>
            </p:cNvSpPr>
            <p:nvPr/>
          </p:nvSpPr>
          <p:spPr bwMode="auto">
            <a:xfrm>
              <a:off x="1872" y="1786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23584" name="Rectangle 13"/>
            <p:cNvSpPr>
              <a:spLocks noChangeArrowheads="1"/>
            </p:cNvSpPr>
            <p:nvPr/>
          </p:nvSpPr>
          <p:spPr bwMode="auto">
            <a:xfrm>
              <a:off x="2400" y="1788"/>
              <a:ext cx="24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4</a:t>
              </a:r>
            </a:p>
          </p:txBody>
        </p:sp>
        <p:sp>
          <p:nvSpPr>
            <p:cNvPr id="23585" name="Rectangle 14"/>
            <p:cNvSpPr>
              <a:spLocks noChangeArrowheads="1"/>
            </p:cNvSpPr>
            <p:nvPr/>
          </p:nvSpPr>
          <p:spPr bwMode="auto">
            <a:xfrm>
              <a:off x="2976" y="1786"/>
              <a:ext cx="336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6</a:t>
              </a:r>
            </a:p>
          </p:txBody>
        </p:sp>
        <p:sp>
          <p:nvSpPr>
            <p:cNvPr id="23586" name="Rectangle 15"/>
            <p:cNvSpPr>
              <a:spLocks noChangeArrowheads="1"/>
            </p:cNvSpPr>
            <p:nvPr/>
          </p:nvSpPr>
          <p:spPr bwMode="auto">
            <a:xfrm>
              <a:off x="4080" y="1792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23587" name="Rectangle 16"/>
            <p:cNvSpPr>
              <a:spLocks noChangeArrowheads="1"/>
            </p:cNvSpPr>
            <p:nvPr/>
          </p:nvSpPr>
          <p:spPr bwMode="auto">
            <a:xfrm>
              <a:off x="3552" y="1792"/>
              <a:ext cx="24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4</a:t>
              </a:r>
            </a:p>
          </p:txBody>
        </p:sp>
      </p:grpSp>
      <p:sp>
        <p:nvSpPr>
          <p:cNvPr id="23559" name="Rectangle 17"/>
          <p:cNvSpPr>
            <a:spLocks noChangeArrowheads="1"/>
          </p:cNvSpPr>
          <p:nvPr/>
        </p:nvSpPr>
        <p:spPr bwMode="auto">
          <a:xfrm>
            <a:off x="533400" y="3048000"/>
            <a:ext cx="243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We know that</a:t>
            </a:r>
          </a:p>
        </p:txBody>
      </p:sp>
      <p:sp>
        <p:nvSpPr>
          <p:cNvPr id="23560" name="Rectangle 18"/>
          <p:cNvSpPr>
            <a:spLocks noChangeArrowheads="1"/>
          </p:cNvSpPr>
          <p:nvPr/>
        </p:nvSpPr>
        <p:spPr bwMode="auto">
          <a:xfrm>
            <a:off x="381000" y="806450"/>
            <a:ext cx="2514600" cy="488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Powers of </a:t>
            </a:r>
            <a:r>
              <a:rPr lang="en-US" sz="2600" b="1" i="1"/>
              <a:t>a + b</a:t>
            </a:r>
          </a:p>
        </p:txBody>
      </p:sp>
      <p:sp>
        <p:nvSpPr>
          <p:cNvPr id="23561" name="Rectangle 19"/>
          <p:cNvSpPr>
            <a:spLocks noChangeArrowheads="1"/>
          </p:cNvSpPr>
          <p:nvPr/>
        </p:nvSpPr>
        <p:spPr bwMode="auto">
          <a:xfrm>
            <a:off x="457200" y="2286000"/>
            <a:ext cx="152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Solution:</a:t>
            </a:r>
          </a:p>
        </p:txBody>
      </p:sp>
      <p:sp>
        <p:nvSpPr>
          <p:cNvPr id="23562" name="Rectangle 20"/>
          <p:cNvSpPr>
            <a:spLocks noChangeArrowheads="1"/>
          </p:cNvSpPr>
          <p:nvPr/>
        </p:nvSpPr>
        <p:spPr bwMode="auto">
          <a:xfrm>
            <a:off x="2057400" y="2286000"/>
            <a:ext cx="381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The coefficients are</a:t>
            </a:r>
          </a:p>
        </p:txBody>
      </p:sp>
      <p:grpSp>
        <p:nvGrpSpPr>
          <p:cNvPr id="23563" name="Group 25"/>
          <p:cNvGrpSpPr>
            <a:grpSpLocks/>
          </p:cNvGrpSpPr>
          <p:nvPr/>
        </p:nvGrpSpPr>
        <p:grpSpPr bwMode="auto">
          <a:xfrm>
            <a:off x="990600" y="3429000"/>
            <a:ext cx="7512050" cy="644525"/>
            <a:chOff x="640" y="2258"/>
            <a:chExt cx="4732" cy="406"/>
          </a:xfrm>
        </p:grpSpPr>
        <p:graphicFrame>
          <p:nvGraphicFramePr>
            <p:cNvPr id="23572" name="Object 26"/>
            <p:cNvGraphicFramePr>
              <a:graphicFrameLocks noChangeAspect="1"/>
            </p:cNvGraphicFramePr>
            <p:nvPr/>
          </p:nvGraphicFramePr>
          <p:xfrm>
            <a:off x="640" y="2258"/>
            <a:ext cx="4728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92" name="Equation" r:id="rId5" imgW="2667016" imgH="219186" progId="Equation.3">
                    <p:embed/>
                  </p:oleObj>
                </mc:Choice>
                <mc:Fallback>
                  <p:oleObj name="Equation" r:id="rId5" imgW="2667016" imgH="219186" progId="Equation.3">
                    <p:embed/>
                    <p:pic>
                      <p:nvPicPr>
                        <p:cNvPr id="0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40" y="2258"/>
                          <a:ext cx="4728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573" name="Rectangle 27"/>
            <p:cNvSpPr>
              <a:spLocks noChangeArrowheads="1"/>
            </p:cNvSpPr>
            <p:nvPr/>
          </p:nvSpPr>
          <p:spPr bwMode="auto">
            <a:xfrm>
              <a:off x="720" y="2344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/>
                <a:t>1</a:t>
              </a:r>
            </a:p>
          </p:txBody>
        </p:sp>
        <p:sp>
          <p:nvSpPr>
            <p:cNvPr id="23574" name="Rectangle 28"/>
            <p:cNvSpPr>
              <a:spLocks noChangeArrowheads="1"/>
            </p:cNvSpPr>
            <p:nvPr/>
          </p:nvSpPr>
          <p:spPr bwMode="auto">
            <a:xfrm>
              <a:off x="1680" y="2329"/>
              <a:ext cx="4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solidFill>
                    <a:schemeClr val="folHlink"/>
                  </a:solidFill>
                </a:rPr>
                <a:t> </a:t>
              </a:r>
              <a:r>
                <a:rPr lang="en-US" b="1"/>
                <a:t>1</a:t>
              </a:r>
            </a:p>
          </p:txBody>
        </p:sp>
        <p:sp>
          <p:nvSpPr>
            <p:cNvPr id="23575" name="Rectangle 29"/>
            <p:cNvSpPr>
              <a:spLocks noChangeArrowheads="1"/>
            </p:cNvSpPr>
            <p:nvPr/>
          </p:nvSpPr>
          <p:spPr bwMode="auto">
            <a:xfrm>
              <a:off x="2336" y="2328"/>
              <a:ext cx="4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/>
                <a:t>(1)</a:t>
              </a:r>
            </a:p>
          </p:txBody>
        </p:sp>
        <p:sp>
          <p:nvSpPr>
            <p:cNvPr id="23576" name="Rectangle 30"/>
            <p:cNvSpPr>
              <a:spLocks noChangeArrowheads="1"/>
            </p:cNvSpPr>
            <p:nvPr/>
          </p:nvSpPr>
          <p:spPr bwMode="auto">
            <a:xfrm>
              <a:off x="3216" y="2328"/>
              <a:ext cx="4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/>
                <a:t>(1)</a:t>
              </a:r>
            </a:p>
          </p:txBody>
        </p:sp>
        <p:sp>
          <p:nvSpPr>
            <p:cNvPr id="23577" name="Rectangle 31"/>
            <p:cNvSpPr>
              <a:spLocks noChangeArrowheads="1"/>
            </p:cNvSpPr>
            <p:nvPr/>
          </p:nvSpPr>
          <p:spPr bwMode="auto">
            <a:xfrm>
              <a:off x="4198" y="2330"/>
              <a:ext cx="4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/>
                <a:t>(1)</a:t>
              </a:r>
            </a:p>
          </p:txBody>
        </p:sp>
        <p:sp>
          <p:nvSpPr>
            <p:cNvPr id="23578" name="Rectangle 32"/>
            <p:cNvSpPr>
              <a:spLocks noChangeArrowheads="1"/>
            </p:cNvSpPr>
            <p:nvPr/>
          </p:nvSpPr>
          <p:spPr bwMode="auto">
            <a:xfrm>
              <a:off x="1008" y="2313"/>
              <a:ext cx="48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rgbClr val="000000"/>
                  </a:solidFill>
                </a:rPr>
                <a:t>(</a:t>
              </a:r>
              <a:r>
                <a:rPr lang="en-US" sz="2600" b="1" i="1">
                  <a:solidFill>
                    <a:srgbClr val="000000"/>
                  </a:solidFill>
                </a:rPr>
                <a:t>-x</a:t>
              </a:r>
              <a:r>
                <a:rPr lang="en-US" sz="2600" b="1">
                  <a:solidFill>
                    <a:srgbClr val="000000"/>
                  </a:solidFill>
                </a:rPr>
                <a:t>)</a:t>
              </a:r>
            </a:p>
          </p:txBody>
        </p:sp>
        <p:sp>
          <p:nvSpPr>
            <p:cNvPr id="23579" name="Rectangle 33"/>
            <p:cNvSpPr>
              <a:spLocks noChangeArrowheads="1"/>
            </p:cNvSpPr>
            <p:nvPr/>
          </p:nvSpPr>
          <p:spPr bwMode="auto">
            <a:xfrm>
              <a:off x="2640" y="2304"/>
              <a:ext cx="48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rgbClr val="000000"/>
                  </a:solidFill>
                </a:rPr>
                <a:t>(</a:t>
              </a:r>
              <a:r>
                <a:rPr lang="en-US" sz="2600" b="1" i="1">
                  <a:solidFill>
                    <a:srgbClr val="000000"/>
                  </a:solidFill>
                </a:rPr>
                <a:t>-x</a:t>
              </a:r>
              <a:r>
                <a:rPr lang="en-US" sz="2600" b="1">
                  <a:solidFill>
                    <a:srgbClr val="000000"/>
                  </a:solidFill>
                </a:rPr>
                <a:t>)</a:t>
              </a:r>
            </a:p>
          </p:txBody>
        </p:sp>
        <p:sp>
          <p:nvSpPr>
            <p:cNvPr id="23580" name="Rectangle 34"/>
            <p:cNvSpPr>
              <a:spLocks noChangeArrowheads="1"/>
            </p:cNvSpPr>
            <p:nvPr/>
          </p:nvSpPr>
          <p:spPr bwMode="auto">
            <a:xfrm>
              <a:off x="3504" y="2304"/>
              <a:ext cx="48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rgbClr val="000000"/>
                  </a:solidFill>
                </a:rPr>
                <a:t>(</a:t>
              </a:r>
              <a:r>
                <a:rPr lang="en-US" sz="2600" b="1" i="1">
                  <a:solidFill>
                    <a:srgbClr val="000000"/>
                  </a:solidFill>
                </a:rPr>
                <a:t>-x</a:t>
              </a:r>
              <a:r>
                <a:rPr lang="en-US" sz="2600" b="1">
                  <a:solidFill>
                    <a:srgbClr val="000000"/>
                  </a:solidFill>
                </a:rPr>
                <a:t>)</a:t>
              </a:r>
            </a:p>
          </p:txBody>
        </p:sp>
        <p:sp>
          <p:nvSpPr>
            <p:cNvPr id="23581" name="Rectangle 35"/>
            <p:cNvSpPr>
              <a:spLocks noChangeArrowheads="1"/>
            </p:cNvSpPr>
            <p:nvPr/>
          </p:nvSpPr>
          <p:spPr bwMode="auto">
            <a:xfrm>
              <a:off x="4390" y="2304"/>
              <a:ext cx="48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rgbClr val="000000"/>
                  </a:solidFill>
                </a:rPr>
                <a:t>(</a:t>
              </a:r>
              <a:r>
                <a:rPr lang="en-US" sz="2600" b="1" i="1">
                  <a:solidFill>
                    <a:srgbClr val="000000"/>
                  </a:solidFill>
                </a:rPr>
                <a:t>-x</a:t>
              </a:r>
              <a:r>
                <a:rPr lang="en-US" sz="2600" b="1">
                  <a:solidFill>
                    <a:srgbClr val="000000"/>
                  </a:solidFill>
                </a:rPr>
                <a:t>)</a:t>
              </a:r>
            </a:p>
          </p:txBody>
        </p:sp>
        <p:sp>
          <p:nvSpPr>
            <p:cNvPr id="23582" name="Rectangle 36"/>
            <p:cNvSpPr>
              <a:spLocks noChangeArrowheads="1"/>
            </p:cNvSpPr>
            <p:nvPr/>
          </p:nvSpPr>
          <p:spPr bwMode="auto">
            <a:xfrm>
              <a:off x="4892" y="2304"/>
              <a:ext cx="48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rgbClr val="000000"/>
                  </a:solidFill>
                </a:rPr>
                <a:t>(</a:t>
              </a:r>
              <a:r>
                <a:rPr lang="en-US" sz="2600" b="1" i="1">
                  <a:solidFill>
                    <a:srgbClr val="000000"/>
                  </a:solidFill>
                </a:rPr>
                <a:t>-x</a:t>
              </a:r>
              <a:r>
                <a:rPr lang="en-US" sz="2600" b="1">
                  <a:solidFill>
                    <a:srgbClr val="000000"/>
                  </a:solidFill>
                </a:rPr>
                <a:t>)</a:t>
              </a:r>
            </a:p>
          </p:txBody>
        </p:sp>
      </p:grpSp>
      <p:sp>
        <p:nvSpPr>
          <p:cNvPr id="23564" name="Rectangle 37"/>
          <p:cNvSpPr>
            <a:spLocks noChangeArrowheads="1"/>
          </p:cNvSpPr>
          <p:nvPr/>
        </p:nvSpPr>
        <p:spPr bwMode="auto">
          <a:xfrm>
            <a:off x="558800" y="4953000"/>
            <a:ext cx="271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Simplifying gives</a:t>
            </a:r>
          </a:p>
        </p:txBody>
      </p:sp>
      <p:graphicFrame>
        <p:nvGraphicFramePr>
          <p:cNvPr id="23565" name="Object 38"/>
          <p:cNvGraphicFramePr>
            <a:graphicFrameLocks noChangeAspect="1"/>
          </p:cNvGraphicFramePr>
          <p:nvPr/>
        </p:nvGraphicFramePr>
        <p:xfrm>
          <a:off x="2868613" y="5345113"/>
          <a:ext cx="16002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3" name="Equation" r:id="rId7" imgW="562017" imgH="219186" progId="Equation.3">
                  <p:embed/>
                </p:oleObj>
              </mc:Choice>
              <mc:Fallback>
                <p:oleObj name="Equation" r:id="rId7" imgW="562017" imgH="219186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8613" y="5345113"/>
                        <a:ext cx="16002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6" name="Object 39"/>
          <p:cNvGraphicFramePr>
            <a:graphicFrameLocks noChangeAspect="1"/>
          </p:cNvGraphicFramePr>
          <p:nvPr/>
        </p:nvGraphicFramePr>
        <p:xfrm>
          <a:off x="4494213" y="5497513"/>
          <a:ext cx="284162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4" name="Equation" r:id="rId9" imgW="95289" imgH="133347" progId="Equation.3">
                  <p:embed/>
                </p:oleObj>
              </mc:Choice>
              <mc:Fallback>
                <p:oleObj name="Equation" r:id="rId9" imgW="95289" imgH="133347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4213" y="5497513"/>
                        <a:ext cx="284162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7" name="Object 40"/>
          <p:cNvGraphicFramePr>
            <a:graphicFrameLocks noChangeAspect="1"/>
          </p:cNvGraphicFramePr>
          <p:nvPr/>
        </p:nvGraphicFramePr>
        <p:xfrm>
          <a:off x="4725988" y="5503863"/>
          <a:ext cx="887412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5" name="Equation" r:id="rId11" imgW="304763" imgH="171408" progId="Equation.3">
                  <p:embed/>
                </p:oleObj>
              </mc:Choice>
              <mc:Fallback>
                <p:oleObj name="Equation" r:id="rId11" imgW="304763" imgH="171408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5988" y="5503863"/>
                        <a:ext cx="887412" cy="501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8" name="Object 41"/>
          <p:cNvGraphicFramePr>
            <a:graphicFrameLocks noChangeAspect="1"/>
          </p:cNvGraphicFramePr>
          <p:nvPr/>
        </p:nvGraphicFramePr>
        <p:xfrm>
          <a:off x="5640388" y="5375275"/>
          <a:ext cx="1065212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6" name="Equation" r:id="rId13" imgW="371439" imgH="219186" progId="Equation.3">
                  <p:embed/>
                </p:oleObj>
              </mc:Choice>
              <mc:Fallback>
                <p:oleObj name="Equation" r:id="rId13" imgW="371439" imgH="219186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0388" y="5375275"/>
                        <a:ext cx="1065212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9" name="Object 42"/>
          <p:cNvGraphicFramePr>
            <a:graphicFrameLocks noChangeAspect="1"/>
          </p:cNvGraphicFramePr>
          <p:nvPr/>
        </p:nvGraphicFramePr>
        <p:xfrm>
          <a:off x="6627813" y="5370513"/>
          <a:ext cx="1065212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7" name="Equation" r:id="rId15" imgW="371439" imgH="219186" progId="Equation.3">
                  <p:embed/>
                </p:oleObj>
              </mc:Choice>
              <mc:Fallback>
                <p:oleObj name="Equation" r:id="rId15" imgW="371439" imgH="219186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7813" y="5370513"/>
                        <a:ext cx="1065212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70" name="Object 43"/>
          <p:cNvGraphicFramePr>
            <a:graphicFrameLocks noChangeAspect="1"/>
          </p:cNvGraphicFramePr>
          <p:nvPr/>
        </p:nvGraphicFramePr>
        <p:xfrm>
          <a:off x="7716838" y="5345113"/>
          <a:ext cx="817562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8" name="Equation" r:id="rId17" imgW="285867" imgH="190573" progId="Equation.3">
                  <p:embed/>
                </p:oleObj>
              </mc:Choice>
              <mc:Fallback>
                <p:oleObj name="Equation" r:id="rId17" imgW="285867" imgH="190573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16838" y="5345113"/>
                        <a:ext cx="817562" cy="573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71" name="Object 63"/>
          <p:cNvGraphicFramePr>
            <a:graphicFrameLocks noChangeAspect="1"/>
          </p:cNvGraphicFramePr>
          <p:nvPr/>
        </p:nvGraphicFramePr>
        <p:xfrm>
          <a:off x="5918200" y="1193800"/>
          <a:ext cx="12446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9" name="Equation" r:id="rId19" imgW="438114" imgH="219186" progId="Equation.3">
                  <p:embed/>
                </p:oleObj>
              </mc:Choice>
              <mc:Fallback>
                <p:oleObj name="Equation" r:id="rId19" imgW="438114" imgH="219186" progId="Equation.3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8200" y="1193800"/>
                        <a:ext cx="12446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1727200" y="4038600"/>
          <a:ext cx="12446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5" name="Equation" r:id="rId3" imgW="438114" imgH="219186" progId="Equation.3">
                  <p:embed/>
                </p:oleObj>
              </mc:Choice>
              <mc:Fallback>
                <p:oleObj name="Equation" r:id="rId3" imgW="438114" imgH="219186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7200" y="4038600"/>
                        <a:ext cx="12446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533400" y="4122738"/>
            <a:ext cx="792480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To get           we need to replace	</a:t>
            </a:r>
            <a:r>
              <a:rPr lang="en-US" sz="2600" b="1" i="1">
                <a:solidFill>
                  <a:schemeClr val="folHlink"/>
                </a:solidFill>
              </a:rPr>
              <a:t>a</a:t>
            </a:r>
            <a:r>
              <a:rPr lang="en-US" b="1">
                <a:latin typeface="Comic Sans MS" pitchFamily="66" charset="0"/>
              </a:rPr>
              <a:t> by </a:t>
            </a:r>
            <a:r>
              <a:rPr lang="en-US" b="1">
                <a:solidFill>
                  <a:schemeClr val="folHlink"/>
                </a:solidFill>
              </a:rPr>
              <a:t>1</a:t>
            </a:r>
            <a:r>
              <a:rPr lang="en-US" b="1">
                <a:latin typeface="Comic Sans MS" pitchFamily="66" charset="0"/>
              </a:rPr>
              <a:t> and</a:t>
            </a:r>
          </a:p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 i="1"/>
              <a:t>						</a:t>
            </a:r>
            <a:r>
              <a:rPr lang="en-US" sz="2600" b="1" i="1">
                <a:solidFill>
                  <a:srgbClr val="000000"/>
                </a:solidFill>
              </a:rPr>
              <a:t>b</a:t>
            </a:r>
            <a:r>
              <a:rPr lang="en-US" b="1">
                <a:latin typeface="Comic Sans MS" pitchFamily="66" charset="0"/>
              </a:rPr>
              <a:t> by </a:t>
            </a:r>
            <a:r>
              <a:rPr lang="en-US" sz="2600" b="1">
                <a:solidFill>
                  <a:srgbClr val="000000"/>
                </a:solidFill>
              </a:rPr>
              <a:t>(</a:t>
            </a:r>
            <a:r>
              <a:rPr lang="en-US" sz="2600" b="1" i="1">
                <a:solidFill>
                  <a:srgbClr val="000000"/>
                </a:solidFill>
              </a:rPr>
              <a:t>- x</a:t>
            </a:r>
            <a:r>
              <a:rPr lang="en-US" sz="2600" b="1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24580" name="Rectangle 8"/>
          <p:cNvSpPr>
            <a:spLocks noChangeArrowheads="1"/>
          </p:cNvSpPr>
          <p:nvPr/>
        </p:nvSpPr>
        <p:spPr bwMode="auto">
          <a:xfrm>
            <a:off x="381000" y="1287463"/>
            <a:ext cx="83058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1143000" indent="-1143000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e.g. 2  Write out the expansion of            in </a:t>
            </a:r>
            <a:r>
              <a:rPr lang="en-US" b="1">
                <a:solidFill>
                  <a:schemeClr val="bg1"/>
                </a:solidFill>
                <a:latin typeface="Comic Sans MS" pitchFamily="66" charset="0"/>
              </a:rPr>
              <a:t>ascending</a:t>
            </a:r>
            <a:r>
              <a:rPr lang="en-US" b="1">
                <a:latin typeface="Comic Sans MS" pitchFamily="66" charset="0"/>
              </a:rPr>
              <a:t> powers of </a:t>
            </a:r>
            <a:r>
              <a:rPr lang="en-US" sz="2600" b="1" i="1"/>
              <a:t>x</a:t>
            </a:r>
            <a:r>
              <a:rPr lang="en-US" b="1">
                <a:latin typeface="Comic Sans MS" pitchFamily="66" charset="0"/>
              </a:rPr>
              <a:t>. </a:t>
            </a:r>
          </a:p>
        </p:txBody>
      </p:sp>
      <p:grpSp>
        <p:nvGrpSpPr>
          <p:cNvPr id="24581" name="Group 10"/>
          <p:cNvGrpSpPr>
            <a:grpSpLocks/>
          </p:cNvGrpSpPr>
          <p:nvPr/>
        </p:nvGrpSpPr>
        <p:grpSpPr bwMode="auto">
          <a:xfrm>
            <a:off x="2590800" y="2667000"/>
            <a:ext cx="3810000" cy="498475"/>
            <a:chOff x="1872" y="1786"/>
            <a:chExt cx="2400" cy="314"/>
          </a:xfrm>
        </p:grpSpPr>
        <p:sp>
          <p:nvSpPr>
            <p:cNvPr id="24610" name="Rectangle 11"/>
            <p:cNvSpPr>
              <a:spLocks noChangeArrowheads="1"/>
            </p:cNvSpPr>
            <p:nvPr/>
          </p:nvSpPr>
          <p:spPr bwMode="auto">
            <a:xfrm>
              <a:off x="1872" y="1786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24611" name="Rectangle 12"/>
            <p:cNvSpPr>
              <a:spLocks noChangeArrowheads="1"/>
            </p:cNvSpPr>
            <p:nvPr/>
          </p:nvSpPr>
          <p:spPr bwMode="auto">
            <a:xfrm>
              <a:off x="2400" y="1788"/>
              <a:ext cx="24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4</a:t>
              </a:r>
            </a:p>
          </p:txBody>
        </p:sp>
        <p:sp>
          <p:nvSpPr>
            <p:cNvPr id="24612" name="Rectangle 13"/>
            <p:cNvSpPr>
              <a:spLocks noChangeArrowheads="1"/>
            </p:cNvSpPr>
            <p:nvPr/>
          </p:nvSpPr>
          <p:spPr bwMode="auto">
            <a:xfrm>
              <a:off x="2976" y="1786"/>
              <a:ext cx="336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6</a:t>
              </a:r>
            </a:p>
          </p:txBody>
        </p:sp>
        <p:sp>
          <p:nvSpPr>
            <p:cNvPr id="24613" name="Rectangle 14"/>
            <p:cNvSpPr>
              <a:spLocks noChangeArrowheads="1"/>
            </p:cNvSpPr>
            <p:nvPr/>
          </p:nvSpPr>
          <p:spPr bwMode="auto">
            <a:xfrm>
              <a:off x="4080" y="1792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24614" name="Rectangle 15"/>
            <p:cNvSpPr>
              <a:spLocks noChangeArrowheads="1"/>
            </p:cNvSpPr>
            <p:nvPr/>
          </p:nvSpPr>
          <p:spPr bwMode="auto">
            <a:xfrm>
              <a:off x="3552" y="1792"/>
              <a:ext cx="24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4</a:t>
              </a:r>
            </a:p>
          </p:txBody>
        </p:sp>
      </p:grpSp>
      <p:sp>
        <p:nvSpPr>
          <p:cNvPr id="24582" name="Rectangle 16"/>
          <p:cNvSpPr>
            <a:spLocks noChangeArrowheads="1"/>
          </p:cNvSpPr>
          <p:nvPr/>
        </p:nvSpPr>
        <p:spPr bwMode="auto">
          <a:xfrm>
            <a:off x="533400" y="3048000"/>
            <a:ext cx="243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We know that</a:t>
            </a:r>
          </a:p>
        </p:txBody>
      </p:sp>
      <p:sp>
        <p:nvSpPr>
          <p:cNvPr id="24583" name="Rectangle 17"/>
          <p:cNvSpPr>
            <a:spLocks noChangeArrowheads="1"/>
          </p:cNvSpPr>
          <p:nvPr/>
        </p:nvSpPr>
        <p:spPr bwMode="auto">
          <a:xfrm>
            <a:off x="381000" y="806450"/>
            <a:ext cx="2514600" cy="488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Powers of </a:t>
            </a:r>
            <a:r>
              <a:rPr lang="en-US" sz="2600" b="1" i="1"/>
              <a:t>a + b</a:t>
            </a:r>
          </a:p>
        </p:txBody>
      </p:sp>
      <p:sp>
        <p:nvSpPr>
          <p:cNvPr id="24584" name="Rectangle 18"/>
          <p:cNvSpPr>
            <a:spLocks noChangeArrowheads="1"/>
          </p:cNvSpPr>
          <p:nvPr/>
        </p:nvSpPr>
        <p:spPr bwMode="auto">
          <a:xfrm>
            <a:off x="457200" y="2286000"/>
            <a:ext cx="152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Solution:</a:t>
            </a:r>
          </a:p>
        </p:txBody>
      </p:sp>
      <p:sp>
        <p:nvSpPr>
          <p:cNvPr id="24585" name="Rectangle 19"/>
          <p:cNvSpPr>
            <a:spLocks noChangeArrowheads="1"/>
          </p:cNvSpPr>
          <p:nvPr/>
        </p:nvSpPr>
        <p:spPr bwMode="auto">
          <a:xfrm>
            <a:off x="2057400" y="2286000"/>
            <a:ext cx="381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The coefficients are</a:t>
            </a:r>
          </a:p>
        </p:txBody>
      </p:sp>
      <p:grpSp>
        <p:nvGrpSpPr>
          <p:cNvPr id="24586" name="Group 22"/>
          <p:cNvGrpSpPr>
            <a:grpSpLocks/>
          </p:cNvGrpSpPr>
          <p:nvPr/>
        </p:nvGrpSpPr>
        <p:grpSpPr bwMode="auto">
          <a:xfrm>
            <a:off x="990600" y="3432175"/>
            <a:ext cx="7512050" cy="644525"/>
            <a:chOff x="640" y="2258"/>
            <a:chExt cx="4732" cy="406"/>
          </a:xfrm>
        </p:grpSpPr>
        <p:graphicFrame>
          <p:nvGraphicFramePr>
            <p:cNvPr id="24599" name="Object 23"/>
            <p:cNvGraphicFramePr>
              <a:graphicFrameLocks noChangeAspect="1"/>
            </p:cNvGraphicFramePr>
            <p:nvPr/>
          </p:nvGraphicFramePr>
          <p:xfrm>
            <a:off x="640" y="2258"/>
            <a:ext cx="4728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16" name="Equation" r:id="rId5" imgW="2667016" imgH="219186" progId="Equation.3">
                    <p:embed/>
                  </p:oleObj>
                </mc:Choice>
                <mc:Fallback>
                  <p:oleObj name="Equation" r:id="rId5" imgW="2667016" imgH="219186" progId="Equation.3">
                    <p:embed/>
                    <p:pic>
                      <p:nvPicPr>
                        <p:cNvPr id="0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40" y="2258"/>
                          <a:ext cx="4728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4600" name="Rectangle 24"/>
            <p:cNvSpPr>
              <a:spLocks noChangeArrowheads="1"/>
            </p:cNvSpPr>
            <p:nvPr/>
          </p:nvSpPr>
          <p:spPr bwMode="auto">
            <a:xfrm>
              <a:off x="720" y="2344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/>
                <a:t>1</a:t>
              </a:r>
            </a:p>
          </p:txBody>
        </p:sp>
        <p:sp>
          <p:nvSpPr>
            <p:cNvPr id="24601" name="Rectangle 25"/>
            <p:cNvSpPr>
              <a:spLocks noChangeArrowheads="1"/>
            </p:cNvSpPr>
            <p:nvPr/>
          </p:nvSpPr>
          <p:spPr bwMode="auto">
            <a:xfrm>
              <a:off x="1680" y="2329"/>
              <a:ext cx="4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solidFill>
                    <a:schemeClr val="bg1"/>
                  </a:solidFill>
                </a:rPr>
                <a:t> </a:t>
              </a:r>
              <a:r>
                <a:rPr lang="en-US" b="1"/>
                <a:t>1</a:t>
              </a:r>
            </a:p>
          </p:txBody>
        </p:sp>
        <p:sp>
          <p:nvSpPr>
            <p:cNvPr id="24602" name="Rectangle 26"/>
            <p:cNvSpPr>
              <a:spLocks noChangeArrowheads="1"/>
            </p:cNvSpPr>
            <p:nvPr/>
          </p:nvSpPr>
          <p:spPr bwMode="auto">
            <a:xfrm>
              <a:off x="2336" y="2328"/>
              <a:ext cx="4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/>
                <a:t>(1)</a:t>
              </a:r>
            </a:p>
          </p:txBody>
        </p:sp>
        <p:sp>
          <p:nvSpPr>
            <p:cNvPr id="24603" name="Rectangle 27"/>
            <p:cNvSpPr>
              <a:spLocks noChangeArrowheads="1"/>
            </p:cNvSpPr>
            <p:nvPr/>
          </p:nvSpPr>
          <p:spPr bwMode="auto">
            <a:xfrm>
              <a:off x="3216" y="2328"/>
              <a:ext cx="4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/>
                <a:t>(1)</a:t>
              </a:r>
            </a:p>
          </p:txBody>
        </p:sp>
        <p:sp>
          <p:nvSpPr>
            <p:cNvPr id="24604" name="Rectangle 28"/>
            <p:cNvSpPr>
              <a:spLocks noChangeArrowheads="1"/>
            </p:cNvSpPr>
            <p:nvPr/>
          </p:nvSpPr>
          <p:spPr bwMode="auto">
            <a:xfrm>
              <a:off x="4198" y="2330"/>
              <a:ext cx="4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/>
                <a:t>(1)</a:t>
              </a:r>
            </a:p>
          </p:txBody>
        </p:sp>
        <p:sp>
          <p:nvSpPr>
            <p:cNvPr id="24605" name="Rectangle 29"/>
            <p:cNvSpPr>
              <a:spLocks noChangeArrowheads="1"/>
            </p:cNvSpPr>
            <p:nvPr/>
          </p:nvSpPr>
          <p:spPr bwMode="auto">
            <a:xfrm>
              <a:off x="1008" y="2313"/>
              <a:ext cx="48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rgbClr val="000000"/>
                  </a:solidFill>
                </a:rPr>
                <a:t>(</a:t>
              </a:r>
              <a:r>
                <a:rPr lang="en-US" sz="2600" b="1" i="1">
                  <a:solidFill>
                    <a:srgbClr val="000000"/>
                  </a:solidFill>
                </a:rPr>
                <a:t>-x</a:t>
              </a:r>
              <a:r>
                <a:rPr lang="en-US" sz="2600" b="1">
                  <a:solidFill>
                    <a:srgbClr val="000000"/>
                  </a:solidFill>
                </a:rPr>
                <a:t>)</a:t>
              </a:r>
            </a:p>
          </p:txBody>
        </p:sp>
        <p:sp>
          <p:nvSpPr>
            <p:cNvPr id="24606" name="Rectangle 30"/>
            <p:cNvSpPr>
              <a:spLocks noChangeArrowheads="1"/>
            </p:cNvSpPr>
            <p:nvPr/>
          </p:nvSpPr>
          <p:spPr bwMode="auto">
            <a:xfrm>
              <a:off x="2640" y="2304"/>
              <a:ext cx="48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rgbClr val="000000"/>
                  </a:solidFill>
                </a:rPr>
                <a:t>(</a:t>
              </a:r>
              <a:r>
                <a:rPr lang="en-US" sz="2600" b="1" i="1">
                  <a:solidFill>
                    <a:srgbClr val="000000"/>
                  </a:solidFill>
                </a:rPr>
                <a:t>-x</a:t>
              </a:r>
              <a:r>
                <a:rPr lang="en-US" sz="2600" b="1">
                  <a:solidFill>
                    <a:srgbClr val="000000"/>
                  </a:solidFill>
                </a:rPr>
                <a:t>)</a:t>
              </a:r>
            </a:p>
          </p:txBody>
        </p:sp>
        <p:sp>
          <p:nvSpPr>
            <p:cNvPr id="24607" name="Rectangle 31"/>
            <p:cNvSpPr>
              <a:spLocks noChangeArrowheads="1"/>
            </p:cNvSpPr>
            <p:nvPr/>
          </p:nvSpPr>
          <p:spPr bwMode="auto">
            <a:xfrm>
              <a:off x="3504" y="2304"/>
              <a:ext cx="48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rgbClr val="000000"/>
                  </a:solidFill>
                </a:rPr>
                <a:t>(</a:t>
              </a:r>
              <a:r>
                <a:rPr lang="en-US" sz="2600" b="1" i="1">
                  <a:solidFill>
                    <a:srgbClr val="000000"/>
                  </a:solidFill>
                </a:rPr>
                <a:t>-x</a:t>
              </a:r>
              <a:r>
                <a:rPr lang="en-US" sz="2600" b="1">
                  <a:solidFill>
                    <a:srgbClr val="000000"/>
                  </a:solidFill>
                </a:rPr>
                <a:t>)</a:t>
              </a:r>
            </a:p>
          </p:txBody>
        </p:sp>
        <p:sp>
          <p:nvSpPr>
            <p:cNvPr id="24608" name="Rectangle 32"/>
            <p:cNvSpPr>
              <a:spLocks noChangeArrowheads="1"/>
            </p:cNvSpPr>
            <p:nvPr/>
          </p:nvSpPr>
          <p:spPr bwMode="auto">
            <a:xfrm>
              <a:off x="4390" y="2304"/>
              <a:ext cx="48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rgbClr val="000000"/>
                  </a:solidFill>
                </a:rPr>
                <a:t>(</a:t>
              </a:r>
              <a:r>
                <a:rPr lang="en-US" sz="2600" b="1" i="1">
                  <a:solidFill>
                    <a:srgbClr val="000000"/>
                  </a:solidFill>
                </a:rPr>
                <a:t>-x</a:t>
              </a:r>
              <a:r>
                <a:rPr lang="en-US" sz="2600" b="1">
                  <a:solidFill>
                    <a:srgbClr val="000000"/>
                  </a:solidFill>
                </a:rPr>
                <a:t>)</a:t>
              </a:r>
            </a:p>
          </p:txBody>
        </p:sp>
        <p:sp>
          <p:nvSpPr>
            <p:cNvPr id="24609" name="Rectangle 33"/>
            <p:cNvSpPr>
              <a:spLocks noChangeArrowheads="1"/>
            </p:cNvSpPr>
            <p:nvPr/>
          </p:nvSpPr>
          <p:spPr bwMode="auto">
            <a:xfrm>
              <a:off x="4892" y="2304"/>
              <a:ext cx="48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rgbClr val="000000"/>
                  </a:solidFill>
                </a:rPr>
                <a:t>(</a:t>
              </a:r>
              <a:r>
                <a:rPr lang="en-US" sz="2600" b="1" i="1">
                  <a:solidFill>
                    <a:srgbClr val="000000"/>
                  </a:solidFill>
                </a:rPr>
                <a:t>-x</a:t>
              </a:r>
              <a:r>
                <a:rPr lang="en-US" sz="2600" b="1">
                  <a:solidFill>
                    <a:srgbClr val="000000"/>
                  </a:solidFill>
                </a:rPr>
                <a:t>)</a:t>
              </a:r>
            </a:p>
          </p:txBody>
        </p:sp>
      </p:grpSp>
      <p:sp>
        <p:nvSpPr>
          <p:cNvPr id="24587" name="Rectangle 34"/>
          <p:cNvSpPr>
            <a:spLocks noChangeArrowheads="1"/>
          </p:cNvSpPr>
          <p:nvPr/>
        </p:nvSpPr>
        <p:spPr bwMode="auto">
          <a:xfrm>
            <a:off x="558800" y="4953000"/>
            <a:ext cx="271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Simplifying gives</a:t>
            </a:r>
          </a:p>
        </p:txBody>
      </p:sp>
      <p:graphicFrame>
        <p:nvGraphicFramePr>
          <p:cNvPr id="24588" name="Object 35"/>
          <p:cNvGraphicFramePr>
            <a:graphicFrameLocks noChangeAspect="1"/>
          </p:cNvGraphicFramePr>
          <p:nvPr/>
        </p:nvGraphicFramePr>
        <p:xfrm>
          <a:off x="2868613" y="5345113"/>
          <a:ext cx="16002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7" name="Equation" r:id="rId7" imgW="562017" imgH="219186" progId="Equation.3">
                  <p:embed/>
                </p:oleObj>
              </mc:Choice>
              <mc:Fallback>
                <p:oleObj name="Equation" r:id="rId7" imgW="562017" imgH="219186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8613" y="5345113"/>
                        <a:ext cx="16002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9" name="Object 36"/>
          <p:cNvGraphicFramePr>
            <a:graphicFrameLocks noChangeAspect="1"/>
          </p:cNvGraphicFramePr>
          <p:nvPr/>
        </p:nvGraphicFramePr>
        <p:xfrm>
          <a:off x="4494213" y="5497513"/>
          <a:ext cx="284162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8" name="Equation" r:id="rId9" imgW="95289" imgH="133347" progId="Equation.3">
                  <p:embed/>
                </p:oleObj>
              </mc:Choice>
              <mc:Fallback>
                <p:oleObj name="Equation" r:id="rId9" imgW="95289" imgH="133347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4213" y="5497513"/>
                        <a:ext cx="284162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0" name="Object 37"/>
          <p:cNvGraphicFramePr>
            <a:graphicFrameLocks noChangeAspect="1"/>
          </p:cNvGraphicFramePr>
          <p:nvPr/>
        </p:nvGraphicFramePr>
        <p:xfrm>
          <a:off x="4725988" y="5503863"/>
          <a:ext cx="887412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9" name="Equation" r:id="rId11" imgW="304763" imgH="171408" progId="Equation.3">
                  <p:embed/>
                </p:oleObj>
              </mc:Choice>
              <mc:Fallback>
                <p:oleObj name="Equation" r:id="rId11" imgW="304763" imgH="171408" progId="Equation.3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5988" y="5503863"/>
                        <a:ext cx="887412" cy="501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1" name="Object 38"/>
          <p:cNvGraphicFramePr>
            <a:graphicFrameLocks noChangeAspect="1"/>
          </p:cNvGraphicFramePr>
          <p:nvPr/>
        </p:nvGraphicFramePr>
        <p:xfrm>
          <a:off x="5640388" y="5375275"/>
          <a:ext cx="1065212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0" name="Equation" r:id="rId13" imgW="371439" imgH="219186" progId="Equation.3">
                  <p:embed/>
                </p:oleObj>
              </mc:Choice>
              <mc:Fallback>
                <p:oleObj name="Equation" r:id="rId13" imgW="371439" imgH="219186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0388" y="5375275"/>
                        <a:ext cx="1065212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2" name="Object 39"/>
          <p:cNvGraphicFramePr>
            <a:graphicFrameLocks noChangeAspect="1"/>
          </p:cNvGraphicFramePr>
          <p:nvPr/>
        </p:nvGraphicFramePr>
        <p:xfrm>
          <a:off x="6627813" y="5370513"/>
          <a:ext cx="1065212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1" name="Equation" r:id="rId15" imgW="371439" imgH="219186" progId="Equation.3">
                  <p:embed/>
                </p:oleObj>
              </mc:Choice>
              <mc:Fallback>
                <p:oleObj name="Equation" r:id="rId15" imgW="371439" imgH="219186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7813" y="5370513"/>
                        <a:ext cx="1065212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3" name="Object 40"/>
          <p:cNvGraphicFramePr>
            <a:graphicFrameLocks noChangeAspect="1"/>
          </p:cNvGraphicFramePr>
          <p:nvPr/>
        </p:nvGraphicFramePr>
        <p:xfrm>
          <a:off x="7716838" y="5345113"/>
          <a:ext cx="817562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2" name="Equation" r:id="rId17" imgW="285867" imgH="190573" progId="Equation.3">
                  <p:embed/>
                </p:oleObj>
              </mc:Choice>
              <mc:Fallback>
                <p:oleObj name="Equation" r:id="rId17" imgW="285867" imgH="190573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16838" y="5345113"/>
                        <a:ext cx="817562" cy="573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594" name="Group 41"/>
          <p:cNvGrpSpPr>
            <a:grpSpLocks/>
          </p:cNvGrpSpPr>
          <p:nvPr/>
        </p:nvGrpSpPr>
        <p:grpSpPr bwMode="auto">
          <a:xfrm>
            <a:off x="533400" y="3886200"/>
            <a:ext cx="7924800" cy="1066800"/>
            <a:chOff x="336" y="2448"/>
            <a:chExt cx="4992" cy="672"/>
          </a:xfrm>
        </p:grpSpPr>
        <p:sp>
          <p:nvSpPr>
            <p:cNvPr id="24596" name="AutoShape 42"/>
            <p:cNvSpPr>
              <a:spLocks noChangeArrowheads="1"/>
            </p:cNvSpPr>
            <p:nvPr/>
          </p:nvSpPr>
          <p:spPr bwMode="auto">
            <a:xfrm>
              <a:off x="336" y="2592"/>
              <a:ext cx="4992" cy="528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7" name="Rectangle 43"/>
            <p:cNvSpPr>
              <a:spLocks noChangeArrowheads="1"/>
            </p:cNvSpPr>
            <p:nvPr/>
          </p:nvSpPr>
          <p:spPr bwMode="auto">
            <a:xfrm>
              <a:off x="384" y="2564"/>
              <a:ext cx="4896" cy="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solidFill>
                    <a:srgbClr val="FF3300"/>
                  </a:solidFill>
                  <a:latin typeface="Comic Sans MS" pitchFamily="66" charset="0"/>
                </a:rPr>
                <a:t>Since we know that any power of </a:t>
              </a:r>
              <a:r>
                <a:rPr lang="en-US" sz="2600" b="1">
                  <a:solidFill>
                    <a:srgbClr val="FF3300"/>
                  </a:solidFill>
                </a:rPr>
                <a:t>1</a:t>
              </a:r>
              <a:r>
                <a:rPr lang="en-US" b="1">
                  <a:solidFill>
                    <a:srgbClr val="FF3300"/>
                  </a:solidFill>
                  <a:latin typeface="Comic Sans MS" pitchFamily="66" charset="0"/>
                </a:rPr>
                <a:t> equals </a:t>
              </a:r>
              <a:r>
                <a:rPr lang="en-US" sz="2600" b="1">
                  <a:solidFill>
                    <a:srgbClr val="FF3300"/>
                  </a:solidFill>
                </a:rPr>
                <a:t>1</a:t>
              </a:r>
              <a:r>
                <a:rPr lang="en-US" b="1">
                  <a:solidFill>
                    <a:srgbClr val="FF3300"/>
                  </a:solidFill>
                  <a:latin typeface="Comic Sans MS" pitchFamily="66" charset="0"/>
                </a:rPr>
                <a:t>, we could have written 1 here . . .</a:t>
              </a:r>
              <a:r>
                <a:rPr lang="en-US" b="1">
                  <a:latin typeface="Comic Sans MS" pitchFamily="66" charset="0"/>
                </a:rPr>
                <a:t> </a:t>
              </a:r>
            </a:p>
          </p:txBody>
        </p:sp>
        <p:sp>
          <p:nvSpPr>
            <p:cNvPr id="24598" name="Line 44"/>
            <p:cNvSpPr>
              <a:spLocks noChangeShapeType="1"/>
            </p:cNvSpPr>
            <p:nvPr/>
          </p:nvSpPr>
          <p:spPr bwMode="auto">
            <a:xfrm flipH="1" flipV="1">
              <a:off x="1968" y="2448"/>
              <a:ext cx="1152" cy="43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24595" name="Object 45"/>
          <p:cNvGraphicFramePr>
            <a:graphicFrameLocks noChangeAspect="1"/>
          </p:cNvGraphicFramePr>
          <p:nvPr/>
        </p:nvGraphicFramePr>
        <p:xfrm>
          <a:off x="5918200" y="1193800"/>
          <a:ext cx="12446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3" name="Equation" r:id="rId19" imgW="438114" imgH="219186" progId="Equation.3">
                  <p:embed/>
                </p:oleObj>
              </mc:Choice>
              <mc:Fallback>
                <p:oleObj name="Equation" r:id="rId19" imgW="438114" imgH="219186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8200" y="1193800"/>
                        <a:ext cx="12446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2"/>
          <p:cNvGraphicFramePr>
            <a:graphicFrameLocks noChangeAspect="1"/>
          </p:cNvGraphicFramePr>
          <p:nvPr/>
        </p:nvGraphicFramePr>
        <p:xfrm>
          <a:off x="1727200" y="4038600"/>
          <a:ext cx="12446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1" name="Equation" r:id="rId3" imgW="438114" imgH="219186" progId="Equation.3">
                  <p:embed/>
                </p:oleObj>
              </mc:Choice>
              <mc:Fallback>
                <p:oleObj name="Equation" r:id="rId3" imgW="438114" imgH="219186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7200" y="4038600"/>
                        <a:ext cx="12446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533400" y="4122738"/>
            <a:ext cx="792480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To get           we need to replace	</a:t>
            </a:r>
            <a:r>
              <a:rPr lang="en-US" sz="2600" b="1" i="1">
                <a:solidFill>
                  <a:schemeClr val="folHlink"/>
                </a:solidFill>
              </a:rPr>
              <a:t>a</a:t>
            </a:r>
            <a:r>
              <a:rPr lang="en-US" b="1">
                <a:latin typeface="Comic Sans MS" pitchFamily="66" charset="0"/>
              </a:rPr>
              <a:t> by </a:t>
            </a:r>
            <a:r>
              <a:rPr lang="en-US" b="1">
                <a:solidFill>
                  <a:schemeClr val="folHlink"/>
                </a:solidFill>
              </a:rPr>
              <a:t>1</a:t>
            </a:r>
            <a:r>
              <a:rPr lang="en-US" b="1">
                <a:latin typeface="Comic Sans MS" pitchFamily="66" charset="0"/>
              </a:rPr>
              <a:t> and</a:t>
            </a:r>
          </a:p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 i="1"/>
              <a:t>						</a:t>
            </a:r>
            <a:r>
              <a:rPr lang="en-US" sz="2600" b="1" i="1">
                <a:solidFill>
                  <a:srgbClr val="000000"/>
                </a:solidFill>
              </a:rPr>
              <a:t>b</a:t>
            </a:r>
            <a:r>
              <a:rPr lang="en-US" b="1">
                <a:latin typeface="Comic Sans MS" pitchFamily="66" charset="0"/>
              </a:rPr>
              <a:t> by </a:t>
            </a:r>
            <a:r>
              <a:rPr lang="en-US" sz="2600" b="1">
                <a:solidFill>
                  <a:srgbClr val="000000"/>
                </a:solidFill>
              </a:rPr>
              <a:t>(</a:t>
            </a:r>
            <a:r>
              <a:rPr lang="en-US" sz="2600" b="1" i="1">
                <a:solidFill>
                  <a:srgbClr val="000000"/>
                </a:solidFill>
              </a:rPr>
              <a:t>- x</a:t>
            </a:r>
            <a:r>
              <a:rPr lang="en-US" sz="2600" b="1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25604" name="Rectangle 9"/>
          <p:cNvSpPr>
            <a:spLocks noChangeArrowheads="1"/>
          </p:cNvSpPr>
          <p:nvPr/>
        </p:nvSpPr>
        <p:spPr bwMode="auto">
          <a:xfrm>
            <a:off x="381000" y="1287463"/>
            <a:ext cx="83058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1143000" indent="-1143000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e.g. 2  Write out the expansion of            in </a:t>
            </a:r>
            <a:r>
              <a:rPr lang="en-US" b="1">
                <a:solidFill>
                  <a:schemeClr val="bg1"/>
                </a:solidFill>
                <a:latin typeface="Comic Sans MS" pitchFamily="66" charset="0"/>
              </a:rPr>
              <a:t>ascending </a:t>
            </a:r>
            <a:r>
              <a:rPr lang="en-US" b="1">
                <a:latin typeface="Comic Sans MS" pitchFamily="66" charset="0"/>
              </a:rPr>
              <a:t>powers of </a:t>
            </a:r>
            <a:r>
              <a:rPr lang="en-US" sz="2600" b="1" i="1"/>
              <a:t>x</a:t>
            </a:r>
            <a:r>
              <a:rPr lang="en-US" b="1">
                <a:latin typeface="Comic Sans MS" pitchFamily="66" charset="0"/>
              </a:rPr>
              <a:t>. </a:t>
            </a:r>
          </a:p>
        </p:txBody>
      </p:sp>
      <p:grpSp>
        <p:nvGrpSpPr>
          <p:cNvPr id="25605" name="Group 11"/>
          <p:cNvGrpSpPr>
            <a:grpSpLocks/>
          </p:cNvGrpSpPr>
          <p:nvPr/>
        </p:nvGrpSpPr>
        <p:grpSpPr bwMode="auto">
          <a:xfrm>
            <a:off x="2590800" y="2667000"/>
            <a:ext cx="3810000" cy="498475"/>
            <a:chOff x="1872" y="1786"/>
            <a:chExt cx="2400" cy="314"/>
          </a:xfrm>
        </p:grpSpPr>
        <p:sp>
          <p:nvSpPr>
            <p:cNvPr id="25636" name="Rectangle 12"/>
            <p:cNvSpPr>
              <a:spLocks noChangeArrowheads="1"/>
            </p:cNvSpPr>
            <p:nvPr/>
          </p:nvSpPr>
          <p:spPr bwMode="auto">
            <a:xfrm>
              <a:off x="1872" y="1786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25637" name="Rectangle 13"/>
            <p:cNvSpPr>
              <a:spLocks noChangeArrowheads="1"/>
            </p:cNvSpPr>
            <p:nvPr/>
          </p:nvSpPr>
          <p:spPr bwMode="auto">
            <a:xfrm>
              <a:off x="2400" y="1788"/>
              <a:ext cx="24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4</a:t>
              </a:r>
            </a:p>
          </p:txBody>
        </p:sp>
        <p:sp>
          <p:nvSpPr>
            <p:cNvPr id="25638" name="Rectangle 14"/>
            <p:cNvSpPr>
              <a:spLocks noChangeArrowheads="1"/>
            </p:cNvSpPr>
            <p:nvPr/>
          </p:nvSpPr>
          <p:spPr bwMode="auto">
            <a:xfrm>
              <a:off x="2976" y="1786"/>
              <a:ext cx="336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6</a:t>
              </a:r>
            </a:p>
          </p:txBody>
        </p:sp>
        <p:sp>
          <p:nvSpPr>
            <p:cNvPr id="25639" name="Rectangle 15"/>
            <p:cNvSpPr>
              <a:spLocks noChangeArrowheads="1"/>
            </p:cNvSpPr>
            <p:nvPr/>
          </p:nvSpPr>
          <p:spPr bwMode="auto">
            <a:xfrm>
              <a:off x="4080" y="1792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25640" name="Rectangle 16"/>
            <p:cNvSpPr>
              <a:spLocks noChangeArrowheads="1"/>
            </p:cNvSpPr>
            <p:nvPr/>
          </p:nvSpPr>
          <p:spPr bwMode="auto">
            <a:xfrm>
              <a:off x="3552" y="1792"/>
              <a:ext cx="24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4</a:t>
              </a:r>
            </a:p>
          </p:txBody>
        </p:sp>
      </p:grpSp>
      <p:sp>
        <p:nvSpPr>
          <p:cNvPr id="25606" name="Rectangle 17"/>
          <p:cNvSpPr>
            <a:spLocks noChangeArrowheads="1"/>
          </p:cNvSpPr>
          <p:nvPr/>
        </p:nvSpPr>
        <p:spPr bwMode="auto">
          <a:xfrm>
            <a:off x="533400" y="3048000"/>
            <a:ext cx="243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We know that</a:t>
            </a:r>
          </a:p>
        </p:txBody>
      </p:sp>
      <p:sp>
        <p:nvSpPr>
          <p:cNvPr id="25607" name="Rectangle 18"/>
          <p:cNvSpPr>
            <a:spLocks noChangeArrowheads="1"/>
          </p:cNvSpPr>
          <p:nvPr/>
        </p:nvSpPr>
        <p:spPr bwMode="auto">
          <a:xfrm>
            <a:off x="381000" y="806450"/>
            <a:ext cx="2514600" cy="488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Powers of </a:t>
            </a:r>
            <a:r>
              <a:rPr lang="en-US" sz="2600" b="1" i="1"/>
              <a:t>a + b</a:t>
            </a:r>
          </a:p>
        </p:txBody>
      </p:sp>
      <p:sp>
        <p:nvSpPr>
          <p:cNvPr id="25608" name="Rectangle 19"/>
          <p:cNvSpPr>
            <a:spLocks noChangeArrowheads="1"/>
          </p:cNvSpPr>
          <p:nvPr/>
        </p:nvSpPr>
        <p:spPr bwMode="auto">
          <a:xfrm>
            <a:off x="457200" y="2286000"/>
            <a:ext cx="152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Solution:</a:t>
            </a:r>
          </a:p>
        </p:txBody>
      </p:sp>
      <p:sp>
        <p:nvSpPr>
          <p:cNvPr id="25609" name="Rectangle 20"/>
          <p:cNvSpPr>
            <a:spLocks noChangeArrowheads="1"/>
          </p:cNvSpPr>
          <p:nvPr/>
        </p:nvSpPr>
        <p:spPr bwMode="auto">
          <a:xfrm>
            <a:off x="2057400" y="2286000"/>
            <a:ext cx="381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The coefficients are</a:t>
            </a:r>
          </a:p>
        </p:txBody>
      </p:sp>
      <p:grpSp>
        <p:nvGrpSpPr>
          <p:cNvPr id="25610" name="Group 23"/>
          <p:cNvGrpSpPr>
            <a:grpSpLocks/>
          </p:cNvGrpSpPr>
          <p:nvPr/>
        </p:nvGrpSpPr>
        <p:grpSpPr bwMode="auto">
          <a:xfrm>
            <a:off x="990600" y="3432175"/>
            <a:ext cx="7512050" cy="644525"/>
            <a:chOff x="640" y="2258"/>
            <a:chExt cx="4732" cy="406"/>
          </a:xfrm>
        </p:grpSpPr>
        <p:graphicFrame>
          <p:nvGraphicFramePr>
            <p:cNvPr id="25625" name="Object 24"/>
            <p:cNvGraphicFramePr>
              <a:graphicFrameLocks noChangeAspect="1"/>
            </p:cNvGraphicFramePr>
            <p:nvPr/>
          </p:nvGraphicFramePr>
          <p:xfrm>
            <a:off x="640" y="2258"/>
            <a:ext cx="4728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42" name="Equation" r:id="rId5" imgW="2667016" imgH="219186" progId="Equation.3">
                    <p:embed/>
                  </p:oleObj>
                </mc:Choice>
                <mc:Fallback>
                  <p:oleObj name="Equation" r:id="rId5" imgW="2667016" imgH="219186" progId="Equation.3">
                    <p:embed/>
                    <p:pic>
                      <p:nvPicPr>
                        <p:cNvPr id="0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40" y="2258"/>
                          <a:ext cx="4728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626" name="Rectangle 25"/>
            <p:cNvSpPr>
              <a:spLocks noChangeArrowheads="1"/>
            </p:cNvSpPr>
            <p:nvPr/>
          </p:nvSpPr>
          <p:spPr bwMode="auto">
            <a:xfrm>
              <a:off x="720" y="2344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/>
                <a:t>1</a:t>
              </a:r>
            </a:p>
          </p:txBody>
        </p:sp>
        <p:sp>
          <p:nvSpPr>
            <p:cNvPr id="25627" name="Rectangle 26"/>
            <p:cNvSpPr>
              <a:spLocks noChangeArrowheads="1"/>
            </p:cNvSpPr>
            <p:nvPr/>
          </p:nvSpPr>
          <p:spPr bwMode="auto">
            <a:xfrm>
              <a:off x="1680" y="2329"/>
              <a:ext cx="4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/>
                <a:t> 1</a:t>
              </a:r>
            </a:p>
          </p:txBody>
        </p:sp>
        <p:sp>
          <p:nvSpPr>
            <p:cNvPr id="25628" name="Rectangle 27"/>
            <p:cNvSpPr>
              <a:spLocks noChangeArrowheads="1"/>
            </p:cNvSpPr>
            <p:nvPr/>
          </p:nvSpPr>
          <p:spPr bwMode="auto">
            <a:xfrm>
              <a:off x="2336" y="2328"/>
              <a:ext cx="4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/>
                <a:t>(1)</a:t>
              </a:r>
            </a:p>
          </p:txBody>
        </p:sp>
        <p:sp>
          <p:nvSpPr>
            <p:cNvPr id="25629" name="Rectangle 28"/>
            <p:cNvSpPr>
              <a:spLocks noChangeArrowheads="1"/>
            </p:cNvSpPr>
            <p:nvPr/>
          </p:nvSpPr>
          <p:spPr bwMode="auto">
            <a:xfrm>
              <a:off x="3216" y="2328"/>
              <a:ext cx="4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/>
                <a:t>(1)</a:t>
              </a:r>
            </a:p>
          </p:txBody>
        </p:sp>
        <p:sp>
          <p:nvSpPr>
            <p:cNvPr id="25630" name="Rectangle 29"/>
            <p:cNvSpPr>
              <a:spLocks noChangeArrowheads="1"/>
            </p:cNvSpPr>
            <p:nvPr/>
          </p:nvSpPr>
          <p:spPr bwMode="auto">
            <a:xfrm>
              <a:off x="4198" y="2330"/>
              <a:ext cx="4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/>
                <a:t>(1)</a:t>
              </a:r>
            </a:p>
          </p:txBody>
        </p:sp>
        <p:sp>
          <p:nvSpPr>
            <p:cNvPr id="25631" name="Rectangle 30"/>
            <p:cNvSpPr>
              <a:spLocks noChangeArrowheads="1"/>
            </p:cNvSpPr>
            <p:nvPr/>
          </p:nvSpPr>
          <p:spPr bwMode="auto">
            <a:xfrm>
              <a:off x="1008" y="2313"/>
              <a:ext cx="48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rgbClr val="000000"/>
                  </a:solidFill>
                </a:rPr>
                <a:t>(</a:t>
              </a:r>
              <a:r>
                <a:rPr lang="en-US" sz="2600" b="1" i="1">
                  <a:solidFill>
                    <a:srgbClr val="000000"/>
                  </a:solidFill>
                </a:rPr>
                <a:t>-x</a:t>
              </a:r>
              <a:r>
                <a:rPr lang="en-US" sz="2600" b="1">
                  <a:solidFill>
                    <a:srgbClr val="000000"/>
                  </a:solidFill>
                </a:rPr>
                <a:t>)</a:t>
              </a:r>
            </a:p>
          </p:txBody>
        </p:sp>
        <p:sp>
          <p:nvSpPr>
            <p:cNvPr id="25632" name="Rectangle 31"/>
            <p:cNvSpPr>
              <a:spLocks noChangeArrowheads="1"/>
            </p:cNvSpPr>
            <p:nvPr/>
          </p:nvSpPr>
          <p:spPr bwMode="auto">
            <a:xfrm>
              <a:off x="2640" y="2304"/>
              <a:ext cx="48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rgbClr val="000000"/>
                  </a:solidFill>
                </a:rPr>
                <a:t>(</a:t>
              </a:r>
              <a:r>
                <a:rPr lang="en-US" sz="2600" b="1" i="1">
                  <a:solidFill>
                    <a:srgbClr val="000000"/>
                  </a:solidFill>
                </a:rPr>
                <a:t>-x</a:t>
              </a:r>
              <a:r>
                <a:rPr lang="en-US" sz="2600" b="1">
                  <a:solidFill>
                    <a:srgbClr val="000000"/>
                  </a:solidFill>
                </a:rPr>
                <a:t>)</a:t>
              </a:r>
            </a:p>
          </p:txBody>
        </p:sp>
        <p:sp>
          <p:nvSpPr>
            <p:cNvPr id="25633" name="Rectangle 32"/>
            <p:cNvSpPr>
              <a:spLocks noChangeArrowheads="1"/>
            </p:cNvSpPr>
            <p:nvPr/>
          </p:nvSpPr>
          <p:spPr bwMode="auto">
            <a:xfrm>
              <a:off x="3504" y="2304"/>
              <a:ext cx="48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rgbClr val="000000"/>
                  </a:solidFill>
                </a:rPr>
                <a:t>(</a:t>
              </a:r>
              <a:r>
                <a:rPr lang="en-US" sz="2600" b="1" i="1">
                  <a:solidFill>
                    <a:srgbClr val="000000"/>
                  </a:solidFill>
                </a:rPr>
                <a:t>-x</a:t>
              </a:r>
              <a:r>
                <a:rPr lang="en-US" sz="2600" b="1">
                  <a:solidFill>
                    <a:srgbClr val="000000"/>
                  </a:solidFill>
                </a:rPr>
                <a:t>)</a:t>
              </a:r>
            </a:p>
          </p:txBody>
        </p:sp>
        <p:sp>
          <p:nvSpPr>
            <p:cNvPr id="25634" name="Rectangle 33"/>
            <p:cNvSpPr>
              <a:spLocks noChangeArrowheads="1"/>
            </p:cNvSpPr>
            <p:nvPr/>
          </p:nvSpPr>
          <p:spPr bwMode="auto">
            <a:xfrm>
              <a:off x="4390" y="2304"/>
              <a:ext cx="48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rgbClr val="000000"/>
                  </a:solidFill>
                </a:rPr>
                <a:t>(</a:t>
              </a:r>
              <a:r>
                <a:rPr lang="en-US" sz="2600" b="1" i="1">
                  <a:solidFill>
                    <a:srgbClr val="000000"/>
                  </a:solidFill>
                </a:rPr>
                <a:t>-x</a:t>
              </a:r>
              <a:r>
                <a:rPr lang="en-US" sz="2600" b="1">
                  <a:solidFill>
                    <a:srgbClr val="000000"/>
                  </a:solidFill>
                </a:rPr>
                <a:t>)</a:t>
              </a:r>
            </a:p>
          </p:txBody>
        </p:sp>
        <p:sp>
          <p:nvSpPr>
            <p:cNvPr id="25635" name="Rectangle 34"/>
            <p:cNvSpPr>
              <a:spLocks noChangeArrowheads="1"/>
            </p:cNvSpPr>
            <p:nvPr/>
          </p:nvSpPr>
          <p:spPr bwMode="auto">
            <a:xfrm>
              <a:off x="4892" y="2304"/>
              <a:ext cx="48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rgbClr val="000000"/>
                  </a:solidFill>
                </a:rPr>
                <a:t>(</a:t>
              </a:r>
              <a:r>
                <a:rPr lang="en-US" sz="2600" b="1" i="1">
                  <a:solidFill>
                    <a:srgbClr val="000000"/>
                  </a:solidFill>
                </a:rPr>
                <a:t>-x</a:t>
              </a:r>
              <a:r>
                <a:rPr lang="en-US" sz="2600" b="1">
                  <a:solidFill>
                    <a:srgbClr val="000000"/>
                  </a:solidFill>
                </a:rPr>
                <a:t>)</a:t>
              </a:r>
            </a:p>
          </p:txBody>
        </p:sp>
      </p:grpSp>
      <p:sp>
        <p:nvSpPr>
          <p:cNvPr id="25611" name="Rectangle 35"/>
          <p:cNvSpPr>
            <a:spLocks noChangeArrowheads="1"/>
          </p:cNvSpPr>
          <p:nvPr/>
        </p:nvSpPr>
        <p:spPr bwMode="auto">
          <a:xfrm>
            <a:off x="558800" y="4953000"/>
            <a:ext cx="271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Simplifying gives</a:t>
            </a:r>
          </a:p>
        </p:txBody>
      </p:sp>
      <p:graphicFrame>
        <p:nvGraphicFramePr>
          <p:cNvPr id="25612" name="Object 36"/>
          <p:cNvGraphicFramePr>
            <a:graphicFrameLocks noChangeAspect="1"/>
          </p:cNvGraphicFramePr>
          <p:nvPr/>
        </p:nvGraphicFramePr>
        <p:xfrm>
          <a:off x="2868613" y="5345113"/>
          <a:ext cx="16002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3" name="Equation" r:id="rId7" imgW="562017" imgH="219186" progId="Equation.3">
                  <p:embed/>
                </p:oleObj>
              </mc:Choice>
              <mc:Fallback>
                <p:oleObj name="Equation" r:id="rId7" imgW="562017" imgH="219186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8613" y="5345113"/>
                        <a:ext cx="16002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3" name="Object 37"/>
          <p:cNvGraphicFramePr>
            <a:graphicFrameLocks noChangeAspect="1"/>
          </p:cNvGraphicFramePr>
          <p:nvPr/>
        </p:nvGraphicFramePr>
        <p:xfrm>
          <a:off x="4494213" y="5497513"/>
          <a:ext cx="284162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4" name="Equation" r:id="rId9" imgW="95289" imgH="133347" progId="Equation.3">
                  <p:embed/>
                </p:oleObj>
              </mc:Choice>
              <mc:Fallback>
                <p:oleObj name="Equation" r:id="rId9" imgW="95289" imgH="133347" progId="Equation.3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4213" y="5497513"/>
                        <a:ext cx="284162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4" name="Object 38"/>
          <p:cNvGraphicFramePr>
            <a:graphicFrameLocks noChangeAspect="1"/>
          </p:cNvGraphicFramePr>
          <p:nvPr/>
        </p:nvGraphicFramePr>
        <p:xfrm>
          <a:off x="4725988" y="5503863"/>
          <a:ext cx="887412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5" name="Equation" r:id="rId11" imgW="304763" imgH="171408" progId="Equation.3">
                  <p:embed/>
                </p:oleObj>
              </mc:Choice>
              <mc:Fallback>
                <p:oleObj name="Equation" r:id="rId11" imgW="304763" imgH="171408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5988" y="5503863"/>
                        <a:ext cx="887412" cy="501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5" name="Object 39"/>
          <p:cNvGraphicFramePr>
            <a:graphicFrameLocks noChangeAspect="1"/>
          </p:cNvGraphicFramePr>
          <p:nvPr/>
        </p:nvGraphicFramePr>
        <p:xfrm>
          <a:off x="5640388" y="5375275"/>
          <a:ext cx="1065212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6" name="Equation" r:id="rId13" imgW="371439" imgH="219186" progId="Equation.3">
                  <p:embed/>
                </p:oleObj>
              </mc:Choice>
              <mc:Fallback>
                <p:oleObj name="Equation" r:id="rId13" imgW="371439" imgH="219186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0388" y="5375275"/>
                        <a:ext cx="1065212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6" name="Object 40"/>
          <p:cNvGraphicFramePr>
            <a:graphicFrameLocks noChangeAspect="1"/>
          </p:cNvGraphicFramePr>
          <p:nvPr/>
        </p:nvGraphicFramePr>
        <p:xfrm>
          <a:off x="6627813" y="5370513"/>
          <a:ext cx="1065212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7" name="Equation" r:id="rId15" imgW="371439" imgH="219186" progId="Equation.3">
                  <p:embed/>
                </p:oleObj>
              </mc:Choice>
              <mc:Fallback>
                <p:oleObj name="Equation" r:id="rId15" imgW="371439" imgH="219186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7813" y="5370513"/>
                        <a:ext cx="1065212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7" name="Object 41"/>
          <p:cNvGraphicFramePr>
            <a:graphicFrameLocks noChangeAspect="1"/>
          </p:cNvGraphicFramePr>
          <p:nvPr/>
        </p:nvGraphicFramePr>
        <p:xfrm>
          <a:off x="7716838" y="5345113"/>
          <a:ext cx="817562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8" name="Equation" r:id="rId17" imgW="285867" imgH="190573" progId="Equation.3">
                  <p:embed/>
                </p:oleObj>
              </mc:Choice>
              <mc:Fallback>
                <p:oleObj name="Equation" r:id="rId17" imgW="285867" imgH="190573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16838" y="5345113"/>
                        <a:ext cx="817562" cy="573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5618" name="Group 49"/>
          <p:cNvGrpSpPr>
            <a:grpSpLocks/>
          </p:cNvGrpSpPr>
          <p:nvPr/>
        </p:nvGrpSpPr>
        <p:grpSpPr bwMode="auto">
          <a:xfrm>
            <a:off x="609600" y="3886200"/>
            <a:ext cx="7391400" cy="1143000"/>
            <a:chOff x="384" y="2448"/>
            <a:chExt cx="4656" cy="720"/>
          </a:xfrm>
        </p:grpSpPr>
        <p:sp>
          <p:nvSpPr>
            <p:cNvPr id="25620" name="AutoShape 43"/>
            <p:cNvSpPr>
              <a:spLocks noChangeArrowheads="1"/>
            </p:cNvSpPr>
            <p:nvPr/>
          </p:nvSpPr>
          <p:spPr bwMode="auto">
            <a:xfrm>
              <a:off x="384" y="2640"/>
              <a:ext cx="4656" cy="528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1" name="Rectangle 44"/>
            <p:cNvSpPr>
              <a:spLocks noChangeArrowheads="1"/>
            </p:cNvSpPr>
            <p:nvPr/>
          </p:nvSpPr>
          <p:spPr bwMode="auto">
            <a:xfrm>
              <a:off x="864" y="2735"/>
              <a:ext cx="3408" cy="30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solidFill>
                    <a:srgbClr val="FF3300"/>
                  </a:solidFill>
                  <a:latin typeface="Comic Sans MS" pitchFamily="66" charset="0"/>
                </a:rPr>
                <a:t>. . . and missed these </a:t>
              </a:r>
              <a:r>
                <a:rPr lang="en-US" sz="2600" b="1">
                  <a:solidFill>
                    <a:srgbClr val="FF3300"/>
                  </a:solidFill>
                </a:rPr>
                <a:t>1</a:t>
              </a:r>
              <a:r>
                <a:rPr lang="en-US" b="1">
                  <a:solidFill>
                    <a:srgbClr val="FF3300"/>
                  </a:solidFill>
                  <a:latin typeface="Comic Sans MS" pitchFamily="66" charset="0"/>
                </a:rPr>
                <a:t>s out.</a:t>
              </a:r>
            </a:p>
          </p:txBody>
        </p:sp>
        <p:sp>
          <p:nvSpPr>
            <p:cNvPr id="25622" name="Line 45"/>
            <p:cNvSpPr>
              <a:spLocks noChangeShapeType="1"/>
            </p:cNvSpPr>
            <p:nvPr/>
          </p:nvSpPr>
          <p:spPr bwMode="auto">
            <a:xfrm flipH="1" flipV="1">
              <a:off x="2592" y="2448"/>
              <a:ext cx="672" cy="38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23" name="Line 46"/>
            <p:cNvSpPr>
              <a:spLocks noChangeShapeType="1"/>
            </p:cNvSpPr>
            <p:nvPr/>
          </p:nvSpPr>
          <p:spPr bwMode="auto">
            <a:xfrm flipV="1">
              <a:off x="3264" y="2448"/>
              <a:ext cx="96" cy="38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24" name="Line 47"/>
            <p:cNvSpPr>
              <a:spLocks noChangeShapeType="1"/>
            </p:cNvSpPr>
            <p:nvPr/>
          </p:nvSpPr>
          <p:spPr bwMode="auto">
            <a:xfrm flipV="1">
              <a:off x="3264" y="2496"/>
              <a:ext cx="1008" cy="33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25619" name="Object 48"/>
          <p:cNvGraphicFramePr>
            <a:graphicFrameLocks noChangeAspect="1"/>
          </p:cNvGraphicFramePr>
          <p:nvPr/>
        </p:nvGraphicFramePr>
        <p:xfrm>
          <a:off x="5918200" y="1193800"/>
          <a:ext cx="12446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9" name="Equation" r:id="rId19" imgW="438114" imgH="219186" progId="Equation.3">
                  <p:embed/>
                </p:oleObj>
              </mc:Choice>
              <mc:Fallback>
                <p:oleObj name="Equation" r:id="rId19" imgW="438114" imgH="219186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8200" y="1193800"/>
                        <a:ext cx="12446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5"/>
          <p:cNvSpPr>
            <a:spLocks noChangeArrowheads="1"/>
          </p:cNvSpPr>
          <p:nvPr/>
        </p:nvSpPr>
        <p:spPr bwMode="auto">
          <a:xfrm>
            <a:off x="381000" y="1287463"/>
            <a:ext cx="83058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1143000" indent="-1143000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e.g. 2  Write out the expansion of            in </a:t>
            </a:r>
            <a:r>
              <a:rPr lang="en-US" b="1">
                <a:solidFill>
                  <a:schemeClr val="bg1"/>
                </a:solidFill>
                <a:latin typeface="Comic Sans MS" pitchFamily="66" charset="0"/>
              </a:rPr>
              <a:t>ascending </a:t>
            </a:r>
            <a:r>
              <a:rPr lang="en-US" b="1">
                <a:latin typeface="Comic Sans MS" pitchFamily="66" charset="0"/>
              </a:rPr>
              <a:t>powers of </a:t>
            </a:r>
            <a:r>
              <a:rPr lang="en-US" sz="2600" b="1" i="1"/>
              <a:t>x</a:t>
            </a:r>
            <a:r>
              <a:rPr lang="en-US" b="1">
                <a:latin typeface="Comic Sans MS" pitchFamily="66" charset="0"/>
              </a:rPr>
              <a:t>. </a:t>
            </a:r>
          </a:p>
        </p:txBody>
      </p:sp>
      <p:grpSp>
        <p:nvGrpSpPr>
          <p:cNvPr id="26627" name="Group 7"/>
          <p:cNvGrpSpPr>
            <a:grpSpLocks/>
          </p:cNvGrpSpPr>
          <p:nvPr/>
        </p:nvGrpSpPr>
        <p:grpSpPr bwMode="auto">
          <a:xfrm>
            <a:off x="2590800" y="2667000"/>
            <a:ext cx="3810000" cy="498475"/>
            <a:chOff x="1872" y="1786"/>
            <a:chExt cx="2400" cy="314"/>
          </a:xfrm>
        </p:grpSpPr>
        <p:sp>
          <p:nvSpPr>
            <p:cNvPr id="26654" name="Rectangle 8"/>
            <p:cNvSpPr>
              <a:spLocks noChangeArrowheads="1"/>
            </p:cNvSpPr>
            <p:nvPr/>
          </p:nvSpPr>
          <p:spPr bwMode="auto">
            <a:xfrm>
              <a:off x="1872" y="1786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26655" name="Rectangle 9"/>
            <p:cNvSpPr>
              <a:spLocks noChangeArrowheads="1"/>
            </p:cNvSpPr>
            <p:nvPr/>
          </p:nvSpPr>
          <p:spPr bwMode="auto">
            <a:xfrm>
              <a:off x="2400" y="1788"/>
              <a:ext cx="24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4</a:t>
              </a:r>
            </a:p>
          </p:txBody>
        </p:sp>
        <p:sp>
          <p:nvSpPr>
            <p:cNvPr id="26656" name="Rectangle 10"/>
            <p:cNvSpPr>
              <a:spLocks noChangeArrowheads="1"/>
            </p:cNvSpPr>
            <p:nvPr/>
          </p:nvSpPr>
          <p:spPr bwMode="auto">
            <a:xfrm>
              <a:off x="2976" y="1786"/>
              <a:ext cx="336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6</a:t>
              </a:r>
            </a:p>
          </p:txBody>
        </p:sp>
        <p:sp>
          <p:nvSpPr>
            <p:cNvPr id="26657" name="Rectangle 11"/>
            <p:cNvSpPr>
              <a:spLocks noChangeArrowheads="1"/>
            </p:cNvSpPr>
            <p:nvPr/>
          </p:nvSpPr>
          <p:spPr bwMode="auto">
            <a:xfrm>
              <a:off x="4080" y="1792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26658" name="Rectangle 12"/>
            <p:cNvSpPr>
              <a:spLocks noChangeArrowheads="1"/>
            </p:cNvSpPr>
            <p:nvPr/>
          </p:nvSpPr>
          <p:spPr bwMode="auto">
            <a:xfrm>
              <a:off x="3552" y="1792"/>
              <a:ext cx="24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4</a:t>
              </a:r>
            </a:p>
          </p:txBody>
        </p:sp>
      </p:grpSp>
      <p:sp>
        <p:nvSpPr>
          <p:cNvPr id="234509" name="Rectangle 13"/>
          <p:cNvSpPr>
            <a:spLocks noChangeArrowheads="1"/>
          </p:cNvSpPr>
          <p:nvPr/>
        </p:nvSpPr>
        <p:spPr bwMode="auto">
          <a:xfrm>
            <a:off x="533400" y="30480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We could go straight to</a:t>
            </a:r>
          </a:p>
        </p:txBody>
      </p:sp>
      <p:sp>
        <p:nvSpPr>
          <p:cNvPr id="26629" name="Rectangle 14"/>
          <p:cNvSpPr>
            <a:spLocks noChangeArrowheads="1"/>
          </p:cNvSpPr>
          <p:nvPr/>
        </p:nvSpPr>
        <p:spPr bwMode="auto">
          <a:xfrm>
            <a:off x="381000" y="806450"/>
            <a:ext cx="2514600" cy="488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Powers of </a:t>
            </a:r>
            <a:r>
              <a:rPr lang="en-US" sz="2600" b="1" i="1"/>
              <a:t>a + b</a:t>
            </a:r>
          </a:p>
        </p:txBody>
      </p:sp>
      <p:sp>
        <p:nvSpPr>
          <p:cNvPr id="26630" name="Rectangle 15"/>
          <p:cNvSpPr>
            <a:spLocks noChangeArrowheads="1"/>
          </p:cNvSpPr>
          <p:nvPr/>
        </p:nvSpPr>
        <p:spPr bwMode="auto">
          <a:xfrm>
            <a:off x="457200" y="2286000"/>
            <a:ext cx="152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Solution:</a:t>
            </a:r>
          </a:p>
        </p:txBody>
      </p:sp>
      <p:sp>
        <p:nvSpPr>
          <p:cNvPr id="26631" name="Rectangle 16"/>
          <p:cNvSpPr>
            <a:spLocks noChangeArrowheads="1"/>
          </p:cNvSpPr>
          <p:nvPr/>
        </p:nvSpPr>
        <p:spPr bwMode="auto">
          <a:xfrm>
            <a:off x="2057400" y="2286000"/>
            <a:ext cx="381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The coefficients are</a:t>
            </a:r>
          </a:p>
        </p:txBody>
      </p:sp>
      <p:grpSp>
        <p:nvGrpSpPr>
          <p:cNvPr id="234551" name="Group 55"/>
          <p:cNvGrpSpPr>
            <a:grpSpLocks/>
          </p:cNvGrpSpPr>
          <p:nvPr/>
        </p:nvGrpSpPr>
        <p:grpSpPr bwMode="auto">
          <a:xfrm>
            <a:off x="990600" y="3432175"/>
            <a:ext cx="7156450" cy="644525"/>
            <a:chOff x="624" y="2162"/>
            <a:chExt cx="4508" cy="406"/>
          </a:xfrm>
        </p:grpSpPr>
        <p:graphicFrame>
          <p:nvGraphicFramePr>
            <p:cNvPr id="26643" name="Object 20"/>
            <p:cNvGraphicFramePr>
              <a:graphicFrameLocks noChangeAspect="1"/>
            </p:cNvGraphicFramePr>
            <p:nvPr/>
          </p:nvGraphicFramePr>
          <p:xfrm>
            <a:off x="624" y="2162"/>
            <a:ext cx="4460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59" name="Equation" r:id="rId3" imgW="2514499" imgH="219186" progId="Equation.3">
                    <p:embed/>
                  </p:oleObj>
                </mc:Choice>
                <mc:Fallback>
                  <p:oleObj name="Equation" r:id="rId3" imgW="2514499" imgH="219186" progId="Equation.3">
                    <p:embed/>
                    <p:pic>
                      <p:nvPicPr>
                        <p:cNvPr id="0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" y="2162"/>
                          <a:ext cx="4460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6644" name="Rectangle 21"/>
            <p:cNvSpPr>
              <a:spLocks noChangeArrowheads="1"/>
            </p:cNvSpPr>
            <p:nvPr/>
          </p:nvSpPr>
          <p:spPr bwMode="auto">
            <a:xfrm>
              <a:off x="720" y="2248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/>
                <a:t>1</a:t>
              </a:r>
            </a:p>
          </p:txBody>
        </p:sp>
        <p:sp>
          <p:nvSpPr>
            <p:cNvPr id="26645" name="Rectangle 22"/>
            <p:cNvSpPr>
              <a:spLocks noChangeArrowheads="1"/>
            </p:cNvSpPr>
            <p:nvPr/>
          </p:nvSpPr>
          <p:spPr bwMode="auto">
            <a:xfrm>
              <a:off x="1808" y="2233"/>
              <a:ext cx="4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solidFill>
                    <a:schemeClr val="folHlink"/>
                  </a:solidFill>
                </a:rPr>
                <a:t> </a:t>
              </a:r>
              <a:r>
                <a:rPr lang="en-US" b="1"/>
                <a:t>1</a:t>
              </a:r>
            </a:p>
          </p:txBody>
        </p:sp>
        <p:sp>
          <p:nvSpPr>
            <p:cNvPr id="26646" name="Rectangle 23"/>
            <p:cNvSpPr>
              <a:spLocks noChangeArrowheads="1"/>
            </p:cNvSpPr>
            <p:nvPr/>
          </p:nvSpPr>
          <p:spPr bwMode="auto">
            <a:xfrm>
              <a:off x="2319" y="2232"/>
              <a:ext cx="4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endParaRPr lang="en-US" b="1">
                <a:solidFill>
                  <a:schemeClr val="folHlink"/>
                </a:solidFill>
              </a:endParaRPr>
            </a:p>
          </p:txBody>
        </p:sp>
        <p:sp>
          <p:nvSpPr>
            <p:cNvPr id="26647" name="Rectangle 24"/>
            <p:cNvSpPr>
              <a:spLocks noChangeArrowheads="1"/>
            </p:cNvSpPr>
            <p:nvPr/>
          </p:nvSpPr>
          <p:spPr bwMode="auto">
            <a:xfrm>
              <a:off x="2976" y="2232"/>
              <a:ext cx="4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endParaRPr lang="en-US" b="1">
                <a:solidFill>
                  <a:schemeClr val="folHlink"/>
                </a:solidFill>
              </a:endParaRPr>
            </a:p>
          </p:txBody>
        </p:sp>
        <p:sp>
          <p:nvSpPr>
            <p:cNvPr id="26648" name="Rectangle 25"/>
            <p:cNvSpPr>
              <a:spLocks noChangeArrowheads="1"/>
            </p:cNvSpPr>
            <p:nvPr/>
          </p:nvSpPr>
          <p:spPr bwMode="auto">
            <a:xfrm>
              <a:off x="3958" y="2234"/>
              <a:ext cx="4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endParaRPr lang="en-US" b="1">
                <a:solidFill>
                  <a:schemeClr val="folHlink"/>
                </a:solidFill>
              </a:endParaRPr>
            </a:p>
          </p:txBody>
        </p:sp>
        <p:sp>
          <p:nvSpPr>
            <p:cNvPr id="26649" name="Rectangle 26"/>
            <p:cNvSpPr>
              <a:spLocks noChangeArrowheads="1"/>
            </p:cNvSpPr>
            <p:nvPr/>
          </p:nvSpPr>
          <p:spPr bwMode="auto">
            <a:xfrm>
              <a:off x="1056" y="2224"/>
              <a:ext cx="48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chemeClr val="bg1"/>
                  </a:solidFill>
                </a:rPr>
                <a:t>(</a:t>
              </a:r>
              <a:r>
                <a:rPr lang="en-US" sz="2600" b="1" i="1">
                  <a:solidFill>
                    <a:schemeClr val="bg1"/>
                  </a:solidFill>
                </a:rPr>
                <a:t>-x</a:t>
              </a:r>
              <a:r>
                <a:rPr lang="en-US" sz="2600" b="1">
                  <a:solidFill>
                    <a:schemeClr val="bg1"/>
                  </a:solidFill>
                </a:rPr>
                <a:t>)</a:t>
              </a:r>
            </a:p>
          </p:txBody>
        </p:sp>
        <p:sp>
          <p:nvSpPr>
            <p:cNvPr id="26650" name="Rectangle 27"/>
            <p:cNvSpPr>
              <a:spLocks noChangeArrowheads="1"/>
            </p:cNvSpPr>
            <p:nvPr/>
          </p:nvSpPr>
          <p:spPr bwMode="auto">
            <a:xfrm>
              <a:off x="2400" y="2208"/>
              <a:ext cx="48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chemeClr val="bg1"/>
                  </a:solidFill>
                </a:rPr>
                <a:t>(</a:t>
              </a:r>
              <a:r>
                <a:rPr lang="en-US" sz="2600" b="1" i="1">
                  <a:solidFill>
                    <a:schemeClr val="bg1"/>
                  </a:solidFill>
                </a:rPr>
                <a:t>-x</a:t>
              </a:r>
              <a:r>
                <a:rPr lang="en-US" sz="2600" b="1">
                  <a:solidFill>
                    <a:schemeClr val="bg1"/>
                  </a:solidFill>
                </a:rPr>
                <a:t>)</a:t>
              </a:r>
            </a:p>
          </p:txBody>
        </p:sp>
        <p:sp>
          <p:nvSpPr>
            <p:cNvPr id="26651" name="Rectangle 28"/>
            <p:cNvSpPr>
              <a:spLocks noChangeArrowheads="1"/>
            </p:cNvSpPr>
            <p:nvPr/>
          </p:nvSpPr>
          <p:spPr bwMode="auto">
            <a:xfrm>
              <a:off x="3216" y="2208"/>
              <a:ext cx="48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chemeClr val="bg1"/>
                  </a:solidFill>
                </a:rPr>
                <a:t>(</a:t>
              </a:r>
              <a:r>
                <a:rPr lang="en-US" sz="2600" b="1" i="1">
                  <a:solidFill>
                    <a:schemeClr val="bg1"/>
                  </a:solidFill>
                </a:rPr>
                <a:t>-x</a:t>
              </a:r>
              <a:r>
                <a:rPr lang="en-US" sz="2600" b="1">
                  <a:solidFill>
                    <a:schemeClr val="bg1"/>
                  </a:solidFill>
                </a:rPr>
                <a:t>)</a:t>
              </a:r>
            </a:p>
          </p:txBody>
        </p:sp>
        <p:sp>
          <p:nvSpPr>
            <p:cNvPr id="26652" name="Rectangle 29"/>
            <p:cNvSpPr>
              <a:spLocks noChangeArrowheads="1"/>
            </p:cNvSpPr>
            <p:nvPr/>
          </p:nvSpPr>
          <p:spPr bwMode="auto">
            <a:xfrm>
              <a:off x="4048" y="2208"/>
              <a:ext cx="48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chemeClr val="bg1"/>
                  </a:solidFill>
                </a:rPr>
                <a:t>(</a:t>
              </a:r>
              <a:r>
                <a:rPr lang="en-US" sz="2600" b="1" i="1">
                  <a:solidFill>
                    <a:schemeClr val="bg1"/>
                  </a:solidFill>
                </a:rPr>
                <a:t>-x</a:t>
              </a:r>
              <a:r>
                <a:rPr lang="en-US" sz="2600" b="1">
                  <a:solidFill>
                    <a:schemeClr val="bg1"/>
                  </a:solidFill>
                </a:rPr>
                <a:t>)</a:t>
              </a:r>
            </a:p>
          </p:txBody>
        </p:sp>
        <p:sp>
          <p:nvSpPr>
            <p:cNvPr id="26653" name="Rectangle 30"/>
            <p:cNvSpPr>
              <a:spLocks noChangeArrowheads="1"/>
            </p:cNvSpPr>
            <p:nvPr/>
          </p:nvSpPr>
          <p:spPr bwMode="auto">
            <a:xfrm>
              <a:off x="4652" y="2208"/>
              <a:ext cx="48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chemeClr val="bg1"/>
                  </a:solidFill>
                </a:rPr>
                <a:t>(</a:t>
              </a:r>
              <a:r>
                <a:rPr lang="en-US" sz="2600" b="1" i="1">
                  <a:solidFill>
                    <a:schemeClr val="bg1"/>
                  </a:solidFill>
                </a:rPr>
                <a:t>-x</a:t>
              </a:r>
              <a:r>
                <a:rPr lang="en-US" sz="2600" b="1">
                  <a:solidFill>
                    <a:schemeClr val="bg1"/>
                  </a:solidFill>
                </a:rPr>
                <a:t>)</a:t>
              </a:r>
            </a:p>
          </p:txBody>
        </p:sp>
      </p:grpSp>
      <p:grpSp>
        <p:nvGrpSpPr>
          <p:cNvPr id="234553" name="Group 57"/>
          <p:cNvGrpSpPr>
            <a:grpSpLocks/>
          </p:cNvGrpSpPr>
          <p:nvPr/>
        </p:nvGrpSpPr>
        <p:grpSpPr bwMode="auto">
          <a:xfrm>
            <a:off x="533400" y="4191000"/>
            <a:ext cx="6934200" cy="1066800"/>
            <a:chOff x="48" y="2640"/>
            <a:chExt cx="4368" cy="672"/>
          </a:xfrm>
        </p:grpSpPr>
        <p:sp>
          <p:nvSpPr>
            <p:cNvPr id="26636" name="Rectangle 31"/>
            <p:cNvSpPr>
              <a:spLocks noChangeArrowheads="1"/>
            </p:cNvSpPr>
            <p:nvPr/>
          </p:nvSpPr>
          <p:spPr bwMode="auto">
            <a:xfrm>
              <a:off x="48" y="2640"/>
              <a:ext cx="17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Simplifying gives</a:t>
              </a:r>
            </a:p>
          </p:txBody>
        </p:sp>
        <p:graphicFrame>
          <p:nvGraphicFramePr>
            <p:cNvPr id="26637" name="Object 32"/>
            <p:cNvGraphicFramePr>
              <a:graphicFrameLocks noChangeAspect="1"/>
            </p:cNvGraphicFramePr>
            <p:nvPr/>
          </p:nvGraphicFramePr>
          <p:xfrm>
            <a:off x="847" y="2887"/>
            <a:ext cx="1008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60" name="Equation" r:id="rId5" imgW="562017" imgH="219186" progId="Equation.3">
                    <p:embed/>
                  </p:oleObj>
                </mc:Choice>
                <mc:Fallback>
                  <p:oleObj name="Equation" r:id="rId5" imgW="562017" imgH="219186" progId="Equation.3">
                    <p:embed/>
                    <p:pic>
                      <p:nvPicPr>
                        <p:cNvPr id="0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47" y="2887"/>
                          <a:ext cx="1008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6638" name="Object 33"/>
            <p:cNvGraphicFramePr>
              <a:graphicFrameLocks noChangeAspect="1"/>
            </p:cNvGraphicFramePr>
            <p:nvPr/>
          </p:nvGraphicFramePr>
          <p:xfrm>
            <a:off x="1871" y="2983"/>
            <a:ext cx="179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61" name="Equation" r:id="rId7" imgW="95289" imgH="133347" progId="Equation.3">
                    <p:embed/>
                  </p:oleObj>
                </mc:Choice>
                <mc:Fallback>
                  <p:oleObj name="Equation" r:id="rId7" imgW="95289" imgH="133347" progId="Equation.3">
                    <p:embed/>
                    <p:pic>
                      <p:nvPicPr>
                        <p:cNvPr id="0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71" y="2983"/>
                          <a:ext cx="179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6639" name="Object 34"/>
            <p:cNvGraphicFramePr>
              <a:graphicFrameLocks noChangeAspect="1"/>
            </p:cNvGraphicFramePr>
            <p:nvPr/>
          </p:nvGraphicFramePr>
          <p:xfrm>
            <a:off x="2017" y="2987"/>
            <a:ext cx="559" cy="3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62" name="Equation" r:id="rId9" imgW="304763" imgH="171408" progId="Equation.3">
                    <p:embed/>
                  </p:oleObj>
                </mc:Choice>
                <mc:Fallback>
                  <p:oleObj name="Equation" r:id="rId9" imgW="304763" imgH="171408" progId="Equation.3">
                    <p:embed/>
                    <p:pic>
                      <p:nvPicPr>
                        <p:cNvPr id="0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17" y="2987"/>
                          <a:ext cx="559" cy="3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6640" name="Object 35"/>
            <p:cNvGraphicFramePr>
              <a:graphicFrameLocks noChangeAspect="1"/>
            </p:cNvGraphicFramePr>
            <p:nvPr/>
          </p:nvGraphicFramePr>
          <p:xfrm>
            <a:off x="2593" y="2906"/>
            <a:ext cx="671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63" name="Equation" r:id="rId11" imgW="371439" imgH="219186" progId="Equation.3">
                    <p:embed/>
                  </p:oleObj>
                </mc:Choice>
                <mc:Fallback>
                  <p:oleObj name="Equation" r:id="rId11" imgW="371439" imgH="219186" progId="Equation.3">
                    <p:embed/>
                    <p:pic>
                      <p:nvPicPr>
                        <p:cNvPr id="0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93" y="2906"/>
                          <a:ext cx="671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6641" name="Object 36"/>
            <p:cNvGraphicFramePr>
              <a:graphicFrameLocks noChangeAspect="1"/>
            </p:cNvGraphicFramePr>
            <p:nvPr/>
          </p:nvGraphicFramePr>
          <p:xfrm>
            <a:off x="3215" y="2903"/>
            <a:ext cx="671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64" name="Equation" r:id="rId13" imgW="371439" imgH="219186" progId="Equation.3">
                    <p:embed/>
                  </p:oleObj>
                </mc:Choice>
                <mc:Fallback>
                  <p:oleObj name="Equation" r:id="rId13" imgW="371439" imgH="219186" progId="Equation.3">
                    <p:embed/>
                    <p:pic>
                      <p:nvPicPr>
                        <p:cNvPr id="0" name="Object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5" y="2903"/>
                          <a:ext cx="671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6642" name="Object 37"/>
            <p:cNvGraphicFramePr>
              <a:graphicFrameLocks noChangeAspect="1"/>
            </p:cNvGraphicFramePr>
            <p:nvPr/>
          </p:nvGraphicFramePr>
          <p:xfrm>
            <a:off x="3901" y="2887"/>
            <a:ext cx="515" cy="3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65" name="Equation" r:id="rId15" imgW="285867" imgH="190573" progId="Equation.3">
                    <p:embed/>
                  </p:oleObj>
                </mc:Choice>
                <mc:Fallback>
                  <p:oleObj name="Equation" r:id="rId15" imgW="285867" imgH="190573" progId="Equation.3">
                    <p:embed/>
                    <p:pic>
                      <p:nvPicPr>
                        <p:cNvPr id="0" name="Object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01" y="2887"/>
                          <a:ext cx="515" cy="3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6634" name="Object 59"/>
          <p:cNvGraphicFramePr>
            <a:graphicFrameLocks noChangeAspect="1"/>
          </p:cNvGraphicFramePr>
          <p:nvPr/>
        </p:nvGraphicFramePr>
        <p:xfrm>
          <a:off x="5918200" y="1193800"/>
          <a:ext cx="12446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6" name="Equation" r:id="rId17" imgW="438114" imgH="219186" progId="Equation.3">
                  <p:embed/>
                </p:oleObj>
              </mc:Choice>
              <mc:Fallback>
                <p:oleObj name="Equation" r:id="rId17" imgW="438114" imgH="219186" progId="Equation.3">
                  <p:embed/>
                  <p:pic>
                    <p:nvPicPr>
                      <p:cNvPr id="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8200" y="1193800"/>
                        <a:ext cx="12446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4556" name="Picture 60" descr="1599742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5410200"/>
            <a:ext cx="990600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50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ChangeArrowheads="1"/>
          </p:cNvSpPr>
          <p:nvPr/>
        </p:nvSpPr>
        <p:spPr bwMode="auto">
          <a:xfrm>
            <a:off x="533400" y="838200"/>
            <a:ext cx="1600200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Exercise</a:t>
            </a:r>
          </a:p>
        </p:txBody>
      </p:sp>
      <p:sp>
        <p:nvSpPr>
          <p:cNvPr id="27651" name="Rectangle 5"/>
          <p:cNvSpPr>
            <a:spLocks noChangeArrowheads="1"/>
          </p:cNvSpPr>
          <p:nvPr/>
        </p:nvSpPr>
        <p:spPr bwMode="auto">
          <a:xfrm>
            <a:off x="457200" y="1295400"/>
            <a:ext cx="80772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57200" indent="-457200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1. Find the expansion of             in ascending powers of </a:t>
            </a:r>
            <a:r>
              <a:rPr lang="en-US" sz="2600" b="1" i="1"/>
              <a:t>x</a:t>
            </a:r>
            <a:r>
              <a:rPr lang="en-US" b="1">
                <a:latin typeface="Comic Sans MS" pitchFamily="66" charset="0"/>
              </a:rPr>
              <a:t>.</a:t>
            </a:r>
          </a:p>
        </p:txBody>
      </p:sp>
      <p:graphicFrame>
        <p:nvGraphicFramePr>
          <p:cNvPr id="27652" name="Object 6"/>
          <p:cNvGraphicFramePr>
            <a:graphicFrameLocks noChangeAspect="1"/>
          </p:cNvGraphicFramePr>
          <p:nvPr/>
        </p:nvGraphicFramePr>
        <p:xfrm>
          <a:off x="4406900" y="1168400"/>
          <a:ext cx="14224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70" name="Equation" r:id="rId3" imgW="495341" imgH="219186" progId="Equation.3">
                  <p:embed/>
                </p:oleObj>
              </mc:Choice>
              <mc:Fallback>
                <p:oleObj name="Equation" r:id="rId3" imgW="495341" imgH="219186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6900" y="1168400"/>
                        <a:ext cx="14224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3" name="Line 8"/>
          <p:cNvSpPr>
            <a:spLocks noChangeShapeType="1"/>
          </p:cNvSpPr>
          <p:nvPr/>
        </p:nvSpPr>
        <p:spPr bwMode="auto">
          <a:xfrm>
            <a:off x="0" y="2286000"/>
            <a:ext cx="91440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17141" name="Group 53"/>
          <p:cNvGrpSpPr>
            <a:grpSpLocks/>
          </p:cNvGrpSpPr>
          <p:nvPr/>
        </p:nvGrpSpPr>
        <p:grpSpPr bwMode="auto">
          <a:xfrm>
            <a:off x="533400" y="2446338"/>
            <a:ext cx="5486400" cy="474662"/>
            <a:chOff x="336" y="1541"/>
            <a:chExt cx="3456" cy="299"/>
          </a:xfrm>
        </p:grpSpPr>
        <p:sp>
          <p:nvSpPr>
            <p:cNvPr id="27668" name="Rectangle 7"/>
            <p:cNvSpPr>
              <a:spLocks noChangeArrowheads="1"/>
            </p:cNvSpPr>
            <p:nvPr/>
          </p:nvSpPr>
          <p:spPr bwMode="auto">
            <a:xfrm>
              <a:off x="336" y="1541"/>
              <a:ext cx="11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Solution:</a:t>
              </a:r>
            </a:p>
          </p:txBody>
        </p:sp>
        <p:sp>
          <p:nvSpPr>
            <p:cNvPr id="27669" name="Rectangle 47"/>
            <p:cNvSpPr>
              <a:spLocks noChangeArrowheads="1"/>
            </p:cNvSpPr>
            <p:nvPr/>
          </p:nvSpPr>
          <p:spPr bwMode="auto">
            <a:xfrm>
              <a:off x="1392" y="1552"/>
              <a:ext cx="24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coefficients are</a:t>
              </a:r>
            </a:p>
          </p:txBody>
        </p:sp>
      </p:grpSp>
      <p:grpSp>
        <p:nvGrpSpPr>
          <p:cNvPr id="217143" name="Group 55"/>
          <p:cNvGrpSpPr>
            <a:grpSpLocks/>
          </p:cNvGrpSpPr>
          <p:nvPr/>
        </p:nvGrpSpPr>
        <p:grpSpPr bwMode="auto">
          <a:xfrm>
            <a:off x="2971800" y="2914650"/>
            <a:ext cx="4343400" cy="488950"/>
            <a:chOff x="1872" y="1836"/>
            <a:chExt cx="2736" cy="308"/>
          </a:xfrm>
        </p:grpSpPr>
        <p:sp>
          <p:nvSpPr>
            <p:cNvPr id="27662" name="Rectangle 41"/>
            <p:cNvSpPr>
              <a:spLocks noChangeArrowheads="1"/>
            </p:cNvSpPr>
            <p:nvPr/>
          </p:nvSpPr>
          <p:spPr bwMode="auto">
            <a:xfrm>
              <a:off x="1872" y="1836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27663" name="Rectangle 42"/>
            <p:cNvSpPr>
              <a:spLocks noChangeArrowheads="1"/>
            </p:cNvSpPr>
            <p:nvPr/>
          </p:nvSpPr>
          <p:spPr bwMode="auto">
            <a:xfrm>
              <a:off x="2352" y="1836"/>
              <a:ext cx="24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5</a:t>
              </a:r>
            </a:p>
          </p:txBody>
        </p:sp>
        <p:sp>
          <p:nvSpPr>
            <p:cNvPr id="27664" name="Rectangle 43"/>
            <p:cNvSpPr>
              <a:spLocks noChangeArrowheads="1"/>
            </p:cNvSpPr>
            <p:nvPr/>
          </p:nvSpPr>
          <p:spPr bwMode="auto">
            <a:xfrm>
              <a:off x="2832" y="1836"/>
              <a:ext cx="336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10</a:t>
              </a:r>
            </a:p>
          </p:txBody>
        </p:sp>
        <p:sp>
          <p:nvSpPr>
            <p:cNvPr id="27665" name="Rectangle 44"/>
            <p:cNvSpPr>
              <a:spLocks noChangeArrowheads="1"/>
            </p:cNvSpPr>
            <p:nvPr/>
          </p:nvSpPr>
          <p:spPr bwMode="auto">
            <a:xfrm>
              <a:off x="4416" y="1836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27666" name="Rectangle 45"/>
            <p:cNvSpPr>
              <a:spLocks noChangeArrowheads="1"/>
            </p:cNvSpPr>
            <p:nvPr/>
          </p:nvSpPr>
          <p:spPr bwMode="auto">
            <a:xfrm>
              <a:off x="3408" y="1836"/>
              <a:ext cx="43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10</a:t>
              </a:r>
            </a:p>
          </p:txBody>
        </p:sp>
        <p:sp>
          <p:nvSpPr>
            <p:cNvPr id="27667" name="Rectangle 48"/>
            <p:cNvSpPr>
              <a:spLocks noChangeArrowheads="1"/>
            </p:cNvSpPr>
            <p:nvPr/>
          </p:nvSpPr>
          <p:spPr bwMode="auto">
            <a:xfrm>
              <a:off x="3984" y="1836"/>
              <a:ext cx="24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5</a:t>
              </a:r>
            </a:p>
          </p:txBody>
        </p:sp>
      </p:grpSp>
      <p:graphicFrame>
        <p:nvGraphicFramePr>
          <p:cNvPr id="217139" name="Object 51"/>
          <p:cNvGraphicFramePr>
            <a:graphicFrameLocks noChangeAspect="1"/>
          </p:cNvGraphicFramePr>
          <p:nvPr/>
        </p:nvGraphicFramePr>
        <p:xfrm>
          <a:off x="2332038" y="4125913"/>
          <a:ext cx="6278562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71" name="Equation" r:id="rId5" imgW="2514499" imgH="219186" progId="Equation.3">
                  <p:embed/>
                </p:oleObj>
              </mc:Choice>
              <mc:Fallback>
                <p:oleObj name="Equation" r:id="rId5" imgW="2514499" imgH="219186" progId="Equation.3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2038" y="4125913"/>
                        <a:ext cx="6278562" cy="573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7140" name="Object 52"/>
          <p:cNvGraphicFramePr>
            <a:graphicFrameLocks noChangeAspect="1"/>
          </p:cNvGraphicFramePr>
          <p:nvPr/>
        </p:nvGraphicFramePr>
        <p:xfrm>
          <a:off x="2001838" y="4802188"/>
          <a:ext cx="5922962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72" name="Equation" r:id="rId7" imgW="2505051" imgH="209468" progId="Equation.3">
                  <p:embed/>
                </p:oleObj>
              </mc:Choice>
              <mc:Fallback>
                <p:oleObj name="Equation" r:id="rId7" imgW="2505051" imgH="209468" progId="Equation.3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1838" y="4802188"/>
                        <a:ext cx="5922962" cy="51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7145" name="Group 57"/>
          <p:cNvGrpSpPr>
            <a:grpSpLocks/>
          </p:cNvGrpSpPr>
          <p:nvPr/>
        </p:nvGrpSpPr>
        <p:grpSpPr bwMode="auto">
          <a:xfrm>
            <a:off x="609600" y="3554413"/>
            <a:ext cx="2438400" cy="554037"/>
            <a:chOff x="384" y="2239"/>
            <a:chExt cx="1536" cy="349"/>
          </a:xfrm>
        </p:grpSpPr>
        <p:sp>
          <p:nvSpPr>
            <p:cNvPr id="27660" name="Rectangle 50"/>
            <p:cNvSpPr>
              <a:spLocks noChangeArrowheads="1"/>
            </p:cNvSpPr>
            <p:nvPr/>
          </p:nvSpPr>
          <p:spPr bwMode="auto">
            <a:xfrm>
              <a:off x="384" y="2256"/>
              <a:ext cx="4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So,</a:t>
              </a:r>
            </a:p>
          </p:txBody>
        </p:sp>
        <p:graphicFrame>
          <p:nvGraphicFramePr>
            <p:cNvPr id="27661" name="Object 56"/>
            <p:cNvGraphicFramePr>
              <a:graphicFrameLocks noChangeAspect="1"/>
            </p:cNvGraphicFramePr>
            <p:nvPr/>
          </p:nvGraphicFramePr>
          <p:xfrm>
            <a:off x="864" y="2239"/>
            <a:ext cx="1056" cy="3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73" name="Equation" r:id="rId9" imgW="723981" imgH="228634" progId="Equation.3">
                    <p:embed/>
                  </p:oleObj>
                </mc:Choice>
                <mc:Fallback>
                  <p:oleObj name="Equation" r:id="rId9" imgW="723981" imgH="228634" progId="Equation.3">
                    <p:embed/>
                    <p:pic>
                      <p:nvPicPr>
                        <p:cNvPr id="0" name="Object 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64" y="2239"/>
                          <a:ext cx="1056" cy="34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27659" name="Picture 58" descr="303931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533400"/>
            <a:ext cx="12954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0"/>
          <p:cNvSpPr>
            <a:spLocks noChangeArrowheads="1"/>
          </p:cNvSpPr>
          <p:nvPr/>
        </p:nvSpPr>
        <p:spPr bwMode="auto">
          <a:xfrm>
            <a:off x="381000" y="806450"/>
            <a:ext cx="2514600" cy="488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Powers of </a:t>
            </a:r>
            <a:r>
              <a:rPr lang="en-US" sz="2600" b="1" i="1"/>
              <a:t>a + b</a:t>
            </a:r>
          </a:p>
        </p:txBody>
      </p:sp>
      <p:grpSp>
        <p:nvGrpSpPr>
          <p:cNvPr id="220184" name="Group 24"/>
          <p:cNvGrpSpPr>
            <a:grpSpLocks/>
          </p:cNvGrpSpPr>
          <p:nvPr/>
        </p:nvGrpSpPr>
        <p:grpSpPr bwMode="auto">
          <a:xfrm>
            <a:off x="457200" y="1184275"/>
            <a:ext cx="8001000" cy="1406525"/>
            <a:chOff x="288" y="746"/>
            <a:chExt cx="5040" cy="886"/>
          </a:xfrm>
        </p:grpSpPr>
        <p:graphicFrame>
          <p:nvGraphicFramePr>
            <p:cNvPr id="28677" name="Object 18"/>
            <p:cNvGraphicFramePr>
              <a:graphicFrameLocks noChangeAspect="1"/>
            </p:cNvGraphicFramePr>
            <p:nvPr/>
          </p:nvGraphicFramePr>
          <p:xfrm>
            <a:off x="1927" y="965"/>
            <a:ext cx="873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79" name="Equation" r:id="rId3" imgW="485894" imgH="219186" progId="Equation.3">
                    <p:embed/>
                  </p:oleObj>
                </mc:Choice>
                <mc:Fallback>
                  <p:oleObj name="Equation" r:id="rId3" imgW="485894" imgH="219186" progId="Equation.3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7" y="965"/>
                          <a:ext cx="873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678" name="Rectangle 21"/>
            <p:cNvSpPr>
              <a:spLocks noChangeArrowheads="1"/>
            </p:cNvSpPr>
            <p:nvPr/>
          </p:nvSpPr>
          <p:spPr bwMode="auto">
            <a:xfrm>
              <a:off x="288" y="746"/>
              <a:ext cx="5040" cy="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lnSpc>
                  <a:spcPct val="120000"/>
                </a:lnSpc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If we want the first few terms of the expansion of, for example,           , Pascal’s triangle is not helpful.</a:t>
              </a:r>
            </a:p>
          </p:txBody>
        </p:sp>
      </p:grpSp>
      <p:sp>
        <p:nvSpPr>
          <p:cNvPr id="220182" name="Rectangle 22"/>
          <p:cNvSpPr>
            <a:spLocks noChangeArrowheads="1"/>
          </p:cNvSpPr>
          <p:nvPr/>
        </p:nvSpPr>
        <p:spPr bwMode="auto">
          <a:xfrm>
            <a:off x="457200" y="2590800"/>
            <a:ext cx="8305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We will now develop a method of getting the coefficients without needing the triangle.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8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220" name="Rectangle 36"/>
          <p:cNvSpPr>
            <a:spLocks noChangeArrowheads="1"/>
          </p:cNvSpPr>
          <p:nvPr/>
        </p:nvSpPr>
        <p:spPr bwMode="auto">
          <a:xfrm>
            <a:off x="457200" y="3276600"/>
            <a:ext cx="80772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Each coefficient can be found by multiplying the previous one by a fraction.  The fractions form an easy sequence to spot.</a:t>
            </a:r>
          </a:p>
        </p:txBody>
      </p:sp>
      <p:sp>
        <p:nvSpPr>
          <p:cNvPr id="29699" name="Rectangle 4"/>
          <p:cNvSpPr>
            <a:spLocks noChangeArrowheads="1"/>
          </p:cNvSpPr>
          <p:nvPr/>
        </p:nvSpPr>
        <p:spPr bwMode="auto">
          <a:xfrm>
            <a:off x="381000" y="806450"/>
            <a:ext cx="2514600" cy="488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Powers of </a:t>
            </a:r>
            <a:r>
              <a:rPr lang="en-US" sz="2600" b="1" i="1"/>
              <a:t>a + b</a:t>
            </a:r>
          </a:p>
        </p:txBody>
      </p:sp>
      <p:grpSp>
        <p:nvGrpSpPr>
          <p:cNvPr id="221221" name="Group 37"/>
          <p:cNvGrpSpPr>
            <a:grpSpLocks/>
          </p:cNvGrpSpPr>
          <p:nvPr/>
        </p:nvGrpSpPr>
        <p:grpSpPr bwMode="auto">
          <a:xfrm>
            <a:off x="457200" y="1143000"/>
            <a:ext cx="3530600" cy="644525"/>
            <a:chOff x="288" y="720"/>
            <a:chExt cx="2224" cy="406"/>
          </a:xfrm>
        </p:grpSpPr>
        <p:graphicFrame>
          <p:nvGraphicFramePr>
            <p:cNvPr id="29726" name="Object 3"/>
            <p:cNvGraphicFramePr>
              <a:graphicFrameLocks noChangeAspect="1"/>
            </p:cNvGraphicFramePr>
            <p:nvPr/>
          </p:nvGraphicFramePr>
          <p:xfrm>
            <a:off x="1728" y="720"/>
            <a:ext cx="784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28" name="Equation" r:id="rId3" imgW="438114" imgH="219186" progId="Equation.3">
                    <p:embed/>
                  </p:oleObj>
                </mc:Choice>
                <mc:Fallback>
                  <p:oleObj name="Equation" r:id="rId3" imgW="438114" imgH="219186" progId="Equation.3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8" y="720"/>
                          <a:ext cx="784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727" name="Rectangle 5"/>
            <p:cNvSpPr>
              <a:spLocks noChangeArrowheads="1"/>
            </p:cNvSpPr>
            <p:nvPr/>
          </p:nvSpPr>
          <p:spPr bwMode="auto">
            <a:xfrm>
              <a:off x="288" y="776"/>
              <a:ext cx="1680" cy="3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lnSpc>
                  <a:spcPct val="120000"/>
                </a:lnSpc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Let’s consider</a:t>
              </a:r>
            </a:p>
          </p:txBody>
        </p:sp>
      </p:grpSp>
      <p:sp>
        <p:nvSpPr>
          <p:cNvPr id="221190" name="Rectangle 6"/>
          <p:cNvSpPr>
            <a:spLocks noChangeArrowheads="1"/>
          </p:cNvSpPr>
          <p:nvPr/>
        </p:nvSpPr>
        <p:spPr bwMode="auto">
          <a:xfrm>
            <a:off x="457200" y="1768475"/>
            <a:ext cx="8305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We know from Pascal’s triangle that the coefficients are</a:t>
            </a:r>
          </a:p>
        </p:txBody>
      </p:sp>
      <p:grpSp>
        <p:nvGrpSpPr>
          <p:cNvPr id="221222" name="Group 38"/>
          <p:cNvGrpSpPr>
            <a:grpSpLocks/>
          </p:cNvGrpSpPr>
          <p:nvPr/>
        </p:nvGrpSpPr>
        <p:grpSpPr bwMode="auto">
          <a:xfrm>
            <a:off x="685800" y="2667000"/>
            <a:ext cx="7696200" cy="498475"/>
            <a:chOff x="432" y="1680"/>
            <a:chExt cx="4848" cy="314"/>
          </a:xfrm>
        </p:grpSpPr>
        <p:sp>
          <p:nvSpPr>
            <p:cNvPr id="29719" name="Rectangle 7"/>
            <p:cNvSpPr>
              <a:spLocks noChangeArrowheads="1"/>
            </p:cNvSpPr>
            <p:nvPr/>
          </p:nvSpPr>
          <p:spPr bwMode="auto">
            <a:xfrm>
              <a:off x="432" y="1680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29720" name="Rectangle 8"/>
            <p:cNvSpPr>
              <a:spLocks noChangeArrowheads="1"/>
            </p:cNvSpPr>
            <p:nvPr/>
          </p:nvSpPr>
          <p:spPr bwMode="auto">
            <a:xfrm>
              <a:off x="1152" y="1680"/>
              <a:ext cx="24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6</a:t>
              </a:r>
            </a:p>
          </p:txBody>
        </p:sp>
        <p:sp>
          <p:nvSpPr>
            <p:cNvPr id="29721" name="Rectangle 9"/>
            <p:cNvSpPr>
              <a:spLocks noChangeArrowheads="1"/>
            </p:cNvSpPr>
            <p:nvPr/>
          </p:nvSpPr>
          <p:spPr bwMode="auto">
            <a:xfrm>
              <a:off x="1872" y="1680"/>
              <a:ext cx="336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15</a:t>
              </a:r>
            </a:p>
          </p:txBody>
        </p:sp>
        <p:sp>
          <p:nvSpPr>
            <p:cNvPr id="29722" name="Rectangle 10"/>
            <p:cNvSpPr>
              <a:spLocks noChangeArrowheads="1"/>
            </p:cNvSpPr>
            <p:nvPr/>
          </p:nvSpPr>
          <p:spPr bwMode="auto">
            <a:xfrm>
              <a:off x="5088" y="1682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29723" name="Rectangle 11"/>
            <p:cNvSpPr>
              <a:spLocks noChangeArrowheads="1"/>
            </p:cNvSpPr>
            <p:nvPr/>
          </p:nvSpPr>
          <p:spPr bwMode="auto">
            <a:xfrm>
              <a:off x="3456" y="1680"/>
              <a:ext cx="43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15</a:t>
              </a:r>
            </a:p>
          </p:txBody>
        </p:sp>
        <p:sp>
          <p:nvSpPr>
            <p:cNvPr id="29724" name="Rectangle 12"/>
            <p:cNvSpPr>
              <a:spLocks noChangeArrowheads="1"/>
            </p:cNvSpPr>
            <p:nvPr/>
          </p:nvSpPr>
          <p:spPr bwMode="auto">
            <a:xfrm flipH="1">
              <a:off x="4320" y="1686"/>
              <a:ext cx="48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6</a:t>
              </a:r>
            </a:p>
          </p:txBody>
        </p:sp>
        <p:sp>
          <p:nvSpPr>
            <p:cNvPr id="29725" name="Rectangle 13"/>
            <p:cNvSpPr>
              <a:spLocks noChangeArrowheads="1"/>
            </p:cNvSpPr>
            <p:nvPr/>
          </p:nvSpPr>
          <p:spPr bwMode="auto">
            <a:xfrm>
              <a:off x="2640" y="1680"/>
              <a:ext cx="336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20</a:t>
              </a:r>
            </a:p>
          </p:txBody>
        </p:sp>
      </p:grpSp>
      <p:sp>
        <p:nvSpPr>
          <p:cNvPr id="221198" name="Arc 14"/>
          <p:cNvSpPr>
            <a:spLocks/>
          </p:cNvSpPr>
          <p:nvPr/>
        </p:nvSpPr>
        <p:spPr bwMode="auto">
          <a:xfrm rot="10598013">
            <a:off x="990600" y="2971800"/>
            <a:ext cx="884238" cy="446088"/>
          </a:xfrm>
          <a:custGeom>
            <a:avLst/>
            <a:gdLst>
              <a:gd name="T0" fmla="*/ 0 w 37410"/>
              <a:gd name="T1" fmla="*/ 193470 h 21600"/>
              <a:gd name="T2" fmla="*/ 884238 w 37410"/>
              <a:gd name="T3" fmla="*/ 258938 h 21600"/>
              <a:gd name="T4" fmla="*/ 420799 w 37410"/>
              <a:gd name="T5" fmla="*/ 446088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7410" h="21600" fill="none" extrusionOk="0">
                <a:moveTo>
                  <a:pt x="0" y="9368"/>
                </a:moveTo>
                <a:cubicBezTo>
                  <a:pt x="4029" y="3503"/>
                  <a:pt x="10687" y="-1"/>
                  <a:pt x="17803" y="0"/>
                </a:cubicBezTo>
                <a:cubicBezTo>
                  <a:pt x="26223" y="0"/>
                  <a:pt x="33877" y="4893"/>
                  <a:pt x="37410" y="12537"/>
                </a:cubicBezTo>
              </a:path>
              <a:path w="37410" h="21600" stroke="0" extrusionOk="0">
                <a:moveTo>
                  <a:pt x="0" y="9368"/>
                </a:moveTo>
                <a:cubicBezTo>
                  <a:pt x="4029" y="3503"/>
                  <a:pt x="10687" y="-1"/>
                  <a:pt x="17803" y="0"/>
                </a:cubicBezTo>
                <a:cubicBezTo>
                  <a:pt x="26223" y="0"/>
                  <a:pt x="33877" y="4893"/>
                  <a:pt x="37410" y="12537"/>
                </a:cubicBezTo>
                <a:lnTo>
                  <a:pt x="17803" y="21600"/>
                </a:lnTo>
                <a:lnTo>
                  <a:pt x="0" y="9368"/>
                </a:lnTo>
                <a:close/>
              </a:path>
            </a:pathLst>
          </a:custGeom>
          <a:noFill/>
          <a:ln w="38100">
            <a:solidFill>
              <a:schemeClr val="bg1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21200" name="Object 16"/>
          <p:cNvGraphicFramePr>
            <a:graphicFrameLocks noChangeAspect="1"/>
          </p:cNvGraphicFramePr>
          <p:nvPr/>
        </p:nvGraphicFramePr>
        <p:xfrm>
          <a:off x="1104900" y="3408363"/>
          <a:ext cx="4762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9" name="Equation" r:id="rId5" imgW="228640" imgH="333368" progId="Equation.3">
                  <p:embed/>
                </p:oleObj>
              </mc:Choice>
              <mc:Fallback>
                <p:oleObj name="Equation" r:id="rId5" imgW="228640" imgH="333368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4900" y="3408363"/>
                        <a:ext cx="47625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1201" name="Arc 17"/>
          <p:cNvSpPr>
            <a:spLocks/>
          </p:cNvSpPr>
          <p:nvPr/>
        </p:nvSpPr>
        <p:spPr bwMode="auto">
          <a:xfrm rot="10598013">
            <a:off x="2133600" y="2971800"/>
            <a:ext cx="884238" cy="446088"/>
          </a:xfrm>
          <a:custGeom>
            <a:avLst/>
            <a:gdLst>
              <a:gd name="T0" fmla="*/ 0 w 37410"/>
              <a:gd name="T1" fmla="*/ 193470 h 21600"/>
              <a:gd name="T2" fmla="*/ 884238 w 37410"/>
              <a:gd name="T3" fmla="*/ 258938 h 21600"/>
              <a:gd name="T4" fmla="*/ 420799 w 37410"/>
              <a:gd name="T5" fmla="*/ 446088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7410" h="21600" fill="none" extrusionOk="0">
                <a:moveTo>
                  <a:pt x="0" y="9368"/>
                </a:moveTo>
                <a:cubicBezTo>
                  <a:pt x="4029" y="3503"/>
                  <a:pt x="10687" y="-1"/>
                  <a:pt x="17803" y="0"/>
                </a:cubicBezTo>
                <a:cubicBezTo>
                  <a:pt x="26223" y="0"/>
                  <a:pt x="33877" y="4893"/>
                  <a:pt x="37410" y="12537"/>
                </a:cubicBezTo>
              </a:path>
              <a:path w="37410" h="21600" stroke="0" extrusionOk="0">
                <a:moveTo>
                  <a:pt x="0" y="9368"/>
                </a:moveTo>
                <a:cubicBezTo>
                  <a:pt x="4029" y="3503"/>
                  <a:pt x="10687" y="-1"/>
                  <a:pt x="17803" y="0"/>
                </a:cubicBezTo>
                <a:cubicBezTo>
                  <a:pt x="26223" y="0"/>
                  <a:pt x="33877" y="4893"/>
                  <a:pt x="37410" y="12537"/>
                </a:cubicBezTo>
                <a:lnTo>
                  <a:pt x="17803" y="21600"/>
                </a:lnTo>
                <a:lnTo>
                  <a:pt x="0" y="9368"/>
                </a:lnTo>
                <a:close/>
              </a:path>
            </a:pathLst>
          </a:custGeom>
          <a:noFill/>
          <a:ln w="38100">
            <a:solidFill>
              <a:schemeClr val="bg1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1202" name="Arc 18"/>
          <p:cNvSpPr>
            <a:spLocks/>
          </p:cNvSpPr>
          <p:nvPr/>
        </p:nvSpPr>
        <p:spPr bwMode="auto">
          <a:xfrm rot="10598013">
            <a:off x="3352800" y="3006725"/>
            <a:ext cx="884238" cy="446088"/>
          </a:xfrm>
          <a:custGeom>
            <a:avLst/>
            <a:gdLst>
              <a:gd name="T0" fmla="*/ 0 w 37410"/>
              <a:gd name="T1" fmla="*/ 193470 h 21600"/>
              <a:gd name="T2" fmla="*/ 884238 w 37410"/>
              <a:gd name="T3" fmla="*/ 258938 h 21600"/>
              <a:gd name="T4" fmla="*/ 420799 w 37410"/>
              <a:gd name="T5" fmla="*/ 446088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7410" h="21600" fill="none" extrusionOk="0">
                <a:moveTo>
                  <a:pt x="0" y="9368"/>
                </a:moveTo>
                <a:cubicBezTo>
                  <a:pt x="4029" y="3503"/>
                  <a:pt x="10687" y="-1"/>
                  <a:pt x="17803" y="0"/>
                </a:cubicBezTo>
                <a:cubicBezTo>
                  <a:pt x="26223" y="0"/>
                  <a:pt x="33877" y="4893"/>
                  <a:pt x="37410" y="12537"/>
                </a:cubicBezTo>
              </a:path>
              <a:path w="37410" h="21600" stroke="0" extrusionOk="0">
                <a:moveTo>
                  <a:pt x="0" y="9368"/>
                </a:moveTo>
                <a:cubicBezTo>
                  <a:pt x="4029" y="3503"/>
                  <a:pt x="10687" y="-1"/>
                  <a:pt x="17803" y="0"/>
                </a:cubicBezTo>
                <a:cubicBezTo>
                  <a:pt x="26223" y="0"/>
                  <a:pt x="33877" y="4893"/>
                  <a:pt x="37410" y="12537"/>
                </a:cubicBezTo>
                <a:lnTo>
                  <a:pt x="17803" y="21600"/>
                </a:lnTo>
                <a:lnTo>
                  <a:pt x="0" y="9368"/>
                </a:lnTo>
                <a:close/>
              </a:path>
            </a:pathLst>
          </a:custGeom>
          <a:noFill/>
          <a:ln w="38100">
            <a:solidFill>
              <a:schemeClr val="bg1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1203" name="Arc 19"/>
          <p:cNvSpPr>
            <a:spLocks/>
          </p:cNvSpPr>
          <p:nvPr/>
        </p:nvSpPr>
        <p:spPr bwMode="auto">
          <a:xfrm rot="10598013">
            <a:off x="4683125" y="3027363"/>
            <a:ext cx="884238" cy="446087"/>
          </a:xfrm>
          <a:custGeom>
            <a:avLst/>
            <a:gdLst>
              <a:gd name="T0" fmla="*/ 0 w 37410"/>
              <a:gd name="T1" fmla="*/ 193470 h 21600"/>
              <a:gd name="T2" fmla="*/ 884238 w 37410"/>
              <a:gd name="T3" fmla="*/ 258937 h 21600"/>
              <a:gd name="T4" fmla="*/ 420799 w 37410"/>
              <a:gd name="T5" fmla="*/ 44608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7410" h="21600" fill="none" extrusionOk="0">
                <a:moveTo>
                  <a:pt x="0" y="9368"/>
                </a:moveTo>
                <a:cubicBezTo>
                  <a:pt x="4029" y="3503"/>
                  <a:pt x="10687" y="-1"/>
                  <a:pt x="17803" y="0"/>
                </a:cubicBezTo>
                <a:cubicBezTo>
                  <a:pt x="26223" y="0"/>
                  <a:pt x="33877" y="4893"/>
                  <a:pt x="37410" y="12537"/>
                </a:cubicBezTo>
              </a:path>
              <a:path w="37410" h="21600" stroke="0" extrusionOk="0">
                <a:moveTo>
                  <a:pt x="0" y="9368"/>
                </a:moveTo>
                <a:cubicBezTo>
                  <a:pt x="4029" y="3503"/>
                  <a:pt x="10687" y="-1"/>
                  <a:pt x="17803" y="0"/>
                </a:cubicBezTo>
                <a:cubicBezTo>
                  <a:pt x="26223" y="0"/>
                  <a:pt x="33877" y="4893"/>
                  <a:pt x="37410" y="12537"/>
                </a:cubicBezTo>
                <a:lnTo>
                  <a:pt x="17803" y="21600"/>
                </a:lnTo>
                <a:lnTo>
                  <a:pt x="0" y="9368"/>
                </a:lnTo>
                <a:close/>
              </a:path>
            </a:pathLst>
          </a:custGeom>
          <a:noFill/>
          <a:ln w="38100">
            <a:solidFill>
              <a:schemeClr val="bg1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1204" name="Arc 20"/>
          <p:cNvSpPr>
            <a:spLocks/>
          </p:cNvSpPr>
          <p:nvPr/>
        </p:nvSpPr>
        <p:spPr bwMode="auto">
          <a:xfrm rot="10598013">
            <a:off x="5943600" y="3027363"/>
            <a:ext cx="884238" cy="446087"/>
          </a:xfrm>
          <a:custGeom>
            <a:avLst/>
            <a:gdLst>
              <a:gd name="T0" fmla="*/ 0 w 37410"/>
              <a:gd name="T1" fmla="*/ 193470 h 21600"/>
              <a:gd name="T2" fmla="*/ 884238 w 37410"/>
              <a:gd name="T3" fmla="*/ 258937 h 21600"/>
              <a:gd name="T4" fmla="*/ 420799 w 37410"/>
              <a:gd name="T5" fmla="*/ 44608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7410" h="21600" fill="none" extrusionOk="0">
                <a:moveTo>
                  <a:pt x="0" y="9368"/>
                </a:moveTo>
                <a:cubicBezTo>
                  <a:pt x="4029" y="3503"/>
                  <a:pt x="10687" y="-1"/>
                  <a:pt x="17803" y="0"/>
                </a:cubicBezTo>
                <a:cubicBezTo>
                  <a:pt x="26223" y="0"/>
                  <a:pt x="33877" y="4893"/>
                  <a:pt x="37410" y="12537"/>
                </a:cubicBezTo>
              </a:path>
              <a:path w="37410" h="21600" stroke="0" extrusionOk="0">
                <a:moveTo>
                  <a:pt x="0" y="9368"/>
                </a:moveTo>
                <a:cubicBezTo>
                  <a:pt x="4029" y="3503"/>
                  <a:pt x="10687" y="-1"/>
                  <a:pt x="17803" y="0"/>
                </a:cubicBezTo>
                <a:cubicBezTo>
                  <a:pt x="26223" y="0"/>
                  <a:pt x="33877" y="4893"/>
                  <a:pt x="37410" y="12537"/>
                </a:cubicBezTo>
                <a:lnTo>
                  <a:pt x="17803" y="21600"/>
                </a:lnTo>
                <a:lnTo>
                  <a:pt x="0" y="9368"/>
                </a:lnTo>
                <a:close/>
              </a:path>
            </a:pathLst>
          </a:custGeom>
          <a:noFill/>
          <a:ln w="38100">
            <a:solidFill>
              <a:schemeClr val="bg1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1205" name="Arc 21"/>
          <p:cNvSpPr>
            <a:spLocks/>
          </p:cNvSpPr>
          <p:nvPr/>
        </p:nvSpPr>
        <p:spPr bwMode="auto">
          <a:xfrm rot="10598013">
            <a:off x="7239000" y="3027363"/>
            <a:ext cx="884238" cy="446087"/>
          </a:xfrm>
          <a:custGeom>
            <a:avLst/>
            <a:gdLst>
              <a:gd name="T0" fmla="*/ 0 w 37410"/>
              <a:gd name="T1" fmla="*/ 193470 h 21600"/>
              <a:gd name="T2" fmla="*/ 884238 w 37410"/>
              <a:gd name="T3" fmla="*/ 258937 h 21600"/>
              <a:gd name="T4" fmla="*/ 420799 w 37410"/>
              <a:gd name="T5" fmla="*/ 44608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7410" h="21600" fill="none" extrusionOk="0">
                <a:moveTo>
                  <a:pt x="0" y="9368"/>
                </a:moveTo>
                <a:cubicBezTo>
                  <a:pt x="4029" y="3503"/>
                  <a:pt x="10687" y="-1"/>
                  <a:pt x="17803" y="0"/>
                </a:cubicBezTo>
                <a:cubicBezTo>
                  <a:pt x="26223" y="0"/>
                  <a:pt x="33877" y="4893"/>
                  <a:pt x="37410" y="12537"/>
                </a:cubicBezTo>
              </a:path>
              <a:path w="37410" h="21600" stroke="0" extrusionOk="0">
                <a:moveTo>
                  <a:pt x="0" y="9368"/>
                </a:moveTo>
                <a:cubicBezTo>
                  <a:pt x="4029" y="3503"/>
                  <a:pt x="10687" y="-1"/>
                  <a:pt x="17803" y="0"/>
                </a:cubicBezTo>
                <a:cubicBezTo>
                  <a:pt x="26223" y="0"/>
                  <a:pt x="33877" y="4893"/>
                  <a:pt x="37410" y="12537"/>
                </a:cubicBezTo>
                <a:lnTo>
                  <a:pt x="17803" y="21600"/>
                </a:lnTo>
                <a:lnTo>
                  <a:pt x="0" y="9368"/>
                </a:lnTo>
                <a:close/>
              </a:path>
            </a:pathLst>
          </a:custGeom>
          <a:noFill/>
          <a:ln w="38100">
            <a:solidFill>
              <a:schemeClr val="bg1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21206" name="Object 22"/>
          <p:cNvGraphicFramePr>
            <a:graphicFrameLocks noChangeAspect="1"/>
          </p:cNvGraphicFramePr>
          <p:nvPr/>
        </p:nvGraphicFramePr>
        <p:xfrm>
          <a:off x="2238375" y="3414713"/>
          <a:ext cx="50482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30" name="Equation" r:id="rId7" imgW="247536" imgH="333368" progId="Equation.3">
                  <p:embed/>
                </p:oleObj>
              </mc:Choice>
              <mc:Fallback>
                <p:oleObj name="Equation" r:id="rId7" imgW="247536" imgH="333368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8375" y="3414713"/>
                        <a:ext cx="504825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1207" name="Object 23"/>
          <p:cNvGraphicFramePr>
            <a:graphicFrameLocks noChangeAspect="1"/>
          </p:cNvGraphicFramePr>
          <p:nvPr/>
        </p:nvGraphicFramePr>
        <p:xfrm>
          <a:off x="3443288" y="3408363"/>
          <a:ext cx="512762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31" name="Equation" r:id="rId9" imgW="247536" imgH="342816" progId="Equation.3">
                  <p:embed/>
                </p:oleObj>
              </mc:Choice>
              <mc:Fallback>
                <p:oleObj name="Equation" r:id="rId9" imgW="247536" imgH="342816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3288" y="3408363"/>
                        <a:ext cx="512762" cy="72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1208" name="Object 24"/>
          <p:cNvGraphicFramePr>
            <a:graphicFrameLocks noChangeAspect="1"/>
          </p:cNvGraphicFramePr>
          <p:nvPr/>
        </p:nvGraphicFramePr>
        <p:xfrm>
          <a:off x="4838700" y="3429000"/>
          <a:ext cx="50482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32" name="Equation" r:id="rId11" imgW="247536" imgH="333368" progId="Equation.3">
                  <p:embed/>
                </p:oleObj>
              </mc:Choice>
              <mc:Fallback>
                <p:oleObj name="Equation" r:id="rId11" imgW="247536" imgH="333368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8700" y="3429000"/>
                        <a:ext cx="504825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1209" name="Object 25"/>
          <p:cNvGraphicFramePr>
            <a:graphicFrameLocks noChangeAspect="1"/>
          </p:cNvGraphicFramePr>
          <p:nvPr/>
        </p:nvGraphicFramePr>
        <p:xfrm>
          <a:off x="6186488" y="3394075"/>
          <a:ext cx="525462" cy="74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33" name="Equation" r:id="rId13" imgW="247536" imgH="342816" progId="Equation.3">
                  <p:embed/>
                </p:oleObj>
              </mc:Choice>
              <mc:Fallback>
                <p:oleObj name="Equation" r:id="rId13" imgW="247536" imgH="342816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86488" y="3394075"/>
                        <a:ext cx="525462" cy="741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1210" name="Object 26"/>
          <p:cNvGraphicFramePr>
            <a:graphicFrameLocks noChangeAspect="1"/>
          </p:cNvGraphicFramePr>
          <p:nvPr/>
        </p:nvGraphicFramePr>
        <p:xfrm>
          <a:off x="7489825" y="3408363"/>
          <a:ext cx="476250" cy="706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34" name="Equation" r:id="rId15" imgW="228640" imgH="342816" progId="Equation.3">
                  <p:embed/>
                </p:oleObj>
              </mc:Choice>
              <mc:Fallback>
                <p:oleObj name="Equation" r:id="rId15" imgW="228640" imgH="342816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89825" y="3408363"/>
                        <a:ext cx="476250" cy="706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1218" name="Rectangle 34"/>
          <p:cNvSpPr>
            <a:spLocks noChangeArrowheads="1"/>
          </p:cNvSpPr>
          <p:nvPr/>
        </p:nvSpPr>
        <p:spPr bwMode="auto">
          <a:xfrm>
            <a:off x="2286000" y="3276600"/>
            <a:ext cx="396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There is a pattern here:</a:t>
            </a:r>
          </a:p>
        </p:txBody>
      </p:sp>
      <p:sp>
        <p:nvSpPr>
          <p:cNvPr id="221224" name="Rectangle 40"/>
          <p:cNvSpPr>
            <a:spLocks noChangeArrowheads="1"/>
          </p:cNvSpPr>
          <p:nvPr/>
        </p:nvSpPr>
        <p:spPr bwMode="auto">
          <a:xfrm>
            <a:off x="609600" y="4349750"/>
            <a:ext cx="7924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So if we want the 4</a:t>
            </a:r>
            <a:r>
              <a:rPr lang="en-US" b="1" baseline="30000">
                <a:latin typeface="Comic Sans MS" pitchFamily="66" charset="0"/>
              </a:rPr>
              <a:t>th</a:t>
            </a:r>
            <a:r>
              <a:rPr lang="en-US" b="1">
                <a:latin typeface="Comic Sans MS" pitchFamily="66" charset="0"/>
              </a:rPr>
              <a:t> coefficient without finding the others, we would need</a:t>
            </a:r>
          </a:p>
        </p:txBody>
      </p:sp>
      <p:graphicFrame>
        <p:nvGraphicFramePr>
          <p:cNvPr id="221225" name="Object 41"/>
          <p:cNvGraphicFramePr>
            <a:graphicFrameLocks noChangeAspect="1"/>
          </p:cNvGraphicFramePr>
          <p:nvPr/>
        </p:nvGraphicFramePr>
        <p:xfrm>
          <a:off x="3886200" y="5264150"/>
          <a:ext cx="1524000" cy="83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35" name="Equation" r:id="rId17" imgW="647588" imgH="342816" progId="Equation.3">
                  <p:embed/>
                </p:oleObj>
              </mc:Choice>
              <mc:Fallback>
                <p:oleObj name="Equation" r:id="rId17" imgW="647588" imgH="342816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5264150"/>
                        <a:ext cx="1524000" cy="831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1226" name="Rectangle 42"/>
          <p:cNvSpPr>
            <a:spLocks noChangeArrowheads="1"/>
          </p:cNvSpPr>
          <p:nvPr/>
        </p:nvSpPr>
        <p:spPr bwMode="auto">
          <a:xfrm>
            <a:off x="5943600" y="5340350"/>
            <a:ext cx="2514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( 3 fractions 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1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1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21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2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2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2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2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220" grpId="0"/>
      <p:bldP spid="221190" grpId="0"/>
      <p:bldP spid="221198" grpId="0" animBg="1"/>
      <p:bldP spid="221201" grpId="0" animBg="1"/>
      <p:bldP spid="221202" grpId="0" animBg="1"/>
      <p:bldP spid="221203" grpId="0" animBg="1"/>
      <p:bldP spid="221204" grpId="0" animBg="1"/>
      <p:bldP spid="221205" grpId="0" animBg="1"/>
      <p:bldP spid="221218" grpId="0"/>
      <p:bldP spid="221224" grpId="0"/>
      <p:bldP spid="22122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ChangeArrowheads="1"/>
          </p:cNvSpPr>
          <p:nvPr/>
        </p:nvSpPr>
        <p:spPr bwMode="auto">
          <a:xfrm>
            <a:off x="381000" y="806450"/>
            <a:ext cx="2514600" cy="488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Powers of </a:t>
            </a:r>
            <a:r>
              <a:rPr lang="en-US" sz="2600" b="1" i="1"/>
              <a:t>a + b</a:t>
            </a:r>
          </a:p>
        </p:txBody>
      </p:sp>
      <p:graphicFrame>
        <p:nvGraphicFramePr>
          <p:cNvPr id="223266" name="Object 34"/>
          <p:cNvGraphicFramePr>
            <a:graphicFrameLocks noChangeAspect="1"/>
          </p:cNvGraphicFramePr>
          <p:nvPr/>
        </p:nvGraphicFramePr>
        <p:xfrm>
          <a:off x="2057400" y="3989388"/>
          <a:ext cx="4684713" cy="963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2" name="Equation" r:id="rId3" imgW="1743008" imgH="342816" progId="Equation.3">
                  <p:embed/>
                </p:oleObj>
              </mc:Choice>
              <mc:Fallback>
                <p:oleObj name="Equation" r:id="rId3" imgW="1743008" imgH="342816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3989388"/>
                        <a:ext cx="4684713" cy="963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23287" name="Group 55"/>
          <p:cNvGrpSpPr>
            <a:grpSpLocks/>
          </p:cNvGrpSpPr>
          <p:nvPr/>
        </p:nvGrpSpPr>
        <p:grpSpPr bwMode="auto">
          <a:xfrm>
            <a:off x="457200" y="3352800"/>
            <a:ext cx="5638800" cy="644525"/>
            <a:chOff x="288" y="2112"/>
            <a:chExt cx="3552" cy="406"/>
          </a:xfrm>
        </p:grpSpPr>
        <p:sp>
          <p:nvSpPr>
            <p:cNvPr id="30740" name="Rectangle 40"/>
            <p:cNvSpPr>
              <a:spLocks noChangeArrowheads="1"/>
            </p:cNvSpPr>
            <p:nvPr/>
          </p:nvSpPr>
          <p:spPr bwMode="auto">
            <a:xfrm>
              <a:off x="288" y="2183"/>
              <a:ext cx="35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9</a:t>
              </a:r>
              <a:r>
                <a:rPr lang="en-US" b="1" baseline="30000">
                  <a:latin typeface="Comic Sans MS" pitchFamily="66" charset="0"/>
                </a:rPr>
                <a:t>th</a:t>
              </a:r>
              <a:r>
                <a:rPr lang="en-US" b="1">
                  <a:latin typeface="Comic Sans MS" pitchFamily="66" charset="0"/>
                </a:rPr>
                <a:t> coefficient of              is</a:t>
              </a:r>
            </a:p>
          </p:txBody>
        </p:sp>
        <p:graphicFrame>
          <p:nvGraphicFramePr>
            <p:cNvPr id="30741" name="Object 41"/>
            <p:cNvGraphicFramePr>
              <a:graphicFrameLocks noChangeAspect="1"/>
            </p:cNvGraphicFramePr>
            <p:nvPr/>
          </p:nvGraphicFramePr>
          <p:xfrm>
            <a:off x="2544" y="2112"/>
            <a:ext cx="873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43" name="Equation" r:id="rId5" imgW="485894" imgH="219186" progId="Equation.3">
                    <p:embed/>
                  </p:oleObj>
                </mc:Choice>
                <mc:Fallback>
                  <p:oleObj name="Equation" r:id="rId5" imgW="485894" imgH="219186" progId="Equation.3">
                    <p:embed/>
                    <p:pic>
                      <p:nvPicPr>
                        <p:cNvPr id="0" name="Object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44" y="2112"/>
                          <a:ext cx="873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23288" name="Group 56"/>
          <p:cNvGrpSpPr>
            <a:grpSpLocks/>
          </p:cNvGrpSpPr>
          <p:nvPr/>
        </p:nvGrpSpPr>
        <p:grpSpPr bwMode="auto">
          <a:xfrm>
            <a:off x="381000" y="1295400"/>
            <a:ext cx="3810000" cy="644525"/>
            <a:chOff x="240" y="816"/>
            <a:chExt cx="2400" cy="406"/>
          </a:xfrm>
        </p:grpSpPr>
        <p:sp>
          <p:nvSpPr>
            <p:cNvPr id="30738" name="Rectangle 42"/>
            <p:cNvSpPr>
              <a:spLocks noChangeArrowheads="1"/>
            </p:cNvSpPr>
            <p:nvPr/>
          </p:nvSpPr>
          <p:spPr bwMode="auto">
            <a:xfrm>
              <a:off x="240" y="896"/>
              <a:ext cx="24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For            we get</a:t>
              </a:r>
            </a:p>
          </p:txBody>
        </p:sp>
        <p:graphicFrame>
          <p:nvGraphicFramePr>
            <p:cNvPr id="30739" name="Object 43"/>
            <p:cNvGraphicFramePr>
              <a:graphicFrameLocks noChangeAspect="1"/>
            </p:cNvGraphicFramePr>
            <p:nvPr/>
          </p:nvGraphicFramePr>
          <p:xfrm>
            <a:off x="663" y="816"/>
            <a:ext cx="873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44" name="Equation" r:id="rId7" imgW="485894" imgH="219186" progId="Equation.3">
                    <p:embed/>
                  </p:oleObj>
                </mc:Choice>
                <mc:Fallback>
                  <p:oleObj name="Equation" r:id="rId7" imgW="485894" imgH="219186" progId="Equation.3">
                    <p:embed/>
                    <p:pic>
                      <p:nvPicPr>
                        <p:cNvPr id="0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63" y="816"/>
                          <a:ext cx="873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23276" name="Rectangle 44"/>
          <p:cNvSpPr>
            <a:spLocks noChangeArrowheads="1"/>
          </p:cNvSpPr>
          <p:nvPr/>
        </p:nvSpPr>
        <p:spPr bwMode="auto">
          <a:xfrm>
            <a:off x="2133600" y="1905000"/>
            <a:ext cx="304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/>
              <a:t>1</a:t>
            </a:r>
          </a:p>
        </p:txBody>
      </p:sp>
      <p:sp>
        <p:nvSpPr>
          <p:cNvPr id="223277" name="Rectangle 45"/>
          <p:cNvSpPr>
            <a:spLocks noChangeArrowheads="1"/>
          </p:cNvSpPr>
          <p:nvPr/>
        </p:nvSpPr>
        <p:spPr bwMode="auto">
          <a:xfrm>
            <a:off x="3276600" y="1905000"/>
            <a:ext cx="5334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/>
              <a:t>20</a:t>
            </a:r>
          </a:p>
        </p:txBody>
      </p:sp>
      <p:sp>
        <p:nvSpPr>
          <p:cNvPr id="223278" name="Rectangle 46"/>
          <p:cNvSpPr>
            <a:spLocks noChangeArrowheads="1"/>
          </p:cNvSpPr>
          <p:nvPr/>
        </p:nvSpPr>
        <p:spPr bwMode="auto">
          <a:xfrm>
            <a:off x="4419600" y="1905000"/>
            <a:ext cx="9906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/>
              <a:t>190</a:t>
            </a:r>
          </a:p>
        </p:txBody>
      </p:sp>
      <p:sp>
        <p:nvSpPr>
          <p:cNvPr id="223279" name="Rectangle 47"/>
          <p:cNvSpPr>
            <a:spLocks noChangeArrowheads="1"/>
          </p:cNvSpPr>
          <p:nvPr/>
        </p:nvSpPr>
        <p:spPr bwMode="auto">
          <a:xfrm>
            <a:off x="5638800" y="1889125"/>
            <a:ext cx="9144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/>
              <a:t>1140</a:t>
            </a:r>
          </a:p>
        </p:txBody>
      </p:sp>
      <p:sp>
        <p:nvSpPr>
          <p:cNvPr id="223280" name="Arc 48"/>
          <p:cNvSpPr>
            <a:spLocks/>
          </p:cNvSpPr>
          <p:nvPr/>
        </p:nvSpPr>
        <p:spPr bwMode="auto">
          <a:xfrm rot="10598013">
            <a:off x="2438400" y="2209800"/>
            <a:ext cx="884238" cy="446088"/>
          </a:xfrm>
          <a:custGeom>
            <a:avLst/>
            <a:gdLst>
              <a:gd name="T0" fmla="*/ 0 w 37410"/>
              <a:gd name="T1" fmla="*/ 193470 h 21600"/>
              <a:gd name="T2" fmla="*/ 884238 w 37410"/>
              <a:gd name="T3" fmla="*/ 258938 h 21600"/>
              <a:gd name="T4" fmla="*/ 420799 w 37410"/>
              <a:gd name="T5" fmla="*/ 446088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7410" h="21600" fill="none" extrusionOk="0">
                <a:moveTo>
                  <a:pt x="0" y="9368"/>
                </a:moveTo>
                <a:cubicBezTo>
                  <a:pt x="4029" y="3503"/>
                  <a:pt x="10687" y="-1"/>
                  <a:pt x="17803" y="0"/>
                </a:cubicBezTo>
                <a:cubicBezTo>
                  <a:pt x="26223" y="0"/>
                  <a:pt x="33877" y="4893"/>
                  <a:pt x="37410" y="12537"/>
                </a:cubicBezTo>
              </a:path>
              <a:path w="37410" h="21600" stroke="0" extrusionOk="0">
                <a:moveTo>
                  <a:pt x="0" y="9368"/>
                </a:moveTo>
                <a:cubicBezTo>
                  <a:pt x="4029" y="3503"/>
                  <a:pt x="10687" y="-1"/>
                  <a:pt x="17803" y="0"/>
                </a:cubicBezTo>
                <a:cubicBezTo>
                  <a:pt x="26223" y="0"/>
                  <a:pt x="33877" y="4893"/>
                  <a:pt x="37410" y="12537"/>
                </a:cubicBezTo>
                <a:lnTo>
                  <a:pt x="17803" y="21600"/>
                </a:lnTo>
                <a:lnTo>
                  <a:pt x="0" y="9368"/>
                </a:lnTo>
                <a:close/>
              </a:path>
            </a:pathLst>
          </a:custGeom>
          <a:noFill/>
          <a:ln w="38100">
            <a:solidFill>
              <a:schemeClr val="bg1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3281" name="Arc 49"/>
          <p:cNvSpPr>
            <a:spLocks/>
          </p:cNvSpPr>
          <p:nvPr/>
        </p:nvSpPr>
        <p:spPr bwMode="auto">
          <a:xfrm rot="10598013">
            <a:off x="3581400" y="2209800"/>
            <a:ext cx="884238" cy="446088"/>
          </a:xfrm>
          <a:custGeom>
            <a:avLst/>
            <a:gdLst>
              <a:gd name="T0" fmla="*/ 0 w 37410"/>
              <a:gd name="T1" fmla="*/ 193470 h 21600"/>
              <a:gd name="T2" fmla="*/ 884238 w 37410"/>
              <a:gd name="T3" fmla="*/ 258938 h 21600"/>
              <a:gd name="T4" fmla="*/ 420799 w 37410"/>
              <a:gd name="T5" fmla="*/ 446088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7410" h="21600" fill="none" extrusionOk="0">
                <a:moveTo>
                  <a:pt x="0" y="9368"/>
                </a:moveTo>
                <a:cubicBezTo>
                  <a:pt x="4029" y="3503"/>
                  <a:pt x="10687" y="-1"/>
                  <a:pt x="17803" y="0"/>
                </a:cubicBezTo>
                <a:cubicBezTo>
                  <a:pt x="26223" y="0"/>
                  <a:pt x="33877" y="4893"/>
                  <a:pt x="37410" y="12537"/>
                </a:cubicBezTo>
              </a:path>
              <a:path w="37410" h="21600" stroke="0" extrusionOk="0">
                <a:moveTo>
                  <a:pt x="0" y="9368"/>
                </a:moveTo>
                <a:cubicBezTo>
                  <a:pt x="4029" y="3503"/>
                  <a:pt x="10687" y="-1"/>
                  <a:pt x="17803" y="0"/>
                </a:cubicBezTo>
                <a:cubicBezTo>
                  <a:pt x="26223" y="0"/>
                  <a:pt x="33877" y="4893"/>
                  <a:pt x="37410" y="12537"/>
                </a:cubicBezTo>
                <a:lnTo>
                  <a:pt x="17803" y="21600"/>
                </a:lnTo>
                <a:lnTo>
                  <a:pt x="0" y="9368"/>
                </a:lnTo>
                <a:close/>
              </a:path>
            </a:pathLst>
          </a:custGeom>
          <a:noFill/>
          <a:ln w="38100">
            <a:solidFill>
              <a:schemeClr val="bg1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3282" name="Arc 50"/>
          <p:cNvSpPr>
            <a:spLocks/>
          </p:cNvSpPr>
          <p:nvPr/>
        </p:nvSpPr>
        <p:spPr bwMode="auto">
          <a:xfrm rot="10598013">
            <a:off x="4800600" y="2244725"/>
            <a:ext cx="884238" cy="446088"/>
          </a:xfrm>
          <a:custGeom>
            <a:avLst/>
            <a:gdLst>
              <a:gd name="T0" fmla="*/ 0 w 37410"/>
              <a:gd name="T1" fmla="*/ 193470 h 21600"/>
              <a:gd name="T2" fmla="*/ 884238 w 37410"/>
              <a:gd name="T3" fmla="*/ 258938 h 21600"/>
              <a:gd name="T4" fmla="*/ 420799 w 37410"/>
              <a:gd name="T5" fmla="*/ 446088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7410" h="21600" fill="none" extrusionOk="0">
                <a:moveTo>
                  <a:pt x="0" y="9368"/>
                </a:moveTo>
                <a:cubicBezTo>
                  <a:pt x="4029" y="3503"/>
                  <a:pt x="10687" y="-1"/>
                  <a:pt x="17803" y="0"/>
                </a:cubicBezTo>
                <a:cubicBezTo>
                  <a:pt x="26223" y="0"/>
                  <a:pt x="33877" y="4893"/>
                  <a:pt x="37410" y="12537"/>
                </a:cubicBezTo>
              </a:path>
              <a:path w="37410" h="21600" stroke="0" extrusionOk="0">
                <a:moveTo>
                  <a:pt x="0" y="9368"/>
                </a:moveTo>
                <a:cubicBezTo>
                  <a:pt x="4029" y="3503"/>
                  <a:pt x="10687" y="-1"/>
                  <a:pt x="17803" y="0"/>
                </a:cubicBezTo>
                <a:cubicBezTo>
                  <a:pt x="26223" y="0"/>
                  <a:pt x="33877" y="4893"/>
                  <a:pt x="37410" y="12537"/>
                </a:cubicBezTo>
                <a:lnTo>
                  <a:pt x="17803" y="21600"/>
                </a:lnTo>
                <a:lnTo>
                  <a:pt x="0" y="9368"/>
                </a:lnTo>
                <a:close/>
              </a:path>
            </a:pathLst>
          </a:custGeom>
          <a:noFill/>
          <a:ln w="38100">
            <a:solidFill>
              <a:schemeClr val="bg1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23283" name="Object 51"/>
          <p:cNvGraphicFramePr>
            <a:graphicFrameLocks noChangeAspect="1"/>
          </p:cNvGraphicFramePr>
          <p:nvPr/>
        </p:nvGraphicFramePr>
        <p:xfrm>
          <a:off x="3636963" y="2652713"/>
          <a:ext cx="604837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5" name="Equation" r:id="rId9" imgW="295315" imgH="333368" progId="Equation.3">
                  <p:embed/>
                </p:oleObj>
              </mc:Choice>
              <mc:Fallback>
                <p:oleObj name="Equation" r:id="rId9" imgW="295315" imgH="333368" progId="Equation.3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6963" y="2652713"/>
                        <a:ext cx="604837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3284" name="Object 52"/>
          <p:cNvGraphicFramePr>
            <a:graphicFrameLocks noChangeAspect="1"/>
          </p:cNvGraphicFramePr>
          <p:nvPr/>
        </p:nvGraphicFramePr>
        <p:xfrm>
          <a:off x="4840288" y="2671763"/>
          <a:ext cx="615950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6" name="Equation" r:id="rId11" imgW="295315" imgH="342816" progId="Equation.3">
                  <p:embed/>
                </p:oleObj>
              </mc:Choice>
              <mc:Fallback>
                <p:oleObj name="Equation" r:id="rId11" imgW="295315" imgH="342816" progId="Equation.3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0288" y="2671763"/>
                        <a:ext cx="615950" cy="72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3285" name="Rectangle 53"/>
          <p:cNvSpPr>
            <a:spLocks noChangeArrowheads="1"/>
          </p:cNvSpPr>
          <p:nvPr/>
        </p:nvSpPr>
        <p:spPr bwMode="auto">
          <a:xfrm>
            <a:off x="7086600" y="21336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etc.</a:t>
            </a:r>
          </a:p>
        </p:txBody>
      </p:sp>
      <p:sp>
        <p:nvSpPr>
          <p:cNvPr id="223286" name="Rectangle 54"/>
          <p:cNvSpPr>
            <a:spLocks noChangeArrowheads="1"/>
          </p:cNvSpPr>
          <p:nvPr/>
        </p:nvSpPr>
        <p:spPr bwMode="auto">
          <a:xfrm>
            <a:off x="533400" y="5029200"/>
            <a:ext cx="81534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Even using a calculator, this is tedious to simplify.  However, there is a shorthand notation that is available as a function on the calculator.</a:t>
            </a:r>
          </a:p>
        </p:txBody>
      </p:sp>
      <p:graphicFrame>
        <p:nvGraphicFramePr>
          <p:cNvPr id="223289" name="Object 57"/>
          <p:cNvGraphicFramePr>
            <a:graphicFrameLocks noChangeAspect="1"/>
          </p:cNvGraphicFramePr>
          <p:nvPr/>
        </p:nvGraphicFramePr>
        <p:xfrm>
          <a:off x="2451100" y="2641600"/>
          <a:ext cx="630238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7" name="Equation" r:id="rId13" imgW="304763" imgH="333368" progId="Equation.3">
                  <p:embed/>
                </p:oleObj>
              </mc:Choice>
              <mc:Fallback>
                <p:oleObj name="Equation" r:id="rId13" imgW="304763" imgH="333368" progId="Equation.3">
                  <p:embed/>
                  <p:pic>
                    <p:nvPicPr>
                      <p:cNvPr id="0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2641600"/>
                        <a:ext cx="630238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23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23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23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76" grpId="0"/>
      <p:bldP spid="223277" grpId="0"/>
      <p:bldP spid="223278" grpId="0"/>
      <p:bldP spid="223279" grpId="0"/>
      <p:bldP spid="223280" grpId="0" animBg="1"/>
      <p:bldP spid="223281" grpId="0" animBg="1"/>
      <p:bldP spid="223282" grpId="0" animBg="1"/>
      <p:bldP spid="223285" grpId="0"/>
      <p:bldP spid="22328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4284" name="Object 28"/>
          <p:cNvGraphicFramePr>
            <a:graphicFrameLocks noChangeAspect="1"/>
          </p:cNvGraphicFramePr>
          <p:nvPr/>
        </p:nvGraphicFramePr>
        <p:xfrm>
          <a:off x="1600200" y="3844925"/>
          <a:ext cx="6924675" cy="103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0" name="Equation" r:id="rId3" imgW="2581175" imgH="371429" progId="Equation.3">
                  <p:embed/>
                </p:oleObj>
              </mc:Choice>
              <mc:Fallback>
                <p:oleObj name="Equation" r:id="rId3" imgW="2581175" imgH="371429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3844925"/>
                        <a:ext cx="6924675" cy="1031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4285" name="Object 29"/>
          <p:cNvGraphicFramePr>
            <a:graphicFrameLocks noChangeAspect="1"/>
          </p:cNvGraphicFramePr>
          <p:nvPr/>
        </p:nvGraphicFramePr>
        <p:xfrm>
          <a:off x="5486400" y="3844925"/>
          <a:ext cx="3021013" cy="103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1" name="Equation" r:id="rId5" imgW="1124034" imgH="371429" progId="Equation.3">
                  <p:embed/>
                </p:oleObj>
              </mc:Choice>
              <mc:Fallback>
                <p:oleObj name="Equation" r:id="rId5" imgW="1124034" imgH="371429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3844925"/>
                        <a:ext cx="3021013" cy="1031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8" name="Rectangle 3"/>
          <p:cNvSpPr>
            <a:spLocks noChangeArrowheads="1"/>
          </p:cNvSpPr>
          <p:nvPr/>
        </p:nvSpPr>
        <p:spPr bwMode="auto">
          <a:xfrm>
            <a:off x="381000" y="806450"/>
            <a:ext cx="2514600" cy="488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Powers of </a:t>
            </a:r>
            <a:r>
              <a:rPr lang="en-US" sz="2600" b="1" i="1"/>
              <a:t>a + b</a:t>
            </a:r>
          </a:p>
        </p:txBody>
      </p:sp>
      <p:graphicFrame>
        <p:nvGraphicFramePr>
          <p:cNvPr id="224260" name="Object 4"/>
          <p:cNvGraphicFramePr>
            <a:graphicFrameLocks noChangeAspect="1"/>
          </p:cNvGraphicFramePr>
          <p:nvPr/>
        </p:nvGraphicFramePr>
        <p:xfrm>
          <a:off x="838200" y="1397000"/>
          <a:ext cx="3563938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2" name="Equation" r:id="rId7" imgW="1324060" imgH="171408" progId="Equation.3">
                  <p:embed/>
                </p:oleObj>
              </mc:Choice>
              <mc:Fallback>
                <p:oleObj name="Equation" r:id="rId7" imgW="1324060" imgH="171408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397000"/>
                        <a:ext cx="3563938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4277" name="Rectangle 21"/>
          <p:cNvSpPr>
            <a:spLocks noChangeArrowheads="1"/>
          </p:cNvSpPr>
          <p:nvPr/>
        </p:nvSpPr>
        <p:spPr bwMode="auto">
          <a:xfrm>
            <a:off x="2819400" y="1752600"/>
            <a:ext cx="2438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We write </a:t>
            </a:r>
            <a:r>
              <a:rPr lang="en-US" sz="2600" b="1">
                <a:solidFill>
                  <a:schemeClr val="bg1"/>
                </a:solidFill>
              </a:rPr>
              <a:t>20</a:t>
            </a:r>
            <a:r>
              <a:rPr lang="en-US" sz="1000" b="1">
                <a:solidFill>
                  <a:schemeClr val="bg1"/>
                </a:solidFill>
              </a:rPr>
              <a:t> </a:t>
            </a:r>
            <a:r>
              <a:rPr lang="en-US" sz="2800" b="1">
                <a:solidFill>
                  <a:schemeClr val="bg1"/>
                </a:solidFill>
                <a:latin typeface="Arial" pitchFamily="34" charset="0"/>
              </a:rPr>
              <a:t>!</a:t>
            </a:r>
          </a:p>
        </p:txBody>
      </p:sp>
      <p:sp>
        <p:nvSpPr>
          <p:cNvPr id="224279" name="Rectangle 23"/>
          <p:cNvSpPr>
            <a:spLocks noChangeArrowheads="1"/>
          </p:cNvSpPr>
          <p:nvPr/>
        </p:nvSpPr>
        <p:spPr bwMode="auto">
          <a:xfrm>
            <a:off x="4572000" y="1346200"/>
            <a:ext cx="3657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is called </a:t>
            </a:r>
            <a:r>
              <a:rPr lang="en-US" b="1">
                <a:solidFill>
                  <a:schemeClr val="bg1"/>
                </a:solidFill>
              </a:rPr>
              <a:t>20</a:t>
            </a:r>
            <a:r>
              <a:rPr lang="en-US" b="1">
                <a:solidFill>
                  <a:schemeClr val="bg1"/>
                </a:solidFill>
                <a:latin typeface="Comic Sans MS" pitchFamily="66" charset="0"/>
              </a:rPr>
              <a:t> factorial</a:t>
            </a:r>
            <a:r>
              <a:rPr lang="en-US" b="1">
                <a:latin typeface="Comic Sans MS" pitchFamily="66" charset="0"/>
              </a:rPr>
              <a:t>.</a:t>
            </a:r>
          </a:p>
        </p:txBody>
      </p:sp>
      <p:sp>
        <p:nvSpPr>
          <p:cNvPr id="224281" name="Rectangle 25"/>
          <p:cNvSpPr>
            <a:spLocks noChangeArrowheads="1"/>
          </p:cNvSpPr>
          <p:nvPr/>
        </p:nvSpPr>
        <p:spPr bwMode="auto">
          <a:xfrm>
            <a:off x="1295400" y="2271713"/>
            <a:ext cx="65532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/>
              <a:t>( 20</a:t>
            </a:r>
            <a:r>
              <a:rPr lang="en-US" b="1">
                <a:latin typeface="Comic Sans MS" pitchFamily="66" charset="0"/>
              </a:rPr>
              <a:t> followed by an exclamation mark </a:t>
            </a:r>
            <a:r>
              <a:rPr lang="en-US" sz="2600" b="1"/>
              <a:t>)</a:t>
            </a:r>
          </a:p>
        </p:txBody>
      </p:sp>
      <p:sp>
        <p:nvSpPr>
          <p:cNvPr id="224282" name="Rectangle 26"/>
          <p:cNvSpPr>
            <a:spLocks noChangeArrowheads="1"/>
          </p:cNvSpPr>
          <p:nvPr/>
        </p:nvSpPr>
        <p:spPr bwMode="auto">
          <a:xfrm>
            <a:off x="838200" y="2933700"/>
            <a:ext cx="220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We can write</a:t>
            </a:r>
            <a:endParaRPr lang="en-US" sz="2800" b="1">
              <a:solidFill>
                <a:schemeClr val="folHlink"/>
              </a:solidFill>
              <a:latin typeface="Arial" pitchFamily="34" charset="0"/>
            </a:endParaRPr>
          </a:p>
        </p:txBody>
      </p:sp>
      <p:graphicFrame>
        <p:nvGraphicFramePr>
          <p:cNvPr id="224283" name="Object 27"/>
          <p:cNvGraphicFramePr>
            <a:graphicFrameLocks noChangeAspect="1"/>
          </p:cNvGraphicFramePr>
          <p:nvPr/>
        </p:nvGraphicFramePr>
        <p:xfrm>
          <a:off x="3392488" y="2819400"/>
          <a:ext cx="4684712" cy="963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3" name="Equation" r:id="rId9" imgW="1743008" imgH="342816" progId="Equation.3">
                  <p:embed/>
                </p:oleObj>
              </mc:Choice>
              <mc:Fallback>
                <p:oleObj name="Equation" r:id="rId9" imgW="1743008" imgH="342816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2488" y="2819400"/>
                        <a:ext cx="4684712" cy="963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4286" name="Object 30"/>
          <p:cNvGraphicFramePr>
            <a:graphicFrameLocks noChangeAspect="1"/>
          </p:cNvGraphicFramePr>
          <p:nvPr/>
        </p:nvGraphicFramePr>
        <p:xfrm>
          <a:off x="1622425" y="4800600"/>
          <a:ext cx="1425575" cy="103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4" name="Equation" r:id="rId11" imgW="523955" imgH="371429" progId="Equation.3">
                  <p:embed/>
                </p:oleObj>
              </mc:Choice>
              <mc:Fallback>
                <p:oleObj name="Equation" r:id="rId11" imgW="523955" imgH="371429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2425" y="4800600"/>
                        <a:ext cx="1425575" cy="1031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24295" name="Group 39"/>
          <p:cNvGrpSpPr>
            <a:grpSpLocks/>
          </p:cNvGrpSpPr>
          <p:nvPr/>
        </p:nvGrpSpPr>
        <p:grpSpPr bwMode="auto">
          <a:xfrm>
            <a:off x="609600" y="5572125"/>
            <a:ext cx="6553200" cy="644525"/>
            <a:chOff x="384" y="3622"/>
            <a:chExt cx="4128" cy="406"/>
          </a:xfrm>
        </p:grpSpPr>
        <p:sp>
          <p:nvSpPr>
            <p:cNvPr id="31758" name="Rectangle 34"/>
            <p:cNvSpPr>
              <a:spLocks noChangeArrowheads="1"/>
            </p:cNvSpPr>
            <p:nvPr/>
          </p:nvSpPr>
          <p:spPr bwMode="auto">
            <a:xfrm>
              <a:off x="384" y="3696"/>
              <a:ext cx="41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9</a:t>
              </a:r>
              <a:r>
                <a:rPr lang="en-US" b="1" baseline="30000">
                  <a:latin typeface="Comic Sans MS" pitchFamily="66" charset="0"/>
                </a:rPr>
                <a:t>th</a:t>
              </a:r>
              <a:r>
                <a:rPr lang="en-US" b="1">
                  <a:latin typeface="Comic Sans MS" pitchFamily="66" charset="0"/>
                </a:rPr>
                <a:t> term of               is  </a:t>
              </a:r>
            </a:p>
          </p:txBody>
        </p:sp>
        <p:graphicFrame>
          <p:nvGraphicFramePr>
            <p:cNvPr id="31759" name="Object 37"/>
            <p:cNvGraphicFramePr>
              <a:graphicFrameLocks noChangeAspect="1"/>
            </p:cNvGraphicFramePr>
            <p:nvPr/>
          </p:nvGraphicFramePr>
          <p:xfrm>
            <a:off x="2000" y="3622"/>
            <a:ext cx="873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65" name="Equation" r:id="rId13" imgW="485894" imgH="219186" progId="Equation.3">
                    <p:embed/>
                  </p:oleObj>
                </mc:Choice>
                <mc:Fallback>
                  <p:oleObj name="Equation" r:id="rId13" imgW="485894" imgH="219186" progId="Equation.3">
                    <p:embed/>
                    <p:pic>
                      <p:nvPicPr>
                        <p:cNvPr id="0" name="Object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00" y="3622"/>
                          <a:ext cx="873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24294" name="Object 38"/>
          <p:cNvGraphicFramePr>
            <a:graphicFrameLocks noChangeAspect="1"/>
          </p:cNvGraphicFramePr>
          <p:nvPr/>
        </p:nvGraphicFramePr>
        <p:xfrm>
          <a:off x="5486400" y="5419725"/>
          <a:ext cx="2036763" cy="103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6" name="Equation" r:id="rId15" imgW="752595" imgH="371429" progId="Equation.3">
                  <p:embed/>
                </p:oleObj>
              </mc:Choice>
              <mc:Fallback>
                <p:oleObj name="Equation" r:id="rId15" imgW="752595" imgH="371429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5419725"/>
                        <a:ext cx="2036763" cy="1031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77" grpId="0"/>
      <p:bldP spid="224279" grpId="0"/>
      <p:bldP spid="224281" grpId="0"/>
      <p:bldP spid="22428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ChangeArrowheads="1"/>
          </p:cNvSpPr>
          <p:nvPr/>
        </p:nvSpPr>
        <p:spPr bwMode="auto">
          <a:xfrm>
            <a:off x="381000" y="822325"/>
            <a:ext cx="2514600" cy="488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Powers of </a:t>
            </a:r>
            <a:r>
              <a:rPr lang="en-US" sz="2600" b="1" i="1"/>
              <a:t>a + b</a:t>
            </a:r>
          </a:p>
        </p:txBody>
      </p:sp>
      <p:graphicFrame>
        <p:nvGraphicFramePr>
          <p:cNvPr id="198666" name="Object 10"/>
          <p:cNvGraphicFramePr>
            <a:graphicFrameLocks noChangeAspect="1"/>
          </p:cNvGraphicFramePr>
          <p:nvPr/>
        </p:nvGraphicFramePr>
        <p:xfrm>
          <a:off x="2582863" y="2251075"/>
          <a:ext cx="2522537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5" name="Equation" r:id="rId3" imgW="895394" imgH="219186" progId="Equation.3">
                  <p:embed/>
                </p:oleObj>
              </mc:Choice>
              <mc:Fallback>
                <p:oleObj name="Equation" r:id="rId3" imgW="895394" imgH="219186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2863" y="2251075"/>
                        <a:ext cx="2522537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98682" name="Group 26"/>
          <p:cNvGrpSpPr>
            <a:grpSpLocks/>
          </p:cNvGrpSpPr>
          <p:nvPr/>
        </p:nvGrpSpPr>
        <p:grpSpPr bwMode="auto">
          <a:xfrm>
            <a:off x="457200" y="1311275"/>
            <a:ext cx="4575175" cy="1065213"/>
            <a:chOff x="288" y="826"/>
            <a:chExt cx="2882" cy="671"/>
          </a:xfrm>
        </p:grpSpPr>
        <p:graphicFrame>
          <p:nvGraphicFramePr>
            <p:cNvPr id="5132" name="Object 5"/>
            <p:cNvGraphicFramePr>
              <a:graphicFrameLocks noChangeAspect="1"/>
            </p:cNvGraphicFramePr>
            <p:nvPr/>
          </p:nvGraphicFramePr>
          <p:xfrm>
            <a:off x="816" y="1091"/>
            <a:ext cx="1008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6" name="Equation" r:id="rId5" imgW="562017" imgH="219186" progId="Equation.3">
                    <p:embed/>
                  </p:oleObj>
                </mc:Choice>
                <mc:Fallback>
                  <p:oleObj name="Equation" r:id="rId5" imgW="562017" imgH="219186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6" y="1091"/>
                          <a:ext cx="1008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33" name="Object 11"/>
            <p:cNvGraphicFramePr>
              <a:graphicFrameLocks noChangeAspect="1"/>
            </p:cNvGraphicFramePr>
            <p:nvPr/>
          </p:nvGraphicFramePr>
          <p:xfrm>
            <a:off x="1894" y="1174"/>
            <a:ext cx="1276" cy="3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7" name="Equation" r:id="rId7" imgW="714264" imgH="171408" progId="Equation.3">
                    <p:embed/>
                  </p:oleObj>
                </mc:Choice>
                <mc:Fallback>
                  <p:oleObj name="Equation" r:id="rId7" imgW="714264" imgH="171408" progId="Equation.3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94" y="1174"/>
                          <a:ext cx="1276" cy="3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34" name="Rectangle 18"/>
            <p:cNvSpPr>
              <a:spLocks noChangeArrowheads="1"/>
            </p:cNvSpPr>
            <p:nvPr/>
          </p:nvSpPr>
          <p:spPr bwMode="auto">
            <a:xfrm>
              <a:off x="288" y="826"/>
              <a:ext cx="14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We know that</a:t>
              </a:r>
            </a:p>
          </p:txBody>
        </p:sp>
      </p:grpSp>
      <p:sp>
        <p:nvSpPr>
          <p:cNvPr id="198675" name="Rectangle 19"/>
          <p:cNvSpPr>
            <a:spLocks noChangeArrowheads="1"/>
          </p:cNvSpPr>
          <p:nvPr/>
        </p:nvSpPr>
        <p:spPr bwMode="auto">
          <a:xfrm>
            <a:off x="609600" y="3886200"/>
            <a:ext cx="7543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so the </a:t>
            </a:r>
            <a:r>
              <a:rPr lang="en-US" b="1">
                <a:solidFill>
                  <a:srgbClr val="0000FF"/>
                </a:solidFill>
                <a:latin typeface="Comic Sans MS" pitchFamily="66" charset="0"/>
              </a:rPr>
              <a:t>coefficients of the terms are </a:t>
            </a:r>
            <a:r>
              <a:rPr lang="en-US" sz="2600" b="1">
                <a:solidFill>
                  <a:srgbClr val="0000FF"/>
                </a:solidFill>
              </a:rPr>
              <a:t>1</a:t>
            </a:r>
            <a:r>
              <a:rPr lang="en-US" b="1">
                <a:solidFill>
                  <a:srgbClr val="0000FF"/>
                </a:solidFill>
                <a:latin typeface="Comic Sans MS" pitchFamily="66" charset="0"/>
              </a:rPr>
              <a:t>, </a:t>
            </a:r>
            <a:r>
              <a:rPr lang="en-US" sz="2600" b="1">
                <a:solidFill>
                  <a:srgbClr val="0000FF"/>
                </a:solidFill>
              </a:rPr>
              <a:t>2</a:t>
            </a:r>
            <a:r>
              <a:rPr lang="en-US" b="1">
                <a:solidFill>
                  <a:srgbClr val="0000FF"/>
                </a:solidFill>
                <a:latin typeface="Comic Sans MS" pitchFamily="66" charset="0"/>
              </a:rPr>
              <a:t> and </a:t>
            </a:r>
            <a:r>
              <a:rPr lang="en-US" sz="2600" b="1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198676" name="Rectangle 20"/>
          <p:cNvSpPr>
            <a:spLocks noChangeArrowheads="1"/>
          </p:cNvSpPr>
          <p:nvPr/>
        </p:nvSpPr>
        <p:spPr bwMode="auto">
          <a:xfrm>
            <a:off x="609600" y="2895600"/>
            <a:ext cx="419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We can write this as</a:t>
            </a:r>
          </a:p>
        </p:txBody>
      </p:sp>
      <p:grpSp>
        <p:nvGrpSpPr>
          <p:cNvPr id="198683" name="Group 27"/>
          <p:cNvGrpSpPr>
            <a:grpSpLocks/>
          </p:cNvGrpSpPr>
          <p:nvPr/>
        </p:nvGrpSpPr>
        <p:grpSpPr bwMode="auto">
          <a:xfrm>
            <a:off x="2590800" y="3276600"/>
            <a:ext cx="2984500" cy="644525"/>
            <a:chOff x="1632" y="2064"/>
            <a:chExt cx="1880" cy="406"/>
          </a:xfrm>
        </p:grpSpPr>
        <p:graphicFrame>
          <p:nvGraphicFramePr>
            <p:cNvPr id="5128" name="Object 21"/>
            <p:cNvGraphicFramePr>
              <a:graphicFrameLocks noChangeAspect="1"/>
            </p:cNvGraphicFramePr>
            <p:nvPr/>
          </p:nvGraphicFramePr>
          <p:xfrm>
            <a:off x="1632" y="2064"/>
            <a:ext cx="1880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8" name="Equation" r:id="rId9" imgW="1057358" imgH="219186" progId="Equation.3">
                    <p:embed/>
                  </p:oleObj>
                </mc:Choice>
                <mc:Fallback>
                  <p:oleObj name="Equation" r:id="rId9" imgW="1057358" imgH="219186" progId="Equation.3">
                    <p:embed/>
                    <p:pic>
                      <p:nvPicPr>
                        <p:cNvPr id="0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32" y="2064"/>
                          <a:ext cx="1880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29" name="Rectangle 22"/>
            <p:cNvSpPr>
              <a:spLocks noChangeArrowheads="1"/>
            </p:cNvSpPr>
            <p:nvPr/>
          </p:nvSpPr>
          <p:spPr bwMode="auto">
            <a:xfrm>
              <a:off x="1776" y="2125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5130" name="Rectangle 23"/>
            <p:cNvSpPr>
              <a:spLocks noChangeArrowheads="1"/>
            </p:cNvSpPr>
            <p:nvPr/>
          </p:nvSpPr>
          <p:spPr bwMode="auto">
            <a:xfrm>
              <a:off x="2448" y="2121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rgbClr val="0000FF"/>
                  </a:solidFill>
                </a:rPr>
                <a:t>2</a:t>
              </a:r>
            </a:p>
          </p:txBody>
        </p:sp>
        <p:sp>
          <p:nvSpPr>
            <p:cNvPr id="5131" name="Rectangle 24"/>
            <p:cNvSpPr>
              <a:spLocks noChangeArrowheads="1"/>
            </p:cNvSpPr>
            <p:nvPr/>
          </p:nvSpPr>
          <p:spPr bwMode="auto">
            <a:xfrm>
              <a:off x="3024" y="2125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rgbClr val="0000FF"/>
                  </a:solidFill>
                </a:rPr>
                <a:t>1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75" grpId="0"/>
      <p:bldP spid="19867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5"/>
          <p:cNvSpPr>
            <a:spLocks noChangeArrowheads="1"/>
          </p:cNvSpPr>
          <p:nvPr/>
        </p:nvSpPr>
        <p:spPr bwMode="auto">
          <a:xfrm>
            <a:off x="381000" y="806450"/>
            <a:ext cx="2514600" cy="488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Powers of </a:t>
            </a:r>
            <a:r>
              <a:rPr lang="en-US" sz="2600" b="1" i="1"/>
              <a:t>a + b</a:t>
            </a:r>
          </a:p>
        </p:txBody>
      </p:sp>
      <p:graphicFrame>
        <p:nvGraphicFramePr>
          <p:cNvPr id="225292" name="Object 12"/>
          <p:cNvGraphicFramePr>
            <a:graphicFrameLocks noChangeAspect="1"/>
          </p:cNvGraphicFramePr>
          <p:nvPr/>
        </p:nvGraphicFramePr>
        <p:xfrm>
          <a:off x="838200" y="1295400"/>
          <a:ext cx="1154113" cy="103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0" name="Equation" r:id="rId3" imgW="419218" imgH="371429" progId="Equation.3">
                  <p:embed/>
                </p:oleObj>
              </mc:Choice>
              <mc:Fallback>
                <p:oleObj name="Equation" r:id="rId3" imgW="419218" imgH="371429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295400"/>
                        <a:ext cx="1154113" cy="1031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293" name="Rectangle 13"/>
          <p:cNvSpPr>
            <a:spLocks noChangeArrowheads="1"/>
          </p:cNvSpPr>
          <p:nvPr/>
        </p:nvSpPr>
        <p:spPr bwMode="auto">
          <a:xfrm>
            <a:off x="2151063" y="1447800"/>
            <a:ext cx="434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can also be written as</a:t>
            </a:r>
            <a:endParaRPr lang="en-US" sz="2800" b="1">
              <a:solidFill>
                <a:schemeClr val="folHlink"/>
              </a:solidFill>
              <a:latin typeface="Arial" pitchFamily="34" charset="0"/>
            </a:endParaRPr>
          </a:p>
        </p:txBody>
      </p:sp>
      <p:graphicFrame>
        <p:nvGraphicFramePr>
          <p:cNvPr id="225294" name="Object 14"/>
          <p:cNvGraphicFramePr>
            <a:graphicFrameLocks noChangeAspect="1"/>
          </p:cNvGraphicFramePr>
          <p:nvPr/>
        </p:nvGraphicFramePr>
        <p:xfrm>
          <a:off x="5732463" y="1295400"/>
          <a:ext cx="1143000" cy="77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1" name="Equation" r:id="rId5" imgW="333377" imgH="219186" progId="Equation.3">
                  <p:embed/>
                </p:oleObj>
              </mc:Choice>
              <mc:Fallback>
                <p:oleObj name="Equation" r:id="rId5" imgW="333377" imgH="219186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2463" y="1295400"/>
                        <a:ext cx="1143000" cy="773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295" name="Rectangle 15"/>
          <p:cNvSpPr>
            <a:spLocks noChangeArrowheads="1"/>
          </p:cNvSpPr>
          <p:nvPr/>
        </p:nvSpPr>
        <p:spPr bwMode="auto">
          <a:xfrm>
            <a:off x="6951663" y="144145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or</a:t>
            </a:r>
          </a:p>
        </p:txBody>
      </p:sp>
      <p:graphicFrame>
        <p:nvGraphicFramePr>
          <p:cNvPr id="225296" name="Object 16"/>
          <p:cNvGraphicFramePr>
            <a:graphicFrameLocks noChangeAspect="1"/>
          </p:cNvGraphicFramePr>
          <p:nvPr/>
        </p:nvGraphicFramePr>
        <p:xfrm>
          <a:off x="7585075" y="1219200"/>
          <a:ext cx="814388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2" name="Equation" r:id="rId7" imgW="295315" imgH="380876" progId="Equation.3">
                  <p:embed/>
                </p:oleObj>
              </mc:Choice>
              <mc:Fallback>
                <p:oleObj name="Equation" r:id="rId7" imgW="295315" imgH="380876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85075" y="1219200"/>
                        <a:ext cx="814388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297" name="Line 17"/>
          <p:cNvSpPr>
            <a:spLocks noChangeShapeType="1"/>
          </p:cNvSpPr>
          <p:nvPr/>
        </p:nvSpPr>
        <p:spPr bwMode="auto">
          <a:xfrm flipV="1">
            <a:off x="5486400" y="2778125"/>
            <a:ext cx="990600" cy="3048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298" name="Rectangle 18"/>
          <p:cNvSpPr>
            <a:spLocks noChangeArrowheads="1"/>
          </p:cNvSpPr>
          <p:nvPr/>
        </p:nvSpPr>
        <p:spPr bwMode="auto">
          <a:xfrm>
            <a:off x="3352800" y="3006725"/>
            <a:ext cx="327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This notation. . . </a:t>
            </a:r>
            <a:endParaRPr lang="en-US" sz="2800" b="1">
              <a:solidFill>
                <a:schemeClr val="folHlink"/>
              </a:solidFill>
              <a:latin typeface="Arial" pitchFamily="34" charset="0"/>
            </a:endParaRPr>
          </a:p>
        </p:txBody>
      </p:sp>
      <p:sp>
        <p:nvSpPr>
          <p:cNvPr id="225300" name="Rectangle 20"/>
          <p:cNvSpPr>
            <a:spLocks noChangeArrowheads="1"/>
          </p:cNvSpPr>
          <p:nvPr/>
        </p:nvSpPr>
        <p:spPr bwMode="auto">
          <a:xfrm>
            <a:off x="762000" y="3349625"/>
            <a:ext cx="746760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. . . gives the number of ways that </a:t>
            </a:r>
            <a:r>
              <a:rPr lang="en-US" sz="2600" b="1"/>
              <a:t>8</a:t>
            </a:r>
            <a:r>
              <a:rPr lang="en-US" b="1">
                <a:latin typeface="Comic Sans MS" pitchFamily="66" charset="0"/>
              </a:rPr>
              <a:t> items can be</a:t>
            </a:r>
            <a:r>
              <a:rPr lang="en-US" b="1">
                <a:solidFill>
                  <a:schemeClr val="bg1"/>
                </a:solidFill>
                <a:latin typeface="Comic Sans MS" pitchFamily="66" charset="0"/>
              </a:rPr>
              <a:t> chosen</a:t>
            </a:r>
            <a:r>
              <a:rPr lang="en-US" b="1">
                <a:solidFill>
                  <a:schemeClr val="folHlink"/>
                </a:solidFill>
                <a:latin typeface="Comic Sans MS" pitchFamily="66" charset="0"/>
              </a:rPr>
              <a:t> </a:t>
            </a:r>
            <a:r>
              <a:rPr lang="en-US" b="1">
                <a:latin typeface="Comic Sans MS" pitchFamily="66" charset="0"/>
              </a:rPr>
              <a:t>from </a:t>
            </a:r>
            <a:r>
              <a:rPr lang="en-US" sz="2600" b="1"/>
              <a:t>20</a:t>
            </a:r>
            <a:r>
              <a:rPr lang="en-US" b="1">
                <a:latin typeface="Comic Sans MS" pitchFamily="66" charset="0"/>
              </a:rPr>
              <a:t>.</a:t>
            </a:r>
            <a:endParaRPr lang="en-US" sz="2800" b="1">
              <a:solidFill>
                <a:schemeClr val="folHlink"/>
              </a:solidFill>
              <a:latin typeface="Arial" pitchFamily="34" charset="0"/>
            </a:endParaRPr>
          </a:p>
        </p:txBody>
      </p:sp>
      <p:grpSp>
        <p:nvGrpSpPr>
          <p:cNvPr id="225308" name="Group 28"/>
          <p:cNvGrpSpPr>
            <a:grpSpLocks/>
          </p:cNvGrpSpPr>
          <p:nvPr/>
        </p:nvGrpSpPr>
        <p:grpSpPr bwMode="auto">
          <a:xfrm>
            <a:off x="762000" y="5146675"/>
            <a:ext cx="7620000" cy="1187450"/>
            <a:chOff x="480" y="3197"/>
            <a:chExt cx="4800" cy="748"/>
          </a:xfrm>
        </p:grpSpPr>
        <p:sp>
          <p:nvSpPr>
            <p:cNvPr id="32788" name="Rectangle 22"/>
            <p:cNvSpPr>
              <a:spLocks noChangeArrowheads="1"/>
            </p:cNvSpPr>
            <p:nvPr/>
          </p:nvSpPr>
          <p:spPr bwMode="auto">
            <a:xfrm>
              <a:off x="480" y="3197"/>
              <a:ext cx="4800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endParaRPr lang="en-US" b="1">
                <a:latin typeface="Comic Sans MS" pitchFamily="66" charset="0"/>
              </a:endParaRPr>
            </a:p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        is read as “20 C 8” or “20 choose 8”  and can be evaluated on our calculators.</a:t>
              </a:r>
            </a:p>
          </p:txBody>
        </p:sp>
        <p:graphicFrame>
          <p:nvGraphicFramePr>
            <p:cNvPr id="32789" name="Object 23"/>
            <p:cNvGraphicFramePr>
              <a:graphicFrameLocks noChangeAspect="1"/>
            </p:cNvGraphicFramePr>
            <p:nvPr/>
          </p:nvGraphicFramePr>
          <p:xfrm>
            <a:off x="560" y="3387"/>
            <a:ext cx="528" cy="3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793" name="Equation" r:id="rId9" imgW="333377" imgH="219186" progId="Equation.3">
                    <p:embed/>
                  </p:oleObj>
                </mc:Choice>
                <mc:Fallback>
                  <p:oleObj name="Equation" r:id="rId9" imgW="333377" imgH="219186" progId="Equation.3">
                    <p:embed/>
                    <p:pic>
                      <p:nvPicPr>
                        <p:cNvPr id="0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0" y="3387"/>
                          <a:ext cx="528" cy="35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25311" name="Group 31"/>
          <p:cNvGrpSpPr>
            <a:grpSpLocks/>
          </p:cNvGrpSpPr>
          <p:nvPr/>
        </p:nvGrpSpPr>
        <p:grpSpPr bwMode="auto">
          <a:xfrm>
            <a:off x="609600" y="2286000"/>
            <a:ext cx="7467600" cy="654050"/>
            <a:chOff x="384" y="1440"/>
            <a:chExt cx="4704" cy="412"/>
          </a:xfrm>
        </p:grpSpPr>
        <p:sp>
          <p:nvSpPr>
            <p:cNvPr id="32785" name="Rectangle 24"/>
            <p:cNvSpPr>
              <a:spLocks noChangeArrowheads="1"/>
            </p:cNvSpPr>
            <p:nvPr/>
          </p:nvSpPr>
          <p:spPr bwMode="auto">
            <a:xfrm>
              <a:off x="384" y="1514"/>
              <a:ext cx="41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9</a:t>
              </a:r>
              <a:r>
                <a:rPr lang="en-US" b="1" baseline="30000">
                  <a:latin typeface="Comic Sans MS" pitchFamily="66" charset="0"/>
                </a:rPr>
                <a:t>th</a:t>
              </a:r>
              <a:r>
                <a:rPr lang="en-US" b="1">
                  <a:latin typeface="Comic Sans MS" pitchFamily="66" charset="0"/>
                </a:rPr>
                <a:t> term of              is then </a:t>
              </a:r>
            </a:p>
          </p:txBody>
        </p:sp>
        <p:graphicFrame>
          <p:nvGraphicFramePr>
            <p:cNvPr id="32786" name="Object 25"/>
            <p:cNvGraphicFramePr>
              <a:graphicFrameLocks noChangeAspect="1"/>
            </p:cNvGraphicFramePr>
            <p:nvPr/>
          </p:nvGraphicFramePr>
          <p:xfrm>
            <a:off x="2055" y="1440"/>
            <a:ext cx="873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794" name="Equation" r:id="rId11" imgW="485894" imgH="219186" progId="Equation.3">
                    <p:embed/>
                  </p:oleObj>
                </mc:Choice>
                <mc:Fallback>
                  <p:oleObj name="Equation" r:id="rId11" imgW="485894" imgH="219186" progId="Equation.3">
                    <p:embed/>
                    <p:pic>
                      <p:nvPicPr>
                        <p:cNvPr id="0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55" y="1440"/>
                          <a:ext cx="873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787" name="Object 26"/>
            <p:cNvGraphicFramePr>
              <a:graphicFrameLocks noChangeAspect="1"/>
            </p:cNvGraphicFramePr>
            <p:nvPr/>
          </p:nvGraphicFramePr>
          <p:xfrm>
            <a:off x="3934" y="1462"/>
            <a:ext cx="1154" cy="3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795" name="Equation" r:id="rId13" imgW="676202" imgH="219186" progId="Equation.3">
                    <p:embed/>
                  </p:oleObj>
                </mc:Choice>
                <mc:Fallback>
                  <p:oleObj name="Equation" r:id="rId13" imgW="676202" imgH="219186" progId="Equation.3">
                    <p:embed/>
                    <p:pic>
                      <p:nvPicPr>
                        <p:cNvPr id="0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34" y="1462"/>
                          <a:ext cx="1154" cy="3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25310" name="Group 30"/>
          <p:cNvGrpSpPr>
            <a:grpSpLocks/>
          </p:cNvGrpSpPr>
          <p:nvPr/>
        </p:nvGrpSpPr>
        <p:grpSpPr bwMode="auto">
          <a:xfrm>
            <a:off x="762000" y="4114800"/>
            <a:ext cx="7924800" cy="1330325"/>
            <a:chOff x="480" y="2592"/>
            <a:chExt cx="4992" cy="838"/>
          </a:xfrm>
        </p:grpSpPr>
        <p:sp>
          <p:nvSpPr>
            <p:cNvPr id="32783" name="Rectangle 19"/>
            <p:cNvSpPr>
              <a:spLocks noChangeArrowheads="1"/>
            </p:cNvSpPr>
            <p:nvPr/>
          </p:nvSpPr>
          <p:spPr bwMode="auto">
            <a:xfrm>
              <a:off x="480" y="2592"/>
              <a:ext cx="4992" cy="7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In the expansion, we are choosing the letter </a:t>
              </a:r>
              <a:r>
                <a:rPr lang="en-US" sz="2600" b="1" i="1"/>
                <a:t>b</a:t>
              </a:r>
              <a:r>
                <a:rPr lang="en-US" b="1">
                  <a:solidFill>
                    <a:schemeClr val="bg1"/>
                  </a:solidFill>
                  <a:latin typeface="Comic Sans MS" pitchFamily="66" charset="0"/>
                </a:rPr>
                <a:t> 8</a:t>
              </a:r>
              <a:r>
                <a:rPr lang="en-US" b="1">
                  <a:latin typeface="Comic Sans MS" pitchFamily="66" charset="0"/>
                </a:rPr>
                <a:t> times from the </a:t>
              </a:r>
              <a:r>
                <a:rPr lang="en-US" b="1">
                  <a:solidFill>
                    <a:schemeClr val="bg1"/>
                  </a:solidFill>
                  <a:latin typeface="Comic Sans MS" pitchFamily="66" charset="0"/>
                </a:rPr>
                <a:t>20</a:t>
              </a:r>
              <a:r>
                <a:rPr lang="en-US" b="1">
                  <a:latin typeface="Comic Sans MS" pitchFamily="66" charset="0"/>
                </a:rPr>
                <a:t> sets of brackets that make up </a:t>
              </a:r>
            </a:p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          .  ( </a:t>
              </a:r>
              <a:r>
                <a:rPr lang="en-US" sz="2600" b="1" i="1"/>
                <a:t>a</a:t>
              </a:r>
              <a:r>
                <a:rPr lang="en-US" b="1">
                  <a:latin typeface="Comic Sans MS" pitchFamily="66" charset="0"/>
                </a:rPr>
                <a:t> is chosen 12 times ).</a:t>
              </a:r>
            </a:p>
          </p:txBody>
        </p:sp>
        <p:graphicFrame>
          <p:nvGraphicFramePr>
            <p:cNvPr id="32784" name="Object 27"/>
            <p:cNvGraphicFramePr>
              <a:graphicFrameLocks noChangeAspect="1"/>
            </p:cNvGraphicFramePr>
            <p:nvPr/>
          </p:nvGraphicFramePr>
          <p:xfrm>
            <a:off x="480" y="3024"/>
            <a:ext cx="873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796" name="Equation" r:id="rId15" imgW="485894" imgH="219186" progId="Equation.3">
                    <p:embed/>
                  </p:oleObj>
                </mc:Choice>
                <mc:Fallback>
                  <p:oleObj name="Equation" r:id="rId15" imgW="485894" imgH="219186" progId="Equation.3">
                    <p:embed/>
                    <p:pic>
                      <p:nvPicPr>
                        <p:cNvPr id="0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" y="3024"/>
                          <a:ext cx="873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25312" name="Object 32"/>
          <p:cNvGraphicFramePr>
            <a:graphicFrameLocks noChangeAspect="1"/>
          </p:cNvGraphicFramePr>
          <p:nvPr/>
        </p:nvGraphicFramePr>
        <p:xfrm>
          <a:off x="8305800" y="5105400"/>
          <a:ext cx="674688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7" name="Photo Editor Photo" r:id="rId17" imgW="3371429" imgH="6857143" progId="MSPhotoEd.3">
                  <p:embed/>
                </p:oleObj>
              </mc:Choice>
              <mc:Fallback>
                <p:oleObj name="Photo Editor Photo" r:id="rId17" imgW="3371429" imgH="6857143" progId="MSPhotoEd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5800" y="5105400"/>
                        <a:ext cx="674688" cy="137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5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3" grpId="0"/>
      <p:bldP spid="225295" grpId="0"/>
      <p:bldP spid="225297" grpId="0" animBg="1"/>
      <p:bldP spid="225298" grpId="0"/>
      <p:bldP spid="22530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ChangeArrowheads="1"/>
          </p:cNvSpPr>
          <p:nvPr/>
        </p:nvSpPr>
        <p:spPr bwMode="auto">
          <a:xfrm>
            <a:off x="381000" y="806450"/>
            <a:ext cx="2514600" cy="488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Powers of </a:t>
            </a:r>
            <a:r>
              <a:rPr lang="en-US" sz="2600" b="1" i="1"/>
              <a:t>a + b</a:t>
            </a:r>
          </a:p>
        </p:txBody>
      </p:sp>
      <p:grpSp>
        <p:nvGrpSpPr>
          <p:cNvPr id="241711" name="Group 47"/>
          <p:cNvGrpSpPr>
            <a:grpSpLocks/>
          </p:cNvGrpSpPr>
          <p:nvPr/>
        </p:nvGrpSpPr>
        <p:grpSpPr bwMode="auto">
          <a:xfrm>
            <a:off x="381000" y="1168400"/>
            <a:ext cx="6324600" cy="644525"/>
            <a:chOff x="240" y="736"/>
            <a:chExt cx="3984" cy="406"/>
          </a:xfrm>
        </p:grpSpPr>
        <p:sp>
          <p:nvSpPr>
            <p:cNvPr id="33808" name="Rectangle 26"/>
            <p:cNvSpPr>
              <a:spLocks noChangeArrowheads="1"/>
            </p:cNvSpPr>
            <p:nvPr/>
          </p:nvSpPr>
          <p:spPr bwMode="auto">
            <a:xfrm>
              <a:off x="240" y="820"/>
              <a:ext cx="39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binomial expansion of             is</a:t>
              </a:r>
            </a:p>
          </p:txBody>
        </p:sp>
        <p:graphicFrame>
          <p:nvGraphicFramePr>
            <p:cNvPr id="33809" name="Object 27"/>
            <p:cNvGraphicFramePr>
              <a:graphicFrameLocks noChangeAspect="1"/>
            </p:cNvGraphicFramePr>
            <p:nvPr/>
          </p:nvGraphicFramePr>
          <p:xfrm>
            <a:off x="2784" y="736"/>
            <a:ext cx="873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810" name="Equation" r:id="rId3" imgW="485894" imgH="219186" progId="Equation.3">
                    <p:embed/>
                  </p:oleObj>
                </mc:Choice>
                <mc:Fallback>
                  <p:oleObj name="Equation" r:id="rId3" imgW="485894" imgH="219186" progId="Equation.3">
                    <p:embed/>
                    <p:pic>
                      <p:nvPicPr>
                        <p:cNvPr id="0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84" y="736"/>
                          <a:ext cx="873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41692" name="Object 28"/>
          <p:cNvGraphicFramePr>
            <a:graphicFrameLocks noChangeAspect="1"/>
          </p:cNvGraphicFramePr>
          <p:nvPr/>
        </p:nvGraphicFramePr>
        <p:xfrm>
          <a:off x="533400" y="1905000"/>
          <a:ext cx="2841625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1" name="Equation" r:id="rId5" imgW="1009579" imgH="219186" progId="Equation.3">
                  <p:embed/>
                </p:oleObj>
              </mc:Choice>
              <mc:Fallback>
                <p:oleObj name="Equation" r:id="rId5" imgW="1009579" imgH="219186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905000"/>
                        <a:ext cx="2841625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1694" name="Object 30"/>
          <p:cNvGraphicFramePr>
            <a:graphicFrameLocks noChangeAspect="1"/>
          </p:cNvGraphicFramePr>
          <p:nvPr/>
        </p:nvGraphicFramePr>
        <p:xfrm>
          <a:off x="5041900" y="1905000"/>
          <a:ext cx="22733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2" name="Equation" r:id="rId7" imgW="800105" imgH="219186" progId="Equation.3">
                  <p:embed/>
                </p:oleObj>
              </mc:Choice>
              <mc:Fallback>
                <p:oleObj name="Equation" r:id="rId7" imgW="800105" imgH="219186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1900" y="1905000"/>
                        <a:ext cx="22733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1695" name="Object 31"/>
          <p:cNvGraphicFramePr>
            <a:graphicFrameLocks noChangeAspect="1"/>
          </p:cNvGraphicFramePr>
          <p:nvPr/>
        </p:nvGraphicFramePr>
        <p:xfrm>
          <a:off x="4318000" y="2632075"/>
          <a:ext cx="447675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3" name="Equation" r:id="rId9" imgW="1590762" imgH="219186" progId="Equation.3">
                  <p:embed/>
                </p:oleObj>
              </mc:Choice>
              <mc:Fallback>
                <p:oleObj name="Equation" r:id="rId9" imgW="1590762" imgH="219186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8000" y="2632075"/>
                        <a:ext cx="447675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1696" name="Rectangle 32"/>
          <p:cNvSpPr>
            <a:spLocks noChangeArrowheads="1"/>
          </p:cNvSpPr>
          <p:nvPr/>
        </p:nvSpPr>
        <p:spPr bwMode="auto">
          <a:xfrm>
            <a:off x="457200" y="3244850"/>
            <a:ext cx="8077200" cy="128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We know from Pascal’s triangle that the </a:t>
            </a:r>
            <a:r>
              <a:rPr lang="en-US" sz="2600" b="1"/>
              <a:t>1</a:t>
            </a:r>
            <a:r>
              <a:rPr lang="en-US" b="1" baseline="30000">
                <a:latin typeface="Comic Sans MS" pitchFamily="66" charset="0"/>
              </a:rPr>
              <a:t>st</a:t>
            </a:r>
            <a:r>
              <a:rPr lang="en-US" b="1">
                <a:latin typeface="Comic Sans MS" pitchFamily="66" charset="0"/>
              </a:rPr>
              <a:t> two coefficients are </a:t>
            </a:r>
            <a:r>
              <a:rPr lang="en-US" sz="2600" b="1"/>
              <a:t>1</a:t>
            </a:r>
            <a:r>
              <a:rPr lang="en-US" b="1">
                <a:latin typeface="Comic Sans MS" pitchFamily="66" charset="0"/>
              </a:rPr>
              <a:t> and </a:t>
            </a:r>
            <a:r>
              <a:rPr lang="en-US" sz="2600" b="1"/>
              <a:t>20</a:t>
            </a:r>
            <a:r>
              <a:rPr lang="en-US" b="1">
                <a:latin typeface="Comic Sans MS" pitchFamily="66" charset="0"/>
              </a:rPr>
              <a:t>, but, to complete the pattern, we can write these using the </a:t>
            </a:r>
            <a:r>
              <a:rPr lang="en-US" sz="2600" b="1" i="1"/>
              <a:t>C</a:t>
            </a:r>
            <a:r>
              <a:rPr lang="en-US" b="1">
                <a:latin typeface="Comic Sans MS" pitchFamily="66" charset="0"/>
              </a:rPr>
              <a:t> notation:</a:t>
            </a:r>
          </a:p>
        </p:txBody>
      </p:sp>
      <p:grpSp>
        <p:nvGrpSpPr>
          <p:cNvPr id="241712" name="Group 48"/>
          <p:cNvGrpSpPr>
            <a:grpSpLocks/>
          </p:cNvGrpSpPr>
          <p:nvPr/>
        </p:nvGrpSpPr>
        <p:grpSpPr bwMode="auto">
          <a:xfrm>
            <a:off x="2330450" y="4419600"/>
            <a:ext cx="4375150" cy="682625"/>
            <a:chOff x="1468" y="2857"/>
            <a:chExt cx="2756" cy="430"/>
          </a:xfrm>
        </p:grpSpPr>
        <p:graphicFrame>
          <p:nvGraphicFramePr>
            <p:cNvPr id="33805" name="Object 29"/>
            <p:cNvGraphicFramePr>
              <a:graphicFrameLocks noChangeAspect="1"/>
            </p:cNvGraphicFramePr>
            <p:nvPr/>
          </p:nvGraphicFramePr>
          <p:xfrm>
            <a:off x="1468" y="2857"/>
            <a:ext cx="980" cy="4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814" name="Equation" r:id="rId11" imgW="571465" imgH="247529" progId="Equation.3">
                    <p:embed/>
                  </p:oleObj>
                </mc:Choice>
                <mc:Fallback>
                  <p:oleObj name="Equation" r:id="rId11" imgW="571465" imgH="247529" progId="Equation.3">
                    <p:embed/>
                    <p:pic>
                      <p:nvPicPr>
                        <p:cNvPr id="0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68" y="2857"/>
                          <a:ext cx="980" cy="4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3806" name="Rectangle 33"/>
            <p:cNvSpPr>
              <a:spLocks noChangeArrowheads="1"/>
            </p:cNvSpPr>
            <p:nvPr/>
          </p:nvSpPr>
          <p:spPr bwMode="auto">
            <a:xfrm>
              <a:off x="2592" y="2928"/>
              <a:ext cx="4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and </a:t>
              </a:r>
            </a:p>
          </p:txBody>
        </p:sp>
        <p:graphicFrame>
          <p:nvGraphicFramePr>
            <p:cNvPr id="33807" name="Object 34"/>
            <p:cNvGraphicFramePr>
              <a:graphicFrameLocks noChangeAspect="1"/>
            </p:cNvGraphicFramePr>
            <p:nvPr/>
          </p:nvGraphicFramePr>
          <p:xfrm>
            <a:off x="3109" y="2865"/>
            <a:ext cx="1115" cy="4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815" name="Equation" r:id="rId13" imgW="647588" imgH="228634" progId="Equation.3">
                    <p:embed/>
                  </p:oleObj>
                </mc:Choice>
                <mc:Fallback>
                  <p:oleObj name="Equation" r:id="rId13" imgW="647588" imgH="228634" progId="Equation.3">
                    <p:embed/>
                    <p:pic>
                      <p:nvPicPr>
                        <p:cNvPr id="0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09" y="2865"/>
                          <a:ext cx="1115" cy="4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41699" name="Object 35"/>
          <p:cNvGraphicFramePr>
            <a:graphicFrameLocks noChangeAspect="1"/>
          </p:cNvGraphicFramePr>
          <p:nvPr/>
        </p:nvGraphicFramePr>
        <p:xfrm>
          <a:off x="3429000" y="1905000"/>
          <a:ext cx="1598613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6" name="Equation" r:id="rId15" imgW="562017" imgH="219186" progId="Equation.3">
                  <p:embed/>
                </p:oleObj>
              </mc:Choice>
              <mc:Fallback>
                <p:oleObj name="Equation" r:id="rId15" imgW="562017" imgH="219186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1905000"/>
                        <a:ext cx="1598613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1710" name="Group 46"/>
          <p:cNvGrpSpPr>
            <a:grpSpLocks/>
          </p:cNvGrpSpPr>
          <p:nvPr/>
        </p:nvGrpSpPr>
        <p:grpSpPr bwMode="auto">
          <a:xfrm>
            <a:off x="533400" y="5029200"/>
            <a:ext cx="8229600" cy="1277938"/>
            <a:chOff x="336" y="3259"/>
            <a:chExt cx="5184" cy="805"/>
          </a:xfrm>
        </p:grpSpPr>
        <p:sp>
          <p:nvSpPr>
            <p:cNvPr id="33803" name="Rectangle 41"/>
            <p:cNvSpPr>
              <a:spLocks noChangeArrowheads="1"/>
            </p:cNvSpPr>
            <p:nvPr/>
          </p:nvSpPr>
          <p:spPr bwMode="auto">
            <a:xfrm>
              <a:off x="336" y="3334"/>
              <a:ext cx="5184" cy="7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lnSpc>
                  <a:spcPct val="140000"/>
                </a:lnSpc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Since                        we  must define </a:t>
              </a:r>
              <a:r>
                <a:rPr lang="en-US" sz="2600" b="1"/>
                <a:t>0!</a:t>
              </a:r>
              <a:r>
                <a:rPr lang="en-US" b="1">
                  <a:latin typeface="Comic Sans MS" pitchFamily="66" charset="0"/>
                </a:rPr>
                <a:t> as equal to 1.    </a:t>
              </a:r>
            </a:p>
          </p:txBody>
        </p:sp>
        <p:graphicFrame>
          <p:nvGraphicFramePr>
            <p:cNvPr id="33804" name="Object 43"/>
            <p:cNvGraphicFramePr>
              <a:graphicFrameLocks noChangeAspect="1"/>
            </p:cNvGraphicFramePr>
            <p:nvPr/>
          </p:nvGraphicFramePr>
          <p:xfrm>
            <a:off x="966" y="3259"/>
            <a:ext cx="1722" cy="6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817" name="Equation" r:id="rId17" imgW="971517" imgH="371429" progId="Equation.3">
                    <p:embed/>
                  </p:oleObj>
                </mc:Choice>
                <mc:Fallback>
                  <p:oleObj name="Equation" r:id="rId17" imgW="971517" imgH="371429" progId="Equation.3">
                    <p:embed/>
                    <p:pic>
                      <p:nvPicPr>
                        <p:cNvPr id="0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6" y="3259"/>
                          <a:ext cx="1722" cy="67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69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ChangeArrowheads="1"/>
          </p:cNvSpPr>
          <p:nvPr/>
        </p:nvSpPr>
        <p:spPr bwMode="auto">
          <a:xfrm>
            <a:off x="381000" y="806450"/>
            <a:ext cx="2514600" cy="488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Powers of </a:t>
            </a:r>
            <a:r>
              <a:rPr lang="en-US" sz="2600" b="1" i="1"/>
              <a:t>a + b</a:t>
            </a:r>
          </a:p>
        </p:txBody>
      </p:sp>
      <p:graphicFrame>
        <p:nvGraphicFramePr>
          <p:cNvPr id="243716" name="Object 4"/>
          <p:cNvGraphicFramePr>
            <a:graphicFrameLocks noChangeAspect="1"/>
          </p:cNvGraphicFramePr>
          <p:nvPr/>
        </p:nvGraphicFramePr>
        <p:xfrm>
          <a:off x="2819400" y="4191000"/>
          <a:ext cx="2749550" cy="103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3" name="Equation" r:id="rId3" imgW="1019297" imgH="371429" progId="Equation.3">
                  <p:embed/>
                </p:oleObj>
              </mc:Choice>
              <mc:Fallback>
                <p:oleObj name="Equation" r:id="rId3" imgW="1019297" imgH="37142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4191000"/>
                        <a:ext cx="2749550" cy="1031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3735" name="Group 23"/>
          <p:cNvGrpSpPr>
            <a:grpSpLocks/>
          </p:cNvGrpSpPr>
          <p:nvPr/>
        </p:nvGrpSpPr>
        <p:grpSpPr bwMode="auto">
          <a:xfrm>
            <a:off x="152400" y="3124200"/>
            <a:ext cx="8839200" cy="990600"/>
            <a:chOff x="48" y="1968"/>
            <a:chExt cx="5568" cy="624"/>
          </a:xfrm>
        </p:grpSpPr>
        <p:sp>
          <p:nvSpPr>
            <p:cNvPr id="34831" name="AutoShape 22"/>
            <p:cNvSpPr>
              <a:spLocks noChangeArrowheads="1"/>
            </p:cNvSpPr>
            <p:nvPr/>
          </p:nvSpPr>
          <p:spPr bwMode="auto">
            <a:xfrm>
              <a:off x="48" y="1968"/>
              <a:ext cx="5568" cy="624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32" name="Rectangle 5"/>
            <p:cNvSpPr>
              <a:spLocks noChangeArrowheads="1"/>
            </p:cNvSpPr>
            <p:nvPr/>
          </p:nvSpPr>
          <p:spPr bwMode="auto">
            <a:xfrm>
              <a:off x="96" y="2016"/>
              <a:ext cx="5328" cy="51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solidFill>
                    <a:srgbClr val="FF3300"/>
                  </a:solidFill>
                  <a:latin typeface="Comic Sans MS" pitchFamily="66" charset="0"/>
                </a:rPr>
                <a:t>Tip: When finding binomial expansions, it can be useful to notice the following:</a:t>
              </a:r>
            </a:p>
          </p:txBody>
        </p:sp>
      </p:grpSp>
      <p:grpSp>
        <p:nvGrpSpPr>
          <p:cNvPr id="243737" name="Group 25"/>
          <p:cNvGrpSpPr>
            <a:grpSpLocks/>
          </p:cNvGrpSpPr>
          <p:nvPr/>
        </p:nvGrpSpPr>
        <p:grpSpPr bwMode="auto">
          <a:xfrm>
            <a:off x="533400" y="5399088"/>
            <a:ext cx="6007100" cy="773112"/>
            <a:chOff x="336" y="3401"/>
            <a:chExt cx="3784" cy="487"/>
          </a:xfrm>
        </p:grpSpPr>
        <p:graphicFrame>
          <p:nvGraphicFramePr>
            <p:cNvPr id="34828" name="Object 6"/>
            <p:cNvGraphicFramePr>
              <a:graphicFrameLocks noChangeAspect="1"/>
            </p:cNvGraphicFramePr>
            <p:nvPr/>
          </p:nvGraphicFramePr>
          <p:xfrm>
            <a:off x="1104" y="3401"/>
            <a:ext cx="720" cy="4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834" name="Equation" r:id="rId5" imgW="333377" imgH="219186" progId="Equation.3">
                    <p:embed/>
                  </p:oleObj>
                </mc:Choice>
                <mc:Fallback>
                  <p:oleObj name="Equation" r:id="rId5" imgW="333377" imgH="219186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04" y="3401"/>
                          <a:ext cx="720" cy="4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829" name="Rectangle 7"/>
            <p:cNvSpPr>
              <a:spLocks noChangeArrowheads="1"/>
            </p:cNvSpPr>
            <p:nvPr/>
          </p:nvSpPr>
          <p:spPr bwMode="auto">
            <a:xfrm>
              <a:off x="336" y="3449"/>
              <a:ext cx="31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So,                is equal to </a:t>
              </a:r>
            </a:p>
          </p:txBody>
        </p:sp>
        <p:graphicFrame>
          <p:nvGraphicFramePr>
            <p:cNvPr id="34830" name="Object 8"/>
            <p:cNvGraphicFramePr>
              <a:graphicFrameLocks noChangeAspect="1"/>
            </p:cNvGraphicFramePr>
            <p:nvPr/>
          </p:nvGraphicFramePr>
          <p:xfrm>
            <a:off x="3320" y="3401"/>
            <a:ext cx="800" cy="4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835" name="Equation" r:id="rId7" imgW="371439" imgH="219186" progId="Equation.3">
                    <p:embed/>
                  </p:oleObj>
                </mc:Choice>
                <mc:Fallback>
                  <p:oleObj name="Equation" r:id="rId7" imgW="371439" imgH="219186" progId="Equation.3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20" y="3401"/>
                          <a:ext cx="800" cy="4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43736" name="Group 24"/>
          <p:cNvGrpSpPr>
            <a:grpSpLocks/>
          </p:cNvGrpSpPr>
          <p:nvPr/>
        </p:nvGrpSpPr>
        <p:grpSpPr bwMode="auto">
          <a:xfrm>
            <a:off x="304800" y="1270000"/>
            <a:ext cx="8153400" cy="1793875"/>
            <a:chOff x="192" y="800"/>
            <a:chExt cx="5136" cy="1130"/>
          </a:xfrm>
        </p:grpSpPr>
        <p:sp>
          <p:nvSpPr>
            <p:cNvPr id="34824" name="Rectangle 16"/>
            <p:cNvSpPr>
              <a:spLocks noChangeArrowheads="1"/>
            </p:cNvSpPr>
            <p:nvPr/>
          </p:nvSpPr>
          <p:spPr bwMode="auto">
            <a:xfrm>
              <a:off x="240" y="864"/>
              <a:ext cx="50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Any term of             can then be written as </a:t>
              </a:r>
            </a:p>
          </p:txBody>
        </p:sp>
        <p:graphicFrame>
          <p:nvGraphicFramePr>
            <p:cNvPr id="34825" name="Object 17"/>
            <p:cNvGraphicFramePr>
              <a:graphicFrameLocks noChangeAspect="1"/>
            </p:cNvGraphicFramePr>
            <p:nvPr/>
          </p:nvGraphicFramePr>
          <p:xfrm>
            <a:off x="1909" y="1248"/>
            <a:ext cx="1343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836" name="Equation" r:id="rId9" imgW="752595" imgH="219186" progId="Equation.3">
                    <p:embed/>
                  </p:oleObj>
                </mc:Choice>
                <mc:Fallback>
                  <p:oleObj name="Equation" r:id="rId9" imgW="752595" imgH="219186" progId="Equation.3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09" y="1248"/>
                          <a:ext cx="1343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826" name="Object 20"/>
            <p:cNvGraphicFramePr>
              <a:graphicFrameLocks noChangeAspect="1"/>
            </p:cNvGraphicFramePr>
            <p:nvPr/>
          </p:nvGraphicFramePr>
          <p:xfrm>
            <a:off x="1559" y="800"/>
            <a:ext cx="873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837" name="Equation" r:id="rId11" imgW="485894" imgH="219186" progId="Equation.3">
                    <p:embed/>
                  </p:oleObj>
                </mc:Choice>
                <mc:Fallback>
                  <p:oleObj name="Equation" r:id="rId11" imgW="485894" imgH="219186" progId="Equation.3">
                    <p:embed/>
                    <p:pic>
                      <p:nvPicPr>
                        <p:cNvPr id="0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59" y="800"/>
                          <a:ext cx="873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827" name="Rectangle 21"/>
            <p:cNvSpPr>
              <a:spLocks noChangeArrowheads="1"/>
            </p:cNvSpPr>
            <p:nvPr/>
          </p:nvSpPr>
          <p:spPr bwMode="auto">
            <a:xfrm>
              <a:off x="192" y="1622"/>
              <a:ext cx="5088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where </a:t>
              </a:r>
              <a:r>
                <a:rPr lang="en-US" sz="2600" b="1" i="1"/>
                <a:t>r</a:t>
              </a:r>
              <a:r>
                <a:rPr lang="en-US" b="1">
                  <a:latin typeface="Comic Sans MS" pitchFamily="66" charset="0"/>
                </a:rPr>
                <a:t> is any integer from </a:t>
              </a:r>
              <a:r>
                <a:rPr lang="en-US" sz="2600" b="1"/>
                <a:t>0</a:t>
              </a:r>
              <a:r>
                <a:rPr lang="en-US" b="1">
                  <a:latin typeface="Comic Sans MS" pitchFamily="66" charset="0"/>
                </a:rPr>
                <a:t> to </a:t>
              </a:r>
              <a:r>
                <a:rPr lang="en-US" sz="2600" b="1"/>
                <a:t>20</a:t>
              </a:r>
              <a:r>
                <a:rPr lang="en-US" b="1">
                  <a:latin typeface="Comic Sans MS" pitchFamily="66" charset="0"/>
                </a:rPr>
                <a:t>.</a:t>
              </a:r>
            </a:p>
          </p:txBody>
        </p:sp>
      </p:grpSp>
      <p:graphicFrame>
        <p:nvGraphicFramePr>
          <p:cNvPr id="243738" name="Object 26"/>
          <p:cNvGraphicFramePr>
            <a:graphicFrameLocks noChangeAspect="1"/>
          </p:cNvGraphicFramePr>
          <p:nvPr/>
        </p:nvGraphicFramePr>
        <p:xfrm>
          <a:off x="7696200" y="4648200"/>
          <a:ext cx="900113" cy="182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8" name="Photo Editor Photo" r:id="rId13" imgW="3371429" imgH="6857143" progId="MSPhotoEd.3">
                  <p:embed/>
                </p:oleObj>
              </mc:Choice>
              <mc:Fallback>
                <p:oleObj name="Photo Editor Photo" r:id="rId13" imgW="3371429" imgH="6857143" progId="MSPhotoEd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6200" y="4648200"/>
                        <a:ext cx="900113" cy="182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04" name="Group 4"/>
          <p:cNvGrpSpPr>
            <a:grpSpLocks/>
          </p:cNvGrpSpPr>
          <p:nvPr/>
        </p:nvGrpSpPr>
        <p:grpSpPr bwMode="auto">
          <a:xfrm>
            <a:off x="381000" y="5029200"/>
            <a:ext cx="6019800" cy="644525"/>
            <a:chOff x="288" y="3168"/>
            <a:chExt cx="3792" cy="406"/>
          </a:xfrm>
        </p:grpSpPr>
        <p:sp>
          <p:nvSpPr>
            <p:cNvPr id="35855" name="Rectangle 5"/>
            <p:cNvSpPr>
              <a:spLocks noChangeArrowheads="1"/>
            </p:cNvSpPr>
            <p:nvPr/>
          </p:nvSpPr>
          <p:spPr bwMode="auto">
            <a:xfrm>
              <a:off x="288" y="3232"/>
              <a:ext cx="37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457200" indent="-457200" eaLnBrk="1" hangingPunct="1">
                <a:buFont typeface="Wingdings" pitchFamily="2" charset="2"/>
                <a:buChar char="Ø"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expansion of            is </a:t>
              </a:r>
            </a:p>
          </p:txBody>
        </p:sp>
        <p:graphicFrame>
          <p:nvGraphicFramePr>
            <p:cNvPr id="35856" name="Object 6"/>
            <p:cNvGraphicFramePr>
              <a:graphicFrameLocks noChangeAspect="1"/>
            </p:cNvGraphicFramePr>
            <p:nvPr/>
          </p:nvGraphicFramePr>
          <p:xfrm>
            <a:off x="2352" y="3168"/>
            <a:ext cx="807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857" name="Equation" r:id="rId3" imgW="447562" imgH="219186" progId="Equation.3">
                    <p:embed/>
                  </p:oleObj>
                </mc:Choice>
                <mc:Fallback>
                  <p:oleObj name="Equation" r:id="rId3" imgW="447562" imgH="219186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52" y="3168"/>
                          <a:ext cx="807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56017" name="Group 17"/>
          <p:cNvGrpSpPr>
            <a:grpSpLocks/>
          </p:cNvGrpSpPr>
          <p:nvPr/>
        </p:nvGrpSpPr>
        <p:grpSpPr bwMode="auto">
          <a:xfrm>
            <a:off x="381000" y="3200400"/>
            <a:ext cx="8382000" cy="708025"/>
            <a:chOff x="240" y="770"/>
            <a:chExt cx="5280" cy="446"/>
          </a:xfrm>
        </p:grpSpPr>
        <p:sp>
          <p:nvSpPr>
            <p:cNvPr id="35853" name="Rectangle 9"/>
            <p:cNvSpPr>
              <a:spLocks noChangeArrowheads="1"/>
            </p:cNvSpPr>
            <p:nvPr/>
          </p:nvSpPr>
          <p:spPr bwMode="auto">
            <a:xfrm>
              <a:off x="240" y="888"/>
              <a:ext cx="52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457200" indent="-457200" eaLnBrk="1" hangingPunct="1">
                <a:buFont typeface="Wingdings" pitchFamily="2" charset="2"/>
                <a:buChar char="Ø"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Any term of             can be written in the form </a:t>
              </a:r>
            </a:p>
          </p:txBody>
        </p:sp>
        <p:graphicFrame>
          <p:nvGraphicFramePr>
            <p:cNvPr id="35854" name="Object 11"/>
            <p:cNvGraphicFramePr>
              <a:graphicFrameLocks noChangeAspect="1"/>
            </p:cNvGraphicFramePr>
            <p:nvPr/>
          </p:nvGraphicFramePr>
          <p:xfrm>
            <a:off x="1824" y="770"/>
            <a:ext cx="910" cy="4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858" name="Equation" r:id="rId5" imgW="485894" imgH="228634" progId="Equation.3">
                    <p:embed/>
                  </p:oleObj>
                </mc:Choice>
                <mc:Fallback>
                  <p:oleObj name="Equation" r:id="rId5" imgW="485894" imgH="228634" progId="Equation.3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24" y="770"/>
                          <a:ext cx="910" cy="44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56012" name="Rectangle 12"/>
          <p:cNvSpPr>
            <a:spLocks noChangeArrowheads="1"/>
          </p:cNvSpPr>
          <p:nvPr/>
        </p:nvSpPr>
        <p:spPr bwMode="auto">
          <a:xfrm>
            <a:off x="914400" y="4559300"/>
            <a:ext cx="57912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where </a:t>
            </a:r>
            <a:r>
              <a:rPr lang="en-US" sz="2600" b="1" i="1"/>
              <a:t>r</a:t>
            </a:r>
            <a:r>
              <a:rPr lang="en-US" b="1">
                <a:latin typeface="Comic Sans MS" pitchFamily="66" charset="0"/>
              </a:rPr>
              <a:t> is any integer from </a:t>
            </a:r>
            <a:r>
              <a:rPr lang="en-US" sz="2600" b="1"/>
              <a:t>0</a:t>
            </a:r>
            <a:r>
              <a:rPr lang="en-US" b="1">
                <a:latin typeface="Comic Sans MS" pitchFamily="66" charset="0"/>
              </a:rPr>
              <a:t> to </a:t>
            </a:r>
            <a:r>
              <a:rPr lang="en-US" sz="2600" b="1" i="1"/>
              <a:t>n</a:t>
            </a:r>
            <a:r>
              <a:rPr lang="en-US" b="1">
                <a:latin typeface="Comic Sans MS" pitchFamily="66" charset="0"/>
              </a:rPr>
              <a:t>.</a:t>
            </a:r>
          </a:p>
        </p:txBody>
      </p:sp>
      <p:graphicFrame>
        <p:nvGraphicFramePr>
          <p:cNvPr id="256014" name="Object 14"/>
          <p:cNvGraphicFramePr>
            <a:graphicFrameLocks noChangeAspect="1"/>
          </p:cNvGraphicFramePr>
          <p:nvPr/>
        </p:nvGraphicFramePr>
        <p:xfrm>
          <a:off x="3435350" y="3927475"/>
          <a:ext cx="1990725" cy="681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9" name="Equation" r:id="rId7" imgW="704816" imgH="228634" progId="Equation.3">
                  <p:embed/>
                </p:oleObj>
              </mc:Choice>
              <mc:Fallback>
                <p:oleObj name="Equation" r:id="rId7" imgW="704816" imgH="228634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5350" y="3927475"/>
                        <a:ext cx="1990725" cy="681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6" name="Rectangle 18"/>
          <p:cNvSpPr>
            <a:spLocks noChangeArrowheads="1"/>
          </p:cNvSpPr>
          <p:nvPr/>
        </p:nvSpPr>
        <p:spPr bwMode="auto">
          <a:xfrm>
            <a:off x="381000" y="868363"/>
            <a:ext cx="2514600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Generalizations</a:t>
            </a:r>
          </a:p>
        </p:txBody>
      </p:sp>
      <p:grpSp>
        <p:nvGrpSpPr>
          <p:cNvPr id="256020" name="Group 20"/>
          <p:cNvGrpSpPr>
            <a:grpSpLocks/>
          </p:cNvGrpSpPr>
          <p:nvPr/>
        </p:nvGrpSpPr>
        <p:grpSpPr bwMode="auto">
          <a:xfrm>
            <a:off x="381000" y="1177925"/>
            <a:ext cx="8077200" cy="955675"/>
            <a:chOff x="240" y="864"/>
            <a:chExt cx="5088" cy="602"/>
          </a:xfrm>
        </p:grpSpPr>
        <p:sp>
          <p:nvSpPr>
            <p:cNvPr id="35851" name="Rectangle 21"/>
            <p:cNvSpPr>
              <a:spLocks noChangeArrowheads="1"/>
            </p:cNvSpPr>
            <p:nvPr/>
          </p:nvSpPr>
          <p:spPr bwMode="auto">
            <a:xfrm>
              <a:off x="240" y="928"/>
              <a:ext cx="5088" cy="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457200" indent="-457200" eaLnBrk="1" hangingPunct="1">
                <a:buFont typeface="Wingdings" pitchFamily="2" charset="2"/>
                <a:buChar char="Ø"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binomial expansion of            in ascending powers of </a:t>
              </a:r>
              <a:r>
                <a:rPr lang="en-US" sz="2600" b="1" i="1"/>
                <a:t>x</a:t>
              </a:r>
              <a:r>
                <a:rPr lang="en-US" b="1">
                  <a:latin typeface="Comic Sans MS" pitchFamily="66" charset="0"/>
                </a:rPr>
                <a:t> is given by</a:t>
              </a:r>
            </a:p>
          </p:txBody>
        </p:sp>
        <p:graphicFrame>
          <p:nvGraphicFramePr>
            <p:cNvPr id="35852" name="Object 22"/>
            <p:cNvGraphicFramePr>
              <a:graphicFrameLocks noChangeAspect="1"/>
            </p:cNvGraphicFramePr>
            <p:nvPr/>
          </p:nvGraphicFramePr>
          <p:xfrm>
            <a:off x="3072" y="864"/>
            <a:ext cx="807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860" name="Equation" r:id="rId9" imgW="447562" imgH="219186" progId="Equation.3">
                    <p:embed/>
                  </p:oleObj>
                </mc:Choice>
                <mc:Fallback>
                  <p:oleObj name="Equation" r:id="rId9" imgW="447562" imgH="219186" progId="Equation.3">
                    <p:embed/>
                    <p:pic>
                      <p:nvPicPr>
                        <p:cNvPr id="0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72" y="864"/>
                          <a:ext cx="807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56023" name="Object 23"/>
          <p:cNvGraphicFramePr>
            <a:graphicFrameLocks noChangeAspect="1"/>
          </p:cNvGraphicFramePr>
          <p:nvPr/>
        </p:nvGraphicFramePr>
        <p:xfrm>
          <a:off x="914400" y="1963738"/>
          <a:ext cx="7974013" cy="1328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1" name="Equation" r:id="rId11" imgW="2838428" imgH="457267" progId="Equation.3">
                  <p:embed/>
                </p:oleObj>
              </mc:Choice>
              <mc:Fallback>
                <p:oleObj name="Equation" r:id="rId11" imgW="2838428" imgH="457267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963738"/>
                        <a:ext cx="7974013" cy="1328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28" name="Object 28"/>
          <p:cNvGraphicFramePr>
            <a:graphicFrameLocks noChangeAspect="1"/>
          </p:cNvGraphicFramePr>
          <p:nvPr/>
        </p:nvGraphicFramePr>
        <p:xfrm>
          <a:off x="838200" y="5516563"/>
          <a:ext cx="7924800" cy="655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2" name="Equation" r:id="rId13" imgW="2933717" imgH="228634" progId="Equation.3">
                  <p:embed/>
                </p:oleObj>
              </mc:Choice>
              <mc:Fallback>
                <p:oleObj name="Equation" r:id="rId13" imgW="2933717" imgH="228634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5516563"/>
                        <a:ext cx="7924800" cy="655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56029" name="Picture 29" descr="1599742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4267200"/>
            <a:ext cx="990600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1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0672" name="Group 32"/>
          <p:cNvGrpSpPr>
            <a:grpSpLocks/>
          </p:cNvGrpSpPr>
          <p:nvPr/>
        </p:nvGrpSpPr>
        <p:grpSpPr bwMode="auto">
          <a:xfrm>
            <a:off x="457200" y="1295400"/>
            <a:ext cx="8077200" cy="923925"/>
            <a:chOff x="288" y="816"/>
            <a:chExt cx="5088" cy="582"/>
          </a:xfrm>
        </p:grpSpPr>
        <p:sp>
          <p:nvSpPr>
            <p:cNvPr id="36881" name="Rectangle 4"/>
            <p:cNvSpPr>
              <a:spLocks noChangeArrowheads="1"/>
            </p:cNvSpPr>
            <p:nvPr/>
          </p:nvSpPr>
          <p:spPr bwMode="auto">
            <a:xfrm>
              <a:off x="288" y="816"/>
              <a:ext cx="5088" cy="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1041400" indent="-1041400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e.g.3  Find the first 4 terms in the expansion of</a:t>
              </a:r>
            </a:p>
            <a:p>
              <a:pPr marL="1041400" indent="-1041400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	            in ascending powers of </a:t>
              </a:r>
              <a:r>
                <a:rPr lang="en-US" sz="2600" b="1" i="1"/>
                <a:t>x</a:t>
              </a:r>
              <a:r>
                <a:rPr lang="en-US" b="1">
                  <a:latin typeface="Comic Sans MS" pitchFamily="66" charset="0"/>
                </a:rPr>
                <a:t>.</a:t>
              </a:r>
            </a:p>
          </p:txBody>
        </p:sp>
        <p:graphicFrame>
          <p:nvGraphicFramePr>
            <p:cNvPr id="36882" name="Object 5"/>
            <p:cNvGraphicFramePr>
              <a:graphicFrameLocks noChangeAspect="1"/>
            </p:cNvGraphicFramePr>
            <p:nvPr/>
          </p:nvGraphicFramePr>
          <p:xfrm>
            <a:off x="1019" y="992"/>
            <a:ext cx="873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883" name="Equation" r:id="rId3" imgW="485894" imgH="219186" progId="Equation.3">
                    <p:embed/>
                  </p:oleObj>
                </mc:Choice>
                <mc:Fallback>
                  <p:oleObj name="Equation" r:id="rId3" imgW="485894" imgH="219186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19" y="992"/>
                          <a:ext cx="873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40659" name="Object 19"/>
          <p:cNvGraphicFramePr>
            <a:graphicFrameLocks noChangeAspect="1"/>
          </p:cNvGraphicFramePr>
          <p:nvPr/>
        </p:nvGraphicFramePr>
        <p:xfrm>
          <a:off x="6096000" y="2743200"/>
          <a:ext cx="2206625" cy="788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4" name="Equation" r:id="rId5" imgW="780939" imgH="266694" progId="Equation.3">
                  <p:embed/>
                </p:oleObj>
              </mc:Choice>
              <mc:Fallback>
                <p:oleObj name="Equation" r:id="rId5" imgW="780939" imgH="266694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2743200"/>
                        <a:ext cx="2206625" cy="788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68" name="Rectangle 21"/>
          <p:cNvSpPr>
            <a:spLocks noChangeArrowheads="1"/>
          </p:cNvSpPr>
          <p:nvPr/>
        </p:nvSpPr>
        <p:spPr bwMode="auto">
          <a:xfrm>
            <a:off x="381000" y="806450"/>
            <a:ext cx="2514600" cy="488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Powers of </a:t>
            </a:r>
            <a:r>
              <a:rPr lang="en-US" sz="2600" b="1" i="1"/>
              <a:t>a + b</a:t>
            </a:r>
          </a:p>
        </p:txBody>
      </p:sp>
      <p:grpSp>
        <p:nvGrpSpPr>
          <p:cNvPr id="240673" name="Group 33"/>
          <p:cNvGrpSpPr>
            <a:grpSpLocks/>
          </p:cNvGrpSpPr>
          <p:nvPr/>
        </p:nvGrpSpPr>
        <p:grpSpPr bwMode="auto">
          <a:xfrm>
            <a:off x="457200" y="2286000"/>
            <a:ext cx="1870075" cy="1214438"/>
            <a:chOff x="288" y="1561"/>
            <a:chExt cx="1178" cy="765"/>
          </a:xfrm>
        </p:grpSpPr>
        <p:sp>
          <p:nvSpPr>
            <p:cNvPr id="36879" name="Rectangle 9"/>
            <p:cNvSpPr>
              <a:spLocks noChangeArrowheads="1"/>
            </p:cNvSpPr>
            <p:nvPr/>
          </p:nvSpPr>
          <p:spPr bwMode="auto">
            <a:xfrm>
              <a:off x="288" y="1561"/>
              <a:ext cx="960" cy="3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1549400" indent="-1549400" eaLnBrk="1" hangingPunct="1">
                <a:lnSpc>
                  <a:spcPct val="120000"/>
                </a:lnSpc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Solution:</a:t>
              </a:r>
            </a:p>
          </p:txBody>
        </p:sp>
        <p:graphicFrame>
          <p:nvGraphicFramePr>
            <p:cNvPr id="36880" name="Object 23"/>
            <p:cNvGraphicFramePr>
              <a:graphicFrameLocks noChangeAspect="1"/>
            </p:cNvGraphicFramePr>
            <p:nvPr/>
          </p:nvGraphicFramePr>
          <p:xfrm>
            <a:off x="347" y="1920"/>
            <a:ext cx="1119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885" name="Equation" r:id="rId7" imgW="628692" imgH="219186" progId="Equation.3">
                    <p:embed/>
                  </p:oleObj>
                </mc:Choice>
                <mc:Fallback>
                  <p:oleObj name="Equation" r:id="rId7" imgW="628692" imgH="219186" progId="Equation.3">
                    <p:embed/>
                    <p:pic>
                      <p:nvPicPr>
                        <p:cNvPr id="0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7" y="1920"/>
                          <a:ext cx="1119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40665" name="Object 25"/>
          <p:cNvGraphicFramePr>
            <a:graphicFrameLocks noChangeAspect="1"/>
          </p:cNvGraphicFramePr>
          <p:nvPr/>
        </p:nvGraphicFramePr>
        <p:xfrm>
          <a:off x="2590800" y="2860675"/>
          <a:ext cx="131445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6" name="Equation" r:id="rId9" imgW="457280" imgH="219186" progId="Equation.3">
                  <p:embed/>
                </p:oleObj>
              </mc:Choice>
              <mc:Fallback>
                <p:oleObj name="Equation" r:id="rId9" imgW="457280" imgH="219186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2860675"/>
                        <a:ext cx="131445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0670" name="Object 30"/>
          <p:cNvGraphicFramePr>
            <a:graphicFrameLocks noChangeAspect="1"/>
          </p:cNvGraphicFramePr>
          <p:nvPr/>
        </p:nvGraphicFramePr>
        <p:xfrm>
          <a:off x="4114800" y="2860675"/>
          <a:ext cx="1920875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7" name="Equation" r:id="rId11" imgW="676202" imgH="219186" progId="Equation.3">
                  <p:embed/>
                </p:oleObj>
              </mc:Choice>
              <mc:Fallback>
                <p:oleObj name="Equation" r:id="rId11" imgW="676202" imgH="219186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2860675"/>
                        <a:ext cx="1920875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0671" name="Object 31"/>
          <p:cNvGraphicFramePr>
            <a:graphicFrameLocks noChangeAspect="1"/>
          </p:cNvGraphicFramePr>
          <p:nvPr/>
        </p:nvGraphicFramePr>
        <p:xfrm>
          <a:off x="5397500" y="3581400"/>
          <a:ext cx="3060700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8" name="Equation" r:id="rId13" imgW="1085972" imgH="257247" progId="Equation.3">
                  <p:embed/>
                </p:oleObj>
              </mc:Choice>
              <mc:Fallback>
                <p:oleObj name="Equation" r:id="rId13" imgW="1085972" imgH="257247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0" y="3581400"/>
                        <a:ext cx="3060700" cy="752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0676" name="Object 36"/>
          <p:cNvGraphicFramePr>
            <a:graphicFrameLocks noChangeAspect="1"/>
          </p:cNvGraphicFramePr>
          <p:nvPr/>
        </p:nvGraphicFramePr>
        <p:xfrm>
          <a:off x="1998663" y="4360863"/>
          <a:ext cx="781050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9" name="Equation" r:id="rId15" imgW="266702" imgH="171408" progId="Equation.3">
                  <p:embed/>
                </p:oleObj>
              </mc:Choice>
              <mc:Fallback>
                <p:oleObj name="Equation" r:id="rId15" imgW="266702" imgH="171408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8663" y="4360863"/>
                        <a:ext cx="781050" cy="500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0677" name="Object 37"/>
          <p:cNvGraphicFramePr>
            <a:graphicFrameLocks noChangeAspect="1"/>
          </p:cNvGraphicFramePr>
          <p:nvPr/>
        </p:nvGraphicFramePr>
        <p:xfrm>
          <a:off x="2741613" y="4343400"/>
          <a:ext cx="1171575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90" name="Equation" r:id="rId17" imgW="409500" imgH="171408" progId="Equation.3">
                  <p:embed/>
                </p:oleObj>
              </mc:Choice>
              <mc:Fallback>
                <p:oleObj name="Equation" r:id="rId17" imgW="409500" imgH="171408" progId="Equation.3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1613" y="4343400"/>
                        <a:ext cx="1171575" cy="50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0678" name="Object 38"/>
          <p:cNvGraphicFramePr>
            <a:graphicFrameLocks noChangeAspect="1"/>
          </p:cNvGraphicFramePr>
          <p:nvPr/>
        </p:nvGraphicFramePr>
        <p:xfrm>
          <a:off x="4011613" y="4216400"/>
          <a:ext cx="1525587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91" name="Equation" r:id="rId19" imgW="533403" imgH="219186" progId="Equation.3">
                  <p:embed/>
                </p:oleObj>
              </mc:Choice>
              <mc:Fallback>
                <p:oleObj name="Equation" r:id="rId19" imgW="533403" imgH="219186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1613" y="4216400"/>
                        <a:ext cx="1525587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0679" name="Object 39"/>
          <p:cNvGraphicFramePr>
            <a:graphicFrameLocks noChangeAspect="1"/>
          </p:cNvGraphicFramePr>
          <p:nvPr/>
        </p:nvGraphicFramePr>
        <p:xfrm>
          <a:off x="5640388" y="4216400"/>
          <a:ext cx="2589212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92" name="Equation" r:id="rId21" imgW="914290" imgH="219186" progId="Equation.3">
                  <p:embed/>
                </p:oleObj>
              </mc:Choice>
              <mc:Fallback>
                <p:oleObj name="Equation" r:id="rId21" imgW="914290" imgH="219186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0388" y="4216400"/>
                        <a:ext cx="2589212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0681" name="Picture 41" descr="15997429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5410200"/>
            <a:ext cx="990600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40682" name="Object 42"/>
          <p:cNvGraphicFramePr>
            <a:graphicFrameLocks noChangeAspect="1"/>
          </p:cNvGraphicFramePr>
          <p:nvPr/>
        </p:nvGraphicFramePr>
        <p:xfrm>
          <a:off x="381000" y="3657600"/>
          <a:ext cx="900113" cy="182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93" name="Photo Editor Photo" r:id="rId24" imgW="3371429" imgH="6857143" progId="MSPhotoEd.3">
                  <p:embed/>
                </p:oleObj>
              </mc:Choice>
              <mc:Fallback>
                <p:oleObj name="Photo Editor Photo" r:id="rId24" imgW="3371429" imgH="6857143" progId="MSPhotoEd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3657600"/>
                        <a:ext cx="900113" cy="182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2709" name="Group 21"/>
          <p:cNvGrpSpPr>
            <a:grpSpLocks/>
          </p:cNvGrpSpPr>
          <p:nvPr/>
        </p:nvGrpSpPr>
        <p:grpSpPr bwMode="auto">
          <a:xfrm>
            <a:off x="457200" y="1254125"/>
            <a:ext cx="8280400" cy="955675"/>
            <a:chOff x="288" y="752"/>
            <a:chExt cx="5216" cy="602"/>
          </a:xfrm>
        </p:grpSpPr>
        <p:sp>
          <p:nvSpPr>
            <p:cNvPr id="37904" name="Rectangle 3"/>
            <p:cNvSpPr>
              <a:spLocks noChangeArrowheads="1"/>
            </p:cNvSpPr>
            <p:nvPr/>
          </p:nvSpPr>
          <p:spPr bwMode="auto">
            <a:xfrm>
              <a:off x="288" y="816"/>
              <a:ext cx="5088" cy="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1041400" indent="-1041400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e.g.4  Find the 5</a:t>
              </a:r>
              <a:r>
                <a:rPr lang="en-US" b="1" baseline="30000">
                  <a:latin typeface="Comic Sans MS" pitchFamily="66" charset="0"/>
                </a:rPr>
                <a:t>th</a:t>
              </a:r>
              <a:r>
                <a:rPr lang="en-US" b="1">
                  <a:latin typeface="Comic Sans MS" pitchFamily="66" charset="0"/>
                </a:rPr>
                <a:t> term of the expansion of</a:t>
              </a:r>
            </a:p>
            <a:p>
              <a:pPr marL="1041400" indent="-1041400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	in ascending powers of </a:t>
              </a:r>
              <a:r>
                <a:rPr lang="en-US" sz="2600" b="1" i="1"/>
                <a:t>x</a:t>
              </a:r>
              <a:r>
                <a:rPr lang="en-US" b="1">
                  <a:latin typeface="Comic Sans MS" pitchFamily="66" charset="0"/>
                </a:rPr>
                <a:t>.</a:t>
              </a:r>
            </a:p>
          </p:txBody>
        </p:sp>
        <p:graphicFrame>
          <p:nvGraphicFramePr>
            <p:cNvPr id="37905" name="Object 4"/>
            <p:cNvGraphicFramePr>
              <a:graphicFrameLocks noChangeAspect="1"/>
            </p:cNvGraphicFramePr>
            <p:nvPr/>
          </p:nvGraphicFramePr>
          <p:xfrm>
            <a:off x="4608" y="752"/>
            <a:ext cx="896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906" name="Equation" r:id="rId3" imgW="495341" imgH="219186" progId="Equation.3">
                    <p:embed/>
                  </p:oleObj>
                </mc:Choice>
                <mc:Fallback>
                  <p:oleObj name="Equation" r:id="rId3" imgW="495341" imgH="219186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08" y="752"/>
                          <a:ext cx="896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42701" name="Object 13"/>
          <p:cNvGraphicFramePr>
            <a:graphicFrameLocks noChangeAspect="1"/>
          </p:cNvGraphicFramePr>
          <p:nvPr/>
        </p:nvGraphicFramePr>
        <p:xfrm>
          <a:off x="3124200" y="3124200"/>
          <a:ext cx="2028825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7" name="Equation" r:id="rId5" imgW="714264" imgH="257247" progId="Equation.3">
                  <p:embed/>
                </p:oleObj>
              </mc:Choice>
              <mc:Fallback>
                <p:oleObj name="Equation" r:id="rId5" imgW="714264" imgH="257247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3124200"/>
                        <a:ext cx="2028825" cy="752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2711" name="Group 23"/>
          <p:cNvGrpSpPr>
            <a:grpSpLocks/>
          </p:cNvGrpSpPr>
          <p:nvPr/>
        </p:nvGrpSpPr>
        <p:grpSpPr bwMode="auto">
          <a:xfrm>
            <a:off x="457200" y="2311400"/>
            <a:ext cx="5638800" cy="584200"/>
            <a:chOff x="288" y="1456"/>
            <a:chExt cx="3552" cy="368"/>
          </a:xfrm>
        </p:grpSpPr>
        <p:sp>
          <p:nvSpPr>
            <p:cNvPr id="37902" name="Rectangle 5"/>
            <p:cNvSpPr>
              <a:spLocks noChangeArrowheads="1"/>
            </p:cNvSpPr>
            <p:nvPr/>
          </p:nvSpPr>
          <p:spPr bwMode="auto">
            <a:xfrm>
              <a:off x="288" y="1536"/>
              <a:ext cx="35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Solution: The 5th term contains </a:t>
              </a:r>
            </a:p>
          </p:txBody>
        </p:sp>
        <p:graphicFrame>
          <p:nvGraphicFramePr>
            <p:cNvPr id="37903" name="Object 14"/>
            <p:cNvGraphicFramePr>
              <a:graphicFrameLocks noChangeAspect="1"/>
            </p:cNvGraphicFramePr>
            <p:nvPr/>
          </p:nvGraphicFramePr>
          <p:xfrm>
            <a:off x="3408" y="1456"/>
            <a:ext cx="336" cy="3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908" name="Equation" r:id="rId7" imgW="180860" imgH="190573" progId="Equation.3">
                    <p:embed/>
                  </p:oleObj>
                </mc:Choice>
                <mc:Fallback>
                  <p:oleObj name="Equation" r:id="rId7" imgW="180860" imgH="190573" progId="Equation.3">
                    <p:embed/>
                    <p:pic>
                      <p:nvPicPr>
                        <p:cNvPr id="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8" y="1456"/>
                          <a:ext cx="336" cy="3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7893" name="Rectangle 15"/>
          <p:cNvSpPr>
            <a:spLocks noChangeArrowheads="1"/>
          </p:cNvSpPr>
          <p:nvPr/>
        </p:nvSpPr>
        <p:spPr bwMode="auto">
          <a:xfrm>
            <a:off x="381000" y="806450"/>
            <a:ext cx="2514600" cy="488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Powers of </a:t>
            </a:r>
            <a:r>
              <a:rPr lang="en-US" sz="2600" b="1" i="1"/>
              <a:t>a + b</a:t>
            </a:r>
          </a:p>
        </p:txBody>
      </p:sp>
      <p:sp>
        <p:nvSpPr>
          <p:cNvPr id="242704" name="Rectangle 16"/>
          <p:cNvSpPr>
            <a:spLocks noChangeArrowheads="1"/>
          </p:cNvSpPr>
          <p:nvPr/>
        </p:nvSpPr>
        <p:spPr bwMode="auto">
          <a:xfrm>
            <a:off x="609600" y="3048000"/>
            <a:ext cx="114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It is</a:t>
            </a:r>
          </a:p>
        </p:txBody>
      </p:sp>
      <p:graphicFrame>
        <p:nvGraphicFramePr>
          <p:cNvPr id="242707" name="Object 19"/>
          <p:cNvGraphicFramePr>
            <a:graphicFrameLocks noChangeAspect="1"/>
          </p:cNvGraphicFramePr>
          <p:nvPr/>
        </p:nvGraphicFramePr>
        <p:xfrm>
          <a:off x="3071813" y="4092575"/>
          <a:ext cx="2135187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9" name="Equation" r:id="rId9" imgW="752595" imgH="219186" progId="Equation.3">
                  <p:embed/>
                </p:oleObj>
              </mc:Choice>
              <mc:Fallback>
                <p:oleObj name="Equation" r:id="rId9" imgW="752595" imgH="219186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1813" y="4092575"/>
                        <a:ext cx="2135187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2708" name="Object 20"/>
          <p:cNvGraphicFramePr>
            <a:graphicFrameLocks noChangeAspect="1"/>
          </p:cNvGraphicFramePr>
          <p:nvPr/>
        </p:nvGraphicFramePr>
        <p:xfrm>
          <a:off x="3048000" y="4953000"/>
          <a:ext cx="1992313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0" name="Equation" r:id="rId11" imgW="704816" imgH="219186" progId="Equation.3">
                  <p:embed/>
                </p:oleObj>
              </mc:Choice>
              <mc:Fallback>
                <p:oleObj name="Equation" r:id="rId11" imgW="704816" imgH="219186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4953000"/>
                        <a:ext cx="1992313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2715" name="Group 27"/>
          <p:cNvGrpSpPr>
            <a:grpSpLocks/>
          </p:cNvGrpSpPr>
          <p:nvPr/>
        </p:nvGrpSpPr>
        <p:grpSpPr bwMode="auto">
          <a:xfrm>
            <a:off x="3962400" y="3429000"/>
            <a:ext cx="4724400" cy="1431925"/>
            <a:chOff x="2496" y="2160"/>
            <a:chExt cx="2976" cy="902"/>
          </a:xfrm>
        </p:grpSpPr>
        <p:sp>
          <p:nvSpPr>
            <p:cNvPr id="37899" name="Line 24"/>
            <p:cNvSpPr>
              <a:spLocks noChangeShapeType="1"/>
            </p:cNvSpPr>
            <p:nvPr/>
          </p:nvSpPr>
          <p:spPr bwMode="auto">
            <a:xfrm flipH="1" flipV="1">
              <a:off x="3264" y="2160"/>
              <a:ext cx="672" cy="33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0" name="Line 25"/>
            <p:cNvSpPr>
              <a:spLocks noChangeShapeType="1"/>
            </p:cNvSpPr>
            <p:nvPr/>
          </p:nvSpPr>
          <p:spPr bwMode="auto">
            <a:xfrm flipH="1" flipV="1">
              <a:off x="2496" y="2400"/>
              <a:ext cx="1440" cy="14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1" name="Rectangle 26"/>
            <p:cNvSpPr>
              <a:spLocks noChangeArrowheads="1"/>
            </p:cNvSpPr>
            <p:nvPr/>
          </p:nvSpPr>
          <p:spPr bwMode="auto">
            <a:xfrm>
              <a:off x="3888" y="2314"/>
              <a:ext cx="1584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solidFill>
                    <a:srgbClr val="FF3300"/>
                  </a:solidFill>
                  <a:latin typeface="Comic Sans MS" pitchFamily="66" charset="0"/>
                </a:rPr>
                <a:t>These numbers will always be the same.</a:t>
              </a:r>
            </a:p>
          </p:txBody>
        </p:sp>
      </p:grpSp>
      <p:graphicFrame>
        <p:nvGraphicFramePr>
          <p:cNvPr id="242716" name="Object 28"/>
          <p:cNvGraphicFramePr>
            <a:graphicFrameLocks noChangeAspect="1"/>
          </p:cNvGraphicFramePr>
          <p:nvPr/>
        </p:nvGraphicFramePr>
        <p:xfrm>
          <a:off x="762000" y="3657600"/>
          <a:ext cx="900113" cy="182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1" name="Photo Editor Photo" r:id="rId13" imgW="3371429" imgH="6857143" progId="MSPhotoEd.3">
                  <p:embed/>
                </p:oleObj>
              </mc:Choice>
              <mc:Fallback>
                <p:oleObj name="Photo Editor Photo" r:id="rId13" imgW="3371429" imgH="6857143" progId="MSPhotoEd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3657600"/>
                        <a:ext cx="900113" cy="182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270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0" name="Group 20"/>
          <p:cNvGrpSpPr>
            <a:grpSpLocks/>
          </p:cNvGrpSpPr>
          <p:nvPr/>
        </p:nvGrpSpPr>
        <p:grpSpPr bwMode="auto">
          <a:xfrm>
            <a:off x="381000" y="1355725"/>
            <a:ext cx="8077200" cy="955675"/>
            <a:chOff x="240" y="864"/>
            <a:chExt cx="5088" cy="602"/>
          </a:xfrm>
        </p:grpSpPr>
        <p:sp>
          <p:nvSpPr>
            <p:cNvPr id="38924" name="Rectangle 4"/>
            <p:cNvSpPr>
              <a:spLocks noChangeArrowheads="1"/>
            </p:cNvSpPr>
            <p:nvPr/>
          </p:nvSpPr>
          <p:spPr bwMode="auto">
            <a:xfrm>
              <a:off x="240" y="928"/>
              <a:ext cx="5088" cy="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457200" indent="-457200" eaLnBrk="1" hangingPunct="1">
                <a:buFont typeface="Wingdings" pitchFamily="2" charset="2"/>
                <a:buChar char="Ø"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binomial expansion of            in ascending powers of </a:t>
              </a:r>
              <a:r>
                <a:rPr lang="en-US" sz="2600" b="1" i="1"/>
                <a:t>x</a:t>
              </a:r>
              <a:r>
                <a:rPr lang="en-US" b="1">
                  <a:latin typeface="Comic Sans MS" pitchFamily="66" charset="0"/>
                </a:rPr>
                <a:t> is given by</a:t>
              </a:r>
            </a:p>
          </p:txBody>
        </p:sp>
        <p:graphicFrame>
          <p:nvGraphicFramePr>
            <p:cNvPr id="38925" name="Object 5"/>
            <p:cNvGraphicFramePr>
              <a:graphicFrameLocks noChangeAspect="1"/>
            </p:cNvGraphicFramePr>
            <p:nvPr/>
          </p:nvGraphicFramePr>
          <p:xfrm>
            <a:off x="3072" y="864"/>
            <a:ext cx="807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926" name="Equation" r:id="rId3" imgW="447562" imgH="219186" progId="Equation.3">
                    <p:embed/>
                  </p:oleObj>
                </mc:Choice>
                <mc:Fallback>
                  <p:oleObj name="Equation" r:id="rId3" imgW="447562" imgH="219186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72" y="864"/>
                          <a:ext cx="807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45766" name="Object 6"/>
          <p:cNvGraphicFramePr>
            <a:graphicFrameLocks noChangeAspect="1"/>
          </p:cNvGraphicFramePr>
          <p:nvPr/>
        </p:nvGraphicFramePr>
        <p:xfrm>
          <a:off x="762000" y="2176463"/>
          <a:ext cx="7974013" cy="1328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7" name="Equation" r:id="rId5" imgW="2838428" imgH="457267" progId="Equation.3">
                  <p:embed/>
                </p:oleObj>
              </mc:Choice>
              <mc:Fallback>
                <p:oleObj name="Equation" r:id="rId5" imgW="2838428" imgH="457267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2176463"/>
                        <a:ext cx="7974013" cy="1328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6" name="Rectangle 10"/>
          <p:cNvSpPr>
            <a:spLocks noChangeArrowheads="1"/>
          </p:cNvSpPr>
          <p:nvPr/>
        </p:nvSpPr>
        <p:spPr bwMode="auto">
          <a:xfrm>
            <a:off x="3352800" y="838200"/>
            <a:ext cx="2514600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algn="ctr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SUMMARY</a:t>
            </a:r>
            <a:endParaRPr lang="en-US" sz="2600" b="1" i="1"/>
          </a:p>
        </p:txBody>
      </p:sp>
      <p:grpSp>
        <p:nvGrpSpPr>
          <p:cNvPr id="245782" name="Group 22"/>
          <p:cNvGrpSpPr>
            <a:grpSpLocks/>
          </p:cNvGrpSpPr>
          <p:nvPr/>
        </p:nvGrpSpPr>
        <p:grpSpPr bwMode="auto">
          <a:xfrm>
            <a:off x="457200" y="3505200"/>
            <a:ext cx="6037263" cy="646113"/>
            <a:chOff x="288" y="2352"/>
            <a:chExt cx="3803" cy="407"/>
          </a:xfrm>
        </p:grpSpPr>
        <p:sp>
          <p:nvSpPr>
            <p:cNvPr id="38922" name="Rectangle 14"/>
            <p:cNvSpPr>
              <a:spLocks noChangeArrowheads="1"/>
            </p:cNvSpPr>
            <p:nvPr/>
          </p:nvSpPr>
          <p:spPr bwMode="auto">
            <a:xfrm>
              <a:off x="288" y="2400"/>
              <a:ext cx="288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457200" indent="-457200" eaLnBrk="1" hangingPunct="1">
                <a:buFont typeface="Wingdings" pitchFamily="2" charset="2"/>
                <a:buChar char="Ø"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( </a:t>
              </a:r>
              <a:r>
                <a:rPr lang="en-US" sz="2600" b="1" i="1"/>
                <a:t>r + </a:t>
              </a:r>
              <a:r>
                <a:rPr lang="en-US" sz="2600" b="1"/>
                <a:t>1</a:t>
              </a:r>
              <a:r>
                <a:rPr lang="en-US" sz="2600" b="1" i="1"/>
                <a:t> ) </a:t>
              </a:r>
              <a:r>
                <a:rPr lang="en-US" b="1" baseline="30000">
                  <a:latin typeface="Comic Sans MS" pitchFamily="66" charset="0"/>
                </a:rPr>
                <a:t>th</a:t>
              </a:r>
              <a:r>
                <a:rPr lang="en-US" b="1">
                  <a:latin typeface="Comic Sans MS" pitchFamily="66" charset="0"/>
                </a:rPr>
                <a:t> term is</a:t>
              </a:r>
            </a:p>
          </p:txBody>
        </p:sp>
        <p:graphicFrame>
          <p:nvGraphicFramePr>
            <p:cNvPr id="38923" name="Object 15"/>
            <p:cNvGraphicFramePr>
              <a:graphicFrameLocks noChangeAspect="1"/>
            </p:cNvGraphicFramePr>
            <p:nvPr/>
          </p:nvGraphicFramePr>
          <p:xfrm>
            <a:off x="2880" y="2352"/>
            <a:ext cx="1211" cy="4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928" name="Equation" r:id="rId7" imgW="676202" imgH="219186" progId="Equation.3">
                    <p:embed/>
                  </p:oleObj>
                </mc:Choice>
                <mc:Fallback>
                  <p:oleObj name="Equation" r:id="rId7" imgW="676202" imgH="219186" progId="Equation.3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0" y="2352"/>
                          <a:ext cx="1211" cy="40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45779" name="Group 19"/>
          <p:cNvGrpSpPr>
            <a:grpSpLocks/>
          </p:cNvGrpSpPr>
          <p:nvPr/>
        </p:nvGrpSpPr>
        <p:grpSpPr bwMode="auto">
          <a:xfrm>
            <a:off x="457200" y="4232275"/>
            <a:ext cx="6019800" cy="644525"/>
            <a:chOff x="288" y="3168"/>
            <a:chExt cx="3792" cy="406"/>
          </a:xfrm>
        </p:grpSpPr>
        <p:sp>
          <p:nvSpPr>
            <p:cNvPr id="38920" name="Rectangle 16"/>
            <p:cNvSpPr>
              <a:spLocks noChangeArrowheads="1"/>
            </p:cNvSpPr>
            <p:nvPr/>
          </p:nvSpPr>
          <p:spPr bwMode="auto">
            <a:xfrm>
              <a:off x="288" y="3232"/>
              <a:ext cx="37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457200" indent="-457200" eaLnBrk="1" hangingPunct="1">
                <a:buFont typeface="Wingdings" pitchFamily="2" charset="2"/>
                <a:buChar char="Ø"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expansion of            is </a:t>
              </a:r>
            </a:p>
          </p:txBody>
        </p:sp>
        <p:graphicFrame>
          <p:nvGraphicFramePr>
            <p:cNvPr id="38921" name="Object 17"/>
            <p:cNvGraphicFramePr>
              <a:graphicFrameLocks noChangeAspect="1"/>
            </p:cNvGraphicFramePr>
            <p:nvPr/>
          </p:nvGraphicFramePr>
          <p:xfrm>
            <a:off x="2352" y="3168"/>
            <a:ext cx="807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929" name="Equation" r:id="rId9" imgW="447562" imgH="219186" progId="Equation.3">
                    <p:embed/>
                  </p:oleObj>
                </mc:Choice>
                <mc:Fallback>
                  <p:oleObj name="Equation" r:id="rId9" imgW="447562" imgH="219186" progId="Equation.3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52" y="3168"/>
                          <a:ext cx="807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45781" name="Object 21"/>
          <p:cNvGraphicFramePr>
            <a:graphicFrameLocks noChangeAspect="1"/>
          </p:cNvGraphicFramePr>
          <p:nvPr/>
        </p:nvGraphicFramePr>
        <p:xfrm>
          <a:off x="457200" y="4803775"/>
          <a:ext cx="8258175" cy="68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30" name="Equation" r:id="rId11" imgW="2933717" imgH="228634" progId="Equation.3">
                  <p:embed/>
                </p:oleObj>
              </mc:Choice>
              <mc:Fallback>
                <p:oleObj name="Equation" r:id="rId11" imgW="2933717" imgH="228634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4803775"/>
                        <a:ext cx="8258175" cy="682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ChangeArrowheads="1"/>
          </p:cNvSpPr>
          <p:nvPr/>
        </p:nvSpPr>
        <p:spPr bwMode="auto">
          <a:xfrm>
            <a:off x="533400" y="838200"/>
            <a:ext cx="1600200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Exercise</a:t>
            </a:r>
          </a:p>
        </p:txBody>
      </p:sp>
      <p:grpSp>
        <p:nvGrpSpPr>
          <p:cNvPr id="39939" name="Group 29"/>
          <p:cNvGrpSpPr>
            <a:grpSpLocks/>
          </p:cNvGrpSpPr>
          <p:nvPr/>
        </p:nvGrpSpPr>
        <p:grpSpPr bwMode="auto">
          <a:xfrm>
            <a:off x="504825" y="1250950"/>
            <a:ext cx="8131175" cy="898525"/>
            <a:chOff x="318" y="788"/>
            <a:chExt cx="5122" cy="566"/>
          </a:xfrm>
        </p:grpSpPr>
        <p:sp>
          <p:nvSpPr>
            <p:cNvPr id="39951" name="Rectangle 4"/>
            <p:cNvSpPr>
              <a:spLocks noChangeArrowheads="1"/>
            </p:cNvSpPr>
            <p:nvPr/>
          </p:nvSpPr>
          <p:spPr bwMode="auto">
            <a:xfrm>
              <a:off x="318" y="816"/>
              <a:ext cx="5088" cy="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457200" indent="-457200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1. Find the 1</a:t>
              </a:r>
              <a:r>
                <a:rPr lang="en-US" b="1" baseline="30000">
                  <a:latin typeface="Comic Sans MS" pitchFamily="66" charset="0"/>
                </a:rPr>
                <a:t>st</a:t>
              </a:r>
              <a:r>
                <a:rPr lang="en-US" b="1">
                  <a:latin typeface="Comic Sans MS" pitchFamily="66" charset="0"/>
                </a:rPr>
                <a:t> 4 terms of the expansion of            in ascending powers of </a:t>
              </a:r>
              <a:r>
                <a:rPr lang="en-US" sz="2600" b="1" i="1"/>
                <a:t>x</a:t>
              </a:r>
              <a:r>
                <a:rPr lang="en-US" b="1">
                  <a:latin typeface="Comic Sans MS" pitchFamily="66" charset="0"/>
                </a:rPr>
                <a:t>.</a:t>
              </a:r>
            </a:p>
          </p:txBody>
        </p:sp>
        <p:graphicFrame>
          <p:nvGraphicFramePr>
            <p:cNvPr id="39952" name="Object 5"/>
            <p:cNvGraphicFramePr>
              <a:graphicFrameLocks noChangeAspect="1"/>
            </p:cNvGraphicFramePr>
            <p:nvPr/>
          </p:nvGraphicFramePr>
          <p:xfrm>
            <a:off x="4576" y="788"/>
            <a:ext cx="864" cy="3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53" name="Equation" r:id="rId3" imgW="571465" imgH="228634" progId="Equation.3">
                    <p:embed/>
                  </p:oleObj>
                </mc:Choice>
                <mc:Fallback>
                  <p:oleObj name="Equation" r:id="rId3" imgW="571465" imgH="228634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76" y="788"/>
                          <a:ext cx="864" cy="3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9940" name="Line 6"/>
          <p:cNvSpPr>
            <a:spLocks noChangeShapeType="1"/>
          </p:cNvSpPr>
          <p:nvPr/>
        </p:nvSpPr>
        <p:spPr bwMode="auto">
          <a:xfrm>
            <a:off x="0" y="3886200"/>
            <a:ext cx="91440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4744" name="Rectangle 8"/>
          <p:cNvSpPr>
            <a:spLocks noChangeArrowheads="1"/>
          </p:cNvSpPr>
          <p:nvPr/>
        </p:nvSpPr>
        <p:spPr bwMode="auto">
          <a:xfrm>
            <a:off x="457200" y="2057400"/>
            <a:ext cx="182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Solution:</a:t>
            </a:r>
          </a:p>
        </p:txBody>
      </p:sp>
      <p:graphicFrame>
        <p:nvGraphicFramePr>
          <p:cNvPr id="244756" name="Object 20"/>
          <p:cNvGraphicFramePr>
            <a:graphicFrameLocks noChangeAspect="1"/>
          </p:cNvGraphicFramePr>
          <p:nvPr/>
        </p:nvGraphicFramePr>
        <p:xfrm>
          <a:off x="381000" y="2500313"/>
          <a:ext cx="8382000" cy="623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4" name="Equation" r:id="rId5" imgW="3257646" imgH="228634" progId="Equation.3">
                  <p:embed/>
                </p:oleObj>
              </mc:Choice>
              <mc:Fallback>
                <p:oleObj name="Equation" r:id="rId5" imgW="3257646" imgH="228634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2500313"/>
                        <a:ext cx="8382000" cy="623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9943" name="Group 26"/>
          <p:cNvGrpSpPr>
            <a:grpSpLocks/>
          </p:cNvGrpSpPr>
          <p:nvPr/>
        </p:nvGrpSpPr>
        <p:grpSpPr bwMode="auto">
          <a:xfrm>
            <a:off x="533400" y="3894138"/>
            <a:ext cx="8077200" cy="982662"/>
            <a:chOff x="336" y="2453"/>
            <a:chExt cx="5088" cy="619"/>
          </a:xfrm>
        </p:grpSpPr>
        <p:sp>
          <p:nvSpPr>
            <p:cNvPr id="39949" name="Rectangle 21"/>
            <p:cNvSpPr>
              <a:spLocks noChangeArrowheads="1"/>
            </p:cNvSpPr>
            <p:nvPr/>
          </p:nvSpPr>
          <p:spPr bwMode="auto">
            <a:xfrm>
              <a:off x="336" y="2534"/>
              <a:ext cx="5088" cy="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457200" indent="-457200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2. Find the 6</a:t>
              </a:r>
              <a:r>
                <a:rPr lang="en-US" b="1" baseline="30000">
                  <a:latin typeface="Comic Sans MS" pitchFamily="66" charset="0"/>
                </a:rPr>
                <a:t>th</a:t>
              </a:r>
              <a:r>
                <a:rPr lang="en-US" b="1">
                  <a:latin typeface="Comic Sans MS" pitchFamily="66" charset="0"/>
                </a:rPr>
                <a:t> term of the expansion of            in ascending powers of </a:t>
              </a:r>
              <a:r>
                <a:rPr lang="en-US" sz="2600" b="1" i="1"/>
                <a:t>x</a:t>
              </a:r>
              <a:r>
                <a:rPr lang="en-US" b="1">
                  <a:latin typeface="Comic Sans MS" pitchFamily="66" charset="0"/>
                </a:rPr>
                <a:t>.</a:t>
              </a:r>
            </a:p>
          </p:txBody>
        </p:sp>
        <p:graphicFrame>
          <p:nvGraphicFramePr>
            <p:cNvPr id="39950" name="Object 22"/>
            <p:cNvGraphicFramePr>
              <a:graphicFrameLocks noChangeAspect="1"/>
            </p:cNvGraphicFramePr>
            <p:nvPr/>
          </p:nvGraphicFramePr>
          <p:xfrm>
            <a:off x="4263" y="2453"/>
            <a:ext cx="940" cy="4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55" name="Equation" r:id="rId7" imgW="523955" imgH="228634" progId="Equation.3">
                    <p:embed/>
                  </p:oleObj>
                </mc:Choice>
                <mc:Fallback>
                  <p:oleObj name="Equation" r:id="rId7" imgW="523955" imgH="228634" progId="Equation.3">
                    <p:embed/>
                    <p:pic>
                      <p:nvPicPr>
                        <p:cNvPr id="0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63" y="2453"/>
                          <a:ext cx="940" cy="4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44759" name="Object 23"/>
          <p:cNvGraphicFramePr>
            <a:graphicFrameLocks noChangeAspect="1"/>
          </p:cNvGraphicFramePr>
          <p:nvPr/>
        </p:nvGraphicFramePr>
        <p:xfrm>
          <a:off x="1371600" y="3165475"/>
          <a:ext cx="6754813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6" name="Equation" r:id="rId9" imgW="2400314" imgH="219186" progId="Equation.3">
                  <p:embed/>
                </p:oleObj>
              </mc:Choice>
              <mc:Fallback>
                <p:oleObj name="Equation" r:id="rId9" imgW="2400314" imgH="219186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3165475"/>
                        <a:ext cx="6754813" cy="642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4760" name="Object 24"/>
          <p:cNvGraphicFramePr>
            <a:graphicFrameLocks noChangeAspect="1"/>
          </p:cNvGraphicFramePr>
          <p:nvPr/>
        </p:nvGraphicFramePr>
        <p:xfrm>
          <a:off x="3048000" y="4953000"/>
          <a:ext cx="1884363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7" name="Equation" r:id="rId11" imgW="666754" imgH="219186" progId="Equation.3">
                  <p:embed/>
                </p:oleObj>
              </mc:Choice>
              <mc:Fallback>
                <p:oleObj name="Equation" r:id="rId11" imgW="666754" imgH="219186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4953000"/>
                        <a:ext cx="1884363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4761" name="Rectangle 25"/>
          <p:cNvSpPr>
            <a:spLocks noChangeArrowheads="1"/>
          </p:cNvSpPr>
          <p:nvPr/>
        </p:nvSpPr>
        <p:spPr bwMode="auto">
          <a:xfrm>
            <a:off x="609600" y="4953000"/>
            <a:ext cx="182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Solution:</a:t>
            </a:r>
          </a:p>
        </p:txBody>
      </p:sp>
      <p:graphicFrame>
        <p:nvGraphicFramePr>
          <p:cNvPr id="244763" name="Object 27"/>
          <p:cNvGraphicFramePr>
            <a:graphicFrameLocks noChangeAspect="1"/>
          </p:cNvGraphicFramePr>
          <p:nvPr/>
        </p:nvGraphicFramePr>
        <p:xfrm>
          <a:off x="2936875" y="5638800"/>
          <a:ext cx="1954213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8" name="Equation" r:id="rId13" imgW="685920" imgH="219186" progId="Equation.3">
                  <p:embed/>
                </p:oleObj>
              </mc:Choice>
              <mc:Fallback>
                <p:oleObj name="Equation" r:id="rId13" imgW="685920" imgH="219186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6875" y="5638800"/>
                        <a:ext cx="1954213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9948" name="Picture 30" descr="303931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457200"/>
            <a:ext cx="12954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4744" grpId="0"/>
      <p:bldP spid="24476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4" descr="402519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295400"/>
            <a:ext cx="3335338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ChangeArrowheads="1"/>
          </p:cNvSpPr>
          <p:nvPr/>
        </p:nvSpPr>
        <p:spPr bwMode="auto">
          <a:xfrm>
            <a:off x="685800" y="1768475"/>
            <a:ext cx="79248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800" b="1">
                <a:latin typeface="Comic Sans MS" pitchFamily="66" charset="0"/>
              </a:rPr>
              <a:t>The following slides contain repeats of information on earlier slides, shown without colour, so that they can be printed and photocopied.</a:t>
            </a:r>
          </a:p>
        </p:txBody>
      </p:sp>
      <p:sp>
        <p:nvSpPr>
          <p:cNvPr id="41987" name="Rectangle 5"/>
          <p:cNvSpPr>
            <a:spLocks noChangeArrowheads="1"/>
          </p:cNvSpPr>
          <p:nvPr/>
        </p:nvSpPr>
        <p:spPr bwMode="auto">
          <a:xfrm>
            <a:off x="685800" y="3719513"/>
            <a:ext cx="79248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800" b="1">
                <a:latin typeface="Comic Sans MS" pitchFamily="66" charset="0"/>
              </a:rPr>
              <a:t>For most purposes the slides can be printed as “Handouts” with up to </a:t>
            </a:r>
            <a:r>
              <a:rPr lang="en-US" sz="2800" b="1"/>
              <a:t>6</a:t>
            </a:r>
            <a:r>
              <a:rPr lang="en-US" sz="2800" b="1">
                <a:latin typeface="Comic Sans MS" pitchFamily="66" charset="0"/>
              </a:rPr>
              <a:t> slides per sheet.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373" name="Group 45"/>
          <p:cNvGrpSpPr>
            <a:grpSpLocks/>
          </p:cNvGrpSpPr>
          <p:nvPr/>
        </p:nvGrpSpPr>
        <p:grpSpPr bwMode="auto">
          <a:xfrm>
            <a:off x="4597400" y="2438400"/>
            <a:ext cx="1171575" cy="644525"/>
            <a:chOff x="2896" y="1536"/>
            <a:chExt cx="738" cy="406"/>
          </a:xfrm>
        </p:grpSpPr>
        <p:graphicFrame>
          <p:nvGraphicFramePr>
            <p:cNvPr id="6160" name="Object 36"/>
            <p:cNvGraphicFramePr>
              <a:graphicFrameLocks noChangeAspect="1"/>
            </p:cNvGraphicFramePr>
            <p:nvPr/>
          </p:nvGraphicFramePr>
          <p:xfrm>
            <a:off x="2896" y="1536"/>
            <a:ext cx="738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62" name="Equation" r:id="rId4" imgW="409500" imgH="219186" progId="Equation.3">
                    <p:embed/>
                  </p:oleObj>
                </mc:Choice>
                <mc:Fallback>
                  <p:oleObj name="Equation" r:id="rId4" imgW="409500" imgH="219186" progId="Equation.3">
                    <p:embed/>
                    <p:pic>
                      <p:nvPicPr>
                        <p:cNvPr id="0" name="Object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96" y="1536"/>
                          <a:ext cx="738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61" name="Rectangle 40"/>
            <p:cNvSpPr>
              <a:spLocks noChangeArrowheads="1"/>
            </p:cNvSpPr>
            <p:nvPr/>
          </p:nvSpPr>
          <p:spPr bwMode="auto">
            <a:xfrm>
              <a:off x="3047" y="1600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rgbClr val="0000FF"/>
                  </a:solidFill>
                </a:rPr>
                <a:t>1</a:t>
              </a:r>
            </a:p>
          </p:txBody>
        </p:sp>
      </p:grpSp>
      <p:grpSp>
        <p:nvGrpSpPr>
          <p:cNvPr id="227372" name="Group 44"/>
          <p:cNvGrpSpPr>
            <a:grpSpLocks/>
          </p:cNvGrpSpPr>
          <p:nvPr/>
        </p:nvGrpSpPr>
        <p:grpSpPr bwMode="auto">
          <a:xfrm>
            <a:off x="3454400" y="2438400"/>
            <a:ext cx="1206500" cy="644525"/>
            <a:chOff x="2160" y="1536"/>
            <a:chExt cx="760" cy="406"/>
          </a:xfrm>
        </p:grpSpPr>
        <p:graphicFrame>
          <p:nvGraphicFramePr>
            <p:cNvPr id="6158" name="Object 37"/>
            <p:cNvGraphicFramePr>
              <a:graphicFrameLocks noChangeAspect="1"/>
            </p:cNvGraphicFramePr>
            <p:nvPr/>
          </p:nvGraphicFramePr>
          <p:xfrm>
            <a:off x="2160" y="1536"/>
            <a:ext cx="760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63" name="Equation" r:id="rId6" imgW="419218" imgH="219186" progId="Equation.3">
                    <p:embed/>
                  </p:oleObj>
                </mc:Choice>
                <mc:Fallback>
                  <p:oleObj name="Equation" r:id="rId6" imgW="419218" imgH="219186" progId="Equation.3">
                    <p:embed/>
                    <p:pic>
                      <p:nvPicPr>
                        <p:cNvPr id="0" name="Object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60" y="1536"/>
                          <a:ext cx="760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59" name="Rectangle 38"/>
            <p:cNvSpPr>
              <a:spLocks noChangeArrowheads="1"/>
            </p:cNvSpPr>
            <p:nvPr/>
          </p:nvSpPr>
          <p:spPr bwMode="auto">
            <a:xfrm>
              <a:off x="2352" y="1597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rgbClr val="0000FF"/>
                  </a:solidFill>
                </a:rPr>
                <a:t>2</a:t>
              </a:r>
            </a:p>
          </p:txBody>
        </p:sp>
      </p:grpSp>
      <p:graphicFrame>
        <p:nvGraphicFramePr>
          <p:cNvPr id="227334" name="Object 6"/>
          <p:cNvGraphicFramePr>
            <a:graphicFrameLocks noChangeAspect="1"/>
          </p:cNvGraphicFramePr>
          <p:nvPr/>
        </p:nvGraphicFramePr>
        <p:xfrm>
          <a:off x="2557463" y="1870075"/>
          <a:ext cx="362585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" name="Equation" r:id="rId8" imgW="1285998" imgH="219186" progId="Equation.3">
                  <p:embed/>
                </p:oleObj>
              </mc:Choice>
              <mc:Fallback>
                <p:oleObj name="Equation" r:id="rId8" imgW="1285998" imgH="219186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7463" y="1870075"/>
                        <a:ext cx="362585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7375" name="Arc 47"/>
          <p:cNvSpPr>
            <a:spLocks/>
          </p:cNvSpPr>
          <p:nvPr/>
        </p:nvSpPr>
        <p:spPr bwMode="auto">
          <a:xfrm rot="10775818" flipH="1">
            <a:off x="3098800" y="2209800"/>
            <a:ext cx="2514600" cy="384175"/>
          </a:xfrm>
          <a:custGeom>
            <a:avLst/>
            <a:gdLst>
              <a:gd name="T0" fmla="*/ 0 w 34944"/>
              <a:gd name="T1" fmla="*/ 150415 h 21600"/>
              <a:gd name="T2" fmla="*/ 2514600 w 34944"/>
              <a:gd name="T3" fmla="*/ 166618 h 21600"/>
              <a:gd name="T4" fmla="*/ 1233481 w 34944"/>
              <a:gd name="T5" fmla="*/ 384175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4944" h="21600" fill="none" extrusionOk="0">
                <a:moveTo>
                  <a:pt x="-1" y="8456"/>
                </a:moveTo>
                <a:cubicBezTo>
                  <a:pt x="4087" y="3125"/>
                  <a:pt x="10423" y="-1"/>
                  <a:pt x="17141" y="0"/>
                </a:cubicBezTo>
                <a:cubicBezTo>
                  <a:pt x="24256" y="0"/>
                  <a:pt x="30914" y="3503"/>
                  <a:pt x="34943" y="9368"/>
                </a:cubicBezTo>
              </a:path>
              <a:path w="34944" h="21600" stroke="0" extrusionOk="0">
                <a:moveTo>
                  <a:pt x="-1" y="8456"/>
                </a:moveTo>
                <a:cubicBezTo>
                  <a:pt x="4087" y="3125"/>
                  <a:pt x="10423" y="-1"/>
                  <a:pt x="17141" y="0"/>
                </a:cubicBezTo>
                <a:cubicBezTo>
                  <a:pt x="24256" y="0"/>
                  <a:pt x="30914" y="3503"/>
                  <a:pt x="34943" y="9368"/>
                </a:cubicBezTo>
                <a:lnTo>
                  <a:pt x="17141" y="21600"/>
                </a:lnTo>
                <a:lnTo>
                  <a:pt x="-1" y="8456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0" name="Rectangle 3"/>
          <p:cNvSpPr>
            <a:spLocks noChangeArrowheads="1"/>
          </p:cNvSpPr>
          <p:nvPr/>
        </p:nvSpPr>
        <p:spPr bwMode="auto">
          <a:xfrm>
            <a:off x="381000" y="822325"/>
            <a:ext cx="2514600" cy="488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Powers of </a:t>
            </a:r>
            <a:r>
              <a:rPr lang="en-US" sz="2600" b="1" i="1"/>
              <a:t>a + b</a:t>
            </a:r>
          </a:p>
        </p:txBody>
      </p:sp>
      <p:graphicFrame>
        <p:nvGraphicFramePr>
          <p:cNvPr id="227332" name="Object 4"/>
          <p:cNvGraphicFramePr>
            <a:graphicFrameLocks noChangeAspect="1"/>
          </p:cNvGraphicFramePr>
          <p:nvPr/>
        </p:nvGraphicFramePr>
        <p:xfrm>
          <a:off x="1274763" y="1295400"/>
          <a:ext cx="16002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5" name="Equation" r:id="rId10" imgW="562017" imgH="219186" progId="Equation.3">
                  <p:embed/>
                </p:oleObj>
              </mc:Choice>
              <mc:Fallback>
                <p:oleObj name="Equation" r:id="rId10" imgW="562017" imgH="219186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4763" y="1295400"/>
                        <a:ext cx="16002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7333" name="Object 5"/>
          <p:cNvGraphicFramePr>
            <a:graphicFrameLocks noChangeAspect="1"/>
          </p:cNvGraphicFramePr>
          <p:nvPr/>
        </p:nvGraphicFramePr>
        <p:xfrm>
          <a:off x="2951163" y="1295400"/>
          <a:ext cx="220345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" name="Equation" r:id="rId12" imgW="780939" imgH="219186" progId="Equation.3">
                  <p:embed/>
                </p:oleObj>
              </mc:Choice>
              <mc:Fallback>
                <p:oleObj name="Equation" r:id="rId12" imgW="780939" imgH="219186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1163" y="1295400"/>
                        <a:ext cx="220345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7355" name="Arc 27"/>
          <p:cNvSpPr>
            <a:spLocks/>
          </p:cNvSpPr>
          <p:nvPr/>
        </p:nvSpPr>
        <p:spPr bwMode="auto">
          <a:xfrm rot="10775818" flipH="1">
            <a:off x="3084513" y="2133600"/>
            <a:ext cx="850900" cy="457200"/>
          </a:xfrm>
          <a:custGeom>
            <a:avLst/>
            <a:gdLst>
              <a:gd name="T0" fmla="*/ 0 w 34944"/>
              <a:gd name="T1" fmla="*/ 179007 h 21600"/>
              <a:gd name="T2" fmla="*/ 850900 w 34944"/>
              <a:gd name="T3" fmla="*/ 198289 h 21600"/>
              <a:gd name="T4" fmla="*/ 417390 w 34944"/>
              <a:gd name="T5" fmla="*/ 45720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4944" h="21600" fill="none" extrusionOk="0">
                <a:moveTo>
                  <a:pt x="-1" y="8456"/>
                </a:moveTo>
                <a:cubicBezTo>
                  <a:pt x="4087" y="3125"/>
                  <a:pt x="10423" y="-1"/>
                  <a:pt x="17141" y="0"/>
                </a:cubicBezTo>
                <a:cubicBezTo>
                  <a:pt x="24256" y="0"/>
                  <a:pt x="30914" y="3503"/>
                  <a:pt x="34943" y="9368"/>
                </a:cubicBezTo>
              </a:path>
              <a:path w="34944" h="21600" stroke="0" extrusionOk="0">
                <a:moveTo>
                  <a:pt x="-1" y="8456"/>
                </a:moveTo>
                <a:cubicBezTo>
                  <a:pt x="4087" y="3125"/>
                  <a:pt x="10423" y="-1"/>
                  <a:pt x="17141" y="0"/>
                </a:cubicBezTo>
                <a:cubicBezTo>
                  <a:pt x="24256" y="0"/>
                  <a:pt x="30914" y="3503"/>
                  <a:pt x="34943" y="9368"/>
                </a:cubicBezTo>
                <a:lnTo>
                  <a:pt x="17141" y="21600"/>
                </a:lnTo>
                <a:lnTo>
                  <a:pt x="-1" y="8456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27371" name="Group 43"/>
          <p:cNvGrpSpPr>
            <a:grpSpLocks/>
          </p:cNvGrpSpPr>
          <p:nvPr/>
        </p:nvGrpSpPr>
        <p:grpSpPr bwMode="auto">
          <a:xfrm>
            <a:off x="2540000" y="2438400"/>
            <a:ext cx="922338" cy="644525"/>
            <a:chOff x="2112" y="2736"/>
            <a:chExt cx="581" cy="406"/>
          </a:xfrm>
        </p:grpSpPr>
        <p:graphicFrame>
          <p:nvGraphicFramePr>
            <p:cNvPr id="6156" name="Object 33"/>
            <p:cNvGraphicFramePr>
              <a:graphicFrameLocks noChangeAspect="1"/>
            </p:cNvGraphicFramePr>
            <p:nvPr/>
          </p:nvGraphicFramePr>
          <p:xfrm>
            <a:off x="2112" y="2736"/>
            <a:ext cx="581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67" name="Equation" r:id="rId14" imgW="323929" imgH="219186" progId="Equation.3">
                    <p:embed/>
                  </p:oleObj>
                </mc:Choice>
                <mc:Fallback>
                  <p:oleObj name="Equation" r:id="rId14" imgW="323929" imgH="219186" progId="Equation.3">
                    <p:embed/>
                    <p:pic>
                      <p:nvPicPr>
                        <p:cNvPr id="0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12" y="2736"/>
                          <a:ext cx="581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57" name="Rectangle 42"/>
            <p:cNvSpPr>
              <a:spLocks noChangeArrowheads="1"/>
            </p:cNvSpPr>
            <p:nvPr/>
          </p:nvSpPr>
          <p:spPr bwMode="auto">
            <a:xfrm>
              <a:off x="2240" y="2796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rgbClr val="0000FF"/>
                  </a:solidFill>
                </a:rPr>
                <a:t>1</a:t>
              </a:r>
            </a:p>
          </p:txBody>
        </p:sp>
      </p:grpSp>
      <p:sp>
        <p:nvSpPr>
          <p:cNvPr id="227374" name="Arc 46"/>
          <p:cNvSpPr>
            <a:spLocks/>
          </p:cNvSpPr>
          <p:nvPr/>
        </p:nvSpPr>
        <p:spPr bwMode="auto">
          <a:xfrm rot="10775818" flipH="1">
            <a:off x="3098800" y="2212975"/>
            <a:ext cx="1981200" cy="381000"/>
          </a:xfrm>
          <a:custGeom>
            <a:avLst/>
            <a:gdLst>
              <a:gd name="T0" fmla="*/ 0 w 34944"/>
              <a:gd name="T1" fmla="*/ 149172 h 21600"/>
              <a:gd name="T2" fmla="*/ 1981200 w 34944"/>
              <a:gd name="T3" fmla="*/ 165241 h 21600"/>
              <a:gd name="T4" fmla="*/ 971833 w 34944"/>
              <a:gd name="T5" fmla="*/ 38100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4944" h="21600" fill="none" extrusionOk="0">
                <a:moveTo>
                  <a:pt x="-1" y="8456"/>
                </a:moveTo>
                <a:cubicBezTo>
                  <a:pt x="4087" y="3125"/>
                  <a:pt x="10423" y="-1"/>
                  <a:pt x="17141" y="0"/>
                </a:cubicBezTo>
                <a:cubicBezTo>
                  <a:pt x="24256" y="0"/>
                  <a:pt x="30914" y="3503"/>
                  <a:pt x="34943" y="9368"/>
                </a:cubicBezTo>
              </a:path>
              <a:path w="34944" h="21600" stroke="0" extrusionOk="0">
                <a:moveTo>
                  <a:pt x="-1" y="8456"/>
                </a:moveTo>
                <a:cubicBezTo>
                  <a:pt x="4087" y="3125"/>
                  <a:pt x="10423" y="-1"/>
                  <a:pt x="17141" y="0"/>
                </a:cubicBezTo>
                <a:cubicBezTo>
                  <a:pt x="24256" y="0"/>
                  <a:pt x="30914" y="3503"/>
                  <a:pt x="34943" y="9368"/>
                </a:cubicBezTo>
                <a:lnTo>
                  <a:pt x="17141" y="21600"/>
                </a:lnTo>
                <a:lnTo>
                  <a:pt x="-1" y="8456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73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7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273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7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73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7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75" grpId="0" animBg="1"/>
      <p:bldP spid="227355" grpId="0" animBg="1"/>
      <p:bldP spid="22737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0" name="Group 33"/>
          <p:cNvGrpSpPr>
            <a:grpSpLocks/>
          </p:cNvGrpSpPr>
          <p:nvPr/>
        </p:nvGrpSpPr>
        <p:grpSpPr bwMode="auto">
          <a:xfrm>
            <a:off x="381000" y="838200"/>
            <a:ext cx="7467600" cy="4419600"/>
            <a:chOff x="240" y="528"/>
            <a:chExt cx="4704" cy="2784"/>
          </a:xfrm>
        </p:grpSpPr>
        <p:sp>
          <p:nvSpPr>
            <p:cNvPr id="43011" name="Rectangle 4"/>
            <p:cNvSpPr>
              <a:spLocks noChangeArrowheads="1"/>
            </p:cNvSpPr>
            <p:nvPr/>
          </p:nvSpPr>
          <p:spPr bwMode="auto">
            <a:xfrm>
              <a:off x="240" y="528"/>
              <a:ext cx="1584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468313" indent="-468313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 u="sng">
                  <a:latin typeface="Comic Sans MS" pitchFamily="66" charset="0"/>
                </a:rPr>
                <a:t>Powers of </a:t>
              </a:r>
              <a:r>
                <a:rPr lang="en-US" sz="2600" b="1" i="1" u="sng"/>
                <a:t>a + b</a:t>
              </a:r>
            </a:p>
          </p:txBody>
        </p:sp>
        <p:sp>
          <p:nvSpPr>
            <p:cNvPr id="43012" name="Rectangle 5"/>
            <p:cNvSpPr>
              <a:spLocks noChangeArrowheads="1"/>
            </p:cNvSpPr>
            <p:nvPr/>
          </p:nvSpPr>
          <p:spPr bwMode="auto">
            <a:xfrm>
              <a:off x="336" y="816"/>
              <a:ext cx="19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Pascal’s Triangle</a:t>
              </a:r>
            </a:p>
          </p:txBody>
        </p:sp>
        <p:graphicFrame>
          <p:nvGraphicFramePr>
            <p:cNvPr id="43013" name="Object 6"/>
            <p:cNvGraphicFramePr>
              <a:graphicFrameLocks noChangeAspect="1"/>
            </p:cNvGraphicFramePr>
            <p:nvPr/>
          </p:nvGraphicFramePr>
          <p:xfrm>
            <a:off x="1152" y="2516"/>
            <a:ext cx="784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35" name="Equation" r:id="rId3" imgW="438114" imgH="219186" progId="Equation.3">
                    <p:embed/>
                  </p:oleObj>
                </mc:Choice>
                <mc:Fallback>
                  <p:oleObj name="Equation" r:id="rId3" imgW="438114" imgH="219186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52" y="2516"/>
                          <a:ext cx="784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014" name="Object 7"/>
            <p:cNvGraphicFramePr>
              <a:graphicFrameLocks noChangeAspect="1"/>
            </p:cNvGraphicFramePr>
            <p:nvPr/>
          </p:nvGraphicFramePr>
          <p:xfrm>
            <a:off x="1152" y="2132"/>
            <a:ext cx="784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36" name="Equation" r:id="rId5" imgW="438114" imgH="219186" progId="Equation.3">
                    <p:embed/>
                  </p:oleObj>
                </mc:Choice>
                <mc:Fallback>
                  <p:oleObj name="Equation" r:id="rId5" imgW="438114" imgH="219186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52" y="2132"/>
                          <a:ext cx="784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015" name="Rectangle 8"/>
            <p:cNvSpPr>
              <a:spLocks noChangeArrowheads="1"/>
            </p:cNvSpPr>
            <p:nvPr/>
          </p:nvSpPr>
          <p:spPr bwMode="auto">
            <a:xfrm>
              <a:off x="2976" y="1114"/>
              <a:ext cx="12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Coefficients</a:t>
              </a:r>
            </a:p>
          </p:txBody>
        </p:sp>
        <p:sp>
          <p:nvSpPr>
            <p:cNvPr id="43016" name="Rectangle 9"/>
            <p:cNvSpPr>
              <a:spLocks noChangeArrowheads="1"/>
            </p:cNvSpPr>
            <p:nvPr/>
          </p:nvSpPr>
          <p:spPr bwMode="auto">
            <a:xfrm>
              <a:off x="960" y="1114"/>
              <a:ext cx="12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Expression</a:t>
              </a:r>
            </a:p>
          </p:txBody>
        </p:sp>
        <p:sp>
          <p:nvSpPr>
            <p:cNvPr id="43017" name="Rectangle 11"/>
            <p:cNvSpPr>
              <a:spLocks noChangeArrowheads="1"/>
            </p:cNvSpPr>
            <p:nvPr/>
          </p:nvSpPr>
          <p:spPr bwMode="auto">
            <a:xfrm>
              <a:off x="2928" y="2228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43018" name="Rectangle 12"/>
            <p:cNvSpPr>
              <a:spLocks noChangeArrowheads="1"/>
            </p:cNvSpPr>
            <p:nvPr/>
          </p:nvSpPr>
          <p:spPr bwMode="auto">
            <a:xfrm>
              <a:off x="3552" y="2228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2</a:t>
              </a:r>
            </a:p>
          </p:txBody>
        </p:sp>
        <p:sp>
          <p:nvSpPr>
            <p:cNvPr id="43019" name="Rectangle 13"/>
            <p:cNvSpPr>
              <a:spLocks noChangeArrowheads="1"/>
            </p:cNvSpPr>
            <p:nvPr/>
          </p:nvSpPr>
          <p:spPr bwMode="auto">
            <a:xfrm>
              <a:off x="4224" y="2228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43020" name="Rectangle 15"/>
            <p:cNvSpPr>
              <a:spLocks noChangeArrowheads="1"/>
            </p:cNvSpPr>
            <p:nvPr/>
          </p:nvSpPr>
          <p:spPr bwMode="auto">
            <a:xfrm>
              <a:off x="2688" y="2612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43021" name="Rectangle 16"/>
            <p:cNvSpPr>
              <a:spLocks noChangeArrowheads="1"/>
            </p:cNvSpPr>
            <p:nvPr/>
          </p:nvSpPr>
          <p:spPr bwMode="auto">
            <a:xfrm>
              <a:off x="3216" y="2612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3</a:t>
              </a:r>
            </a:p>
          </p:txBody>
        </p:sp>
        <p:sp>
          <p:nvSpPr>
            <p:cNvPr id="43022" name="Rectangle 17"/>
            <p:cNvSpPr>
              <a:spLocks noChangeArrowheads="1"/>
            </p:cNvSpPr>
            <p:nvPr/>
          </p:nvSpPr>
          <p:spPr bwMode="auto">
            <a:xfrm>
              <a:off x="3888" y="2612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3</a:t>
              </a:r>
            </a:p>
          </p:txBody>
        </p:sp>
        <p:sp>
          <p:nvSpPr>
            <p:cNvPr id="43023" name="Rectangle 18"/>
            <p:cNvSpPr>
              <a:spLocks noChangeArrowheads="1"/>
            </p:cNvSpPr>
            <p:nvPr/>
          </p:nvSpPr>
          <p:spPr bwMode="auto">
            <a:xfrm>
              <a:off x="4512" y="2612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graphicFrame>
          <p:nvGraphicFramePr>
            <p:cNvPr id="43024" name="Object 19"/>
            <p:cNvGraphicFramePr>
              <a:graphicFrameLocks noChangeAspect="1"/>
            </p:cNvGraphicFramePr>
            <p:nvPr/>
          </p:nvGraphicFramePr>
          <p:xfrm>
            <a:off x="1163" y="1764"/>
            <a:ext cx="762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37" name="Equation" r:id="rId7" imgW="419218" imgH="219186" progId="Equation.3">
                    <p:embed/>
                  </p:oleObj>
                </mc:Choice>
                <mc:Fallback>
                  <p:oleObj name="Equation" r:id="rId7" imgW="419218" imgH="219186" progId="Equation.3">
                    <p:embed/>
                    <p:pic>
                      <p:nvPicPr>
                        <p:cNvPr id="0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63" y="1764"/>
                          <a:ext cx="762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025" name="Rectangle 21"/>
            <p:cNvSpPr>
              <a:spLocks noChangeArrowheads="1"/>
            </p:cNvSpPr>
            <p:nvPr/>
          </p:nvSpPr>
          <p:spPr bwMode="auto">
            <a:xfrm>
              <a:off x="3216" y="1834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43026" name="Rectangle 22"/>
            <p:cNvSpPr>
              <a:spLocks noChangeArrowheads="1"/>
            </p:cNvSpPr>
            <p:nvPr/>
          </p:nvSpPr>
          <p:spPr bwMode="auto">
            <a:xfrm>
              <a:off x="3840" y="1834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graphicFrame>
          <p:nvGraphicFramePr>
            <p:cNvPr id="43027" name="Object 23"/>
            <p:cNvGraphicFramePr>
              <a:graphicFrameLocks noChangeAspect="1"/>
            </p:cNvGraphicFramePr>
            <p:nvPr/>
          </p:nvGraphicFramePr>
          <p:xfrm>
            <a:off x="1152" y="1402"/>
            <a:ext cx="785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38" name="Equation" r:id="rId9" imgW="438114" imgH="219186" progId="Equation.3">
                    <p:embed/>
                  </p:oleObj>
                </mc:Choice>
                <mc:Fallback>
                  <p:oleObj name="Equation" r:id="rId9" imgW="438114" imgH="219186" progId="Equation.3">
                    <p:embed/>
                    <p:pic>
                      <p:nvPicPr>
                        <p:cNvPr id="0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52" y="1402"/>
                          <a:ext cx="785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028" name="Object 24"/>
            <p:cNvGraphicFramePr>
              <a:graphicFrameLocks noChangeAspect="1"/>
            </p:cNvGraphicFramePr>
            <p:nvPr/>
          </p:nvGraphicFramePr>
          <p:xfrm>
            <a:off x="1152" y="2906"/>
            <a:ext cx="784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39" name="Equation" r:id="rId11" imgW="438114" imgH="219186" progId="Equation.3">
                    <p:embed/>
                  </p:oleObj>
                </mc:Choice>
                <mc:Fallback>
                  <p:oleObj name="Equation" r:id="rId11" imgW="438114" imgH="219186" progId="Equation.3">
                    <p:embed/>
                    <p:pic>
                      <p:nvPicPr>
                        <p:cNvPr id="0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52" y="2906"/>
                          <a:ext cx="784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029" name="Rectangle 26"/>
            <p:cNvSpPr>
              <a:spLocks noChangeArrowheads="1"/>
            </p:cNvSpPr>
            <p:nvPr/>
          </p:nvSpPr>
          <p:spPr bwMode="auto">
            <a:xfrm>
              <a:off x="2400" y="2986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43030" name="Rectangle 27"/>
            <p:cNvSpPr>
              <a:spLocks noChangeArrowheads="1"/>
            </p:cNvSpPr>
            <p:nvPr/>
          </p:nvSpPr>
          <p:spPr bwMode="auto">
            <a:xfrm>
              <a:off x="2928" y="2986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4</a:t>
              </a:r>
            </a:p>
          </p:txBody>
        </p:sp>
        <p:sp>
          <p:nvSpPr>
            <p:cNvPr id="43031" name="Rectangle 28"/>
            <p:cNvSpPr>
              <a:spLocks noChangeArrowheads="1"/>
            </p:cNvSpPr>
            <p:nvPr/>
          </p:nvSpPr>
          <p:spPr bwMode="auto">
            <a:xfrm>
              <a:off x="3600" y="2986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6</a:t>
              </a:r>
            </a:p>
          </p:txBody>
        </p:sp>
        <p:sp>
          <p:nvSpPr>
            <p:cNvPr id="43032" name="Rectangle 29"/>
            <p:cNvSpPr>
              <a:spLocks noChangeArrowheads="1"/>
            </p:cNvSpPr>
            <p:nvPr/>
          </p:nvSpPr>
          <p:spPr bwMode="auto">
            <a:xfrm>
              <a:off x="4224" y="2986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4</a:t>
              </a:r>
            </a:p>
          </p:txBody>
        </p:sp>
        <p:sp>
          <p:nvSpPr>
            <p:cNvPr id="43033" name="Rectangle 30"/>
            <p:cNvSpPr>
              <a:spLocks noChangeArrowheads="1"/>
            </p:cNvSpPr>
            <p:nvPr/>
          </p:nvSpPr>
          <p:spPr bwMode="auto">
            <a:xfrm>
              <a:off x="4752" y="2986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43034" name="Rectangle 32"/>
            <p:cNvSpPr>
              <a:spLocks noChangeArrowheads="1"/>
            </p:cNvSpPr>
            <p:nvPr/>
          </p:nvSpPr>
          <p:spPr bwMode="auto">
            <a:xfrm>
              <a:off x="3456" y="1488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4" name="Group 36"/>
          <p:cNvGrpSpPr>
            <a:grpSpLocks/>
          </p:cNvGrpSpPr>
          <p:nvPr/>
        </p:nvGrpSpPr>
        <p:grpSpPr bwMode="auto">
          <a:xfrm>
            <a:off x="381000" y="806450"/>
            <a:ext cx="8229600" cy="5060950"/>
            <a:chOff x="240" y="508"/>
            <a:chExt cx="5184" cy="3188"/>
          </a:xfrm>
        </p:grpSpPr>
        <p:sp>
          <p:nvSpPr>
            <p:cNvPr id="44035" name="Rectangle 4"/>
            <p:cNvSpPr>
              <a:spLocks noChangeArrowheads="1"/>
            </p:cNvSpPr>
            <p:nvPr/>
          </p:nvSpPr>
          <p:spPr bwMode="auto">
            <a:xfrm>
              <a:off x="240" y="797"/>
              <a:ext cx="5088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We usually want to know the complete expansion not just the coefficients.</a:t>
              </a:r>
            </a:p>
          </p:txBody>
        </p:sp>
        <p:sp>
          <p:nvSpPr>
            <p:cNvPr id="44036" name="Rectangle 5"/>
            <p:cNvSpPr>
              <a:spLocks noChangeArrowheads="1"/>
            </p:cNvSpPr>
            <p:nvPr/>
          </p:nvSpPr>
          <p:spPr bwMode="auto">
            <a:xfrm>
              <a:off x="240" y="508"/>
              <a:ext cx="1584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468313" indent="-468313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 u="sng">
                  <a:latin typeface="Comic Sans MS" pitchFamily="66" charset="0"/>
                </a:rPr>
                <a:t>Powers of </a:t>
              </a:r>
              <a:r>
                <a:rPr lang="en-US" sz="2600" b="1" i="1" u="sng"/>
                <a:t>a + b</a:t>
              </a:r>
            </a:p>
          </p:txBody>
        </p:sp>
        <p:graphicFrame>
          <p:nvGraphicFramePr>
            <p:cNvPr id="44037" name="Object 7"/>
            <p:cNvGraphicFramePr>
              <a:graphicFrameLocks noChangeAspect="1"/>
            </p:cNvGraphicFramePr>
            <p:nvPr/>
          </p:nvGraphicFramePr>
          <p:xfrm>
            <a:off x="2864" y="1322"/>
            <a:ext cx="784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062" name="Equation" r:id="rId3" imgW="438114" imgH="219186" progId="Equation.3">
                    <p:embed/>
                  </p:oleObj>
                </mc:Choice>
                <mc:Fallback>
                  <p:oleObj name="Equation" r:id="rId3" imgW="438114" imgH="219186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64" y="1322"/>
                          <a:ext cx="784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038" name="Rectangle 8"/>
            <p:cNvSpPr>
              <a:spLocks noChangeArrowheads="1"/>
            </p:cNvSpPr>
            <p:nvPr/>
          </p:nvSpPr>
          <p:spPr bwMode="auto">
            <a:xfrm>
              <a:off x="240" y="1392"/>
              <a:ext cx="26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e.g. Find the expansion of </a:t>
              </a:r>
            </a:p>
          </p:txBody>
        </p:sp>
        <p:sp>
          <p:nvSpPr>
            <p:cNvPr id="44039" name="Rectangle 10"/>
            <p:cNvSpPr>
              <a:spLocks noChangeArrowheads="1"/>
            </p:cNvSpPr>
            <p:nvPr/>
          </p:nvSpPr>
          <p:spPr bwMode="auto">
            <a:xfrm>
              <a:off x="1200" y="1784"/>
              <a:ext cx="42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Pascal’s triangle gives the coefficients</a:t>
              </a:r>
            </a:p>
          </p:txBody>
        </p:sp>
        <p:sp>
          <p:nvSpPr>
            <p:cNvPr id="44040" name="Rectangle 11"/>
            <p:cNvSpPr>
              <a:spLocks noChangeArrowheads="1"/>
            </p:cNvSpPr>
            <p:nvPr/>
          </p:nvSpPr>
          <p:spPr bwMode="auto">
            <a:xfrm>
              <a:off x="240" y="1776"/>
              <a:ext cx="10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Solution: </a:t>
              </a:r>
            </a:p>
          </p:txBody>
        </p:sp>
        <p:sp>
          <p:nvSpPr>
            <p:cNvPr id="44041" name="Rectangle 13"/>
            <p:cNvSpPr>
              <a:spLocks noChangeArrowheads="1"/>
            </p:cNvSpPr>
            <p:nvPr/>
          </p:nvSpPr>
          <p:spPr bwMode="auto">
            <a:xfrm>
              <a:off x="1344" y="2112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44042" name="Rectangle 14"/>
            <p:cNvSpPr>
              <a:spLocks noChangeArrowheads="1"/>
            </p:cNvSpPr>
            <p:nvPr/>
          </p:nvSpPr>
          <p:spPr bwMode="auto">
            <a:xfrm>
              <a:off x="1872" y="2102"/>
              <a:ext cx="24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5</a:t>
              </a:r>
            </a:p>
          </p:txBody>
        </p:sp>
        <p:sp>
          <p:nvSpPr>
            <p:cNvPr id="44043" name="Rectangle 15"/>
            <p:cNvSpPr>
              <a:spLocks noChangeArrowheads="1"/>
            </p:cNvSpPr>
            <p:nvPr/>
          </p:nvSpPr>
          <p:spPr bwMode="auto">
            <a:xfrm>
              <a:off x="2448" y="2112"/>
              <a:ext cx="336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10</a:t>
              </a:r>
            </a:p>
          </p:txBody>
        </p:sp>
        <p:sp>
          <p:nvSpPr>
            <p:cNvPr id="44044" name="Rectangle 16"/>
            <p:cNvSpPr>
              <a:spLocks noChangeArrowheads="1"/>
            </p:cNvSpPr>
            <p:nvPr/>
          </p:nvSpPr>
          <p:spPr bwMode="auto">
            <a:xfrm>
              <a:off x="4224" y="2112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44045" name="Rectangle 17"/>
            <p:cNvSpPr>
              <a:spLocks noChangeArrowheads="1"/>
            </p:cNvSpPr>
            <p:nvPr/>
          </p:nvSpPr>
          <p:spPr bwMode="auto">
            <a:xfrm>
              <a:off x="3120" y="2112"/>
              <a:ext cx="336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10</a:t>
              </a:r>
            </a:p>
          </p:txBody>
        </p:sp>
        <p:sp>
          <p:nvSpPr>
            <p:cNvPr id="44046" name="Rectangle 18"/>
            <p:cNvSpPr>
              <a:spLocks noChangeArrowheads="1"/>
            </p:cNvSpPr>
            <p:nvPr/>
          </p:nvSpPr>
          <p:spPr bwMode="auto">
            <a:xfrm>
              <a:off x="3744" y="2112"/>
              <a:ext cx="24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5</a:t>
              </a:r>
            </a:p>
          </p:txBody>
        </p:sp>
        <p:sp>
          <p:nvSpPr>
            <p:cNvPr id="44047" name="Rectangle 19"/>
            <p:cNvSpPr>
              <a:spLocks noChangeArrowheads="1"/>
            </p:cNvSpPr>
            <p:nvPr/>
          </p:nvSpPr>
          <p:spPr bwMode="auto">
            <a:xfrm>
              <a:off x="240" y="2400"/>
              <a:ext cx="22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full expansion is</a:t>
              </a:r>
            </a:p>
          </p:txBody>
        </p:sp>
        <p:sp>
          <p:nvSpPr>
            <p:cNvPr id="44048" name="AutoShape 21"/>
            <p:cNvSpPr>
              <a:spLocks noChangeArrowheads="1"/>
            </p:cNvSpPr>
            <p:nvPr/>
          </p:nvSpPr>
          <p:spPr bwMode="auto">
            <a:xfrm>
              <a:off x="896" y="3264"/>
              <a:ext cx="3904" cy="432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49" name="Rectangle 22"/>
            <p:cNvSpPr>
              <a:spLocks noChangeArrowheads="1"/>
            </p:cNvSpPr>
            <p:nvPr/>
          </p:nvSpPr>
          <p:spPr bwMode="auto">
            <a:xfrm>
              <a:off x="944" y="3312"/>
              <a:ext cx="3904" cy="30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Tip: The powers in each term sum to </a:t>
              </a:r>
              <a:r>
                <a:rPr lang="en-US" sz="2600" b="1"/>
                <a:t>5</a:t>
              </a:r>
            </a:p>
          </p:txBody>
        </p:sp>
        <p:sp>
          <p:nvSpPr>
            <p:cNvPr id="44050" name="Line 23"/>
            <p:cNvSpPr>
              <a:spLocks noChangeShapeType="1"/>
            </p:cNvSpPr>
            <p:nvPr/>
          </p:nvSpPr>
          <p:spPr bwMode="auto">
            <a:xfrm flipH="1" flipV="1">
              <a:off x="2336" y="3024"/>
              <a:ext cx="48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51" name="Line 24"/>
            <p:cNvSpPr>
              <a:spLocks noChangeShapeType="1"/>
            </p:cNvSpPr>
            <p:nvPr/>
          </p:nvSpPr>
          <p:spPr bwMode="auto">
            <a:xfrm flipV="1">
              <a:off x="1520" y="2928"/>
              <a:ext cx="112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52" name="Line 25"/>
            <p:cNvSpPr>
              <a:spLocks noChangeShapeType="1"/>
            </p:cNvSpPr>
            <p:nvPr/>
          </p:nvSpPr>
          <p:spPr bwMode="auto">
            <a:xfrm flipH="1" flipV="1">
              <a:off x="1440" y="2976"/>
              <a:ext cx="32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44053" name="Object 27"/>
            <p:cNvGraphicFramePr>
              <a:graphicFrameLocks noChangeAspect="1"/>
            </p:cNvGraphicFramePr>
            <p:nvPr/>
          </p:nvGraphicFramePr>
          <p:xfrm>
            <a:off x="563" y="2653"/>
            <a:ext cx="4660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063" name="Equation" r:id="rId5" imgW="2628954" imgH="219186" progId="Equation.3">
                    <p:embed/>
                  </p:oleObj>
                </mc:Choice>
                <mc:Fallback>
                  <p:oleObj name="Equation" r:id="rId5" imgW="2628954" imgH="219186" progId="Equation.3">
                    <p:embed/>
                    <p:pic>
                      <p:nvPicPr>
                        <p:cNvPr id="0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3" y="2653"/>
                          <a:ext cx="4660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054" name="Rectangle 28"/>
            <p:cNvSpPr>
              <a:spLocks noChangeArrowheads="1"/>
            </p:cNvSpPr>
            <p:nvPr/>
          </p:nvSpPr>
          <p:spPr bwMode="auto">
            <a:xfrm>
              <a:off x="384" y="2717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44055" name="Rectangle 29"/>
            <p:cNvSpPr>
              <a:spLocks noChangeArrowheads="1"/>
            </p:cNvSpPr>
            <p:nvPr/>
          </p:nvSpPr>
          <p:spPr bwMode="auto">
            <a:xfrm>
              <a:off x="1056" y="2717"/>
              <a:ext cx="24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5</a:t>
              </a:r>
            </a:p>
          </p:txBody>
        </p:sp>
        <p:sp>
          <p:nvSpPr>
            <p:cNvPr id="44056" name="Rectangle 30"/>
            <p:cNvSpPr>
              <a:spLocks noChangeArrowheads="1"/>
            </p:cNvSpPr>
            <p:nvPr/>
          </p:nvSpPr>
          <p:spPr bwMode="auto">
            <a:xfrm>
              <a:off x="1856" y="2717"/>
              <a:ext cx="336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10</a:t>
              </a:r>
            </a:p>
          </p:txBody>
        </p:sp>
        <p:sp>
          <p:nvSpPr>
            <p:cNvPr id="44057" name="Rectangle 31"/>
            <p:cNvSpPr>
              <a:spLocks noChangeArrowheads="1"/>
            </p:cNvSpPr>
            <p:nvPr/>
          </p:nvSpPr>
          <p:spPr bwMode="auto">
            <a:xfrm>
              <a:off x="2896" y="2733"/>
              <a:ext cx="336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10</a:t>
              </a:r>
            </a:p>
          </p:txBody>
        </p:sp>
        <p:sp>
          <p:nvSpPr>
            <p:cNvPr id="44058" name="Rectangle 32"/>
            <p:cNvSpPr>
              <a:spLocks noChangeArrowheads="1"/>
            </p:cNvSpPr>
            <p:nvPr/>
          </p:nvSpPr>
          <p:spPr bwMode="auto">
            <a:xfrm>
              <a:off x="3952" y="2717"/>
              <a:ext cx="24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5</a:t>
              </a:r>
            </a:p>
          </p:txBody>
        </p:sp>
        <p:sp>
          <p:nvSpPr>
            <p:cNvPr id="44059" name="Rectangle 33"/>
            <p:cNvSpPr>
              <a:spLocks noChangeArrowheads="1"/>
            </p:cNvSpPr>
            <p:nvPr/>
          </p:nvSpPr>
          <p:spPr bwMode="auto">
            <a:xfrm>
              <a:off x="4736" y="2717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44060" name="Rectangle 34"/>
            <p:cNvSpPr>
              <a:spLocks noChangeArrowheads="1"/>
            </p:cNvSpPr>
            <p:nvPr/>
          </p:nvSpPr>
          <p:spPr bwMode="auto">
            <a:xfrm>
              <a:off x="1584" y="2640"/>
              <a:ext cx="19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000" b="1"/>
                <a:t>1</a:t>
              </a:r>
            </a:p>
          </p:txBody>
        </p:sp>
        <p:sp>
          <p:nvSpPr>
            <p:cNvPr id="44061" name="Line 35"/>
            <p:cNvSpPr>
              <a:spLocks noChangeShapeType="1"/>
            </p:cNvSpPr>
            <p:nvPr/>
          </p:nvSpPr>
          <p:spPr bwMode="auto">
            <a:xfrm flipV="1">
              <a:off x="2400" y="2976"/>
              <a:ext cx="192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8" name="Group 37"/>
          <p:cNvGrpSpPr>
            <a:grpSpLocks/>
          </p:cNvGrpSpPr>
          <p:nvPr/>
        </p:nvGrpSpPr>
        <p:grpSpPr bwMode="auto">
          <a:xfrm>
            <a:off x="381000" y="806450"/>
            <a:ext cx="8305800" cy="4451350"/>
            <a:chOff x="240" y="508"/>
            <a:chExt cx="5232" cy="2804"/>
          </a:xfrm>
        </p:grpSpPr>
        <p:sp>
          <p:nvSpPr>
            <p:cNvPr id="45059" name="Rectangle 4"/>
            <p:cNvSpPr>
              <a:spLocks noChangeArrowheads="1"/>
            </p:cNvSpPr>
            <p:nvPr/>
          </p:nvSpPr>
          <p:spPr bwMode="auto">
            <a:xfrm>
              <a:off x="240" y="811"/>
              <a:ext cx="5232" cy="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1143000" indent="-1143000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e.g. 2  Write out the expansion of            in ascending powers of </a:t>
              </a:r>
              <a:r>
                <a:rPr lang="en-US" sz="2600" b="1" i="1"/>
                <a:t>x</a:t>
              </a:r>
              <a:r>
                <a:rPr lang="en-US" b="1">
                  <a:latin typeface="Comic Sans MS" pitchFamily="66" charset="0"/>
                </a:rPr>
                <a:t>. </a:t>
              </a:r>
            </a:p>
          </p:txBody>
        </p:sp>
        <p:sp>
          <p:nvSpPr>
            <p:cNvPr id="45060" name="Rectangle 6"/>
            <p:cNvSpPr>
              <a:spLocks noChangeArrowheads="1"/>
            </p:cNvSpPr>
            <p:nvPr/>
          </p:nvSpPr>
          <p:spPr bwMode="auto">
            <a:xfrm>
              <a:off x="1632" y="1680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45061" name="Rectangle 7"/>
            <p:cNvSpPr>
              <a:spLocks noChangeArrowheads="1"/>
            </p:cNvSpPr>
            <p:nvPr/>
          </p:nvSpPr>
          <p:spPr bwMode="auto">
            <a:xfrm>
              <a:off x="2160" y="1682"/>
              <a:ext cx="24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4</a:t>
              </a:r>
            </a:p>
          </p:txBody>
        </p:sp>
        <p:sp>
          <p:nvSpPr>
            <p:cNvPr id="45062" name="Rectangle 8"/>
            <p:cNvSpPr>
              <a:spLocks noChangeArrowheads="1"/>
            </p:cNvSpPr>
            <p:nvPr/>
          </p:nvSpPr>
          <p:spPr bwMode="auto">
            <a:xfrm>
              <a:off x="2736" y="1680"/>
              <a:ext cx="336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6</a:t>
              </a:r>
            </a:p>
          </p:txBody>
        </p:sp>
        <p:sp>
          <p:nvSpPr>
            <p:cNvPr id="45063" name="Rectangle 9"/>
            <p:cNvSpPr>
              <a:spLocks noChangeArrowheads="1"/>
            </p:cNvSpPr>
            <p:nvPr/>
          </p:nvSpPr>
          <p:spPr bwMode="auto">
            <a:xfrm>
              <a:off x="3840" y="1686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45064" name="Rectangle 10"/>
            <p:cNvSpPr>
              <a:spLocks noChangeArrowheads="1"/>
            </p:cNvSpPr>
            <p:nvPr/>
          </p:nvSpPr>
          <p:spPr bwMode="auto">
            <a:xfrm>
              <a:off x="3312" y="1686"/>
              <a:ext cx="24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4</a:t>
              </a:r>
            </a:p>
          </p:txBody>
        </p:sp>
        <p:sp>
          <p:nvSpPr>
            <p:cNvPr id="45065" name="Rectangle 11"/>
            <p:cNvSpPr>
              <a:spLocks noChangeArrowheads="1"/>
            </p:cNvSpPr>
            <p:nvPr/>
          </p:nvSpPr>
          <p:spPr bwMode="auto">
            <a:xfrm>
              <a:off x="336" y="1944"/>
              <a:ext cx="4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So,</a:t>
              </a:r>
            </a:p>
          </p:txBody>
        </p:sp>
        <p:sp>
          <p:nvSpPr>
            <p:cNvPr id="45066" name="Rectangle 12"/>
            <p:cNvSpPr>
              <a:spLocks noChangeArrowheads="1"/>
            </p:cNvSpPr>
            <p:nvPr/>
          </p:nvSpPr>
          <p:spPr bwMode="auto">
            <a:xfrm>
              <a:off x="240" y="508"/>
              <a:ext cx="1584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468313" indent="-468313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 u="sng">
                  <a:latin typeface="Comic Sans MS" pitchFamily="66" charset="0"/>
                </a:rPr>
                <a:t>Powers of </a:t>
              </a:r>
              <a:r>
                <a:rPr lang="en-US" sz="2600" b="1" i="1" u="sng"/>
                <a:t>a + b</a:t>
              </a:r>
            </a:p>
          </p:txBody>
        </p:sp>
        <p:sp>
          <p:nvSpPr>
            <p:cNvPr id="45067" name="Rectangle 13"/>
            <p:cNvSpPr>
              <a:spLocks noChangeArrowheads="1"/>
            </p:cNvSpPr>
            <p:nvPr/>
          </p:nvSpPr>
          <p:spPr bwMode="auto">
            <a:xfrm>
              <a:off x="288" y="1440"/>
              <a:ext cx="9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Solution:</a:t>
              </a:r>
            </a:p>
          </p:txBody>
        </p:sp>
        <p:sp>
          <p:nvSpPr>
            <p:cNvPr id="45068" name="Rectangle 14"/>
            <p:cNvSpPr>
              <a:spLocks noChangeArrowheads="1"/>
            </p:cNvSpPr>
            <p:nvPr/>
          </p:nvSpPr>
          <p:spPr bwMode="auto">
            <a:xfrm>
              <a:off x="1296" y="1440"/>
              <a:ext cx="24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coefficients are</a:t>
              </a:r>
            </a:p>
          </p:txBody>
        </p:sp>
        <p:graphicFrame>
          <p:nvGraphicFramePr>
            <p:cNvPr id="45069" name="Object 16"/>
            <p:cNvGraphicFramePr>
              <a:graphicFrameLocks noChangeAspect="1"/>
            </p:cNvGraphicFramePr>
            <p:nvPr/>
          </p:nvGraphicFramePr>
          <p:xfrm>
            <a:off x="624" y="2162"/>
            <a:ext cx="4460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88" name="Equation" r:id="rId3" imgW="2514499" imgH="219186" progId="Equation.3">
                    <p:embed/>
                  </p:oleObj>
                </mc:Choice>
                <mc:Fallback>
                  <p:oleObj name="Equation" r:id="rId3" imgW="2514499" imgH="219186" progId="Equation.3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" y="2162"/>
                          <a:ext cx="4460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070" name="Rectangle 17"/>
            <p:cNvSpPr>
              <a:spLocks noChangeArrowheads="1"/>
            </p:cNvSpPr>
            <p:nvPr/>
          </p:nvSpPr>
          <p:spPr bwMode="auto">
            <a:xfrm>
              <a:off x="720" y="2248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/>
                <a:t>1</a:t>
              </a:r>
            </a:p>
          </p:txBody>
        </p:sp>
        <p:sp>
          <p:nvSpPr>
            <p:cNvPr id="45071" name="Rectangle 18"/>
            <p:cNvSpPr>
              <a:spLocks noChangeArrowheads="1"/>
            </p:cNvSpPr>
            <p:nvPr/>
          </p:nvSpPr>
          <p:spPr bwMode="auto">
            <a:xfrm>
              <a:off x="1808" y="2233"/>
              <a:ext cx="4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/>
                <a:t> 1</a:t>
              </a:r>
            </a:p>
          </p:txBody>
        </p:sp>
        <p:sp>
          <p:nvSpPr>
            <p:cNvPr id="45072" name="Rectangle 19"/>
            <p:cNvSpPr>
              <a:spLocks noChangeArrowheads="1"/>
            </p:cNvSpPr>
            <p:nvPr/>
          </p:nvSpPr>
          <p:spPr bwMode="auto">
            <a:xfrm>
              <a:off x="2319" y="2232"/>
              <a:ext cx="4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endParaRPr lang="en-US" b="1"/>
            </a:p>
          </p:txBody>
        </p:sp>
        <p:sp>
          <p:nvSpPr>
            <p:cNvPr id="45073" name="Rectangle 20"/>
            <p:cNvSpPr>
              <a:spLocks noChangeArrowheads="1"/>
            </p:cNvSpPr>
            <p:nvPr/>
          </p:nvSpPr>
          <p:spPr bwMode="auto">
            <a:xfrm>
              <a:off x="2976" y="2232"/>
              <a:ext cx="4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endParaRPr lang="en-US" b="1"/>
            </a:p>
          </p:txBody>
        </p:sp>
        <p:sp>
          <p:nvSpPr>
            <p:cNvPr id="45074" name="Rectangle 21"/>
            <p:cNvSpPr>
              <a:spLocks noChangeArrowheads="1"/>
            </p:cNvSpPr>
            <p:nvPr/>
          </p:nvSpPr>
          <p:spPr bwMode="auto">
            <a:xfrm>
              <a:off x="3958" y="2234"/>
              <a:ext cx="4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endParaRPr lang="en-US" b="1"/>
            </a:p>
          </p:txBody>
        </p:sp>
        <p:sp>
          <p:nvSpPr>
            <p:cNvPr id="45075" name="Rectangle 22"/>
            <p:cNvSpPr>
              <a:spLocks noChangeArrowheads="1"/>
            </p:cNvSpPr>
            <p:nvPr/>
          </p:nvSpPr>
          <p:spPr bwMode="auto">
            <a:xfrm>
              <a:off x="1056" y="2224"/>
              <a:ext cx="48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(</a:t>
              </a:r>
              <a:r>
                <a:rPr lang="en-US" sz="2600" b="1" i="1"/>
                <a:t>-x</a:t>
              </a:r>
              <a:r>
                <a:rPr lang="en-US" sz="2600" b="1"/>
                <a:t>)</a:t>
              </a:r>
            </a:p>
          </p:txBody>
        </p:sp>
        <p:sp>
          <p:nvSpPr>
            <p:cNvPr id="45076" name="Rectangle 23"/>
            <p:cNvSpPr>
              <a:spLocks noChangeArrowheads="1"/>
            </p:cNvSpPr>
            <p:nvPr/>
          </p:nvSpPr>
          <p:spPr bwMode="auto">
            <a:xfrm>
              <a:off x="2400" y="2208"/>
              <a:ext cx="48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(</a:t>
              </a:r>
              <a:r>
                <a:rPr lang="en-US" sz="2600" b="1" i="1"/>
                <a:t>-x</a:t>
              </a:r>
              <a:r>
                <a:rPr lang="en-US" sz="2600" b="1"/>
                <a:t>)</a:t>
              </a:r>
            </a:p>
          </p:txBody>
        </p:sp>
        <p:sp>
          <p:nvSpPr>
            <p:cNvPr id="45077" name="Rectangle 24"/>
            <p:cNvSpPr>
              <a:spLocks noChangeArrowheads="1"/>
            </p:cNvSpPr>
            <p:nvPr/>
          </p:nvSpPr>
          <p:spPr bwMode="auto">
            <a:xfrm>
              <a:off x="3216" y="2208"/>
              <a:ext cx="48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(</a:t>
              </a:r>
              <a:r>
                <a:rPr lang="en-US" sz="2600" b="1" i="1"/>
                <a:t>-x</a:t>
              </a:r>
              <a:r>
                <a:rPr lang="en-US" sz="2600" b="1"/>
                <a:t>)</a:t>
              </a:r>
            </a:p>
          </p:txBody>
        </p:sp>
        <p:sp>
          <p:nvSpPr>
            <p:cNvPr id="45078" name="Rectangle 25"/>
            <p:cNvSpPr>
              <a:spLocks noChangeArrowheads="1"/>
            </p:cNvSpPr>
            <p:nvPr/>
          </p:nvSpPr>
          <p:spPr bwMode="auto">
            <a:xfrm>
              <a:off x="4048" y="2208"/>
              <a:ext cx="48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(</a:t>
              </a:r>
              <a:r>
                <a:rPr lang="en-US" sz="2600" b="1" i="1"/>
                <a:t>-x</a:t>
              </a:r>
              <a:r>
                <a:rPr lang="en-US" sz="2600" b="1"/>
                <a:t>)</a:t>
              </a:r>
            </a:p>
          </p:txBody>
        </p:sp>
        <p:sp>
          <p:nvSpPr>
            <p:cNvPr id="45079" name="Rectangle 26"/>
            <p:cNvSpPr>
              <a:spLocks noChangeArrowheads="1"/>
            </p:cNvSpPr>
            <p:nvPr/>
          </p:nvSpPr>
          <p:spPr bwMode="auto">
            <a:xfrm>
              <a:off x="4652" y="2208"/>
              <a:ext cx="48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(</a:t>
              </a:r>
              <a:r>
                <a:rPr lang="en-US" sz="2600" b="1" i="1"/>
                <a:t>-x</a:t>
              </a:r>
              <a:r>
                <a:rPr lang="en-US" sz="2600" b="1"/>
                <a:t>)</a:t>
              </a:r>
            </a:p>
          </p:txBody>
        </p:sp>
        <p:sp>
          <p:nvSpPr>
            <p:cNvPr id="45080" name="Rectangle 28"/>
            <p:cNvSpPr>
              <a:spLocks noChangeArrowheads="1"/>
            </p:cNvSpPr>
            <p:nvPr/>
          </p:nvSpPr>
          <p:spPr bwMode="auto">
            <a:xfrm>
              <a:off x="336" y="2640"/>
              <a:ext cx="17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Simplifying gives</a:t>
              </a:r>
            </a:p>
          </p:txBody>
        </p:sp>
        <p:graphicFrame>
          <p:nvGraphicFramePr>
            <p:cNvPr id="45081" name="Object 29"/>
            <p:cNvGraphicFramePr>
              <a:graphicFrameLocks noChangeAspect="1"/>
            </p:cNvGraphicFramePr>
            <p:nvPr/>
          </p:nvGraphicFramePr>
          <p:xfrm>
            <a:off x="1135" y="2887"/>
            <a:ext cx="1008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89" name="Equation" r:id="rId5" imgW="562017" imgH="219186" progId="Equation.3">
                    <p:embed/>
                  </p:oleObj>
                </mc:Choice>
                <mc:Fallback>
                  <p:oleObj name="Equation" r:id="rId5" imgW="562017" imgH="219186" progId="Equation.3">
                    <p:embed/>
                    <p:pic>
                      <p:nvPicPr>
                        <p:cNvPr id="0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35" y="2887"/>
                          <a:ext cx="1008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082" name="Object 30"/>
            <p:cNvGraphicFramePr>
              <a:graphicFrameLocks noChangeAspect="1"/>
            </p:cNvGraphicFramePr>
            <p:nvPr/>
          </p:nvGraphicFramePr>
          <p:xfrm>
            <a:off x="2159" y="2983"/>
            <a:ext cx="179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90" name="Equation" r:id="rId7" imgW="95289" imgH="133347" progId="Equation.3">
                    <p:embed/>
                  </p:oleObj>
                </mc:Choice>
                <mc:Fallback>
                  <p:oleObj name="Equation" r:id="rId7" imgW="95289" imgH="133347" progId="Equation.3">
                    <p:embed/>
                    <p:pic>
                      <p:nvPicPr>
                        <p:cNvPr id="0" name="Object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9" y="2983"/>
                          <a:ext cx="179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083" name="Object 31"/>
            <p:cNvGraphicFramePr>
              <a:graphicFrameLocks noChangeAspect="1"/>
            </p:cNvGraphicFramePr>
            <p:nvPr/>
          </p:nvGraphicFramePr>
          <p:xfrm>
            <a:off x="2305" y="2987"/>
            <a:ext cx="559" cy="3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91" name="Equation" r:id="rId9" imgW="304763" imgH="171408" progId="Equation.3">
                    <p:embed/>
                  </p:oleObj>
                </mc:Choice>
                <mc:Fallback>
                  <p:oleObj name="Equation" r:id="rId9" imgW="304763" imgH="171408" progId="Equation.3">
                    <p:embed/>
                    <p:pic>
                      <p:nvPicPr>
                        <p:cNvPr id="0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05" y="2987"/>
                          <a:ext cx="559" cy="3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084" name="Object 32"/>
            <p:cNvGraphicFramePr>
              <a:graphicFrameLocks noChangeAspect="1"/>
            </p:cNvGraphicFramePr>
            <p:nvPr/>
          </p:nvGraphicFramePr>
          <p:xfrm>
            <a:off x="2881" y="2906"/>
            <a:ext cx="671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92" name="Equation" r:id="rId11" imgW="371439" imgH="219186" progId="Equation.3">
                    <p:embed/>
                  </p:oleObj>
                </mc:Choice>
                <mc:Fallback>
                  <p:oleObj name="Equation" r:id="rId11" imgW="371439" imgH="219186" progId="Equation.3">
                    <p:embed/>
                    <p:pic>
                      <p:nvPicPr>
                        <p:cNvPr id="0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1" y="2906"/>
                          <a:ext cx="671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085" name="Object 33"/>
            <p:cNvGraphicFramePr>
              <a:graphicFrameLocks noChangeAspect="1"/>
            </p:cNvGraphicFramePr>
            <p:nvPr/>
          </p:nvGraphicFramePr>
          <p:xfrm>
            <a:off x="3503" y="2903"/>
            <a:ext cx="671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93" name="Equation" r:id="rId13" imgW="371439" imgH="219186" progId="Equation.3">
                    <p:embed/>
                  </p:oleObj>
                </mc:Choice>
                <mc:Fallback>
                  <p:oleObj name="Equation" r:id="rId13" imgW="371439" imgH="219186" progId="Equation.3">
                    <p:embed/>
                    <p:pic>
                      <p:nvPicPr>
                        <p:cNvPr id="0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03" y="2903"/>
                          <a:ext cx="671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086" name="Object 34"/>
            <p:cNvGraphicFramePr>
              <a:graphicFrameLocks noChangeAspect="1"/>
            </p:cNvGraphicFramePr>
            <p:nvPr/>
          </p:nvGraphicFramePr>
          <p:xfrm>
            <a:off x="4189" y="2887"/>
            <a:ext cx="515" cy="3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94" name="Equation" r:id="rId15" imgW="285867" imgH="190573" progId="Equation.3">
                    <p:embed/>
                  </p:oleObj>
                </mc:Choice>
                <mc:Fallback>
                  <p:oleObj name="Equation" r:id="rId15" imgW="285867" imgH="190573" progId="Equation.3">
                    <p:embed/>
                    <p:pic>
                      <p:nvPicPr>
                        <p:cNvPr id="0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89" y="2887"/>
                          <a:ext cx="515" cy="3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087" name="Object 35"/>
            <p:cNvGraphicFramePr>
              <a:graphicFrameLocks noChangeAspect="1"/>
            </p:cNvGraphicFramePr>
            <p:nvPr/>
          </p:nvGraphicFramePr>
          <p:xfrm>
            <a:off x="3728" y="752"/>
            <a:ext cx="784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95" name="Equation" r:id="rId17" imgW="438114" imgH="219186" progId="Equation.3">
                    <p:embed/>
                  </p:oleObj>
                </mc:Choice>
                <mc:Fallback>
                  <p:oleObj name="Equation" r:id="rId17" imgW="438114" imgH="219186" progId="Equation.3">
                    <p:embed/>
                    <p:pic>
                      <p:nvPicPr>
                        <p:cNvPr id="0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28" y="752"/>
                          <a:ext cx="784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2" name="Group 25"/>
          <p:cNvGrpSpPr>
            <a:grpSpLocks/>
          </p:cNvGrpSpPr>
          <p:nvPr/>
        </p:nvGrpSpPr>
        <p:grpSpPr bwMode="auto">
          <a:xfrm>
            <a:off x="381000" y="806450"/>
            <a:ext cx="8305800" cy="5410200"/>
            <a:chOff x="240" y="508"/>
            <a:chExt cx="5232" cy="3408"/>
          </a:xfrm>
        </p:grpSpPr>
        <p:sp>
          <p:nvSpPr>
            <p:cNvPr id="46083" name="Rectangle 4"/>
            <p:cNvSpPr>
              <a:spLocks noChangeArrowheads="1"/>
            </p:cNvSpPr>
            <p:nvPr/>
          </p:nvSpPr>
          <p:spPr bwMode="auto">
            <a:xfrm>
              <a:off x="240" y="508"/>
              <a:ext cx="1584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468313" indent="-468313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 u="sng">
                  <a:latin typeface="Comic Sans MS" pitchFamily="66" charset="0"/>
                </a:rPr>
                <a:t>Powers of </a:t>
              </a:r>
              <a:r>
                <a:rPr lang="en-US" sz="2600" b="1" i="1" u="sng"/>
                <a:t>a + b</a:t>
              </a:r>
            </a:p>
          </p:txBody>
        </p:sp>
        <p:graphicFrame>
          <p:nvGraphicFramePr>
            <p:cNvPr id="46084" name="Object 5"/>
            <p:cNvGraphicFramePr>
              <a:graphicFrameLocks noChangeAspect="1"/>
            </p:cNvGraphicFramePr>
            <p:nvPr/>
          </p:nvGraphicFramePr>
          <p:xfrm>
            <a:off x="1296" y="2513"/>
            <a:ext cx="2951" cy="6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101" name="Equation" r:id="rId3" imgW="1743008" imgH="342816" progId="Equation.3">
                    <p:embed/>
                  </p:oleObj>
                </mc:Choice>
                <mc:Fallback>
                  <p:oleObj name="Equation" r:id="rId3" imgW="1743008" imgH="342816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6" y="2513"/>
                          <a:ext cx="2951" cy="60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085" name="Rectangle 7"/>
            <p:cNvSpPr>
              <a:spLocks noChangeArrowheads="1"/>
            </p:cNvSpPr>
            <p:nvPr/>
          </p:nvSpPr>
          <p:spPr bwMode="auto">
            <a:xfrm>
              <a:off x="288" y="2183"/>
              <a:ext cx="35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9</a:t>
              </a:r>
              <a:r>
                <a:rPr lang="en-US" b="1" baseline="30000">
                  <a:latin typeface="Comic Sans MS" pitchFamily="66" charset="0"/>
                </a:rPr>
                <a:t>th</a:t>
              </a:r>
              <a:r>
                <a:rPr lang="en-US" b="1">
                  <a:latin typeface="Comic Sans MS" pitchFamily="66" charset="0"/>
                </a:rPr>
                <a:t> coefficient of              is</a:t>
              </a:r>
            </a:p>
          </p:txBody>
        </p:sp>
        <p:graphicFrame>
          <p:nvGraphicFramePr>
            <p:cNvPr id="46086" name="Object 8"/>
            <p:cNvGraphicFramePr>
              <a:graphicFrameLocks noChangeAspect="1"/>
            </p:cNvGraphicFramePr>
            <p:nvPr/>
          </p:nvGraphicFramePr>
          <p:xfrm>
            <a:off x="2544" y="2112"/>
            <a:ext cx="873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102" name="Equation" r:id="rId5" imgW="485894" imgH="219186" progId="Equation.3">
                    <p:embed/>
                  </p:oleObj>
                </mc:Choice>
                <mc:Fallback>
                  <p:oleObj name="Equation" r:id="rId5" imgW="485894" imgH="219186" progId="Equation.3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44" y="2112"/>
                          <a:ext cx="873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087" name="Rectangle 10"/>
            <p:cNvSpPr>
              <a:spLocks noChangeArrowheads="1"/>
            </p:cNvSpPr>
            <p:nvPr/>
          </p:nvSpPr>
          <p:spPr bwMode="auto">
            <a:xfrm>
              <a:off x="240" y="896"/>
              <a:ext cx="24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For            we get</a:t>
              </a:r>
            </a:p>
          </p:txBody>
        </p:sp>
        <p:graphicFrame>
          <p:nvGraphicFramePr>
            <p:cNvPr id="46088" name="Object 11"/>
            <p:cNvGraphicFramePr>
              <a:graphicFrameLocks noChangeAspect="1"/>
            </p:cNvGraphicFramePr>
            <p:nvPr/>
          </p:nvGraphicFramePr>
          <p:xfrm>
            <a:off x="663" y="816"/>
            <a:ext cx="873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103" name="Equation" r:id="rId7" imgW="485894" imgH="219186" progId="Equation.3">
                    <p:embed/>
                  </p:oleObj>
                </mc:Choice>
                <mc:Fallback>
                  <p:oleObj name="Equation" r:id="rId7" imgW="485894" imgH="219186" progId="Equation.3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63" y="816"/>
                          <a:ext cx="873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089" name="Rectangle 12"/>
            <p:cNvSpPr>
              <a:spLocks noChangeArrowheads="1"/>
            </p:cNvSpPr>
            <p:nvPr/>
          </p:nvSpPr>
          <p:spPr bwMode="auto">
            <a:xfrm>
              <a:off x="1344" y="1200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46090" name="Rectangle 13"/>
            <p:cNvSpPr>
              <a:spLocks noChangeArrowheads="1"/>
            </p:cNvSpPr>
            <p:nvPr/>
          </p:nvSpPr>
          <p:spPr bwMode="auto">
            <a:xfrm>
              <a:off x="2064" y="1200"/>
              <a:ext cx="336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20</a:t>
              </a:r>
            </a:p>
          </p:txBody>
        </p:sp>
        <p:sp>
          <p:nvSpPr>
            <p:cNvPr id="46091" name="Rectangle 14"/>
            <p:cNvSpPr>
              <a:spLocks noChangeArrowheads="1"/>
            </p:cNvSpPr>
            <p:nvPr/>
          </p:nvSpPr>
          <p:spPr bwMode="auto">
            <a:xfrm>
              <a:off x="2784" y="1200"/>
              <a:ext cx="624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190</a:t>
              </a:r>
            </a:p>
          </p:txBody>
        </p:sp>
        <p:sp>
          <p:nvSpPr>
            <p:cNvPr id="46092" name="Rectangle 15"/>
            <p:cNvSpPr>
              <a:spLocks noChangeArrowheads="1"/>
            </p:cNvSpPr>
            <p:nvPr/>
          </p:nvSpPr>
          <p:spPr bwMode="auto">
            <a:xfrm>
              <a:off x="3552" y="1190"/>
              <a:ext cx="576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1140</a:t>
              </a:r>
            </a:p>
          </p:txBody>
        </p:sp>
        <p:sp>
          <p:nvSpPr>
            <p:cNvPr id="46093" name="Arc 16"/>
            <p:cNvSpPr>
              <a:spLocks/>
            </p:cNvSpPr>
            <p:nvPr/>
          </p:nvSpPr>
          <p:spPr bwMode="auto">
            <a:xfrm rot="10598013">
              <a:off x="1536" y="1391"/>
              <a:ext cx="576" cy="288"/>
            </a:xfrm>
            <a:custGeom>
              <a:avLst/>
              <a:gdLst>
                <a:gd name="T0" fmla="*/ 0 w 37410"/>
                <a:gd name="T1" fmla="*/ 125 h 21600"/>
                <a:gd name="T2" fmla="*/ 576 w 37410"/>
                <a:gd name="T3" fmla="*/ 167 h 21600"/>
                <a:gd name="T4" fmla="*/ 274 w 37410"/>
                <a:gd name="T5" fmla="*/ 288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7410" h="21600" fill="none" extrusionOk="0">
                  <a:moveTo>
                    <a:pt x="0" y="9368"/>
                  </a:moveTo>
                  <a:cubicBezTo>
                    <a:pt x="4029" y="3503"/>
                    <a:pt x="10687" y="-1"/>
                    <a:pt x="17803" y="0"/>
                  </a:cubicBezTo>
                  <a:cubicBezTo>
                    <a:pt x="26223" y="0"/>
                    <a:pt x="33877" y="4893"/>
                    <a:pt x="37410" y="12537"/>
                  </a:cubicBezTo>
                </a:path>
                <a:path w="37410" h="21600" stroke="0" extrusionOk="0">
                  <a:moveTo>
                    <a:pt x="0" y="9368"/>
                  </a:moveTo>
                  <a:cubicBezTo>
                    <a:pt x="4029" y="3503"/>
                    <a:pt x="10687" y="-1"/>
                    <a:pt x="17803" y="0"/>
                  </a:cubicBezTo>
                  <a:cubicBezTo>
                    <a:pt x="26223" y="0"/>
                    <a:pt x="33877" y="4893"/>
                    <a:pt x="37410" y="12537"/>
                  </a:cubicBezTo>
                  <a:lnTo>
                    <a:pt x="17803" y="21600"/>
                  </a:lnTo>
                  <a:lnTo>
                    <a:pt x="0" y="9368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 type="arrow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094" name="Arc 17"/>
            <p:cNvSpPr>
              <a:spLocks/>
            </p:cNvSpPr>
            <p:nvPr/>
          </p:nvSpPr>
          <p:spPr bwMode="auto">
            <a:xfrm rot="10598013">
              <a:off x="2256" y="1392"/>
              <a:ext cx="557" cy="281"/>
            </a:xfrm>
            <a:custGeom>
              <a:avLst/>
              <a:gdLst>
                <a:gd name="T0" fmla="*/ 0 w 37410"/>
                <a:gd name="T1" fmla="*/ 122 h 21600"/>
                <a:gd name="T2" fmla="*/ 557 w 37410"/>
                <a:gd name="T3" fmla="*/ 163 h 21600"/>
                <a:gd name="T4" fmla="*/ 265 w 37410"/>
                <a:gd name="T5" fmla="*/ 281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7410" h="21600" fill="none" extrusionOk="0">
                  <a:moveTo>
                    <a:pt x="0" y="9368"/>
                  </a:moveTo>
                  <a:cubicBezTo>
                    <a:pt x="4029" y="3503"/>
                    <a:pt x="10687" y="-1"/>
                    <a:pt x="17803" y="0"/>
                  </a:cubicBezTo>
                  <a:cubicBezTo>
                    <a:pt x="26223" y="0"/>
                    <a:pt x="33877" y="4893"/>
                    <a:pt x="37410" y="12537"/>
                  </a:cubicBezTo>
                </a:path>
                <a:path w="37410" h="21600" stroke="0" extrusionOk="0">
                  <a:moveTo>
                    <a:pt x="0" y="9368"/>
                  </a:moveTo>
                  <a:cubicBezTo>
                    <a:pt x="4029" y="3503"/>
                    <a:pt x="10687" y="-1"/>
                    <a:pt x="17803" y="0"/>
                  </a:cubicBezTo>
                  <a:cubicBezTo>
                    <a:pt x="26223" y="0"/>
                    <a:pt x="33877" y="4893"/>
                    <a:pt x="37410" y="12537"/>
                  </a:cubicBezTo>
                  <a:lnTo>
                    <a:pt x="17803" y="21600"/>
                  </a:lnTo>
                  <a:lnTo>
                    <a:pt x="0" y="9368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 type="arrow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095" name="Arc 18"/>
            <p:cNvSpPr>
              <a:spLocks/>
            </p:cNvSpPr>
            <p:nvPr/>
          </p:nvSpPr>
          <p:spPr bwMode="auto">
            <a:xfrm rot="10598013">
              <a:off x="3024" y="1408"/>
              <a:ext cx="557" cy="281"/>
            </a:xfrm>
            <a:custGeom>
              <a:avLst/>
              <a:gdLst>
                <a:gd name="T0" fmla="*/ 0 w 37410"/>
                <a:gd name="T1" fmla="*/ 122 h 21600"/>
                <a:gd name="T2" fmla="*/ 557 w 37410"/>
                <a:gd name="T3" fmla="*/ 163 h 21600"/>
                <a:gd name="T4" fmla="*/ 265 w 37410"/>
                <a:gd name="T5" fmla="*/ 281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7410" h="21600" fill="none" extrusionOk="0">
                  <a:moveTo>
                    <a:pt x="0" y="9368"/>
                  </a:moveTo>
                  <a:cubicBezTo>
                    <a:pt x="4029" y="3503"/>
                    <a:pt x="10687" y="-1"/>
                    <a:pt x="17803" y="0"/>
                  </a:cubicBezTo>
                  <a:cubicBezTo>
                    <a:pt x="26223" y="0"/>
                    <a:pt x="33877" y="4893"/>
                    <a:pt x="37410" y="12537"/>
                  </a:cubicBezTo>
                </a:path>
                <a:path w="37410" h="21600" stroke="0" extrusionOk="0">
                  <a:moveTo>
                    <a:pt x="0" y="9368"/>
                  </a:moveTo>
                  <a:cubicBezTo>
                    <a:pt x="4029" y="3503"/>
                    <a:pt x="10687" y="-1"/>
                    <a:pt x="17803" y="0"/>
                  </a:cubicBezTo>
                  <a:cubicBezTo>
                    <a:pt x="26223" y="0"/>
                    <a:pt x="33877" y="4893"/>
                    <a:pt x="37410" y="12537"/>
                  </a:cubicBezTo>
                  <a:lnTo>
                    <a:pt x="17803" y="21600"/>
                  </a:lnTo>
                  <a:lnTo>
                    <a:pt x="0" y="9368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 type="arrow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46096" name="Object 19"/>
            <p:cNvGraphicFramePr>
              <a:graphicFrameLocks noChangeAspect="1"/>
            </p:cNvGraphicFramePr>
            <p:nvPr/>
          </p:nvGraphicFramePr>
          <p:xfrm>
            <a:off x="2291" y="1671"/>
            <a:ext cx="381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104" name="Equation" r:id="rId9" imgW="295315" imgH="333368" progId="Equation.3">
                    <p:embed/>
                  </p:oleObj>
                </mc:Choice>
                <mc:Fallback>
                  <p:oleObj name="Equation" r:id="rId9" imgW="295315" imgH="333368" progId="Equation.3">
                    <p:embed/>
                    <p:pic>
                      <p:nvPicPr>
                        <p:cNvPr id="0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91" y="1671"/>
                          <a:ext cx="381" cy="4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097" name="Object 20"/>
            <p:cNvGraphicFramePr>
              <a:graphicFrameLocks noChangeAspect="1"/>
            </p:cNvGraphicFramePr>
            <p:nvPr/>
          </p:nvGraphicFramePr>
          <p:xfrm>
            <a:off x="3049" y="1683"/>
            <a:ext cx="388" cy="4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105" name="Equation" r:id="rId11" imgW="295315" imgH="342816" progId="Equation.3">
                    <p:embed/>
                  </p:oleObj>
                </mc:Choice>
                <mc:Fallback>
                  <p:oleObj name="Equation" r:id="rId11" imgW="295315" imgH="342816" progId="Equation.3">
                    <p:embed/>
                    <p:pic>
                      <p:nvPicPr>
                        <p:cNvPr id="0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49" y="1683"/>
                          <a:ext cx="388" cy="4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098" name="Rectangle 21"/>
            <p:cNvSpPr>
              <a:spLocks noChangeArrowheads="1"/>
            </p:cNvSpPr>
            <p:nvPr/>
          </p:nvSpPr>
          <p:spPr bwMode="auto">
            <a:xfrm>
              <a:off x="4464" y="1344"/>
              <a:ext cx="6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etc.</a:t>
              </a:r>
            </a:p>
          </p:txBody>
        </p:sp>
        <p:sp>
          <p:nvSpPr>
            <p:cNvPr id="46099" name="Rectangle 22"/>
            <p:cNvSpPr>
              <a:spLocks noChangeArrowheads="1"/>
            </p:cNvSpPr>
            <p:nvPr/>
          </p:nvSpPr>
          <p:spPr bwMode="auto">
            <a:xfrm>
              <a:off x="336" y="3168"/>
              <a:ext cx="5136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Even using a calculator, this is tedious to simplify.  However, there is a shorthand notation that is available as a function on the calculator.</a:t>
              </a:r>
            </a:p>
          </p:txBody>
        </p:sp>
        <p:graphicFrame>
          <p:nvGraphicFramePr>
            <p:cNvPr id="46100" name="Object 23"/>
            <p:cNvGraphicFramePr>
              <a:graphicFrameLocks noChangeAspect="1"/>
            </p:cNvGraphicFramePr>
            <p:nvPr/>
          </p:nvGraphicFramePr>
          <p:xfrm>
            <a:off x="1544" y="1664"/>
            <a:ext cx="397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106" name="Equation" r:id="rId13" imgW="304763" imgH="333368" progId="Equation.3">
                    <p:embed/>
                  </p:oleObj>
                </mc:Choice>
                <mc:Fallback>
                  <p:oleObj name="Equation" r:id="rId13" imgW="304763" imgH="333368" progId="Equation.3">
                    <p:embed/>
                    <p:pic>
                      <p:nvPicPr>
                        <p:cNvPr id="0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44" y="1664"/>
                          <a:ext cx="397" cy="4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106" name="Group 18"/>
          <p:cNvGrpSpPr>
            <a:grpSpLocks/>
          </p:cNvGrpSpPr>
          <p:nvPr/>
        </p:nvGrpSpPr>
        <p:grpSpPr bwMode="auto">
          <a:xfrm>
            <a:off x="381000" y="806450"/>
            <a:ext cx="8143875" cy="5645150"/>
            <a:chOff x="240" y="508"/>
            <a:chExt cx="5130" cy="3556"/>
          </a:xfrm>
        </p:grpSpPr>
        <p:graphicFrame>
          <p:nvGraphicFramePr>
            <p:cNvPr id="47107" name="Object 4"/>
            <p:cNvGraphicFramePr>
              <a:graphicFrameLocks noChangeAspect="1"/>
            </p:cNvGraphicFramePr>
            <p:nvPr/>
          </p:nvGraphicFramePr>
          <p:xfrm>
            <a:off x="3456" y="2422"/>
            <a:ext cx="1903" cy="6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20" name="Equation" r:id="rId3" imgW="1124034" imgH="371429" progId="Equation.3">
                    <p:embed/>
                  </p:oleObj>
                </mc:Choice>
                <mc:Fallback>
                  <p:oleObj name="Equation" r:id="rId3" imgW="1124034" imgH="371429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56" y="2422"/>
                          <a:ext cx="1903" cy="6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7108" name="Object 5"/>
            <p:cNvGraphicFramePr>
              <a:graphicFrameLocks noChangeAspect="1"/>
            </p:cNvGraphicFramePr>
            <p:nvPr/>
          </p:nvGraphicFramePr>
          <p:xfrm>
            <a:off x="1008" y="2422"/>
            <a:ext cx="4362" cy="6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21" name="Equation" r:id="rId5" imgW="2581175" imgH="371429" progId="Equation.3">
                    <p:embed/>
                  </p:oleObj>
                </mc:Choice>
                <mc:Fallback>
                  <p:oleObj name="Equation" r:id="rId5" imgW="2581175" imgH="371429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8" y="2422"/>
                          <a:ext cx="4362" cy="6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109" name="Rectangle 6"/>
            <p:cNvSpPr>
              <a:spLocks noChangeArrowheads="1"/>
            </p:cNvSpPr>
            <p:nvPr/>
          </p:nvSpPr>
          <p:spPr bwMode="auto">
            <a:xfrm>
              <a:off x="240" y="508"/>
              <a:ext cx="1584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468313" indent="-468313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 u="sng">
                  <a:latin typeface="Comic Sans MS" pitchFamily="66" charset="0"/>
                </a:rPr>
                <a:t>Powers of </a:t>
              </a:r>
              <a:r>
                <a:rPr lang="en-US" sz="2600" b="1" i="1" u="sng"/>
                <a:t>a + b</a:t>
              </a:r>
            </a:p>
          </p:txBody>
        </p:sp>
        <p:graphicFrame>
          <p:nvGraphicFramePr>
            <p:cNvPr id="47110" name="Object 7"/>
            <p:cNvGraphicFramePr>
              <a:graphicFrameLocks noChangeAspect="1"/>
            </p:cNvGraphicFramePr>
            <p:nvPr/>
          </p:nvGraphicFramePr>
          <p:xfrm>
            <a:off x="528" y="880"/>
            <a:ext cx="2245" cy="3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22" name="Equation" r:id="rId7" imgW="1324060" imgH="171408" progId="Equation.3">
                    <p:embed/>
                  </p:oleObj>
                </mc:Choice>
                <mc:Fallback>
                  <p:oleObj name="Equation" r:id="rId7" imgW="1324060" imgH="171408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" y="880"/>
                          <a:ext cx="2245" cy="3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111" name="Rectangle 8"/>
            <p:cNvSpPr>
              <a:spLocks noChangeArrowheads="1"/>
            </p:cNvSpPr>
            <p:nvPr/>
          </p:nvSpPr>
          <p:spPr bwMode="auto">
            <a:xfrm>
              <a:off x="1776" y="1104"/>
              <a:ext cx="153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We write </a:t>
              </a:r>
              <a:r>
                <a:rPr lang="en-US" sz="2600" b="1"/>
                <a:t>20</a:t>
              </a:r>
              <a:r>
                <a:rPr lang="en-US" sz="1000" b="1"/>
                <a:t> </a:t>
              </a:r>
              <a:r>
                <a:rPr lang="en-US" sz="2800" b="1">
                  <a:latin typeface="Arial" pitchFamily="34" charset="0"/>
                </a:rPr>
                <a:t>!</a:t>
              </a:r>
            </a:p>
          </p:txBody>
        </p:sp>
        <p:sp>
          <p:nvSpPr>
            <p:cNvPr id="47112" name="Rectangle 9"/>
            <p:cNvSpPr>
              <a:spLocks noChangeArrowheads="1"/>
            </p:cNvSpPr>
            <p:nvPr/>
          </p:nvSpPr>
          <p:spPr bwMode="auto">
            <a:xfrm>
              <a:off x="2880" y="848"/>
              <a:ext cx="23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is called </a:t>
              </a:r>
              <a:r>
                <a:rPr lang="en-US" b="1"/>
                <a:t>20</a:t>
              </a:r>
              <a:r>
                <a:rPr lang="en-US" b="1">
                  <a:latin typeface="Comic Sans MS" pitchFamily="66" charset="0"/>
                </a:rPr>
                <a:t> factorial.</a:t>
              </a:r>
            </a:p>
          </p:txBody>
        </p:sp>
        <p:sp>
          <p:nvSpPr>
            <p:cNvPr id="47113" name="Rectangle 10"/>
            <p:cNvSpPr>
              <a:spLocks noChangeArrowheads="1"/>
            </p:cNvSpPr>
            <p:nvPr/>
          </p:nvSpPr>
          <p:spPr bwMode="auto">
            <a:xfrm>
              <a:off x="816" y="1431"/>
              <a:ext cx="4128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( 20</a:t>
              </a:r>
              <a:r>
                <a:rPr lang="en-US" b="1">
                  <a:latin typeface="Comic Sans MS" pitchFamily="66" charset="0"/>
                </a:rPr>
                <a:t> followed by an exclamation mark </a:t>
              </a:r>
              <a:r>
                <a:rPr lang="en-US" sz="2600" b="1"/>
                <a:t>)</a:t>
              </a:r>
            </a:p>
          </p:txBody>
        </p:sp>
        <p:sp>
          <p:nvSpPr>
            <p:cNvPr id="47114" name="Rectangle 11"/>
            <p:cNvSpPr>
              <a:spLocks noChangeArrowheads="1"/>
            </p:cNvSpPr>
            <p:nvPr/>
          </p:nvSpPr>
          <p:spPr bwMode="auto">
            <a:xfrm>
              <a:off x="528" y="1848"/>
              <a:ext cx="13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We can write</a:t>
              </a:r>
              <a:endParaRPr lang="en-US" sz="2800" b="1">
                <a:latin typeface="Arial" pitchFamily="34" charset="0"/>
              </a:endParaRPr>
            </a:p>
          </p:txBody>
        </p:sp>
        <p:graphicFrame>
          <p:nvGraphicFramePr>
            <p:cNvPr id="47115" name="Object 12"/>
            <p:cNvGraphicFramePr>
              <a:graphicFrameLocks noChangeAspect="1"/>
            </p:cNvGraphicFramePr>
            <p:nvPr/>
          </p:nvGraphicFramePr>
          <p:xfrm>
            <a:off x="2137" y="1776"/>
            <a:ext cx="2951" cy="6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23" name="Equation" r:id="rId9" imgW="1743008" imgH="342816" progId="Equation.3">
                    <p:embed/>
                  </p:oleObj>
                </mc:Choice>
                <mc:Fallback>
                  <p:oleObj name="Equation" r:id="rId9" imgW="1743008" imgH="342816" progId="Equation.3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37" y="1776"/>
                          <a:ext cx="2951" cy="60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7116" name="Object 13"/>
            <p:cNvGraphicFramePr>
              <a:graphicFrameLocks noChangeAspect="1"/>
            </p:cNvGraphicFramePr>
            <p:nvPr/>
          </p:nvGraphicFramePr>
          <p:xfrm>
            <a:off x="1022" y="3024"/>
            <a:ext cx="898" cy="6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24" name="Equation" r:id="rId11" imgW="523955" imgH="371429" progId="Equation.3">
                    <p:embed/>
                  </p:oleObj>
                </mc:Choice>
                <mc:Fallback>
                  <p:oleObj name="Equation" r:id="rId11" imgW="523955" imgH="371429" progId="Equation.3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22" y="3024"/>
                          <a:ext cx="898" cy="6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117" name="Rectangle 15"/>
            <p:cNvSpPr>
              <a:spLocks noChangeArrowheads="1"/>
            </p:cNvSpPr>
            <p:nvPr/>
          </p:nvSpPr>
          <p:spPr bwMode="auto">
            <a:xfrm>
              <a:off x="384" y="3584"/>
              <a:ext cx="41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9</a:t>
              </a:r>
              <a:r>
                <a:rPr lang="en-US" b="1" baseline="30000">
                  <a:latin typeface="Comic Sans MS" pitchFamily="66" charset="0"/>
                </a:rPr>
                <a:t>th</a:t>
              </a:r>
              <a:r>
                <a:rPr lang="en-US" b="1">
                  <a:latin typeface="Comic Sans MS" pitchFamily="66" charset="0"/>
                </a:rPr>
                <a:t> term of               is  </a:t>
              </a:r>
            </a:p>
          </p:txBody>
        </p:sp>
        <p:graphicFrame>
          <p:nvGraphicFramePr>
            <p:cNvPr id="47118" name="Object 16"/>
            <p:cNvGraphicFramePr>
              <a:graphicFrameLocks noChangeAspect="1"/>
            </p:cNvGraphicFramePr>
            <p:nvPr/>
          </p:nvGraphicFramePr>
          <p:xfrm>
            <a:off x="2000" y="3510"/>
            <a:ext cx="873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25" name="Equation" r:id="rId13" imgW="485894" imgH="219186" progId="Equation.3">
                    <p:embed/>
                  </p:oleObj>
                </mc:Choice>
                <mc:Fallback>
                  <p:oleObj name="Equation" r:id="rId13" imgW="485894" imgH="219186" progId="Equation.3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00" y="3510"/>
                          <a:ext cx="873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7119" name="Object 17"/>
            <p:cNvGraphicFramePr>
              <a:graphicFrameLocks noChangeAspect="1"/>
            </p:cNvGraphicFramePr>
            <p:nvPr/>
          </p:nvGraphicFramePr>
          <p:xfrm>
            <a:off x="3456" y="3414"/>
            <a:ext cx="1283" cy="6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26" name="Equation" r:id="rId15" imgW="752595" imgH="371429" progId="Equation.3">
                    <p:embed/>
                  </p:oleObj>
                </mc:Choice>
                <mc:Fallback>
                  <p:oleObj name="Equation" r:id="rId15" imgW="752595" imgH="371429" progId="Equation.3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56" y="3414"/>
                          <a:ext cx="1283" cy="6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130" name="Group 25"/>
          <p:cNvGrpSpPr>
            <a:grpSpLocks/>
          </p:cNvGrpSpPr>
          <p:nvPr/>
        </p:nvGrpSpPr>
        <p:grpSpPr bwMode="auto">
          <a:xfrm>
            <a:off x="381000" y="806450"/>
            <a:ext cx="8305800" cy="5527675"/>
            <a:chOff x="240" y="508"/>
            <a:chExt cx="5232" cy="3482"/>
          </a:xfrm>
        </p:grpSpPr>
        <p:sp>
          <p:nvSpPr>
            <p:cNvPr id="48131" name="Rectangle 4"/>
            <p:cNvSpPr>
              <a:spLocks noChangeArrowheads="1"/>
            </p:cNvSpPr>
            <p:nvPr/>
          </p:nvSpPr>
          <p:spPr bwMode="auto">
            <a:xfrm>
              <a:off x="240" y="508"/>
              <a:ext cx="1584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468313" indent="-468313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 u="sng">
                  <a:latin typeface="Comic Sans MS" pitchFamily="66" charset="0"/>
                </a:rPr>
                <a:t>Powers of </a:t>
              </a:r>
              <a:r>
                <a:rPr lang="en-US" sz="2600" b="1" i="1" u="sng"/>
                <a:t>a + b</a:t>
              </a:r>
            </a:p>
          </p:txBody>
        </p:sp>
        <p:graphicFrame>
          <p:nvGraphicFramePr>
            <p:cNvPr id="48132" name="Object 5"/>
            <p:cNvGraphicFramePr>
              <a:graphicFrameLocks noChangeAspect="1"/>
            </p:cNvGraphicFramePr>
            <p:nvPr/>
          </p:nvGraphicFramePr>
          <p:xfrm>
            <a:off x="528" y="816"/>
            <a:ext cx="727" cy="6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148" name="Equation" r:id="rId3" imgW="419218" imgH="371429" progId="Equation.3">
                    <p:embed/>
                  </p:oleObj>
                </mc:Choice>
                <mc:Fallback>
                  <p:oleObj name="Equation" r:id="rId3" imgW="419218" imgH="371429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" y="816"/>
                          <a:ext cx="727" cy="6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8133" name="Rectangle 6"/>
            <p:cNvSpPr>
              <a:spLocks noChangeArrowheads="1"/>
            </p:cNvSpPr>
            <p:nvPr/>
          </p:nvSpPr>
          <p:spPr bwMode="auto">
            <a:xfrm>
              <a:off x="1355" y="912"/>
              <a:ext cx="27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can also be written as</a:t>
              </a:r>
              <a:endParaRPr lang="en-US" sz="2800" b="1">
                <a:latin typeface="Arial" pitchFamily="34" charset="0"/>
              </a:endParaRPr>
            </a:p>
          </p:txBody>
        </p:sp>
        <p:graphicFrame>
          <p:nvGraphicFramePr>
            <p:cNvPr id="48134" name="Object 7"/>
            <p:cNvGraphicFramePr>
              <a:graphicFrameLocks noChangeAspect="1"/>
            </p:cNvGraphicFramePr>
            <p:nvPr/>
          </p:nvGraphicFramePr>
          <p:xfrm>
            <a:off x="3611" y="816"/>
            <a:ext cx="720" cy="4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149" name="Equation" r:id="rId5" imgW="333377" imgH="219186" progId="Equation.3">
                    <p:embed/>
                  </p:oleObj>
                </mc:Choice>
                <mc:Fallback>
                  <p:oleObj name="Equation" r:id="rId5" imgW="333377" imgH="219186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11" y="816"/>
                          <a:ext cx="720" cy="4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8135" name="Rectangle 8"/>
            <p:cNvSpPr>
              <a:spLocks noChangeArrowheads="1"/>
            </p:cNvSpPr>
            <p:nvPr/>
          </p:nvSpPr>
          <p:spPr bwMode="auto">
            <a:xfrm>
              <a:off x="4379" y="908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or</a:t>
              </a:r>
            </a:p>
          </p:txBody>
        </p:sp>
        <p:graphicFrame>
          <p:nvGraphicFramePr>
            <p:cNvPr id="48136" name="Object 9"/>
            <p:cNvGraphicFramePr>
              <a:graphicFrameLocks noChangeAspect="1"/>
            </p:cNvGraphicFramePr>
            <p:nvPr/>
          </p:nvGraphicFramePr>
          <p:xfrm>
            <a:off x="4778" y="768"/>
            <a:ext cx="513" cy="6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150" name="Equation" r:id="rId7" imgW="295315" imgH="380876" progId="Equation.3">
                    <p:embed/>
                  </p:oleObj>
                </mc:Choice>
                <mc:Fallback>
                  <p:oleObj name="Equation" r:id="rId7" imgW="295315" imgH="380876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78" y="768"/>
                          <a:ext cx="513" cy="6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8137" name="Line 10"/>
            <p:cNvSpPr>
              <a:spLocks noChangeShapeType="1"/>
            </p:cNvSpPr>
            <p:nvPr/>
          </p:nvSpPr>
          <p:spPr bwMode="auto">
            <a:xfrm flipV="1">
              <a:off x="3456" y="1750"/>
              <a:ext cx="624" cy="192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38" name="Rectangle 11"/>
            <p:cNvSpPr>
              <a:spLocks noChangeArrowheads="1"/>
            </p:cNvSpPr>
            <p:nvPr/>
          </p:nvSpPr>
          <p:spPr bwMode="auto">
            <a:xfrm>
              <a:off x="2112" y="1894"/>
              <a:ext cx="20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This notation. . . </a:t>
              </a:r>
              <a:endParaRPr lang="en-US" sz="2800" b="1">
                <a:latin typeface="Arial" pitchFamily="34" charset="0"/>
              </a:endParaRPr>
            </a:p>
          </p:txBody>
        </p:sp>
        <p:sp>
          <p:nvSpPr>
            <p:cNvPr id="48139" name="Rectangle 12"/>
            <p:cNvSpPr>
              <a:spLocks noChangeArrowheads="1"/>
            </p:cNvSpPr>
            <p:nvPr/>
          </p:nvSpPr>
          <p:spPr bwMode="auto">
            <a:xfrm>
              <a:off x="480" y="2110"/>
              <a:ext cx="4704" cy="5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. . . gives the number of ways that </a:t>
              </a:r>
              <a:r>
                <a:rPr lang="en-US" sz="2600" b="1"/>
                <a:t>8</a:t>
              </a:r>
              <a:r>
                <a:rPr lang="en-US" b="1">
                  <a:latin typeface="Comic Sans MS" pitchFamily="66" charset="0"/>
                </a:rPr>
                <a:t> items can be chosen from </a:t>
              </a:r>
              <a:r>
                <a:rPr lang="en-US" sz="2600" b="1"/>
                <a:t>20</a:t>
              </a:r>
              <a:r>
                <a:rPr lang="en-US" b="1">
                  <a:latin typeface="Comic Sans MS" pitchFamily="66" charset="0"/>
                </a:rPr>
                <a:t>.</a:t>
              </a:r>
              <a:endParaRPr lang="en-US" sz="2800" b="1">
                <a:latin typeface="Arial" pitchFamily="34" charset="0"/>
              </a:endParaRPr>
            </a:p>
          </p:txBody>
        </p:sp>
        <p:sp>
          <p:nvSpPr>
            <p:cNvPr id="48140" name="Rectangle 14"/>
            <p:cNvSpPr>
              <a:spLocks noChangeArrowheads="1"/>
            </p:cNvSpPr>
            <p:nvPr/>
          </p:nvSpPr>
          <p:spPr bwMode="auto">
            <a:xfrm>
              <a:off x="480" y="3242"/>
              <a:ext cx="4800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endParaRPr lang="en-US" b="1">
                <a:latin typeface="Comic Sans MS" pitchFamily="66" charset="0"/>
              </a:endParaRPr>
            </a:p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        is read as “20 C 8” or “20 choose 8”  and can be evaluated on our calculators.</a:t>
              </a:r>
            </a:p>
          </p:txBody>
        </p:sp>
        <p:graphicFrame>
          <p:nvGraphicFramePr>
            <p:cNvPr id="48141" name="Object 15"/>
            <p:cNvGraphicFramePr>
              <a:graphicFrameLocks noChangeAspect="1"/>
            </p:cNvGraphicFramePr>
            <p:nvPr/>
          </p:nvGraphicFramePr>
          <p:xfrm>
            <a:off x="560" y="3432"/>
            <a:ext cx="528" cy="3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151" name="Equation" r:id="rId9" imgW="333377" imgH="219186" progId="Equation.3">
                    <p:embed/>
                  </p:oleObj>
                </mc:Choice>
                <mc:Fallback>
                  <p:oleObj name="Equation" r:id="rId9" imgW="333377" imgH="219186" progId="Equation.3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0" y="3432"/>
                          <a:ext cx="528" cy="35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8142" name="Rectangle 17"/>
            <p:cNvSpPr>
              <a:spLocks noChangeArrowheads="1"/>
            </p:cNvSpPr>
            <p:nvPr/>
          </p:nvSpPr>
          <p:spPr bwMode="auto">
            <a:xfrm>
              <a:off x="384" y="1514"/>
              <a:ext cx="41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9</a:t>
              </a:r>
              <a:r>
                <a:rPr lang="en-US" b="1" baseline="30000">
                  <a:latin typeface="Comic Sans MS" pitchFamily="66" charset="0"/>
                </a:rPr>
                <a:t>th</a:t>
              </a:r>
              <a:r>
                <a:rPr lang="en-US" b="1">
                  <a:latin typeface="Comic Sans MS" pitchFamily="66" charset="0"/>
                </a:rPr>
                <a:t> term of              is then </a:t>
              </a:r>
            </a:p>
          </p:txBody>
        </p:sp>
        <p:graphicFrame>
          <p:nvGraphicFramePr>
            <p:cNvPr id="48143" name="Object 18"/>
            <p:cNvGraphicFramePr>
              <a:graphicFrameLocks noChangeAspect="1"/>
            </p:cNvGraphicFramePr>
            <p:nvPr/>
          </p:nvGraphicFramePr>
          <p:xfrm>
            <a:off x="2055" y="1440"/>
            <a:ext cx="873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152" name="Equation" r:id="rId11" imgW="485894" imgH="219186" progId="Equation.3">
                    <p:embed/>
                  </p:oleObj>
                </mc:Choice>
                <mc:Fallback>
                  <p:oleObj name="Equation" r:id="rId11" imgW="485894" imgH="219186" progId="Equation.3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55" y="1440"/>
                          <a:ext cx="873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8144" name="Object 19"/>
            <p:cNvGraphicFramePr>
              <a:graphicFrameLocks noChangeAspect="1"/>
            </p:cNvGraphicFramePr>
            <p:nvPr/>
          </p:nvGraphicFramePr>
          <p:xfrm>
            <a:off x="3934" y="1462"/>
            <a:ext cx="1154" cy="3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153" name="Equation" r:id="rId13" imgW="676202" imgH="219186" progId="Equation.3">
                    <p:embed/>
                  </p:oleObj>
                </mc:Choice>
                <mc:Fallback>
                  <p:oleObj name="Equation" r:id="rId13" imgW="676202" imgH="219186" progId="Equation.3">
                    <p:embed/>
                    <p:pic>
                      <p:nvPicPr>
                        <p:cNvPr id="0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34" y="1462"/>
                          <a:ext cx="1154" cy="3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8145" name="Rectangle 21"/>
            <p:cNvSpPr>
              <a:spLocks noChangeArrowheads="1"/>
            </p:cNvSpPr>
            <p:nvPr/>
          </p:nvSpPr>
          <p:spPr bwMode="auto">
            <a:xfrm>
              <a:off x="480" y="2602"/>
              <a:ext cx="4992" cy="7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In the expansion, we are choosing the letter </a:t>
              </a:r>
              <a:r>
                <a:rPr lang="en-US" sz="2600" b="1" i="1"/>
                <a:t>b</a:t>
              </a:r>
              <a:r>
                <a:rPr lang="en-US" b="1">
                  <a:latin typeface="Comic Sans MS" pitchFamily="66" charset="0"/>
                </a:rPr>
                <a:t> 8 times from the 20 sets of brackets that make up </a:t>
              </a:r>
            </a:p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          .</a:t>
              </a:r>
            </a:p>
          </p:txBody>
        </p:sp>
        <p:graphicFrame>
          <p:nvGraphicFramePr>
            <p:cNvPr id="48146" name="Object 22"/>
            <p:cNvGraphicFramePr>
              <a:graphicFrameLocks noChangeAspect="1"/>
            </p:cNvGraphicFramePr>
            <p:nvPr/>
          </p:nvGraphicFramePr>
          <p:xfrm>
            <a:off x="480" y="3024"/>
            <a:ext cx="873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154" name="Equation" r:id="rId15" imgW="485894" imgH="219186" progId="Equation.3">
                    <p:embed/>
                  </p:oleObj>
                </mc:Choice>
                <mc:Fallback>
                  <p:oleObj name="Equation" r:id="rId15" imgW="485894" imgH="219186" progId="Equation.3">
                    <p:embed/>
                    <p:pic>
                      <p:nvPicPr>
                        <p:cNvPr id="0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" y="3024"/>
                          <a:ext cx="873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8147" name="Line 24"/>
            <p:cNvSpPr>
              <a:spLocks noChangeShapeType="1"/>
            </p:cNvSpPr>
            <p:nvPr/>
          </p:nvSpPr>
          <p:spPr bwMode="auto">
            <a:xfrm flipV="1">
              <a:off x="3360" y="1728"/>
              <a:ext cx="768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4" name="Group 18"/>
          <p:cNvGrpSpPr>
            <a:grpSpLocks/>
          </p:cNvGrpSpPr>
          <p:nvPr/>
        </p:nvGrpSpPr>
        <p:grpSpPr bwMode="auto">
          <a:xfrm>
            <a:off x="152400" y="806450"/>
            <a:ext cx="8839200" cy="5365750"/>
            <a:chOff x="96" y="508"/>
            <a:chExt cx="5568" cy="3380"/>
          </a:xfrm>
        </p:grpSpPr>
        <p:sp>
          <p:nvSpPr>
            <p:cNvPr id="49155" name="Rectangle 4"/>
            <p:cNvSpPr>
              <a:spLocks noChangeArrowheads="1"/>
            </p:cNvSpPr>
            <p:nvPr/>
          </p:nvSpPr>
          <p:spPr bwMode="auto">
            <a:xfrm>
              <a:off x="240" y="508"/>
              <a:ext cx="1584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468313" indent="-468313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 u="sng">
                  <a:latin typeface="Comic Sans MS" pitchFamily="66" charset="0"/>
                </a:rPr>
                <a:t>Powers of </a:t>
              </a:r>
              <a:r>
                <a:rPr lang="en-US" sz="2600" b="1" i="1" u="sng"/>
                <a:t>a + b</a:t>
              </a:r>
            </a:p>
          </p:txBody>
        </p:sp>
        <p:graphicFrame>
          <p:nvGraphicFramePr>
            <p:cNvPr id="49156" name="Object 5"/>
            <p:cNvGraphicFramePr>
              <a:graphicFrameLocks noChangeAspect="1"/>
            </p:cNvGraphicFramePr>
            <p:nvPr/>
          </p:nvGraphicFramePr>
          <p:xfrm>
            <a:off x="1776" y="2640"/>
            <a:ext cx="1732" cy="6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166" name="Equation" r:id="rId3" imgW="1019297" imgH="371429" progId="Equation.3">
                    <p:embed/>
                  </p:oleObj>
                </mc:Choice>
                <mc:Fallback>
                  <p:oleObj name="Equation" r:id="rId3" imgW="1019297" imgH="371429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76" y="2640"/>
                          <a:ext cx="1732" cy="6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9157" name="AutoShape 7"/>
            <p:cNvSpPr>
              <a:spLocks noChangeArrowheads="1"/>
            </p:cNvSpPr>
            <p:nvPr/>
          </p:nvSpPr>
          <p:spPr bwMode="auto">
            <a:xfrm>
              <a:off x="96" y="1968"/>
              <a:ext cx="5568" cy="624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158" name="Rectangle 8"/>
            <p:cNvSpPr>
              <a:spLocks noChangeArrowheads="1"/>
            </p:cNvSpPr>
            <p:nvPr/>
          </p:nvSpPr>
          <p:spPr bwMode="auto">
            <a:xfrm>
              <a:off x="144" y="2016"/>
              <a:ext cx="5328" cy="51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Tip: When finding binomial expansions, it can be useful to notice the following:</a:t>
              </a:r>
            </a:p>
          </p:txBody>
        </p:sp>
        <p:graphicFrame>
          <p:nvGraphicFramePr>
            <p:cNvPr id="49159" name="Object 10"/>
            <p:cNvGraphicFramePr>
              <a:graphicFrameLocks noChangeAspect="1"/>
            </p:cNvGraphicFramePr>
            <p:nvPr/>
          </p:nvGraphicFramePr>
          <p:xfrm>
            <a:off x="1104" y="3401"/>
            <a:ext cx="720" cy="4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167" name="Equation" r:id="rId5" imgW="333377" imgH="219186" progId="Equation.3">
                    <p:embed/>
                  </p:oleObj>
                </mc:Choice>
                <mc:Fallback>
                  <p:oleObj name="Equation" r:id="rId5" imgW="333377" imgH="219186" progId="Equation.3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04" y="3401"/>
                          <a:ext cx="720" cy="4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9160" name="Rectangle 11"/>
            <p:cNvSpPr>
              <a:spLocks noChangeArrowheads="1"/>
            </p:cNvSpPr>
            <p:nvPr/>
          </p:nvSpPr>
          <p:spPr bwMode="auto">
            <a:xfrm>
              <a:off x="336" y="3449"/>
              <a:ext cx="31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So,                is equal to </a:t>
              </a:r>
            </a:p>
          </p:txBody>
        </p:sp>
        <p:graphicFrame>
          <p:nvGraphicFramePr>
            <p:cNvPr id="49161" name="Object 12"/>
            <p:cNvGraphicFramePr>
              <a:graphicFrameLocks noChangeAspect="1"/>
            </p:cNvGraphicFramePr>
            <p:nvPr/>
          </p:nvGraphicFramePr>
          <p:xfrm>
            <a:off x="3320" y="3401"/>
            <a:ext cx="800" cy="4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168" name="Equation" r:id="rId7" imgW="371439" imgH="219186" progId="Equation.3">
                    <p:embed/>
                  </p:oleObj>
                </mc:Choice>
                <mc:Fallback>
                  <p:oleObj name="Equation" r:id="rId7" imgW="371439" imgH="219186" progId="Equation.3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20" y="3401"/>
                          <a:ext cx="800" cy="4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9162" name="Rectangle 14"/>
            <p:cNvSpPr>
              <a:spLocks noChangeArrowheads="1"/>
            </p:cNvSpPr>
            <p:nvPr/>
          </p:nvSpPr>
          <p:spPr bwMode="auto">
            <a:xfrm>
              <a:off x="240" y="864"/>
              <a:ext cx="50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Any term of             can then be written as </a:t>
              </a:r>
            </a:p>
          </p:txBody>
        </p:sp>
        <p:graphicFrame>
          <p:nvGraphicFramePr>
            <p:cNvPr id="49163" name="Object 15"/>
            <p:cNvGraphicFramePr>
              <a:graphicFrameLocks noChangeAspect="1"/>
            </p:cNvGraphicFramePr>
            <p:nvPr/>
          </p:nvGraphicFramePr>
          <p:xfrm>
            <a:off x="1909" y="1248"/>
            <a:ext cx="1343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169" name="Equation" r:id="rId9" imgW="752595" imgH="219186" progId="Equation.3">
                    <p:embed/>
                  </p:oleObj>
                </mc:Choice>
                <mc:Fallback>
                  <p:oleObj name="Equation" r:id="rId9" imgW="752595" imgH="219186" progId="Equation.3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09" y="1248"/>
                          <a:ext cx="1343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164" name="Object 16"/>
            <p:cNvGraphicFramePr>
              <a:graphicFrameLocks noChangeAspect="1"/>
            </p:cNvGraphicFramePr>
            <p:nvPr/>
          </p:nvGraphicFramePr>
          <p:xfrm>
            <a:off x="1559" y="800"/>
            <a:ext cx="873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170" name="Equation" r:id="rId11" imgW="485894" imgH="219186" progId="Equation.3">
                    <p:embed/>
                  </p:oleObj>
                </mc:Choice>
                <mc:Fallback>
                  <p:oleObj name="Equation" r:id="rId11" imgW="485894" imgH="219186" progId="Equation.3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59" y="800"/>
                          <a:ext cx="873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9165" name="Rectangle 17"/>
            <p:cNvSpPr>
              <a:spLocks noChangeArrowheads="1"/>
            </p:cNvSpPr>
            <p:nvPr/>
          </p:nvSpPr>
          <p:spPr bwMode="auto">
            <a:xfrm>
              <a:off x="192" y="1622"/>
              <a:ext cx="5088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where </a:t>
              </a:r>
              <a:r>
                <a:rPr lang="en-US" sz="2600" b="1" i="1"/>
                <a:t>r</a:t>
              </a:r>
              <a:r>
                <a:rPr lang="en-US" b="1">
                  <a:latin typeface="Comic Sans MS" pitchFamily="66" charset="0"/>
                </a:rPr>
                <a:t> is any integer from </a:t>
              </a:r>
              <a:r>
                <a:rPr lang="en-US" sz="2600" b="1"/>
                <a:t>0</a:t>
              </a:r>
              <a:r>
                <a:rPr lang="en-US" b="1">
                  <a:latin typeface="Comic Sans MS" pitchFamily="66" charset="0"/>
                </a:rPr>
                <a:t> to </a:t>
              </a:r>
              <a:r>
                <a:rPr lang="en-US" sz="2600" b="1"/>
                <a:t>20</a:t>
              </a:r>
              <a:r>
                <a:rPr lang="en-US" b="1">
                  <a:latin typeface="Comic Sans MS" pitchFamily="66" charset="0"/>
                </a:rPr>
                <a:t>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8" name="Group 19"/>
          <p:cNvGrpSpPr>
            <a:grpSpLocks/>
          </p:cNvGrpSpPr>
          <p:nvPr/>
        </p:nvGrpSpPr>
        <p:grpSpPr bwMode="auto">
          <a:xfrm>
            <a:off x="533400" y="958850"/>
            <a:ext cx="8153400" cy="4054475"/>
            <a:chOff x="336" y="604"/>
            <a:chExt cx="5136" cy="2554"/>
          </a:xfrm>
        </p:grpSpPr>
        <p:sp>
          <p:nvSpPr>
            <p:cNvPr id="50179" name="Rectangle 5"/>
            <p:cNvSpPr>
              <a:spLocks noChangeArrowheads="1"/>
            </p:cNvSpPr>
            <p:nvPr/>
          </p:nvSpPr>
          <p:spPr bwMode="auto">
            <a:xfrm>
              <a:off x="384" y="912"/>
              <a:ext cx="5088" cy="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1041400" indent="-1041400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e.g.3  Find the first 4 terms in the expansion of</a:t>
              </a:r>
            </a:p>
            <a:p>
              <a:pPr marL="1041400" indent="-1041400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	            in ascending powers of </a:t>
              </a:r>
              <a:r>
                <a:rPr lang="en-US" sz="2600" b="1" i="1"/>
                <a:t>x</a:t>
              </a:r>
              <a:r>
                <a:rPr lang="en-US" b="1">
                  <a:latin typeface="Comic Sans MS" pitchFamily="66" charset="0"/>
                </a:rPr>
                <a:t>.</a:t>
              </a:r>
            </a:p>
          </p:txBody>
        </p:sp>
        <p:graphicFrame>
          <p:nvGraphicFramePr>
            <p:cNvPr id="50180" name="Object 6"/>
            <p:cNvGraphicFramePr>
              <a:graphicFrameLocks noChangeAspect="1"/>
            </p:cNvGraphicFramePr>
            <p:nvPr/>
          </p:nvGraphicFramePr>
          <p:xfrm>
            <a:off x="1115" y="1088"/>
            <a:ext cx="873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192" name="Equation" r:id="rId3" imgW="485894" imgH="219186" progId="Equation.3">
                    <p:embed/>
                  </p:oleObj>
                </mc:Choice>
                <mc:Fallback>
                  <p:oleObj name="Equation" r:id="rId3" imgW="485894" imgH="219186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5" y="1088"/>
                          <a:ext cx="873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181" name="Object 7"/>
            <p:cNvGraphicFramePr>
              <a:graphicFrameLocks noChangeAspect="1"/>
            </p:cNvGraphicFramePr>
            <p:nvPr/>
          </p:nvGraphicFramePr>
          <p:xfrm>
            <a:off x="3936" y="1824"/>
            <a:ext cx="1390" cy="4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193" name="Equation" r:id="rId5" imgW="780939" imgH="266694" progId="Equation.3">
                    <p:embed/>
                  </p:oleObj>
                </mc:Choice>
                <mc:Fallback>
                  <p:oleObj name="Equation" r:id="rId5" imgW="780939" imgH="266694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36" y="1824"/>
                          <a:ext cx="1390" cy="49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0182" name="Rectangle 8"/>
            <p:cNvSpPr>
              <a:spLocks noChangeArrowheads="1"/>
            </p:cNvSpPr>
            <p:nvPr/>
          </p:nvSpPr>
          <p:spPr bwMode="auto">
            <a:xfrm>
              <a:off x="336" y="604"/>
              <a:ext cx="1584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468313" indent="-468313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 u="sng">
                  <a:latin typeface="Comic Sans MS" pitchFamily="66" charset="0"/>
                </a:rPr>
                <a:t>Powers of </a:t>
              </a:r>
              <a:r>
                <a:rPr lang="en-US" sz="2600" b="1" i="1" u="sng"/>
                <a:t>a + b</a:t>
              </a:r>
            </a:p>
          </p:txBody>
        </p:sp>
        <p:sp>
          <p:nvSpPr>
            <p:cNvPr id="50183" name="Rectangle 10"/>
            <p:cNvSpPr>
              <a:spLocks noChangeArrowheads="1"/>
            </p:cNvSpPr>
            <p:nvPr/>
          </p:nvSpPr>
          <p:spPr bwMode="auto">
            <a:xfrm>
              <a:off x="384" y="1536"/>
              <a:ext cx="960" cy="3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1549400" indent="-1549400" eaLnBrk="1" hangingPunct="1">
                <a:lnSpc>
                  <a:spcPct val="120000"/>
                </a:lnSpc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Solution:</a:t>
              </a:r>
            </a:p>
          </p:txBody>
        </p:sp>
        <p:graphicFrame>
          <p:nvGraphicFramePr>
            <p:cNvPr id="50184" name="Object 11"/>
            <p:cNvGraphicFramePr>
              <a:graphicFrameLocks noChangeAspect="1"/>
            </p:cNvGraphicFramePr>
            <p:nvPr/>
          </p:nvGraphicFramePr>
          <p:xfrm>
            <a:off x="443" y="1895"/>
            <a:ext cx="1119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194" name="Equation" r:id="rId7" imgW="628692" imgH="219186" progId="Equation.3">
                    <p:embed/>
                  </p:oleObj>
                </mc:Choice>
                <mc:Fallback>
                  <p:oleObj name="Equation" r:id="rId7" imgW="628692" imgH="219186" progId="Equation.3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3" y="1895"/>
                          <a:ext cx="1119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185" name="Object 12"/>
            <p:cNvGraphicFramePr>
              <a:graphicFrameLocks noChangeAspect="1"/>
            </p:cNvGraphicFramePr>
            <p:nvPr/>
          </p:nvGraphicFramePr>
          <p:xfrm>
            <a:off x="1728" y="1898"/>
            <a:ext cx="828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195" name="Equation" r:id="rId9" imgW="457280" imgH="219186" progId="Equation.3">
                    <p:embed/>
                  </p:oleObj>
                </mc:Choice>
                <mc:Fallback>
                  <p:oleObj name="Equation" r:id="rId9" imgW="457280" imgH="219186" progId="Equation.3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8" y="1898"/>
                          <a:ext cx="828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186" name="Object 13"/>
            <p:cNvGraphicFramePr>
              <a:graphicFrameLocks noChangeAspect="1"/>
            </p:cNvGraphicFramePr>
            <p:nvPr/>
          </p:nvGraphicFramePr>
          <p:xfrm>
            <a:off x="2688" y="1898"/>
            <a:ext cx="1210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196" name="Equation" r:id="rId11" imgW="676202" imgH="219186" progId="Equation.3">
                    <p:embed/>
                  </p:oleObj>
                </mc:Choice>
                <mc:Fallback>
                  <p:oleObj name="Equation" r:id="rId11" imgW="676202" imgH="219186" progId="Equation.3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88" y="1898"/>
                          <a:ext cx="1210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187" name="Object 14"/>
            <p:cNvGraphicFramePr>
              <a:graphicFrameLocks noChangeAspect="1"/>
            </p:cNvGraphicFramePr>
            <p:nvPr/>
          </p:nvGraphicFramePr>
          <p:xfrm>
            <a:off x="3496" y="2352"/>
            <a:ext cx="1928" cy="4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197" name="Equation" r:id="rId13" imgW="1085972" imgH="257247" progId="Equation.3">
                    <p:embed/>
                  </p:oleObj>
                </mc:Choice>
                <mc:Fallback>
                  <p:oleObj name="Equation" r:id="rId13" imgW="1085972" imgH="257247" progId="Equation.3">
                    <p:embed/>
                    <p:pic>
                      <p:nvPicPr>
                        <p:cNvPr id="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96" y="2352"/>
                          <a:ext cx="1928" cy="4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188" name="Object 15"/>
            <p:cNvGraphicFramePr>
              <a:graphicFrameLocks noChangeAspect="1"/>
            </p:cNvGraphicFramePr>
            <p:nvPr/>
          </p:nvGraphicFramePr>
          <p:xfrm>
            <a:off x="1355" y="2843"/>
            <a:ext cx="492" cy="3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198" name="Equation" r:id="rId15" imgW="266702" imgH="171408" progId="Equation.3">
                    <p:embed/>
                  </p:oleObj>
                </mc:Choice>
                <mc:Fallback>
                  <p:oleObj name="Equation" r:id="rId15" imgW="266702" imgH="171408" progId="Equation.3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55" y="2843"/>
                          <a:ext cx="492" cy="31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189" name="Object 16"/>
            <p:cNvGraphicFramePr>
              <a:graphicFrameLocks noChangeAspect="1"/>
            </p:cNvGraphicFramePr>
            <p:nvPr/>
          </p:nvGraphicFramePr>
          <p:xfrm>
            <a:off x="1823" y="2832"/>
            <a:ext cx="738" cy="3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199" name="Equation" r:id="rId17" imgW="409500" imgH="171408" progId="Equation.3">
                    <p:embed/>
                  </p:oleObj>
                </mc:Choice>
                <mc:Fallback>
                  <p:oleObj name="Equation" r:id="rId17" imgW="409500" imgH="171408" progId="Equation.3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23" y="2832"/>
                          <a:ext cx="738" cy="31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190" name="Object 17"/>
            <p:cNvGraphicFramePr>
              <a:graphicFrameLocks noChangeAspect="1"/>
            </p:cNvGraphicFramePr>
            <p:nvPr/>
          </p:nvGraphicFramePr>
          <p:xfrm>
            <a:off x="2623" y="2752"/>
            <a:ext cx="961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200" name="Equation" r:id="rId19" imgW="533403" imgH="219186" progId="Equation.3">
                    <p:embed/>
                  </p:oleObj>
                </mc:Choice>
                <mc:Fallback>
                  <p:oleObj name="Equation" r:id="rId19" imgW="533403" imgH="219186" progId="Equation.3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23" y="2752"/>
                          <a:ext cx="961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191" name="Object 18"/>
            <p:cNvGraphicFramePr>
              <a:graphicFrameLocks noChangeAspect="1"/>
            </p:cNvGraphicFramePr>
            <p:nvPr/>
          </p:nvGraphicFramePr>
          <p:xfrm>
            <a:off x="3649" y="2752"/>
            <a:ext cx="1631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201" name="Equation" r:id="rId21" imgW="914290" imgH="219186" progId="Equation.3">
                    <p:embed/>
                  </p:oleObj>
                </mc:Choice>
                <mc:Fallback>
                  <p:oleObj name="Equation" r:id="rId21" imgW="914290" imgH="219186" progId="Equation.3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49" y="2752"/>
                          <a:ext cx="1631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2" name="Group 16"/>
          <p:cNvGrpSpPr>
            <a:grpSpLocks/>
          </p:cNvGrpSpPr>
          <p:nvPr/>
        </p:nvGrpSpPr>
        <p:grpSpPr bwMode="auto">
          <a:xfrm>
            <a:off x="533400" y="990600"/>
            <a:ext cx="8355013" cy="4648200"/>
            <a:chOff x="336" y="624"/>
            <a:chExt cx="5263" cy="2928"/>
          </a:xfrm>
        </p:grpSpPr>
        <p:sp>
          <p:nvSpPr>
            <p:cNvPr id="51203" name="Rectangle 5"/>
            <p:cNvSpPr>
              <a:spLocks noChangeArrowheads="1"/>
            </p:cNvSpPr>
            <p:nvPr/>
          </p:nvSpPr>
          <p:spPr bwMode="auto">
            <a:xfrm>
              <a:off x="336" y="1014"/>
              <a:ext cx="5088" cy="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457200" indent="-457200" eaLnBrk="1" hangingPunct="1">
                <a:buFont typeface="Wingdings" pitchFamily="2" charset="2"/>
                <a:buChar char="Ø"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binomial expansion of            in ascending powers of </a:t>
              </a:r>
              <a:r>
                <a:rPr lang="en-US" sz="2600" b="1" i="1"/>
                <a:t>x</a:t>
              </a:r>
              <a:r>
                <a:rPr lang="en-US" b="1">
                  <a:latin typeface="Comic Sans MS" pitchFamily="66" charset="0"/>
                </a:rPr>
                <a:t> is given by</a:t>
              </a:r>
            </a:p>
          </p:txBody>
        </p:sp>
        <p:graphicFrame>
          <p:nvGraphicFramePr>
            <p:cNvPr id="51204" name="Object 6"/>
            <p:cNvGraphicFramePr>
              <a:graphicFrameLocks noChangeAspect="1"/>
            </p:cNvGraphicFramePr>
            <p:nvPr/>
          </p:nvGraphicFramePr>
          <p:xfrm>
            <a:off x="3168" y="950"/>
            <a:ext cx="807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12" name="Equation" r:id="rId3" imgW="447562" imgH="219186" progId="Equation.3">
                    <p:embed/>
                  </p:oleObj>
                </mc:Choice>
                <mc:Fallback>
                  <p:oleObj name="Equation" r:id="rId3" imgW="447562" imgH="219186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68" y="950"/>
                          <a:ext cx="807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205" name="Object 7"/>
            <p:cNvGraphicFramePr>
              <a:graphicFrameLocks noChangeAspect="1"/>
            </p:cNvGraphicFramePr>
            <p:nvPr/>
          </p:nvGraphicFramePr>
          <p:xfrm>
            <a:off x="576" y="1467"/>
            <a:ext cx="5023" cy="8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13" name="Equation" r:id="rId5" imgW="2838428" imgH="457267" progId="Equation.3">
                    <p:embed/>
                  </p:oleObj>
                </mc:Choice>
                <mc:Fallback>
                  <p:oleObj name="Equation" r:id="rId5" imgW="2838428" imgH="457267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6" y="1467"/>
                          <a:ext cx="5023" cy="83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206" name="Rectangle 8"/>
            <p:cNvSpPr>
              <a:spLocks noChangeArrowheads="1"/>
            </p:cNvSpPr>
            <p:nvPr/>
          </p:nvSpPr>
          <p:spPr bwMode="auto">
            <a:xfrm>
              <a:off x="2208" y="624"/>
              <a:ext cx="15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468313" indent="-468313" algn="ctr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SUMMARY</a:t>
              </a:r>
              <a:endParaRPr lang="en-US" sz="2600" b="1" i="1"/>
            </a:p>
          </p:txBody>
        </p:sp>
        <p:sp>
          <p:nvSpPr>
            <p:cNvPr id="51207" name="Rectangle 10"/>
            <p:cNvSpPr>
              <a:spLocks noChangeArrowheads="1"/>
            </p:cNvSpPr>
            <p:nvPr/>
          </p:nvSpPr>
          <p:spPr bwMode="auto">
            <a:xfrm>
              <a:off x="384" y="2352"/>
              <a:ext cx="288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457200" indent="-457200" eaLnBrk="1" hangingPunct="1">
                <a:buFont typeface="Wingdings" pitchFamily="2" charset="2"/>
                <a:buChar char="Ø"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( </a:t>
              </a:r>
              <a:r>
                <a:rPr lang="en-US" sz="2600" b="1" i="1"/>
                <a:t>r + </a:t>
              </a:r>
              <a:r>
                <a:rPr lang="en-US" sz="2600" b="1"/>
                <a:t>1</a:t>
              </a:r>
              <a:r>
                <a:rPr lang="en-US" sz="2600" b="1" i="1"/>
                <a:t> ) </a:t>
              </a:r>
              <a:r>
                <a:rPr lang="en-US" b="1" baseline="30000">
                  <a:latin typeface="Comic Sans MS" pitchFamily="66" charset="0"/>
                </a:rPr>
                <a:t>th</a:t>
              </a:r>
              <a:r>
                <a:rPr lang="en-US" b="1">
                  <a:latin typeface="Comic Sans MS" pitchFamily="66" charset="0"/>
                </a:rPr>
                <a:t> term is</a:t>
              </a:r>
            </a:p>
          </p:txBody>
        </p:sp>
        <p:graphicFrame>
          <p:nvGraphicFramePr>
            <p:cNvPr id="51208" name="Object 11"/>
            <p:cNvGraphicFramePr>
              <a:graphicFrameLocks noChangeAspect="1"/>
            </p:cNvGraphicFramePr>
            <p:nvPr/>
          </p:nvGraphicFramePr>
          <p:xfrm>
            <a:off x="2976" y="2304"/>
            <a:ext cx="1211" cy="4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14" name="Equation" r:id="rId7" imgW="676202" imgH="219186" progId="Equation.3">
                    <p:embed/>
                  </p:oleObj>
                </mc:Choice>
                <mc:Fallback>
                  <p:oleObj name="Equation" r:id="rId7" imgW="676202" imgH="219186" progId="Equation.3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76" y="2304"/>
                          <a:ext cx="1211" cy="40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209" name="Rectangle 13"/>
            <p:cNvSpPr>
              <a:spLocks noChangeArrowheads="1"/>
            </p:cNvSpPr>
            <p:nvPr/>
          </p:nvSpPr>
          <p:spPr bwMode="auto">
            <a:xfrm>
              <a:off x="384" y="2826"/>
              <a:ext cx="37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457200" indent="-457200" eaLnBrk="1" hangingPunct="1">
                <a:buFont typeface="Wingdings" pitchFamily="2" charset="2"/>
                <a:buChar char="Ø"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expansion of            is </a:t>
              </a:r>
            </a:p>
          </p:txBody>
        </p:sp>
        <p:graphicFrame>
          <p:nvGraphicFramePr>
            <p:cNvPr id="51210" name="Object 14"/>
            <p:cNvGraphicFramePr>
              <a:graphicFrameLocks noChangeAspect="1"/>
            </p:cNvGraphicFramePr>
            <p:nvPr/>
          </p:nvGraphicFramePr>
          <p:xfrm>
            <a:off x="2448" y="2762"/>
            <a:ext cx="807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15" name="Equation" r:id="rId9" imgW="447562" imgH="219186" progId="Equation.3">
                    <p:embed/>
                  </p:oleObj>
                </mc:Choice>
                <mc:Fallback>
                  <p:oleObj name="Equation" r:id="rId9" imgW="447562" imgH="219186" progId="Equation.3">
                    <p:embed/>
                    <p:pic>
                      <p:nvPicPr>
                        <p:cNvPr id="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48" y="2762"/>
                          <a:ext cx="807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211" name="Object 15"/>
            <p:cNvGraphicFramePr>
              <a:graphicFrameLocks noChangeAspect="1"/>
            </p:cNvGraphicFramePr>
            <p:nvPr/>
          </p:nvGraphicFramePr>
          <p:xfrm>
            <a:off x="384" y="3122"/>
            <a:ext cx="5202" cy="4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16" name="Equation" r:id="rId11" imgW="2933717" imgH="228634" progId="Equation.3">
                    <p:embed/>
                  </p:oleObj>
                </mc:Choice>
                <mc:Fallback>
                  <p:oleObj name="Equation" r:id="rId11" imgW="2933717" imgH="228634" progId="Equation.3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" y="3122"/>
                          <a:ext cx="5202" cy="4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9443" name="Group 67"/>
          <p:cNvGrpSpPr>
            <a:grpSpLocks/>
          </p:cNvGrpSpPr>
          <p:nvPr/>
        </p:nvGrpSpPr>
        <p:grpSpPr bwMode="auto">
          <a:xfrm>
            <a:off x="4618038" y="2981325"/>
            <a:ext cx="1173162" cy="644525"/>
            <a:chOff x="2880" y="1878"/>
            <a:chExt cx="739" cy="406"/>
          </a:xfrm>
        </p:grpSpPr>
        <p:graphicFrame>
          <p:nvGraphicFramePr>
            <p:cNvPr id="7190" name="Object 59"/>
            <p:cNvGraphicFramePr>
              <a:graphicFrameLocks noChangeAspect="1"/>
            </p:cNvGraphicFramePr>
            <p:nvPr/>
          </p:nvGraphicFramePr>
          <p:xfrm>
            <a:off x="2880" y="1878"/>
            <a:ext cx="739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92" name="Equation" r:id="rId3" imgW="409500" imgH="219186" progId="Equation.3">
                    <p:embed/>
                  </p:oleObj>
                </mc:Choice>
                <mc:Fallback>
                  <p:oleObj name="Equation" r:id="rId3" imgW="409500" imgH="219186" progId="Equation.3">
                    <p:embed/>
                    <p:pic>
                      <p:nvPicPr>
                        <p:cNvPr id="0" name="Object 5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0" y="1878"/>
                          <a:ext cx="739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91" name="Rectangle 58"/>
            <p:cNvSpPr>
              <a:spLocks noChangeArrowheads="1"/>
            </p:cNvSpPr>
            <p:nvPr/>
          </p:nvSpPr>
          <p:spPr bwMode="auto">
            <a:xfrm>
              <a:off x="3024" y="1942"/>
              <a:ext cx="24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229444" name="Group 68"/>
          <p:cNvGrpSpPr>
            <a:grpSpLocks/>
          </p:cNvGrpSpPr>
          <p:nvPr/>
        </p:nvGrpSpPr>
        <p:grpSpPr bwMode="auto">
          <a:xfrm>
            <a:off x="5715000" y="2981325"/>
            <a:ext cx="923925" cy="644525"/>
            <a:chOff x="3600" y="1878"/>
            <a:chExt cx="582" cy="406"/>
          </a:xfrm>
        </p:grpSpPr>
        <p:graphicFrame>
          <p:nvGraphicFramePr>
            <p:cNvPr id="7188" name="Object 62"/>
            <p:cNvGraphicFramePr>
              <a:graphicFrameLocks noChangeAspect="1"/>
            </p:cNvGraphicFramePr>
            <p:nvPr/>
          </p:nvGraphicFramePr>
          <p:xfrm>
            <a:off x="3600" y="1878"/>
            <a:ext cx="582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93" name="Equation" r:id="rId5" imgW="323929" imgH="219186" progId="Equation.3">
                    <p:embed/>
                  </p:oleObj>
                </mc:Choice>
                <mc:Fallback>
                  <p:oleObj name="Equation" r:id="rId5" imgW="323929" imgH="219186" progId="Equation.3">
                    <p:embed/>
                    <p:pic>
                      <p:nvPicPr>
                        <p:cNvPr id="0" name="Object 6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00" y="1878"/>
                          <a:ext cx="582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89" name="Rectangle 61"/>
            <p:cNvSpPr>
              <a:spLocks noChangeArrowheads="1"/>
            </p:cNvSpPr>
            <p:nvPr/>
          </p:nvSpPr>
          <p:spPr bwMode="auto">
            <a:xfrm>
              <a:off x="3728" y="1942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7172" name="Group 49"/>
          <p:cNvGrpSpPr>
            <a:grpSpLocks/>
          </p:cNvGrpSpPr>
          <p:nvPr/>
        </p:nvGrpSpPr>
        <p:grpSpPr bwMode="auto">
          <a:xfrm>
            <a:off x="2533650" y="2438400"/>
            <a:ext cx="3232150" cy="644525"/>
            <a:chOff x="1596" y="1536"/>
            <a:chExt cx="2036" cy="406"/>
          </a:xfrm>
        </p:grpSpPr>
        <p:graphicFrame>
          <p:nvGraphicFramePr>
            <p:cNvPr id="7184" name="Object 50"/>
            <p:cNvGraphicFramePr>
              <a:graphicFrameLocks noChangeAspect="1"/>
            </p:cNvGraphicFramePr>
            <p:nvPr/>
          </p:nvGraphicFramePr>
          <p:xfrm>
            <a:off x="1596" y="1536"/>
            <a:ext cx="2036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94" name="Equation" r:id="rId7" imgW="1142930" imgH="219186" progId="Equation.3">
                    <p:embed/>
                  </p:oleObj>
                </mc:Choice>
                <mc:Fallback>
                  <p:oleObj name="Equation" r:id="rId7" imgW="1142930" imgH="219186" progId="Equation.3">
                    <p:embed/>
                    <p:pic>
                      <p:nvPicPr>
                        <p:cNvPr id="0" name="Object 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96" y="1536"/>
                          <a:ext cx="2036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85" name="Rectangle 51"/>
            <p:cNvSpPr>
              <a:spLocks noChangeArrowheads="1"/>
            </p:cNvSpPr>
            <p:nvPr/>
          </p:nvSpPr>
          <p:spPr bwMode="auto">
            <a:xfrm>
              <a:off x="1737" y="1597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7186" name="Rectangle 52"/>
            <p:cNvSpPr>
              <a:spLocks noChangeArrowheads="1"/>
            </p:cNvSpPr>
            <p:nvPr/>
          </p:nvSpPr>
          <p:spPr bwMode="auto">
            <a:xfrm>
              <a:off x="2352" y="1597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2</a:t>
              </a:r>
            </a:p>
          </p:txBody>
        </p:sp>
        <p:sp>
          <p:nvSpPr>
            <p:cNvPr id="7187" name="Rectangle 53"/>
            <p:cNvSpPr>
              <a:spLocks noChangeArrowheads="1"/>
            </p:cNvSpPr>
            <p:nvPr/>
          </p:nvSpPr>
          <p:spPr bwMode="auto">
            <a:xfrm>
              <a:off x="3050" y="1597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</p:grpSp>
      <p:graphicFrame>
        <p:nvGraphicFramePr>
          <p:cNvPr id="7173" name="Object 8"/>
          <p:cNvGraphicFramePr>
            <a:graphicFrameLocks noChangeAspect="1"/>
          </p:cNvGraphicFramePr>
          <p:nvPr/>
        </p:nvGraphicFramePr>
        <p:xfrm>
          <a:off x="2557463" y="1870075"/>
          <a:ext cx="362585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5" name="Equation" r:id="rId9" imgW="1285998" imgH="219186" progId="Equation.3">
                  <p:embed/>
                </p:oleObj>
              </mc:Choice>
              <mc:Fallback>
                <p:oleObj name="Equation" r:id="rId9" imgW="1285998" imgH="219186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7463" y="1870075"/>
                        <a:ext cx="362585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4" name="Rectangle 11"/>
          <p:cNvSpPr>
            <a:spLocks noChangeArrowheads="1"/>
          </p:cNvSpPr>
          <p:nvPr/>
        </p:nvSpPr>
        <p:spPr bwMode="auto">
          <a:xfrm>
            <a:off x="381000" y="822325"/>
            <a:ext cx="2514600" cy="488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Powers of </a:t>
            </a:r>
            <a:r>
              <a:rPr lang="en-US" sz="2600" b="1" i="1"/>
              <a:t>a + b</a:t>
            </a:r>
          </a:p>
        </p:txBody>
      </p:sp>
      <p:graphicFrame>
        <p:nvGraphicFramePr>
          <p:cNvPr id="7175" name="Object 12"/>
          <p:cNvGraphicFramePr>
            <a:graphicFrameLocks noChangeAspect="1"/>
          </p:cNvGraphicFramePr>
          <p:nvPr/>
        </p:nvGraphicFramePr>
        <p:xfrm>
          <a:off x="1274763" y="1295400"/>
          <a:ext cx="16002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6" name="Equation" r:id="rId11" imgW="562017" imgH="219186" progId="Equation.3">
                  <p:embed/>
                </p:oleObj>
              </mc:Choice>
              <mc:Fallback>
                <p:oleObj name="Equation" r:id="rId11" imgW="562017" imgH="219186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4763" y="1295400"/>
                        <a:ext cx="16002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6" name="Object 13"/>
          <p:cNvGraphicFramePr>
            <a:graphicFrameLocks noChangeAspect="1"/>
          </p:cNvGraphicFramePr>
          <p:nvPr/>
        </p:nvGraphicFramePr>
        <p:xfrm>
          <a:off x="2951163" y="1295400"/>
          <a:ext cx="220345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7" name="Equation" r:id="rId13" imgW="780939" imgH="219186" progId="Equation.3">
                  <p:embed/>
                </p:oleObj>
              </mc:Choice>
              <mc:Fallback>
                <p:oleObj name="Equation" r:id="rId13" imgW="780939" imgH="219186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1163" y="1295400"/>
                        <a:ext cx="220345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177" name="Group 26"/>
          <p:cNvGrpSpPr>
            <a:grpSpLocks/>
          </p:cNvGrpSpPr>
          <p:nvPr/>
        </p:nvGrpSpPr>
        <p:grpSpPr bwMode="auto">
          <a:xfrm>
            <a:off x="2489200" y="3209925"/>
            <a:ext cx="228600" cy="228600"/>
            <a:chOff x="1568" y="2032"/>
            <a:chExt cx="144" cy="144"/>
          </a:xfrm>
        </p:grpSpPr>
        <p:sp>
          <p:nvSpPr>
            <p:cNvPr id="7182" name="Line 27"/>
            <p:cNvSpPr>
              <a:spLocks noChangeShapeType="1"/>
            </p:cNvSpPr>
            <p:nvPr/>
          </p:nvSpPr>
          <p:spPr bwMode="auto">
            <a:xfrm>
              <a:off x="1568" y="2112"/>
              <a:ext cx="1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83" name="Line 28"/>
            <p:cNvSpPr>
              <a:spLocks noChangeShapeType="1"/>
            </p:cNvSpPr>
            <p:nvPr/>
          </p:nvSpPr>
          <p:spPr bwMode="auto">
            <a:xfrm flipV="1">
              <a:off x="1632" y="2032"/>
              <a:ext cx="0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29439" name="Arc 63"/>
          <p:cNvSpPr>
            <a:spLocks/>
          </p:cNvSpPr>
          <p:nvPr/>
        </p:nvSpPr>
        <p:spPr bwMode="auto">
          <a:xfrm rot="10775818" flipH="1">
            <a:off x="3683000" y="2235200"/>
            <a:ext cx="1981200" cy="381000"/>
          </a:xfrm>
          <a:custGeom>
            <a:avLst/>
            <a:gdLst>
              <a:gd name="T0" fmla="*/ 0 w 34944"/>
              <a:gd name="T1" fmla="*/ 149172 h 21600"/>
              <a:gd name="T2" fmla="*/ 1981200 w 34944"/>
              <a:gd name="T3" fmla="*/ 165241 h 21600"/>
              <a:gd name="T4" fmla="*/ 971833 w 34944"/>
              <a:gd name="T5" fmla="*/ 38100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4944" h="21600" fill="none" extrusionOk="0">
                <a:moveTo>
                  <a:pt x="-1" y="8456"/>
                </a:moveTo>
                <a:cubicBezTo>
                  <a:pt x="4087" y="3125"/>
                  <a:pt x="10423" y="-1"/>
                  <a:pt x="17141" y="0"/>
                </a:cubicBezTo>
                <a:cubicBezTo>
                  <a:pt x="24256" y="0"/>
                  <a:pt x="30914" y="3503"/>
                  <a:pt x="34943" y="9368"/>
                </a:cubicBezTo>
              </a:path>
              <a:path w="34944" h="21600" stroke="0" extrusionOk="0">
                <a:moveTo>
                  <a:pt x="-1" y="8456"/>
                </a:moveTo>
                <a:cubicBezTo>
                  <a:pt x="4087" y="3125"/>
                  <a:pt x="10423" y="-1"/>
                  <a:pt x="17141" y="0"/>
                </a:cubicBezTo>
                <a:cubicBezTo>
                  <a:pt x="24256" y="0"/>
                  <a:pt x="30914" y="3503"/>
                  <a:pt x="34943" y="9368"/>
                </a:cubicBezTo>
                <a:lnTo>
                  <a:pt x="17141" y="21600"/>
                </a:lnTo>
                <a:lnTo>
                  <a:pt x="-1" y="8456"/>
                </a:lnTo>
                <a:close/>
              </a:path>
            </a:pathLst>
          </a:cu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440" name="Arc 64"/>
          <p:cNvSpPr>
            <a:spLocks/>
          </p:cNvSpPr>
          <p:nvPr/>
        </p:nvSpPr>
        <p:spPr bwMode="auto">
          <a:xfrm rot="10775818" flipH="1">
            <a:off x="3606800" y="2159000"/>
            <a:ext cx="1447800" cy="457200"/>
          </a:xfrm>
          <a:custGeom>
            <a:avLst/>
            <a:gdLst>
              <a:gd name="T0" fmla="*/ 0 w 34944"/>
              <a:gd name="T1" fmla="*/ 179007 h 21600"/>
              <a:gd name="T2" fmla="*/ 1447800 w 34944"/>
              <a:gd name="T3" fmla="*/ 198289 h 21600"/>
              <a:gd name="T4" fmla="*/ 710186 w 34944"/>
              <a:gd name="T5" fmla="*/ 45720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4944" h="21600" fill="none" extrusionOk="0">
                <a:moveTo>
                  <a:pt x="-1" y="8456"/>
                </a:moveTo>
                <a:cubicBezTo>
                  <a:pt x="4087" y="3125"/>
                  <a:pt x="10423" y="-1"/>
                  <a:pt x="17141" y="0"/>
                </a:cubicBezTo>
                <a:cubicBezTo>
                  <a:pt x="24256" y="0"/>
                  <a:pt x="30914" y="3503"/>
                  <a:pt x="34943" y="9368"/>
                </a:cubicBezTo>
              </a:path>
              <a:path w="34944" h="21600" stroke="0" extrusionOk="0">
                <a:moveTo>
                  <a:pt x="-1" y="8456"/>
                </a:moveTo>
                <a:cubicBezTo>
                  <a:pt x="4087" y="3125"/>
                  <a:pt x="10423" y="-1"/>
                  <a:pt x="17141" y="0"/>
                </a:cubicBezTo>
                <a:cubicBezTo>
                  <a:pt x="24256" y="0"/>
                  <a:pt x="30914" y="3503"/>
                  <a:pt x="34943" y="9368"/>
                </a:cubicBezTo>
                <a:lnTo>
                  <a:pt x="17141" y="21600"/>
                </a:lnTo>
                <a:lnTo>
                  <a:pt x="-1" y="8456"/>
                </a:lnTo>
                <a:close/>
              </a:path>
            </a:pathLst>
          </a:cu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441" name="Arc 65"/>
          <p:cNvSpPr>
            <a:spLocks/>
          </p:cNvSpPr>
          <p:nvPr/>
        </p:nvSpPr>
        <p:spPr bwMode="auto">
          <a:xfrm rot="10775818" flipH="1">
            <a:off x="3606800" y="2159000"/>
            <a:ext cx="533400" cy="457200"/>
          </a:xfrm>
          <a:custGeom>
            <a:avLst/>
            <a:gdLst>
              <a:gd name="T0" fmla="*/ 0 w 34944"/>
              <a:gd name="T1" fmla="*/ 179007 h 21600"/>
              <a:gd name="T2" fmla="*/ 533400 w 34944"/>
              <a:gd name="T3" fmla="*/ 198289 h 21600"/>
              <a:gd name="T4" fmla="*/ 261647 w 34944"/>
              <a:gd name="T5" fmla="*/ 45720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4944" h="21600" fill="none" extrusionOk="0">
                <a:moveTo>
                  <a:pt x="-1" y="8456"/>
                </a:moveTo>
                <a:cubicBezTo>
                  <a:pt x="4087" y="3125"/>
                  <a:pt x="10423" y="-1"/>
                  <a:pt x="17141" y="0"/>
                </a:cubicBezTo>
                <a:cubicBezTo>
                  <a:pt x="24256" y="0"/>
                  <a:pt x="30914" y="3503"/>
                  <a:pt x="34943" y="9368"/>
                </a:cubicBezTo>
              </a:path>
              <a:path w="34944" h="21600" stroke="0" extrusionOk="0">
                <a:moveTo>
                  <a:pt x="-1" y="8456"/>
                </a:moveTo>
                <a:cubicBezTo>
                  <a:pt x="4087" y="3125"/>
                  <a:pt x="10423" y="-1"/>
                  <a:pt x="17141" y="0"/>
                </a:cubicBezTo>
                <a:cubicBezTo>
                  <a:pt x="24256" y="0"/>
                  <a:pt x="30914" y="3503"/>
                  <a:pt x="34943" y="9368"/>
                </a:cubicBezTo>
                <a:lnTo>
                  <a:pt x="17141" y="21600"/>
                </a:lnTo>
                <a:lnTo>
                  <a:pt x="-1" y="8456"/>
                </a:lnTo>
                <a:close/>
              </a:path>
            </a:pathLst>
          </a:cu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29446" name="Object 70"/>
          <p:cNvGraphicFramePr>
            <a:graphicFrameLocks noChangeAspect="1"/>
          </p:cNvGraphicFramePr>
          <p:nvPr/>
        </p:nvGraphicFramePr>
        <p:xfrm>
          <a:off x="3368675" y="2997200"/>
          <a:ext cx="1279525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8" name="Equation" r:id="rId15" imgW="447562" imgH="219186" progId="Equation.3">
                  <p:embed/>
                </p:oleObj>
              </mc:Choice>
              <mc:Fallback>
                <p:oleObj name="Equation" r:id="rId15" imgW="447562" imgH="219186" progId="Equation.3">
                  <p:embed/>
                  <p:pic>
                    <p:nvPicPr>
                      <p:cNvPr id="0" name="Object 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8675" y="2997200"/>
                        <a:ext cx="1279525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94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9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94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9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294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9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439" grpId="0" animBg="1"/>
      <p:bldP spid="229440" grpId="0" animBg="1"/>
      <p:bldP spid="2294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2533650" y="2438400"/>
            <a:ext cx="3232150" cy="644525"/>
            <a:chOff x="1596" y="1536"/>
            <a:chExt cx="2036" cy="406"/>
          </a:xfrm>
        </p:grpSpPr>
        <p:graphicFrame>
          <p:nvGraphicFramePr>
            <p:cNvPr id="8214" name="Object 3"/>
            <p:cNvGraphicFramePr>
              <a:graphicFrameLocks noChangeAspect="1"/>
            </p:cNvGraphicFramePr>
            <p:nvPr/>
          </p:nvGraphicFramePr>
          <p:xfrm>
            <a:off x="1596" y="1536"/>
            <a:ext cx="2036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18" name="Equation" r:id="rId3" imgW="1142930" imgH="219186" progId="Equation.3">
                    <p:embed/>
                  </p:oleObj>
                </mc:Choice>
                <mc:Fallback>
                  <p:oleObj name="Equation" r:id="rId3" imgW="1142930" imgH="219186" progId="Equation.3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96" y="1536"/>
                          <a:ext cx="2036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15" name="Rectangle 4"/>
            <p:cNvSpPr>
              <a:spLocks noChangeArrowheads="1"/>
            </p:cNvSpPr>
            <p:nvPr/>
          </p:nvSpPr>
          <p:spPr bwMode="auto">
            <a:xfrm>
              <a:off x="1737" y="1597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8216" name="Rectangle 5"/>
            <p:cNvSpPr>
              <a:spLocks noChangeArrowheads="1"/>
            </p:cNvSpPr>
            <p:nvPr/>
          </p:nvSpPr>
          <p:spPr bwMode="auto">
            <a:xfrm>
              <a:off x="2352" y="1597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2</a:t>
              </a:r>
            </a:p>
          </p:txBody>
        </p:sp>
        <p:sp>
          <p:nvSpPr>
            <p:cNvPr id="8217" name="Rectangle 6"/>
            <p:cNvSpPr>
              <a:spLocks noChangeArrowheads="1"/>
            </p:cNvSpPr>
            <p:nvPr/>
          </p:nvSpPr>
          <p:spPr bwMode="auto">
            <a:xfrm>
              <a:off x="3050" y="1597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</p:grpSp>
      <p:graphicFrame>
        <p:nvGraphicFramePr>
          <p:cNvPr id="8195" name="Object 7"/>
          <p:cNvGraphicFramePr>
            <a:graphicFrameLocks noChangeAspect="1"/>
          </p:cNvGraphicFramePr>
          <p:nvPr/>
        </p:nvGraphicFramePr>
        <p:xfrm>
          <a:off x="2557463" y="1870075"/>
          <a:ext cx="362585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9" name="Equation" r:id="rId5" imgW="1285998" imgH="219186" progId="Equation.3">
                  <p:embed/>
                </p:oleObj>
              </mc:Choice>
              <mc:Fallback>
                <p:oleObj name="Equation" r:id="rId5" imgW="1285998" imgH="219186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7463" y="1870075"/>
                        <a:ext cx="362585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6" name="Rectangle 9"/>
          <p:cNvSpPr>
            <a:spLocks noChangeArrowheads="1"/>
          </p:cNvSpPr>
          <p:nvPr/>
        </p:nvSpPr>
        <p:spPr bwMode="auto">
          <a:xfrm>
            <a:off x="381000" y="822325"/>
            <a:ext cx="2514600" cy="488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Powers of </a:t>
            </a:r>
            <a:r>
              <a:rPr lang="en-US" sz="2600" b="1" i="1"/>
              <a:t>a + b</a:t>
            </a:r>
          </a:p>
        </p:txBody>
      </p:sp>
      <p:graphicFrame>
        <p:nvGraphicFramePr>
          <p:cNvPr id="8197" name="Object 10"/>
          <p:cNvGraphicFramePr>
            <a:graphicFrameLocks noChangeAspect="1"/>
          </p:cNvGraphicFramePr>
          <p:nvPr/>
        </p:nvGraphicFramePr>
        <p:xfrm>
          <a:off x="1274763" y="1295400"/>
          <a:ext cx="16002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0" name="Equation" r:id="rId7" imgW="562017" imgH="219186" progId="Equation.3">
                  <p:embed/>
                </p:oleObj>
              </mc:Choice>
              <mc:Fallback>
                <p:oleObj name="Equation" r:id="rId7" imgW="562017" imgH="219186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4763" y="1295400"/>
                        <a:ext cx="16002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8" name="Object 11"/>
          <p:cNvGraphicFramePr>
            <a:graphicFrameLocks noChangeAspect="1"/>
          </p:cNvGraphicFramePr>
          <p:nvPr/>
        </p:nvGraphicFramePr>
        <p:xfrm>
          <a:off x="2951163" y="1295400"/>
          <a:ext cx="220345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1" name="Equation" r:id="rId9" imgW="780939" imgH="219186" progId="Equation.3">
                  <p:embed/>
                </p:oleObj>
              </mc:Choice>
              <mc:Fallback>
                <p:oleObj name="Equation" r:id="rId9" imgW="780939" imgH="219186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1163" y="1295400"/>
                        <a:ext cx="220345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199" name="Group 12"/>
          <p:cNvGrpSpPr>
            <a:grpSpLocks/>
          </p:cNvGrpSpPr>
          <p:nvPr/>
        </p:nvGrpSpPr>
        <p:grpSpPr bwMode="auto">
          <a:xfrm>
            <a:off x="3467100" y="2971800"/>
            <a:ext cx="3198813" cy="644525"/>
            <a:chOff x="2184" y="1872"/>
            <a:chExt cx="2015" cy="406"/>
          </a:xfrm>
        </p:grpSpPr>
        <p:graphicFrame>
          <p:nvGraphicFramePr>
            <p:cNvPr id="8210" name="Object 13"/>
            <p:cNvGraphicFramePr>
              <a:graphicFrameLocks noChangeAspect="1"/>
            </p:cNvGraphicFramePr>
            <p:nvPr/>
          </p:nvGraphicFramePr>
          <p:xfrm>
            <a:off x="2184" y="1872"/>
            <a:ext cx="2015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22" name="Equation" r:id="rId11" imgW="1133482" imgH="219186" progId="Equation.3">
                    <p:embed/>
                  </p:oleObj>
                </mc:Choice>
                <mc:Fallback>
                  <p:oleObj name="Equation" r:id="rId11" imgW="1133482" imgH="219186" progId="Equation.3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84" y="1872"/>
                          <a:ext cx="2015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11" name="Rectangle 14"/>
            <p:cNvSpPr>
              <a:spLocks noChangeArrowheads="1"/>
            </p:cNvSpPr>
            <p:nvPr/>
          </p:nvSpPr>
          <p:spPr bwMode="auto">
            <a:xfrm>
              <a:off x="2352" y="1933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8212" name="Rectangle 15"/>
            <p:cNvSpPr>
              <a:spLocks noChangeArrowheads="1"/>
            </p:cNvSpPr>
            <p:nvPr/>
          </p:nvSpPr>
          <p:spPr bwMode="auto">
            <a:xfrm>
              <a:off x="3046" y="1933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2</a:t>
              </a:r>
            </a:p>
          </p:txBody>
        </p:sp>
        <p:sp>
          <p:nvSpPr>
            <p:cNvPr id="8213" name="Rectangle 16"/>
            <p:cNvSpPr>
              <a:spLocks noChangeArrowheads="1"/>
            </p:cNvSpPr>
            <p:nvPr/>
          </p:nvSpPr>
          <p:spPr bwMode="auto">
            <a:xfrm>
              <a:off x="3761" y="1933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</p:grpSp>
      <p:sp>
        <p:nvSpPr>
          <p:cNvPr id="8200" name="Line 17"/>
          <p:cNvSpPr>
            <a:spLocks noChangeShapeType="1"/>
          </p:cNvSpPr>
          <p:nvPr/>
        </p:nvSpPr>
        <p:spPr bwMode="auto">
          <a:xfrm>
            <a:off x="2895600" y="3581400"/>
            <a:ext cx="37338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8201" name="Group 18"/>
          <p:cNvGrpSpPr>
            <a:grpSpLocks/>
          </p:cNvGrpSpPr>
          <p:nvPr/>
        </p:nvGrpSpPr>
        <p:grpSpPr bwMode="auto">
          <a:xfrm>
            <a:off x="2743200" y="3546475"/>
            <a:ext cx="3943350" cy="644525"/>
            <a:chOff x="1728" y="2234"/>
            <a:chExt cx="2484" cy="406"/>
          </a:xfrm>
        </p:grpSpPr>
        <p:graphicFrame>
          <p:nvGraphicFramePr>
            <p:cNvPr id="8205" name="Object 19"/>
            <p:cNvGraphicFramePr>
              <a:graphicFrameLocks noChangeAspect="1"/>
            </p:cNvGraphicFramePr>
            <p:nvPr/>
          </p:nvGraphicFramePr>
          <p:xfrm>
            <a:off x="1728" y="2234"/>
            <a:ext cx="2484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23" name="Equation" r:id="rId13" imgW="1400183" imgH="219186" progId="Equation.3">
                    <p:embed/>
                  </p:oleObj>
                </mc:Choice>
                <mc:Fallback>
                  <p:oleObj name="Equation" r:id="rId13" imgW="1400183" imgH="219186" progId="Equation.3">
                    <p:embed/>
                    <p:pic>
                      <p:nvPicPr>
                        <p:cNvPr id="0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8" y="2234"/>
                          <a:ext cx="2484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06" name="Rectangle 20"/>
            <p:cNvSpPr>
              <a:spLocks noChangeArrowheads="1"/>
            </p:cNvSpPr>
            <p:nvPr/>
          </p:nvSpPr>
          <p:spPr bwMode="auto">
            <a:xfrm>
              <a:off x="3072" y="2304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3</a:t>
              </a:r>
            </a:p>
          </p:txBody>
        </p:sp>
        <p:sp>
          <p:nvSpPr>
            <p:cNvPr id="8207" name="Rectangle 21"/>
            <p:cNvSpPr>
              <a:spLocks noChangeArrowheads="1"/>
            </p:cNvSpPr>
            <p:nvPr/>
          </p:nvSpPr>
          <p:spPr bwMode="auto">
            <a:xfrm>
              <a:off x="2352" y="2304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3</a:t>
              </a:r>
            </a:p>
          </p:txBody>
        </p:sp>
        <p:sp>
          <p:nvSpPr>
            <p:cNvPr id="8208" name="Rectangle 22"/>
            <p:cNvSpPr>
              <a:spLocks noChangeArrowheads="1"/>
            </p:cNvSpPr>
            <p:nvPr/>
          </p:nvSpPr>
          <p:spPr bwMode="auto">
            <a:xfrm>
              <a:off x="1750" y="2291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8209" name="Rectangle 23"/>
            <p:cNvSpPr>
              <a:spLocks noChangeArrowheads="1"/>
            </p:cNvSpPr>
            <p:nvPr/>
          </p:nvSpPr>
          <p:spPr bwMode="auto">
            <a:xfrm>
              <a:off x="3766" y="2297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</p:grpSp>
      <p:grpSp>
        <p:nvGrpSpPr>
          <p:cNvPr id="8202" name="Group 24"/>
          <p:cNvGrpSpPr>
            <a:grpSpLocks/>
          </p:cNvGrpSpPr>
          <p:nvPr/>
        </p:nvGrpSpPr>
        <p:grpSpPr bwMode="auto">
          <a:xfrm>
            <a:off x="2514600" y="3200400"/>
            <a:ext cx="228600" cy="228600"/>
            <a:chOff x="1568" y="2032"/>
            <a:chExt cx="144" cy="144"/>
          </a:xfrm>
        </p:grpSpPr>
        <p:sp>
          <p:nvSpPr>
            <p:cNvPr id="8203" name="Line 25"/>
            <p:cNvSpPr>
              <a:spLocks noChangeShapeType="1"/>
            </p:cNvSpPr>
            <p:nvPr/>
          </p:nvSpPr>
          <p:spPr bwMode="auto">
            <a:xfrm>
              <a:off x="1568" y="2112"/>
              <a:ext cx="1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4" name="Line 26"/>
            <p:cNvSpPr>
              <a:spLocks noChangeShapeType="1"/>
            </p:cNvSpPr>
            <p:nvPr/>
          </p:nvSpPr>
          <p:spPr bwMode="auto">
            <a:xfrm flipV="1">
              <a:off x="1632" y="2032"/>
              <a:ext cx="0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2533650" y="2438400"/>
          <a:ext cx="323215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2" name="Equation" r:id="rId3" imgW="1142930" imgH="219186" progId="Equation.3">
                  <p:embed/>
                </p:oleObj>
              </mc:Choice>
              <mc:Fallback>
                <p:oleObj name="Equation" r:id="rId3" imgW="1142930" imgH="219186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3650" y="2438400"/>
                        <a:ext cx="323215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381000" y="822325"/>
            <a:ext cx="2514600" cy="488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Powers of </a:t>
            </a:r>
            <a:r>
              <a:rPr lang="en-US" sz="2600" b="1" i="1"/>
              <a:t>a + b</a:t>
            </a:r>
          </a:p>
        </p:txBody>
      </p:sp>
      <p:graphicFrame>
        <p:nvGraphicFramePr>
          <p:cNvPr id="9220" name="Object 5"/>
          <p:cNvGraphicFramePr>
            <a:graphicFrameLocks noChangeAspect="1"/>
          </p:cNvGraphicFramePr>
          <p:nvPr/>
        </p:nvGraphicFramePr>
        <p:xfrm>
          <a:off x="1274763" y="1295400"/>
          <a:ext cx="16002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3" name="Equation" r:id="rId5" imgW="562017" imgH="219186" progId="Equation.3">
                  <p:embed/>
                </p:oleObj>
              </mc:Choice>
              <mc:Fallback>
                <p:oleObj name="Equation" r:id="rId5" imgW="562017" imgH="219186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4763" y="1295400"/>
                        <a:ext cx="16002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1" name="Object 6"/>
          <p:cNvGraphicFramePr>
            <a:graphicFrameLocks noChangeAspect="1"/>
          </p:cNvGraphicFramePr>
          <p:nvPr/>
        </p:nvGraphicFramePr>
        <p:xfrm>
          <a:off x="2951163" y="1295400"/>
          <a:ext cx="220345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4" name="Equation" r:id="rId7" imgW="780939" imgH="219186" progId="Equation.3">
                  <p:embed/>
                </p:oleObj>
              </mc:Choice>
              <mc:Fallback>
                <p:oleObj name="Equation" r:id="rId7" imgW="780939" imgH="219186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1163" y="1295400"/>
                        <a:ext cx="220345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2" name="Object 7"/>
          <p:cNvGraphicFramePr>
            <a:graphicFrameLocks noChangeAspect="1"/>
          </p:cNvGraphicFramePr>
          <p:nvPr/>
        </p:nvGraphicFramePr>
        <p:xfrm>
          <a:off x="2557463" y="1870075"/>
          <a:ext cx="362585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5" name="Equation" r:id="rId9" imgW="1285998" imgH="219186" progId="Equation.3">
                  <p:embed/>
                </p:oleObj>
              </mc:Choice>
              <mc:Fallback>
                <p:oleObj name="Equation" r:id="rId9" imgW="1285998" imgH="219186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7463" y="1870075"/>
                        <a:ext cx="362585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3" name="Object 8"/>
          <p:cNvGraphicFramePr>
            <a:graphicFrameLocks noChangeAspect="1"/>
          </p:cNvGraphicFramePr>
          <p:nvPr/>
        </p:nvGraphicFramePr>
        <p:xfrm>
          <a:off x="3467100" y="2971800"/>
          <a:ext cx="3198813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6" name="Equation" r:id="rId11" imgW="1133482" imgH="219186" progId="Equation.3">
                  <p:embed/>
                </p:oleObj>
              </mc:Choice>
              <mc:Fallback>
                <p:oleObj name="Equation" r:id="rId11" imgW="1133482" imgH="219186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7100" y="2971800"/>
                        <a:ext cx="3198813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4" name="Object 9"/>
          <p:cNvGraphicFramePr>
            <a:graphicFrameLocks noChangeAspect="1"/>
          </p:cNvGraphicFramePr>
          <p:nvPr/>
        </p:nvGraphicFramePr>
        <p:xfrm>
          <a:off x="2743200" y="3546475"/>
          <a:ext cx="394335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7" name="Equation" r:id="rId13" imgW="1400183" imgH="219186" progId="Equation.3">
                  <p:embed/>
                </p:oleObj>
              </mc:Choice>
              <mc:Fallback>
                <p:oleObj name="Equation" r:id="rId13" imgW="1400183" imgH="219186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3546475"/>
                        <a:ext cx="394335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3799" name="Group 23"/>
          <p:cNvGrpSpPr>
            <a:grpSpLocks/>
          </p:cNvGrpSpPr>
          <p:nvPr/>
        </p:nvGrpSpPr>
        <p:grpSpPr bwMode="auto">
          <a:xfrm>
            <a:off x="685800" y="4129088"/>
            <a:ext cx="7543800" cy="976312"/>
            <a:chOff x="432" y="2601"/>
            <a:chExt cx="4752" cy="615"/>
          </a:xfrm>
        </p:grpSpPr>
        <p:sp>
          <p:nvSpPr>
            <p:cNvPr id="9240" name="Rectangle 10"/>
            <p:cNvSpPr>
              <a:spLocks noChangeArrowheads="1"/>
            </p:cNvSpPr>
            <p:nvPr/>
          </p:nvSpPr>
          <p:spPr bwMode="auto">
            <a:xfrm>
              <a:off x="432" y="2678"/>
              <a:ext cx="4752" cy="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so the </a:t>
              </a:r>
              <a:r>
                <a:rPr lang="en-US" b="1">
                  <a:solidFill>
                    <a:schemeClr val="bg1"/>
                  </a:solidFill>
                  <a:latin typeface="Comic Sans MS" pitchFamily="66" charset="0"/>
                </a:rPr>
                <a:t>coefficients</a:t>
              </a:r>
              <a:r>
                <a:rPr lang="en-US" b="1">
                  <a:latin typeface="Comic Sans MS" pitchFamily="66" charset="0"/>
                </a:rPr>
                <a:t> of the expansion of        are </a:t>
              </a:r>
              <a:r>
                <a:rPr lang="en-US" sz="2600" b="1">
                  <a:solidFill>
                    <a:schemeClr val="bg1"/>
                  </a:solidFill>
                </a:rPr>
                <a:t>1</a:t>
              </a:r>
              <a:r>
                <a:rPr lang="en-US" b="1">
                  <a:solidFill>
                    <a:schemeClr val="bg1"/>
                  </a:solidFill>
                  <a:latin typeface="Comic Sans MS" pitchFamily="66" charset="0"/>
                </a:rPr>
                <a:t>, </a:t>
              </a:r>
              <a:r>
                <a:rPr lang="en-US" sz="2600" b="1">
                  <a:solidFill>
                    <a:schemeClr val="bg1"/>
                  </a:solidFill>
                </a:rPr>
                <a:t>3,  3</a:t>
              </a:r>
              <a:r>
                <a:rPr lang="en-US" b="1">
                  <a:latin typeface="Comic Sans MS" pitchFamily="66" charset="0"/>
                </a:rPr>
                <a:t> and </a:t>
              </a:r>
              <a:r>
                <a:rPr lang="en-US" sz="2600" b="1">
                  <a:solidFill>
                    <a:schemeClr val="bg1"/>
                  </a:solidFill>
                </a:rPr>
                <a:t>1</a:t>
              </a:r>
            </a:p>
          </p:txBody>
        </p:sp>
        <p:graphicFrame>
          <p:nvGraphicFramePr>
            <p:cNvPr id="9241" name="Object 11"/>
            <p:cNvGraphicFramePr>
              <a:graphicFrameLocks noChangeAspect="1"/>
            </p:cNvGraphicFramePr>
            <p:nvPr/>
          </p:nvGraphicFramePr>
          <p:xfrm>
            <a:off x="4272" y="2601"/>
            <a:ext cx="784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48" name="Equation" r:id="rId15" imgW="438114" imgH="219186" progId="Equation.3">
                    <p:embed/>
                  </p:oleObj>
                </mc:Choice>
                <mc:Fallback>
                  <p:oleObj name="Equation" r:id="rId15" imgW="438114" imgH="219186" progId="Equation.3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72" y="2601"/>
                          <a:ext cx="784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226" name="Rectangle 12"/>
          <p:cNvSpPr>
            <a:spLocks noChangeArrowheads="1"/>
          </p:cNvSpPr>
          <p:nvPr/>
        </p:nvSpPr>
        <p:spPr bwMode="auto">
          <a:xfrm>
            <a:off x="2757488" y="2535238"/>
            <a:ext cx="304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9227" name="Rectangle 13"/>
          <p:cNvSpPr>
            <a:spLocks noChangeArrowheads="1"/>
          </p:cNvSpPr>
          <p:nvPr/>
        </p:nvSpPr>
        <p:spPr bwMode="auto">
          <a:xfrm>
            <a:off x="3733800" y="2535238"/>
            <a:ext cx="304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9228" name="Rectangle 14"/>
          <p:cNvSpPr>
            <a:spLocks noChangeArrowheads="1"/>
          </p:cNvSpPr>
          <p:nvPr/>
        </p:nvSpPr>
        <p:spPr bwMode="auto">
          <a:xfrm>
            <a:off x="4841875" y="2535238"/>
            <a:ext cx="304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9229" name="Rectangle 15"/>
          <p:cNvSpPr>
            <a:spLocks noChangeArrowheads="1"/>
          </p:cNvSpPr>
          <p:nvPr/>
        </p:nvSpPr>
        <p:spPr bwMode="auto">
          <a:xfrm>
            <a:off x="3733800" y="3068638"/>
            <a:ext cx="304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9230" name="Rectangle 16"/>
          <p:cNvSpPr>
            <a:spLocks noChangeArrowheads="1"/>
          </p:cNvSpPr>
          <p:nvPr/>
        </p:nvSpPr>
        <p:spPr bwMode="auto">
          <a:xfrm>
            <a:off x="4835525" y="3068638"/>
            <a:ext cx="304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9231" name="Rectangle 17"/>
          <p:cNvSpPr>
            <a:spLocks noChangeArrowheads="1"/>
          </p:cNvSpPr>
          <p:nvPr/>
        </p:nvSpPr>
        <p:spPr bwMode="auto">
          <a:xfrm>
            <a:off x="5970588" y="3068638"/>
            <a:ext cx="304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9232" name="Line 18"/>
          <p:cNvSpPr>
            <a:spLocks noChangeShapeType="1"/>
          </p:cNvSpPr>
          <p:nvPr/>
        </p:nvSpPr>
        <p:spPr bwMode="auto">
          <a:xfrm>
            <a:off x="2895600" y="3581400"/>
            <a:ext cx="37338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3" name="Rectangle 19"/>
          <p:cNvSpPr>
            <a:spLocks noChangeArrowheads="1"/>
          </p:cNvSpPr>
          <p:nvPr/>
        </p:nvSpPr>
        <p:spPr bwMode="auto">
          <a:xfrm>
            <a:off x="4876800" y="3657600"/>
            <a:ext cx="304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9234" name="Rectangle 20"/>
          <p:cNvSpPr>
            <a:spLocks noChangeArrowheads="1"/>
          </p:cNvSpPr>
          <p:nvPr/>
        </p:nvSpPr>
        <p:spPr bwMode="auto">
          <a:xfrm>
            <a:off x="3733800" y="3657600"/>
            <a:ext cx="304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9235" name="Rectangle 21"/>
          <p:cNvSpPr>
            <a:spLocks noChangeArrowheads="1"/>
          </p:cNvSpPr>
          <p:nvPr/>
        </p:nvSpPr>
        <p:spPr bwMode="auto">
          <a:xfrm>
            <a:off x="2778125" y="3636963"/>
            <a:ext cx="304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9236" name="Rectangle 22"/>
          <p:cNvSpPr>
            <a:spLocks noChangeArrowheads="1"/>
          </p:cNvSpPr>
          <p:nvPr/>
        </p:nvSpPr>
        <p:spPr bwMode="auto">
          <a:xfrm>
            <a:off x="5978525" y="3646488"/>
            <a:ext cx="304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1</a:t>
            </a:r>
          </a:p>
        </p:txBody>
      </p:sp>
      <p:grpSp>
        <p:nvGrpSpPr>
          <p:cNvPr id="9237" name="Group 24"/>
          <p:cNvGrpSpPr>
            <a:grpSpLocks/>
          </p:cNvGrpSpPr>
          <p:nvPr/>
        </p:nvGrpSpPr>
        <p:grpSpPr bwMode="auto">
          <a:xfrm>
            <a:off x="2514600" y="3200400"/>
            <a:ext cx="228600" cy="228600"/>
            <a:chOff x="1568" y="2032"/>
            <a:chExt cx="144" cy="144"/>
          </a:xfrm>
        </p:grpSpPr>
        <p:sp>
          <p:nvSpPr>
            <p:cNvPr id="9238" name="Line 25"/>
            <p:cNvSpPr>
              <a:spLocks noChangeShapeType="1"/>
            </p:cNvSpPr>
            <p:nvPr/>
          </p:nvSpPr>
          <p:spPr bwMode="auto">
            <a:xfrm>
              <a:off x="1568" y="2112"/>
              <a:ext cx="1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9" name="Line 26"/>
            <p:cNvSpPr>
              <a:spLocks noChangeShapeType="1"/>
            </p:cNvSpPr>
            <p:nvPr/>
          </p:nvSpPr>
          <p:spPr bwMode="auto">
            <a:xfrm flipV="1">
              <a:off x="1632" y="2032"/>
              <a:ext cx="0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ChangeArrowheads="1"/>
          </p:cNvSpPr>
          <p:nvPr/>
        </p:nvSpPr>
        <p:spPr bwMode="auto">
          <a:xfrm>
            <a:off x="381000" y="822325"/>
            <a:ext cx="2514600" cy="488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Powers of </a:t>
            </a:r>
            <a:r>
              <a:rPr lang="en-US" sz="2600" b="1" i="1"/>
              <a:t>a + b</a:t>
            </a:r>
          </a:p>
        </p:txBody>
      </p:sp>
      <p:grpSp>
        <p:nvGrpSpPr>
          <p:cNvPr id="204826" name="Group 26"/>
          <p:cNvGrpSpPr>
            <a:grpSpLocks/>
          </p:cNvGrpSpPr>
          <p:nvPr/>
        </p:nvGrpSpPr>
        <p:grpSpPr bwMode="auto">
          <a:xfrm>
            <a:off x="1274763" y="1295400"/>
            <a:ext cx="3879850" cy="644525"/>
            <a:chOff x="803" y="816"/>
            <a:chExt cx="2444" cy="406"/>
          </a:xfrm>
        </p:grpSpPr>
        <p:graphicFrame>
          <p:nvGraphicFramePr>
            <p:cNvPr id="10268" name="Object 5"/>
            <p:cNvGraphicFramePr>
              <a:graphicFrameLocks noChangeAspect="1"/>
            </p:cNvGraphicFramePr>
            <p:nvPr/>
          </p:nvGraphicFramePr>
          <p:xfrm>
            <a:off x="803" y="816"/>
            <a:ext cx="1008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70" name="Equation" r:id="rId3" imgW="562017" imgH="219186" progId="Equation.3">
                    <p:embed/>
                  </p:oleObj>
                </mc:Choice>
                <mc:Fallback>
                  <p:oleObj name="Equation" r:id="rId3" imgW="562017" imgH="219186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03" y="816"/>
                          <a:ext cx="1008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69" name="Object 6"/>
            <p:cNvGraphicFramePr>
              <a:graphicFrameLocks noChangeAspect="1"/>
            </p:cNvGraphicFramePr>
            <p:nvPr/>
          </p:nvGraphicFramePr>
          <p:xfrm>
            <a:off x="1859" y="816"/>
            <a:ext cx="1388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71" name="Equation" r:id="rId5" imgW="780939" imgH="219186" progId="Equation.3">
                    <p:embed/>
                  </p:oleObj>
                </mc:Choice>
                <mc:Fallback>
                  <p:oleObj name="Equation" r:id="rId5" imgW="780939" imgH="219186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9" y="816"/>
                          <a:ext cx="1388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04807" name="Object 7"/>
          <p:cNvGraphicFramePr>
            <a:graphicFrameLocks noChangeAspect="1"/>
          </p:cNvGraphicFramePr>
          <p:nvPr/>
        </p:nvGraphicFramePr>
        <p:xfrm>
          <a:off x="2514600" y="1870075"/>
          <a:ext cx="4941888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2" name="Equation" r:id="rId7" imgW="1752726" imgH="219186" progId="Equation.3">
                  <p:embed/>
                </p:oleObj>
              </mc:Choice>
              <mc:Fallback>
                <p:oleObj name="Equation" r:id="rId7" imgW="1752726" imgH="219186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1870075"/>
                        <a:ext cx="4941888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4827" name="Group 27"/>
          <p:cNvGrpSpPr>
            <a:grpSpLocks/>
          </p:cNvGrpSpPr>
          <p:nvPr/>
        </p:nvGrpSpPr>
        <p:grpSpPr bwMode="auto">
          <a:xfrm>
            <a:off x="2514600" y="2438400"/>
            <a:ext cx="4511675" cy="644525"/>
            <a:chOff x="1584" y="1536"/>
            <a:chExt cx="2842" cy="406"/>
          </a:xfrm>
        </p:grpSpPr>
        <p:graphicFrame>
          <p:nvGraphicFramePr>
            <p:cNvPr id="10263" name="Object 2"/>
            <p:cNvGraphicFramePr>
              <a:graphicFrameLocks noChangeAspect="1"/>
            </p:cNvGraphicFramePr>
            <p:nvPr/>
          </p:nvGraphicFramePr>
          <p:xfrm>
            <a:off x="1584" y="1536"/>
            <a:ext cx="2842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73" name="Equation" r:id="rId9" imgW="1600209" imgH="219186" progId="Equation.3">
                    <p:embed/>
                  </p:oleObj>
                </mc:Choice>
                <mc:Fallback>
                  <p:oleObj name="Equation" r:id="rId9" imgW="1600209" imgH="219186" progId="Equation.3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4" y="1536"/>
                          <a:ext cx="2842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64" name="Rectangle 12"/>
            <p:cNvSpPr>
              <a:spLocks noChangeArrowheads="1"/>
            </p:cNvSpPr>
            <p:nvPr/>
          </p:nvSpPr>
          <p:spPr bwMode="auto">
            <a:xfrm>
              <a:off x="1737" y="1597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10265" name="Rectangle 13"/>
            <p:cNvSpPr>
              <a:spLocks noChangeArrowheads="1"/>
            </p:cNvSpPr>
            <p:nvPr/>
          </p:nvSpPr>
          <p:spPr bwMode="auto">
            <a:xfrm>
              <a:off x="2352" y="1597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3</a:t>
              </a:r>
            </a:p>
          </p:txBody>
        </p:sp>
        <p:sp>
          <p:nvSpPr>
            <p:cNvPr id="10266" name="Rectangle 14"/>
            <p:cNvSpPr>
              <a:spLocks noChangeArrowheads="1"/>
            </p:cNvSpPr>
            <p:nvPr/>
          </p:nvSpPr>
          <p:spPr bwMode="auto">
            <a:xfrm>
              <a:off x="3050" y="1597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3</a:t>
              </a:r>
            </a:p>
          </p:txBody>
        </p:sp>
        <p:sp>
          <p:nvSpPr>
            <p:cNvPr id="10267" name="Rectangle 23"/>
            <p:cNvSpPr>
              <a:spLocks noChangeArrowheads="1"/>
            </p:cNvSpPr>
            <p:nvPr/>
          </p:nvSpPr>
          <p:spPr bwMode="auto">
            <a:xfrm>
              <a:off x="3875" y="1597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</p:grpSp>
      <p:sp>
        <p:nvSpPr>
          <p:cNvPr id="204818" name="Line 18"/>
          <p:cNvSpPr>
            <a:spLocks noChangeShapeType="1"/>
          </p:cNvSpPr>
          <p:nvPr/>
        </p:nvSpPr>
        <p:spPr bwMode="auto">
          <a:xfrm>
            <a:off x="2833688" y="3581400"/>
            <a:ext cx="50292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04829" name="Group 29"/>
          <p:cNvGrpSpPr>
            <a:grpSpLocks/>
          </p:cNvGrpSpPr>
          <p:nvPr/>
        </p:nvGrpSpPr>
        <p:grpSpPr bwMode="auto">
          <a:xfrm>
            <a:off x="3411538" y="2971800"/>
            <a:ext cx="4513262" cy="644525"/>
            <a:chOff x="2149" y="1872"/>
            <a:chExt cx="2843" cy="406"/>
          </a:xfrm>
        </p:grpSpPr>
        <p:graphicFrame>
          <p:nvGraphicFramePr>
            <p:cNvPr id="10258" name="Object 8"/>
            <p:cNvGraphicFramePr>
              <a:graphicFrameLocks noChangeAspect="1"/>
            </p:cNvGraphicFramePr>
            <p:nvPr/>
          </p:nvGraphicFramePr>
          <p:xfrm>
            <a:off x="2149" y="1872"/>
            <a:ext cx="2843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74" name="Equation" r:id="rId11" imgW="1600209" imgH="219186" progId="Equation.3">
                    <p:embed/>
                  </p:oleObj>
                </mc:Choice>
                <mc:Fallback>
                  <p:oleObj name="Equation" r:id="rId11" imgW="1600209" imgH="219186" progId="Equation.3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49" y="1872"/>
                          <a:ext cx="2843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59" name="Rectangle 15"/>
            <p:cNvSpPr>
              <a:spLocks noChangeArrowheads="1"/>
            </p:cNvSpPr>
            <p:nvPr/>
          </p:nvSpPr>
          <p:spPr bwMode="auto">
            <a:xfrm>
              <a:off x="2352" y="1933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10260" name="Rectangle 16"/>
            <p:cNvSpPr>
              <a:spLocks noChangeArrowheads="1"/>
            </p:cNvSpPr>
            <p:nvPr/>
          </p:nvSpPr>
          <p:spPr bwMode="auto">
            <a:xfrm>
              <a:off x="3046" y="1933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3</a:t>
              </a:r>
            </a:p>
          </p:txBody>
        </p:sp>
        <p:sp>
          <p:nvSpPr>
            <p:cNvPr id="10261" name="Rectangle 17"/>
            <p:cNvSpPr>
              <a:spLocks noChangeArrowheads="1"/>
            </p:cNvSpPr>
            <p:nvPr/>
          </p:nvSpPr>
          <p:spPr bwMode="auto">
            <a:xfrm>
              <a:off x="3888" y="1933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3</a:t>
              </a:r>
            </a:p>
          </p:txBody>
        </p:sp>
        <p:sp>
          <p:nvSpPr>
            <p:cNvPr id="10262" name="Rectangle 24"/>
            <p:cNvSpPr>
              <a:spLocks noChangeArrowheads="1"/>
            </p:cNvSpPr>
            <p:nvPr/>
          </p:nvSpPr>
          <p:spPr bwMode="auto">
            <a:xfrm>
              <a:off x="4538" y="1933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</p:grpSp>
      <p:grpSp>
        <p:nvGrpSpPr>
          <p:cNvPr id="204830" name="Group 30"/>
          <p:cNvGrpSpPr>
            <a:grpSpLocks/>
          </p:cNvGrpSpPr>
          <p:nvPr/>
        </p:nvGrpSpPr>
        <p:grpSpPr bwMode="auto">
          <a:xfrm>
            <a:off x="2701925" y="3546475"/>
            <a:ext cx="5222875" cy="644525"/>
            <a:chOff x="1702" y="2234"/>
            <a:chExt cx="3290" cy="406"/>
          </a:xfrm>
        </p:grpSpPr>
        <p:graphicFrame>
          <p:nvGraphicFramePr>
            <p:cNvPr id="10252" name="Object 9"/>
            <p:cNvGraphicFramePr>
              <a:graphicFrameLocks noChangeAspect="1"/>
            </p:cNvGraphicFramePr>
            <p:nvPr/>
          </p:nvGraphicFramePr>
          <p:xfrm>
            <a:off x="1702" y="2234"/>
            <a:ext cx="3290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75" name="Equation" r:id="rId13" imgW="1857463" imgH="219186" progId="Equation.3">
                    <p:embed/>
                  </p:oleObj>
                </mc:Choice>
                <mc:Fallback>
                  <p:oleObj name="Equation" r:id="rId13" imgW="1857463" imgH="219186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02" y="2234"/>
                          <a:ext cx="3290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53" name="Rectangle 19"/>
            <p:cNvSpPr>
              <a:spLocks noChangeArrowheads="1"/>
            </p:cNvSpPr>
            <p:nvPr/>
          </p:nvSpPr>
          <p:spPr bwMode="auto">
            <a:xfrm>
              <a:off x="3024" y="2304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6</a:t>
              </a:r>
            </a:p>
          </p:txBody>
        </p:sp>
        <p:sp>
          <p:nvSpPr>
            <p:cNvPr id="10254" name="Rectangle 20"/>
            <p:cNvSpPr>
              <a:spLocks noChangeArrowheads="1"/>
            </p:cNvSpPr>
            <p:nvPr/>
          </p:nvSpPr>
          <p:spPr bwMode="auto">
            <a:xfrm>
              <a:off x="2352" y="2304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4</a:t>
              </a:r>
            </a:p>
          </p:txBody>
        </p:sp>
        <p:sp>
          <p:nvSpPr>
            <p:cNvPr id="10255" name="Rectangle 21"/>
            <p:cNvSpPr>
              <a:spLocks noChangeArrowheads="1"/>
            </p:cNvSpPr>
            <p:nvPr/>
          </p:nvSpPr>
          <p:spPr bwMode="auto">
            <a:xfrm>
              <a:off x="1750" y="2291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  <p:sp>
          <p:nvSpPr>
            <p:cNvPr id="10256" name="Rectangle 22"/>
            <p:cNvSpPr>
              <a:spLocks noChangeArrowheads="1"/>
            </p:cNvSpPr>
            <p:nvPr/>
          </p:nvSpPr>
          <p:spPr bwMode="auto">
            <a:xfrm>
              <a:off x="3875" y="2297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4</a:t>
              </a:r>
            </a:p>
          </p:txBody>
        </p:sp>
        <p:sp>
          <p:nvSpPr>
            <p:cNvPr id="10257" name="Rectangle 25"/>
            <p:cNvSpPr>
              <a:spLocks noChangeArrowheads="1"/>
            </p:cNvSpPr>
            <p:nvPr/>
          </p:nvSpPr>
          <p:spPr bwMode="auto">
            <a:xfrm>
              <a:off x="4547" y="2297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/>
                <a:t>1</a:t>
              </a:r>
            </a:p>
          </p:txBody>
        </p:sp>
      </p:grpSp>
      <p:grpSp>
        <p:nvGrpSpPr>
          <p:cNvPr id="204831" name="Group 31"/>
          <p:cNvGrpSpPr>
            <a:grpSpLocks/>
          </p:cNvGrpSpPr>
          <p:nvPr/>
        </p:nvGrpSpPr>
        <p:grpSpPr bwMode="auto">
          <a:xfrm>
            <a:off x="2489200" y="3225800"/>
            <a:ext cx="228600" cy="228600"/>
            <a:chOff x="1568" y="2032"/>
            <a:chExt cx="144" cy="144"/>
          </a:xfrm>
        </p:grpSpPr>
        <p:sp>
          <p:nvSpPr>
            <p:cNvPr id="10250" name="Line 32"/>
            <p:cNvSpPr>
              <a:spLocks noChangeShapeType="1"/>
            </p:cNvSpPr>
            <p:nvPr/>
          </p:nvSpPr>
          <p:spPr bwMode="auto">
            <a:xfrm>
              <a:off x="1568" y="2112"/>
              <a:ext cx="1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1" name="Line 33"/>
            <p:cNvSpPr>
              <a:spLocks noChangeShapeType="1"/>
            </p:cNvSpPr>
            <p:nvPr/>
          </p:nvSpPr>
          <p:spPr bwMode="auto">
            <a:xfrm flipV="1">
              <a:off x="1632" y="2032"/>
              <a:ext cx="0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0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2514600" y="2438400"/>
          <a:ext cx="4511675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5" name="Equation" r:id="rId3" imgW="1600209" imgH="219186" progId="Equation.3">
                  <p:embed/>
                </p:oleObj>
              </mc:Choice>
              <mc:Fallback>
                <p:oleObj name="Equation" r:id="rId3" imgW="1600209" imgH="219186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438400"/>
                        <a:ext cx="4511675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7" name="Rectangle 4"/>
          <p:cNvSpPr>
            <a:spLocks noChangeArrowheads="1"/>
          </p:cNvSpPr>
          <p:nvPr/>
        </p:nvSpPr>
        <p:spPr bwMode="auto">
          <a:xfrm>
            <a:off x="381000" y="822325"/>
            <a:ext cx="2514600" cy="488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Powers of </a:t>
            </a:r>
            <a:r>
              <a:rPr lang="en-US" sz="2600" b="1" i="1"/>
              <a:t>a + b</a:t>
            </a:r>
          </a:p>
        </p:txBody>
      </p:sp>
      <p:graphicFrame>
        <p:nvGraphicFramePr>
          <p:cNvPr id="11268" name="Object 5"/>
          <p:cNvGraphicFramePr>
            <a:graphicFrameLocks noChangeAspect="1"/>
          </p:cNvGraphicFramePr>
          <p:nvPr/>
        </p:nvGraphicFramePr>
        <p:xfrm>
          <a:off x="1274763" y="1295400"/>
          <a:ext cx="16002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6" name="Equation" r:id="rId5" imgW="562017" imgH="219186" progId="Equation.3">
                  <p:embed/>
                </p:oleObj>
              </mc:Choice>
              <mc:Fallback>
                <p:oleObj name="Equation" r:id="rId5" imgW="562017" imgH="219186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4763" y="1295400"/>
                        <a:ext cx="16002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9" name="Object 6"/>
          <p:cNvGraphicFramePr>
            <a:graphicFrameLocks noChangeAspect="1"/>
          </p:cNvGraphicFramePr>
          <p:nvPr/>
        </p:nvGraphicFramePr>
        <p:xfrm>
          <a:off x="2951163" y="1295400"/>
          <a:ext cx="220345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7" name="Equation" r:id="rId7" imgW="780939" imgH="219186" progId="Equation.3">
                  <p:embed/>
                </p:oleObj>
              </mc:Choice>
              <mc:Fallback>
                <p:oleObj name="Equation" r:id="rId7" imgW="780939" imgH="219186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1163" y="1295400"/>
                        <a:ext cx="220345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0" name="Object 7"/>
          <p:cNvGraphicFramePr>
            <a:graphicFrameLocks noChangeAspect="1"/>
          </p:cNvGraphicFramePr>
          <p:nvPr/>
        </p:nvGraphicFramePr>
        <p:xfrm>
          <a:off x="2514600" y="1870075"/>
          <a:ext cx="4941888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8" name="Equation" r:id="rId9" imgW="1752726" imgH="219186" progId="Equation.3">
                  <p:embed/>
                </p:oleObj>
              </mc:Choice>
              <mc:Fallback>
                <p:oleObj name="Equation" r:id="rId9" imgW="1752726" imgH="219186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1870075"/>
                        <a:ext cx="4941888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1" name="Object 8"/>
          <p:cNvGraphicFramePr>
            <a:graphicFrameLocks noChangeAspect="1"/>
          </p:cNvGraphicFramePr>
          <p:nvPr/>
        </p:nvGraphicFramePr>
        <p:xfrm>
          <a:off x="3411538" y="2971800"/>
          <a:ext cx="4513262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9" name="Equation" r:id="rId11" imgW="1600209" imgH="219186" progId="Equation.3">
                  <p:embed/>
                </p:oleObj>
              </mc:Choice>
              <mc:Fallback>
                <p:oleObj name="Equation" r:id="rId11" imgW="1600209" imgH="219186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1538" y="2971800"/>
                        <a:ext cx="4513262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2" name="Object 9"/>
          <p:cNvGraphicFramePr>
            <a:graphicFrameLocks noChangeAspect="1"/>
          </p:cNvGraphicFramePr>
          <p:nvPr/>
        </p:nvGraphicFramePr>
        <p:xfrm>
          <a:off x="2701925" y="3546475"/>
          <a:ext cx="5222875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0" name="Equation" r:id="rId13" imgW="1857463" imgH="219186" progId="Equation.3">
                  <p:embed/>
                </p:oleObj>
              </mc:Choice>
              <mc:Fallback>
                <p:oleObj name="Equation" r:id="rId13" imgW="1857463" imgH="219186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1925" y="3546475"/>
                        <a:ext cx="5222875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3" name="Rectangle 12"/>
          <p:cNvSpPr>
            <a:spLocks noChangeArrowheads="1"/>
          </p:cNvSpPr>
          <p:nvPr/>
        </p:nvSpPr>
        <p:spPr bwMode="auto">
          <a:xfrm>
            <a:off x="2757488" y="2535238"/>
            <a:ext cx="304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1274" name="Rectangle 13"/>
          <p:cNvSpPr>
            <a:spLocks noChangeArrowheads="1"/>
          </p:cNvSpPr>
          <p:nvPr/>
        </p:nvSpPr>
        <p:spPr bwMode="auto">
          <a:xfrm>
            <a:off x="3733800" y="2535238"/>
            <a:ext cx="304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1275" name="Rectangle 14"/>
          <p:cNvSpPr>
            <a:spLocks noChangeArrowheads="1"/>
          </p:cNvSpPr>
          <p:nvPr/>
        </p:nvSpPr>
        <p:spPr bwMode="auto">
          <a:xfrm>
            <a:off x="4841875" y="2535238"/>
            <a:ext cx="304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1276" name="Rectangle 15"/>
          <p:cNvSpPr>
            <a:spLocks noChangeArrowheads="1"/>
          </p:cNvSpPr>
          <p:nvPr/>
        </p:nvSpPr>
        <p:spPr bwMode="auto">
          <a:xfrm>
            <a:off x="3733800" y="3068638"/>
            <a:ext cx="304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1277" name="Rectangle 16"/>
          <p:cNvSpPr>
            <a:spLocks noChangeArrowheads="1"/>
          </p:cNvSpPr>
          <p:nvPr/>
        </p:nvSpPr>
        <p:spPr bwMode="auto">
          <a:xfrm>
            <a:off x="4835525" y="3068638"/>
            <a:ext cx="304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1278" name="Rectangle 17"/>
          <p:cNvSpPr>
            <a:spLocks noChangeArrowheads="1"/>
          </p:cNvSpPr>
          <p:nvPr/>
        </p:nvSpPr>
        <p:spPr bwMode="auto">
          <a:xfrm>
            <a:off x="6172200" y="3068638"/>
            <a:ext cx="304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1279" name="Line 18"/>
          <p:cNvSpPr>
            <a:spLocks noChangeShapeType="1"/>
          </p:cNvSpPr>
          <p:nvPr/>
        </p:nvSpPr>
        <p:spPr bwMode="auto">
          <a:xfrm>
            <a:off x="2833688" y="3581400"/>
            <a:ext cx="50292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0" name="Rectangle 19"/>
          <p:cNvSpPr>
            <a:spLocks noChangeArrowheads="1"/>
          </p:cNvSpPr>
          <p:nvPr/>
        </p:nvSpPr>
        <p:spPr bwMode="auto">
          <a:xfrm>
            <a:off x="4800600" y="3657600"/>
            <a:ext cx="304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11281" name="Rectangle 20"/>
          <p:cNvSpPr>
            <a:spLocks noChangeArrowheads="1"/>
          </p:cNvSpPr>
          <p:nvPr/>
        </p:nvSpPr>
        <p:spPr bwMode="auto">
          <a:xfrm>
            <a:off x="3733800" y="3657600"/>
            <a:ext cx="304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1282" name="Rectangle 21"/>
          <p:cNvSpPr>
            <a:spLocks noChangeArrowheads="1"/>
          </p:cNvSpPr>
          <p:nvPr/>
        </p:nvSpPr>
        <p:spPr bwMode="auto">
          <a:xfrm>
            <a:off x="2778125" y="3636963"/>
            <a:ext cx="304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1283" name="Rectangle 22"/>
          <p:cNvSpPr>
            <a:spLocks noChangeArrowheads="1"/>
          </p:cNvSpPr>
          <p:nvPr/>
        </p:nvSpPr>
        <p:spPr bwMode="auto">
          <a:xfrm>
            <a:off x="6151563" y="3646488"/>
            <a:ext cx="304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1284" name="Rectangle 23"/>
          <p:cNvSpPr>
            <a:spLocks noChangeArrowheads="1"/>
          </p:cNvSpPr>
          <p:nvPr/>
        </p:nvSpPr>
        <p:spPr bwMode="auto">
          <a:xfrm>
            <a:off x="6151563" y="2535238"/>
            <a:ext cx="304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1285" name="Rectangle 24"/>
          <p:cNvSpPr>
            <a:spLocks noChangeArrowheads="1"/>
          </p:cNvSpPr>
          <p:nvPr/>
        </p:nvSpPr>
        <p:spPr bwMode="auto">
          <a:xfrm>
            <a:off x="7204075" y="3068638"/>
            <a:ext cx="304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1286" name="Rectangle 25"/>
          <p:cNvSpPr>
            <a:spLocks noChangeArrowheads="1"/>
          </p:cNvSpPr>
          <p:nvPr/>
        </p:nvSpPr>
        <p:spPr bwMode="auto">
          <a:xfrm>
            <a:off x="7218363" y="3646488"/>
            <a:ext cx="304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6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05850" name="Rectangle 26"/>
          <p:cNvSpPr>
            <a:spLocks noChangeArrowheads="1"/>
          </p:cNvSpPr>
          <p:nvPr/>
        </p:nvSpPr>
        <p:spPr bwMode="auto">
          <a:xfrm>
            <a:off x="533400" y="4572000"/>
            <a:ext cx="3429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lnSpc>
                <a:spcPct val="120000"/>
              </a:lnSpc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This coefficient . . . </a:t>
            </a:r>
            <a:endParaRPr lang="en-US" sz="2600" b="1">
              <a:solidFill>
                <a:schemeClr val="folHlink"/>
              </a:solidFill>
            </a:endParaRPr>
          </a:p>
        </p:txBody>
      </p:sp>
      <p:sp>
        <p:nvSpPr>
          <p:cNvPr id="205854" name="Line 30"/>
          <p:cNvSpPr>
            <a:spLocks noChangeShapeType="1"/>
          </p:cNvSpPr>
          <p:nvPr/>
        </p:nvSpPr>
        <p:spPr bwMode="auto">
          <a:xfrm flipV="1">
            <a:off x="1219200" y="4038600"/>
            <a:ext cx="2590800" cy="6096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1289" name="Group 37"/>
          <p:cNvGrpSpPr>
            <a:grpSpLocks/>
          </p:cNvGrpSpPr>
          <p:nvPr/>
        </p:nvGrpSpPr>
        <p:grpSpPr bwMode="auto">
          <a:xfrm>
            <a:off x="2489200" y="3225800"/>
            <a:ext cx="228600" cy="228600"/>
            <a:chOff x="1568" y="2032"/>
            <a:chExt cx="144" cy="144"/>
          </a:xfrm>
        </p:grpSpPr>
        <p:sp>
          <p:nvSpPr>
            <p:cNvPr id="11293" name="Line 38"/>
            <p:cNvSpPr>
              <a:spLocks noChangeShapeType="1"/>
            </p:cNvSpPr>
            <p:nvPr/>
          </p:nvSpPr>
          <p:spPr bwMode="auto">
            <a:xfrm>
              <a:off x="1568" y="2112"/>
              <a:ext cx="1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4" name="Line 39"/>
            <p:cNvSpPr>
              <a:spLocks noChangeShapeType="1"/>
            </p:cNvSpPr>
            <p:nvPr/>
          </p:nvSpPr>
          <p:spPr bwMode="auto">
            <a:xfrm flipV="1">
              <a:off x="1632" y="2032"/>
              <a:ext cx="0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05865" name="Group 41"/>
          <p:cNvGrpSpPr>
            <a:grpSpLocks/>
          </p:cNvGrpSpPr>
          <p:nvPr/>
        </p:nvGrpSpPr>
        <p:grpSpPr bwMode="auto">
          <a:xfrm>
            <a:off x="533400" y="5029200"/>
            <a:ext cx="8305800" cy="1025525"/>
            <a:chOff x="336" y="3168"/>
            <a:chExt cx="5232" cy="646"/>
          </a:xfrm>
        </p:grpSpPr>
        <p:sp>
          <p:nvSpPr>
            <p:cNvPr id="11291" name="Rectangle 34"/>
            <p:cNvSpPr>
              <a:spLocks noChangeArrowheads="1"/>
            </p:cNvSpPr>
            <p:nvPr/>
          </p:nvSpPr>
          <p:spPr bwMode="auto">
            <a:xfrm>
              <a:off x="336" y="3168"/>
              <a:ext cx="5232" cy="6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lnSpc>
                  <a:spcPct val="120000"/>
                </a:lnSpc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     . . .  is found by adding 3 and 1; the coefficients that are in </a:t>
              </a:r>
              <a:endParaRPr lang="en-US" sz="2600" b="1">
                <a:solidFill>
                  <a:schemeClr val="folHlink"/>
                </a:solidFill>
              </a:endParaRPr>
            </a:p>
          </p:txBody>
        </p:sp>
        <p:graphicFrame>
          <p:nvGraphicFramePr>
            <p:cNvPr id="11292" name="Object 40"/>
            <p:cNvGraphicFramePr>
              <a:graphicFrameLocks noChangeAspect="1"/>
            </p:cNvGraphicFramePr>
            <p:nvPr/>
          </p:nvGraphicFramePr>
          <p:xfrm>
            <a:off x="2688" y="3408"/>
            <a:ext cx="783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01" name="Equation" r:id="rId15" imgW="438114" imgH="219186" progId="Equation.3">
                    <p:embed/>
                  </p:oleObj>
                </mc:Choice>
                <mc:Fallback>
                  <p:oleObj name="Equation" r:id="rId15" imgW="438114" imgH="219186" progId="Equation.3">
                    <p:embed/>
                    <p:pic>
                      <p:nvPicPr>
                        <p:cNvPr id="0" name="Object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88" y="3408"/>
                          <a:ext cx="783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05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50" grpId="0"/>
      <p:bldP spid="205854" grpId="0" animBg="1"/>
    </p:bldLst>
  </p:timing>
</p:sld>
</file>

<file path=ppt/theme/theme1.xml><?xml version="1.0" encoding="utf-8"?>
<a:theme xmlns:a="http://schemas.openxmlformats.org/drawingml/2006/main" name="Textured">
  <a:themeElements>
    <a:clrScheme name="Textured 12">
      <a:dk1>
        <a:srgbClr val="000000"/>
      </a:dk1>
      <a:lt1>
        <a:srgbClr val="D9FBBF"/>
      </a:lt1>
      <a:dk2>
        <a:srgbClr val="E5FFFF"/>
      </a:dk2>
      <a:lt2>
        <a:srgbClr val="003366"/>
      </a:lt2>
      <a:accent1>
        <a:srgbClr val="00CCFF"/>
      </a:accent1>
      <a:accent2>
        <a:srgbClr val="336699"/>
      </a:accent2>
      <a:accent3>
        <a:srgbClr val="E9FDDC"/>
      </a:accent3>
      <a:accent4>
        <a:srgbClr val="000000"/>
      </a:accent4>
      <a:accent5>
        <a:srgbClr val="AAE2FF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9">
        <a:dk1>
          <a:srgbClr val="000000"/>
        </a:dk1>
        <a:lt1>
          <a:srgbClr val="D9FBBF"/>
        </a:lt1>
        <a:dk2>
          <a:srgbClr val="E5FFFF"/>
        </a:dk2>
        <a:lt2>
          <a:srgbClr val="003366"/>
        </a:lt2>
        <a:accent1>
          <a:srgbClr val="009999"/>
        </a:accent1>
        <a:accent2>
          <a:srgbClr val="336699"/>
        </a:accent2>
        <a:accent3>
          <a:srgbClr val="E9FDDC"/>
        </a:accent3>
        <a:accent4>
          <a:srgbClr val="000000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10">
        <a:dk1>
          <a:srgbClr val="000000"/>
        </a:dk1>
        <a:lt1>
          <a:srgbClr val="D9FBBF"/>
        </a:lt1>
        <a:dk2>
          <a:srgbClr val="E5FFFF"/>
        </a:dk2>
        <a:lt2>
          <a:srgbClr val="003366"/>
        </a:lt2>
        <a:accent1>
          <a:srgbClr val="66FFFF"/>
        </a:accent1>
        <a:accent2>
          <a:srgbClr val="336699"/>
        </a:accent2>
        <a:accent3>
          <a:srgbClr val="E9FDDC"/>
        </a:accent3>
        <a:accent4>
          <a:srgbClr val="000000"/>
        </a:accent4>
        <a:accent5>
          <a:srgbClr val="B8FFFF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11">
        <a:dk1>
          <a:srgbClr val="000000"/>
        </a:dk1>
        <a:lt1>
          <a:srgbClr val="D9FBBF"/>
        </a:lt1>
        <a:dk2>
          <a:srgbClr val="E5FFFF"/>
        </a:dk2>
        <a:lt2>
          <a:srgbClr val="003366"/>
        </a:lt2>
        <a:accent1>
          <a:srgbClr val="009999"/>
        </a:accent1>
        <a:accent2>
          <a:srgbClr val="00CCFF"/>
        </a:accent2>
        <a:accent3>
          <a:srgbClr val="E9FDDC"/>
        </a:accent3>
        <a:accent4>
          <a:srgbClr val="000000"/>
        </a:accent4>
        <a:accent5>
          <a:srgbClr val="AACACA"/>
        </a:accent5>
        <a:accent6>
          <a:srgbClr val="00B9E7"/>
        </a:accent6>
        <a:hlink>
          <a:srgbClr val="00CCFF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12">
        <a:dk1>
          <a:srgbClr val="000000"/>
        </a:dk1>
        <a:lt1>
          <a:srgbClr val="D9FBBF"/>
        </a:lt1>
        <a:dk2>
          <a:srgbClr val="E5FFFF"/>
        </a:dk2>
        <a:lt2>
          <a:srgbClr val="003366"/>
        </a:lt2>
        <a:accent1>
          <a:srgbClr val="00CCFF"/>
        </a:accent1>
        <a:accent2>
          <a:srgbClr val="336699"/>
        </a:accent2>
        <a:accent3>
          <a:srgbClr val="E9FDDC"/>
        </a:accent3>
        <a:accent4>
          <a:srgbClr val="000000"/>
        </a:accent4>
        <a:accent5>
          <a:srgbClr val="AAE2FF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13">
        <a:dk1>
          <a:srgbClr val="000000"/>
        </a:dk1>
        <a:lt1>
          <a:srgbClr val="D9FBBF"/>
        </a:lt1>
        <a:dk2>
          <a:srgbClr val="E5FFFF"/>
        </a:dk2>
        <a:lt2>
          <a:srgbClr val="003366"/>
        </a:lt2>
        <a:accent1>
          <a:srgbClr val="009999"/>
        </a:accent1>
        <a:accent2>
          <a:srgbClr val="00CCFF"/>
        </a:accent2>
        <a:accent3>
          <a:srgbClr val="E9FDDC"/>
        </a:accent3>
        <a:accent4>
          <a:srgbClr val="000000"/>
        </a:accent4>
        <a:accent5>
          <a:srgbClr val="AACACA"/>
        </a:accent5>
        <a:accent6>
          <a:srgbClr val="00B9E7"/>
        </a:accent6>
        <a:hlink>
          <a:srgbClr val="00CC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14">
        <a:dk1>
          <a:srgbClr val="000000"/>
        </a:dk1>
        <a:lt1>
          <a:srgbClr val="0000FF"/>
        </a:lt1>
        <a:dk2>
          <a:srgbClr val="E5FFFF"/>
        </a:dk2>
        <a:lt2>
          <a:srgbClr val="003366"/>
        </a:lt2>
        <a:accent1>
          <a:srgbClr val="009999"/>
        </a:accent1>
        <a:accent2>
          <a:srgbClr val="00CCFF"/>
        </a:accent2>
        <a:accent3>
          <a:srgbClr val="AAAAFF"/>
        </a:accent3>
        <a:accent4>
          <a:srgbClr val="000000"/>
        </a:accent4>
        <a:accent5>
          <a:srgbClr val="AACACA"/>
        </a:accent5>
        <a:accent6>
          <a:srgbClr val="00B9E7"/>
        </a:accent6>
        <a:hlink>
          <a:srgbClr val="00CC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15">
        <a:dk1>
          <a:srgbClr val="000000"/>
        </a:dk1>
        <a:lt1>
          <a:srgbClr val="0000FF"/>
        </a:lt1>
        <a:dk2>
          <a:srgbClr val="E5FFFF"/>
        </a:dk2>
        <a:lt2>
          <a:srgbClr val="003366"/>
        </a:lt2>
        <a:accent1>
          <a:srgbClr val="009999"/>
        </a:accent1>
        <a:accent2>
          <a:srgbClr val="00CCFF"/>
        </a:accent2>
        <a:accent3>
          <a:srgbClr val="AAAAFF"/>
        </a:accent3>
        <a:accent4>
          <a:srgbClr val="000000"/>
        </a:accent4>
        <a:accent5>
          <a:srgbClr val="AACACA"/>
        </a:accent5>
        <a:accent6>
          <a:srgbClr val="00B9E7"/>
        </a:accent6>
        <a:hlink>
          <a:srgbClr val="00CCFF"/>
        </a:hlink>
        <a:folHlink>
          <a:srgbClr val="33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0000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000000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Textured">
  <a:themeElements>
    <a:clrScheme name="1_Textured 15">
      <a:dk1>
        <a:srgbClr val="000000"/>
      </a:dk1>
      <a:lt1>
        <a:srgbClr val="0000FF"/>
      </a:lt1>
      <a:dk2>
        <a:srgbClr val="E5FFFF"/>
      </a:dk2>
      <a:lt2>
        <a:srgbClr val="003366"/>
      </a:lt2>
      <a:accent1>
        <a:srgbClr val="009999"/>
      </a:accent1>
      <a:accent2>
        <a:srgbClr val="00CCFF"/>
      </a:accent2>
      <a:accent3>
        <a:srgbClr val="AAAAFF"/>
      </a:accent3>
      <a:accent4>
        <a:srgbClr val="000000"/>
      </a:accent4>
      <a:accent5>
        <a:srgbClr val="AACACA"/>
      </a:accent5>
      <a:accent6>
        <a:srgbClr val="00B9E7"/>
      </a:accent6>
      <a:hlink>
        <a:srgbClr val="00CCFF"/>
      </a:hlink>
      <a:folHlink>
        <a:srgbClr val="33CCFF"/>
      </a:folHlink>
    </a:clrScheme>
    <a:fontScheme name="1_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xtured 9">
        <a:dk1>
          <a:srgbClr val="000000"/>
        </a:dk1>
        <a:lt1>
          <a:srgbClr val="D9FBBF"/>
        </a:lt1>
        <a:dk2>
          <a:srgbClr val="E5FFFF"/>
        </a:dk2>
        <a:lt2>
          <a:srgbClr val="003366"/>
        </a:lt2>
        <a:accent1>
          <a:srgbClr val="009999"/>
        </a:accent1>
        <a:accent2>
          <a:srgbClr val="336699"/>
        </a:accent2>
        <a:accent3>
          <a:srgbClr val="E9FDDC"/>
        </a:accent3>
        <a:accent4>
          <a:srgbClr val="000000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xtured 10">
        <a:dk1>
          <a:srgbClr val="000000"/>
        </a:dk1>
        <a:lt1>
          <a:srgbClr val="D9FBBF"/>
        </a:lt1>
        <a:dk2>
          <a:srgbClr val="E5FFFF"/>
        </a:dk2>
        <a:lt2>
          <a:srgbClr val="003366"/>
        </a:lt2>
        <a:accent1>
          <a:srgbClr val="66FFFF"/>
        </a:accent1>
        <a:accent2>
          <a:srgbClr val="336699"/>
        </a:accent2>
        <a:accent3>
          <a:srgbClr val="E9FDDC"/>
        </a:accent3>
        <a:accent4>
          <a:srgbClr val="000000"/>
        </a:accent4>
        <a:accent5>
          <a:srgbClr val="B8FFFF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xtured 11">
        <a:dk1>
          <a:srgbClr val="000000"/>
        </a:dk1>
        <a:lt1>
          <a:srgbClr val="D9FBBF"/>
        </a:lt1>
        <a:dk2>
          <a:srgbClr val="E5FFFF"/>
        </a:dk2>
        <a:lt2>
          <a:srgbClr val="003366"/>
        </a:lt2>
        <a:accent1>
          <a:srgbClr val="009999"/>
        </a:accent1>
        <a:accent2>
          <a:srgbClr val="00CCFF"/>
        </a:accent2>
        <a:accent3>
          <a:srgbClr val="E9FDDC"/>
        </a:accent3>
        <a:accent4>
          <a:srgbClr val="000000"/>
        </a:accent4>
        <a:accent5>
          <a:srgbClr val="AACACA"/>
        </a:accent5>
        <a:accent6>
          <a:srgbClr val="00B9E7"/>
        </a:accent6>
        <a:hlink>
          <a:srgbClr val="00CCFF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xtured 12">
        <a:dk1>
          <a:srgbClr val="000000"/>
        </a:dk1>
        <a:lt1>
          <a:srgbClr val="D9FBBF"/>
        </a:lt1>
        <a:dk2>
          <a:srgbClr val="E5FFFF"/>
        </a:dk2>
        <a:lt2>
          <a:srgbClr val="003366"/>
        </a:lt2>
        <a:accent1>
          <a:srgbClr val="00CCFF"/>
        </a:accent1>
        <a:accent2>
          <a:srgbClr val="336699"/>
        </a:accent2>
        <a:accent3>
          <a:srgbClr val="E9FDDC"/>
        </a:accent3>
        <a:accent4>
          <a:srgbClr val="000000"/>
        </a:accent4>
        <a:accent5>
          <a:srgbClr val="AAE2FF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xtured 13">
        <a:dk1>
          <a:srgbClr val="000000"/>
        </a:dk1>
        <a:lt1>
          <a:srgbClr val="D9FBBF"/>
        </a:lt1>
        <a:dk2>
          <a:srgbClr val="E5FFFF"/>
        </a:dk2>
        <a:lt2>
          <a:srgbClr val="003366"/>
        </a:lt2>
        <a:accent1>
          <a:srgbClr val="009999"/>
        </a:accent1>
        <a:accent2>
          <a:srgbClr val="00CCFF"/>
        </a:accent2>
        <a:accent3>
          <a:srgbClr val="E9FDDC"/>
        </a:accent3>
        <a:accent4>
          <a:srgbClr val="000000"/>
        </a:accent4>
        <a:accent5>
          <a:srgbClr val="AACACA"/>
        </a:accent5>
        <a:accent6>
          <a:srgbClr val="00B9E7"/>
        </a:accent6>
        <a:hlink>
          <a:srgbClr val="00CC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xtured 14">
        <a:dk1>
          <a:srgbClr val="000000"/>
        </a:dk1>
        <a:lt1>
          <a:srgbClr val="0000FF"/>
        </a:lt1>
        <a:dk2>
          <a:srgbClr val="E5FFFF"/>
        </a:dk2>
        <a:lt2>
          <a:srgbClr val="003366"/>
        </a:lt2>
        <a:accent1>
          <a:srgbClr val="009999"/>
        </a:accent1>
        <a:accent2>
          <a:srgbClr val="00CCFF"/>
        </a:accent2>
        <a:accent3>
          <a:srgbClr val="AAAAFF"/>
        </a:accent3>
        <a:accent4>
          <a:srgbClr val="000000"/>
        </a:accent4>
        <a:accent5>
          <a:srgbClr val="AACACA"/>
        </a:accent5>
        <a:accent6>
          <a:srgbClr val="00B9E7"/>
        </a:accent6>
        <a:hlink>
          <a:srgbClr val="00CC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xtured 15">
        <a:dk1>
          <a:srgbClr val="000000"/>
        </a:dk1>
        <a:lt1>
          <a:srgbClr val="0000FF"/>
        </a:lt1>
        <a:dk2>
          <a:srgbClr val="E5FFFF"/>
        </a:dk2>
        <a:lt2>
          <a:srgbClr val="003366"/>
        </a:lt2>
        <a:accent1>
          <a:srgbClr val="009999"/>
        </a:accent1>
        <a:accent2>
          <a:srgbClr val="00CCFF"/>
        </a:accent2>
        <a:accent3>
          <a:srgbClr val="AAAAFF"/>
        </a:accent3>
        <a:accent4>
          <a:srgbClr val="000000"/>
        </a:accent4>
        <a:accent5>
          <a:srgbClr val="AACACA"/>
        </a:accent5>
        <a:accent6>
          <a:srgbClr val="00B9E7"/>
        </a:accent6>
        <a:hlink>
          <a:srgbClr val="00CCFF"/>
        </a:hlink>
        <a:folHlink>
          <a:srgbClr val="33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xtured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0000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000000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ustom Design">
  <a:themeElements>
    <a:clrScheme name="Custom Design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000000"/>
        </a:dk1>
        <a:lt1>
          <a:srgbClr val="D9FBBF"/>
        </a:lt1>
        <a:dk2>
          <a:srgbClr val="E5FFFF"/>
        </a:dk2>
        <a:lt2>
          <a:srgbClr val="003366"/>
        </a:lt2>
        <a:accent1>
          <a:srgbClr val="00CCFF"/>
        </a:accent1>
        <a:accent2>
          <a:srgbClr val="336699"/>
        </a:accent2>
        <a:accent3>
          <a:srgbClr val="E9FDDC"/>
        </a:accent3>
        <a:accent4>
          <a:srgbClr val="000000"/>
        </a:accent4>
        <a:accent5>
          <a:srgbClr val="AAE2FF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0000"/>
        </a:dk1>
        <a:lt1>
          <a:srgbClr val="D9FBBF"/>
        </a:lt1>
        <a:dk2>
          <a:srgbClr val="E5FFFF"/>
        </a:dk2>
        <a:lt2>
          <a:srgbClr val="003366"/>
        </a:lt2>
        <a:accent1>
          <a:srgbClr val="009999"/>
        </a:accent1>
        <a:accent2>
          <a:srgbClr val="00CCFF"/>
        </a:accent2>
        <a:accent3>
          <a:srgbClr val="E9FDDC"/>
        </a:accent3>
        <a:accent4>
          <a:srgbClr val="000000"/>
        </a:accent4>
        <a:accent5>
          <a:srgbClr val="AACACA"/>
        </a:accent5>
        <a:accent6>
          <a:srgbClr val="00B9E7"/>
        </a:accent6>
        <a:hlink>
          <a:srgbClr val="00CC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1_Textured 11">
    <a:dk1>
      <a:srgbClr val="000000"/>
    </a:dk1>
    <a:lt1>
      <a:srgbClr val="D9FBBF"/>
    </a:lt1>
    <a:dk2>
      <a:srgbClr val="E5FFFF"/>
    </a:dk2>
    <a:lt2>
      <a:srgbClr val="003366"/>
    </a:lt2>
    <a:accent1>
      <a:srgbClr val="009999"/>
    </a:accent1>
    <a:accent2>
      <a:srgbClr val="00CCFF"/>
    </a:accent2>
    <a:accent3>
      <a:srgbClr val="E9FDDC"/>
    </a:accent3>
    <a:accent4>
      <a:srgbClr val="000000"/>
    </a:accent4>
    <a:accent5>
      <a:srgbClr val="AACACA"/>
    </a:accent5>
    <a:accent6>
      <a:srgbClr val="00B9E7"/>
    </a:accent6>
    <a:hlink>
      <a:srgbClr val="00CCFF"/>
    </a:hlink>
    <a:folHlink>
      <a:srgbClr val="FF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3390</TotalTime>
  <Words>2074</Words>
  <Application>Microsoft Office PowerPoint</Application>
  <PresentationFormat>On-screen Show (4:3)</PresentationFormat>
  <Paragraphs>563</Paragraphs>
  <Slides>48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48</vt:i4>
      </vt:variant>
    </vt:vector>
  </HeadingPairs>
  <TitlesOfParts>
    <vt:vector size="59" baseType="lpstr">
      <vt:lpstr>Times New Roman</vt:lpstr>
      <vt:lpstr>Arial</vt:lpstr>
      <vt:lpstr>Tahoma</vt:lpstr>
      <vt:lpstr>Wingdings</vt:lpstr>
      <vt:lpstr>Calibri</vt:lpstr>
      <vt:lpstr>Comic Sans MS</vt:lpstr>
      <vt:lpstr>Textured</vt:lpstr>
      <vt:lpstr>1_Textured</vt:lpstr>
      <vt:lpstr>Custom Design</vt:lpstr>
      <vt:lpstr>Microsoft Equation 3.0</vt:lpstr>
      <vt:lpstr>Microsoft Photo Editor 3.0 Photo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Networks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RM</dc:creator>
  <cp:lastModifiedBy>Teacher E-Solutions</cp:lastModifiedBy>
  <cp:revision>230</cp:revision>
  <dcterms:created xsi:type="dcterms:W3CDTF">2001-04-30T08:29:06Z</dcterms:created>
  <dcterms:modified xsi:type="dcterms:W3CDTF">2019-01-18T17:08:24Z</dcterms:modified>
</cp:coreProperties>
</file>