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3.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7"/>
  </p:notesMasterIdLst>
  <p:sldIdLst>
    <p:sldId id="277" r:id="rId2"/>
    <p:sldId id="279" r:id="rId3"/>
    <p:sldId id="286" r:id="rId4"/>
    <p:sldId id="287" r:id="rId5"/>
    <p:sldId id="288" r:id="rId6"/>
    <p:sldId id="339" r:id="rId7"/>
    <p:sldId id="290" r:id="rId8"/>
    <p:sldId id="340" r:id="rId9"/>
    <p:sldId id="291" r:id="rId10"/>
    <p:sldId id="341" r:id="rId11"/>
    <p:sldId id="400" r:id="rId12"/>
    <p:sldId id="390" r:id="rId13"/>
    <p:sldId id="343" r:id="rId14"/>
    <p:sldId id="344"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91" r:id="rId28"/>
    <p:sldId id="359" r:id="rId29"/>
    <p:sldId id="360" r:id="rId30"/>
    <p:sldId id="362" r:id="rId31"/>
    <p:sldId id="363" r:id="rId32"/>
    <p:sldId id="364" r:id="rId33"/>
    <p:sldId id="366" r:id="rId34"/>
    <p:sldId id="367" r:id="rId35"/>
    <p:sldId id="392" r:id="rId36"/>
    <p:sldId id="368" r:id="rId37"/>
    <p:sldId id="369" r:id="rId38"/>
    <p:sldId id="394" r:id="rId39"/>
    <p:sldId id="395" r:id="rId40"/>
    <p:sldId id="371" r:id="rId41"/>
    <p:sldId id="372" r:id="rId42"/>
    <p:sldId id="396" r:id="rId43"/>
    <p:sldId id="397" r:id="rId44"/>
    <p:sldId id="375" r:id="rId45"/>
    <p:sldId id="376" r:id="rId46"/>
    <p:sldId id="377" r:id="rId47"/>
    <p:sldId id="378" r:id="rId48"/>
    <p:sldId id="379" r:id="rId49"/>
    <p:sldId id="380" r:id="rId50"/>
    <p:sldId id="381" r:id="rId51"/>
    <p:sldId id="382" r:id="rId52"/>
    <p:sldId id="385" r:id="rId53"/>
    <p:sldId id="399" r:id="rId54"/>
    <p:sldId id="386" r:id="rId55"/>
    <p:sldId id="387" r:id="rId56"/>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6600"/>
    <a:srgbClr val="FF99CC"/>
    <a:srgbClr val="FFFF99"/>
    <a:srgbClr val="75BAFF"/>
    <a:srgbClr val="D0B8E0"/>
    <a:srgbClr val="EADFF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8110" autoAdjust="0"/>
  </p:normalViewPr>
  <p:slideViewPr>
    <p:cSldViewPr>
      <p:cViewPr varScale="1">
        <p:scale>
          <a:sx n="39" d="100"/>
          <a:sy n="39" d="100"/>
        </p:scale>
        <p:origin x="-768" y="-77"/>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p:cViewPr varScale="1">
        <p:scale>
          <a:sx n="80" d="100"/>
          <a:sy n="80" d="100"/>
        </p:scale>
        <p:origin x="-13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charset="0"/>
                <a:cs typeface="+mn-cs"/>
              </a:defRPr>
            </a:lvl1pPr>
          </a:lstStyle>
          <a:p>
            <a:pPr>
              <a:defRPr/>
            </a:pPr>
            <a:endParaRPr lang="en-GB"/>
          </a:p>
        </p:txBody>
      </p:sp>
      <p:sp>
        <p:nvSpPr>
          <p:cNvPr id="583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cs typeface="+mn-cs"/>
              </a:defRPr>
            </a:lvl1pPr>
          </a:lstStyle>
          <a:p>
            <a:pPr>
              <a:defRPr/>
            </a:pPr>
            <a:fld id="{1A7DD5A0-BE02-42E0-918D-FCDDB19AF2FD}" type="slidenum">
              <a:rPr lang="en-GB"/>
              <a:pPr>
                <a:defRPr/>
              </a:pPr>
              <a:t>‹#›</a:t>
            </a:fld>
            <a:endParaRPr lang="en-GB"/>
          </a:p>
        </p:txBody>
      </p:sp>
    </p:spTree>
    <p:extLst>
      <p:ext uri="{BB962C8B-B14F-4D97-AF65-F5344CB8AC3E}">
        <p14:creationId xmlns:p14="http://schemas.microsoft.com/office/powerpoint/2010/main" val="235297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B234392-3509-4A1C-B32F-CC5253CC1FC3}" type="slidenum">
              <a:rPr lang="en-GB" sz="1200" smtClean="0">
                <a:solidFill>
                  <a:schemeClr val="tx1"/>
                </a:solidFill>
              </a:rPr>
              <a:pPr/>
              <a:t>1</a:t>
            </a:fld>
            <a:endParaRPr lang="en-GB" sz="1200" smtClean="0">
              <a:solidFill>
                <a:schemeClr val="tx1"/>
              </a:solidFill>
            </a:endParaRPr>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2177CF1-26B8-40B3-9916-9CD608F37213}" type="slidenum">
              <a:rPr lang="en-GB" sz="1200" smtClean="0">
                <a:solidFill>
                  <a:schemeClr val="tx1"/>
                </a:solidFill>
              </a:rPr>
              <a:pPr/>
              <a:t>10</a:t>
            </a:fld>
            <a:endParaRPr lang="en-GB" sz="1200" smtClean="0">
              <a:solidFill>
                <a:schemeClr val="tx1"/>
              </a:solidFill>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92E57D8-9437-4ED4-8F10-DD432BE4AB20}" type="slidenum">
              <a:rPr lang="en-GB" sz="1200" smtClean="0">
                <a:solidFill>
                  <a:schemeClr val="tx1"/>
                </a:solidFill>
              </a:rPr>
              <a:pPr/>
              <a:t>11</a:t>
            </a:fld>
            <a:endParaRPr lang="en-GB" sz="1200" smtClean="0">
              <a:solidFill>
                <a:schemeClr val="tx1"/>
              </a:solidFill>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GB" smtClean="0"/>
              <a:t>Point out that calculated probabilities are usually given as fractions but that they can also be given as decimals and (less often) as percentages.</a:t>
            </a:r>
          </a:p>
          <a:p>
            <a:pPr marL="228600" indent="-228600" eaLnBrk="1" hangingPunct="1"/>
            <a:r>
              <a:rPr lang="en-GB" smtClean="0"/>
              <a:t>Ask pupils to give you the probabilities (as decimals, fractions and percentages) of getting</a:t>
            </a:r>
          </a:p>
          <a:p>
            <a:pPr marL="228600" indent="-228600" eaLnBrk="1" hangingPunct="1">
              <a:buFontTx/>
              <a:buAutoNum type="alphaLcParenR"/>
            </a:pPr>
            <a:r>
              <a:rPr lang="en-GB" smtClean="0"/>
              <a:t>A blue marble</a:t>
            </a:r>
          </a:p>
          <a:p>
            <a:pPr marL="228600" indent="-228600" eaLnBrk="1" hangingPunct="1">
              <a:buFontTx/>
              <a:buAutoNum type="alphaLcParenR"/>
            </a:pPr>
            <a:r>
              <a:rPr lang="en-GB" smtClean="0"/>
              <a:t>A red marble</a:t>
            </a:r>
          </a:p>
          <a:p>
            <a:pPr marL="228600" indent="-228600" eaLnBrk="1" hangingPunct="1">
              <a:buFontTx/>
              <a:buAutoNum type="alphaLcParenR"/>
            </a:pPr>
            <a:r>
              <a:rPr lang="en-GB" smtClean="0"/>
              <a:t>A yellow marble</a:t>
            </a:r>
          </a:p>
          <a:p>
            <a:pPr marL="228600" indent="-228600" eaLnBrk="1" hangingPunct="1">
              <a:buFontTx/>
              <a:buAutoNum type="alphaLcParenR"/>
            </a:pPr>
            <a:r>
              <a:rPr lang="en-GB" smtClean="0"/>
              <a:t>A purple marble</a:t>
            </a:r>
          </a:p>
          <a:p>
            <a:pPr marL="228600" indent="-228600" eaLnBrk="1" hangingPunct="1">
              <a:buFontTx/>
              <a:buAutoNum type="alphaLcParenR"/>
            </a:pPr>
            <a:r>
              <a:rPr lang="en-GB" smtClean="0"/>
              <a:t>A blue or a green marble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3A01E6E-BD15-4760-AF4F-377695A1D95E}" type="slidenum">
              <a:rPr lang="en-GB" sz="1200" smtClean="0">
                <a:solidFill>
                  <a:schemeClr val="tx1"/>
                </a:solidFill>
              </a:rPr>
              <a:pPr/>
              <a:t>12</a:t>
            </a:fld>
            <a:endParaRPr lang="en-GB" sz="1200" smtClean="0">
              <a:solidFill>
                <a:schemeClr val="tx1"/>
              </a:solidFill>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may need to explain the meaning of the P(</a:t>
            </a:r>
            <a:r>
              <a:rPr lang="en-US" i="1" smtClean="0"/>
              <a:t>x</a:t>
            </a:r>
            <a:r>
              <a:rPr lang="en-US" smtClean="0"/>
              <a:t>) notation.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9649B4E-6BF9-4135-A427-ABEEE9E610E4}" type="slidenum">
              <a:rPr lang="en-GB" sz="1200" smtClean="0">
                <a:solidFill>
                  <a:schemeClr val="tx1"/>
                </a:solidFill>
              </a:rPr>
              <a:pPr/>
              <a:t>13</a:t>
            </a:fld>
            <a:endParaRPr lang="en-GB" sz="1200" smtClean="0">
              <a:solidFill>
                <a:schemeClr val="tx1"/>
              </a:solidFill>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57A706B-35D8-4621-BF36-F48778655BA9}" type="slidenum">
              <a:rPr lang="en-GB" sz="1200" smtClean="0">
                <a:solidFill>
                  <a:schemeClr val="tx1"/>
                </a:solidFill>
              </a:rPr>
              <a:pPr/>
              <a:t>14</a:t>
            </a:fld>
            <a:endParaRPr lang="en-GB" sz="1200" smtClean="0">
              <a:solidFill>
                <a:schemeClr val="tx1"/>
              </a:solidFill>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4201941-5551-411E-80AB-1C3440D191CB}" type="slidenum">
              <a:rPr lang="en-GB" sz="1200" smtClean="0">
                <a:solidFill>
                  <a:schemeClr val="tx1"/>
                </a:solidFill>
              </a:rPr>
              <a:pPr/>
              <a:t>15</a:t>
            </a:fld>
            <a:endParaRPr lang="en-GB" sz="1200" smtClean="0">
              <a:solidFill>
                <a:schemeClr val="tx1"/>
              </a:solidFill>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F001B7E-F702-4ADD-9325-82841D857B24}" type="slidenum">
              <a:rPr lang="en-GB" sz="1200" smtClean="0">
                <a:solidFill>
                  <a:schemeClr val="tx1"/>
                </a:solidFill>
              </a:rPr>
              <a:pPr/>
              <a:t>16</a:t>
            </a:fld>
            <a:endParaRPr lang="en-GB" sz="1200" smtClean="0">
              <a:solidFill>
                <a:schemeClr val="tx1"/>
              </a:solidFill>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Demonstrate examples with the class, and fill in the table. For example, if you throw a 5 and a 6, horse 11 moves forward one place. This table has only a few rows in - pupils will need to draw a table with more rows, say 10, to make the game last longer. To bet on a horse, pupils should write down which horse they think will win.</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C9C9CA1-9AF1-43CB-929C-EC4B7DEAF03E}" type="slidenum">
              <a:rPr lang="en-GB" sz="1200" smtClean="0">
                <a:solidFill>
                  <a:schemeClr val="tx1"/>
                </a:solidFill>
              </a:rPr>
              <a:pPr/>
              <a:t>17</a:t>
            </a:fld>
            <a:endParaRPr lang="en-GB" sz="1200" smtClean="0">
              <a:solidFill>
                <a:schemeClr val="tx1"/>
              </a:solidFill>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Discuss these with the class. You might want to collect in the class’s results and refer back to them later when looking at experimental probabilities.</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0C8FADC-29E1-4D81-9717-32FAE90540FF}" type="slidenum">
              <a:rPr lang="en-GB" sz="1200" smtClean="0">
                <a:solidFill>
                  <a:schemeClr val="tx1"/>
                </a:solidFill>
              </a:rPr>
              <a:pPr/>
              <a:t>18</a:t>
            </a:fld>
            <a:endParaRPr lang="en-GB" sz="1200" smtClean="0">
              <a:solidFill>
                <a:schemeClr val="tx1"/>
              </a:solidFill>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Ask pupils for their results. Before beginning the last column, ask “How many combinations are there altogether?” and “What will the probabilities be out of?”</a:t>
            </a:r>
          </a:p>
          <a:p>
            <a:pPr eaLnBrk="1" hangingPunct="1"/>
            <a:r>
              <a:rPr lang="en-GB" smtClean="0"/>
              <a:t>Ask pupils to cancel down the fractions when appropriate. The fractions have been left with denominators of 36 to demonstrate the symmetry.</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DEE7E64-5871-45F3-84D0-F6748354F22F}" type="slidenum">
              <a:rPr lang="en-GB" sz="1200" smtClean="0">
                <a:solidFill>
                  <a:schemeClr val="tx1"/>
                </a:solidFill>
              </a:rPr>
              <a:pPr/>
              <a:t>19</a:t>
            </a:fld>
            <a:endParaRPr lang="en-GB" sz="1200" smtClean="0">
              <a:solidFill>
                <a:schemeClr val="tx1"/>
              </a:solidFill>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completed table appears on the next slide.</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BF01CBE-42FD-4DBE-95C8-79B5D8A52CE1}" type="slidenum">
              <a:rPr lang="en-GB" sz="1200" smtClean="0">
                <a:solidFill>
                  <a:schemeClr val="tx1"/>
                </a:solidFill>
              </a:rPr>
              <a:pPr/>
              <a:t>2</a:t>
            </a:fld>
            <a:endParaRPr lang="en-GB" sz="1200" smtClean="0">
              <a:solidFill>
                <a:schemeClr val="tx1"/>
              </a:solidFill>
            </a:endParaRPr>
          </a:p>
        </p:txBody>
      </p:sp>
      <p:sp>
        <p:nvSpPr>
          <p:cNvPr id="60419" name="Rectangle 2"/>
          <p:cNvSpPr>
            <a:spLocks noChangeArrowheads="1" noTextEdit="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1C7406E-CF0A-42A6-B896-8AE06D7008F2}" type="slidenum">
              <a:rPr lang="en-GB" sz="1200" smtClean="0">
                <a:solidFill>
                  <a:schemeClr val="tx1"/>
                </a:solidFill>
              </a:rPr>
              <a:pPr/>
              <a:t>20</a:t>
            </a:fld>
            <a:endParaRPr lang="en-GB" sz="1200" smtClean="0">
              <a:solidFill>
                <a:schemeClr val="tx1"/>
              </a:solidFill>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7251210-1083-44CD-A28D-1EE679588A1D}" type="slidenum">
              <a:rPr lang="en-GB" sz="1200" smtClean="0">
                <a:solidFill>
                  <a:schemeClr val="tx1"/>
                </a:solidFill>
              </a:rPr>
              <a:pPr/>
              <a:t>21</a:t>
            </a:fld>
            <a:endParaRPr lang="en-GB" sz="1200" smtClean="0">
              <a:solidFill>
                <a:schemeClr val="tx1"/>
              </a:solidFill>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next slide will show all the outcomes.</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D96E690-7999-4220-B266-D745D15EB46D}" type="slidenum">
              <a:rPr lang="en-GB" sz="1200" smtClean="0">
                <a:solidFill>
                  <a:schemeClr val="tx1"/>
                </a:solidFill>
              </a:rPr>
              <a:pPr/>
              <a:t>22</a:t>
            </a:fld>
            <a:endParaRPr lang="en-GB" sz="1200" smtClean="0">
              <a:solidFill>
                <a:schemeClr val="tx1"/>
              </a:solidFill>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game could be something like “Win a point if you get a head and a square number, lose a point if you get a prime number and a tail” or something similar. </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768A8C2-EC5B-4CCA-9BB1-583546F17E03}" type="slidenum">
              <a:rPr lang="en-GB" sz="1200" smtClean="0">
                <a:solidFill>
                  <a:schemeClr val="tx1"/>
                </a:solidFill>
              </a:rPr>
              <a:pPr/>
              <a:t>23</a:t>
            </a:fld>
            <a:endParaRPr lang="en-GB" sz="1200" smtClean="0">
              <a:solidFill>
                <a:schemeClr val="tx1"/>
              </a:solidFill>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578EC4D-8354-45D2-9616-BAD69F85783E}" type="slidenum">
              <a:rPr lang="en-GB" sz="1200" smtClean="0">
                <a:solidFill>
                  <a:schemeClr val="tx1"/>
                </a:solidFill>
              </a:rPr>
              <a:pPr/>
              <a:t>24</a:t>
            </a:fld>
            <a:endParaRPr lang="en-GB" sz="1200" smtClean="0">
              <a:solidFill>
                <a:schemeClr val="tx1"/>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In this activity, choose the number of sides on your two dice, and ask pupils to predict the total number of outcomes. </a:t>
            </a:r>
          </a:p>
          <a:p>
            <a:pPr eaLnBrk="1" hangingPunct="1"/>
            <a:r>
              <a:rPr lang="en-GB" smtClean="0"/>
              <a:t>When the table is complete, use it to ask questions such as “What is the probability of getting a even number?”</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9BB6977-E6F3-40E9-9203-C69E53A9B038}" type="slidenum">
              <a:rPr lang="en-GB" sz="1200" smtClean="0">
                <a:solidFill>
                  <a:schemeClr val="tx1"/>
                </a:solidFill>
              </a:rPr>
              <a:pPr/>
              <a:t>25</a:t>
            </a:fld>
            <a:endParaRPr lang="en-GB" sz="1200" smtClean="0">
              <a:solidFill>
                <a:schemeClr val="tx1"/>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Note that the fractions are not cancelled down before they are added together. This is so that they have the same denominator.</a:t>
            </a:r>
          </a:p>
          <a:p>
            <a:pPr eaLnBrk="1" hangingPunct="1"/>
            <a:r>
              <a:rPr lang="en-US" smtClean="0"/>
              <a:t>The final answer should be cancelled if possible.</a:t>
            </a:r>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C9DBE88-85A6-435A-B002-3E58B856CF00}" type="slidenum">
              <a:rPr lang="en-GB" sz="1200" smtClean="0">
                <a:solidFill>
                  <a:schemeClr val="tx1"/>
                </a:solidFill>
              </a:rPr>
              <a:pPr/>
              <a:t>27</a:t>
            </a:fld>
            <a:endParaRPr lang="en-GB" sz="1200" smtClean="0">
              <a:solidFill>
                <a:schemeClr val="tx1"/>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2 has been included twice so its probability must be subtracted.</a:t>
            </a:r>
            <a:endParaRPr lang="en-US" smtClean="0"/>
          </a:p>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C5B6620-36DA-4FA1-B029-7DF8F5F0E3E1}" type="slidenum">
              <a:rPr lang="en-GB" sz="1200" smtClean="0">
                <a:solidFill>
                  <a:schemeClr val="tx1"/>
                </a:solidFill>
              </a:rPr>
              <a:pPr/>
              <a:t>28</a:t>
            </a:fld>
            <a:endParaRPr lang="en-GB" sz="1200" smtClean="0">
              <a:solidFill>
                <a:schemeClr val="tx1"/>
              </a:solidFill>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Pupils following the Foundation GCSE curriculum may not need to be introduced to this terminology.</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39410B5-686B-46CF-A369-6BD27979578F}" type="slidenum">
              <a:rPr lang="en-GB" sz="1200" smtClean="0">
                <a:solidFill>
                  <a:schemeClr val="tx1"/>
                </a:solidFill>
              </a:rPr>
              <a:pPr/>
              <a:t>29</a:t>
            </a:fld>
            <a:endParaRPr lang="en-GB" sz="1200" smtClean="0">
              <a:solidFill>
                <a:schemeClr val="tx1"/>
              </a:solidFill>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You might want to discuss the effect of this common misconception on gambling; gamblers often believe that they are having a “lucky run”, but this is clearly a false perception, since all spins of the roulette wheel, throws of a die etc., are independent of previous outcomes.</a:t>
            </a: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9166346-5347-445B-93A7-4BFA3CA1E283}" type="slidenum">
              <a:rPr lang="en-GB" sz="1200" smtClean="0">
                <a:solidFill>
                  <a:schemeClr val="tx1"/>
                </a:solidFill>
              </a:rPr>
              <a:pPr/>
              <a:t>30</a:t>
            </a:fld>
            <a:endParaRPr lang="en-GB" sz="1200" smtClean="0">
              <a:solidFill>
                <a:schemeClr val="tx1"/>
              </a:solidFill>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the number shown on one die does not affect the number shown on the other die. The numbers shown on each die are therefore independent.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2982610-7DC6-47D2-8D19-E629422A49BB}" type="slidenum">
              <a:rPr lang="en-GB" sz="1200" smtClean="0">
                <a:solidFill>
                  <a:schemeClr val="tx1"/>
                </a:solidFill>
              </a:rPr>
              <a:pPr/>
              <a:t>3</a:t>
            </a:fld>
            <a:endParaRPr lang="en-GB" sz="1200" smtClean="0">
              <a:solidFill>
                <a:schemeClr val="tx1"/>
              </a:solidFill>
            </a:endParaRPr>
          </a:p>
        </p:txBody>
      </p:sp>
      <p:sp>
        <p:nvSpPr>
          <p:cNvPr id="61443" name="Rectangle 2"/>
          <p:cNvSpPr>
            <a:spLocks noChangeArrowheads="1" noTextEdit="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Discuss the statements. Which ones do you agree with and why? Pupils might be interested to know that a coin landing on its edge has been known to happen - the probability is so low as to make it negligible when calculating the probabilities of landing on heads or tails, however. Pupils may enjoy finding exceptions to the statement, for instance making up scenarios to show that eating when you get home is not certain or that it could snow in June.</a:t>
            </a: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DABD785-D1F0-411E-AE73-8765E341BF5A}" type="slidenum">
              <a:rPr lang="en-GB" sz="1200" smtClean="0">
                <a:solidFill>
                  <a:schemeClr val="tx1"/>
                </a:solidFill>
              </a:rPr>
              <a:pPr/>
              <a:t>31</a:t>
            </a:fld>
            <a:endParaRPr lang="en-GB" sz="1200" smtClean="0">
              <a:solidFill>
                <a:schemeClr val="tx1"/>
              </a:solidFill>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E436E5F-314A-4326-97ED-D85E51A9CD71}" type="slidenum">
              <a:rPr lang="en-GB" sz="1200" smtClean="0">
                <a:solidFill>
                  <a:schemeClr val="tx1"/>
                </a:solidFill>
              </a:rPr>
              <a:pPr/>
              <a:t>32</a:t>
            </a:fld>
            <a:endParaRPr lang="en-GB" sz="1200" smtClean="0">
              <a:solidFill>
                <a:schemeClr val="tx1"/>
              </a:solidFill>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Pupils often have trouble deciding whether to add or multiply two combined probabilities.</a:t>
            </a:r>
          </a:p>
          <a:p>
            <a:pPr eaLnBrk="1" hangingPunct="1"/>
            <a:r>
              <a:rPr lang="en-US" smtClean="0"/>
              <a:t>They should be encouraged to remember that, in general, ‘and’ means </a:t>
            </a:r>
            <a:r>
              <a:rPr lang="en-US" smtClean="0">
                <a:cs typeface="Times New Roman" pitchFamily="18" charset="0"/>
              </a:rPr>
              <a:t>× and ‘or’ means +. This may be the opposite to what pupils expect since in other contexts + means ‘and’.</a:t>
            </a:r>
          </a:p>
          <a:p>
            <a:pPr eaLnBrk="1" hangingPunct="1"/>
            <a:r>
              <a:rPr lang="en-US" smtClean="0">
                <a:cs typeface="Times New Roman" pitchFamily="18" charset="0"/>
              </a:rPr>
              <a:t>They can also remember these rules by deciding whether the resulting probability is going to be greater than or less than the individual probabilities. Adding fractions makes them bigger and multiplying fractions makes them smaller.</a:t>
            </a:r>
          </a:p>
          <a:p>
            <a:pPr eaLnBrk="1" hangingPunct="1"/>
            <a:r>
              <a:rPr lang="en-US" smtClean="0">
                <a:cs typeface="Times New Roman" pitchFamily="18" charset="0"/>
              </a:rPr>
              <a:t>These rules are given in more detail on slide 34.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24648F1-51B0-4562-89D4-70610789FE5A}" type="slidenum">
              <a:rPr lang="en-GB" sz="1200" smtClean="0">
                <a:solidFill>
                  <a:schemeClr val="tx1"/>
                </a:solidFill>
              </a:rPr>
              <a:pPr/>
              <a:t>33</a:t>
            </a:fld>
            <a:endParaRPr lang="en-GB" sz="1200" smtClean="0">
              <a:solidFill>
                <a:schemeClr val="tx1"/>
              </a:solidFill>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B94CAFD-E32D-4091-AEDD-1259DCF694E2}" type="slidenum">
              <a:rPr lang="en-GB" sz="1200" smtClean="0">
                <a:solidFill>
                  <a:schemeClr val="tx1"/>
                </a:solidFill>
              </a:rPr>
              <a:pPr/>
              <a:t>34</a:t>
            </a:fld>
            <a:endParaRPr lang="en-GB" sz="1200" smtClean="0">
              <a:solidFill>
                <a:schemeClr val="tx1"/>
              </a:solidFill>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F88859D-6723-4C0C-BF01-209F2944C5DE}" type="slidenum">
              <a:rPr lang="en-GB" sz="1200" smtClean="0">
                <a:solidFill>
                  <a:schemeClr val="tx1"/>
                </a:solidFill>
              </a:rPr>
              <a:pPr/>
              <a:t>35</a:t>
            </a:fld>
            <a:endParaRPr lang="en-GB" sz="1200" smtClean="0">
              <a:solidFill>
                <a:schemeClr val="tx1"/>
              </a:solidFill>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Tell pupils that we can check that the calculated probabilities given by the tree diagram are correct by adding them all together. They should add up to 1.</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94E5883-6084-4197-8834-B96D5B17F6CD}" type="slidenum">
              <a:rPr lang="en-GB" sz="1200" smtClean="0">
                <a:solidFill>
                  <a:schemeClr val="tx1"/>
                </a:solidFill>
              </a:rPr>
              <a:pPr/>
              <a:t>36</a:t>
            </a:fld>
            <a:endParaRPr lang="en-GB" sz="1200" smtClean="0">
              <a:solidFill>
                <a:schemeClr val="tx1"/>
              </a:solidFill>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pupils to tell another way to work out the probability of doing your homework and not going to the party (add together the other three probabilities). </a:t>
            </a:r>
            <a:r>
              <a:rPr lang="en-US" smtClean="0">
                <a:cs typeface="Times New Roman" pitchFamily="18" charset="0"/>
              </a:rPr>
              <a:t>Doing the alternative calculation can be used to check the answer.</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DE397A1-3AC5-48BD-AE19-C7AC20C7D6FF}" type="slidenum">
              <a:rPr lang="en-GB" sz="1200" smtClean="0">
                <a:solidFill>
                  <a:schemeClr val="tx1"/>
                </a:solidFill>
              </a:rPr>
              <a:pPr/>
              <a:t>37</a:t>
            </a:fld>
            <a:endParaRPr lang="en-GB" sz="1200" smtClean="0">
              <a:solidFill>
                <a:schemeClr val="tx1"/>
              </a:solidFill>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pupils if they think that it is more likely that they choose an odd pair or a matching pair, or if both are equally likely.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0BC607D-C0B1-44C5-9A71-AA1908128094}" type="slidenum">
              <a:rPr lang="en-GB" sz="1200" smtClean="0">
                <a:solidFill>
                  <a:schemeClr val="tx1"/>
                </a:solidFill>
              </a:rPr>
              <a:pPr/>
              <a:t>38</a:t>
            </a:fld>
            <a:endParaRPr lang="en-GB" sz="1200" smtClean="0">
              <a:solidFill>
                <a:schemeClr val="tx1"/>
              </a:solidFill>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3FA6473-4D54-460D-A120-517AA28E0325}" type="slidenum">
              <a:rPr lang="en-GB" sz="1200" smtClean="0">
                <a:solidFill>
                  <a:schemeClr val="tx1"/>
                </a:solidFill>
              </a:rPr>
              <a:pPr/>
              <a:t>39</a:t>
            </a:fld>
            <a:endParaRPr lang="en-GB" sz="1200" smtClean="0">
              <a:solidFill>
                <a:schemeClr val="tx1"/>
              </a:solidFill>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Ask pupils to give you another method of working out the probability of getting two socks that don’t match (1 </a:t>
            </a:r>
            <a:r>
              <a:rPr lang="en-US" smtClean="0">
                <a:cs typeface="Times New Roman" pitchFamily="18" charset="0"/>
              </a:rPr>
              <a:t>– 53/95). Doing the alternative calculation can be used to check the answer.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66B9BF8-F11C-44A0-9ABD-CB555EDB6BCB}" type="slidenum">
              <a:rPr lang="en-GB" sz="1200" smtClean="0">
                <a:solidFill>
                  <a:schemeClr val="tx1"/>
                </a:solidFill>
              </a:rPr>
              <a:pPr/>
              <a:t>40</a:t>
            </a:fld>
            <a:endParaRPr lang="en-GB" sz="1200" smtClean="0">
              <a:solidFill>
                <a:schemeClr val="tx1"/>
              </a:solidFill>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Enter your own probability for the first blue sock and the total number of socks in the boxes at the bottom. </a:t>
            </a:r>
          </a:p>
          <a:p>
            <a:pPr eaLnBrk="1" hangingPunct="1"/>
            <a:r>
              <a:rPr lang="en-GB" smtClean="0"/>
              <a:t>Pupils can then work out the missing probabilities in the tree diagram and the four combined probabilities, perhaps on mini whiteboards as a competition or race.</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364D598-B6E8-4A8F-BC29-AEFB13E8E2BF}" type="slidenum">
              <a:rPr lang="en-GB" sz="1200" smtClean="0">
                <a:solidFill>
                  <a:schemeClr val="tx1"/>
                </a:solidFill>
              </a:rPr>
              <a:pPr/>
              <a:t>4</a:t>
            </a:fld>
            <a:endParaRPr lang="en-GB" sz="1200" smtClean="0">
              <a:solidFill>
                <a:schemeClr val="tx1"/>
              </a:solidFill>
            </a:endParaRPr>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Make up a sentence using each word. This could be done as a competition: each team has 10 seconds to come up with a sentence. Bonus points can be awarded for humour.</a:t>
            </a: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C6E6AC5-D891-45E9-8795-F4B7859126E0}" type="slidenum">
              <a:rPr lang="en-GB" sz="1200" smtClean="0">
                <a:solidFill>
                  <a:schemeClr val="tx1"/>
                </a:solidFill>
              </a:rPr>
              <a:pPr/>
              <a:t>41</a:t>
            </a:fld>
            <a:endParaRPr lang="en-GB" sz="1200" smtClean="0">
              <a:solidFill>
                <a:schemeClr val="tx1"/>
              </a:solidFill>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8DD2125-62B8-4D69-91FC-87B98FEBB4EE}" type="slidenum">
              <a:rPr lang="en-GB" sz="1200" smtClean="0">
                <a:solidFill>
                  <a:schemeClr val="tx1"/>
                </a:solidFill>
              </a:rPr>
              <a:pPr/>
              <a:t>42</a:t>
            </a:fld>
            <a:endParaRPr lang="en-GB" sz="1200" smtClean="0">
              <a:solidFill>
                <a:schemeClr val="tx1"/>
              </a:solidFill>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55820A4-0FA8-482D-BF9B-6F9A22982955}" type="slidenum">
              <a:rPr lang="en-GB" sz="1200" smtClean="0">
                <a:solidFill>
                  <a:schemeClr val="tx1"/>
                </a:solidFill>
              </a:rPr>
              <a:pPr/>
              <a:t>43</a:t>
            </a:fld>
            <a:endParaRPr lang="en-GB" sz="1200" smtClean="0">
              <a:solidFill>
                <a:schemeClr val="tx1"/>
              </a:solidFill>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cs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F4EA326-4615-4D0D-BACB-F150810EA4A1}" type="slidenum">
              <a:rPr lang="en-GB" sz="1200" smtClean="0">
                <a:solidFill>
                  <a:schemeClr val="tx1"/>
                </a:solidFill>
              </a:rPr>
              <a:pPr/>
              <a:t>44</a:t>
            </a:fld>
            <a:endParaRPr lang="en-GB" sz="1200" smtClean="0">
              <a:solidFill>
                <a:schemeClr val="tx1"/>
              </a:solidFill>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4</a:t>
            </a:r>
            <a:r>
              <a:rPr lang="en-GB" baseline="30000" smtClean="0"/>
              <a:t>th</a:t>
            </a:r>
            <a:r>
              <a:rPr lang="en-GB" smtClean="0"/>
              <a:t> question is 1 – P(neither). It can also be calculated by adding the size of the three sets together: 10 for only a mobile; 14 for a mobile and the internet; and 4 for “or the internet”.</a:t>
            </a: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FFBCF66-870C-489A-8F9F-37702E714EF2}" type="slidenum">
              <a:rPr lang="en-GB" sz="1200" smtClean="0">
                <a:solidFill>
                  <a:schemeClr val="tx1"/>
                </a:solidFill>
              </a:rPr>
              <a:pPr/>
              <a:t>45</a:t>
            </a:fld>
            <a:endParaRPr lang="en-GB" sz="1200" smtClean="0">
              <a:solidFill>
                <a:schemeClr val="tx1"/>
              </a:solidFill>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GB" smtClean="0"/>
              <a:t>Note that these rules are a simplification; the question must be read carefully and interpreted in its context.</a:t>
            </a:r>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A1B7BDA-2D03-4A00-AE97-9533842FF60C}" type="slidenum">
              <a:rPr lang="en-GB" sz="1200" smtClean="0">
                <a:solidFill>
                  <a:schemeClr val="tx1"/>
                </a:solidFill>
              </a:rPr>
              <a:pPr/>
              <a:t>46</a:t>
            </a:fld>
            <a:endParaRPr lang="en-GB" sz="1200" smtClean="0">
              <a:solidFill>
                <a:schemeClr val="tx1"/>
              </a:solidFill>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487A25F-7034-4228-865E-CF4CBDB47E38}" type="slidenum">
              <a:rPr lang="en-GB" sz="1200" smtClean="0">
                <a:solidFill>
                  <a:schemeClr val="tx1"/>
                </a:solidFill>
              </a:rPr>
              <a:pPr/>
              <a:t>47</a:t>
            </a:fld>
            <a:endParaRPr lang="en-GB" sz="1200" smtClean="0">
              <a:solidFill>
                <a:schemeClr val="tx1"/>
              </a:solidFill>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C81682E-0791-4D80-A66C-6EE96010426C}" type="slidenum">
              <a:rPr lang="en-GB" sz="1200" smtClean="0">
                <a:solidFill>
                  <a:schemeClr val="tx1"/>
                </a:solidFill>
              </a:rPr>
              <a:pPr/>
              <a:t>48</a:t>
            </a:fld>
            <a:endParaRPr lang="en-GB" sz="1200" smtClean="0">
              <a:solidFill>
                <a:schemeClr val="tx1"/>
              </a:solidFill>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8A9EB02-784D-45E5-B9E9-7CBD8BB67907}" type="slidenum">
              <a:rPr lang="en-GB" sz="1200" smtClean="0">
                <a:solidFill>
                  <a:schemeClr val="tx1"/>
                </a:solidFill>
              </a:rPr>
              <a:pPr/>
              <a:t>49</a:t>
            </a:fld>
            <a:endParaRPr lang="en-GB" sz="1200" smtClean="0">
              <a:solidFill>
                <a:schemeClr val="tx1"/>
              </a:solidFill>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Encourage cancelling down of fractions as well.</a:t>
            </a: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53B6450-0026-40D2-8C29-1578D81691D5}" type="slidenum">
              <a:rPr lang="en-GB" sz="1200" smtClean="0">
                <a:solidFill>
                  <a:schemeClr val="tx1"/>
                </a:solidFill>
              </a:rPr>
              <a:pPr/>
              <a:t>50</a:t>
            </a:fld>
            <a:endParaRPr lang="en-GB" sz="1200" smtClean="0">
              <a:solidFill>
                <a:schemeClr val="tx1"/>
              </a:solidFill>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EAF9FCC-9AA0-46E4-8395-3E87B80F17B1}" type="slidenum">
              <a:rPr lang="en-GB" sz="1200" smtClean="0">
                <a:solidFill>
                  <a:schemeClr val="tx1"/>
                </a:solidFill>
              </a:rPr>
              <a:pPr/>
              <a:t>5</a:t>
            </a:fld>
            <a:endParaRPr lang="en-GB" sz="1200" smtClean="0">
              <a:solidFill>
                <a:schemeClr val="tx1"/>
              </a:solidFill>
            </a:endParaRPr>
          </a:p>
        </p:txBody>
      </p:sp>
      <p:sp>
        <p:nvSpPr>
          <p:cNvPr id="63491" name="Rectangle 2"/>
          <p:cNvSpPr>
            <a:spLocks noChangeArrowheads="1" noTextEdit="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18947E2-1E2A-43AF-9227-7BA08D689B94}" type="slidenum">
              <a:rPr lang="en-GB" sz="1200" smtClean="0">
                <a:solidFill>
                  <a:schemeClr val="tx1"/>
                </a:solidFill>
              </a:rPr>
              <a:pPr/>
              <a:t>51</a:t>
            </a:fld>
            <a:endParaRPr lang="en-GB" sz="1200" smtClean="0">
              <a:solidFill>
                <a:schemeClr val="tx1"/>
              </a:solidFill>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Ask pupils to explain their decisions. The first graph is Monica’s. In the second graph, the bars have started to even out.</a:t>
            </a: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5B1B1DF-C201-4BAE-97C4-0875DEB83FB3}" type="slidenum">
              <a:rPr lang="en-GB" sz="1200" smtClean="0">
                <a:solidFill>
                  <a:schemeClr val="tx1"/>
                </a:solidFill>
              </a:rPr>
              <a:pPr/>
              <a:t>52</a:t>
            </a:fld>
            <a:endParaRPr lang="en-GB" sz="1200" smtClean="0">
              <a:solidFill>
                <a:schemeClr val="tx1"/>
              </a:solidFill>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E976934-48D1-4FC0-ACDB-8D2E7B62E322}" type="slidenum">
              <a:rPr lang="en-GB" sz="1200" smtClean="0">
                <a:solidFill>
                  <a:schemeClr val="tx1"/>
                </a:solidFill>
              </a:rPr>
              <a:pPr/>
              <a:t>53</a:t>
            </a:fld>
            <a:endParaRPr lang="en-GB" sz="1200" smtClean="0">
              <a:solidFill>
                <a:schemeClr val="tx1"/>
              </a:solidFill>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EB76747-8D37-48DB-9C9A-3CBC9A9FD2D2}" type="slidenum">
              <a:rPr lang="en-GB" sz="1200" smtClean="0">
                <a:solidFill>
                  <a:schemeClr val="tx1"/>
                </a:solidFill>
              </a:rPr>
              <a:pPr/>
              <a:t>54</a:t>
            </a:fld>
            <a:endParaRPr lang="en-GB" sz="1200" smtClean="0">
              <a:solidFill>
                <a:schemeClr val="tx1"/>
              </a:solidFill>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FCA16F6-634F-477D-B89A-5CC5BBEEA216}" type="slidenum">
              <a:rPr lang="en-GB" sz="1200" smtClean="0">
                <a:solidFill>
                  <a:schemeClr val="tx1"/>
                </a:solidFill>
              </a:rPr>
              <a:pPr/>
              <a:t>55</a:t>
            </a:fld>
            <a:endParaRPr lang="en-GB" sz="1200" smtClean="0">
              <a:solidFill>
                <a:schemeClr val="tx1"/>
              </a:solidFill>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In the last question, you would multiply first to get the probabilities of the combined events, then add P(A followed by B) to P(B followed by A).</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B9F26CD-878E-4702-87FE-EBCCB419D7B5}" type="slidenum">
              <a:rPr lang="en-GB" sz="1200" smtClean="0">
                <a:solidFill>
                  <a:schemeClr val="tx1"/>
                </a:solidFill>
              </a:rPr>
              <a:pPr/>
              <a:t>6</a:t>
            </a:fld>
            <a:endParaRPr lang="en-GB" sz="1200" smtClean="0">
              <a:solidFill>
                <a:schemeClr val="tx1"/>
              </a:solidFill>
            </a:endParaRPr>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Explain that when we say that the dice is fair we mean that each outcome is equally likely.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FE7AAD7-465F-4AEA-8519-C8452170399C}" type="slidenum">
              <a:rPr lang="en-GB" sz="1200" smtClean="0">
                <a:solidFill>
                  <a:schemeClr val="tx1"/>
                </a:solidFill>
              </a:rPr>
              <a:pPr/>
              <a:t>7</a:t>
            </a:fld>
            <a:endParaRPr lang="en-GB" sz="1200" smtClean="0">
              <a:solidFill>
                <a:schemeClr val="tx1"/>
              </a:solidFill>
            </a:endParaRPr>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A common mistake is to assume that because there are two outcomes, they must be equally likely. This demonstrates why this is often not the case.</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7270AA1-1CA1-4187-ADFB-756F2E76FD46}" type="slidenum">
              <a:rPr lang="en-GB" sz="1200" smtClean="0">
                <a:solidFill>
                  <a:schemeClr val="tx1"/>
                </a:solidFill>
              </a:rPr>
              <a:pPr/>
              <a:t>8</a:t>
            </a:fld>
            <a:endParaRPr lang="en-GB" sz="1200" smtClean="0">
              <a:solidFill>
                <a:schemeClr val="tx1"/>
              </a:solidFill>
            </a:endParaRPr>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5ABFE66-4417-4725-A14C-869F6EDC39A4}" type="slidenum">
              <a:rPr lang="en-GB" sz="1200" smtClean="0">
                <a:solidFill>
                  <a:schemeClr val="tx1"/>
                </a:solidFill>
              </a:rPr>
              <a:pPr/>
              <a:t>9</a:t>
            </a:fld>
            <a:endParaRPr lang="en-GB" sz="1200" smtClean="0">
              <a:solidFill>
                <a:schemeClr val="tx1"/>
              </a:solidFill>
            </a:endParaRPr>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693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17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61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78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66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146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6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217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0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107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638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under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7032625" y="6627813"/>
            <a:ext cx="2133600" cy="274637"/>
          </a:xfrm>
          <a:prstGeom prst="rect">
            <a:avLst/>
          </a:prstGeom>
          <a:noFill/>
          <a:ln w="9525">
            <a:noFill/>
            <a:miter lim="800000"/>
            <a:headEnd/>
            <a:tailEnd/>
          </a:ln>
          <a:effectLst/>
        </p:spPr>
        <p:txBody>
          <a:bodyPr>
            <a:spAutoFit/>
          </a:bodyPr>
          <a:lstStyle/>
          <a:p>
            <a:pPr algn="r">
              <a:defRPr/>
            </a:pPr>
            <a:r>
              <a:rPr lang="en-GB" sz="1200">
                <a:solidFill>
                  <a:srgbClr val="9900CC"/>
                </a:solidFill>
                <a:latin typeface="Arial" charset="0"/>
                <a:cs typeface="Arial" charset="0"/>
              </a:rPr>
              <a:t>© Boardworks Ltd 200</a:t>
            </a:r>
            <a:r>
              <a:rPr lang="en-US" sz="1200">
                <a:solidFill>
                  <a:srgbClr val="9900CC"/>
                </a:solidFill>
                <a:latin typeface="Arial" charset="0"/>
                <a:cs typeface="Arial" charset="0"/>
              </a:rPr>
              <a:t>5</a:t>
            </a:r>
            <a:endParaRPr lang="en-GB" sz="1200">
              <a:solidFill>
                <a:srgbClr val="9900CC"/>
              </a:solidFill>
              <a:latin typeface="Arial" charset="0"/>
              <a:cs typeface="Arial" charset="0"/>
            </a:endParaRPr>
          </a:p>
        </p:txBody>
      </p:sp>
      <p:pic>
        <p:nvPicPr>
          <p:cNvPr id="9220" name="Picture 4" descr="swis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boardworks_logo"/>
          <p:cNvPicPr>
            <a:picLocks noChangeAspect="1" noChangeArrowheads="1"/>
          </p:cNvPicPr>
          <p:nvPr/>
        </p:nvPicPr>
        <p:blipFill>
          <a:blip r:embed="rId1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Grp="1" noChangeArrowheads="1"/>
          </p:cNvSpPr>
          <p:nvPr>
            <p:ph type="title"/>
          </p:nvPr>
        </p:nvSpPr>
        <p:spPr bwMode="auto">
          <a:xfrm>
            <a:off x="150813" y="150813"/>
            <a:ext cx="77739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5368" name="Text Box 8"/>
          <p:cNvSpPr txBox="1">
            <a:spLocks noChangeArrowheads="1"/>
          </p:cNvSpPr>
          <p:nvPr/>
        </p:nvSpPr>
        <p:spPr bwMode="auto">
          <a:xfrm>
            <a:off x="0" y="6621463"/>
            <a:ext cx="811213" cy="274637"/>
          </a:xfrm>
          <a:prstGeom prst="rect">
            <a:avLst/>
          </a:prstGeom>
          <a:noFill/>
          <a:ln w="9525">
            <a:noFill/>
            <a:miter lim="800000"/>
            <a:headEnd/>
            <a:tailEnd/>
          </a:ln>
          <a:effectLst/>
        </p:spPr>
        <p:txBody>
          <a:bodyPr wrap="none">
            <a:spAutoFit/>
          </a:bodyPr>
          <a:lstStyle/>
          <a:p>
            <a:pPr>
              <a:defRPr/>
            </a:pPr>
            <a:r>
              <a:rPr lang="en-GB" sz="1200" b="1">
                <a:solidFill>
                  <a:schemeClr val="bg1"/>
                </a:solidFill>
                <a:latin typeface="Arial" charset="0"/>
                <a:cs typeface="+mn-cs"/>
              </a:rPr>
              <a:t> </a:t>
            </a:r>
            <a:fld id="{9AA875E9-76FF-41B9-9BF4-4B0104512112}" type="slidenum">
              <a:rPr lang="en-GB" sz="1200" b="1">
                <a:solidFill>
                  <a:schemeClr val="bg1"/>
                </a:solidFill>
                <a:latin typeface="Arial" charset="0"/>
                <a:cs typeface="+mn-cs"/>
              </a:rPr>
              <a:pPr>
                <a:defRPr/>
              </a:pPr>
              <a:t>‹#›</a:t>
            </a:fld>
            <a:r>
              <a:rPr lang="en-GB" sz="1200" b="1">
                <a:latin typeface="Arial" charset="0"/>
                <a:cs typeface="+mn-cs"/>
              </a:rPr>
              <a:t> </a:t>
            </a:r>
            <a:r>
              <a:rPr lang="en-GB" sz="1200" b="1">
                <a:solidFill>
                  <a:schemeClr val="bg1"/>
                </a:solidFill>
                <a:latin typeface="Arial" charset="0"/>
                <a:cs typeface="+mn-cs"/>
              </a:rPr>
              <a:t>of 55</a:t>
            </a:r>
            <a:endParaRPr lang="en-US" sz="1200" b="1">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jpe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5.jpeg"/><Relationship Id="rId5" Type="http://schemas.openxmlformats.org/officeDocument/2006/relationships/image" Target="../media/image3.jpeg"/><Relationship Id="rId10" Type="http://schemas.openxmlformats.org/officeDocument/2006/relationships/image" Target="../media/image21.png"/><Relationship Id="rId4" Type="http://schemas.openxmlformats.org/officeDocument/2006/relationships/notesSlide" Target="../notesSlides/notesSlide13.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control" Target="../activeX/activeX5.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3.jpeg"/><Relationship Id="rId10" Type="http://schemas.openxmlformats.org/officeDocument/2006/relationships/image" Target="../media/image24.png"/><Relationship Id="rId4" Type="http://schemas.openxmlformats.org/officeDocument/2006/relationships/notesSlide" Target="../notesSlides/notesSlide24.xml"/><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3.jpeg"/><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control" Target="../activeX/activeX6.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3.jpeg"/><Relationship Id="rId10" Type="http://schemas.openxmlformats.org/officeDocument/2006/relationships/image" Target="../media/image26.png"/><Relationship Id="rId4" Type="http://schemas.openxmlformats.org/officeDocument/2006/relationships/notesSlide" Target="../notesSlides/notesSlide39.xml"/><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8.jpeg"/><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control" Target="../activeX/activeX7.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3.jpeg"/><Relationship Id="rId10" Type="http://schemas.openxmlformats.org/officeDocument/2006/relationships/image" Target="../media/image30.png"/><Relationship Id="rId4" Type="http://schemas.openxmlformats.org/officeDocument/2006/relationships/notesSlide" Target="../notesSlides/notesSlide53.xml"/><Relationship Id="rId9"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notesSlide" Target="../notesSlides/notesSlide9.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75"/>
          <p:cNvGrpSpPr>
            <a:grpSpLocks/>
          </p:cNvGrpSpPr>
          <p:nvPr/>
        </p:nvGrpSpPr>
        <p:grpSpPr bwMode="auto">
          <a:xfrm>
            <a:off x="252413" y="549275"/>
            <a:ext cx="7443787" cy="5668963"/>
            <a:chOff x="159" y="346"/>
            <a:chExt cx="4689" cy="3571"/>
          </a:xfrm>
        </p:grpSpPr>
        <p:grpSp>
          <p:nvGrpSpPr>
            <p:cNvPr id="1031" name="Group 76"/>
            <p:cNvGrpSpPr>
              <a:grpSpLocks/>
            </p:cNvGrpSpPr>
            <p:nvPr/>
          </p:nvGrpSpPr>
          <p:grpSpPr bwMode="auto">
            <a:xfrm>
              <a:off x="159" y="346"/>
              <a:ext cx="4689" cy="3571"/>
              <a:chOff x="159" y="346"/>
              <a:chExt cx="4689" cy="3571"/>
            </a:xfrm>
          </p:grpSpPr>
          <p:sp>
            <p:nvSpPr>
              <p:cNvPr id="1032" name="Oval 77"/>
              <p:cNvSpPr>
                <a:spLocks noChangeAspect="1" noChangeArrowheads="1"/>
              </p:cNvSpPr>
              <p:nvPr/>
            </p:nvSpPr>
            <p:spPr bwMode="auto">
              <a:xfrm>
                <a:off x="159" y="585"/>
                <a:ext cx="3332" cy="3332"/>
              </a:xfrm>
              <a:prstGeom prst="ellipse">
                <a:avLst/>
              </a:prstGeom>
              <a:gradFill rotWithShape="1">
                <a:gsLst>
                  <a:gs pos="0">
                    <a:srgbClr val="DABDEC"/>
                  </a:gs>
                  <a:gs pos="100000">
                    <a:srgbClr val="6F00B4"/>
                  </a:gs>
                </a:gsLst>
                <a:path path="shape">
                  <a:fillToRect l="50000" t="50000" r="50000" b="50000"/>
                </a:path>
              </a:gradFill>
              <a:ln w="279400">
                <a:solidFill>
                  <a:srgbClr val="010066"/>
                </a:solidFill>
                <a:round/>
                <a:headEnd/>
                <a:tailEnd/>
              </a:ln>
            </p:spPr>
            <p:txBody>
              <a:bodyPr wrap="none" lIns="90000" tIns="46800" rIns="90000" bIns="46800" anchor="ctr"/>
              <a:lstStyle/>
              <a:p>
                <a:endParaRPr lang="en-US"/>
              </a:p>
            </p:txBody>
          </p:sp>
          <p:sp>
            <p:nvSpPr>
              <p:cNvPr id="1033" name="Oval 78"/>
              <p:cNvSpPr>
                <a:spLocks noChangeAspect="1" noChangeArrowheads="1"/>
              </p:cNvSpPr>
              <p:nvPr/>
            </p:nvSpPr>
            <p:spPr bwMode="auto">
              <a:xfrm>
                <a:off x="3533" y="1678"/>
                <a:ext cx="1315" cy="1315"/>
              </a:xfrm>
              <a:prstGeom prst="ellipse">
                <a:avLst/>
              </a:prstGeom>
              <a:gradFill rotWithShape="1">
                <a:gsLst>
                  <a:gs pos="0">
                    <a:srgbClr val="DABDEC"/>
                  </a:gs>
                  <a:gs pos="100000">
                    <a:srgbClr val="6F00B4"/>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sp>
            <p:nvSpPr>
              <p:cNvPr id="1034" name="Oval 79"/>
              <p:cNvSpPr>
                <a:spLocks noChangeAspect="1" noChangeArrowheads="1"/>
              </p:cNvSpPr>
              <p:nvPr/>
            </p:nvSpPr>
            <p:spPr bwMode="auto">
              <a:xfrm>
                <a:off x="3294" y="346"/>
                <a:ext cx="1315" cy="1315"/>
              </a:xfrm>
              <a:prstGeom prst="ellipse">
                <a:avLst/>
              </a:prstGeom>
              <a:gradFill rotWithShape="1">
                <a:gsLst>
                  <a:gs pos="0">
                    <a:srgbClr val="DABDEC"/>
                  </a:gs>
                  <a:gs pos="100000">
                    <a:srgbClr val="6F00B4"/>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grpSp>
        <p:graphicFrame>
          <p:nvGraphicFramePr>
            <p:cNvPr id="1026" name="Object 80"/>
            <p:cNvGraphicFramePr>
              <a:graphicFrameLocks noChangeAspect="1"/>
            </p:cNvGraphicFramePr>
            <p:nvPr/>
          </p:nvGraphicFramePr>
          <p:xfrm>
            <a:off x="567" y="1344"/>
            <a:ext cx="2495" cy="1838"/>
          </p:xfrm>
          <a:graphic>
            <a:graphicData uri="http://schemas.openxmlformats.org/presentationml/2006/ole">
              <mc:AlternateContent xmlns:mc="http://schemas.openxmlformats.org/markup-compatibility/2006">
                <mc:Choice xmlns:v="urn:schemas-microsoft-com:vml" Requires="v">
                  <p:oleObj spid="_x0000_s1035" name="Image" r:id="rId4" imgW="4634921" imgH="3415873" progId="Photoshop.Image.7">
                    <p:embed/>
                  </p:oleObj>
                </mc:Choice>
                <mc:Fallback>
                  <p:oleObj name="Image" r:id="rId4" imgW="4634921" imgH="3415873" progId="Photoshop.Image.7">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1344"/>
                          <a:ext cx="2495" cy="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81"/>
            <p:cNvGraphicFramePr>
              <a:graphicFrameLocks noChangeAspect="1"/>
            </p:cNvGraphicFramePr>
            <p:nvPr/>
          </p:nvGraphicFramePr>
          <p:xfrm>
            <a:off x="3501" y="671"/>
            <a:ext cx="902" cy="665"/>
          </p:xfrm>
          <a:graphic>
            <a:graphicData uri="http://schemas.openxmlformats.org/presentationml/2006/ole">
              <mc:AlternateContent xmlns:mc="http://schemas.openxmlformats.org/markup-compatibility/2006">
                <mc:Choice xmlns:v="urn:schemas-microsoft-com:vml" Requires="v">
                  <p:oleObj spid="_x0000_s1036" name="Image" r:id="rId6" imgW="4634921" imgH="3415873" progId="Photoshop.Image.7">
                    <p:embed/>
                  </p:oleObj>
                </mc:Choice>
                <mc:Fallback>
                  <p:oleObj name="Image" r:id="rId6" imgW="4634921" imgH="3415873" progId="Photoshop.Image.7">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 y="671"/>
                          <a:ext cx="902" cy="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82"/>
            <p:cNvGraphicFramePr>
              <a:graphicFrameLocks noChangeAspect="1"/>
            </p:cNvGraphicFramePr>
            <p:nvPr/>
          </p:nvGraphicFramePr>
          <p:xfrm>
            <a:off x="3740" y="2003"/>
            <a:ext cx="902" cy="665"/>
          </p:xfrm>
          <a:graphic>
            <a:graphicData uri="http://schemas.openxmlformats.org/presentationml/2006/ole">
              <mc:AlternateContent xmlns:mc="http://schemas.openxmlformats.org/markup-compatibility/2006">
                <mc:Choice xmlns:v="urn:schemas-microsoft-com:vml" Requires="v">
                  <p:oleObj spid="_x0000_s1037" name="Image" r:id="rId7" imgW="4634921" imgH="3415873" progId="Photoshop.Image.7">
                    <p:embed/>
                  </p:oleObj>
                </mc:Choice>
                <mc:Fallback>
                  <p:oleObj name="Image" r:id="rId7" imgW="4634921" imgH="3415873" progId="Photoshop.Image.7">
                    <p:embed/>
                    <p:pic>
                      <p:nvPicPr>
                        <p:cNvPr id="0"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 y="2003"/>
                          <a:ext cx="902" cy="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0" name="AutoShape 10"/>
          <p:cNvSpPr>
            <a:spLocks noGrp="1" noChangeArrowheads="1"/>
          </p:cNvSpPr>
          <p:nvPr>
            <p:ph type="subTitle" idx="1"/>
          </p:nvPr>
        </p:nvSpPr>
        <p:spPr bwMode="auto">
          <a:xfrm>
            <a:off x="3429000" y="4868863"/>
            <a:ext cx="5607050" cy="1008062"/>
          </a:xfrm>
          <a:prstGeom prst="roundRect">
            <a:avLst>
              <a:gd name="adj" fmla="val 43579"/>
            </a:avLst>
          </a:prstGeom>
          <a:solidFill>
            <a:srgbClr val="010066"/>
          </a:solidFill>
          <a:ln w="63500">
            <a:solidFill>
              <a:srgbClr val="5B0091"/>
            </a:solidFill>
            <a:round/>
            <a:headEnd/>
            <a:tailEnd/>
          </a:ln>
        </p:spPr>
        <p:txBody>
          <a:bodyPr vert="horz" wrap="square" lIns="91440" tIns="0" rIns="91440" bIns="0" numCol="1" anchor="ctr" anchorCtr="0" compatLnSpc="1">
            <a:prstTxWarp prst="textNoShape">
              <a:avLst/>
            </a:prstTxWarp>
          </a:bodyPr>
          <a:lstStyle/>
          <a:p>
            <a:pPr eaLnBrk="1" hangingPunct="1">
              <a:lnSpc>
                <a:spcPct val="80000"/>
              </a:lnSpc>
              <a:spcBef>
                <a:spcPct val="0"/>
              </a:spcBef>
            </a:pPr>
            <a:r>
              <a:rPr lang="en-GB" sz="3600" smtClean="0">
                <a:solidFill>
                  <a:schemeClr val="bg1"/>
                </a:solidFill>
              </a:rPr>
              <a:t>PROBABILITY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7"/>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5363" name="Rectangle 18"/>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5364" name="Rectangle 19"/>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5365" name="Rectangle 20"/>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5366" name="Rectangle 21"/>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5367" name="AutoShape 2"/>
          <p:cNvSpPr>
            <a:spLocks noGrp="1" noChangeArrowheads="1"/>
          </p:cNvSpPr>
          <p:nvPr>
            <p:ph type="subTitle" idx="1"/>
          </p:nvPr>
        </p:nvSpPr>
        <p:spPr bwMode="auto">
          <a:xfrm>
            <a:off x="685800" y="2876550"/>
            <a:ext cx="5334000" cy="525463"/>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D6.2 Probabilities of single events</a:t>
            </a:r>
          </a:p>
        </p:txBody>
      </p:sp>
      <p:pic>
        <p:nvPicPr>
          <p:cNvPr id="15368"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Grp="1" noChangeArrowheads="1"/>
          </p:cNvSpPr>
          <p:nvPr>
            <p:ph type="ctrTitle"/>
          </p:nvPr>
        </p:nvSpPr>
        <p:spPr>
          <a:xfrm>
            <a:off x="150813" y="150813"/>
            <a:ext cx="7772400" cy="457200"/>
          </a:xfrm>
        </p:spPr>
        <p:txBody>
          <a:bodyPr/>
          <a:lstStyle/>
          <a:p>
            <a:pPr eaLnBrk="1" hangingPunct="1"/>
            <a:r>
              <a:rPr lang="en-GB" smtClean="0"/>
              <a:t>Contents</a:t>
            </a:r>
          </a:p>
        </p:txBody>
      </p:sp>
      <p:sp>
        <p:nvSpPr>
          <p:cNvPr id="15371" name="AutoShape 11"/>
          <p:cNvSpPr>
            <a:spLocks noChangeArrowheads="1"/>
          </p:cNvSpPr>
          <p:nvPr/>
        </p:nvSpPr>
        <p:spPr bwMode="auto">
          <a:xfrm>
            <a:off x="304800" y="1033463"/>
            <a:ext cx="30480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D6 Probability</a:t>
            </a:r>
            <a:endParaRPr lang="en-GB" sz="3000">
              <a:solidFill>
                <a:schemeClr val="bg1"/>
              </a:solidFill>
            </a:endParaRPr>
          </a:p>
        </p:txBody>
      </p:sp>
      <p:sp>
        <p:nvSpPr>
          <p:cNvPr id="15372" name="AutoShape 12"/>
          <p:cNvSpPr>
            <a:spLocks noChangeArrowheads="1"/>
          </p:cNvSpPr>
          <p:nvPr/>
        </p:nvSpPr>
        <p:spPr bwMode="auto">
          <a:xfrm>
            <a:off x="685800" y="2051050"/>
            <a:ext cx="51054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D6.1 The language of probability</a:t>
            </a:r>
          </a:p>
        </p:txBody>
      </p:sp>
      <p:sp>
        <p:nvSpPr>
          <p:cNvPr id="15373" name="AutoShape 14"/>
          <p:cNvSpPr>
            <a:spLocks noChangeArrowheads="1"/>
          </p:cNvSpPr>
          <p:nvPr/>
        </p:nvSpPr>
        <p:spPr bwMode="auto">
          <a:xfrm>
            <a:off x="685800" y="4525963"/>
            <a:ext cx="32004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D6.4 Tree diagrams</a:t>
            </a:r>
          </a:p>
        </p:txBody>
      </p:sp>
      <p:sp>
        <p:nvSpPr>
          <p:cNvPr id="15374" name="AutoShape 15"/>
          <p:cNvSpPr>
            <a:spLocks noChangeArrowheads="1"/>
          </p:cNvSpPr>
          <p:nvPr/>
        </p:nvSpPr>
        <p:spPr bwMode="auto">
          <a:xfrm>
            <a:off x="685800" y="5351463"/>
            <a:ext cx="4648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D6.5 Experimental probability</a:t>
            </a:r>
          </a:p>
        </p:txBody>
      </p:sp>
      <p:sp>
        <p:nvSpPr>
          <p:cNvPr id="15375" name="AutoShape 16"/>
          <p:cNvSpPr>
            <a:spLocks noChangeArrowheads="1"/>
          </p:cNvSpPr>
          <p:nvPr/>
        </p:nvSpPr>
        <p:spPr bwMode="auto">
          <a:xfrm>
            <a:off x="685800" y="3700463"/>
            <a:ext cx="5902325"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D6.3 Probabilities of combined events</a:t>
            </a:r>
          </a:p>
        </p:txBody>
      </p:sp>
      <p:pic>
        <p:nvPicPr>
          <p:cNvPr id="15376" name="Picture 22"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152400"/>
            <a:ext cx="5067300" cy="533400"/>
          </a:xfrm>
          <a:noFill/>
        </p:spPr>
        <p:txBody>
          <a:bodyPr/>
          <a:lstStyle/>
          <a:p>
            <a:pPr eaLnBrk="1" hangingPunct="1"/>
            <a:r>
              <a:rPr lang="en-GB" smtClean="0">
                <a:solidFill>
                  <a:srgbClr val="5B0091"/>
                </a:solidFill>
              </a:rPr>
              <a:t>Calculating probability</a:t>
            </a:r>
          </a:p>
        </p:txBody>
      </p:sp>
      <p:pic>
        <p:nvPicPr>
          <p:cNvPr id="16387"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411163" y="1052513"/>
            <a:ext cx="8337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the </a:t>
            </a:r>
            <a:r>
              <a:rPr lang="en-US" b="1">
                <a:solidFill>
                  <a:srgbClr val="FF6600"/>
                </a:solidFill>
              </a:rPr>
              <a:t>outcomes</a:t>
            </a:r>
            <a:r>
              <a:rPr lang="en-US"/>
              <a:t> of an event are </a:t>
            </a:r>
            <a:r>
              <a:rPr lang="en-US" b="1">
                <a:solidFill>
                  <a:srgbClr val="FF6600"/>
                </a:solidFill>
              </a:rPr>
              <a:t>equally likely</a:t>
            </a:r>
            <a:r>
              <a:rPr lang="en-US"/>
              <a:t> then we can calculate the probability using the formula:</a:t>
            </a:r>
            <a:endParaRPr lang="en-GB"/>
          </a:p>
        </p:txBody>
      </p:sp>
      <p:sp>
        <p:nvSpPr>
          <p:cNvPr id="363534" name="Text Box 14"/>
          <p:cNvSpPr txBox="1">
            <a:spLocks noChangeArrowheads="1"/>
          </p:cNvSpPr>
          <p:nvPr/>
        </p:nvSpPr>
        <p:spPr bwMode="auto">
          <a:xfrm>
            <a:off x="3203575" y="3573463"/>
            <a:ext cx="5348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a bag contains 1 yellow, 3 green, 4 blue and 2 red marbles.</a:t>
            </a:r>
            <a:endParaRPr lang="en-GB"/>
          </a:p>
        </p:txBody>
      </p:sp>
      <p:sp>
        <p:nvSpPr>
          <p:cNvPr id="363535" name="Text Box 15"/>
          <p:cNvSpPr txBox="1">
            <a:spLocks noChangeArrowheads="1"/>
          </p:cNvSpPr>
          <p:nvPr/>
        </p:nvSpPr>
        <p:spPr bwMode="auto">
          <a:xfrm>
            <a:off x="3203575" y="4456113"/>
            <a:ext cx="5708650"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probability of pulling a green marble from the bag without looking?</a:t>
            </a:r>
            <a:endParaRPr lang="en-GB"/>
          </a:p>
        </p:txBody>
      </p:sp>
      <p:sp>
        <p:nvSpPr>
          <p:cNvPr id="363536" name="Text Box 16"/>
          <p:cNvSpPr txBox="1">
            <a:spLocks noChangeArrowheads="1"/>
          </p:cNvSpPr>
          <p:nvPr/>
        </p:nvSpPr>
        <p:spPr bwMode="auto">
          <a:xfrm>
            <a:off x="3255963" y="5527675"/>
            <a:ext cx="163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P(green) =</a:t>
            </a:r>
            <a:endParaRPr lang="en-GB"/>
          </a:p>
        </p:txBody>
      </p:sp>
      <p:grpSp>
        <p:nvGrpSpPr>
          <p:cNvPr id="2" name="Group 17"/>
          <p:cNvGrpSpPr>
            <a:grpSpLocks/>
          </p:cNvGrpSpPr>
          <p:nvPr/>
        </p:nvGrpSpPr>
        <p:grpSpPr bwMode="auto">
          <a:xfrm>
            <a:off x="4881563" y="5348288"/>
            <a:ext cx="523875" cy="817562"/>
            <a:chOff x="3075" y="3278"/>
            <a:chExt cx="330" cy="515"/>
          </a:xfrm>
        </p:grpSpPr>
        <p:sp>
          <p:nvSpPr>
            <p:cNvPr id="16416" name="Text Box 18"/>
            <p:cNvSpPr txBox="1">
              <a:spLocks noChangeArrowheads="1"/>
            </p:cNvSpPr>
            <p:nvPr/>
          </p:nvSpPr>
          <p:spPr bwMode="auto">
            <a:xfrm>
              <a:off x="3128" y="3278"/>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a:t>
              </a:r>
              <a:endParaRPr lang="en-GB"/>
            </a:p>
          </p:txBody>
        </p:sp>
        <p:sp>
          <p:nvSpPr>
            <p:cNvPr id="16417" name="Line 19"/>
            <p:cNvSpPr>
              <a:spLocks noChangeShapeType="1"/>
            </p:cNvSpPr>
            <p:nvPr/>
          </p:nvSpPr>
          <p:spPr bwMode="auto">
            <a:xfrm>
              <a:off x="3103" y="3536"/>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Text Box 20"/>
            <p:cNvSpPr txBox="1">
              <a:spLocks noChangeArrowheads="1"/>
            </p:cNvSpPr>
            <p:nvPr/>
          </p:nvSpPr>
          <p:spPr bwMode="auto">
            <a:xfrm>
              <a:off x="3075" y="3505"/>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10</a:t>
              </a:r>
              <a:endParaRPr lang="en-GB"/>
            </a:p>
          </p:txBody>
        </p:sp>
      </p:grpSp>
      <p:sp>
        <p:nvSpPr>
          <p:cNvPr id="363541" name="Text Box 21"/>
          <p:cNvSpPr txBox="1">
            <a:spLocks noChangeArrowheads="1"/>
          </p:cNvSpPr>
          <p:nvPr/>
        </p:nvSpPr>
        <p:spPr bwMode="auto">
          <a:xfrm>
            <a:off x="5562600" y="5529263"/>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0.3  </a:t>
            </a:r>
            <a:endParaRPr lang="en-GB"/>
          </a:p>
        </p:txBody>
      </p:sp>
      <p:grpSp>
        <p:nvGrpSpPr>
          <p:cNvPr id="3" name="Group 22"/>
          <p:cNvGrpSpPr>
            <a:grpSpLocks/>
          </p:cNvGrpSpPr>
          <p:nvPr/>
        </p:nvGrpSpPr>
        <p:grpSpPr bwMode="auto">
          <a:xfrm>
            <a:off x="773113" y="3822700"/>
            <a:ext cx="2192337" cy="2070100"/>
            <a:chOff x="487" y="2408"/>
            <a:chExt cx="1381" cy="1304"/>
          </a:xfrm>
        </p:grpSpPr>
        <p:sp>
          <p:nvSpPr>
            <p:cNvPr id="16405" name="Freeform 23"/>
            <p:cNvSpPr>
              <a:spLocks/>
            </p:cNvSpPr>
            <p:nvPr/>
          </p:nvSpPr>
          <p:spPr bwMode="auto">
            <a:xfrm>
              <a:off x="487" y="2408"/>
              <a:ext cx="1381" cy="1304"/>
            </a:xfrm>
            <a:custGeom>
              <a:avLst/>
              <a:gdLst>
                <a:gd name="T0" fmla="*/ 197 w 1381"/>
                <a:gd name="T1" fmla="*/ 73 h 1304"/>
                <a:gd name="T2" fmla="*/ 278 w 1381"/>
                <a:gd name="T3" fmla="*/ 160 h 1304"/>
                <a:gd name="T4" fmla="*/ 491 w 1381"/>
                <a:gd name="T5" fmla="*/ 274 h 1304"/>
                <a:gd name="T6" fmla="*/ 431 w 1381"/>
                <a:gd name="T7" fmla="*/ 445 h 1304"/>
                <a:gd name="T8" fmla="*/ 224 w 1381"/>
                <a:gd name="T9" fmla="*/ 541 h 1304"/>
                <a:gd name="T10" fmla="*/ 104 w 1381"/>
                <a:gd name="T11" fmla="*/ 642 h 1304"/>
                <a:gd name="T12" fmla="*/ 41 w 1381"/>
                <a:gd name="T13" fmla="*/ 769 h 1304"/>
                <a:gd name="T14" fmla="*/ 20 w 1381"/>
                <a:gd name="T15" fmla="*/ 928 h 1304"/>
                <a:gd name="T16" fmla="*/ 50 w 1381"/>
                <a:gd name="T17" fmla="*/ 1018 h 1304"/>
                <a:gd name="T18" fmla="*/ 95 w 1381"/>
                <a:gd name="T19" fmla="*/ 1084 h 1304"/>
                <a:gd name="T20" fmla="*/ 158 w 1381"/>
                <a:gd name="T21" fmla="*/ 1144 h 1304"/>
                <a:gd name="T22" fmla="*/ 239 w 1381"/>
                <a:gd name="T23" fmla="*/ 1195 h 1304"/>
                <a:gd name="T24" fmla="*/ 377 w 1381"/>
                <a:gd name="T25" fmla="*/ 1246 h 1304"/>
                <a:gd name="T26" fmla="*/ 488 w 1381"/>
                <a:gd name="T27" fmla="*/ 1282 h 1304"/>
                <a:gd name="T28" fmla="*/ 620 w 1381"/>
                <a:gd name="T29" fmla="*/ 1300 h 1304"/>
                <a:gd name="T30" fmla="*/ 749 w 1381"/>
                <a:gd name="T31" fmla="*/ 1300 h 1304"/>
                <a:gd name="T32" fmla="*/ 905 w 1381"/>
                <a:gd name="T33" fmla="*/ 1291 h 1304"/>
                <a:gd name="T34" fmla="*/ 1094 w 1381"/>
                <a:gd name="T35" fmla="*/ 1258 h 1304"/>
                <a:gd name="T36" fmla="*/ 1235 w 1381"/>
                <a:gd name="T37" fmla="*/ 1198 h 1304"/>
                <a:gd name="T38" fmla="*/ 1310 w 1381"/>
                <a:gd name="T39" fmla="*/ 1117 h 1304"/>
                <a:gd name="T40" fmla="*/ 1343 w 1381"/>
                <a:gd name="T41" fmla="*/ 1036 h 1304"/>
                <a:gd name="T42" fmla="*/ 1367 w 1381"/>
                <a:gd name="T43" fmla="*/ 958 h 1304"/>
                <a:gd name="T44" fmla="*/ 1379 w 1381"/>
                <a:gd name="T45" fmla="*/ 853 h 1304"/>
                <a:gd name="T46" fmla="*/ 1355 w 1381"/>
                <a:gd name="T47" fmla="*/ 733 h 1304"/>
                <a:gd name="T48" fmla="*/ 1253 w 1381"/>
                <a:gd name="T49" fmla="*/ 604 h 1304"/>
                <a:gd name="T50" fmla="*/ 1175 w 1381"/>
                <a:gd name="T51" fmla="*/ 547 h 1304"/>
                <a:gd name="T52" fmla="*/ 1112 w 1381"/>
                <a:gd name="T53" fmla="*/ 508 h 1304"/>
                <a:gd name="T54" fmla="*/ 1025 w 1381"/>
                <a:gd name="T55" fmla="*/ 475 h 1304"/>
                <a:gd name="T56" fmla="*/ 917 w 1381"/>
                <a:gd name="T57" fmla="*/ 421 h 1304"/>
                <a:gd name="T58" fmla="*/ 878 w 1381"/>
                <a:gd name="T59" fmla="*/ 364 h 1304"/>
                <a:gd name="T60" fmla="*/ 953 w 1381"/>
                <a:gd name="T61" fmla="*/ 229 h 1304"/>
                <a:gd name="T62" fmla="*/ 1052 w 1381"/>
                <a:gd name="T63" fmla="*/ 175 h 1304"/>
                <a:gd name="T64" fmla="*/ 1160 w 1381"/>
                <a:gd name="T65" fmla="*/ 55 h 1304"/>
                <a:gd name="T66" fmla="*/ 1043 w 1381"/>
                <a:gd name="T67" fmla="*/ 55 h 1304"/>
                <a:gd name="T68" fmla="*/ 965 w 1381"/>
                <a:gd name="T69" fmla="*/ 43 h 1304"/>
                <a:gd name="T70" fmla="*/ 911 w 1381"/>
                <a:gd name="T71" fmla="*/ 64 h 1304"/>
                <a:gd name="T72" fmla="*/ 848 w 1381"/>
                <a:gd name="T73" fmla="*/ 19 h 1304"/>
                <a:gd name="T74" fmla="*/ 757 w 1381"/>
                <a:gd name="T75" fmla="*/ 74 h 1304"/>
                <a:gd name="T76" fmla="*/ 614 w 1381"/>
                <a:gd name="T77" fmla="*/ 40 h 1304"/>
                <a:gd name="T78" fmla="*/ 465 w 1381"/>
                <a:gd name="T79" fmla="*/ 74 h 1304"/>
                <a:gd name="T80" fmla="*/ 396 w 1381"/>
                <a:gd name="T81" fmla="*/ 97 h 1304"/>
                <a:gd name="T82" fmla="*/ 281 w 1381"/>
                <a:gd name="T83" fmla="*/ 66 h 1304"/>
                <a:gd name="T84" fmla="*/ 233 w 1381"/>
                <a:gd name="T85" fmla="*/ 4 h 1304"/>
                <a:gd name="T86" fmla="*/ 197 w 1381"/>
                <a:gd name="T87" fmla="*/ 73 h 1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1"/>
                <a:gd name="T133" fmla="*/ 0 h 1304"/>
                <a:gd name="T134" fmla="*/ 1381 w 1381"/>
                <a:gd name="T135" fmla="*/ 1304 h 1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1" h="1304">
                  <a:moveTo>
                    <a:pt x="197" y="73"/>
                  </a:moveTo>
                  <a:cubicBezTo>
                    <a:pt x="205" y="99"/>
                    <a:pt x="259" y="141"/>
                    <a:pt x="278" y="160"/>
                  </a:cubicBezTo>
                  <a:cubicBezTo>
                    <a:pt x="323" y="193"/>
                    <a:pt x="477" y="234"/>
                    <a:pt x="491" y="274"/>
                  </a:cubicBezTo>
                  <a:cubicBezTo>
                    <a:pt x="488" y="340"/>
                    <a:pt x="500" y="394"/>
                    <a:pt x="431" y="445"/>
                  </a:cubicBezTo>
                  <a:cubicBezTo>
                    <a:pt x="383" y="469"/>
                    <a:pt x="293" y="499"/>
                    <a:pt x="224" y="541"/>
                  </a:cubicBezTo>
                  <a:cubicBezTo>
                    <a:pt x="167" y="589"/>
                    <a:pt x="139" y="607"/>
                    <a:pt x="104" y="642"/>
                  </a:cubicBezTo>
                  <a:cubicBezTo>
                    <a:pt x="81" y="665"/>
                    <a:pt x="50" y="718"/>
                    <a:pt x="41" y="769"/>
                  </a:cubicBezTo>
                  <a:cubicBezTo>
                    <a:pt x="22" y="839"/>
                    <a:pt x="0" y="854"/>
                    <a:pt x="20" y="928"/>
                  </a:cubicBezTo>
                  <a:cubicBezTo>
                    <a:pt x="41" y="994"/>
                    <a:pt x="23" y="976"/>
                    <a:pt x="50" y="1018"/>
                  </a:cubicBezTo>
                  <a:cubicBezTo>
                    <a:pt x="86" y="1072"/>
                    <a:pt x="50" y="1018"/>
                    <a:pt x="95" y="1084"/>
                  </a:cubicBezTo>
                  <a:cubicBezTo>
                    <a:pt x="158" y="1141"/>
                    <a:pt x="141" y="1130"/>
                    <a:pt x="158" y="1144"/>
                  </a:cubicBezTo>
                  <a:cubicBezTo>
                    <a:pt x="167" y="1152"/>
                    <a:pt x="161" y="1144"/>
                    <a:pt x="239" y="1195"/>
                  </a:cubicBezTo>
                  <a:cubicBezTo>
                    <a:pt x="374" y="1246"/>
                    <a:pt x="242" y="1195"/>
                    <a:pt x="377" y="1246"/>
                  </a:cubicBezTo>
                  <a:cubicBezTo>
                    <a:pt x="488" y="1276"/>
                    <a:pt x="377" y="1246"/>
                    <a:pt x="488" y="1282"/>
                  </a:cubicBezTo>
                  <a:cubicBezTo>
                    <a:pt x="614" y="1297"/>
                    <a:pt x="578" y="1293"/>
                    <a:pt x="620" y="1300"/>
                  </a:cubicBezTo>
                  <a:cubicBezTo>
                    <a:pt x="643" y="1304"/>
                    <a:pt x="749" y="1300"/>
                    <a:pt x="749" y="1300"/>
                  </a:cubicBezTo>
                  <a:cubicBezTo>
                    <a:pt x="808" y="1297"/>
                    <a:pt x="845" y="1303"/>
                    <a:pt x="905" y="1291"/>
                  </a:cubicBezTo>
                  <a:cubicBezTo>
                    <a:pt x="948" y="1288"/>
                    <a:pt x="1022" y="1276"/>
                    <a:pt x="1094" y="1258"/>
                  </a:cubicBezTo>
                  <a:cubicBezTo>
                    <a:pt x="1158" y="1236"/>
                    <a:pt x="1175" y="1240"/>
                    <a:pt x="1235" y="1198"/>
                  </a:cubicBezTo>
                  <a:cubicBezTo>
                    <a:pt x="1277" y="1165"/>
                    <a:pt x="1290" y="1139"/>
                    <a:pt x="1310" y="1117"/>
                  </a:cubicBezTo>
                  <a:cubicBezTo>
                    <a:pt x="1319" y="1092"/>
                    <a:pt x="1336" y="1061"/>
                    <a:pt x="1343" y="1036"/>
                  </a:cubicBezTo>
                  <a:cubicBezTo>
                    <a:pt x="1340" y="1022"/>
                    <a:pt x="1361" y="988"/>
                    <a:pt x="1367" y="958"/>
                  </a:cubicBezTo>
                  <a:cubicBezTo>
                    <a:pt x="1373" y="928"/>
                    <a:pt x="1381" y="890"/>
                    <a:pt x="1379" y="853"/>
                  </a:cubicBezTo>
                  <a:cubicBezTo>
                    <a:pt x="1376" y="789"/>
                    <a:pt x="1379" y="844"/>
                    <a:pt x="1355" y="733"/>
                  </a:cubicBezTo>
                  <a:cubicBezTo>
                    <a:pt x="1316" y="631"/>
                    <a:pt x="1322" y="673"/>
                    <a:pt x="1253" y="604"/>
                  </a:cubicBezTo>
                  <a:cubicBezTo>
                    <a:pt x="1233" y="577"/>
                    <a:pt x="1184" y="561"/>
                    <a:pt x="1175" y="547"/>
                  </a:cubicBezTo>
                  <a:cubicBezTo>
                    <a:pt x="1171" y="540"/>
                    <a:pt x="1151" y="529"/>
                    <a:pt x="1112" y="508"/>
                  </a:cubicBezTo>
                  <a:cubicBezTo>
                    <a:pt x="1058" y="490"/>
                    <a:pt x="1035" y="486"/>
                    <a:pt x="1025" y="475"/>
                  </a:cubicBezTo>
                  <a:cubicBezTo>
                    <a:pt x="953" y="454"/>
                    <a:pt x="957" y="470"/>
                    <a:pt x="917" y="421"/>
                  </a:cubicBezTo>
                  <a:cubicBezTo>
                    <a:pt x="903" y="404"/>
                    <a:pt x="888" y="384"/>
                    <a:pt x="878" y="364"/>
                  </a:cubicBezTo>
                  <a:cubicBezTo>
                    <a:pt x="856" y="320"/>
                    <a:pt x="887" y="259"/>
                    <a:pt x="953" y="229"/>
                  </a:cubicBezTo>
                  <a:cubicBezTo>
                    <a:pt x="1052" y="172"/>
                    <a:pt x="1010" y="217"/>
                    <a:pt x="1052" y="175"/>
                  </a:cubicBezTo>
                  <a:cubicBezTo>
                    <a:pt x="1091" y="136"/>
                    <a:pt x="1154" y="72"/>
                    <a:pt x="1160" y="55"/>
                  </a:cubicBezTo>
                  <a:cubicBezTo>
                    <a:pt x="1174" y="12"/>
                    <a:pt x="1062" y="109"/>
                    <a:pt x="1043" y="55"/>
                  </a:cubicBezTo>
                  <a:cubicBezTo>
                    <a:pt x="1020" y="57"/>
                    <a:pt x="987" y="37"/>
                    <a:pt x="965" y="43"/>
                  </a:cubicBezTo>
                  <a:cubicBezTo>
                    <a:pt x="958" y="45"/>
                    <a:pt x="917" y="60"/>
                    <a:pt x="911" y="64"/>
                  </a:cubicBezTo>
                  <a:cubicBezTo>
                    <a:pt x="897" y="72"/>
                    <a:pt x="863" y="14"/>
                    <a:pt x="848" y="19"/>
                  </a:cubicBezTo>
                  <a:cubicBezTo>
                    <a:pt x="824" y="56"/>
                    <a:pt x="799" y="63"/>
                    <a:pt x="757" y="74"/>
                  </a:cubicBezTo>
                  <a:cubicBezTo>
                    <a:pt x="712" y="67"/>
                    <a:pt x="650" y="63"/>
                    <a:pt x="614" y="40"/>
                  </a:cubicBezTo>
                  <a:cubicBezTo>
                    <a:pt x="513" y="47"/>
                    <a:pt x="543" y="47"/>
                    <a:pt x="465" y="74"/>
                  </a:cubicBezTo>
                  <a:cubicBezTo>
                    <a:pt x="442" y="82"/>
                    <a:pt x="396" y="97"/>
                    <a:pt x="396" y="97"/>
                  </a:cubicBezTo>
                  <a:cubicBezTo>
                    <a:pt x="342" y="91"/>
                    <a:pt x="322" y="93"/>
                    <a:pt x="281" y="66"/>
                  </a:cubicBezTo>
                  <a:cubicBezTo>
                    <a:pt x="253" y="69"/>
                    <a:pt x="261" y="0"/>
                    <a:pt x="233" y="4"/>
                  </a:cubicBezTo>
                  <a:cubicBezTo>
                    <a:pt x="199" y="8"/>
                    <a:pt x="197" y="55"/>
                    <a:pt x="197" y="73"/>
                  </a:cubicBezTo>
                  <a:close/>
                </a:path>
              </a:pathLst>
            </a:custGeom>
            <a:gradFill rotWithShape="1">
              <a:gsLst>
                <a:gs pos="0">
                  <a:schemeClr val="bg1"/>
                </a:gs>
                <a:gs pos="100000">
                  <a:srgbClr val="CC9900"/>
                </a:gs>
              </a:gsLst>
              <a:path path="rect">
                <a:fillToRect l="50000" t="50000" r="50000" b="50000"/>
              </a:path>
            </a:gradFill>
            <a:ln w="28575" cmpd="sng">
              <a:solidFill>
                <a:schemeClr val="tx1"/>
              </a:solidFill>
              <a:round/>
              <a:headEnd/>
              <a:tailEnd/>
            </a:ln>
          </p:spPr>
          <p:txBody>
            <a:bodyPr/>
            <a:lstStyle/>
            <a:p>
              <a:endParaRPr lang="en-US"/>
            </a:p>
          </p:txBody>
        </p:sp>
        <p:pic>
          <p:nvPicPr>
            <p:cNvPr id="16406" name="Picture 24" descr="marb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 y="3002"/>
              <a:ext cx="26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5" descr="marbl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3046"/>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26" descr="marbl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 y="3135"/>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27" descr="marble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 y="2961"/>
              <a:ext cx="26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28" descr="marbl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 y="2736"/>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29" descr="marbl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0" y="3312"/>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30" descr="marb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3223"/>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1" descr="marb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 y="2869"/>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32" descr="marbl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 y="3312"/>
              <a:ext cx="26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33" descr="marbl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 y="3400"/>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3554" name="Text Box 34"/>
          <p:cNvSpPr txBox="1">
            <a:spLocks noChangeArrowheads="1"/>
          </p:cNvSpPr>
          <p:nvPr/>
        </p:nvSpPr>
        <p:spPr bwMode="auto">
          <a:xfrm>
            <a:off x="6781800" y="5527675"/>
            <a:ext cx="123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or  30%</a:t>
            </a:r>
          </a:p>
        </p:txBody>
      </p:sp>
      <p:grpSp>
        <p:nvGrpSpPr>
          <p:cNvPr id="4" name="Group 36"/>
          <p:cNvGrpSpPr>
            <a:grpSpLocks/>
          </p:cNvGrpSpPr>
          <p:nvPr/>
        </p:nvGrpSpPr>
        <p:grpSpPr bwMode="auto">
          <a:xfrm>
            <a:off x="323850" y="2060575"/>
            <a:ext cx="8569325" cy="1152525"/>
            <a:chOff x="204" y="1298"/>
            <a:chExt cx="5398" cy="726"/>
          </a:xfrm>
        </p:grpSpPr>
        <p:sp>
          <p:nvSpPr>
            <p:cNvPr id="363527" name="Rectangle 7"/>
            <p:cNvSpPr>
              <a:spLocks noChangeArrowheads="1"/>
            </p:cNvSpPr>
            <p:nvPr/>
          </p:nvSpPr>
          <p:spPr bwMode="auto">
            <a:xfrm>
              <a:off x="204" y="1298"/>
              <a:ext cx="5398" cy="72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16400" name="Text Box 9"/>
            <p:cNvSpPr txBox="1">
              <a:spLocks noChangeArrowheads="1"/>
            </p:cNvSpPr>
            <p:nvPr/>
          </p:nvSpPr>
          <p:spPr bwMode="auto">
            <a:xfrm>
              <a:off x="295" y="1389"/>
              <a:ext cx="145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Probability </a:t>
              </a:r>
              <a:br>
                <a:rPr lang="en-US"/>
              </a:br>
              <a:r>
                <a:rPr lang="en-US"/>
                <a:t>of an event</a:t>
              </a:r>
              <a:endParaRPr lang="en-GB"/>
            </a:p>
          </p:txBody>
        </p:sp>
        <p:sp>
          <p:nvSpPr>
            <p:cNvPr id="16401" name="Text Box 11"/>
            <p:cNvSpPr txBox="1">
              <a:spLocks noChangeArrowheads="1"/>
            </p:cNvSpPr>
            <p:nvPr/>
          </p:nvSpPr>
          <p:spPr bwMode="auto">
            <a:xfrm>
              <a:off x="1882" y="1355"/>
              <a:ext cx="3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Number of possible successful outcomes</a:t>
              </a:r>
              <a:endParaRPr lang="en-GB"/>
            </a:p>
          </p:txBody>
        </p:sp>
        <p:sp>
          <p:nvSpPr>
            <p:cNvPr id="16402" name="Text Box 12"/>
            <p:cNvSpPr txBox="1">
              <a:spLocks noChangeArrowheads="1"/>
            </p:cNvSpPr>
            <p:nvPr/>
          </p:nvSpPr>
          <p:spPr bwMode="auto">
            <a:xfrm>
              <a:off x="2109" y="1661"/>
              <a:ext cx="31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Total number of possible outcomes</a:t>
              </a:r>
              <a:endParaRPr lang="en-GB"/>
            </a:p>
          </p:txBody>
        </p:sp>
        <p:sp>
          <p:nvSpPr>
            <p:cNvPr id="16403" name="Line 13"/>
            <p:cNvSpPr>
              <a:spLocks noChangeShapeType="1"/>
            </p:cNvSpPr>
            <p:nvPr/>
          </p:nvSpPr>
          <p:spPr bwMode="auto">
            <a:xfrm>
              <a:off x="1893" y="1652"/>
              <a:ext cx="35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Text Box 35"/>
            <p:cNvSpPr txBox="1">
              <a:spLocks noChangeArrowheads="1"/>
            </p:cNvSpPr>
            <p:nvPr/>
          </p:nvSpPr>
          <p:spPr bwMode="auto">
            <a:xfrm>
              <a:off x="1518" y="1509"/>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pic>
        <p:nvPicPr>
          <p:cNvPr id="16398" name="Picture 37"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35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35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35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354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34" grpId="0"/>
      <p:bldP spid="363535" grpId="0" animBg="1"/>
      <p:bldP spid="363536" grpId="0"/>
      <p:bldP spid="363541" grpId="0"/>
      <p:bldP spid="3635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762000" y="4838700"/>
            <a:ext cx="287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 P(red or green) =</a:t>
            </a:r>
          </a:p>
        </p:txBody>
      </p:sp>
      <p:grpSp>
        <p:nvGrpSpPr>
          <p:cNvPr id="2" name="Group 3"/>
          <p:cNvGrpSpPr>
            <a:grpSpLocks/>
          </p:cNvGrpSpPr>
          <p:nvPr/>
        </p:nvGrpSpPr>
        <p:grpSpPr bwMode="auto">
          <a:xfrm>
            <a:off x="3648075" y="4659313"/>
            <a:ext cx="431800" cy="817562"/>
            <a:chOff x="1550" y="2544"/>
            <a:chExt cx="272" cy="515"/>
          </a:xfrm>
        </p:grpSpPr>
        <p:sp>
          <p:nvSpPr>
            <p:cNvPr id="17458" name="Text Box 4"/>
            <p:cNvSpPr txBox="1">
              <a:spLocks noChangeArrowheads="1"/>
            </p:cNvSpPr>
            <p:nvPr/>
          </p:nvSpPr>
          <p:spPr bwMode="auto">
            <a:xfrm>
              <a:off x="1575" y="25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a:t>
              </a:r>
              <a:endParaRPr lang="en-GB"/>
            </a:p>
          </p:txBody>
        </p:sp>
        <p:sp>
          <p:nvSpPr>
            <p:cNvPr id="17459" name="Line 5"/>
            <p:cNvSpPr>
              <a:spLocks noChangeShapeType="1"/>
            </p:cNvSpPr>
            <p:nvPr/>
          </p:nvSpPr>
          <p:spPr bwMode="auto">
            <a:xfrm>
              <a:off x="1550" y="2802"/>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Text Box 6"/>
            <p:cNvSpPr txBox="1">
              <a:spLocks noChangeArrowheads="1"/>
            </p:cNvSpPr>
            <p:nvPr/>
          </p:nvSpPr>
          <p:spPr bwMode="auto">
            <a:xfrm>
              <a:off x="1574" y="27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a:t>
              </a:r>
              <a:endParaRPr lang="en-GB"/>
            </a:p>
          </p:txBody>
        </p:sp>
      </p:grpSp>
      <p:grpSp>
        <p:nvGrpSpPr>
          <p:cNvPr id="3" name="Group 7"/>
          <p:cNvGrpSpPr>
            <a:grpSpLocks/>
          </p:cNvGrpSpPr>
          <p:nvPr/>
        </p:nvGrpSpPr>
        <p:grpSpPr bwMode="auto">
          <a:xfrm>
            <a:off x="4108450" y="4659313"/>
            <a:ext cx="823913" cy="817562"/>
            <a:chOff x="1827" y="2448"/>
            <a:chExt cx="519" cy="515"/>
          </a:xfrm>
        </p:grpSpPr>
        <p:sp>
          <p:nvSpPr>
            <p:cNvPr id="17453" name="Text Box 8"/>
            <p:cNvSpPr txBox="1">
              <a:spLocks noChangeArrowheads="1"/>
            </p:cNvSpPr>
            <p:nvPr/>
          </p:nvSpPr>
          <p:spPr bwMode="auto">
            <a:xfrm>
              <a:off x="1827" y="2561"/>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nvGrpSpPr>
            <p:cNvPr id="17454" name="Group 9"/>
            <p:cNvGrpSpPr>
              <a:grpSpLocks/>
            </p:cNvGrpSpPr>
            <p:nvPr/>
          </p:nvGrpSpPr>
          <p:grpSpPr bwMode="auto">
            <a:xfrm>
              <a:off x="2074" y="2448"/>
              <a:ext cx="272" cy="515"/>
              <a:chOff x="1550" y="2544"/>
              <a:chExt cx="272" cy="515"/>
            </a:xfrm>
          </p:grpSpPr>
          <p:sp>
            <p:nvSpPr>
              <p:cNvPr id="17455" name="Text Box 10"/>
              <p:cNvSpPr txBox="1">
                <a:spLocks noChangeArrowheads="1"/>
              </p:cNvSpPr>
              <p:nvPr/>
            </p:nvSpPr>
            <p:spPr bwMode="auto">
              <a:xfrm>
                <a:off x="1575" y="25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a:t>
                </a:r>
                <a:endParaRPr lang="en-GB"/>
              </a:p>
            </p:txBody>
          </p:sp>
          <p:sp>
            <p:nvSpPr>
              <p:cNvPr id="17456" name="Line 11"/>
              <p:cNvSpPr>
                <a:spLocks noChangeShapeType="1"/>
              </p:cNvSpPr>
              <p:nvPr/>
            </p:nvSpPr>
            <p:spPr bwMode="auto">
              <a:xfrm>
                <a:off x="1550" y="2802"/>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Text Box 12"/>
              <p:cNvSpPr txBox="1">
                <a:spLocks noChangeArrowheads="1"/>
              </p:cNvSpPr>
              <p:nvPr/>
            </p:nvSpPr>
            <p:spPr bwMode="auto">
              <a:xfrm>
                <a:off x="1574" y="27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endParaRPr lang="en-GB"/>
              </a:p>
            </p:txBody>
          </p:sp>
        </p:grpSp>
      </p:grpSp>
      <p:sp>
        <p:nvSpPr>
          <p:cNvPr id="324621" name="Text Box 13"/>
          <p:cNvSpPr txBox="1">
            <a:spLocks noChangeArrowheads="1"/>
          </p:cNvSpPr>
          <p:nvPr/>
        </p:nvSpPr>
        <p:spPr bwMode="auto">
          <a:xfrm>
            <a:off x="762000" y="4065588"/>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 P(blue) =</a:t>
            </a:r>
          </a:p>
        </p:txBody>
      </p:sp>
      <p:grpSp>
        <p:nvGrpSpPr>
          <p:cNvPr id="5" name="Group 14"/>
          <p:cNvGrpSpPr>
            <a:grpSpLocks/>
          </p:cNvGrpSpPr>
          <p:nvPr/>
        </p:nvGrpSpPr>
        <p:grpSpPr bwMode="auto">
          <a:xfrm>
            <a:off x="2540000" y="3886200"/>
            <a:ext cx="431800" cy="817563"/>
            <a:chOff x="1550" y="2544"/>
            <a:chExt cx="272" cy="515"/>
          </a:xfrm>
        </p:grpSpPr>
        <p:sp>
          <p:nvSpPr>
            <p:cNvPr id="17450" name="Text Box 15"/>
            <p:cNvSpPr txBox="1">
              <a:spLocks noChangeArrowheads="1"/>
            </p:cNvSpPr>
            <p:nvPr/>
          </p:nvSpPr>
          <p:spPr bwMode="auto">
            <a:xfrm>
              <a:off x="1575" y="25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17451" name="Line 16"/>
            <p:cNvSpPr>
              <a:spLocks noChangeShapeType="1"/>
            </p:cNvSpPr>
            <p:nvPr/>
          </p:nvSpPr>
          <p:spPr bwMode="auto">
            <a:xfrm>
              <a:off x="1550" y="2802"/>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Text Box 17"/>
            <p:cNvSpPr txBox="1">
              <a:spLocks noChangeArrowheads="1"/>
            </p:cNvSpPr>
            <p:nvPr/>
          </p:nvSpPr>
          <p:spPr bwMode="auto">
            <a:xfrm>
              <a:off x="1574" y="27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a:t>
              </a:r>
              <a:endParaRPr lang="en-GB"/>
            </a:p>
          </p:txBody>
        </p:sp>
      </p:grpSp>
      <p:sp>
        <p:nvSpPr>
          <p:cNvPr id="17415" name="Rectangle 18"/>
          <p:cNvSpPr>
            <a:spLocks noChangeArrowheads="1"/>
          </p:cNvSpPr>
          <p:nvPr/>
        </p:nvSpPr>
        <p:spPr bwMode="auto">
          <a:xfrm>
            <a:off x="495300" y="1066800"/>
            <a:ext cx="8153400" cy="2743200"/>
          </a:xfrm>
          <a:prstGeom prst="rect">
            <a:avLst/>
          </a:prstGeom>
          <a:solidFill>
            <a:srgbClr val="FFFFCC"/>
          </a:solidFill>
          <a:ln w="28575">
            <a:solidFill>
              <a:schemeClr val="tx1"/>
            </a:solidFill>
            <a:miter lim="800000"/>
            <a:headEnd/>
            <a:tailEnd/>
          </a:ln>
        </p:spPr>
        <p:txBody>
          <a:bodyPr wrap="none" anchor="ctr"/>
          <a:lstStyle/>
          <a:p>
            <a:endParaRPr lang="en-US"/>
          </a:p>
        </p:txBody>
      </p:sp>
      <p:sp>
        <p:nvSpPr>
          <p:cNvPr id="17416" name="Rectangle 19"/>
          <p:cNvSpPr>
            <a:spLocks noGrp="1" noChangeArrowheads="1"/>
          </p:cNvSpPr>
          <p:nvPr>
            <p:ph type="ctrTitle"/>
          </p:nvPr>
        </p:nvSpPr>
        <p:spPr>
          <a:xfrm>
            <a:off x="152400" y="152400"/>
            <a:ext cx="5067300" cy="533400"/>
          </a:xfrm>
          <a:noFill/>
        </p:spPr>
        <p:txBody>
          <a:bodyPr/>
          <a:lstStyle/>
          <a:p>
            <a:pPr eaLnBrk="1" hangingPunct="1"/>
            <a:r>
              <a:rPr lang="en-GB" smtClean="0">
                <a:solidFill>
                  <a:srgbClr val="5B0091"/>
                </a:solidFill>
              </a:rPr>
              <a:t>Calculating probability</a:t>
            </a:r>
          </a:p>
        </p:txBody>
      </p:sp>
      <p:pic>
        <p:nvPicPr>
          <p:cNvPr id="17417" name="Picture 20"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22"/>
          <p:cNvSpPr txBox="1">
            <a:spLocks noChangeArrowheads="1"/>
          </p:cNvSpPr>
          <p:nvPr/>
        </p:nvSpPr>
        <p:spPr bwMode="auto">
          <a:xfrm>
            <a:off x="762000" y="1196975"/>
            <a:ext cx="704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spinner has 8 equal divisions:</a:t>
            </a:r>
            <a:endParaRPr lang="en-GB"/>
          </a:p>
        </p:txBody>
      </p:sp>
      <p:grpSp>
        <p:nvGrpSpPr>
          <p:cNvPr id="17420" name="Group 23"/>
          <p:cNvGrpSpPr>
            <a:grpSpLocks/>
          </p:cNvGrpSpPr>
          <p:nvPr/>
        </p:nvGrpSpPr>
        <p:grpSpPr bwMode="auto">
          <a:xfrm>
            <a:off x="6037263" y="1371600"/>
            <a:ext cx="2135187" cy="2135188"/>
            <a:chOff x="3552" y="669"/>
            <a:chExt cx="1345" cy="1345"/>
          </a:xfrm>
        </p:grpSpPr>
        <p:sp>
          <p:nvSpPr>
            <p:cNvPr id="17435" name="PubPieSlice"/>
            <p:cNvSpPr>
              <a:spLocks noEditPoints="1" noChangeArrowheads="1"/>
            </p:cNvSpPr>
            <p:nvPr/>
          </p:nvSpPr>
          <p:spPr bwMode="auto">
            <a:xfrm>
              <a:off x="3552" y="669"/>
              <a:ext cx="1344" cy="1344"/>
            </a:xfrm>
            <a:custGeom>
              <a:avLst/>
              <a:gdLst>
                <a:gd name="T0" fmla="*/ 72 w 21600"/>
                <a:gd name="T1" fmla="*/ 71 h 21600"/>
                <a:gd name="T2" fmla="*/ 42 w 21600"/>
                <a:gd name="T3" fmla="*/ 42 h 21600"/>
                <a:gd name="T4" fmla="*/ 84 w 21600"/>
                <a:gd name="T5" fmla="*/ 41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18508" y="18364"/>
                  </a:moveTo>
                  <a:cubicBezTo>
                    <a:pt x="20489" y="16345"/>
                    <a:pt x="21600" y="13629"/>
                    <a:pt x="21600" y="10800"/>
                  </a:cubicBezTo>
                  <a:cubicBezTo>
                    <a:pt x="21600" y="10761"/>
                    <a:pt x="21599" y="10723"/>
                    <a:pt x="21599" y="10685"/>
                  </a:cubicBezTo>
                  <a:lnTo>
                    <a:pt x="10800" y="10800"/>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36" name="PubPieSlice"/>
            <p:cNvSpPr>
              <a:spLocks noEditPoints="1" noChangeArrowheads="1"/>
            </p:cNvSpPr>
            <p:nvPr/>
          </p:nvSpPr>
          <p:spPr bwMode="auto">
            <a:xfrm>
              <a:off x="3552" y="669"/>
              <a:ext cx="1344" cy="1344"/>
            </a:xfrm>
            <a:custGeom>
              <a:avLst/>
              <a:gdLst>
                <a:gd name="T0" fmla="*/ 84 w 21600"/>
                <a:gd name="T1" fmla="*/ 42 h 21600"/>
                <a:gd name="T2" fmla="*/ 42 w 21600"/>
                <a:gd name="T3" fmla="*/ 42 h 21600"/>
                <a:gd name="T4" fmla="*/ 71 w 21600"/>
                <a:gd name="T5" fmla="*/ 12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21599" y="10815"/>
                  </a:moveTo>
                  <a:cubicBezTo>
                    <a:pt x="21599" y="10810"/>
                    <a:pt x="21600" y="10805"/>
                    <a:pt x="21600" y="10800"/>
                  </a:cubicBezTo>
                  <a:cubicBezTo>
                    <a:pt x="21600" y="7939"/>
                    <a:pt x="20465" y="5195"/>
                    <a:pt x="18444" y="3170"/>
                  </a:cubicBezTo>
                  <a:lnTo>
                    <a:pt x="10800" y="1080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37" name="PubPieSlice"/>
            <p:cNvSpPr>
              <a:spLocks noEditPoints="1" noChangeArrowheads="1"/>
            </p:cNvSpPr>
            <p:nvPr/>
          </p:nvSpPr>
          <p:spPr bwMode="auto">
            <a:xfrm>
              <a:off x="3552" y="669"/>
              <a:ext cx="1344" cy="1344"/>
            </a:xfrm>
            <a:custGeom>
              <a:avLst/>
              <a:gdLst>
                <a:gd name="T0" fmla="*/ 72 w 21600"/>
                <a:gd name="T1" fmla="*/ 12 h 21600"/>
                <a:gd name="T2" fmla="*/ 42 w 21600"/>
                <a:gd name="T3" fmla="*/ 42 h 21600"/>
                <a:gd name="T4" fmla="*/ 42 w 21600"/>
                <a:gd name="T5" fmla="*/ 0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18484" y="3210"/>
                  </a:moveTo>
                  <a:cubicBezTo>
                    <a:pt x="16483" y="1185"/>
                    <a:pt x="13765" y="32"/>
                    <a:pt x="10918" y="0"/>
                  </a:cubicBezTo>
                  <a:lnTo>
                    <a:pt x="10800" y="1080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38" name="PubPieSlice"/>
            <p:cNvSpPr>
              <a:spLocks noEditPoints="1" noChangeArrowheads="1"/>
            </p:cNvSpPr>
            <p:nvPr/>
          </p:nvSpPr>
          <p:spPr bwMode="auto">
            <a:xfrm>
              <a:off x="3552" y="669"/>
              <a:ext cx="1344" cy="1344"/>
            </a:xfrm>
            <a:custGeom>
              <a:avLst/>
              <a:gdLst>
                <a:gd name="T0" fmla="*/ 0 w 21600"/>
                <a:gd name="T1" fmla="*/ 42 h 21600"/>
                <a:gd name="T2" fmla="*/ 42 w 21600"/>
                <a:gd name="T3" fmla="*/ 42 h 21600"/>
                <a:gd name="T4" fmla="*/ 12 w 21600"/>
                <a:gd name="T5" fmla="*/ 71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0" y="10720"/>
                  </a:moveTo>
                  <a:cubicBezTo>
                    <a:pt x="0" y="10746"/>
                    <a:pt x="0" y="10773"/>
                    <a:pt x="0" y="10799"/>
                  </a:cubicBezTo>
                  <a:cubicBezTo>
                    <a:pt x="-1" y="13648"/>
                    <a:pt x="1125" y="16381"/>
                    <a:pt x="3130" y="18403"/>
                  </a:cubicBezTo>
                  <a:lnTo>
                    <a:pt x="10800" y="1080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39" name="PubPieSlice"/>
            <p:cNvSpPr>
              <a:spLocks noEditPoints="1" noChangeArrowheads="1"/>
            </p:cNvSpPr>
            <p:nvPr/>
          </p:nvSpPr>
          <p:spPr bwMode="auto">
            <a:xfrm>
              <a:off x="3552" y="669"/>
              <a:ext cx="1344" cy="1344"/>
            </a:xfrm>
            <a:custGeom>
              <a:avLst/>
              <a:gdLst>
                <a:gd name="T0" fmla="*/ 12 w 21600"/>
                <a:gd name="T1" fmla="*/ 71 h 21600"/>
                <a:gd name="T2" fmla="*/ 42 w 21600"/>
                <a:gd name="T3" fmla="*/ 42 h 21600"/>
                <a:gd name="T4" fmla="*/ 41 w 21600"/>
                <a:gd name="T5" fmla="*/ 84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3162" y="18436"/>
                  </a:moveTo>
                  <a:cubicBezTo>
                    <a:pt x="5161" y="20435"/>
                    <a:pt x="7864" y="21570"/>
                    <a:pt x="10690" y="21599"/>
                  </a:cubicBezTo>
                  <a:lnTo>
                    <a:pt x="10800" y="10800"/>
                  </a:lnTo>
                  <a:close/>
                </a:path>
              </a:pathLst>
            </a:cu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40" name="PubPieSlice"/>
            <p:cNvSpPr>
              <a:spLocks noEditPoints="1" noChangeArrowheads="1"/>
            </p:cNvSpPr>
            <p:nvPr/>
          </p:nvSpPr>
          <p:spPr bwMode="auto">
            <a:xfrm>
              <a:off x="3552" y="669"/>
              <a:ext cx="1344" cy="1344"/>
            </a:xfrm>
            <a:custGeom>
              <a:avLst/>
              <a:gdLst>
                <a:gd name="T0" fmla="*/ 41 w 21600"/>
                <a:gd name="T1" fmla="*/ 84 h 21600"/>
                <a:gd name="T2" fmla="*/ 42 w 21600"/>
                <a:gd name="T3" fmla="*/ 42 h 21600"/>
                <a:gd name="T4" fmla="*/ 71 w 21600"/>
                <a:gd name="T5" fmla="*/ 72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10704" y="21599"/>
                  </a:moveTo>
                  <a:cubicBezTo>
                    <a:pt x="10736" y="21599"/>
                    <a:pt x="10768" y="21600"/>
                    <a:pt x="10800" y="21600"/>
                  </a:cubicBezTo>
                  <a:cubicBezTo>
                    <a:pt x="13644" y="21599"/>
                    <a:pt x="16374" y="20477"/>
                    <a:pt x="18396" y="18476"/>
                  </a:cubicBezTo>
                  <a:lnTo>
                    <a:pt x="10800" y="1080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41" name="PubPieSlice"/>
            <p:cNvSpPr>
              <a:spLocks noEditPoints="1" noChangeArrowheads="1"/>
            </p:cNvSpPr>
            <p:nvPr/>
          </p:nvSpPr>
          <p:spPr bwMode="auto">
            <a:xfrm>
              <a:off x="3552" y="669"/>
              <a:ext cx="1344" cy="1344"/>
            </a:xfrm>
            <a:custGeom>
              <a:avLst/>
              <a:gdLst>
                <a:gd name="T0" fmla="*/ 12 w 21600"/>
                <a:gd name="T1" fmla="*/ 12 h 21600"/>
                <a:gd name="T2" fmla="*/ 42 w 21600"/>
                <a:gd name="T3" fmla="*/ 42 h 21600"/>
                <a:gd name="T4" fmla="*/ 0 w 21600"/>
                <a:gd name="T5" fmla="*/ 41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3123" y="3203"/>
                  </a:moveTo>
                  <a:cubicBezTo>
                    <a:pt x="1156" y="5190"/>
                    <a:pt x="37" y="7863"/>
                    <a:pt x="0" y="10660"/>
                  </a:cubicBezTo>
                  <a:lnTo>
                    <a:pt x="10800" y="1080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42" name="PubPieSlice"/>
            <p:cNvSpPr>
              <a:spLocks noEditPoints="1" noChangeArrowheads="1"/>
            </p:cNvSpPr>
            <p:nvPr/>
          </p:nvSpPr>
          <p:spPr bwMode="auto">
            <a:xfrm>
              <a:off x="3552" y="669"/>
              <a:ext cx="1344" cy="1344"/>
            </a:xfrm>
            <a:custGeom>
              <a:avLst/>
              <a:gdLst>
                <a:gd name="T0" fmla="*/ 42 w 21600"/>
                <a:gd name="T1" fmla="*/ 0 h 21600"/>
                <a:gd name="T2" fmla="*/ 42 w 21600"/>
                <a:gd name="T3" fmla="*/ 42 h 21600"/>
                <a:gd name="T4" fmla="*/ 12 w 21600"/>
                <a:gd name="T5" fmla="*/ 12 h 21600"/>
                <a:gd name="T6" fmla="*/ 0 60000 65536"/>
                <a:gd name="T7" fmla="*/ 0 60000 65536"/>
                <a:gd name="T8" fmla="*/ 0 60000 65536"/>
                <a:gd name="T9" fmla="*/ 3166 w 21600"/>
                <a:gd name="T10" fmla="*/ 3166 h 21600"/>
                <a:gd name="T11" fmla="*/ 18434 w 21600"/>
                <a:gd name="T12" fmla="*/ 18434 h 21600"/>
              </a:gdLst>
              <a:ahLst/>
              <a:cxnLst>
                <a:cxn ang="T6">
                  <a:pos x="T0" y="T1"/>
                </a:cxn>
                <a:cxn ang="T7">
                  <a:pos x="T2" y="T3"/>
                </a:cxn>
                <a:cxn ang="T8">
                  <a:pos x="T4" y="T5"/>
                </a:cxn>
              </a:cxnLst>
              <a:rect l="T9" t="T10" r="T11" b="T12"/>
              <a:pathLst>
                <a:path w="21600" h="21600">
                  <a:moveTo>
                    <a:pt x="10799" y="0"/>
                  </a:moveTo>
                  <a:cubicBezTo>
                    <a:pt x="7931" y="0"/>
                    <a:pt x="5181" y="1141"/>
                    <a:pt x="3155" y="3170"/>
                  </a:cubicBezTo>
                  <a:lnTo>
                    <a:pt x="10800" y="10800"/>
                  </a:lnTo>
                  <a:close/>
                </a:path>
              </a:pathLst>
            </a:cu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43" name="Oval 32"/>
            <p:cNvSpPr>
              <a:spLocks noChangeArrowheads="1"/>
            </p:cNvSpPr>
            <p:nvPr/>
          </p:nvSpPr>
          <p:spPr bwMode="auto">
            <a:xfrm>
              <a:off x="3552" y="669"/>
              <a:ext cx="1344" cy="13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4" name="Oval 33"/>
            <p:cNvSpPr>
              <a:spLocks noChangeArrowheads="1"/>
            </p:cNvSpPr>
            <p:nvPr/>
          </p:nvSpPr>
          <p:spPr bwMode="auto">
            <a:xfrm>
              <a:off x="4176" y="1293"/>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17445" name="Line 34"/>
            <p:cNvSpPr>
              <a:spLocks noChangeShapeType="1"/>
            </p:cNvSpPr>
            <p:nvPr/>
          </p:nvSpPr>
          <p:spPr bwMode="auto">
            <a:xfrm>
              <a:off x="4224" y="669"/>
              <a:ext cx="0" cy="13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35"/>
            <p:cNvSpPr>
              <a:spLocks noChangeShapeType="1"/>
            </p:cNvSpPr>
            <p:nvPr/>
          </p:nvSpPr>
          <p:spPr bwMode="auto">
            <a:xfrm rot="5400000">
              <a:off x="4224" y="670"/>
              <a:ext cx="0" cy="13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Line 36"/>
            <p:cNvSpPr>
              <a:spLocks noChangeShapeType="1"/>
            </p:cNvSpPr>
            <p:nvPr/>
          </p:nvSpPr>
          <p:spPr bwMode="auto">
            <a:xfrm rot="-2700000">
              <a:off x="4225" y="670"/>
              <a:ext cx="0" cy="13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Line 37"/>
            <p:cNvSpPr>
              <a:spLocks noChangeShapeType="1"/>
            </p:cNvSpPr>
            <p:nvPr/>
          </p:nvSpPr>
          <p:spPr bwMode="auto">
            <a:xfrm rot="2700000">
              <a:off x="4225" y="670"/>
              <a:ext cx="0" cy="13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Line 38"/>
            <p:cNvSpPr>
              <a:spLocks noChangeShapeType="1"/>
            </p:cNvSpPr>
            <p:nvPr/>
          </p:nvSpPr>
          <p:spPr bwMode="auto">
            <a:xfrm flipH="1" flipV="1">
              <a:off x="3744" y="1057"/>
              <a:ext cx="912" cy="527"/>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17421" name="Text Box 39"/>
          <p:cNvSpPr txBox="1">
            <a:spLocks noChangeArrowheads="1"/>
          </p:cNvSpPr>
          <p:nvPr/>
        </p:nvSpPr>
        <p:spPr bwMode="auto">
          <a:xfrm>
            <a:off x="762000" y="2105025"/>
            <a:ext cx="56816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endParaRPr lang="en-GB"/>
          </a:p>
          <a:p>
            <a:pPr>
              <a:buFontTx/>
              <a:buAutoNum type="alphaLcParenR"/>
            </a:pPr>
            <a:r>
              <a:rPr lang="en-GB"/>
              <a:t>landing on a blue sector?</a:t>
            </a:r>
          </a:p>
          <a:p>
            <a:pPr>
              <a:buFontTx/>
              <a:buAutoNum type="alphaLcParenR"/>
            </a:pPr>
            <a:r>
              <a:rPr lang="en-GB"/>
              <a:t>landing on a red or green sector?</a:t>
            </a:r>
          </a:p>
          <a:p>
            <a:pPr>
              <a:buFontTx/>
              <a:buAutoNum type="alphaLcParenR"/>
            </a:pPr>
            <a:r>
              <a:rPr lang="en-GB"/>
              <a:t>not landing on a green sector?</a:t>
            </a:r>
          </a:p>
        </p:txBody>
      </p:sp>
      <p:sp>
        <p:nvSpPr>
          <p:cNvPr id="17422" name="Rectangle 40"/>
          <p:cNvSpPr>
            <a:spLocks noChangeArrowheads="1"/>
          </p:cNvSpPr>
          <p:nvPr/>
        </p:nvSpPr>
        <p:spPr bwMode="auto">
          <a:xfrm>
            <a:off x="762000" y="16764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What is the probability of the spinner</a:t>
            </a:r>
          </a:p>
        </p:txBody>
      </p:sp>
      <p:sp>
        <p:nvSpPr>
          <p:cNvPr id="324649" name="Text Box 41"/>
          <p:cNvSpPr txBox="1">
            <a:spLocks noChangeArrowheads="1"/>
          </p:cNvSpPr>
          <p:nvPr/>
        </p:nvSpPr>
        <p:spPr bwMode="auto">
          <a:xfrm>
            <a:off x="762000" y="5610225"/>
            <a:ext cx="247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 P(not green) =</a:t>
            </a:r>
          </a:p>
        </p:txBody>
      </p:sp>
      <p:grpSp>
        <p:nvGrpSpPr>
          <p:cNvPr id="7" name="Group 42"/>
          <p:cNvGrpSpPr>
            <a:grpSpLocks/>
          </p:cNvGrpSpPr>
          <p:nvPr/>
        </p:nvGrpSpPr>
        <p:grpSpPr bwMode="auto">
          <a:xfrm>
            <a:off x="3211513" y="5430838"/>
            <a:ext cx="431800" cy="817562"/>
            <a:chOff x="1550" y="2544"/>
            <a:chExt cx="272" cy="515"/>
          </a:xfrm>
        </p:grpSpPr>
        <p:sp>
          <p:nvSpPr>
            <p:cNvPr id="17432" name="Text Box 43"/>
            <p:cNvSpPr txBox="1">
              <a:spLocks noChangeArrowheads="1"/>
            </p:cNvSpPr>
            <p:nvPr/>
          </p:nvSpPr>
          <p:spPr bwMode="auto">
            <a:xfrm>
              <a:off x="1575" y="25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endParaRPr lang="en-GB"/>
            </a:p>
          </p:txBody>
        </p:sp>
        <p:sp>
          <p:nvSpPr>
            <p:cNvPr id="17433" name="Line 44"/>
            <p:cNvSpPr>
              <a:spLocks noChangeShapeType="1"/>
            </p:cNvSpPr>
            <p:nvPr/>
          </p:nvSpPr>
          <p:spPr bwMode="auto">
            <a:xfrm>
              <a:off x="1550" y="2802"/>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Text Box 45"/>
            <p:cNvSpPr txBox="1">
              <a:spLocks noChangeArrowheads="1"/>
            </p:cNvSpPr>
            <p:nvPr/>
          </p:nvSpPr>
          <p:spPr bwMode="auto">
            <a:xfrm>
              <a:off x="1574" y="27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8</a:t>
              </a:r>
              <a:endParaRPr lang="en-GB"/>
            </a:p>
          </p:txBody>
        </p:sp>
      </p:grpSp>
      <p:grpSp>
        <p:nvGrpSpPr>
          <p:cNvPr id="8" name="Group 46"/>
          <p:cNvGrpSpPr>
            <a:grpSpLocks/>
          </p:cNvGrpSpPr>
          <p:nvPr/>
        </p:nvGrpSpPr>
        <p:grpSpPr bwMode="auto">
          <a:xfrm>
            <a:off x="3638550" y="5430838"/>
            <a:ext cx="788988" cy="817562"/>
            <a:chOff x="1999" y="3421"/>
            <a:chExt cx="497" cy="515"/>
          </a:xfrm>
        </p:grpSpPr>
        <p:sp>
          <p:nvSpPr>
            <p:cNvPr id="17427" name="Text Box 47"/>
            <p:cNvSpPr txBox="1">
              <a:spLocks noChangeArrowheads="1"/>
            </p:cNvSpPr>
            <p:nvPr/>
          </p:nvSpPr>
          <p:spPr bwMode="auto">
            <a:xfrm>
              <a:off x="1999" y="353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nvGrpSpPr>
            <p:cNvPr id="17428" name="Group 48"/>
            <p:cNvGrpSpPr>
              <a:grpSpLocks/>
            </p:cNvGrpSpPr>
            <p:nvPr/>
          </p:nvGrpSpPr>
          <p:grpSpPr bwMode="auto">
            <a:xfrm>
              <a:off x="2224" y="3421"/>
              <a:ext cx="272" cy="515"/>
              <a:chOff x="1550" y="2544"/>
              <a:chExt cx="272" cy="515"/>
            </a:xfrm>
          </p:grpSpPr>
          <p:sp>
            <p:nvSpPr>
              <p:cNvPr id="17429" name="Text Box 49"/>
              <p:cNvSpPr txBox="1">
                <a:spLocks noChangeArrowheads="1"/>
              </p:cNvSpPr>
              <p:nvPr/>
            </p:nvSpPr>
            <p:spPr bwMode="auto">
              <a:xfrm>
                <a:off x="1575" y="25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17430" name="Line 50"/>
              <p:cNvSpPr>
                <a:spLocks noChangeShapeType="1"/>
              </p:cNvSpPr>
              <p:nvPr/>
            </p:nvSpPr>
            <p:spPr bwMode="auto">
              <a:xfrm>
                <a:off x="1550" y="2802"/>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Text Box 51"/>
              <p:cNvSpPr txBox="1">
                <a:spLocks noChangeArrowheads="1"/>
              </p:cNvSpPr>
              <p:nvPr/>
            </p:nvSpPr>
            <p:spPr bwMode="auto">
              <a:xfrm>
                <a:off x="1574" y="27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pic>
        <p:nvPicPr>
          <p:cNvPr id="17426" name="Picture 52"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46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46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p:bldP spid="324621" grpId="0"/>
      <p:bldP spid="3246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boardworks_logo"/>
          <p:cNvPicPr>
            <a:picLocks noChangeAspect="1" noChangeArrowheads="1"/>
          </p:cNvPicPr>
          <p:nvPr/>
        </p:nvPicPr>
        <p:blipFill>
          <a:blip r:embed="rId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title"/>
          </p:nvPr>
        </p:nvSpPr>
        <p:spPr>
          <a:noFill/>
        </p:spPr>
        <p:txBody>
          <a:bodyPr/>
          <a:lstStyle/>
          <a:p>
            <a:pPr eaLnBrk="1" hangingPunct="1"/>
            <a:r>
              <a:rPr lang="en-GB" smtClean="0"/>
              <a:t>Calculating probabilities with spinners</a:t>
            </a:r>
            <a:endParaRPr lang="en-US" smtClean="0"/>
          </a:p>
        </p:txBody>
      </p:sp>
      <p:pic>
        <p:nvPicPr>
          <p:cNvPr id="5125" name="Picture 4"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Group 6"/>
          <p:cNvGrpSpPr>
            <a:grpSpLocks/>
          </p:cNvGrpSpPr>
          <p:nvPr/>
        </p:nvGrpSpPr>
        <p:grpSpPr bwMode="auto">
          <a:xfrm>
            <a:off x="7304088" y="115888"/>
            <a:ext cx="576262" cy="576262"/>
            <a:chOff x="4601" y="73"/>
            <a:chExt cx="363" cy="363"/>
          </a:xfrm>
        </p:grpSpPr>
        <p:pic>
          <p:nvPicPr>
            <p:cNvPr id="5129" name="Picture 7" descr="flash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131"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pic>
        <p:nvPicPr>
          <p:cNvPr id="5128" name="Picture 12"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2" r:id="rId2" imgW="9142857" imgH="5111581"/>
        </mc:Choice>
        <mc:Fallback>
          <p:control r:id="rId2" imgW="9142857" imgH="5111581">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304800" y="1038225"/>
            <a:ext cx="8129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The probability of a spinner landing on yellow is 0.2.</a:t>
            </a:r>
            <a:endParaRPr lang="en-GB" b="1">
              <a:solidFill>
                <a:srgbClr val="FF3300"/>
              </a:solidFill>
            </a:endParaRPr>
          </a:p>
        </p:txBody>
      </p:sp>
      <p:sp>
        <p:nvSpPr>
          <p:cNvPr id="233476" name="Rectangle 4"/>
          <p:cNvSpPr>
            <a:spLocks noChangeArrowheads="1"/>
          </p:cNvSpPr>
          <p:nvPr/>
        </p:nvSpPr>
        <p:spPr bwMode="auto">
          <a:xfrm>
            <a:off x="304800" y="38862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A spinner has green, red and blue sections. Landing on red is twice as likely as landing on green. Fill in the missing probabilities:</a:t>
            </a:r>
            <a:endParaRPr lang="en-GB" b="1">
              <a:solidFill>
                <a:srgbClr val="FF3300"/>
              </a:solidFill>
            </a:endParaRPr>
          </a:p>
        </p:txBody>
      </p:sp>
      <p:grpSp>
        <p:nvGrpSpPr>
          <p:cNvPr id="2" name="Group 5"/>
          <p:cNvGrpSpPr>
            <a:grpSpLocks/>
          </p:cNvGrpSpPr>
          <p:nvPr/>
        </p:nvGrpSpPr>
        <p:grpSpPr bwMode="auto">
          <a:xfrm>
            <a:off x="1828800" y="5257800"/>
            <a:ext cx="5562600" cy="911225"/>
            <a:chOff x="1152" y="3312"/>
            <a:chExt cx="3504" cy="574"/>
          </a:xfrm>
        </p:grpSpPr>
        <p:sp>
          <p:nvSpPr>
            <p:cNvPr id="18447" name="Rectangle 6"/>
            <p:cNvSpPr>
              <a:spLocks noChangeArrowheads="1"/>
            </p:cNvSpPr>
            <p:nvPr/>
          </p:nvSpPr>
          <p:spPr bwMode="auto">
            <a:xfrm>
              <a:off x="1152" y="3599"/>
              <a:ext cx="116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0.26</a:t>
              </a:r>
              <a:endParaRPr lang="en-US">
                <a:solidFill>
                  <a:srgbClr val="FF6600"/>
                </a:solidFill>
              </a:endParaRPr>
            </a:p>
          </p:txBody>
        </p:sp>
        <p:sp>
          <p:nvSpPr>
            <p:cNvPr id="18448" name="Rectangle 7"/>
            <p:cNvSpPr>
              <a:spLocks noChangeArrowheads="1"/>
            </p:cNvSpPr>
            <p:nvPr/>
          </p:nvSpPr>
          <p:spPr bwMode="auto">
            <a:xfrm>
              <a:off x="3488" y="3312"/>
              <a:ext cx="116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Blue</a:t>
              </a:r>
              <a:endParaRPr lang="en-US">
                <a:solidFill>
                  <a:schemeClr val="tx1"/>
                </a:solidFill>
              </a:endParaRPr>
            </a:p>
          </p:txBody>
        </p:sp>
        <p:sp>
          <p:nvSpPr>
            <p:cNvPr id="18449" name="Rectangle 8"/>
            <p:cNvSpPr>
              <a:spLocks noChangeArrowheads="1"/>
            </p:cNvSpPr>
            <p:nvPr/>
          </p:nvSpPr>
          <p:spPr bwMode="auto">
            <a:xfrm>
              <a:off x="2320" y="3312"/>
              <a:ext cx="116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Red</a:t>
              </a:r>
              <a:endParaRPr lang="en-US">
                <a:solidFill>
                  <a:schemeClr val="tx1"/>
                </a:solidFill>
              </a:endParaRPr>
            </a:p>
          </p:txBody>
        </p:sp>
        <p:sp>
          <p:nvSpPr>
            <p:cNvPr id="18450" name="Rectangle 9"/>
            <p:cNvSpPr>
              <a:spLocks noChangeArrowheads="1"/>
            </p:cNvSpPr>
            <p:nvPr/>
          </p:nvSpPr>
          <p:spPr bwMode="auto">
            <a:xfrm>
              <a:off x="1152" y="3312"/>
              <a:ext cx="116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Green</a:t>
              </a:r>
              <a:endParaRPr lang="en-US">
                <a:solidFill>
                  <a:schemeClr val="tx1"/>
                </a:solidFill>
              </a:endParaRPr>
            </a:p>
          </p:txBody>
        </p:sp>
        <p:sp>
          <p:nvSpPr>
            <p:cNvPr id="18451" name="Line 10"/>
            <p:cNvSpPr>
              <a:spLocks noChangeShapeType="1"/>
            </p:cNvSpPr>
            <p:nvPr/>
          </p:nvSpPr>
          <p:spPr bwMode="auto">
            <a:xfrm>
              <a:off x="1152" y="3599"/>
              <a:ext cx="35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11"/>
            <p:cNvSpPr>
              <a:spLocks noChangeShapeType="1"/>
            </p:cNvSpPr>
            <p:nvPr/>
          </p:nvSpPr>
          <p:spPr bwMode="auto">
            <a:xfrm>
              <a:off x="2320" y="3312"/>
              <a:ext cx="0" cy="5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12"/>
            <p:cNvSpPr>
              <a:spLocks noChangeShapeType="1"/>
            </p:cNvSpPr>
            <p:nvPr/>
          </p:nvSpPr>
          <p:spPr bwMode="auto">
            <a:xfrm>
              <a:off x="3488" y="3312"/>
              <a:ext cx="0" cy="5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13"/>
            <p:cNvSpPr>
              <a:spLocks noChangeShapeType="1"/>
            </p:cNvSpPr>
            <p:nvPr/>
          </p:nvSpPr>
          <p:spPr bwMode="auto">
            <a:xfrm>
              <a:off x="1152" y="3312"/>
              <a:ext cx="0" cy="5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14"/>
            <p:cNvSpPr>
              <a:spLocks noChangeShapeType="1"/>
            </p:cNvSpPr>
            <p:nvPr/>
          </p:nvSpPr>
          <p:spPr bwMode="auto">
            <a:xfrm>
              <a:off x="1152" y="3312"/>
              <a:ext cx="350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15"/>
            <p:cNvSpPr>
              <a:spLocks noChangeShapeType="1"/>
            </p:cNvSpPr>
            <p:nvPr/>
          </p:nvSpPr>
          <p:spPr bwMode="auto">
            <a:xfrm>
              <a:off x="4656" y="3312"/>
              <a:ext cx="0" cy="5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16"/>
            <p:cNvSpPr>
              <a:spLocks noChangeShapeType="1"/>
            </p:cNvSpPr>
            <p:nvPr/>
          </p:nvSpPr>
          <p:spPr bwMode="auto">
            <a:xfrm>
              <a:off x="1152" y="3886"/>
              <a:ext cx="350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38" name="Rectangle 17"/>
          <p:cNvSpPr>
            <a:spLocks noGrp="1" noChangeArrowheads="1"/>
          </p:cNvSpPr>
          <p:nvPr>
            <p:ph type="title"/>
          </p:nvPr>
        </p:nvSpPr>
        <p:spPr>
          <a:noFill/>
        </p:spPr>
        <p:txBody>
          <a:bodyPr/>
          <a:lstStyle/>
          <a:p>
            <a:pPr eaLnBrk="1" hangingPunct="1"/>
            <a:r>
              <a:rPr lang="en-GB" smtClean="0"/>
              <a:t>Calculating probabilities</a:t>
            </a:r>
            <a:endParaRPr lang="en-US" smtClean="0"/>
          </a:p>
        </p:txBody>
      </p:sp>
      <p:pic>
        <p:nvPicPr>
          <p:cNvPr id="18439" name="Picture 18"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9"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92" name="Rectangle 20"/>
          <p:cNvSpPr>
            <a:spLocks noChangeArrowheads="1"/>
          </p:cNvSpPr>
          <p:nvPr/>
        </p:nvSpPr>
        <p:spPr bwMode="auto">
          <a:xfrm>
            <a:off x="1233488" y="1600200"/>
            <a:ext cx="6705600" cy="485775"/>
          </a:xfrm>
          <a:prstGeom prst="rect">
            <a:avLst/>
          </a:prstGeom>
          <a:solidFill>
            <a:srgbClr val="FFFFCC"/>
          </a:solidFill>
          <a:ln w="28575">
            <a:solidFill>
              <a:schemeClr val="tx1"/>
            </a:solidFill>
            <a:miter lim="800000"/>
            <a:headEnd/>
            <a:tailEnd/>
          </a:ln>
        </p:spPr>
        <p:txBody>
          <a:bodyPr wrap="none">
            <a:spAutoFit/>
          </a:bodyPr>
          <a:lstStyle/>
          <a:p>
            <a:r>
              <a:rPr lang="en-GB"/>
              <a:t>What is the probability of </a:t>
            </a:r>
            <a:r>
              <a:rPr lang="en-GB" b="1"/>
              <a:t>not </a:t>
            </a:r>
            <a:r>
              <a:rPr lang="en-GB"/>
              <a:t>landing on yellow?</a:t>
            </a:r>
          </a:p>
        </p:txBody>
      </p:sp>
      <p:sp>
        <p:nvSpPr>
          <p:cNvPr id="233493" name="Rectangle 21"/>
          <p:cNvSpPr>
            <a:spLocks noChangeArrowheads="1"/>
          </p:cNvSpPr>
          <p:nvPr/>
        </p:nvSpPr>
        <p:spPr bwMode="auto">
          <a:xfrm>
            <a:off x="3629025" y="220980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1 – 0.2 = 0.8</a:t>
            </a:r>
          </a:p>
        </p:txBody>
      </p:sp>
      <p:sp>
        <p:nvSpPr>
          <p:cNvPr id="233494" name="Text Box 22"/>
          <p:cNvSpPr txBox="1">
            <a:spLocks noChangeArrowheads="1"/>
          </p:cNvSpPr>
          <p:nvPr/>
        </p:nvSpPr>
        <p:spPr bwMode="auto">
          <a:xfrm>
            <a:off x="968375" y="2819400"/>
            <a:ext cx="7208838"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defRPr/>
            </a:pPr>
            <a:r>
              <a:rPr lang="en-US">
                <a:latin typeface="Arial" charset="0"/>
                <a:cs typeface="+mn-cs"/>
              </a:rPr>
              <a:t>If the probability of an event occurring is </a:t>
            </a:r>
            <a:r>
              <a:rPr lang="en-US" i="1">
                <a:latin typeface="Times New Roman" pitchFamily="18" charset="0"/>
                <a:cs typeface="+mn-cs"/>
              </a:rPr>
              <a:t>p</a:t>
            </a:r>
            <a:r>
              <a:rPr lang="en-US">
                <a:latin typeface="Arial" charset="0"/>
                <a:cs typeface="+mn-cs"/>
              </a:rPr>
              <a:t> then the probability of it </a:t>
            </a:r>
            <a:r>
              <a:rPr lang="en-US" i="1">
                <a:latin typeface="Arial" charset="0"/>
                <a:cs typeface="+mn-cs"/>
              </a:rPr>
              <a:t>not</a:t>
            </a:r>
            <a:r>
              <a:rPr lang="en-US">
                <a:latin typeface="Arial" charset="0"/>
                <a:cs typeface="+mn-cs"/>
              </a:rPr>
              <a:t> occurring is 1 – </a:t>
            </a:r>
            <a:r>
              <a:rPr lang="en-US" i="1">
                <a:latin typeface="Times New Roman" pitchFamily="18" charset="0"/>
                <a:cs typeface="+mn-cs"/>
              </a:rPr>
              <a:t>p</a:t>
            </a:r>
            <a:r>
              <a:rPr lang="en-US">
                <a:latin typeface="Arial" charset="0"/>
                <a:cs typeface="+mn-cs"/>
              </a:rPr>
              <a:t>.</a:t>
            </a:r>
            <a:endParaRPr lang="en-GB">
              <a:latin typeface="Arial" charset="0"/>
              <a:cs typeface="+mn-cs"/>
            </a:endParaRPr>
          </a:p>
        </p:txBody>
      </p:sp>
      <p:sp>
        <p:nvSpPr>
          <p:cNvPr id="233495" name="Rectangle 23"/>
          <p:cNvSpPr>
            <a:spLocks noChangeArrowheads="1"/>
          </p:cNvSpPr>
          <p:nvPr/>
        </p:nvSpPr>
        <p:spPr bwMode="auto">
          <a:xfrm>
            <a:off x="5537200" y="5713413"/>
            <a:ext cx="1854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a:solidFill>
                  <a:srgbClr val="FF6600"/>
                </a:solidFill>
              </a:rPr>
              <a:t>0.22</a:t>
            </a:r>
          </a:p>
        </p:txBody>
      </p:sp>
      <p:sp>
        <p:nvSpPr>
          <p:cNvPr id="233496" name="Rectangle 24"/>
          <p:cNvSpPr>
            <a:spLocks noChangeArrowheads="1"/>
          </p:cNvSpPr>
          <p:nvPr/>
        </p:nvSpPr>
        <p:spPr bwMode="auto">
          <a:xfrm>
            <a:off x="3683000" y="5713413"/>
            <a:ext cx="1854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a:solidFill>
                  <a:srgbClr val="FF6600"/>
                </a:solidFill>
              </a:rPr>
              <a:t>0.52</a:t>
            </a:r>
          </a:p>
        </p:txBody>
      </p:sp>
      <p:pic>
        <p:nvPicPr>
          <p:cNvPr id="18446" name="Picture 25"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34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34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34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3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autoUpdateAnimBg="0"/>
      <p:bldP spid="233492" grpId="0" animBg="1"/>
      <p:bldP spid="233493" grpId="0"/>
      <p:bldP spid="233494" grpId="0" animBg="1" autoUpdateAnimBg="0"/>
      <p:bldP spid="233495" grpId="0"/>
      <p:bldP spid="2334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9459" name="Rectangle 17"/>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9460" name="Rectangle 18"/>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9461" name="Rectangle 19"/>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9462" name="Rectangle 20"/>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9463" name="AutoShape 2"/>
          <p:cNvSpPr>
            <a:spLocks noGrp="1" noChangeArrowheads="1"/>
          </p:cNvSpPr>
          <p:nvPr>
            <p:ph type="subTitle" idx="1"/>
          </p:nvPr>
        </p:nvSpPr>
        <p:spPr bwMode="auto">
          <a:xfrm>
            <a:off x="685800" y="3700463"/>
            <a:ext cx="5902325"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D6.3 Probabilities of combined events</a:t>
            </a:r>
          </a:p>
        </p:txBody>
      </p:sp>
      <p:pic>
        <p:nvPicPr>
          <p:cNvPr id="19464"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5"/>
          <p:cNvSpPr>
            <a:spLocks noGrp="1" noChangeArrowheads="1"/>
          </p:cNvSpPr>
          <p:nvPr>
            <p:ph type="ctrTitle"/>
          </p:nvPr>
        </p:nvSpPr>
        <p:spPr>
          <a:xfrm>
            <a:off x="150813" y="150813"/>
            <a:ext cx="7772400" cy="609600"/>
          </a:xfrm>
        </p:spPr>
        <p:txBody>
          <a:bodyPr/>
          <a:lstStyle/>
          <a:p>
            <a:pPr eaLnBrk="1" hangingPunct="1"/>
            <a:r>
              <a:rPr lang="en-GB" smtClean="0"/>
              <a:t>Contents</a:t>
            </a:r>
          </a:p>
        </p:txBody>
      </p:sp>
      <p:sp>
        <p:nvSpPr>
          <p:cNvPr id="19467" name="AutoShape 11"/>
          <p:cNvSpPr>
            <a:spLocks noChangeArrowheads="1"/>
          </p:cNvSpPr>
          <p:nvPr/>
        </p:nvSpPr>
        <p:spPr bwMode="auto">
          <a:xfrm>
            <a:off x="304800" y="1033463"/>
            <a:ext cx="30480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D6 Probability</a:t>
            </a:r>
            <a:endParaRPr lang="en-GB" sz="3000">
              <a:solidFill>
                <a:schemeClr val="bg1"/>
              </a:solidFill>
            </a:endParaRPr>
          </a:p>
        </p:txBody>
      </p:sp>
      <p:sp>
        <p:nvSpPr>
          <p:cNvPr id="19468" name="AutoShape 12"/>
          <p:cNvSpPr>
            <a:spLocks noChangeArrowheads="1"/>
          </p:cNvSpPr>
          <p:nvPr/>
        </p:nvSpPr>
        <p:spPr bwMode="auto">
          <a:xfrm>
            <a:off x="685800" y="2876550"/>
            <a:ext cx="5334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D6.2 Probabilities of single events</a:t>
            </a:r>
          </a:p>
        </p:txBody>
      </p:sp>
      <p:sp>
        <p:nvSpPr>
          <p:cNvPr id="19469" name="AutoShape 13"/>
          <p:cNvSpPr>
            <a:spLocks noChangeArrowheads="1"/>
          </p:cNvSpPr>
          <p:nvPr/>
        </p:nvSpPr>
        <p:spPr bwMode="auto">
          <a:xfrm>
            <a:off x="685800" y="2051050"/>
            <a:ext cx="51054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D6.1 The language of probability</a:t>
            </a:r>
          </a:p>
        </p:txBody>
      </p:sp>
      <p:sp>
        <p:nvSpPr>
          <p:cNvPr id="19470" name="AutoShape 14"/>
          <p:cNvSpPr>
            <a:spLocks noChangeArrowheads="1"/>
          </p:cNvSpPr>
          <p:nvPr/>
        </p:nvSpPr>
        <p:spPr bwMode="auto">
          <a:xfrm>
            <a:off x="685800" y="4525963"/>
            <a:ext cx="32004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D6.4 Tree diagrams</a:t>
            </a:r>
          </a:p>
        </p:txBody>
      </p:sp>
      <p:sp>
        <p:nvSpPr>
          <p:cNvPr id="19471" name="AutoShape 15"/>
          <p:cNvSpPr>
            <a:spLocks noChangeArrowheads="1"/>
          </p:cNvSpPr>
          <p:nvPr/>
        </p:nvSpPr>
        <p:spPr bwMode="auto">
          <a:xfrm>
            <a:off x="685800" y="5351463"/>
            <a:ext cx="4648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D6.5 Experimental probability</a:t>
            </a:r>
          </a:p>
        </p:txBody>
      </p:sp>
      <p:pic>
        <p:nvPicPr>
          <p:cNvPr id="19472" name="Picture 21"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9718" name="Group 102"/>
          <p:cNvGraphicFramePr>
            <a:graphicFrameLocks noGrp="1"/>
          </p:cNvGraphicFramePr>
          <p:nvPr/>
        </p:nvGraphicFramePr>
        <p:xfrm>
          <a:off x="1979613" y="1452563"/>
          <a:ext cx="6840537" cy="1981200"/>
        </p:xfrm>
        <a:graphic>
          <a:graphicData uri="http://schemas.openxmlformats.org/drawingml/2006/table">
            <a:tbl>
              <a:tblPr/>
              <a:tblGrid>
                <a:gridCol w="569912"/>
                <a:gridCol w="569913"/>
                <a:gridCol w="571500"/>
                <a:gridCol w="568325"/>
                <a:gridCol w="569912"/>
                <a:gridCol w="571500"/>
                <a:gridCol w="569913"/>
                <a:gridCol w="569912"/>
                <a:gridCol w="569913"/>
                <a:gridCol w="569912"/>
                <a:gridCol w="569913"/>
                <a:gridCol w="569912"/>
              </a:tblGrid>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1</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2</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3</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5</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6</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7</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8</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9</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10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11</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12</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62" name="Rectangle 94"/>
          <p:cNvSpPr>
            <a:spLocks noGrp="1" noChangeArrowheads="1"/>
          </p:cNvSpPr>
          <p:nvPr>
            <p:ph type="title"/>
          </p:nvPr>
        </p:nvSpPr>
        <p:spPr>
          <a:noFill/>
        </p:spPr>
        <p:txBody>
          <a:bodyPr/>
          <a:lstStyle/>
          <a:p>
            <a:pPr eaLnBrk="1" hangingPunct="1"/>
            <a:r>
              <a:rPr lang="en-GB" smtClean="0"/>
              <a:t>Combined events: horse race</a:t>
            </a:r>
            <a:endParaRPr lang="en-US" smtClean="0"/>
          </a:p>
        </p:txBody>
      </p:sp>
      <p:pic>
        <p:nvPicPr>
          <p:cNvPr id="20563" name="Picture 9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4" name="Picture 96"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713" name="Rectangle 97"/>
          <p:cNvSpPr>
            <a:spLocks noChangeArrowheads="1"/>
          </p:cNvSpPr>
          <p:nvPr/>
        </p:nvSpPr>
        <p:spPr bwMode="auto">
          <a:xfrm>
            <a:off x="323850" y="3460750"/>
            <a:ext cx="8712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5000"/>
              </a:spcBef>
              <a:buFontTx/>
              <a:buBlip>
                <a:blip r:embed="rId6"/>
              </a:buBlip>
            </a:pPr>
            <a:r>
              <a:rPr lang="en-GB"/>
              <a:t>Throw two dice and add the numbers together. Each total represents a horse.</a:t>
            </a:r>
          </a:p>
          <a:p>
            <a:pPr marL="292100" indent="-292100">
              <a:spcBef>
                <a:spcPct val="5000"/>
              </a:spcBef>
              <a:buFontTx/>
              <a:buBlip>
                <a:blip r:embed="rId6"/>
              </a:buBlip>
            </a:pPr>
            <a:r>
              <a:rPr lang="en-GB"/>
              <a:t>Fill in a square in the table each time the horse’s number comes up. This represents the horse moving forward one place.</a:t>
            </a:r>
          </a:p>
          <a:p>
            <a:pPr marL="292100" indent="-292100">
              <a:spcBef>
                <a:spcPct val="5000"/>
              </a:spcBef>
              <a:buFontTx/>
              <a:buBlip>
                <a:blip r:embed="rId6"/>
              </a:buBlip>
            </a:pPr>
            <a:r>
              <a:rPr lang="en-GB"/>
              <a:t>The first horse to reach the top wins the race.</a:t>
            </a:r>
          </a:p>
          <a:p>
            <a:pPr marL="292100" indent="-292100">
              <a:spcBef>
                <a:spcPct val="5000"/>
              </a:spcBef>
              <a:buFontTx/>
              <a:buBlip>
                <a:blip r:embed="rId6"/>
              </a:buBlip>
            </a:pPr>
            <a:r>
              <a:rPr lang="en-GB"/>
              <a:t>Before you start, place a bet on a horse to win.</a:t>
            </a:r>
          </a:p>
        </p:txBody>
      </p:sp>
      <p:sp>
        <p:nvSpPr>
          <p:cNvPr id="20566" name="Rectangle 98"/>
          <p:cNvSpPr>
            <a:spLocks noChangeArrowheads="1"/>
          </p:cNvSpPr>
          <p:nvPr/>
        </p:nvSpPr>
        <p:spPr bwMode="auto">
          <a:xfrm>
            <a:off x="304800" y="908050"/>
            <a:ext cx="792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
              </a:spcBef>
            </a:pPr>
            <a:r>
              <a:rPr lang="en-GB"/>
              <a:t>You are going to take part in a simulation of a horse race.</a:t>
            </a:r>
          </a:p>
        </p:txBody>
      </p:sp>
      <p:sp>
        <p:nvSpPr>
          <p:cNvPr id="239715" name="Text Box 99"/>
          <p:cNvSpPr txBox="1">
            <a:spLocks noChangeArrowheads="1"/>
          </p:cNvSpPr>
          <p:nvPr/>
        </p:nvSpPr>
        <p:spPr bwMode="auto">
          <a:xfrm>
            <a:off x="323850" y="1412875"/>
            <a:ext cx="16557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
              </a:spcBef>
            </a:pPr>
            <a:r>
              <a:rPr lang="en-GB"/>
              <a:t>There are twelve horses, numbered 1 to 12.</a:t>
            </a:r>
          </a:p>
        </p:txBody>
      </p:sp>
      <p:pic>
        <p:nvPicPr>
          <p:cNvPr id="20568" name="Picture 103"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7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97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971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3971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971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397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13" grpId="0" build="p" autoUpdateAnimBg="0"/>
      <p:bldP spid="2397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228600" y="1676400"/>
            <a:ext cx="8281988"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6088" indent="-446088">
              <a:spcBef>
                <a:spcPct val="25000"/>
              </a:spcBef>
            </a:pPr>
            <a:r>
              <a:rPr lang="en-GB"/>
              <a:t>Discuss these questions with a partner:</a:t>
            </a:r>
          </a:p>
          <a:p>
            <a:pPr marL="446088" indent="-446088">
              <a:spcBef>
                <a:spcPct val="25000"/>
              </a:spcBef>
              <a:buFontTx/>
              <a:buAutoNum type="arabicParenR"/>
            </a:pPr>
            <a:r>
              <a:rPr lang="en-GB"/>
              <a:t>Which horses won in your races?</a:t>
            </a:r>
          </a:p>
          <a:p>
            <a:pPr marL="446088" indent="-446088">
              <a:spcBef>
                <a:spcPct val="25000"/>
              </a:spcBef>
              <a:buFontTx/>
              <a:buAutoNum type="arabicParenR"/>
            </a:pPr>
            <a:r>
              <a:rPr lang="en-GB"/>
              <a:t>Which horses are unlikely to win? Explain.</a:t>
            </a:r>
          </a:p>
          <a:p>
            <a:pPr marL="446088" indent="-446088">
              <a:spcBef>
                <a:spcPct val="25000"/>
              </a:spcBef>
              <a:buFontTx/>
              <a:buAutoNum type="arabicParenR"/>
            </a:pPr>
            <a:r>
              <a:rPr lang="en-GB"/>
              <a:t>Are there any horses you wouldn’t bet on? If so, why?</a:t>
            </a:r>
          </a:p>
          <a:p>
            <a:pPr marL="446088" indent="-446088">
              <a:spcBef>
                <a:spcPct val="25000"/>
              </a:spcBef>
              <a:buFontTx/>
              <a:buAutoNum type="arabicParenR"/>
            </a:pPr>
            <a:r>
              <a:rPr lang="en-GB"/>
              <a:t>Which horses are the best ones to bet on? Why?</a:t>
            </a:r>
          </a:p>
          <a:p>
            <a:pPr marL="446088" indent="-446088">
              <a:spcBef>
                <a:spcPct val="25000"/>
              </a:spcBef>
              <a:buFontTx/>
              <a:buAutoNum type="arabicParenR"/>
            </a:pPr>
            <a:r>
              <a:rPr lang="en-GB"/>
              <a:t>Why are some horses more likely to win than others?</a:t>
            </a:r>
          </a:p>
          <a:p>
            <a:pPr marL="446088" indent="-446088">
              <a:spcBef>
                <a:spcPct val="25000"/>
              </a:spcBef>
              <a:buFontTx/>
              <a:buAutoNum type="arabicParenR"/>
            </a:pPr>
            <a:r>
              <a:rPr lang="en-GB"/>
              <a:t>How would the game change if you used ten-sided dice?</a:t>
            </a:r>
          </a:p>
          <a:p>
            <a:pPr marL="446088" indent="-446088">
              <a:spcBef>
                <a:spcPct val="25000"/>
              </a:spcBef>
              <a:buFontTx/>
              <a:buAutoNum type="arabicParenR"/>
            </a:pPr>
            <a:r>
              <a:rPr lang="en-GB"/>
              <a:t>To get a total of 8, you can throw a 3 and a 5 or a 5 and a 3. What other combinations produce a total of 8?</a:t>
            </a:r>
          </a:p>
          <a:p>
            <a:pPr marL="446088" indent="-446088">
              <a:spcBef>
                <a:spcPct val="25000"/>
              </a:spcBef>
              <a:buFontTx/>
              <a:buAutoNum type="arabicParenR"/>
            </a:pPr>
            <a:r>
              <a:rPr lang="en-GB"/>
              <a:t>How many combinations produce a total of 12?</a:t>
            </a:r>
          </a:p>
        </p:txBody>
      </p:sp>
      <p:sp>
        <p:nvSpPr>
          <p:cNvPr id="21507" name="Rectangle 3"/>
          <p:cNvSpPr>
            <a:spLocks noGrp="1" noChangeArrowheads="1"/>
          </p:cNvSpPr>
          <p:nvPr>
            <p:ph type="title"/>
          </p:nvPr>
        </p:nvSpPr>
        <p:spPr>
          <a:noFill/>
        </p:spPr>
        <p:txBody>
          <a:bodyPr/>
          <a:lstStyle/>
          <a:p>
            <a:pPr eaLnBrk="1" hangingPunct="1"/>
            <a:r>
              <a:rPr lang="en-GB" smtClean="0"/>
              <a:t>Horse race</a:t>
            </a:r>
            <a:endParaRPr lang="en-US" smtClean="0"/>
          </a:p>
        </p:txBody>
      </p:sp>
      <p:pic>
        <p:nvPicPr>
          <p:cNvPr id="21508" name="Picture 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228600" y="914400"/>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Play the game a few times. You can bet on different horses each time, or stick with the same horse.</a:t>
            </a:r>
          </a:p>
        </p:txBody>
      </p:sp>
      <p:pic>
        <p:nvPicPr>
          <p:cNvPr id="21511" name="Picture 7"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1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16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16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166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166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166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166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416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129"/>
          <p:cNvGrpSpPr>
            <a:grpSpLocks/>
          </p:cNvGrpSpPr>
          <p:nvPr/>
        </p:nvGrpSpPr>
        <p:grpSpPr bwMode="auto">
          <a:xfrm>
            <a:off x="755650" y="914400"/>
            <a:ext cx="7632700" cy="5538788"/>
            <a:chOff x="476" y="576"/>
            <a:chExt cx="4808" cy="3489"/>
          </a:xfrm>
        </p:grpSpPr>
        <p:sp>
          <p:nvSpPr>
            <p:cNvPr id="22646" name="Rectangle 6"/>
            <p:cNvSpPr>
              <a:spLocks noChangeArrowheads="1"/>
            </p:cNvSpPr>
            <p:nvPr/>
          </p:nvSpPr>
          <p:spPr bwMode="auto">
            <a:xfrm>
              <a:off x="476" y="2455"/>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7</a:t>
              </a:r>
              <a:endParaRPr lang="en-US" sz="2200"/>
            </a:p>
          </p:txBody>
        </p:sp>
        <p:sp>
          <p:nvSpPr>
            <p:cNvPr id="22647" name="Rectangle 10"/>
            <p:cNvSpPr>
              <a:spLocks noChangeArrowheads="1"/>
            </p:cNvSpPr>
            <p:nvPr/>
          </p:nvSpPr>
          <p:spPr bwMode="auto">
            <a:xfrm>
              <a:off x="476" y="2723"/>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8</a:t>
              </a:r>
              <a:endParaRPr lang="en-US" sz="2200"/>
            </a:p>
          </p:txBody>
        </p:sp>
        <p:sp>
          <p:nvSpPr>
            <p:cNvPr id="22648" name="Rectangle 14"/>
            <p:cNvSpPr>
              <a:spLocks noChangeArrowheads="1"/>
            </p:cNvSpPr>
            <p:nvPr/>
          </p:nvSpPr>
          <p:spPr bwMode="auto">
            <a:xfrm>
              <a:off x="476" y="2991"/>
              <a:ext cx="6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9</a:t>
              </a:r>
              <a:endParaRPr lang="en-US" sz="2200"/>
            </a:p>
          </p:txBody>
        </p:sp>
        <p:sp>
          <p:nvSpPr>
            <p:cNvPr id="22649" name="Rectangle 18"/>
            <p:cNvSpPr>
              <a:spLocks noChangeArrowheads="1"/>
            </p:cNvSpPr>
            <p:nvPr/>
          </p:nvSpPr>
          <p:spPr bwMode="auto">
            <a:xfrm>
              <a:off x="476" y="3260"/>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10</a:t>
              </a:r>
              <a:endParaRPr lang="en-US" sz="2200"/>
            </a:p>
          </p:txBody>
        </p:sp>
        <p:sp>
          <p:nvSpPr>
            <p:cNvPr id="22650" name="Rectangle 22"/>
            <p:cNvSpPr>
              <a:spLocks noChangeArrowheads="1"/>
            </p:cNvSpPr>
            <p:nvPr/>
          </p:nvSpPr>
          <p:spPr bwMode="auto">
            <a:xfrm>
              <a:off x="476" y="3528"/>
              <a:ext cx="6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11</a:t>
              </a:r>
              <a:endParaRPr lang="en-US" sz="2200"/>
            </a:p>
          </p:txBody>
        </p:sp>
        <p:sp>
          <p:nvSpPr>
            <p:cNvPr id="22651" name="Rectangle 23"/>
            <p:cNvSpPr>
              <a:spLocks noChangeArrowheads="1"/>
            </p:cNvSpPr>
            <p:nvPr/>
          </p:nvSpPr>
          <p:spPr bwMode="auto">
            <a:xfrm>
              <a:off x="4292" y="576"/>
              <a:ext cx="99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Probability</a:t>
              </a:r>
              <a:endParaRPr lang="en-US" sz="2200"/>
            </a:p>
          </p:txBody>
        </p:sp>
        <p:sp>
          <p:nvSpPr>
            <p:cNvPr id="22652" name="Rectangle 24"/>
            <p:cNvSpPr>
              <a:spLocks noChangeArrowheads="1"/>
            </p:cNvSpPr>
            <p:nvPr/>
          </p:nvSpPr>
          <p:spPr bwMode="auto">
            <a:xfrm>
              <a:off x="3687" y="576"/>
              <a:ext cx="60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Ways</a:t>
              </a:r>
              <a:endParaRPr lang="en-US" sz="2200"/>
            </a:p>
          </p:txBody>
        </p:sp>
        <p:sp>
          <p:nvSpPr>
            <p:cNvPr id="22653" name="Rectangle 25"/>
            <p:cNvSpPr>
              <a:spLocks noChangeArrowheads="1"/>
            </p:cNvSpPr>
            <p:nvPr/>
          </p:nvSpPr>
          <p:spPr bwMode="auto">
            <a:xfrm>
              <a:off x="1152" y="576"/>
              <a:ext cx="253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Combinations</a:t>
              </a:r>
              <a:endParaRPr lang="en-US" sz="2200"/>
            </a:p>
          </p:txBody>
        </p:sp>
        <p:sp>
          <p:nvSpPr>
            <p:cNvPr id="22654" name="Rectangle 26"/>
            <p:cNvSpPr>
              <a:spLocks noChangeArrowheads="1"/>
            </p:cNvSpPr>
            <p:nvPr/>
          </p:nvSpPr>
          <p:spPr bwMode="auto">
            <a:xfrm>
              <a:off x="476" y="576"/>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t>Horse</a:t>
              </a:r>
            </a:p>
          </p:txBody>
        </p:sp>
        <p:sp>
          <p:nvSpPr>
            <p:cNvPr id="22655" name="Rectangle 30"/>
            <p:cNvSpPr>
              <a:spLocks noChangeArrowheads="1"/>
            </p:cNvSpPr>
            <p:nvPr/>
          </p:nvSpPr>
          <p:spPr bwMode="auto">
            <a:xfrm>
              <a:off x="476" y="1381"/>
              <a:ext cx="6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3</a:t>
              </a:r>
              <a:endParaRPr lang="en-US" sz="2200"/>
            </a:p>
          </p:txBody>
        </p:sp>
        <p:sp>
          <p:nvSpPr>
            <p:cNvPr id="22656" name="Rectangle 34"/>
            <p:cNvSpPr>
              <a:spLocks noChangeArrowheads="1"/>
            </p:cNvSpPr>
            <p:nvPr/>
          </p:nvSpPr>
          <p:spPr bwMode="auto">
            <a:xfrm>
              <a:off x="476" y="1650"/>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4</a:t>
              </a:r>
              <a:endParaRPr lang="en-US" sz="2200"/>
            </a:p>
          </p:txBody>
        </p:sp>
        <p:sp>
          <p:nvSpPr>
            <p:cNvPr id="22657" name="Rectangle 38"/>
            <p:cNvSpPr>
              <a:spLocks noChangeArrowheads="1"/>
            </p:cNvSpPr>
            <p:nvPr/>
          </p:nvSpPr>
          <p:spPr bwMode="auto">
            <a:xfrm>
              <a:off x="476" y="3797"/>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12</a:t>
              </a:r>
              <a:endParaRPr lang="en-US" sz="2200"/>
            </a:p>
          </p:txBody>
        </p:sp>
        <p:sp>
          <p:nvSpPr>
            <p:cNvPr id="22658" name="Rectangle 42"/>
            <p:cNvSpPr>
              <a:spLocks noChangeArrowheads="1"/>
            </p:cNvSpPr>
            <p:nvPr/>
          </p:nvSpPr>
          <p:spPr bwMode="auto">
            <a:xfrm>
              <a:off x="476" y="2186"/>
              <a:ext cx="6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6</a:t>
              </a:r>
              <a:endParaRPr lang="en-US" sz="2200"/>
            </a:p>
          </p:txBody>
        </p:sp>
        <p:sp>
          <p:nvSpPr>
            <p:cNvPr id="22659" name="Rectangle 46"/>
            <p:cNvSpPr>
              <a:spLocks noChangeArrowheads="1"/>
            </p:cNvSpPr>
            <p:nvPr/>
          </p:nvSpPr>
          <p:spPr bwMode="auto">
            <a:xfrm>
              <a:off x="476" y="1918"/>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5</a:t>
              </a:r>
              <a:endParaRPr lang="en-US" sz="2200"/>
            </a:p>
          </p:txBody>
        </p:sp>
        <p:sp>
          <p:nvSpPr>
            <p:cNvPr id="22660" name="Rectangle 50"/>
            <p:cNvSpPr>
              <a:spLocks noChangeArrowheads="1"/>
            </p:cNvSpPr>
            <p:nvPr/>
          </p:nvSpPr>
          <p:spPr bwMode="auto">
            <a:xfrm>
              <a:off x="476" y="1113"/>
              <a:ext cx="67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2</a:t>
              </a:r>
              <a:endParaRPr lang="en-US" sz="2200"/>
            </a:p>
          </p:txBody>
        </p:sp>
        <p:sp>
          <p:nvSpPr>
            <p:cNvPr id="22661" name="Rectangle 53"/>
            <p:cNvSpPr>
              <a:spLocks noChangeArrowheads="1"/>
            </p:cNvSpPr>
            <p:nvPr/>
          </p:nvSpPr>
          <p:spPr bwMode="auto">
            <a:xfrm>
              <a:off x="1152" y="844"/>
              <a:ext cx="25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200"/>
            </a:p>
          </p:txBody>
        </p:sp>
        <p:sp>
          <p:nvSpPr>
            <p:cNvPr id="22662" name="Rectangle 54"/>
            <p:cNvSpPr>
              <a:spLocks noChangeArrowheads="1"/>
            </p:cNvSpPr>
            <p:nvPr/>
          </p:nvSpPr>
          <p:spPr bwMode="auto">
            <a:xfrm>
              <a:off x="476" y="844"/>
              <a:ext cx="6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t>1</a:t>
              </a:r>
              <a:endParaRPr lang="en-US" sz="2200"/>
            </a:p>
          </p:txBody>
        </p:sp>
        <p:sp>
          <p:nvSpPr>
            <p:cNvPr id="22663" name="Line 59"/>
            <p:cNvSpPr>
              <a:spLocks noChangeShapeType="1"/>
            </p:cNvSpPr>
            <p:nvPr/>
          </p:nvSpPr>
          <p:spPr bwMode="auto">
            <a:xfrm>
              <a:off x="1152" y="576"/>
              <a:ext cx="0" cy="34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64" name="Line 60"/>
            <p:cNvSpPr>
              <a:spLocks noChangeShapeType="1"/>
            </p:cNvSpPr>
            <p:nvPr/>
          </p:nvSpPr>
          <p:spPr bwMode="auto">
            <a:xfrm>
              <a:off x="3687" y="576"/>
              <a:ext cx="0" cy="34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65" name="Line 61"/>
            <p:cNvSpPr>
              <a:spLocks noChangeShapeType="1"/>
            </p:cNvSpPr>
            <p:nvPr/>
          </p:nvSpPr>
          <p:spPr bwMode="auto">
            <a:xfrm>
              <a:off x="4292" y="576"/>
              <a:ext cx="0" cy="34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66" name="Line 71"/>
            <p:cNvSpPr>
              <a:spLocks noChangeShapeType="1"/>
            </p:cNvSpPr>
            <p:nvPr/>
          </p:nvSpPr>
          <p:spPr bwMode="auto">
            <a:xfrm>
              <a:off x="476" y="576"/>
              <a:ext cx="0" cy="348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67" name="Line 72"/>
            <p:cNvSpPr>
              <a:spLocks noChangeShapeType="1"/>
            </p:cNvSpPr>
            <p:nvPr/>
          </p:nvSpPr>
          <p:spPr bwMode="auto">
            <a:xfrm>
              <a:off x="5284" y="576"/>
              <a:ext cx="0" cy="348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668" name="Group 128"/>
            <p:cNvGrpSpPr>
              <a:grpSpLocks/>
            </p:cNvGrpSpPr>
            <p:nvPr/>
          </p:nvGrpSpPr>
          <p:grpSpPr bwMode="auto">
            <a:xfrm>
              <a:off x="476" y="576"/>
              <a:ext cx="4808" cy="3489"/>
              <a:chOff x="838" y="576"/>
              <a:chExt cx="4446" cy="3489"/>
            </a:xfrm>
          </p:grpSpPr>
          <p:sp>
            <p:nvSpPr>
              <p:cNvPr id="22669" name="Line 55"/>
              <p:cNvSpPr>
                <a:spLocks noChangeShapeType="1"/>
              </p:cNvSpPr>
              <p:nvPr/>
            </p:nvSpPr>
            <p:spPr bwMode="auto">
              <a:xfrm>
                <a:off x="838" y="576"/>
                <a:ext cx="444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0" name="Line 56"/>
              <p:cNvSpPr>
                <a:spLocks noChangeShapeType="1"/>
              </p:cNvSpPr>
              <p:nvPr/>
            </p:nvSpPr>
            <p:spPr bwMode="auto">
              <a:xfrm>
                <a:off x="838" y="1381"/>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1" name="Line 57"/>
              <p:cNvSpPr>
                <a:spLocks noChangeShapeType="1"/>
              </p:cNvSpPr>
              <p:nvPr/>
            </p:nvSpPr>
            <p:spPr bwMode="auto">
              <a:xfrm>
                <a:off x="838" y="2186"/>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2" name="Line 58"/>
              <p:cNvSpPr>
                <a:spLocks noChangeShapeType="1"/>
              </p:cNvSpPr>
              <p:nvPr/>
            </p:nvSpPr>
            <p:spPr bwMode="auto">
              <a:xfrm>
                <a:off x="838" y="2455"/>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3" name="Line 62"/>
              <p:cNvSpPr>
                <a:spLocks noChangeShapeType="1"/>
              </p:cNvSpPr>
              <p:nvPr/>
            </p:nvSpPr>
            <p:spPr bwMode="auto">
              <a:xfrm>
                <a:off x="838" y="1113"/>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4" name="Line 63"/>
              <p:cNvSpPr>
                <a:spLocks noChangeShapeType="1"/>
              </p:cNvSpPr>
              <p:nvPr/>
            </p:nvSpPr>
            <p:spPr bwMode="auto">
              <a:xfrm>
                <a:off x="838" y="1918"/>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5" name="Line 64"/>
              <p:cNvSpPr>
                <a:spLocks noChangeShapeType="1"/>
              </p:cNvSpPr>
              <p:nvPr/>
            </p:nvSpPr>
            <p:spPr bwMode="auto">
              <a:xfrm>
                <a:off x="838" y="1650"/>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6" name="Line 65"/>
              <p:cNvSpPr>
                <a:spLocks noChangeShapeType="1"/>
              </p:cNvSpPr>
              <p:nvPr/>
            </p:nvSpPr>
            <p:spPr bwMode="auto">
              <a:xfrm>
                <a:off x="838" y="844"/>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7" name="Line 66"/>
              <p:cNvSpPr>
                <a:spLocks noChangeShapeType="1"/>
              </p:cNvSpPr>
              <p:nvPr/>
            </p:nvSpPr>
            <p:spPr bwMode="auto">
              <a:xfrm>
                <a:off x="838" y="3797"/>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8" name="Line 67"/>
              <p:cNvSpPr>
                <a:spLocks noChangeShapeType="1"/>
              </p:cNvSpPr>
              <p:nvPr/>
            </p:nvSpPr>
            <p:spPr bwMode="auto">
              <a:xfrm>
                <a:off x="838" y="3528"/>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9" name="Line 68"/>
              <p:cNvSpPr>
                <a:spLocks noChangeShapeType="1"/>
              </p:cNvSpPr>
              <p:nvPr/>
            </p:nvSpPr>
            <p:spPr bwMode="auto">
              <a:xfrm>
                <a:off x="838" y="3260"/>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80" name="Line 69"/>
              <p:cNvSpPr>
                <a:spLocks noChangeShapeType="1"/>
              </p:cNvSpPr>
              <p:nvPr/>
            </p:nvSpPr>
            <p:spPr bwMode="auto">
              <a:xfrm>
                <a:off x="838" y="2991"/>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81" name="Line 70"/>
              <p:cNvSpPr>
                <a:spLocks noChangeShapeType="1"/>
              </p:cNvSpPr>
              <p:nvPr/>
            </p:nvSpPr>
            <p:spPr bwMode="auto">
              <a:xfrm>
                <a:off x="838" y="2723"/>
                <a:ext cx="44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82" name="Line 73"/>
              <p:cNvSpPr>
                <a:spLocks noChangeShapeType="1"/>
              </p:cNvSpPr>
              <p:nvPr/>
            </p:nvSpPr>
            <p:spPr bwMode="auto">
              <a:xfrm>
                <a:off x="838" y="4065"/>
                <a:ext cx="444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532" name="Rectangle 74"/>
          <p:cNvSpPr>
            <a:spLocks noGrp="1" noChangeArrowheads="1"/>
          </p:cNvSpPr>
          <p:nvPr>
            <p:ph type="title"/>
          </p:nvPr>
        </p:nvSpPr>
        <p:spPr>
          <a:noFill/>
        </p:spPr>
        <p:txBody>
          <a:bodyPr/>
          <a:lstStyle/>
          <a:p>
            <a:pPr eaLnBrk="1" hangingPunct="1"/>
            <a:r>
              <a:rPr lang="en-GB" smtClean="0"/>
              <a:t>Horse race evaluation</a:t>
            </a:r>
            <a:endParaRPr lang="en-US" smtClean="0"/>
          </a:p>
        </p:txBody>
      </p:sp>
      <p:pic>
        <p:nvPicPr>
          <p:cNvPr id="22533" name="Picture 7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6"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842" name="Rectangle 130"/>
          <p:cNvSpPr>
            <a:spLocks noChangeArrowheads="1"/>
          </p:cNvSpPr>
          <p:nvPr/>
        </p:nvSpPr>
        <p:spPr bwMode="auto">
          <a:xfrm>
            <a:off x="5853113" y="3897313"/>
            <a:ext cx="9604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6</a:t>
            </a:r>
          </a:p>
        </p:txBody>
      </p:sp>
      <p:sp>
        <p:nvSpPr>
          <p:cNvPr id="243843" name="Rectangle 131"/>
          <p:cNvSpPr>
            <a:spLocks noChangeArrowheads="1"/>
          </p:cNvSpPr>
          <p:nvPr/>
        </p:nvSpPr>
        <p:spPr bwMode="auto">
          <a:xfrm>
            <a:off x="1828800" y="3897313"/>
            <a:ext cx="4024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200"/>
              <a:t>1,6  </a:t>
            </a:r>
            <a:r>
              <a:rPr lang="en-GB" sz="2200">
                <a:solidFill>
                  <a:srgbClr val="D60093"/>
                </a:solidFill>
              </a:rPr>
              <a:t>6,1</a:t>
            </a:r>
            <a:r>
              <a:rPr lang="en-GB" sz="2200"/>
              <a:t>  2,5  </a:t>
            </a:r>
            <a:r>
              <a:rPr lang="en-GB" sz="2200">
                <a:solidFill>
                  <a:srgbClr val="D60093"/>
                </a:solidFill>
              </a:rPr>
              <a:t>5,2</a:t>
            </a:r>
            <a:r>
              <a:rPr lang="en-GB" sz="2200"/>
              <a:t>  3,4  </a:t>
            </a:r>
            <a:r>
              <a:rPr lang="en-GB" sz="2200">
                <a:solidFill>
                  <a:srgbClr val="D60093"/>
                </a:solidFill>
              </a:rPr>
              <a:t>4,3</a:t>
            </a:r>
            <a:r>
              <a:rPr lang="en-GB" sz="2200"/>
              <a:t> </a:t>
            </a:r>
            <a:endParaRPr lang="en-US" sz="2200"/>
          </a:p>
        </p:txBody>
      </p:sp>
      <p:sp>
        <p:nvSpPr>
          <p:cNvPr id="243844" name="Rectangle 132"/>
          <p:cNvSpPr>
            <a:spLocks noChangeArrowheads="1"/>
          </p:cNvSpPr>
          <p:nvPr/>
        </p:nvSpPr>
        <p:spPr bwMode="auto">
          <a:xfrm>
            <a:off x="5853113" y="4322763"/>
            <a:ext cx="9604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5</a:t>
            </a:r>
          </a:p>
        </p:txBody>
      </p:sp>
      <p:sp>
        <p:nvSpPr>
          <p:cNvPr id="243845" name="Rectangle 133"/>
          <p:cNvSpPr>
            <a:spLocks noChangeArrowheads="1"/>
          </p:cNvSpPr>
          <p:nvPr/>
        </p:nvSpPr>
        <p:spPr bwMode="auto">
          <a:xfrm>
            <a:off x="1828800" y="4322763"/>
            <a:ext cx="4024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200"/>
              <a:t>2,6  </a:t>
            </a:r>
            <a:r>
              <a:rPr lang="en-GB" sz="2200">
                <a:solidFill>
                  <a:srgbClr val="D60093"/>
                </a:solidFill>
              </a:rPr>
              <a:t>6,2</a:t>
            </a:r>
            <a:r>
              <a:rPr lang="en-GB" sz="2200"/>
              <a:t>  3,5  </a:t>
            </a:r>
            <a:r>
              <a:rPr lang="en-GB" sz="2200">
                <a:solidFill>
                  <a:srgbClr val="D60093"/>
                </a:solidFill>
              </a:rPr>
              <a:t>5,3 </a:t>
            </a:r>
            <a:r>
              <a:rPr lang="en-GB" sz="2200">
                <a:solidFill>
                  <a:srgbClr val="3399FF"/>
                </a:solidFill>
              </a:rPr>
              <a:t>4,4</a:t>
            </a:r>
            <a:r>
              <a:rPr lang="en-GB" sz="2200"/>
              <a:t> </a:t>
            </a:r>
            <a:endParaRPr lang="en-GB" sz="2200" b="1">
              <a:solidFill>
                <a:srgbClr val="FF3300"/>
              </a:solidFill>
            </a:endParaRPr>
          </a:p>
          <a:p>
            <a:pPr eaLnBrk="1" hangingPunct="1">
              <a:spcBef>
                <a:spcPct val="20000"/>
              </a:spcBef>
            </a:pPr>
            <a:endParaRPr lang="en-US" sz="2200"/>
          </a:p>
        </p:txBody>
      </p:sp>
      <p:sp>
        <p:nvSpPr>
          <p:cNvPr id="243846" name="Rectangle 134"/>
          <p:cNvSpPr>
            <a:spLocks noChangeArrowheads="1"/>
          </p:cNvSpPr>
          <p:nvPr/>
        </p:nvSpPr>
        <p:spPr bwMode="auto">
          <a:xfrm>
            <a:off x="5853113" y="4748213"/>
            <a:ext cx="9604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4</a:t>
            </a:r>
          </a:p>
        </p:txBody>
      </p:sp>
      <p:sp>
        <p:nvSpPr>
          <p:cNvPr id="243847" name="Rectangle 135"/>
          <p:cNvSpPr>
            <a:spLocks noChangeArrowheads="1"/>
          </p:cNvSpPr>
          <p:nvPr/>
        </p:nvSpPr>
        <p:spPr bwMode="auto">
          <a:xfrm>
            <a:off x="1828800" y="4748213"/>
            <a:ext cx="40243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200"/>
              <a:t>3,6  </a:t>
            </a:r>
            <a:r>
              <a:rPr lang="en-GB" sz="2200">
                <a:solidFill>
                  <a:srgbClr val="D60093"/>
                </a:solidFill>
              </a:rPr>
              <a:t>3,6  </a:t>
            </a:r>
            <a:r>
              <a:rPr lang="en-GB" sz="2200"/>
              <a:t>4,5  </a:t>
            </a:r>
            <a:r>
              <a:rPr lang="en-GB" sz="2200">
                <a:solidFill>
                  <a:srgbClr val="D60093"/>
                </a:solidFill>
              </a:rPr>
              <a:t>5,4</a:t>
            </a:r>
          </a:p>
          <a:p>
            <a:pPr eaLnBrk="1" hangingPunct="1">
              <a:spcBef>
                <a:spcPct val="20000"/>
              </a:spcBef>
            </a:pPr>
            <a:endParaRPr lang="en-US" sz="2200"/>
          </a:p>
        </p:txBody>
      </p:sp>
      <p:sp>
        <p:nvSpPr>
          <p:cNvPr id="243848" name="Rectangle 136"/>
          <p:cNvSpPr>
            <a:spLocks noChangeArrowheads="1"/>
          </p:cNvSpPr>
          <p:nvPr/>
        </p:nvSpPr>
        <p:spPr bwMode="auto">
          <a:xfrm>
            <a:off x="5853113" y="5175250"/>
            <a:ext cx="9604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3</a:t>
            </a:r>
          </a:p>
        </p:txBody>
      </p:sp>
      <p:sp>
        <p:nvSpPr>
          <p:cNvPr id="243849" name="Rectangle 137"/>
          <p:cNvSpPr>
            <a:spLocks noChangeArrowheads="1"/>
          </p:cNvSpPr>
          <p:nvPr/>
        </p:nvSpPr>
        <p:spPr bwMode="auto">
          <a:xfrm>
            <a:off x="1828800" y="5175250"/>
            <a:ext cx="4024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a:t>4,6  </a:t>
            </a:r>
            <a:r>
              <a:rPr lang="en-GB" sz="2200">
                <a:solidFill>
                  <a:srgbClr val="D60093"/>
                </a:solidFill>
              </a:rPr>
              <a:t>4,6  </a:t>
            </a:r>
            <a:r>
              <a:rPr lang="en-GB" sz="2200">
                <a:solidFill>
                  <a:srgbClr val="3399FF"/>
                </a:solidFill>
              </a:rPr>
              <a:t>5,5</a:t>
            </a:r>
            <a:endParaRPr lang="en-US" sz="2200">
              <a:solidFill>
                <a:srgbClr val="3399FF"/>
              </a:solidFill>
            </a:endParaRPr>
          </a:p>
        </p:txBody>
      </p:sp>
      <p:sp>
        <p:nvSpPr>
          <p:cNvPr id="243850" name="Rectangle 138"/>
          <p:cNvSpPr>
            <a:spLocks noChangeArrowheads="1"/>
          </p:cNvSpPr>
          <p:nvPr/>
        </p:nvSpPr>
        <p:spPr bwMode="auto">
          <a:xfrm>
            <a:off x="5853113" y="5600700"/>
            <a:ext cx="9604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2</a:t>
            </a:r>
          </a:p>
        </p:txBody>
      </p:sp>
      <p:sp>
        <p:nvSpPr>
          <p:cNvPr id="243851" name="Rectangle 139"/>
          <p:cNvSpPr>
            <a:spLocks noChangeArrowheads="1"/>
          </p:cNvSpPr>
          <p:nvPr/>
        </p:nvSpPr>
        <p:spPr bwMode="auto">
          <a:xfrm>
            <a:off x="1828800" y="5600700"/>
            <a:ext cx="40243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a:t>5,6</a:t>
            </a:r>
            <a:r>
              <a:rPr lang="en-GB" sz="2200" b="1">
                <a:solidFill>
                  <a:srgbClr val="FF3300"/>
                </a:solidFill>
              </a:rPr>
              <a:t>  </a:t>
            </a:r>
            <a:r>
              <a:rPr lang="en-GB" sz="2200">
                <a:solidFill>
                  <a:srgbClr val="D60093"/>
                </a:solidFill>
              </a:rPr>
              <a:t>6,5</a:t>
            </a:r>
            <a:endParaRPr lang="en-US" sz="2200">
              <a:solidFill>
                <a:srgbClr val="D60093"/>
              </a:solidFill>
            </a:endParaRPr>
          </a:p>
        </p:txBody>
      </p:sp>
      <p:sp>
        <p:nvSpPr>
          <p:cNvPr id="243852" name="Rectangle 140"/>
          <p:cNvSpPr>
            <a:spLocks noChangeArrowheads="1"/>
          </p:cNvSpPr>
          <p:nvPr/>
        </p:nvSpPr>
        <p:spPr bwMode="auto">
          <a:xfrm>
            <a:off x="5853113" y="2192338"/>
            <a:ext cx="9604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2</a:t>
            </a:r>
          </a:p>
        </p:txBody>
      </p:sp>
      <p:sp>
        <p:nvSpPr>
          <p:cNvPr id="243853" name="Rectangle 141"/>
          <p:cNvSpPr>
            <a:spLocks noChangeArrowheads="1"/>
          </p:cNvSpPr>
          <p:nvPr/>
        </p:nvSpPr>
        <p:spPr bwMode="auto">
          <a:xfrm>
            <a:off x="1828800" y="2192338"/>
            <a:ext cx="40243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a:t>1,2  </a:t>
            </a:r>
            <a:r>
              <a:rPr lang="en-GB" sz="2200">
                <a:solidFill>
                  <a:srgbClr val="D60093"/>
                </a:solidFill>
              </a:rPr>
              <a:t>2,1</a:t>
            </a:r>
            <a:endParaRPr lang="en-US" sz="2200">
              <a:solidFill>
                <a:srgbClr val="D60093"/>
              </a:solidFill>
            </a:endParaRPr>
          </a:p>
        </p:txBody>
      </p:sp>
      <p:sp>
        <p:nvSpPr>
          <p:cNvPr id="243854" name="Rectangle 142"/>
          <p:cNvSpPr>
            <a:spLocks noChangeArrowheads="1"/>
          </p:cNvSpPr>
          <p:nvPr/>
        </p:nvSpPr>
        <p:spPr bwMode="auto">
          <a:xfrm>
            <a:off x="5853113" y="2619375"/>
            <a:ext cx="9604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3</a:t>
            </a:r>
          </a:p>
        </p:txBody>
      </p:sp>
      <p:sp>
        <p:nvSpPr>
          <p:cNvPr id="243855" name="Rectangle 143"/>
          <p:cNvSpPr>
            <a:spLocks noChangeArrowheads="1"/>
          </p:cNvSpPr>
          <p:nvPr/>
        </p:nvSpPr>
        <p:spPr bwMode="auto">
          <a:xfrm>
            <a:off x="1828800" y="2619375"/>
            <a:ext cx="4024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200"/>
              <a:t>1,3  </a:t>
            </a:r>
            <a:r>
              <a:rPr lang="en-GB" sz="2200">
                <a:solidFill>
                  <a:srgbClr val="D60093"/>
                </a:solidFill>
              </a:rPr>
              <a:t>3,1</a:t>
            </a:r>
            <a:r>
              <a:rPr lang="en-GB" sz="2200"/>
              <a:t>  </a:t>
            </a:r>
            <a:r>
              <a:rPr lang="en-GB" sz="2200">
                <a:solidFill>
                  <a:srgbClr val="3399FF"/>
                </a:solidFill>
              </a:rPr>
              <a:t>2,2</a:t>
            </a:r>
            <a:endParaRPr lang="en-GB" sz="2200" b="1">
              <a:solidFill>
                <a:srgbClr val="3399FF"/>
              </a:solidFill>
            </a:endParaRPr>
          </a:p>
          <a:p>
            <a:pPr eaLnBrk="1" hangingPunct="1">
              <a:spcBef>
                <a:spcPct val="20000"/>
              </a:spcBef>
            </a:pPr>
            <a:endParaRPr lang="en-US" sz="2200"/>
          </a:p>
        </p:txBody>
      </p:sp>
      <p:sp>
        <p:nvSpPr>
          <p:cNvPr id="243856" name="Rectangle 144"/>
          <p:cNvSpPr>
            <a:spLocks noChangeArrowheads="1"/>
          </p:cNvSpPr>
          <p:nvPr/>
        </p:nvSpPr>
        <p:spPr bwMode="auto">
          <a:xfrm>
            <a:off x="5853113" y="6027738"/>
            <a:ext cx="9604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1</a:t>
            </a:r>
          </a:p>
        </p:txBody>
      </p:sp>
      <p:sp>
        <p:nvSpPr>
          <p:cNvPr id="243857" name="Rectangle 145"/>
          <p:cNvSpPr>
            <a:spLocks noChangeArrowheads="1"/>
          </p:cNvSpPr>
          <p:nvPr/>
        </p:nvSpPr>
        <p:spPr bwMode="auto">
          <a:xfrm>
            <a:off x="1828800" y="6027738"/>
            <a:ext cx="4024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a:solidFill>
                  <a:srgbClr val="3399FF"/>
                </a:solidFill>
              </a:rPr>
              <a:t>6,6</a:t>
            </a:r>
            <a:endParaRPr lang="en-US" sz="2200">
              <a:solidFill>
                <a:srgbClr val="3399FF"/>
              </a:solidFill>
            </a:endParaRPr>
          </a:p>
        </p:txBody>
      </p:sp>
      <p:sp>
        <p:nvSpPr>
          <p:cNvPr id="243858" name="Rectangle 146"/>
          <p:cNvSpPr>
            <a:spLocks noChangeArrowheads="1"/>
          </p:cNvSpPr>
          <p:nvPr/>
        </p:nvSpPr>
        <p:spPr bwMode="auto">
          <a:xfrm>
            <a:off x="5853113" y="3470275"/>
            <a:ext cx="9604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5</a:t>
            </a:r>
          </a:p>
        </p:txBody>
      </p:sp>
      <p:sp>
        <p:nvSpPr>
          <p:cNvPr id="243859" name="Rectangle 147"/>
          <p:cNvSpPr>
            <a:spLocks noChangeArrowheads="1"/>
          </p:cNvSpPr>
          <p:nvPr/>
        </p:nvSpPr>
        <p:spPr bwMode="auto">
          <a:xfrm>
            <a:off x="1828800" y="3470275"/>
            <a:ext cx="40243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200"/>
              <a:t>1,5  </a:t>
            </a:r>
            <a:r>
              <a:rPr lang="en-GB" sz="2200">
                <a:solidFill>
                  <a:srgbClr val="D60093"/>
                </a:solidFill>
              </a:rPr>
              <a:t>5,1</a:t>
            </a:r>
            <a:r>
              <a:rPr lang="en-GB" sz="2200"/>
              <a:t>  2,4  </a:t>
            </a:r>
            <a:r>
              <a:rPr lang="en-GB" sz="2200">
                <a:solidFill>
                  <a:srgbClr val="D60093"/>
                </a:solidFill>
              </a:rPr>
              <a:t>4,2</a:t>
            </a:r>
            <a:r>
              <a:rPr lang="en-GB" sz="2200"/>
              <a:t>  </a:t>
            </a:r>
            <a:r>
              <a:rPr lang="en-GB" sz="2200">
                <a:solidFill>
                  <a:srgbClr val="3399FF"/>
                </a:solidFill>
              </a:rPr>
              <a:t>3,3</a:t>
            </a:r>
            <a:endParaRPr lang="en-US" sz="2200">
              <a:solidFill>
                <a:srgbClr val="3399FF"/>
              </a:solidFill>
            </a:endParaRPr>
          </a:p>
        </p:txBody>
      </p:sp>
      <p:sp>
        <p:nvSpPr>
          <p:cNvPr id="243860" name="Rectangle 148"/>
          <p:cNvSpPr>
            <a:spLocks noChangeArrowheads="1"/>
          </p:cNvSpPr>
          <p:nvPr/>
        </p:nvSpPr>
        <p:spPr bwMode="auto">
          <a:xfrm>
            <a:off x="5853113" y="3044825"/>
            <a:ext cx="9604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2200">
                <a:solidFill>
                  <a:srgbClr val="FF6600"/>
                </a:solidFill>
              </a:rPr>
              <a:t>4</a:t>
            </a:r>
          </a:p>
        </p:txBody>
      </p:sp>
      <p:sp>
        <p:nvSpPr>
          <p:cNvPr id="243861" name="Rectangle 149"/>
          <p:cNvSpPr>
            <a:spLocks noChangeArrowheads="1"/>
          </p:cNvSpPr>
          <p:nvPr/>
        </p:nvSpPr>
        <p:spPr bwMode="auto">
          <a:xfrm>
            <a:off x="1828800" y="3044825"/>
            <a:ext cx="4024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a:t>1,4  </a:t>
            </a:r>
            <a:r>
              <a:rPr lang="en-GB" sz="2200">
                <a:solidFill>
                  <a:srgbClr val="D60093"/>
                </a:solidFill>
              </a:rPr>
              <a:t>4,1</a:t>
            </a:r>
            <a:r>
              <a:rPr lang="en-GB" sz="2200"/>
              <a:t>  2,3  </a:t>
            </a:r>
            <a:r>
              <a:rPr lang="en-GB" sz="2200">
                <a:solidFill>
                  <a:srgbClr val="D60093"/>
                </a:solidFill>
              </a:rPr>
              <a:t>3,2</a:t>
            </a:r>
            <a:endParaRPr lang="en-US" sz="2200">
              <a:solidFill>
                <a:srgbClr val="D60093"/>
              </a:solidFill>
            </a:endParaRPr>
          </a:p>
        </p:txBody>
      </p:sp>
      <p:sp>
        <p:nvSpPr>
          <p:cNvPr id="243862" name="Rectangle 150"/>
          <p:cNvSpPr>
            <a:spLocks noChangeArrowheads="1"/>
          </p:cNvSpPr>
          <p:nvPr/>
        </p:nvSpPr>
        <p:spPr bwMode="auto">
          <a:xfrm>
            <a:off x="5853113" y="1766888"/>
            <a:ext cx="9604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solidFill>
                  <a:srgbClr val="FF6600"/>
                </a:solidFill>
              </a:rPr>
              <a:t>1</a:t>
            </a:r>
            <a:endParaRPr lang="en-US" sz="2200">
              <a:solidFill>
                <a:srgbClr val="FF6600"/>
              </a:solidFill>
            </a:endParaRPr>
          </a:p>
        </p:txBody>
      </p:sp>
      <p:sp>
        <p:nvSpPr>
          <p:cNvPr id="243863" name="Rectangle 151"/>
          <p:cNvSpPr>
            <a:spLocks noChangeArrowheads="1"/>
          </p:cNvSpPr>
          <p:nvPr/>
        </p:nvSpPr>
        <p:spPr bwMode="auto">
          <a:xfrm>
            <a:off x="1828800" y="1766888"/>
            <a:ext cx="4024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a:solidFill>
                  <a:srgbClr val="3399FF"/>
                </a:solidFill>
              </a:rPr>
              <a:t>1,1</a:t>
            </a:r>
            <a:endParaRPr lang="en-US" sz="2200">
              <a:solidFill>
                <a:srgbClr val="3399FF"/>
              </a:solidFill>
            </a:endParaRPr>
          </a:p>
        </p:txBody>
      </p:sp>
      <p:sp>
        <p:nvSpPr>
          <p:cNvPr id="243864" name="Rectangle 152"/>
          <p:cNvSpPr>
            <a:spLocks noChangeArrowheads="1"/>
          </p:cNvSpPr>
          <p:nvPr/>
        </p:nvSpPr>
        <p:spPr bwMode="auto">
          <a:xfrm>
            <a:off x="6813550" y="1339850"/>
            <a:ext cx="1574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000">
                <a:solidFill>
                  <a:srgbClr val="FF6600"/>
                </a:solidFill>
              </a:rPr>
              <a:t>0</a:t>
            </a:r>
            <a:endParaRPr lang="en-US" sz="2000">
              <a:solidFill>
                <a:srgbClr val="FF6600"/>
              </a:solidFill>
            </a:endParaRPr>
          </a:p>
        </p:txBody>
      </p:sp>
      <p:sp>
        <p:nvSpPr>
          <p:cNvPr id="243865" name="Rectangle 153"/>
          <p:cNvSpPr>
            <a:spLocks noChangeArrowheads="1"/>
          </p:cNvSpPr>
          <p:nvPr/>
        </p:nvSpPr>
        <p:spPr bwMode="auto">
          <a:xfrm>
            <a:off x="5853113" y="1339850"/>
            <a:ext cx="9604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200">
                <a:solidFill>
                  <a:srgbClr val="FF6600"/>
                </a:solidFill>
              </a:rPr>
              <a:t>0</a:t>
            </a:r>
            <a:endParaRPr lang="en-US" sz="2200">
              <a:solidFill>
                <a:srgbClr val="FF6600"/>
              </a:solidFill>
            </a:endParaRPr>
          </a:p>
        </p:txBody>
      </p:sp>
      <p:grpSp>
        <p:nvGrpSpPr>
          <p:cNvPr id="4" name="Group 154"/>
          <p:cNvGrpSpPr>
            <a:grpSpLocks/>
          </p:cNvGrpSpPr>
          <p:nvPr/>
        </p:nvGrpSpPr>
        <p:grpSpPr bwMode="auto">
          <a:xfrm>
            <a:off x="7127875" y="1727200"/>
            <a:ext cx="368300" cy="479425"/>
            <a:chOff x="5375" y="1186"/>
            <a:chExt cx="232" cy="302"/>
          </a:xfrm>
        </p:grpSpPr>
        <p:sp>
          <p:nvSpPr>
            <p:cNvPr id="22643" name="Text Box 155"/>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644" name="Line 156"/>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5" name="Text Box 157"/>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grpSp>
        <p:nvGrpSpPr>
          <p:cNvPr id="5" name="Group 170"/>
          <p:cNvGrpSpPr>
            <a:grpSpLocks/>
          </p:cNvGrpSpPr>
          <p:nvPr/>
        </p:nvGrpSpPr>
        <p:grpSpPr bwMode="auto">
          <a:xfrm>
            <a:off x="7127875" y="3436938"/>
            <a:ext cx="368300" cy="479425"/>
            <a:chOff x="5375" y="1186"/>
            <a:chExt cx="232" cy="302"/>
          </a:xfrm>
        </p:grpSpPr>
        <p:sp>
          <p:nvSpPr>
            <p:cNvPr id="22640" name="Text Box 171"/>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5</a:t>
              </a:r>
            </a:p>
          </p:txBody>
        </p:sp>
        <p:sp>
          <p:nvSpPr>
            <p:cNvPr id="22641" name="Line 172"/>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2" name="Text Box 173"/>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grpSp>
        <p:nvGrpSpPr>
          <p:cNvPr id="6" name="Group 178"/>
          <p:cNvGrpSpPr>
            <a:grpSpLocks/>
          </p:cNvGrpSpPr>
          <p:nvPr/>
        </p:nvGrpSpPr>
        <p:grpSpPr bwMode="auto">
          <a:xfrm>
            <a:off x="7127875" y="4289425"/>
            <a:ext cx="368300" cy="479425"/>
            <a:chOff x="5375" y="1186"/>
            <a:chExt cx="232" cy="302"/>
          </a:xfrm>
        </p:grpSpPr>
        <p:sp>
          <p:nvSpPr>
            <p:cNvPr id="22637" name="Text Box 179"/>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5</a:t>
              </a:r>
            </a:p>
          </p:txBody>
        </p:sp>
        <p:sp>
          <p:nvSpPr>
            <p:cNvPr id="22638" name="Line 180"/>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9" name="Text Box 181"/>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grpSp>
        <p:nvGrpSpPr>
          <p:cNvPr id="7" name="Group 194"/>
          <p:cNvGrpSpPr>
            <a:grpSpLocks/>
          </p:cNvGrpSpPr>
          <p:nvPr/>
        </p:nvGrpSpPr>
        <p:grpSpPr bwMode="auto">
          <a:xfrm>
            <a:off x="7127875" y="5997575"/>
            <a:ext cx="368300" cy="479425"/>
            <a:chOff x="5375" y="1186"/>
            <a:chExt cx="232" cy="302"/>
          </a:xfrm>
        </p:grpSpPr>
        <p:sp>
          <p:nvSpPr>
            <p:cNvPr id="22634" name="Text Box 195"/>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635" name="Line 196"/>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6" name="Text Box 197"/>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grpSp>
        <p:nvGrpSpPr>
          <p:cNvPr id="8" name="Group 270"/>
          <p:cNvGrpSpPr>
            <a:grpSpLocks/>
          </p:cNvGrpSpPr>
          <p:nvPr/>
        </p:nvGrpSpPr>
        <p:grpSpPr bwMode="auto">
          <a:xfrm>
            <a:off x="7127875" y="2155825"/>
            <a:ext cx="654050" cy="479425"/>
            <a:chOff x="4490" y="1358"/>
            <a:chExt cx="412" cy="302"/>
          </a:xfrm>
        </p:grpSpPr>
        <p:grpSp>
          <p:nvGrpSpPr>
            <p:cNvPr id="22629" name="Group 158"/>
            <p:cNvGrpSpPr>
              <a:grpSpLocks/>
            </p:cNvGrpSpPr>
            <p:nvPr/>
          </p:nvGrpSpPr>
          <p:grpSpPr bwMode="auto">
            <a:xfrm>
              <a:off x="4490" y="1358"/>
              <a:ext cx="232" cy="302"/>
              <a:chOff x="5375" y="1186"/>
              <a:chExt cx="232" cy="302"/>
            </a:xfrm>
          </p:grpSpPr>
          <p:sp>
            <p:nvSpPr>
              <p:cNvPr id="22631" name="Text Box 159"/>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2</a:t>
                </a:r>
              </a:p>
            </p:txBody>
          </p:sp>
          <p:sp>
            <p:nvSpPr>
              <p:cNvPr id="22632" name="Line 160"/>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3" name="Text Box 161"/>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sp>
          <p:nvSpPr>
            <p:cNvPr id="22630" name="Text Box 198"/>
            <p:cNvSpPr txBox="1">
              <a:spLocks noChangeArrowheads="1"/>
            </p:cNvSpPr>
            <p:nvPr/>
          </p:nvSpPr>
          <p:spPr bwMode="auto">
            <a:xfrm>
              <a:off x="4674" y="136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t>
              </a:r>
            </a:p>
          </p:txBody>
        </p:sp>
      </p:grpSp>
      <p:grpSp>
        <p:nvGrpSpPr>
          <p:cNvPr id="10" name="Group 203"/>
          <p:cNvGrpSpPr>
            <a:grpSpLocks/>
          </p:cNvGrpSpPr>
          <p:nvPr/>
        </p:nvGrpSpPr>
        <p:grpSpPr bwMode="auto">
          <a:xfrm>
            <a:off x="7705725" y="2154238"/>
            <a:ext cx="368300" cy="479425"/>
            <a:chOff x="5375" y="1186"/>
            <a:chExt cx="232" cy="302"/>
          </a:xfrm>
        </p:grpSpPr>
        <p:sp>
          <p:nvSpPr>
            <p:cNvPr id="22626" name="Text Box 204"/>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627" name="Line 205"/>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8" name="Text Box 206"/>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18</a:t>
              </a:r>
              <a:endParaRPr lang="en-GB" sz="1300" b="1">
                <a:solidFill>
                  <a:srgbClr val="FF6600"/>
                </a:solidFill>
              </a:endParaRPr>
            </a:p>
          </p:txBody>
        </p:sp>
      </p:grpSp>
      <p:grpSp>
        <p:nvGrpSpPr>
          <p:cNvPr id="11" name="Group 276"/>
          <p:cNvGrpSpPr>
            <a:grpSpLocks/>
          </p:cNvGrpSpPr>
          <p:nvPr/>
        </p:nvGrpSpPr>
        <p:grpSpPr bwMode="auto">
          <a:xfrm>
            <a:off x="7127875" y="5572125"/>
            <a:ext cx="654050" cy="479425"/>
            <a:chOff x="4490" y="3510"/>
            <a:chExt cx="412" cy="302"/>
          </a:xfrm>
        </p:grpSpPr>
        <p:grpSp>
          <p:nvGrpSpPr>
            <p:cNvPr id="22621" name="Group 209"/>
            <p:cNvGrpSpPr>
              <a:grpSpLocks/>
            </p:cNvGrpSpPr>
            <p:nvPr/>
          </p:nvGrpSpPr>
          <p:grpSpPr bwMode="auto">
            <a:xfrm>
              <a:off x="4490" y="3510"/>
              <a:ext cx="232" cy="302"/>
              <a:chOff x="5375" y="1186"/>
              <a:chExt cx="232" cy="302"/>
            </a:xfrm>
          </p:grpSpPr>
          <p:sp>
            <p:nvSpPr>
              <p:cNvPr id="22623" name="Text Box 210"/>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2</a:t>
                </a:r>
              </a:p>
            </p:txBody>
          </p:sp>
          <p:sp>
            <p:nvSpPr>
              <p:cNvPr id="22624" name="Line 211"/>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5" name="Text Box 212"/>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sp>
          <p:nvSpPr>
            <p:cNvPr id="22622" name="Text Box 213"/>
            <p:cNvSpPr txBox="1">
              <a:spLocks noChangeArrowheads="1"/>
            </p:cNvSpPr>
            <p:nvPr/>
          </p:nvSpPr>
          <p:spPr bwMode="auto">
            <a:xfrm>
              <a:off x="4674" y="351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t>
              </a:r>
            </a:p>
          </p:txBody>
        </p:sp>
      </p:grpSp>
      <p:grpSp>
        <p:nvGrpSpPr>
          <p:cNvPr id="13" name="Group 214"/>
          <p:cNvGrpSpPr>
            <a:grpSpLocks/>
          </p:cNvGrpSpPr>
          <p:nvPr/>
        </p:nvGrpSpPr>
        <p:grpSpPr bwMode="auto">
          <a:xfrm>
            <a:off x="7705725" y="5570538"/>
            <a:ext cx="368300" cy="479425"/>
            <a:chOff x="5375" y="1186"/>
            <a:chExt cx="232" cy="302"/>
          </a:xfrm>
        </p:grpSpPr>
        <p:sp>
          <p:nvSpPr>
            <p:cNvPr id="22618" name="Text Box 215"/>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619" name="Line 216"/>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0" name="Text Box 217"/>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18</a:t>
              </a:r>
              <a:endParaRPr lang="en-GB" sz="1300" b="1">
                <a:solidFill>
                  <a:srgbClr val="FF6600"/>
                </a:solidFill>
              </a:endParaRPr>
            </a:p>
          </p:txBody>
        </p:sp>
      </p:grpSp>
      <p:grpSp>
        <p:nvGrpSpPr>
          <p:cNvPr id="14" name="Group 271"/>
          <p:cNvGrpSpPr>
            <a:grpSpLocks/>
          </p:cNvGrpSpPr>
          <p:nvPr/>
        </p:nvGrpSpPr>
        <p:grpSpPr bwMode="auto">
          <a:xfrm>
            <a:off x="7127875" y="2582863"/>
            <a:ext cx="654050" cy="479425"/>
            <a:chOff x="4490" y="1627"/>
            <a:chExt cx="412" cy="302"/>
          </a:xfrm>
        </p:grpSpPr>
        <p:grpSp>
          <p:nvGrpSpPr>
            <p:cNvPr id="22613" name="Group 219"/>
            <p:cNvGrpSpPr>
              <a:grpSpLocks/>
            </p:cNvGrpSpPr>
            <p:nvPr/>
          </p:nvGrpSpPr>
          <p:grpSpPr bwMode="auto">
            <a:xfrm>
              <a:off x="4490" y="1627"/>
              <a:ext cx="232" cy="302"/>
              <a:chOff x="5375" y="1186"/>
              <a:chExt cx="232" cy="302"/>
            </a:xfrm>
          </p:grpSpPr>
          <p:sp>
            <p:nvSpPr>
              <p:cNvPr id="22615" name="Text Box 220"/>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3</a:t>
                </a:r>
              </a:p>
            </p:txBody>
          </p:sp>
          <p:sp>
            <p:nvSpPr>
              <p:cNvPr id="22616" name="Line 221"/>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7" name="Text Box 222"/>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sp>
          <p:nvSpPr>
            <p:cNvPr id="22614" name="Text Box 223"/>
            <p:cNvSpPr txBox="1">
              <a:spLocks noChangeArrowheads="1"/>
            </p:cNvSpPr>
            <p:nvPr/>
          </p:nvSpPr>
          <p:spPr bwMode="auto">
            <a:xfrm>
              <a:off x="4674" y="163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t>
              </a:r>
            </a:p>
          </p:txBody>
        </p:sp>
      </p:grpSp>
      <p:grpSp>
        <p:nvGrpSpPr>
          <p:cNvPr id="16" name="Group 224"/>
          <p:cNvGrpSpPr>
            <a:grpSpLocks/>
          </p:cNvGrpSpPr>
          <p:nvPr/>
        </p:nvGrpSpPr>
        <p:grpSpPr bwMode="auto">
          <a:xfrm>
            <a:off x="7705725" y="2581275"/>
            <a:ext cx="368300" cy="479425"/>
            <a:chOff x="5375" y="1186"/>
            <a:chExt cx="232" cy="302"/>
          </a:xfrm>
        </p:grpSpPr>
        <p:sp>
          <p:nvSpPr>
            <p:cNvPr id="22610" name="Text Box 225"/>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611" name="Line 226"/>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2" name="Text Box 227"/>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12</a:t>
              </a:r>
              <a:endParaRPr lang="en-GB" sz="1300" b="1">
                <a:solidFill>
                  <a:srgbClr val="FF6600"/>
                </a:solidFill>
              </a:endParaRPr>
            </a:p>
          </p:txBody>
        </p:sp>
      </p:grpSp>
      <p:grpSp>
        <p:nvGrpSpPr>
          <p:cNvPr id="17" name="Group 275"/>
          <p:cNvGrpSpPr>
            <a:grpSpLocks/>
          </p:cNvGrpSpPr>
          <p:nvPr/>
        </p:nvGrpSpPr>
        <p:grpSpPr bwMode="auto">
          <a:xfrm>
            <a:off x="7127875" y="5145088"/>
            <a:ext cx="654050" cy="479425"/>
            <a:chOff x="4490" y="3241"/>
            <a:chExt cx="412" cy="302"/>
          </a:xfrm>
        </p:grpSpPr>
        <p:grpSp>
          <p:nvGrpSpPr>
            <p:cNvPr id="22605" name="Group 229"/>
            <p:cNvGrpSpPr>
              <a:grpSpLocks/>
            </p:cNvGrpSpPr>
            <p:nvPr/>
          </p:nvGrpSpPr>
          <p:grpSpPr bwMode="auto">
            <a:xfrm>
              <a:off x="4490" y="3241"/>
              <a:ext cx="232" cy="302"/>
              <a:chOff x="5375" y="1186"/>
              <a:chExt cx="232" cy="302"/>
            </a:xfrm>
          </p:grpSpPr>
          <p:sp>
            <p:nvSpPr>
              <p:cNvPr id="22607" name="Text Box 230"/>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3</a:t>
                </a:r>
              </a:p>
            </p:txBody>
          </p:sp>
          <p:sp>
            <p:nvSpPr>
              <p:cNvPr id="22608" name="Line 231"/>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9" name="Text Box 232"/>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sp>
          <p:nvSpPr>
            <p:cNvPr id="22606" name="Text Box 233"/>
            <p:cNvSpPr txBox="1">
              <a:spLocks noChangeArrowheads="1"/>
            </p:cNvSpPr>
            <p:nvPr/>
          </p:nvSpPr>
          <p:spPr bwMode="auto">
            <a:xfrm>
              <a:off x="4674" y="3247"/>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t>
              </a:r>
            </a:p>
          </p:txBody>
        </p:sp>
      </p:grpSp>
      <p:grpSp>
        <p:nvGrpSpPr>
          <p:cNvPr id="19" name="Group 234"/>
          <p:cNvGrpSpPr>
            <a:grpSpLocks/>
          </p:cNvGrpSpPr>
          <p:nvPr/>
        </p:nvGrpSpPr>
        <p:grpSpPr bwMode="auto">
          <a:xfrm>
            <a:off x="7705725" y="5143500"/>
            <a:ext cx="368300" cy="479425"/>
            <a:chOff x="5375" y="1186"/>
            <a:chExt cx="232" cy="302"/>
          </a:xfrm>
        </p:grpSpPr>
        <p:sp>
          <p:nvSpPr>
            <p:cNvPr id="22602" name="Text Box 235"/>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603" name="Line 236"/>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4" name="Text Box 237"/>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12</a:t>
              </a:r>
              <a:endParaRPr lang="en-GB" sz="1300" b="1">
                <a:solidFill>
                  <a:srgbClr val="FF6600"/>
                </a:solidFill>
              </a:endParaRPr>
            </a:p>
          </p:txBody>
        </p:sp>
      </p:grpSp>
      <p:grpSp>
        <p:nvGrpSpPr>
          <p:cNvPr id="20" name="Group 272"/>
          <p:cNvGrpSpPr>
            <a:grpSpLocks/>
          </p:cNvGrpSpPr>
          <p:nvPr/>
        </p:nvGrpSpPr>
        <p:grpSpPr bwMode="auto">
          <a:xfrm>
            <a:off x="7127875" y="3009900"/>
            <a:ext cx="654050" cy="479425"/>
            <a:chOff x="4490" y="1896"/>
            <a:chExt cx="412" cy="302"/>
          </a:xfrm>
        </p:grpSpPr>
        <p:grpSp>
          <p:nvGrpSpPr>
            <p:cNvPr id="22597" name="Group 239"/>
            <p:cNvGrpSpPr>
              <a:grpSpLocks/>
            </p:cNvGrpSpPr>
            <p:nvPr/>
          </p:nvGrpSpPr>
          <p:grpSpPr bwMode="auto">
            <a:xfrm>
              <a:off x="4490" y="1896"/>
              <a:ext cx="232" cy="302"/>
              <a:chOff x="5375" y="1186"/>
              <a:chExt cx="232" cy="302"/>
            </a:xfrm>
          </p:grpSpPr>
          <p:sp>
            <p:nvSpPr>
              <p:cNvPr id="22599" name="Text Box 240"/>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4</a:t>
                </a:r>
              </a:p>
            </p:txBody>
          </p:sp>
          <p:sp>
            <p:nvSpPr>
              <p:cNvPr id="22600" name="Line 241"/>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1" name="Text Box 242"/>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sp>
          <p:nvSpPr>
            <p:cNvPr id="22598" name="Text Box 243"/>
            <p:cNvSpPr txBox="1">
              <a:spLocks noChangeArrowheads="1"/>
            </p:cNvSpPr>
            <p:nvPr/>
          </p:nvSpPr>
          <p:spPr bwMode="auto">
            <a:xfrm>
              <a:off x="4674" y="190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t>
              </a:r>
            </a:p>
          </p:txBody>
        </p:sp>
      </p:grpSp>
      <p:grpSp>
        <p:nvGrpSpPr>
          <p:cNvPr id="22" name="Group 248"/>
          <p:cNvGrpSpPr>
            <a:grpSpLocks/>
          </p:cNvGrpSpPr>
          <p:nvPr/>
        </p:nvGrpSpPr>
        <p:grpSpPr bwMode="auto">
          <a:xfrm>
            <a:off x="7751763" y="3008313"/>
            <a:ext cx="277812" cy="479425"/>
            <a:chOff x="4890" y="1902"/>
            <a:chExt cx="175" cy="302"/>
          </a:xfrm>
        </p:grpSpPr>
        <p:sp>
          <p:nvSpPr>
            <p:cNvPr id="22594" name="Text Box 245"/>
            <p:cNvSpPr txBox="1">
              <a:spLocks noChangeArrowheads="1"/>
            </p:cNvSpPr>
            <p:nvPr/>
          </p:nvSpPr>
          <p:spPr bwMode="auto">
            <a:xfrm>
              <a:off x="4891" y="1902"/>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595" name="Line 246"/>
            <p:cNvSpPr>
              <a:spLocks noChangeShapeType="1"/>
            </p:cNvSpPr>
            <p:nvPr/>
          </p:nvSpPr>
          <p:spPr bwMode="auto">
            <a:xfrm>
              <a:off x="4903" y="2053"/>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6" name="Text Box 247"/>
            <p:cNvSpPr txBox="1">
              <a:spLocks noChangeArrowheads="1"/>
            </p:cNvSpPr>
            <p:nvPr/>
          </p:nvSpPr>
          <p:spPr bwMode="auto">
            <a:xfrm>
              <a:off x="4890" y="2021"/>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9</a:t>
              </a:r>
              <a:endParaRPr lang="en-GB" sz="1300" b="1">
                <a:solidFill>
                  <a:srgbClr val="FF6600"/>
                </a:solidFill>
              </a:endParaRPr>
            </a:p>
          </p:txBody>
        </p:sp>
      </p:grpSp>
      <p:grpSp>
        <p:nvGrpSpPr>
          <p:cNvPr id="23" name="Group 274"/>
          <p:cNvGrpSpPr>
            <a:grpSpLocks/>
          </p:cNvGrpSpPr>
          <p:nvPr/>
        </p:nvGrpSpPr>
        <p:grpSpPr bwMode="auto">
          <a:xfrm>
            <a:off x="7127875" y="4718050"/>
            <a:ext cx="654050" cy="479425"/>
            <a:chOff x="4490" y="2972"/>
            <a:chExt cx="412" cy="302"/>
          </a:xfrm>
        </p:grpSpPr>
        <p:grpSp>
          <p:nvGrpSpPr>
            <p:cNvPr id="22589" name="Group 251"/>
            <p:cNvGrpSpPr>
              <a:grpSpLocks/>
            </p:cNvGrpSpPr>
            <p:nvPr/>
          </p:nvGrpSpPr>
          <p:grpSpPr bwMode="auto">
            <a:xfrm>
              <a:off x="4490" y="2972"/>
              <a:ext cx="232" cy="302"/>
              <a:chOff x="5375" y="1186"/>
              <a:chExt cx="232" cy="302"/>
            </a:xfrm>
          </p:grpSpPr>
          <p:sp>
            <p:nvSpPr>
              <p:cNvPr id="22591" name="Text Box 252"/>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4</a:t>
                </a:r>
              </a:p>
            </p:txBody>
          </p:sp>
          <p:sp>
            <p:nvSpPr>
              <p:cNvPr id="22592" name="Line 253"/>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3" name="Text Box 254"/>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sp>
          <p:nvSpPr>
            <p:cNvPr id="22590" name="Text Box 255"/>
            <p:cNvSpPr txBox="1">
              <a:spLocks noChangeArrowheads="1"/>
            </p:cNvSpPr>
            <p:nvPr/>
          </p:nvSpPr>
          <p:spPr bwMode="auto">
            <a:xfrm>
              <a:off x="4674" y="297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t>
              </a:r>
            </a:p>
          </p:txBody>
        </p:sp>
      </p:grpSp>
      <p:grpSp>
        <p:nvGrpSpPr>
          <p:cNvPr id="25" name="Group 256"/>
          <p:cNvGrpSpPr>
            <a:grpSpLocks/>
          </p:cNvGrpSpPr>
          <p:nvPr/>
        </p:nvGrpSpPr>
        <p:grpSpPr bwMode="auto">
          <a:xfrm>
            <a:off x="7751763" y="4716463"/>
            <a:ext cx="277812" cy="479425"/>
            <a:chOff x="4890" y="1902"/>
            <a:chExt cx="175" cy="302"/>
          </a:xfrm>
        </p:grpSpPr>
        <p:sp>
          <p:nvSpPr>
            <p:cNvPr id="22586" name="Text Box 257"/>
            <p:cNvSpPr txBox="1">
              <a:spLocks noChangeArrowheads="1"/>
            </p:cNvSpPr>
            <p:nvPr/>
          </p:nvSpPr>
          <p:spPr bwMode="auto">
            <a:xfrm>
              <a:off x="4891" y="1902"/>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587" name="Line 258"/>
            <p:cNvSpPr>
              <a:spLocks noChangeShapeType="1"/>
            </p:cNvSpPr>
            <p:nvPr/>
          </p:nvSpPr>
          <p:spPr bwMode="auto">
            <a:xfrm>
              <a:off x="4903" y="2053"/>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8" name="Text Box 259"/>
            <p:cNvSpPr txBox="1">
              <a:spLocks noChangeArrowheads="1"/>
            </p:cNvSpPr>
            <p:nvPr/>
          </p:nvSpPr>
          <p:spPr bwMode="auto">
            <a:xfrm>
              <a:off x="4890" y="2021"/>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9</a:t>
              </a:r>
              <a:endParaRPr lang="en-GB" sz="1300" b="1">
                <a:solidFill>
                  <a:srgbClr val="FF6600"/>
                </a:solidFill>
              </a:endParaRPr>
            </a:p>
          </p:txBody>
        </p:sp>
      </p:grpSp>
      <p:grpSp>
        <p:nvGrpSpPr>
          <p:cNvPr id="26" name="Group 273"/>
          <p:cNvGrpSpPr>
            <a:grpSpLocks/>
          </p:cNvGrpSpPr>
          <p:nvPr/>
        </p:nvGrpSpPr>
        <p:grpSpPr bwMode="auto">
          <a:xfrm>
            <a:off x="7127875" y="3863975"/>
            <a:ext cx="654050" cy="479425"/>
            <a:chOff x="4490" y="2434"/>
            <a:chExt cx="412" cy="302"/>
          </a:xfrm>
        </p:grpSpPr>
        <p:grpSp>
          <p:nvGrpSpPr>
            <p:cNvPr id="22581" name="Group 261"/>
            <p:cNvGrpSpPr>
              <a:grpSpLocks/>
            </p:cNvGrpSpPr>
            <p:nvPr/>
          </p:nvGrpSpPr>
          <p:grpSpPr bwMode="auto">
            <a:xfrm>
              <a:off x="4490" y="2434"/>
              <a:ext cx="232" cy="302"/>
              <a:chOff x="5375" y="1186"/>
              <a:chExt cx="232" cy="302"/>
            </a:xfrm>
          </p:grpSpPr>
          <p:sp>
            <p:nvSpPr>
              <p:cNvPr id="22583" name="Text Box 262"/>
              <p:cNvSpPr txBox="1">
                <a:spLocks noChangeArrowheads="1"/>
              </p:cNvSpPr>
              <p:nvPr/>
            </p:nvSpPr>
            <p:spPr bwMode="auto">
              <a:xfrm>
                <a:off x="5404" y="118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6</a:t>
                </a:r>
              </a:p>
            </p:txBody>
          </p:sp>
          <p:sp>
            <p:nvSpPr>
              <p:cNvPr id="22584" name="Line 263"/>
              <p:cNvSpPr>
                <a:spLocks noChangeShapeType="1"/>
              </p:cNvSpPr>
              <p:nvPr/>
            </p:nvSpPr>
            <p:spPr bwMode="auto">
              <a:xfrm>
                <a:off x="5416" y="1337"/>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5" name="Text Box 264"/>
              <p:cNvSpPr txBox="1">
                <a:spLocks noChangeArrowheads="1"/>
              </p:cNvSpPr>
              <p:nvPr/>
            </p:nvSpPr>
            <p:spPr bwMode="auto">
              <a:xfrm>
                <a:off x="5375" y="1305"/>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36</a:t>
                </a:r>
                <a:endParaRPr lang="en-GB" sz="1300" b="1">
                  <a:solidFill>
                    <a:srgbClr val="FF6600"/>
                  </a:solidFill>
                </a:endParaRPr>
              </a:p>
            </p:txBody>
          </p:sp>
        </p:grpSp>
        <p:sp>
          <p:nvSpPr>
            <p:cNvPr id="22582" name="Text Box 265"/>
            <p:cNvSpPr txBox="1">
              <a:spLocks noChangeArrowheads="1"/>
            </p:cNvSpPr>
            <p:nvPr/>
          </p:nvSpPr>
          <p:spPr bwMode="auto">
            <a:xfrm>
              <a:off x="4674" y="244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a:t>
              </a:r>
            </a:p>
          </p:txBody>
        </p:sp>
      </p:grpSp>
      <p:grpSp>
        <p:nvGrpSpPr>
          <p:cNvPr id="28" name="Group 266"/>
          <p:cNvGrpSpPr>
            <a:grpSpLocks/>
          </p:cNvGrpSpPr>
          <p:nvPr/>
        </p:nvGrpSpPr>
        <p:grpSpPr bwMode="auto">
          <a:xfrm>
            <a:off x="7751763" y="3862388"/>
            <a:ext cx="277812" cy="479425"/>
            <a:chOff x="4890" y="1902"/>
            <a:chExt cx="175" cy="302"/>
          </a:xfrm>
        </p:grpSpPr>
        <p:sp>
          <p:nvSpPr>
            <p:cNvPr id="22578" name="Text Box 267"/>
            <p:cNvSpPr txBox="1">
              <a:spLocks noChangeArrowheads="1"/>
            </p:cNvSpPr>
            <p:nvPr/>
          </p:nvSpPr>
          <p:spPr bwMode="auto">
            <a:xfrm>
              <a:off x="4891" y="1902"/>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300" b="1">
                  <a:solidFill>
                    <a:srgbClr val="FF6600"/>
                  </a:solidFill>
                </a:rPr>
                <a:t>1</a:t>
              </a:r>
            </a:p>
          </p:txBody>
        </p:sp>
        <p:sp>
          <p:nvSpPr>
            <p:cNvPr id="22579" name="Line 268"/>
            <p:cNvSpPr>
              <a:spLocks noChangeShapeType="1"/>
            </p:cNvSpPr>
            <p:nvPr/>
          </p:nvSpPr>
          <p:spPr bwMode="auto">
            <a:xfrm>
              <a:off x="4903" y="2053"/>
              <a:ext cx="15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0" name="Text Box 269"/>
            <p:cNvSpPr txBox="1">
              <a:spLocks noChangeArrowheads="1"/>
            </p:cNvSpPr>
            <p:nvPr/>
          </p:nvSpPr>
          <p:spPr bwMode="auto">
            <a:xfrm>
              <a:off x="4890" y="2021"/>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300" b="1">
                  <a:solidFill>
                    <a:srgbClr val="FF6600"/>
                  </a:solidFill>
                </a:rPr>
                <a:t>6</a:t>
              </a:r>
              <a:endParaRPr lang="en-GB" sz="1300" b="1">
                <a:solidFill>
                  <a:srgbClr val="FF6600"/>
                </a:solidFill>
              </a:endParaRPr>
            </a:p>
          </p:txBody>
        </p:sp>
      </p:grpSp>
      <p:pic>
        <p:nvPicPr>
          <p:cNvPr id="22577" name="Picture 277"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8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8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8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8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38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38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385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385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386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386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38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385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384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384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384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3844"/>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4384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4384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23"/>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43849"/>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43848"/>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17"/>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19"/>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43851"/>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43850"/>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11"/>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nodeType="clickEffect">
                                  <p:stCondLst>
                                    <p:cond delay="0"/>
                                  </p:stCondLst>
                                  <p:childTnLst>
                                    <p:set>
                                      <p:cBhvr>
                                        <p:cTn id="158" dur="1" fill="hold">
                                          <p:stCondLst>
                                            <p:cond delay="0"/>
                                          </p:stCondLst>
                                        </p:cTn>
                                        <p:tgtEl>
                                          <p:spTgt spid="13"/>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43857"/>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43856"/>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nodeType="clickEffect">
                                  <p:stCondLst>
                                    <p:cond delay="0"/>
                                  </p:stCondLst>
                                  <p:childTnLst>
                                    <p:set>
                                      <p:cBhvr>
                                        <p:cTn id="17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842" grpId="0"/>
      <p:bldP spid="243843" grpId="0"/>
      <p:bldP spid="243844" grpId="0"/>
      <p:bldP spid="243845" grpId="0"/>
      <p:bldP spid="243846" grpId="0"/>
      <p:bldP spid="243847" grpId="0"/>
      <p:bldP spid="243848" grpId="0"/>
      <p:bldP spid="243849" grpId="0"/>
      <p:bldP spid="243850" grpId="0"/>
      <p:bldP spid="243851" grpId="0"/>
      <p:bldP spid="243852" grpId="0"/>
      <p:bldP spid="243853" grpId="0"/>
      <p:bldP spid="243854" grpId="0"/>
      <p:bldP spid="243855" grpId="0"/>
      <p:bldP spid="243856" grpId="0"/>
      <p:bldP spid="243857" grpId="0"/>
      <p:bldP spid="243858" grpId="0"/>
      <p:bldP spid="243859" grpId="0"/>
      <p:bldP spid="243860" grpId="0"/>
      <p:bldP spid="243861" grpId="0"/>
      <p:bldP spid="243862" grpId="0"/>
      <p:bldP spid="243863" grpId="0"/>
      <p:bldP spid="243864" grpId="0"/>
      <p:bldP spid="2438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9"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01"/>
          <p:cNvGrpSpPr>
            <a:grpSpLocks/>
          </p:cNvGrpSpPr>
          <p:nvPr/>
        </p:nvGrpSpPr>
        <p:grpSpPr bwMode="auto">
          <a:xfrm>
            <a:off x="611188" y="2187575"/>
            <a:ext cx="4543425" cy="4194175"/>
            <a:chOff x="385" y="1378"/>
            <a:chExt cx="2862" cy="2642"/>
          </a:xfrm>
        </p:grpSpPr>
        <p:sp>
          <p:nvSpPr>
            <p:cNvPr id="23564" name="Rectangle 4"/>
            <p:cNvSpPr>
              <a:spLocks noChangeArrowheads="1"/>
            </p:cNvSpPr>
            <p:nvPr/>
          </p:nvSpPr>
          <p:spPr bwMode="auto">
            <a:xfrm>
              <a:off x="2874" y="3582"/>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65" name="Rectangle 5"/>
            <p:cNvSpPr>
              <a:spLocks noChangeArrowheads="1"/>
            </p:cNvSpPr>
            <p:nvPr/>
          </p:nvSpPr>
          <p:spPr bwMode="auto">
            <a:xfrm>
              <a:off x="2501" y="3582"/>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66" name="Rectangle 6"/>
            <p:cNvSpPr>
              <a:spLocks noChangeArrowheads="1"/>
            </p:cNvSpPr>
            <p:nvPr/>
          </p:nvSpPr>
          <p:spPr bwMode="auto">
            <a:xfrm>
              <a:off x="2127" y="3582"/>
              <a:ext cx="37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67" name="Rectangle 7"/>
            <p:cNvSpPr>
              <a:spLocks noChangeArrowheads="1"/>
            </p:cNvSpPr>
            <p:nvPr/>
          </p:nvSpPr>
          <p:spPr bwMode="auto">
            <a:xfrm>
              <a:off x="1754" y="3582"/>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9</a:t>
              </a:r>
              <a:endParaRPr lang="en-US">
                <a:solidFill>
                  <a:srgbClr val="FF6600"/>
                </a:solidFill>
              </a:endParaRPr>
            </a:p>
          </p:txBody>
        </p:sp>
        <p:sp>
          <p:nvSpPr>
            <p:cNvPr id="23568" name="Rectangle 8"/>
            <p:cNvSpPr>
              <a:spLocks noChangeArrowheads="1"/>
            </p:cNvSpPr>
            <p:nvPr/>
          </p:nvSpPr>
          <p:spPr bwMode="auto">
            <a:xfrm>
              <a:off x="1380" y="3582"/>
              <a:ext cx="37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69" name="Rectangle 9"/>
            <p:cNvSpPr>
              <a:spLocks noChangeArrowheads="1"/>
            </p:cNvSpPr>
            <p:nvPr/>
          </p:nvSpPr>
          <p:spPr bwMode="auto">
            <a:xfrm>
              <a:off x="1007" y="3582"/>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0" name="Rectangle 10"/>
            <p:cNvSpPr>
              <a:spLocks noChangeArrowheads="1"/>
            </p:cNvSpPr>
            <p:nvPr/>
          </p:nvSpPr>
          <p:spPr bwMode="auto">
            <a:xfrm>
              <a:off x="634" y="3582"/>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6</a:t>
              </a:r>
              <a:endParaRPr lang="en-US">
                <a:solidFill>
                  <a:schemeClr val="tx1"/>
                </a:solidFill>
              </a:endParaRPr>
            </a:p>
          </p:txBody>
        </p:sp>
        <p:sp>
          <p:nvSpPr>
            <p:cNvPr id="23571" name="Rectangle 11"/>
            <p:cNvSpPr>
              <a:spLocks noChangeArrowheads="1"/>
            </p:cNvSpPr>
            <p:nvPr/>
          </p:nvSpPr>
          <p:spPr bwMode="auto">
            <a:xfrm>
              <a:off x="2874" y="3264"/>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2" name="Rectangle 12"/>
            <p:cNvSpPr>
              <a:spLocks noChangeArrowheads="1"/>
            </p:cNvSpPr>
            <p:nvPr/>
          </p:nvSpPr>
          <p:spPr bwMode="auto">
            <a:xfrm>
              <a:off x="2501" y="3264"/>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3" name="Rectangle 13"/>
            <p:cNvSpPr>
              <a:spLocks noChangeArrowheads="1"/>
            </p:cNvSpPr>
            <p:nvPr/>
          </p:nvSpPr>
          <p:spPr bwMode="auto">
            <a:xfrm>
              <a:off x="2127" y="3264"/>
              <a:ext cx="37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4" name="Rectangle 14"/>
            <p:cNvSpPr>
              <a:spLocks noChangeArrowheads="1"/>
            </p:cNvSpPr>
            <p:nvPr/>
          </p:nvSpPr>
          <p:spPr bwMode="auto">
            <a:xfrm>
              <a:off x="1754" y="3264"/>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5" name="Rectangle 15"/>
            <p:cNvSpPr>
              <a:spLocks noChangeArrowheads="1"/>
            </p:cNvSpPr>
            <p:nvPr/>
          </p:nvSpPr>
          <p:spPr bwMode="auto">
            <a:xfrm>
              <a:off x="1380" y="3264"/>
              <a:ext cx="37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6" name="Rectangle 16"/>
            <p:cNvSpPr>
              <a:spLocks noChangeArrowheads="1"/>
            </p:cNvSpPr>
            <p:nvPr/>
          </p:nvSpPr>
          <p:spPr bwMode="auto">
            <a:xfrm>
              <a:off x="1007" y="3264"/>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7" name="Rectangle 17"/>
            <p:cNvSpPr>
              <a:spLocks noChangeArrowheads="1"/>
            </p:cNvSpPr>
            <p:nvPr/>
          </p:nvSpPr>
          <p:spPr bwMode="auto">
            <a:xfrm>
              <a:off x="634" y="3264"/>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5</a:t>
              </a:r>
              <a:endParaRPr lang="en-US">
                <a:solidFill>
                  <a:schemeClr val="tx1"/>
                </a:solidFill>
              </a:endParaRPr>
            </a:p>
          </p:txBody>
        </p:sp>
        <p:sp>
          <p:nvSpPr>
            <p:cNvPr id="23578" name="Rectangle 18"/>
            <p:cNvSpPr>
              <a:spLocks noChangeArrowheads="1"/>
            </p:cNvSpPr>
            <p:nvPr/>
          </p:nvSpPr>
          <p:spPr bwMode="auto">
            <a:xfrm>
              <a:off x="2874" y="2947"/>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79" name="Rectangle 19"/>
            <p:cNvSpPr>
              <a:spLocks noChangeArrowheads="1"/>
            </p:cNvSpPr>
            <p:nvPr/>
          </p:nvSpPr>
          <p:spPr bwMode="auto">
            <a:xfrm>
              <a:off x="2501" y="2947"/>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0" name="Rectangle 20"/>
            <p:cNvSpPr>
              <a:spLocks noChangeArrowheads="1"/>
            </p:cNvSpPr>
            <p:nvPr/>
          </p:nvSpPr>
          <p:spPr bwMode="auto">
            <a:xfrm>
              <a:off x="2127" y="2947"/>
              <a:ext cx="37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1" name="Rectangle 21"/>
            <p:cNvSpPr>
              <a:spLocks noChangeArrowheads="1"/>
            </p:cNvSpPr>
            <p:nvPr/>
          </p:nvSpPr>
          <p:spPr bwMode="auto">
            <a:xfrm>
              <a:off x="1754" y="2947"/>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2" name="Rectangle 22"/>
            <p:cNvSpPr>
              <a:spLocks noChangeArrowheads="1"/>
            </p:cNvSpPr>
            <p:nvPr/>
          </p:nvSpPr>
          <p:spPr bwMode="auto">
            <a:xfrm>
              <a:off x="1380" y="2947"/>
              <a:ext cx="37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3" name="Rectangle 23"/>
            <p:cNvSpPr>
              <a:spLocks noChangeArrowheads="1"/>
            </p:cNvSpPr>
            <p:nvPr/>
          </p:nvSpPr>
          <p:spPr bwMode="auto">
            <a:xfrm>
              <a:off x="1007" y="2947"/>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4" name="Rectangle 24"/>
            <p:cNvSpPr>
              <a:spLocks noChangeArrowheads="1"/>
            </p:cNvSpPr>
            <p:nvPr/>
          </p:nvSpPr>
          <p:spPr bwMode="auto">
            <a:xfrm>
              <a:off x="634" y="2947"/>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4</a:t>
              </a:r>
              <a:endParaRPr lang="en-US">
                <a:solidFill>
                  <a:schemeClr val="tx1"/>
                </a:solidFill>
              </a:endParaRPr>
            </a:p>
          </p:txBody>
        </p:sp>
        <p:sp>
          <p:nvSpPr>
            <p:cNvPr id="23585" name="Rectangle 25"/>
            <p:cNvSpPr>
              <a:spLocks noChangeArrowheads="1"/>
            </p:cNvSpPr>
            <p:nvPr/>
          </p:nvSpPr>
          <p:spPr bwMode="auto">
            <a:xfrm>
              <a:off x="2874" y="2629"/>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6" name="Rectangle 26"/>
            <p:cNvSpPr>
              <a:spLocks noChangeArrowheads="1"/>
            </p:cNvSpPr>
            <p:nvPr/>
          </p:nvSpPr>
          <p:spPr bwMode="auto">
            <a:xfrm>
              <a:off x="2501" y="2629"/>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8</a:t>
              </a:r>
              <a:endParaRPr lang="en-US">
                <a:solidFill>
                  <a:srgbClr val="FF6600"/>
                </a:solidFill>
              </a:endParaRPr>
            </a:p>
          </p:txBody>
        </p:sp>
        <p:sp>
          <p:nvSpPr>
            <p:cNvPr id="23587" name="Rectangle 27"/>
            <p:cNvSpPr>
              <a:spLocks noChangeArrowheads="1"/>
            </p:cNvSpPr>
            <p:nvPr/>
          </p:nvSpPr>
          <p:spPr bwMode="auto">
            <a:xfrm>
              <a:off x="2127" y="2629"/>
              <a:ext cx="37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8" name="Rectangle 28"/>
            <p:cNvSpPr>
              <a:spLocks noChangeArrowheads="1"/>
            </p:cNvSpPr>
            <p:nvPr/>
          </p:nvSpPr>
          <p:spPr bwMode="auto">
            <a:xfrm>
              <a:off x="1754" y="2629"/>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89" name="Rectangle 29"/>
            <p:cNvSpPr>
              <a:spLocks noChangeArrowheads="1"/>
            </p:cNvSpPr>
            <p:nvPr/>
          </p:nvSpPr>
          <p:spPr bwMode="auto">
            <a:xfrm>
              <a:off x="1380" y="2629"/>
              <a:ext cx="37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0" name="Rectangle 30"/>
            <p:cNvSpPr>
              <a:spLocks noChangeArrowheads="1"/>
            </p:cNvSpPr>
            <p:nvPr/>
          </p:nvSpPr>
          <p:spPr bwMode="auto">
            <a:xfrm>
              <a:off x="1007" y="2629"/>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1" name="Rectangle 31"/>
            <p:cNvSpPr>
              <a:spLocks noChangeArrowheads="1"/>
            </p:cNvSpPr>
            <p:nvPr/>
          </p:nvSpPr>
          <p:spPr bwMode="auto">
            <a:xfrm>
              <a:off x="634" y="2629"/>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3</a:t>
              </a:r>
              <a:endParaRPr lang="en-US">
                <a:solidFill>
                  <a:schemeClr val="tx1"/>
                </a:solidFill>
              </a:endParaRPr>
            </a:p>
          </p:txBody>
        </p:sp>
        <p:sp>
          <p:nvSpPr>
            <p:cNvPr id="23592" name="Rectangle 32"/>
            <p:cNvSpPr>
              <a:spLocks noChangeArrowheads="1"/>
            </p:cNvSpPr>
            <p:nvPr/>
          </p:nvSpPr>
          <p:spPr bwMode="auto">
            <a:xfrm>
              <a:off x="2874" y="2311"/>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3" name="Rectangle 33"/>
            <p:cNvSpPr>
              <a:spLocks noChangeArrowheads="1"/>
            </p:cNvSpPr>
            <p:nvPr/>
          </p:nvSpPr>
          <p:spPr bwMode="auto">
            <a:xfrm>
              <a:off x="2501" y="2311"/>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4" name="Rectangle 34"/>
            <p:cNvSpPr>
              <a:spLocks noChangeArrowheads="1"/>
            </p:cNvSpPr>
            <p:nvPr/>
          </p:nvSpPr>
          <p:spPr bwMode="auto">
            <a:xfrm>
              <a:off x="2127" y="2311"/>
              <a:ext cx="37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5" name="Rectangle 35"/>
            <p:cNvSpPr>
              <a:spLocks noChangeArrowheads="1"/>
            </p:cNvSpPr>
            <p:nvPr/>
          </p:nvSpPr>
          <p:spPr bwMode="auto">
            <a:xfrm>
              <a:off x="1754" y="2311"/>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6" name="Rectangle 36"/>
            <p:cNvSpPr>
              <a:spLocks noChangeArrowheads="1"/>
            </p:cNvSpPr>
            <p:nvPr/>
          </p:nvSpPr>
          <p:spPr bwMode="auto">
            <a:xfrm>
              <a:off x="1380" y="2311"/>
              <a:ext cx="37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7" name="Rectangle 37"/>
            <p:cNvSpPr>
              <a:spLocks noChangeArrowheads="1"/>
            </p:cNvSpPr>
            <p:nvPr/>
          </p:nvSpPr>
          <p:spPr bwMode="auto">
            <a:xfrm>
              <a:off x="1007" y="2311"/>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598" name="Rectangle 38"/>
            <p:cNvSpPr>
              <a:spLocks noChangeArrowheads="1"/>
            </p:cNvSpPr>
            <p:nvPr/>
          </p:nvSpPr>
          <p:spPr bwMode="auto">
            <a:xfrm>
              <a:off x="634" y="2311"/>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2</a:t>
              </a:r>
              <a:endParaRPr lang="en-US">
                <a:solidFill>
                  <a:schemeClr val="tx1"/>
                </a:solidFill>
              </a:endParaRPr>
            </a:p>
          </p:txBody>
        </p:sp>
        <p:sp>
          <p:nvSpPr>
            <p:cNvPr id="23599" name="Rectangle 39"/>
            <p:cNvSpPr>
              <a:spLocks noChangeArrowheads="1"/>
            </p:cNvSpPr>
            <p:nvPr/>
          </p:nvSpPr>
          <p:spPr bwMode="auto">
            <a:xfrm>
              <a:off x="2874" y="1963"/>
              <a:ext cx="3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600" name="Rectangle 40"/>
            <p:cNvSpPr>
              <a:spLocks noChangeArrowheads="1"/>
            </p:cNvSpPr>
            <p:nvPr/>
          </p:nvSpPr>
          <p:spPr bwMode="auto">
            <a:xfrm>
              <a:off x="2501" y="1963"/>
              <a:ext cx="3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601" name="Rectangle 41"/>
            <p:cNvSpPr>
              <a:spLocks noChangeArrowheads="1"/>
            </p:cNvSpPr>
            <p:nvPr/>
          </p:nvSpPr>
          <p:spPr bwMode="auto">
            <a:xfrm>
              <a:off x="2127" y="1963"/>
              <a:ext cx="37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602" name="Rectangle 42"/>
            <p:cNvSpPr>
              <a:spLocks noChangeArrowheads="1"/>
            </p:cNvSpPr>
            <p:nvPr/>
          </p:nvSpPr>
          <p:spPr bwMode="auto">
            <a:xfrm>
              <a:off x="1754" y="1963"/>
              <a:ext cx="3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603" name="Rectangle 43"/>
            <p:cNvSpPr>
              <a:spLocks noChangeArrowheads="1"/>
            </p:cNvSpPr>
            <p:nvPr/>
          </p:nvSpPr>
          <p:spPr bwMode="auto">
            <a:xfrm>
              <a:off x="1380" y="1963"/>
              <a:ext cx="37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3</a:t>
              </a:r>
              <a:endParaRPr lang="en-US">
                <a:solidFill>
                  <a:srgbClr val="FF6600"/>
                </a:solidFill>
              </a:endParaRPr>
            </a:p>
          </p:txBody>
        </p:sp>
        <p:sp>
          <p:nvSpPr>
            <p:cNvPr id="23604" name="Rectangle 44"/>
            <p:cNvSpPr>
              <a:spLocks noChangeArrowheads="1"/>
            </p:cNvSpPr>
            <p:nvPr/>
          </p:nvSpPr>
          <p:spPr bwMode="auto">
            <a:xfrm>
              <a:off x="1007" y="1963"/>
              <a:ext cx="3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a:solidFill>
                  <a:schemeClr val="tx1"/>
                </a:solidFill>
              </a:endParaRPr>
            </a:p>
          </p:txBody>
        </p:sp>
        <p:sp>
          <p:nvSpPr>
            <p:cNvPr id="23605" name="Rectangle 45"/>
            <p:cNvSpPr>
              <a:spLocks noChangeArrowheads="1"/>
            </p:cNvSpPr>
            <p:nvPr/>
          </p:nvSpPr>
          <p:spPr bwMode="auto">
            <a:xfrm>
              <a:off x="634" y="1963"/>
              <a:ext cx="3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1</a:t>
              </a:r>
              <a:endParaRPr lang="en-US">
                <a:solidFill>
                  <a:schemeClr val="tx1"/>
                </a:solidFill>
              </a:endParaRPr>
            </a:p>
          </p:txBody>
        </p:sp>
        <p:sp>
          <p:nvSpPr>
            <p:cNvPr id="23606" name="Rectangle 46"/>
            <p:cNvSpPr>
              <a:spLocks noChangeArrowheads="1"/>
            </p:cNvSpPr>
            <p:nvPr/>
          </p:nvSpPr>
          <p:spPr bwMode="auto">
            <a:xfrm>
              <a:off x="2874" y="1629"/>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6</a:t>
              </a:r>
              <a:endParaRPr lang="en-US">
                <a:solidFill>
                  <a:schemeClr val="tx1"/>
                </a:solidFill>
              </a:endParaRPr>
            </a:p>
          </p:txBody>
        </p:sp>
        <p:sp>
          <p:nvSpPr>
            <p:cNvPr id="23607" name="Rectangle 47"/>
            <p:cNvSpPr>
              <a:spLocks noChangeArrowheads="1"/>
            </p:cNvSpPr>
            <p:nvPr/>
          </p:nvSpPr>
          <p:spPr bwMode="auto">
            <a:xfrm>
              <a:off x="2501" y="1629"/>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5</a:t>
              </a:r>
              <a:endParaRPr lang="en-US">
                <a:solidFill>
                  <a:schemeClr val="tx1"/>
                </a:solidFill>
              </a:endParaRPr>
            </a:p>
          </p:txBody>
        </p:sp>
        <p:sp>
          <p:nvSpPr>
            <p:cNvPr id="23608" name="Rectangle 48"/>
            <p:cNvSpPr>
              <a:spLocks noChangeArrowheads="1"/>
            </p:cNvSpPr>
            <p:nvPr/>
          </p:nvSpPr>
          <p:spPr bwMode="auto">
            <a:xfrm>
              <a:off x="2127" y="1629"/>
              <a:ext cx="37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4</a:t>
              </a:r>
              <a:endParaRPr lang="en-US">
                <a:solidFill>
                  <a:schemeClr val="tx1"/>
                </a:solidFill>
              </a:endParaRPr>
            </a:p>
          </p:txBody>
        </p:sp>
        <p:sp>
          <p:nvSpPr>
            <p:cNvPr id="23609" name="Rectangle 49"/>
            <p:cNvSpPr>
              <a:spLocks noChangeArrowheads="1"/>
            </p:cNvSpPr>
            <p:nvPr/>
          </p:nvSpPr>
          <p:spPr bwMode="auto">
            <a:xfrm>
              <a:off x="1754" y="1629"/>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3</a:t>
              </a:r>
              <a:endParaRPr lang="en-US">
                <a:solidFill>
                  <a:schemeClr val="tx1"/>
                </a:solidFill>
              </a:endParaRPr>
            </a:p>
          </p:txBody>
        </p:sp>
        <p:sp>
          <p:nvSpPr>
            <p:cNvPr id="23610" name="Rectangle 50"/>
            <p:cNvSpPr>
              <a:spLocks noChangeArrowheads="1"/>
            </p:cNvSpPr>
            <p:nvPr/>
          </p:nvSpPr>
          <p:spPr bwMode="auto">
            <a:xfrm>
              <a:off x="1380" y="1629"/>
              <a:ext cx="37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2</a:t>
              </a:r>
              <a:endParaRPr lang="en-US">
                <a:solidFill>
                  <a:schemeClr val="tx1"/>
                </a:solidFill>
              </a:endParaRPr>
            </a:p>
          </p:txBody>
        </p:sp>
        <p:sp>
          <p:nvSpPr>
            <p:cNvPr id="23611" name="Rectangle 51"/>
            <p:cNvSpPr>
              <a:spLocks noChangeArrowheads="1"/>
            </p:cNvSpPr>
            <p:nvPr/>
          </p:nvSpPr>
          <p:spPr bwMode="auto">
            <a:xfrm>
              <a:off x="1007" y="1629"/>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1</a:t>
              </a:r>
              <a:endParaRPr lang="en-US">
                <a:solidFill>
                  <a:schemeClr val="tx1"/>
                </a:solidFill>
              </a:endParaRPr>
            </a:p>
          </p:txBody>
        </p:sp>
        <p:sp>
          <p:nvSpPr>
            <p:cNvPr id="23612" name="Rectangle 52"/>
            <p:cNvSpPr>
              <a:spLocks noChangeArrowheads="1"/>
            </p:cNvSpPr>
            <p:nvPr/>
          </p:nvSpPr>
          <p:spPr bwMode="auto">
            <a:xfrm>
              <a:off x="634" y="1629"/>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chemeClr val="tx1"/>
                  </a:solidFill>
                </a:rPr>
                <a:t>+</a:t>
              </a:r>
              <a:endParaRPr lang="en-US">
                <a:solidFill>
                  <a:schemeClr val="tx1"/>
                </a:solidFill>
              </a:endParaRPr>
            </a:p>
          </p:txBody>
        </p:sp>
        <p:sp>
          <p:nvSpPr>
            <p:cNvPr id="23613" name="Line 53"/>
            <p:cNvSpPr>
              <a:spLocks noChangeShapeType="1"/>
            </p:cNvSpPr>
            <p:nvPr/>
          </p:nvSpPr>
          <p:spPr bwMode="auto">
            <a:xfrm>
              <a:off x="634" y="1629"/>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54"/>
            <p:cNvSpPr>
              <a:spLocks noChangeShapeType="1"/>
            </p:cNvSpPr>
            <p:nvPr/>
          </p:nvSpPr>
          <p:spPr bwMode="auto">
            <a:xfrm>
              <a:off x="634" y="1963"/>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55"/>
            <p:cNvSpPr>
              <a:spLocks noChangeShapeType="1"/>
            </p:cNvSpPr>
            <p:nvPr/>
          </p:nvSpPr>
          <p:spPr bwMode="auto">
            <a:xfrm>
              <a:off x="634" y="2311"/>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56"/>
            <p:cNvSpPr>
              <a:spLocks noChangeShapeType="1"/>
            </p:cNvSpPr>
            <p:nvPr/>
          </p:nvSpPr>
          <p:spPr bwMode="auto">
            <a:xfrm>
              <a:off x="634" y="2629"/>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57"/>
            <p:cNvSpPr>
              <a:spLocks noChangeShapeType="1"/>
            </p:cNvSpPr>
            <p:nvPr/>
          </p:nvSpPr>
          <p:spPr bwMode="auto">
            <a:xfrm>
              <a:off x="634" y="2947"/>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58"/>
            <p:cNvSpPr>
              <a:spLocks noChangeShapeType="1"/>
            </p:cNvSpPr>
            <p:nvPr/>
          </p:nvSpPr>
          <p:spPr bwMode="auto">
            <a:xfrm>
              <a:off x="634" y="3264"/>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59"/>
            <p:cNvSpPr>
              <a:spLocks noChangeShapeType="1"/>
            </p:cNvSpPr>
            <p:nvPr/>
          </p:nvSpPr>
          <p:spPr bwMode="auto">
            <a:xfrm>
              <a:off x="634" y="3582"/>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0" name="Line 60"/>
            <p:cNvSpPr>
              <a:spLocks noChangeShapeType="1"/>
            </p:cNvSpPr>
            <p:nvPr/>
          </p:nvSpPr>
          <p:spPr bwMode="auto">
            <a:xfrm>
              <a:off x="634" y="3899"/>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Line 61"/>
            <p:cNvSpPr>
              <a:spLocks noChangeShapeType="1"/>
            </p:cNvSpPr>
            <p:nvPr/>
          </p:nvSpPr>
          <p:spPr bwMode="auto">
            <a:xfrm>
              <a:off x="634" y="1629"/>
              <a:ext cx="0" cy="227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62"/>
            <p:cNvSpPr>
              <a:spLocks noChangeShapeType="1"/>
            </p:cNvSpPr>
            <p:nvPr/>
          </p:nvSpPr>
          <p:spPr bwMode="auto">
            <a:xfrm>
              <a:off x="1007" y="1629"/>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Line 63"/>
            <p:cNvSpPr>
              <a:spLocks noChangeShapeType="1"/>
            </p:cNvSpPr>
            <p:nvPr/>
          </p:nvSpPr>
          <p:spPr bwMode="auto">
            <a:xfrm>
              <a:off x="1380" y="1629"/>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4" name="Line 64"/>
            <p:cNvSpPr>
              <a:spLocks noChangeShapeType="1"/>
            </p:cNvSpPr>
            <p:nvPr/>
          </p:nvSpPr>
          <p:spPr bwMode="auto">
            <a:xfrm>
              <a:off x="1754" y="1629"/>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Line 65"/>
            <p:cNvSpPr>
              <a:spLocks noChangeShapeType="1"/>
            </p:cNvSpPr>
            <p:nvPr/>
          </p:nvSpPr>
          <p:spPr bwMode="auto">
            <a:xfrm>
              <a:off x="2127" y="1629"/>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6" name="Line 66"/>
            <p:cNvSpPr>
              <a:spLocks noChangeShapeType="1"/>
            </p:cNvSpPr>
            <p:nvPr/>
          </p:nvSpPr>
          <p:spPr bwMode="auto">
            <a:xfrm>
              <a:off x="2501" y="1629"/>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7" name="Line 67"/>
            <p:cNvSpPr>
              <a:spLocks noChangeShapeType="1"/>
            </p:cNvSpPr>
            <p:nvPr/>
          </p:nvSpPr>
          <p:spPr bwMode="auto">
            <a:xfrm>
              <a:off x="2874" y="1629"/>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68"/>
            <p:cNvSpPr>
              <a:spLocks noChangeShapeType="1"/>
            </p:cNvSpPr>
            <p:nvPr/>
          </p:nvSpPr>
          <p:spPr bwMode="auto">
            <a:xfrm>
              <a:off x="3247" y="1629"/>
              <a:ext cx="0" cy="227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Rectangle 70"/>
            <p:cNvSpPr>
              <a:spLocks noChangeArrowheads="1"/>
            </p:cNvSpPr>
            <p:nvPr/>
          </p:nvSpPr>
          <p:spPr bwMode="auto">
            <a:xfrm>
              <a:off x="970" y="1378"/>
              <a:ext cx="2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Second die</a:t>
              </a:r>
              <a:endParaRPr lang="en-US" sz="2000">
                <a:solidFill>
                  <a:schemeClr val="tx1"/>
                </a:solidFill>
              </a:endParaRPr>
            </a:p>
          </p:txBody>
        </p:sp>
        <p:sp>
          <p:nvSpPr>
            <p:cNvPr id="23630" name="Rectangle 71"/>
            <p:cNvSpPr>
              <a:spLocks noChangeArrowheads="1"/>
            </p:cNvSpPr>
            <p:nvPr/>
          </p:nvSpPr>
          <p:spPr bwMode="auto">
            <a:xfrm rot="-5400000">
              <a:off x="-590" y="2796"/>
              <a:ext cx="2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First die</a:t>
              </a:r>
              <a:endParaRPr lang="en-US" sz="2000">
                <a:solidFill>
                  <a:schemeClr val="tx1"/>
                </a:solidFill>
              </a:endParaRPr>
            </a:p>
          </p:txBody>
        </p:sp>
      </p:grpSp>
      <p:sp>
        <p:nvSpPr>
          <p:cNvPr id="23556" name="Rectangle 72"/>
          <p:cNvSpPr>
            <a:spLocks noGrp="1" noChangeArrowheads="1"/>
          </p:cNvSpPr>
          <p:nvPr>
            <p:ph type="title"/>
          </p:nvPr>
        </p:nvSpPr>
        <p:spPr>
          <a:noFill/>
        </p:spPr>
        <p:txBody>
          <a:bodyPr/>
          <a:lstStyle/>
          <a:p>
            <a:pPr eaLnBrk="1" hangingPunct="1"/>
            <a:r>
              <a:rPr lang="en-GB" smtClean="0"/>
              <a:t>Sample space diagrams</a:t>
            </a:r>
            <a:endParaRPr lang="en-US" smtClean="0"/>
          </a:p>
        </p:txBody>
      </p:sp>
      <p:pic>
        <p:nvPicPr>
          <p:cNvPr id="23557" name="Picture 7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96"/>
          <p:cNvSpPr>
            <a:spLocks noChangeArrowheads="1"/>
          </p:cNvSpPr>
          <p:nvPr/>
        </p:nvSpPr>
        <p:spPr bwMode="auto">
          <a:xfrm>
            <a:off x="323850" y="981075"/>
            <a:ext cx="8532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This table is another way of displaying all the outcomes from throwing two dice and adding them together. It is called a </a:t>
            </a:r>
            <a:r>
              <a:rPr lang="en-GB" b="1">
                <a:solidFill>
                  <a:srgbClr val="FF6600"/>
                </a:solidFill>
              </a:rPr>
              <a:t>sample space diagram</a:t>
            </a:r>
            <a:r>
              <a:rPr lang="en-GB"/>
              <a:t>.</a:t>
            </a:r>
          </a:p>
        </p:txBody>
      </p:sp>
      <p:sp>
        <p:nvSpPr>
          <p:cNvPr id="245957" name="Rectangle 197"/>
          <p:cNvSpPr>
            <a:spLocks noChangeArrowheads="1"/>
          </p:cNvSpPr>
          <p:nvPr/>
        </p:nvSpPr>
        <p:spPr bwMode="auto">
          <a:xfrm>
            <a:off x="5759450" y="2578100"/>
            <a:ext cx="2879725" cy="850900"/>
          </a:xfrm>
          <a:prstGeom prst="rect">
            <a:avLst/>
          </a:prstGeom>
          <a:solidFill>
            <a:srgbClr val="FFFFCC"/>
          </a:solidFill>
          <a:ln w="28575">
            <a:solidFill>
              <a:schemeClr val="tx1"/>
            </a:solidFill>
            <a:miter lim="800000"/>
            <a:headEnd/>
            <a:tailEnd/>
          </a:ln>
        </p:spPr>
        <p:txBody>
          <a:bodyPr>
            <a:spAutoFit/>
          </a:bodyPr>
          <a:lstStyle/>
          <a:p>
            <a:pPr algn="ctr"/>
            <a:r>
              <a:rPr lang="en-GB"/>
              <a:t>Fill in the rest of the cells in the table.</a:t>
            </a:r>
          </a:p>
        </p:txBody>
      </p:sp>
      <p:sp>
        <p:nvSpPr>
          <p:cNvPr id="245958" name="Rectangle 198"/>
          <p:cNvSpPr>
            <a:spLocks noChangeArrowheads="1"/>
          </p:cNvSpPr>
          <p:nvPr/>
        </p:nvSpPr>
        <p:spPr bwMode="auto">
          <a:xfrm>
            <a:off x="5580063" y="3597275"/>
            <a:ext cx="3240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Colour in all the twos one colour, the threes another colour etc.</a:t>
            </a:r>
          </a:p>
        </p:txBody>
      </p:sp>
      <p:sp>
        <p:nvSpPr>
          <p:cNvPr id="245960" name="Rectangle 200"/>
          <p:cNvSpPr>
            <a:spLocks noChangeArrowheads="1"/>
          </p:cNvSpPr>
          <p:nvPr/>
        </p:nvSpPr>
        <p:spPr bwMode="auto">
          <a:xfrm>
            <a:off x="5616575" y="4954588"/>
            <a:ext cx="3168650" cy="850900"/>
          </a:xfrm>
          <a:prstGeom prst="rect">
            <a:avLst/>
          </a:prstGeom>
          <a:solidFill>
            <a:srgbClr val="FFFFCC"/>
          </a:solidFill>
          <a:ln w="28575">
            <a:solidFill>
              <a:schemeClr val="tx1"/>
            </a:solidFill>
            <a:miter lim="800000"/>
            <a:headEnd/>
            <a:tailEnd/>
          </a:ln>
        </p:spPr>
        <p:txBody>
          <a:bodyPr>
            <a:spAutoFit/>
          </a:bodyPr>
          <a:lstStyle/>
          <a:p>
            <a:pPr algn="ctr"/>
            <a:r>
              <a:rPr lang="en-GB"/>
              <a:t>What patterns do you notice in the table?</a:t>
            </a:r>
          </a:p>
        </p:txBody>
      </p:sp>
      <p:pic>
        <p:nvPicPr>
          <p:cNvPr id="23563" name="Picture 202"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57" grpId="0" animBg="1"/>
      <p:bldP spid="245958" grpId="0"/>
      <p:bldP spid="2459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9"/>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10245" name="Rectangle 42"/>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10246" name="Rectangle 43"/>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10247" name="Rectangle 44"/>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10248" name="Rectangle 45"/>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10249" name="Rectangle 46"/>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10250" name="AutoShape 2"/>
          <p:cNvSpPr>
            <a:spLocks noGrp="1" noChangeArrowheads="1"/>
          </p:cNvSpPr>
          <p:nvPr>
            <p:ph type="subTitle" idx="1"/>
          </p:nvPr>
        </p:nvSpPr>
        <p:spPr bwMode="auto">
          <a:xfrm>
            <a:off x="685800" y="2051050"/>
            <a:ext cx="5105400" cy="525463"/>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D6.1 The language of probability</a:t>
            </a:r>
          </a:p>
        </p:txBody>
      </p:sp>
      <p:sp>
        <p:nvSpPr>
          <p:cNvPr id="10251" name="AutoShape 4"/>
          <p:cNvSpPr>
            <a:spLocks noChangeArrowheads="1"/>
          </p:cNvSpPr>
          <p:nvPr/>
        </p:nvSpPr>
        <p:spPr bwMode="auto">
          <a:xfrm>
            <a:off x="304800" y="1033463"/>
            <a:ext cx="30480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D6 Probability</a:t>
            </a:r>
            <a:endParaRPr lang="en-GB" sz="3000">
              <a:solidFill>
                <a:schemeClr val="bg1"/>
              </a:solidFill>
            </a:endParaRPr>
          </a:p>
        </p:txBody>
      </p:sp>
      <p:sp>
        <p:nvSpPr>
          <p:cNvPr id="10252" name="AutoShape 37"/>
          <p:cNvSpPr>
            <a:spLocks noChangeArrowheads="1"/>
          </p:cNvSpPr>
          <p:nvPr/>
        </p:nvSpPr>
        <p:spPr bwMode="auto">
          <a:xfrm>
            <a:off x="685800" y="2876550"/>
            <a:ext cx="5334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D6.2 Probabilities of single events</a:t>
            </a:r>
          </a:p>
        </p:txBody>
      </p:sp>
      <p:sp>
        <p:nvSpPr>
          <p:cNvPr id="10253" name="AutoShape 39"/>
          <p:cNvSpPr>
            <a:spLocks noChangeArrowheads="1"/>
          </p:cNvSpPr>
          <p:nvPr/>
        </p:nvSpPr>
        <p:spPr bwMode="auto">
          <a:xfrm>
            <a:off x="685800" y="4525963"/>
            <a:ext cx="32004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D6.4 Tree diagrams</a:t>
            </a:r>
          </a:p>
        </p:txBody>
      </p:sp>
      <p:sp>
        <p:nvSpPr>
          <p:cNvPr id="10254" name="AutoShape 40"/>
          <p:cNvSpPr>
            <a:spLocks noChangeArrowheads="1"/>
          </p:cNvSpPr>
          <p:nvPr/>
        </p:nvSpPr>
        <p:spPr bwMode="auto">
          <a:xfrm>
            <a:off x="685800" y="5351463"/>
            <a:ext cx="4648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D6.5 Experimental probability</a:t>
            </a:r>
          </a:p>
        </p:txBody>
      </p:sp>
      <p:sp>
        <p:nvSpPr>
          <p:cNvPr id="10255" name="AutoShape 41"/>
          <p:cNvSpPr>
            <a:spLocks noChangeArrowheads="1"/>
          </p:cNvSpPr>
          <p:nvPr/>
        </p:nvSpPr>
        <p:spPr bwMode="auto">
          <a:xfrm>
            <a:off x="685800" y="3700463"/>
            <a:ext cx="5902325"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D6.3 Probabilities of combined events</a:t>
            </a:r>
          </a:p>
        </p:txBody>
      </p:sp>
      <p:pic>
        <p:nvPicPr>
          <p:cNvPr id="10256" name="Picture 47"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4716463" y="914400"/>
            <a:ext cx="4392612"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spcBef>
                <a:spcPct val="20000"/>
              </a:spcBef>
              <a:buFontTx/>
              <a:buAutoNum type="arabicParenR"/>
            </a:pPr>
            <a:r>
              <a:rPr lang="en-GB"/>
              <a:t>What is the probability of getting a total more than 5?</a:t>
            </a:r>
          </a:p>
          <a:p>
            <a:pPr marL="354013" indent="-354013">
              <a:spcBef>
                <a:spcPct val="20000"/>
              </a:spcBef>
              <a:buFontTx/>
              <a:buAutoNum type="arabicParenR"/>
            </a:pPr>
            <a:r>
              <a:rPr lang="en-GB"/>
              <a:t>What is the probability of getting a total less than 10?</a:t>
            </a:r>
          </a:p>
          <a:p>
            <a:pPr marL="354013" indent="-354013">
              <a:spcBef>
                <a:spcPct val="20000"/>
              </a:spcBef>
              <a:buFontTx/>
              <a:buAutoNum type="arabicParenR"/>
            </a:pPr>
            <a:r>
              <a:rPr lang="en-GB"/>
              <a:t>What is the probability of getting a total that is a square number?</a:t>
            </a:r>
          </a:p>
          <a:p>
            <a:pPr marL="354013" indent="-354013">
              <a:spcBef>
                <a:spcPct val="20000"/>
              </a:spcBef>
              <a:buFontTx/>
              <a:buAutoNum type="arabicParenR"/>
            </a:pPr>
            <a:r>
              <a:rPr lang="en-GB"/>
              <a:t>What is the probability of getting an even total?</a:t>
            </a:r>
          </a:p>
          <a:p>
            <a:pPr marL="354013" indent="-354013">
              <a:spcBef>
                <a:spcPct val="20000"/>
              </a:spcBef>
              <a:buFontTx/>
              <a:buAutoNum type="arabicParenR"/>
            </a:pPr>
            <a:r>
              <a:rPr lang="en-GB"/>
              <a:t>What is the probability of getting an odd total?</a:t>
            </a:r>
          </a:p>
          <a:p>
            <a:pPr marL="354013" indent="-354013">
              <a:spcBef>
                <a:spcPct val="20000"/>
              </a:spcBef>
              <a:buFontTx/>
              <a:buAutoNum type="arabicParenR"/>
            </a:pPr>
            <a:r>
              <a:rPr lang="en-GB"/>
              <a:t>What is the probability of getting a total less than 13? </a:t>
            </a:r>
          </a:p>
        </p:txBody>
      </p:sp>
      <p:pic>
        <p:nvPicPr>
          <p:cNvPr id="24579" name="Picture 69"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78" name="Rectangle 70"/>
          <p:cNvSpPr>
            <a:spLocks noChangeArrowheads="1"/>
          </p:cNvSpPr>
          <p:nvPr/>
        </p:nvSpPr>
        <p:spPr bwMode="auto">
          <a:xfrm>
            <a:off x="971550" y="5229225"/>
            <a:ext cx="3048000" cy="850900"/>
          </a:xfrm>
          <a:prstGeom prst="rect">
            <a:avLst/>
          </a:prstGeom>
          <a:solidFill>
            <a:srgbClr val="FFFFCC"/>
          </a:solidFill>
          <a:ln w="28575">
            <a:solidFill>
              <a:schemeClr val="tx1"/>
            </a:solidFill>
            <a:miter lim="800000"/>
            <a:headEnd/>
            <a:tailEnd/>
          </a:ln>
        </p:spPr>
        <p:txBody>
          <a:bodyPr>
            <a:spAutoFit/>
          </a:bodyPr>
          <a:lstStyle/>
          <a:p>
            <a:pPr algn="ctr"/>
            <a:r>
              <a:rPr lang="en-GB"/>
              <a:t>Now make up your own questions!</a:t>
            </a:r>
          </a:p>
        </p:txBody>
      </p:sp>
      <p:sp>
        <p:nvSpPr>
          <p:cNvPr id="24581" name="Rectangle 71"/>
          <p:cNvSpPr>
            <a:spLocks noGrp="1" noChangeArrowheads="1"/>
          </p:cNvSpPr>
          <p:nvPr>
            <p:ph type="title"/>
          </p:nvPr>
        </p:nvSpPr>
        <p:spPr>
          <a:noFill/>
        </p:spPr>
        <p:txBody>
          <a:bodyPr/>
          <a:lstStyle/>
          <a:p>
            <a:pPr eaLnBrk="1" hangingPunct="1"/>
            <a:r>
              <a:rPr lang="en-GB" smtClean="0"/>
              <a:t>Sample space diagrams</a:t>
            </a:r>
            <a:endParaRPr lang="en-US" smtClean="0"/>
          </a:p>
        </p:txBody>
      </p:sp>
      <p:pic>
        <p:nvPicPr>
          <p:cNvPr id="24582" name="Picture 7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4" name="Group 142"/>
          <p:cNvGrpSpPr>
            <a:grpSpLocks/>
          </p:cNvGrpSpPr>
          <p:nvPr/>
        </p:nvGrpSpPr>
        <p:grpSpPr bwMode="auto">
          <a:xfrm>
            <a:off x="107950" y="836613"/>
            <a:ext cx="4543425" cy="4002087"/>
            <a:chOff x="68" y="527"/>
            <a:chExt cx="2862" cy="2521"/>
          </a:xfrm>
        </p:grpSpPr>
        <p:sp>
          <p:nvSpPr>
            <p:cNvPr id="24622" name="Rectangle 75"/>
            <p:cNvSpPr>
              <a:spLocks noChangeArrowheads="1"/>
            </p:cNvSpPr>
            <p:nvPr/>
          </p:nvSpPr>
          <p:spPr bwMode="auto">
            <a:xfrm>
              <a:off x="2557" y="2731"/>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12</a:t>
              </a:r>
            </a:p>
          </p:txBody>
        </p:sp>
        <p:sp>
          <p:nvSpPr>
            <p:cNvPr id="24623" name="Rectangle 76"/>
            <p:cNvSpPr>
              <a:spLocks noChangeArrowheads="1"/>
            </p:cNvSpPr>
            <p:nvPr/>
          </p:nvSpPr>
          <p:spPr bwMode="auto">
            <a:xfrm>
              <a:off x="2184" y="2731"/>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11</a:t>
              </a:r>
            </a:p>
          </p:txBody>
        </p:sp>
        <p:sp>
          <p:nvSpPr>
            <p:cNvPr id="24624" name="Rectangle 77"/>
            <p:cNvSpPr>
              <a:spLocks noChangeArrowheads="1"/>
            </p:cNvSpPr>
            <p:nvPr/>
          </p:nvSpPr>
          <p:spPr bwMode="auto">
            <a:xfrm>
              <a:off x="1810" y="2731"/>
              <a:ext cx="37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10</a:t>
              </a:r>
            </a:p>
          </p:txBody>
        </p:sp>
        <p:sp>
          <p:nvSpPr>
            <p:cNvPr id="24625" name="Rectangle 78"/>
            <p:cNvSpPr>
              <a:spLocks noChangeArrowheads="1"/>
            </p:cNvSpPr>
            <p:nvPr/>
          </p:nvSpPr>
          <p:spPr bwMode="auto">
            <a:xfrm>
              <a:off x="1437" y="2731"/>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24626" name="Rectangle 79"/>
            <p:cNvSpPr>
              <a:spLocks noChangeArrowheads="1"/>
            </p:cNvSpPr>
            <p:nvPr/>
          </p:nvSpPr>
          <p:spPr bwMode="auto">
            <a:xfrm>
              <a:off x="1063" y="2731"/>
              <a:ext cx="37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8</a:t>
              </a:r>
            </a:p>
          </p:txBody>
        </p:sp>
        <p:sp>
          <p:nvSpPr>
            <p:cNvPr id="24627" name="Rectangle 80"/>
            <p:cNvSpPr>
              <a:spLocks noChangeArrowheads="1"/>
            </p:cNvSpPr>
            <p:nvPr/>
          </p:nvSpPr>
          <p:spPr bwMode="auto">
            <a:xfrm>
              <a:off x="690" y="2731"/>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7</a:t>
              </a:r>
            </a:p>
          </p:txBody>
        </p:sp>
        <p:sp>
          <p:nvSpPr>
            <p:cNvPr id="24628" name="Rectangle 81"/>
            <p:cNvSpPr>
              <a:spLocks noChangeArrowheads="1"/>
            </p:cNvSpPr>
            <p:nvPr/>
          </p:nvSpPr>
          <p:spPr bwMode="auto">
            <a:xfrm>
              <a:off x="317" y="2731"/>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6</a:t>
              </a:r>
              <a:endParaRPr lang="en-US">
                <a:solidFill>
                  <a:schemeClr val="tx1"/>
                </a:solidFill>
              </a:endParaRPr>
            </a:p>
          </p:txBody>
        </p:sp>
        <p:sp>
          <p:nvSpPr>
            <p:cNvPr id="24629" name="Rectangle 82"/>
            <p:cNvSpPr>
              <a:spLocks noChangeArrowheads="1"/>
            </p:cNvSpPr>
            <p:nvPr/>
          </p:nvSpPr>
          <p:spPr bwMode="auto">
            <a:xfrm>
              <a:off x="2557" y="2413"/>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11</a:t>
              </a:r>
            </a:p>
          </p:txBody>
        </p:sp>
        <p:sp>
          <p:nvSpPr>
            <p:cNvPr id="24630" name="Rectangle 83"/>
            <p:cNvSpPr>
              <a:spLocks noChangeArrowheads="1"/>
            </p:cNvSpPr>
            <p:nvPr/>
          </p:nvSpPr>
          <p:spPr bwMode="auto">
            <a:xfrm>
              <a:off x="2184" y="2413"/>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10</a:t>
              </a:r>
            </a:p>
          </p:txBody>
        </p:sp>
        <p:sp>
          <p:nvSpPr>
            <p:cNvPr id="24631" name="Rectangle 84"/>
            <p:cNvSpPr>
              <a:spLocks noChangeArrowheads="1"/>
            </p:cNvSpPr>
            <p:nvPr/>
          </p:nvSpPr>
          <p:spPr bwMode="auto">
            <a:xfrm>
              <a:off x="1810" y="2413"/>
              <a:ext cx="374"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9</a:t>
              </a:r>
            </a:p>
          </p:txBody>
        </p:sp>
        <p:sp>
          <p:nvSpPr>
            <p:cNvPr id="24632" name="Rectangle 85"/>
            <p:cNvSpPr>
              <a:spLocks noChangeArrowheads="1"/>
            </p:cNvSpPr>
            <p:nvPr/>
          </p:nvSpPr>
          <p:spPr bwMode="auto">
            <a:xfrm>
              <a:off x="1437" y="2413"/>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8</a:t>
              </a:r>
            </a:p>
          </p:txBody>
        </p:sp>
        <p:sp>
          <p:nvSpPr>
            <p:cNvPr id="24633" name="Rectangle 86"/>
            <p:cNvSpPr>
              <a:spLocks noChangeArrowheads="1"/>
            </p:cNvSpPr>
            <p:nvPr/>
          </p:nvSpPr>
          <p:spPr bwMode="auto">
            <a:xfrm>
              <a:off x="1063" y="2413"/>
              <a:ext cx="374"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7</a:t>
              </a:r>
            </a:p>
          </p:txBody>
        </p:sp>
        <p:sp>
          <p:nvSpPr>
            <p:cNvPr id="24634" name="Rectangle 87"/>
            <p:cNvSpPr>
              <a:spLocks noChangeArrowheads="1"/>
            </p:cNvSpPr>
            <p:nvPr/>
          </p:nvSpPr>
          <p:spPr bwMode="auto">
            <a:xfrm>
              <a:off x="690" y="2413"/>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6</a:t>
              </a:r>
            </a:p>
          </p:txBody>
        </p:sp>
        <p:sp>
          <p:nvSpPr>
            <p:cNvPr id="24635" name="Rectangle 88"/>
            <p:cNvSpPr>
              <a:spLocks noChangeArrowheads="1"/>
            </p:cNvSpPr>
            <p:nvPr/>
          </p:nvSpPr>
          <p:spPr bwMode="auto">
            <a:xfrm>
              <a:off x="317" y="2413"/>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5</a:t>
              </a:r>
              <a:endParaRPr lang="en-US">
                <a:solidFill>
                  <a:schemeClr val="tx1"/>
                </a:solidFill>
              </a:endParaRPr>
            </a:p>
          </p:txBody>
        </p:sp>
        <p:sp>
          <p:nvSpPr>
            <p:cNvPr id="24636" name="Rectangle 89"/>
            <p:cNvSpPr>
              <a:spLocks noChangeArrowheads="1"/>
            </p:cNvSpPr>
            <p:nvPr/>
          </p:nvSpPr>
          <p:spPr bwMode="auto">
            <a:xfrm>
              <a:off x="2557" y="2096"/>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10</a:t>
              </a:r>
            </a:p>
          </p:txBody>
        </p:sp>
        <p:sp>
          <p:nvSpPr>
            <p:cNvPr id="24637" name="Rectangle 90"/>
            <p:cNvSpPr>
              <a:spLocks noChangeArrowheads="1"/>
            </p:cNvSpPr>
            <p:nvPr/>
          </p:nvSpPr>
          <p:spPr bwMode="auto">
            <a:xfrm>
              <a:off x="2184" y="2096"/>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9</a:t>
              </a:r>
            </a:p>
          </p:txBody>
        </p:sp>
        <p:sp>
          <p:nvSpPr>
            <p:cNvPr id="24638" name="Rectangle 91"/>
            <p:cNvSpPr>
              <a:spLocks noChangeArrowheads="1"/>
            </p:cNvSpPr>
            <p:nvPr/>
          </p:nvSpPr>
          <p:spPr bwMode="auto">
            <a:xfrm>
              <a:off x="1810" y="2096"/>
              <a:ext cx="37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8</a:t>
              </a:r>
            </a:p>
          </p:txBody>
        </p:sp>
        <p:sp>
          <p:nvSpPr>
            <p:cNvPr id="24639" name="Rectangle 92"/>
            <p:cNvSpPr>
              <a:spLocks noChangeArrowheads="1"/>
            </p:cNvSpPr>
            <p:nvPr/>
          </p:nvSpPr>
          <p:spPr bwMode="auto">
            <a:xfrm>
              <a:off x="1437" y="2096"/>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7</a:t>
              </a:r>
            </a:p>
          </p:txBody>
        </p:sp>
        <p:sp>
          <p:nvSpPr>
            <p:cNvPr id="24640" name="Rectangle 93"/>
            <p:cNvSpPr>
              <a:spLocks noChangeArrowheads="1"/>
            </p:cNvSpPr>
            <p:nvPr/>
          </p:nvSpPr>
          <p:spPr bwMode="auto">
            <a:xfrm>
              <a:off x="1063" y="2096"/>
              <a:ext cx="37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6</a:t>
              </a:r>
            </a:p>
          </p:txBody>
        </p:sp>
        <p:sp>
          <p:nvSpPr>
            <p:cNvPr id="24641" name="Rectangle 94"/>
            <p:cNvSpPr>
              <a:spLocks noChangeArrowheads="1"/>
            </p:cNvSpPr>
            <p:nvPr/>
          </p:nvSpPr>
          <p:spPr bwMode="auto">
            <a:xfrm>
              <a:off x="690" y="2096"/>
              <a:ext cx="37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5</a:t>
              </a:r>
            </a:p>
          </p:txBody>
        </p:sp>
        <p:sp>
          <p:nvSpPr>
            <p:cNvPr id="24642" name="Rectangle 95"/>
            <p:cNvSpPr>
              <a:spLocks noChangeArrowheads="1"/>
            </p:cNvSpPr>
            <p:nvPr/>
          </p:nvSpPr>
          <p:spPr bwMode="auto">
            <a:xfrm>
              <a:off x="317" y="2096"/>
              <a:ext cx="3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4</a:t>
              </a:r>
              <a:endParaRPr lang="en-US">
                <a:solidFill>
                  <a:schemeClr val="tx1"/>
                </a:solidFill>
              </a:endParaRPr>
            </a:p>
          </p:txBody>
        </p:sp>
        <p:sp>
          <p:nvSpPr>
            <p:cNvPr id="24643" name="Rectangle 96"/>
            <p:cNvSpPr>
              <a:spLocks noChangeArrowheads="1"/>
            </p:cNvSpPr>
            <p:nvPr/>
          </p:nvSpPr>
          <p:spPr bwMode="auto">
            <a:xfrm>
              <a:off x="2557" y="1778"/>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9</a:t>
              </a:r>
            </a:p>
          </p:txBody>
        </p:sp>
        <p:sp>
          <p:nvSpPr>
            <p:cNvPr id="24644" name="Rectangle 97"/>
            <p:cNvSpPr>
              <a:spLocks noChangeArrowheads="1"/>
            </p:cNvSpPr>
            <p:nvPr/>
          </p:nvSpPr>
          <p:spPr bwMode="auto">
            <a:xfrm>
              <a:off x="2184" y="1778"/>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4645" name="Rectangle 98"/>
            <p:cNvSpPr>
              <a:spLocks noChangeArrowheads="1"/>
            </p:cNvSpPr>
            <p:nvPr/>
          </p:nvSpPr>
          <p:spPr bwMode="auto">
            <a:xfrm>
              <a:off x="1810" y="1778"/>
              <a:ext cx="374"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7</a:t>
              </a:r>
            </a:p>
          </p:txBody>
        </p:sp>
        <p:sp>
          <p:nvSpPr>
            <p:cNvPr id="24646" name="Rectangle 99"/>
            <p:cNvSpPr>
              <a:spLocks noChangeArrowheads="1"/>
            </p:cNvSpPr>
            <p:nvPr/>
          </p:nvSpPr>
          <p:spPr bwMode="auto">
            <a:xfrm>
              <a:off x="1437" y="1778"/>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6</a:t>
              </a:r>
            </a:p>
          </p:txBody>
        </p:sp>
        <p:sp>
          <p:nvSpPr>
            <p:cNvPr id="24647" name="Rectangle 100"/>
            <p:cNvSpPr>
              <a:spLocks noChangeArrowheads="1"/>
            </p:cNvSpPr>
            <p:nvPr/>
          </p:nvSpPr>
          <p:spPr bwMode="auto">
            <a:xfrm>
              <a:off x="1063" y="1778"/>
              <a:ext cx="374"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5</a:t>
              </a:r>
            </a:p>
          </p:txBody>
        </p:sp>
        <p:sp>
          <p:nvSpPr>
            <p:cNvPr id="24648" name="Rectangle 101"/>
            <p:cNvSpPr>
              <a:spLocks noChangeArrowheads="1"/>
            </p:cNvSpPr>
            <p:nvPr/>
          </p:nvSpPr>
          <p:spPr bwMode="auto">
            <a:xfrm>
              <a:off x="690" y="1778"/>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4</a:t>
              </a:r>
            </a:p>
          </p:txBody>
        </p:sp>
        <p:sp>
          <p:nvSpPr>
            <p:cNvPr id="24649" name="Rectangle 102"/>
            <p:cNvSpPr>
              <a:spLocks noChangeArrowheads="1"/>
            </p:cNvSpPr>
            <p:nvPr/>
          </p:nvSpPr>
          <p:spPr bwMode="auto">
            <a:xfrm>
              <a:off x="317" y="1778"/>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3</a:t>
              </a:r>
              <a:endParaRPr lang="en-US">
                <a:solidFill>
                  <a:schemeClr val="tx1"/>
                </a:solidFill>
              </a:endParaRPr>
            </a:p>
          </p:txBody>
        </p:sp>
        <p:sp>
          <p:nvSpPr>
            <p:cNvPr id="24650" name="Rectangle 103"/>
            <p:cNvSpPr>
              <a:spLocks noChangeArrowheads="1"/>
            </p:cNvSpPr>
            <p:nvPr/>
          </p:nvSpPr>
          <p:spPr bwMode="auto">
            <a:xfrm>
              <a:off x="2557" y="1460"/>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8</a:t>
              </a:r>
            </a:p>
          </p:txBody>
        </p:sp>
        <p:sp>
          <p:nvSpPr>
            <p:cNvPr id="24651" name="Rectangle 104"/>
            <p:cNvSpPr>
              <a:spLocks noChangeArrowheads="1"/>
            </p:cNvSpPr>
            <p:nvPr/>
          </p:nvSpPr>
          <p:spPr bwMode="auto">
            <a:xfrm>
              <a:off x="2184" y="1460"/>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7</a:t>
              </a:r>
            </a:p>
          </p:txBody>
        </p:sp>
        <p:sp>
          <p:nvSpPr>
            <p:cNvPr id="24652" name="Rectangle 105"/>
            <p:cNvSpPr>
              <a:spLocks noChangeArrowheads="1"/>
            </p:cNvSpPr>
            <p:nvPr/>
          </p:nvSpPr>
          <p:spPr bwMode="auto">
            <a:xfrm>
              <a:off x="1810" y="1460"/>
              <a:ext cx="374"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6</a:t>
              </a:r>
            </a:p>
          </p:txBody>
        </p:sp>
        <p:sp>
          <p:nvSpPr>
            <p:cNvPr id="24653" name="Rectangle 106"/>
            <p:cNvSpPr>
              <a:spLocks noChangeArrowheads="1"/>
            </p:cNvSpPr>
            <p:nvPr/>
          </p:nvSpPr>
          <p:spPr bwMode="auto">
            <a:xfrm>
              <a:off x="1437" y="1460"/>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5</a:t>
              </a:r>
            </a:p>
          </p:txBody>
        </p:sp>
        <p:sp>
          <p:nvSpPr>
            <p:cNvPr id="24654" name="Rectangle 107"/>
            <p:cNvSpPr>
              <a:spLocks noChangeArrowheads="1"/>
            </p:cNvSpPr>
            <p:nvPr/>
          </p:nvSpPr>
          <p:spPr bwMode="auto">
            <a:xfrm>
              <a:off x="1063" y="1460"/>
              <a:ext cx="374"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4</a:t>
              </a:r>
            </a:p>
          </p:txBody>
        </p:sp>
        <p:sp>
          <p:nvSpPr>
            <p:cNvPr id="24655" name="Rectangle 108"/>
            <p:cNvSpPr>
              <a:spLocks noChangeArrowheads="1"/>
            </p:cNvSpPr>
            <p:nvPr/>
          </p:nvSpPr>
          <p:spPr bwMode="auto">
            <a:xfrm>
              <a:off x="690" y="1460"/>
              <a:ext cx="373"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3</a:t>
              </a:r>
            </a:p>
          </p:txBody>
        </p:sp>
        <p:sp>
          <p:nvSpPr>
            <p:cNvPr id="24656" name="Rectangle 109"/>
            <p:cNvSpPr>
              <a:spLocks noChangeArrowheads="1"/>
            </p:cNvSpPr>
            <p:nvPr/>
          </p:nvSpPr>
          <p:spPr bwMode="auto">
            <a:xfrm>
              <a:off x="317" y="1460"/>
              <a:ext cx="37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2</a:t>
              </a:r>
              <a:endParaRPr lang="en-US">
                <a:solidFill>
                  <a:schemeClr val="tx1"/>
                </a:solidFill>
              </a:endParaRPr>
            </a:p>
          </p:txBody>
        </p:sp>
        <p:sp>
          <p:nvSpPr>
            <p:cNvPr id="24657" name="Rectangle 110"/>
            <p:cNvSpPr>
              <a:spLocks noChangeArrowheads="1"/>
            </p:cNvSpPr>
            <p:nvPr/>
          </p:nvSpPr>
          <p:spPr bwMode="auto">
            <a:xfrm>
              <a:off x="2557" y="1112"/>
              <a:ext cx="373" cy="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7</a:t>
              </a:r>
            </a:p>
          </p:txBody>
        </p:sp>
        <p:sp>
          <p:nvSpPr>
            <p:cNvPr id="24658" name="Rectangle 111"/>
            <p:cNvSpPr>
              <a:spLocks noChangeArrowheads="1"/>
            </p:cNvSpPr>
            <p:nvPr/>
          </p:nvSpPr>
          <p:spPr bwMode="auto">
            <a:xfrm>
              <a:off x="2184" y="1112"/>
              <a:ext cx="373" cy="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6</a:t>
              </a:r>
            </a:p>
          </p:txBody>
        </p:sp>
        <p:sp>
          <p:nvSpPr>
            <p:cNvPr id="24659" name="Rectangle 112"/>
            <p:cNvSpPr>
              <a:spLocks noChangeArrowheads="1"/>
            </p:cNvSpPr>
            <p:nvPr/>
          </p:nvSpPr>
          <p:spPr bwMode="auto">
            <a:xfrm>
              <a:off x="1810" y="1112"/>
              <a:ext cx="374" cy="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5</a:t>
              </a:r>
            </a:p>
          </p:txBody>
        </p:sp>
        <p:sp>
          <p:nvSpPr>
            <p:cNvPr id="24660" name="Rectangle 113"/>
            <p:cNvSpPr>
              <a:spLocks noChangeArrowheads="1"/>
            </p:cNvSpPr>
            <p:nvPr/>
          </p:nvSpPr>
          <p:spPr bwMode="auto">
            <a:xfrm>
              <a:off x="1437" y="1112"/>
              <a:ext cx="373" cy="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4</a:t>
              </a:r>
            </a:p>
          </p:txBody>
        </p:sp>
        <p:sp>
          <p:nvSpPr>
            <p:cNvPr id="24661" name="Rectangle 114"/>
            <p:cNvSpPr>
              <a:spLocks noChangeArrowheads="1"/>
            </p:cNvSpPr>
            <p:nvPr/>
          </p:nvSpPr>
          <p:spPr bwMode="auto">
            <a:xfrm>
              <a:off x="1063" y="1112"/>
              <a:ext cx="374" cy="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4662" name="Rectangle 115"/>
            <p:cNvSpPr>
              <a:spLocks noChangeArrowheads="1"/>
            </p:cNvSpPr>
            <p:nvPr/>
          </p:nvSpPr>
          <p:spPr bwMode="auto">
            <a:xfrm>
              <a:off x="690" y="1112"/>
              <a:ext cx="373" cy="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a:solidFill>
                    <a:srgbClr val="FF6600"/>
                  </a:solidFill>
                </a:rPr>
                <a:t>2</a:t>
              </a:r>
            </a:p>
          </p:txBody>
        </p:sp>
        <p:sp>
          <p:nvSpPr>
            <p:cNvPr id="24663" name="Rectangle 116"/>
            <p:cNvSpPr>
              <a:spLocks noChangeArrowheads="1"/>
            </p:cNvSpPr>
            <p:nvPr/>
          </p:nvSpPr>
          <p:spPr bwMode="auto">
            <a:xfrm>
              <a:off x="317" y="1112"/>
              <a:ext cx="3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1</a:t>
              </a:r>
              <a:endParaRPr lang="en-US">
                <a:solidFill>
                  <a:schemeClr val="tx1"/>
                </a:solidFill>
              </a:endParaRPr>
            </a:p>
          </p:txBody>
        </p:sp>
        <p:sp>
          <p:nvSpPr>
            <p:cNvPr id="24664" name="Rectangle 117"/>
            <p:cNvSpPr>
              <a:spLocks noChangeArrowheads="1"/>
            </p:cNvSpPr>
            <p:nvPr/>
          </p:nvSpPr>
          <p:spPr bwMode="auto">
            <a:xfrm>
              <a:off x="2557" y="778"/>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6</a:t>
              </a:r>
              <a:endParaRPr lang="en-US">
                <a:solidFill>
                  <a:schemeClr val="tx1"/>
                </a:solidFill>
              </a:endParaRPr>
            </a:p>
          </p:txBody>
        </p:sp>
        <p:sp>
          <p:nvSpPr>
            <p:cNvPr id="24665" name="Rectangle 118"/>
            <p:cNvSpPr>
              <a:spLocks noChangeArrowheads="1"/>
            </p:cNvSpPr>
            <p:nvPr/>
          </p:nvSpPr>
          <p:spPr bwMode="auto">
            <a:xfrm>
              <a:off x="2184" y="778"/>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5</a:t>
              </a:r>
              <a:endParaRPr lang="en-US">
                <a:solidFill>
                  <a:schemeClr val="tx1"/>
                </a:solidFill>
              </a:endParaRPr>
            </a:p>
          </p:txBody>
        </p:sp>
        <p:sp>
          <p:nvSpPr>
            <p:cNvPr id="24666" name="Rectangle 119"/>
            <p:cNvSpPr>
              <a:spLocks noChangeArrowheads="1"/>
            </p:cNvSpPr>
            <p:nvPr/>
          </p:nvSpPr>
          <p:spPr bwMode="auto">
            <a:xfrm>
              <a:off x="1810" y="778"/>
              <a:ext cx="37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4</a:t>
              </a:r>
              <a:endParaRPr lang="en-US">
                <a:solidFill>
                  <a:schemeClr val="tx1"/>
                </a:solidFill>
              </a:endParaRPr>
            </a:p>
          </p:txBody>
        </p:sp>
        <p:sp>
          <p:nvSpPr>
            <p:cNvPr id="24667" name="Rectangle 120"/>
            <p:cNvSpPr>
              <a:spLocks noChangeArrowheads="1"/>
            </p:cNvSpPr>
            <p:nvPr/>
          </p:nvSpPr>
          <p:spPr bwMode="auto">
            <a:xfrm>
              <a:off x="1437" y="778"/>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3</a:t>
              </a:r>
              <a:endParaRPr lang="en-US">
                <a:solidFill>
                  <a:schemeClr val="tx1"/>
                </a:solidFill>
              </a:endParaRPr>
            </a:p>
          </p:txBody>
        </p:sp>
        <p:sp>
          <p:nvSpPr>
            <p:cNvPr id="24668" name="Rectangle 121"/>
            <p:cNvSpPr>
              <a:spLocks noChangeArrowheads="1"/>
            </p:cNvSpPr>
            <p:nvPr/>
          </p:nvSpPr>
          <p:spPr bwMode="auto">
            <a:xfrm>
              <a:off x="1063" y="778"/>
              <a:ext cx="37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2</a:t>
              </a:r>
              <a:endParaRPr lang="en-US">
                <a:solidFill>
                  <a:schemeClr val="tx1"/>
                </a:solidFill>
              </a:endParaRPr>
            </a:p>
          </p:txBody>
        </p:sp>
        <p:sp>
          <p:nvSpPr>
            <p:cNvPr id="24669" name="Rectangle 122"/>
            <p:cNvSpPr>
              <a:spLocks noChangeArrowheads="1"/>
            </p:cNvSpPr>
            <p:nvPr/>
          </p:nvSpPr>
          <p:spPr bwMode="auto">
            <a:xfrm>
              <a:off x="690" y="778"/>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1</a:t>
              </a:r>
              <a:endParaRPr lang="en-US">
                <a:solidFill>
                  <a:schemeClr val="tx1"/>
                </a:solidFill>
              </a:endParaRPr>
            </a:p>
          </p:txBody>
        </p:sp>
        <p:sp>
          <p:nvSpPr>
            <p:cNvPr id="24670" name="Rectangle 123"/>
            <p:cNvSpPr>
              <a:spLocks noChangeArrowheads="1"/>
            </p:cNvSpPr>
            <p:nvPr/>
          </p:nvSpPr>
          <p:spPr bwMode="auto">
            <a:xfrm>
              <a:off x="317" y="778"/>
              <a:ext cx="37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chemeClr val="tx1"/>
                  </a:solidFill>
                </a:rPr>
                <a:t>+</a:t>
              </a:r>
              <a:endParaRPr lang="en-US">
                <a:solidFill>
                  <a:schemeClr val="tx1"/>
                </a:solidFill>
              </a:endParaRPr>
            </a:p>
          </p:txBody>
        </p:sp>
        <p:sp>
          <p:nvSpPr>
            <p:cNvPr id="24671" name="Line 124"/>
            <p:cNvSpPr>
              <a:spLocks noChangeShapeType="1"/>
            </p:cNvSpPr>
            <p:nvPr/>
          </p:nvSpPr>
          <p:spPr bwMode="auto">
            <a:xfrm>
              <a:off x="317" y="778"/>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2" name="Line 125"/>
            <p:cNvSpPr>
              <a:spLocks noChangeShapeType="1"/>
            </p:cNvSpPr>
            <p:nvPr/>
          </p:nvSpPr>
          <p:spPr bwMode="auto">
            <a:xfrm>
              <a:off x="317" y="1112"/>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3" name="Line 126"/>
            <p:cNvSpPr>
              <a:spLocks noChangeShapeType="1"/>
            </p:cNvSpPr>
            <p:nvPr/>
          </p:nvSpPr>
          <p:spPr bwMode="auto">
            <a:xfrm>
              <a:off x="317" y="1460"/>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4" name="Line 127"/>
            <p:cNvSpPr>
              <a:spLocks noChangeShapeType="1"/>
            </p:cNvSpPr>
            <p:nvPr/>
          </p:nvSpPr>
          <p:spPr bwMode="auto">
            <a:xfrm>
              <a:off x="317" y="1778"/>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5" name="Line 128"/>
            <p:cNvSpPr>
              <a:spLocks noChangeShapeType="1"/>
            </p:cNvSpPr>
            <p:nvPr/>
          </p:nvSpPr>
          <p:spPr bwMode="auto">
            <a:xfrm>
              <a:off x="317" y="2096"/>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6" name="Line 129"/>
            <p:cNvSpPr>
              <a:spLocks noChangeShapeType="1"/>
            </p:cNvSpPr>
            <p:nvPr/>
          </p:nvSpPr>
          <p:spPr bwMode="auto">
            <a:xfrm>
              <a:off x="317" y="2413"/>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7" name="Line 130"/>
            <p:cNvSpPr>
              <a:spLocks noChangeShapeType="1"/>
            </p:cNvSpPr>
            <p:nvPr/>
          </p:nvSpPr>
          <p:spPr bwMode="auto">
            <a:xfrm>
              <a:off x="317" y="2731"/>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8" name="Line 131"/>
            <p:cNvSpPr>
              <a:spLocks noChangeShapeType="1"/>
            </p:cNvSpPr>
            <p:nvPr/>
          </p:nvSpPr>
          <p:spPr bwMode="auto">
            <a:xfrm>
              <a:off x="317" y="3048"/>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 name="Line 132"/>
            <p:cNvSpPr>
              <a:spLocks noChangeShapeType="1"/>
            </p:cNvSpPr>
            <p:nvPr/>
          </p:nvSpPr>
          <p:spPr bwMode="auto">
            <a:xfrm>
              <a:off x="317" y="778"/>
              <a:ext cx="0" cy="227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 name="Line 133"/>
            <p:cNvSpPr>
              <a:spLocks noChangeShapeType="1"/>
            </p:cNvSpPr>
            <p:nvPr/>
          </p:nvSpPr>
          <p:spPr bwMode="auto">
            <a:xfrm>
              <a:off x="690" y="778"/>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1" name="Line 134"/>
            <p:cNvSpPr>
              <a:spLocks noChangeShapeType="1"/>
            </p:cNvSpPr>
            <p:nvPr/>
          </p:nvSpPr>
          <p:spPr bwMode="auto">
            <a:xfrm>
              <a:off x="1063" y="778"/>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 name="Line 135"/>
            <p:cNvSpPr>
              <a:spLocks noChangeShapeType="1"/>
            </p:cNvSpPr>
            <p:nvPr/>
          </p:nvSpPr>
          <p:spPr bwMode="auto">
            <a:xfrm>
              <a:off x="1437" y="778"/>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 name="Line 136"/>
            <p:cNvSpPr>
              <a:spLocks noChangeShapeType="1"/>
            </p:cNvSpPr>
            <p:nvPr/>
          </p:nvSpPr>
          <p:spPr bwMode="auto">
            <a:xfrm>
              <a:off x="1810" y="778"/>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 name="Line 137"/>
            <p:cNvSpPr>
              <a:spLocks noChangeShapeType="1"/>
            </p:cNvSpPr>
            <p:nvPr/>
          </p:nvSpPr>
          <p:spPr bwMode="auto">
            <a:xfrm>
              <a:off x="2184" y="778"/>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 name="Line 138"/>
            <p:cNvSpPr>
              <a:spLocks noChangeShapeType="1"/>
            </p:cNvSpPr>
            <p:nvPr/>
          </p:nvSpPr>
          <p:spPr bwMode="auto">
            <a:xfrm>
              <a:off x="2557" y="778"/>
              <a:ext cx="0" cy="22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 name="Line 139"/>
            <p:cNvSpPr>
              <a:spLocks noChangeShapeType="1"/>
            </p:cNvSpPr>
            <p:nvPr/>
          </p:nvSpPr>
          <p:spPr bwMode="auto">
            <a:xfrm>
              <a:off x="2930" y="778"/>
              <a:ext cx="0" cy="227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 name="Rectangle 140"/>
            <p:cNvSpPr>
              <a:spLocks noChangeArrowheads="1"/>
            </p:cNvSpPr>
            <p:nvPr/>
          </p:nvSpPr>
          <p:spPr bwMode="auto">
            <a:xfrm>
              <a:off x="653" y="527"/>
              <a:ext cx="21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Second die</a:t>
              </a:r>
              <a:endParaRPr lang="en-US" sz="2000">
                <a:solidFill>
                  <a:schemeClr val="tx1"/>
                </a:solidFill>
              </a:endParaRPr>
            </a:p>
          </p:txBody>
        </p:sp>
        <p:sp>
          <p:nvSpPr>
            <p:cNvPr id="24688" name="Rectangle 141"/>
            <p:cNvSpPr>
              <a:spLocks noChangeArrowheads="1"/>
            </p:cNvSpPr>
            <p:nvPr/>
          </p:nvSpPr>
          <p:spPr bwMode="auto">
            <a:xfrm rot="-5400000">
              <a:off x="-828" y="1786"/>
              <a:ext cx="20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First die</a:t>
              </a:r>
              <a:endParaRPr lang="en-US" sz="2000">
                <a:solidFill>
                  <a:schemeClr val="tx1"/>
                </a:solidFill>
              </a:endParaRPr>
            </a:p>
          </p:txBody>
        </p:sp>
      </p:grpSp>
      <p:sp>
        <p:nvSpPr>
          <p:cNvPr id="247951" name="Rectangle 143"/>
          <p:cNvSpPr>
            <a:spLocks noChangeArrowheads="1"/>
          </p:cNvSpPr>
          <p:nvPr/>
        </p:nvSpPr>
        <p:spPr bwMode="auto">
          <a:xfrm>
            <a:off x="4059238" y="4335463"/>
            <a:ext cx="592137" cy="503237"/>
          </a:xfrm>
          <a:prstGeom prst="rect">
            <a:avLst/>
          </a:prstGeom>
          <a:solidFill>
            <a:srgbClr val="99FF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12</a:t>
            </a:r>
          </a:p>
        </p:txBody>
      </p:sp>
      <p:sp>
        <p:nvSpPr>
          <p:cNvPr id="247952" name="Rectangle 144"/>
          <p:cNvSpPr>
            <a:spLocks noChangeArrowheads="1"/>
          </p:cNvSpPr>
          <p:nvPr/>
        </p:nvSpPr>
        <p:spPr bwMode="auto">
          <a:xfrm>
            <a:off x="3467100" y="4335463"/>
            <a:ext cx="592138" cy="503237"/>
          </a:xfrm>
          <a:prstGeom prst="rect">
            <a:avLst/>
          </a:prstGeom>
          <a:solidFill>
            <a:srgbClr val="66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11</a:t>
            </a:r>
          </a:p>
        </p:txBody>
      </p:sp>
      <p:sp>
        <p:nvSpPr>
          <p:cNvPr id="247953" name="Rectangle 145"/>
          <p:cNvSpPr>
            <a:spLocks noChangeArrowheads="1"/>
          </p:cNvSpPr>
          <p:nvPr/>
        </p:nvSpPr>
        <p:spPr bwMode="auto">
          <a:xfrm>
            <a:off x="2873375" y="4335463"/>
            <a:ext cx="593725" cy="503237"/>
          </a:xfrm>
          <a:prstGeom prst="rect">
            <a:avLst/>
          </a:prstGeom>
          <a:solidFill>
            <a:srgbClr val="CC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10</a:t>
            </a:r>
          </a:p>
        </p:txBody>
      </p:sp>
      <p:sp>
        <p:nvSpPr>
          <p:cNvPr id="247954" name="Rectangle 146"/>
          <p:cNvSpPr>
            <a:spLocks noChangeArrowheads="1"/>
          </p:cNvSpPr>
          <p:nvPr/>
        </p:nvSpPr>
        <p:spPr bwMode="auto">
          <a:xfrm>
            <a:off x="2281238" y="4335463"/>
            <a:ext cx="592137" cy="503237"/>
          </a:xfrm>
          <a:prstGeom prst="rect">
            <a:avLst/>
          </a:prstGeom>
          <a:solidFill>
            <a:srgbClr val="FF99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247955" name="Rectangle 147"/>
          <p:cNvSpPr>
            <a:spLocks noChangeArrowheads="1"/>
          </p:cNvSpPr>
          <p:nvPr/>
        </p:nvSpPr>
        <p:spPr bwMode="auto">
          <a:xfrm>
            <a:off x="1687513" y="4335463"/>
            <a:ext cx="593725" cy="503237"/>
          </a:xfrm>
          <a:prstGeom prst="rect">
            <a:avLst/>
          </a:prstGeom>
          <a:solidFill>
            <a:srgbClr val="FFCC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8</a:t>
            </a:r>
          </a:p>
        </p:txBody>
      </p:sp>
      <p:sp>
        <p:nvSpPr>
          <p:cNvPr id="247956" name="Rectangle 148"/>
          <p:cNvSpPr>
            <a:spLocks noChangeArrowheads="1"/>
          </p:cNvSpPr>
          <p:nvPr/>
        </p:nvSpPr>
        <p:spPr bwMode="auto">
          <a:xfrm>
            <a:off x="1095375" y="4335463"/>
            <a:ext cx="592138" cy="503237"/>
          </a:xfrm>
          <a:prstGeom prst="rect">
            <a:avLst/>
          </a:prstGeom>
          <a:solidFill>
            <a:srgbClr val="FFFF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7</a:t>
            </a:r>
          </a:p>
        </p:txBody>
      </p:sp>
      <p:sp>
        <p:nvSpPr>
          <p:cNvPr id="247957" name="Rectangle 149"/>
          <p:cNvSpPr>
            <a:spLocks noChangeArrowheads="1"/>
          </p:cNvSpPr>
          <p:nvPr/>
        </p:nvSpPr>
        <p:spPr bwMode="auto">
          <a:xfrm>
            <a:off x="4059238" y="3830638"/>
            <a:ext cx="592137" cy="504825"/>
          </a:xfrm>
          <a:prstGeom prst="rect">
            <a:avLst/>
          </a:prstGeom>
          <a:solidFill>
            <a:srgbClr val="66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11</a:t>
            </a:r>
          </a:p>
        </p:txBody>
      </p:sp>
      <p:sp>
        <p:nvSpPr>
          <p:cNvPr id="247958" name="Rectangle 150"/>
          <p:cNvSpPr>
            <a:spLocks noChangeArrowheads="1"/>
          </p:cNvSpPr>
          <p:nvPr/>
        </p:nvSpPr>
        <p:spPr bwMode="auto">
          <a:xfrm>
            <a:off x="3467100" y="3830638"/>
            <a:ext cx="592138" cy="504825"/>
          </a:xfrm>
          <a:prstGeom prst="rect">
            <a:avLst/>
          </a:prstGeom>
          <a:solidFill>
            <a:srgbClr val="CC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10</a:t>
            </a:r>
          </a:p>
        </p:txBody>
      </p:sp>
      <p:sp>
        <p:nvSpPr>
          <p:cNvPr id="247959" name="Rectangle 151"/>
          <p:cNvSpPr>
            <a:spLocks noChangeArrowheads="1"/>
          </p:cNvSpPr>
          <p:nvPr/>
        </p:nvSpPr>
        <p:spPr bwMode="auto">
          <a:xfrm>
            <a:off x="2873375" y="3830638"/>
            <a:ext cx="593725" cy="504825"/>
          </a:xfrm>
          <a:prstGeom prst="rect">
            <a:avLst/>
          </a:prstGeom>
          <a:solidFill>
            <a:srgbClr val="FF99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9</a:t>
            </a:r>
          </a:p>
        </p:txBody>
      </p:sp>
      <p:sp>
        <p:nvSpPr>
          <p:cNvPr id="247960" name="Rectangle 152"/>
          <p:cNvSpPr>
            <a:spLocks noChangeArrowheads="1"/>
          </p:cNvSpPr>
          <p:nvPr/>
        </p:nvSpPr>
        <p:spPr bwMode="auto">
          <a:xfrm>
            <a:off x="2281238" y="3830638"/>
            <a:ext cx="592137" cy="504825"/>
          </a:xfrm>
          <a:prstGeom prst="rect">
            <a:avLst/>
          </a:prstGeom>
          <a:solidFill>
            <a:srgbClr val="FFCC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8</a:t>
            </a:r>
          </a:p>
        </p:txBody>
      </p:sp>
      <p:sp>
        <p:nvSpPr>
          <p:cNvPr id="247961" name="Rectangle 153"/>
          <p:cNvSpPr>
            <a:spLocks noChangeArrowheads="1"/>
          </p:cNvSpPr>
          <p:nvPr/>
        </p:nvSpPr>
        <p:spPr bwMode="auto">
          <a:xfrm>
            <a:off x="1687513" y="3830638"/>
            <a:ext cx="593725" cy="504825"/>
          </a:xfrm>
          <a:prstGeom prst="rect">
            <a:avLst/>
          </a:prstGeom>
          <a:solidFill>
            <a:srgbClr val="FFFF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7</a:t>
            </a:r>
          </a:p>
        </p:txBody>
      </p:sp>
      <p:sp>
        <p:nvSpPr>
          <p:cNvPr id="247962" name="Rectangle 154"/>
          <p:cNvSpPr>
            <a:spLocks noChangeArrowheads="1"/>
          </p:cNvSpPr>
          <p:nvPr/>
        </p:nvSpPr>
        <p:spPr bwMode="auto">
          <a:xfrm>
            <a:off x="1095375" y="3830638"/>
            <a:ext cx="592138" cy="504825"/>
          </a:xfrm>
          <a:prstGeom prst="rect">
            <a:avLst/>
          </a:prstGeom>
          <a:solidFill>
            <a:srgbClr val="CCFF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6</a:t>
            </a:r>
          </a:p>
        </p:txBody>
      </p:sp>
      <p:sp>
        <p:nvSpPr>
          <p:cNvPr id="247963" name="Rectangle 155"/>
          <p:cNvSpPr>
            <a:spLocks noChangeArrowheads="1"/>
          </p:cNvSpPr>
          <p:nvPr/>
        </p:nvSpPr>
        <p:spPr bwMode="auto">
          <a:xfrm>
            <a:off x="4059238" y="3327400"/>
            <a:ext cx="592137" cy="503238"/>
          </a:xfrm>
          <a:prstGeom prst="rect">
            <a:avLst/>
          </a:prstGeom>
          <a:solidFill>
            <a:srgbClr val="CC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10</a:t>
            </a:r>
          </a:p>
        </p:txBody>
      </p:sp>
      <p:sp>
        <p:nvSpPr>
          <p:cNvPr id="247964" name="Rectangle 156"/>
          <p:cNvSpPr>
            <a:spLocks noChangeArrowheads="1"/>
          </p:cNvSpPr>
          <p:nvPr/>
        </p:nvSpPr>
        <p:spPr bwMode="auto">
          <a:xfrm>
            <a:off x="3467100" y="3327400"/>
            <a:ext cx="592138" cy="503238"/>
          </a:xfrm>
          <a:prstGeom prst="rect">
            <a:avLst/>
          </a:prstGeom>
          <a:solidFill>
            <a:srgbClr val="FF99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9</a:t>
            </a:r>
          </a:p>
        </p:txBody>
      </p:sp>
      <p:sp>
        <p:nvSpPr>
          <p:cNvPr id="247965" name="Rectangle 157"/>
          <p:cNvSpPr>
            <a:spLocks noChangeArrowheads="1"/>
          </p:cNvSpPr>
          <p:nvPr/>
        </p:nvSpPr>
        <p:spPr bwMode="auto">
          <a:xfrm>
            <a:off x="2873375" y="3327400"/>
            <a:ext cx="593725" cy="503238"/>
          </a:xfrm>
          <a:prstGeom prst="rect">
            <a:avLst/>
          </a:prstGeom>
          <a:solidFill>
            <a:srgbClr val="FFCC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8</a:t>
            </a:r>
          </a:p>
        </p:txBody>
      </p:sp>
      <p:sp>
        <p:nvSpPr>
          <p:cNvPr id="247966" name="Rectangle 158"/>
          <p:cNvSpPr>
            <a:spLocks noChangeArrowheads="1"/>
          </p:cNvSpPr>
          <p:nvPr/>
        </p:nvSpPr>
        <p:spPr bwMode="auto">
          <a:xfrm>
            <a:off x="2281238" y="3327400"/>
            <a:ext cx="592137" cy="503238"/>
          </a:xfrm>
          <a:prstGeom prst="rect">
            <a:avLst/>
          </a:prstGeom>
          <a:solidFill>
            <a:srgbClr val="FFFF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7</a:t>
            </a:r>
          </a:p>
        </p:txBody>
      </p:sp>
      <p:sp>
        <p:nvSpPr>
          <p:cNvPr id="247967" name="Rectangle 159"/>
          <p:cNvSpPr>
            <a:spLocks noChangeArrowheads="1"/>
          </p:cNvSpPr>
          <p:nvPr/>
        </p:nvSpPr>
        <p:spPr bwMode="auto">
          <a:xfrm>
            <a:off x="1687513" y="3327400"/>
            <a:ext cx="593725" cy="503238"/>
          </a:xfrm>
          <a:prstGeom prst="rect">
            <a:avLst/>
          </a:prstGeom>
          <a:solidFill>
            <a:srgbClr val="CCFF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6</a:t>
            </a:r>
          </a:p>
        </p:txBody>
      </p:sp>
      <p:sp>
        <p:nvSpPr>
          <p:cNvPr id="247968" name="Rectangle 160"/>
          <p:cNvSpPr>
            <a:spLocks noChangeArrowheads="1"/>
          </p:cNvSpPr>
          <p:nvPr/>
        </p:nvSpPr>
        <p:spPr bwMode="auto">
          <a:xfrm>
            <a:off x="1095375" y="3327400"/>
            <a:ext cx="592138" cy="503238"/>
          </a:xfrm>
          <a:prstGeom prst="rect">
            <a:avLst/>
          </a:prstGeom>
          <a:solidFill>
            <a:srgbClr val="CCE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5</a:t>
            </a:r>
          </a:p>
        </p:txBody>
      </p:sp>
      <p:sp>
        <p:nvSpPr>
          <p:cNvPr id="247969" name="Rectangle 161"/>
          <p:cNvSpPr>
            <a:spLocks noChangeArrowheads="1"/>
          </p:cNvSpPr>
          <p:nvPr/>
        </p:nvSpPr>
        <p:spPr bwMode="auto">
          <a:xfrm>
            <a:off x="4059238" y="2822575"/>
            <a:ext cx="592137" cy="504825"/>
          </a:xfrm>
          <a:prstGeom prst="rect">
            <a:avLst/>
          </a:prstGeom>
          <a:solidFill>
            <a:srgbClr val="FF99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9</a:t>
            </a:r>
          </a:p>
        </p:txBody>
      </p:sp>
      <p:sp>
        <p:nvSpPr>
          <p:cNvPr id="247970" name="Rectangle 162"/>
          <p:cNvSpPr>
            <a:spLocks noChangeArrowheads="1"/>
          </p:cNvSpPr>
          <p:nvPr/>
        </p:nvSpPr>
        <p:spPr bwMode="auto">
          <a:xfrm>
            <a:off x="3467100" y="2822575"/>
            <a:ext cx="592138" cy="504825"/>
          </a:xfrm>
          <a:prstGeom prst="rect">
            <a:avLst/>
          </a:prstGeom>
          <a:solidFill>
            <a:srgbClr val="FFCC99"/>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47971" name="Rectangle 163"/>
          <p:cNvSpPr>
            <a:spLocks noChangeArrowheads="1"/>
          </p:cNvSpPr>
          <p:nvPr/>
        </p:nvSpPr>
        <p:spPr bwMode="auto">
          <a:xfrm>
            <a:off x="2873375" y="2822575"/>
            <a:ext cx="593725" cy="504825"/>
          </a:xfrm>
          <a:prstGeom prst="rect">
            <a:avLst/>
          </a:prstGeom>
          <a:solidFill>
            <a:srgbClr val="FFFF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7</a:t>
            </a:r>
          </a:p>
        </p:txBody>
      </p:sp>
      <p:sp>
        <p:nvSpPr>
          <p:cNvPr id="247972" name="Rectangle 164"/>
          <p:cNvSpPr>
            <a:spLocks noChangeArrowheads="1"/>
          </p:cNvSpPr>
          <p:nvPr/>
        </p:nvSpPr>
        <p:spPr bwMode="auto">
          <a:xfrm>
            <a:off x="2281238" y="2822575"/>
            <a:ext cx="592137" cy="504825"/>
          </a:xfrm>
          <a:prstGeom prst="rect">
            <a:avLst/>
          </a:prstGeom>
          <a:solidFill>
            <a:srgbClr val="CCFF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6</a:t>
            </a:r>
          </a:p>
        </p:txBody>
      </p:sp>
      <p:sp>
        <p:nvSpPr>
          <p:cNvPr id="247973" name="Rectangle 165"/>
          <p:cNvSpPr>
            <a:spLocks noChangeArrowheads="1"/>
          </p:cNvSpPr>
          <p:nvPr/>
        </p:nvSpPr>
        <p:spPr bwMode="auto">
          <a:xfrm>
            <a:off x="1687513" y="2822575"/>
            <a:ext cx="593725" cy="504825"/>
          </a:xfrm>
          <a:prstGeom prst="rect">
            <a:avLst/>
          </a:prstGeom>
          <a:solidFill>
            <a:srgbClr val="CCE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5</a:t>
            </a:r>
          </a:p>
        </p:txBody>
      </p:sp>
      <p:sp>
        <p:nvSpPr>
          <p:cNvPr id="247974" name="Rectangle 166"/>
          <p:cNvSpPr>
            <a:spLocks noChangeArrowheads="1"/>
          </p:cNvSpPr>
          <p:nvPr/>
        </p:nvSpPr>
        <p:spPr bwMode="auto">
          <a:xfrm>
            <a:off x="1095375" y="2822575"/>
            <a:ext cx="592138" cy="504825"/>
          </a:xfrm>
          <a:prstGeom prst="rect">
            <a:avLst/>
          </a:prstGeom>
          <a:solidFill>
            <a:srgbClr val="FF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4</a:t>
            </a:r>
          </a:p>
        </p:txBody>
      </p:sp>
      <p:sp>
        <p:nvSpPr>
          <p:cNvPr id="247975" name="Rectangle 167"/>
          <p:cNvSpPr>
            <a:spLocks noChangeArrowheads="1"/>
          </p:cNvSpPr>
          <p:nvPr/>
        </p:nvSpPr>
        <p:spPr bwMode="auto">
          <a:xfrm>
            <a:off x="4059238" y="2317750"/>
            <a:ext cx="592137" cy="504825"/>
          </a:xfrm>
          <a:prstGeom prst="rect">
            <a:avLst/>
          </a:prstGeom>
          <a:solidFill>
            <a:srgbClr val="FFCC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8</a:t>
            </a:r>
          </a:p>
        </p:txBody>
      </p:sp>
      <p:sp>
        <p:nvSpPr>
          <p:cNvPr id="247976" name="Rectangle 168"/>
          <p:cNvSpPr>
            <a:spLocks noChangeArrowheads="1"/>
          </p:cNvSpPr>
          <p:nvPr/>
        </p:nvSpPr>
        <p:spPr bwMode="auto">
          <a:xfrm>
            <a:off x="3467100" y="2317750"/>
            <a:ext cx="592138" cy="504825"/>
          </a:xfrm>
          <a:prstGeom prst="rect">
            <a:avLst/>
          </a:prstGeom>
          <a:solidFill>
            <a:srgbClr val="FFFF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7</a:t>
            </a:r>
          </a:p>
        </p:txBody>
      </p:sp>
      <p:sp>
        <p:nvSpPr>
          <p:cNvPr id="247977" name="Rectangle 169"/>
          <p:cNvSpPr>
            <a:spLocks noChangeArrowheads="1"/>
          </p:cNvSpPr>
          <p:nvPr/>
        </p:nvSpPr>
        <p:spPr bwMode="auto">
          <a:xfrm>
            <a:off x="2873375" y="2317750"/>
            <a:ext cx="593725" cy="504825"/>
          </a:xfrm>
          <a:prstGeom prst="rect">
            <a:avLst/>
          </a:prstGeom>
          <a:solidFill>
            <a:srgbClr val="CCFF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6</a:t>
            </a:r>
          </a:p>
        </p:txBody>
      </p:sp>
      <p:sp>
        <p:nvSpPr>
          <p:cNvPr id="247978" name="Rectangle 170"/>
          <p:cNvSpPr>
            <a:spLocks noChangeArrowheads="1"/>
          </p:cNvSpPr>
          <p:nvPr/>
        </p:nvSpPr>
        <p:spPr bwMode="auto">
          <a:xfrm>
            <a:off x="2281238" y="2317750"/>
            <a:ext cx="592137" cy="504825"/>
          </a:xfrm>
          <a:prstGeom prst="rect">
            <a:avLst/>
          </a:prstGeom>
          <a:solidFill>
            <a:srgbClr val="CCE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5</a:t>
            </a:r>
          </a:p>
        </p:txBody>
      </p:sp>
      <p:sp>
        <p:nvSpPr>
          <p:cNvPr id="247979" name="Rectangle 171"/>
          <p:cNvSpPr>
            <a:spLocks noChangeArrowheads="1"/>
          </p:cNvSpPr>
          <p:nvPr/>
        </p:nvSpPr>
        <p:spPr bwMode="auto">
          <a:xfrm>
            <a:off x="1687513" y="2317750"/>
            <a:ext cx="593725" cy="504825"/>
          </a:xfrm>
          <a:prstGeom prst="rect">
            <a:avLst/>
          </a:prstGeom>
          <a:solidFill>
            <a:srgbClr val="FF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4</a:t>
            </a:r>
          </a:p>
        </p:txBody>
      </p:sp>
      <p:sp>
        <p:nvSpPr>
          <p:cNvPr id="247980" name="Rectangle 172"/>
          <p:cNvSpPr>
            <a:spLocks noChangeArrowheads="1"/>
          </p:cNvSpPr>
          <p:nvPr/>
        </p:nvSpPr>
        <p:spPr bwMode="auto">
          <a:xfrm>
            <a:off x="1095375" y="2317750"/>
            <a:ext cx="592138" cy="504825"/>
          </a:xfrm>
          <a:prstGeom prst="rect">
            <a:avLst/>
          </a:prstGeom>
          <a:solidFill>
            <a:srgbClr val="FFCC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3</a:t>
            </a:r>
          </a:p>
        </p:txBody>
      </p:sp>
      <p:sp>
        <p:nvSpPr>
          <p:cNvPr id="247981" name="Rectangle 173"/>
          <p:cNvSpPr>
            <a:spLocks noChangeArrowheads="1"/>
          </p:cNvSpPr>
          <p:nvPr/>
        </p:nvSpPr>
        <p:spPr bwMode="auto">
          <a:xfrm>
            <a:off x="4059238" y="1765300"/>
            <a:ext cx="592137" cy="552450"/>
          </a:xfrm>
          <a:prstGeom prst="rect">
            <a:avLst/>
          </a:prstGeom>
          <a:solidFill>
            <a:srgbClr val="FFFF99"/>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7</a:t>
            </a:r>
          </a:p>
        </p:txBody>
      </p:sp>
      <p:sp>
        <p:nvSpPr>
          <p:cNvPr id="247982" name="Rectangle 174"/>
          <p:cNvSpPr>
            <a:spLocks noChangeArrowheads="1"/>
          </p:cNvSpPr>
          <p:nvPr/>
        </p:nvSpPr>
        <p:spPr bwMode="auto">
          <a:xfrm>
            <a:off x="3467100" y="1765300"/>
            <a:ext cx="592138" cy="552450"/>
          </a:xfrm>
          <a:prstGeom prst="rect">
            <a:avLst/>
          </a:prstGeom>
          <a:solidFill>
            <a:srgbClr val="CCFF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6</a:t>
            </a:r>
          </a:p>
        </p:txBody>
      </p:sp>
      <p:sp>
        <p:nvSpPr>
          <p:cNvPr id="247983" name="Rectangle 175"/>
          <p:cNvSpPr>
            <a:spLocks noChangeArrowheads="1"/>
          </p:cNvSpPr>
          <p:nvPr/>
        </p:nvSpPr>
        <p:spPr bwMode="auto">
          <a:xfrm>
            <a:off x="2873375" y="1765300"/>
            <a:ext cx="593725" cy="552450"/>
          </a:xfrm>
          <a:prstGeom prst="rect">
            <a:avLst/>
          </a:prstGeom>
          <a:solidFill>
            <a:srgbClr val="CCE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5</a:t>
            </a:r>
          </a:p>
        </p:txBody>
      </p:sp>
      <p:sp>
        <p:nvSpPr>
          <p:cNvPr id="247984" name="Rectangle 176"/>
          <p:cNvSpPr>
            <a:spLocks noChangeArrowheads="1"/>
          </p:cNvSpPr>
          <p:nvPr/>
        </p:nvSpPr>
        <p:spPr bwMode="auto">
          <a:xfrm>
            <a:off x="2281238" y="1765300"/>
            <a:ext cx="592137" cy="552450"/>
          </a:xfrm>
          <a:prstGeom prst="rect">
            <a:avLst/>
          </a:prstGeom>
          <a:solidFill>
            <a:srgbClr val="FFCCFF"/>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4</a:t>
            </a:r>
          </a:p>
        </p:txBody>
      </p:sp>
      <p:sp>
        <p:nvSpPr>
          <p:cNvPr id="247985" name="Rectangle 177"/>
          <p:cNvSpPr>
            <a:spLocks noChangeArrowheads="1"/>
          </p:cNvSpPr>
          <p:nvPr/>
        </p:nvSpPr>
        <p:spPr bwMode="auto">
          <a:xfrm>
            <a:off x="1687513" y="1765300"/>
            <a:ext cx="593725" cy="552450"/>
          </a:xfrm>
          <a:prstGeom prst="rect">
            <a:avLst/>
          </a:prstGeom>
          <a:solidFill>
            <a:srgbClr val="FFCC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47986" name="Rectangle 178"/>
          <p:cNvSpPr>
            <a:spLocks noChangeArrowheads="1"/>
          </p:cNvSpPr>
          <p:nvPr/>
        </p:nvSpPr>
        <p:spPr bwMode="auto">
          <a:xfrm>
            <a:off x="1095375" y="1765300"/>
            <a:ext cx="592138" cy="552450"/>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US">
                <a:solidFill>
                  <a:srgbClr val="FF6600"/>
                </a:solidFill>
              </a:rPr>
              <a:t>2</a:t>
            </a:r>
          </a:p>
        </p:txBody>
      </p:sp>
      <p:pic>
        <p:nvPicPr>
          <p:cNvPr id="24621" name="Picture 179"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98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47985"/>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47980"/>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47984"/>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47979"/>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47974"/>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247983"/>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247978"/>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47973"/>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247968"/>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247982"/>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247977"/>
                                        </p:tgtEl>
                                        <p:attrNameLst>
                                          <p:attrName>style.visibility</p:attrName>
                                        </p:attrNameLst>
                                      </p:cBhvr>
                                      <p:to>
                                        <p:strVal val="visible"/>
                                      </p:to>
                                    </p:set>
                                  </p:childTnLst>
                                </p:cTn>
                              </p:par>
                            </p:childTnLst>
                          </p:cTn>
                        </p:par>
                        <p:par>
                          <p:cTn id="40" fill="hold" nodeType="afterGroup">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247972"/>
                                        </p:tgtEl>
                                        <p:attrNameLst>
                                          <p:attrName>style.visibility</p:attrName>
                                        </p:attrNameLst>
                                      </p:cBhvr>
                                      <p:to>
                                        <p:strVal val="visible"/>
                                      </p:to>
                                    </p:set>
                                  </p:childTnLst>
                                </p:cTn>
                              </p:par>
                            </p:childTnLst>
                          </p:cTn>
                        </p:par>
                        <p:par>
                          <p:cTn id="43" fill="hold" nodeType="afterGroup">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247967"/>
                                        </p:tgtEl>
                                        <p:attrNameLst>
                                          <p:attrName>style.visibility</p:attrName>
                                        </p:attrNameLst>
                                      </p:cBhvr>
                                      <p:to>
                                        <p:strVal val="visible"/>
                                      </p:to>
                                    </p:set>
                                  </p:childTnLst>
                                </p:cTn>
                              </p:par>
                            </p:childTnLst>
                          </p:cTn>
                        </p:par>
                        <p:par>
                          <p:cTn id="46" fill="hold" nodeType="afterGroup">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247962"/>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247981"/>
                                        </p:tgtEl>
                                        <p:attrNameLst>
                                          <p:attrName>style.visibility</p:attrName>
                                        </p:attrNameLst>
                                      </p:cBhvr>
                                      <p:to>
                                        <p:strVal val="visible"/>
                                      </p:to>
                                    </p:set>
                                  </p:childTnLst>
                                </p:cTn>
                              </p:par>
                            </p:childTnLst>
                          </p:cTn>
                        </p:par>
                        <p:par>
                          <p:cTn id="52" fill="hold" nodeType="afterGroup">
                            <p:stCondLst>
                              <p:cond delay="7500"/>
                            </p:stCondLst>
                            <p:childTnLst>
                              <p:par>
                                <p:cTn id="53" presetID="1" presetClass="entr" presetSubtype="0" fill="hold" grpId="0" nodeType="afterEffect">
                                  <p:stCondLst>
                                    <p:cond delay="500"/>
                                  </p:stCondLst>
                                  <p:childTnLst>
                                    <p:set>
                                      <p:cBhvr>
                                        <p:cTn id="54" dur="1" fill="hold">
                                          <p:stCondLst>
                                            <p:cond delay="0"/>
                                          </p:stCondLst>
                                        </p:cTn>
                                        <p:tgtEl>
                                          <p:spTgt spid="247976"/>
                                        </p:tgtEl>
                                        <p:attrNameLst>
                                          <p:attrName>style.visibility</p:attrName>
                                        </p:attrNameLst>
                                      </p:cBhvr>
                                      <p:to>
                                        <p:strVal val="visible"/>
                                      </p:to>
                                    </p:set>
                                  </p:childTnLst>
                                </p:cTn>
                              </p:par>
                            </p:childTnLst>
                          </p:cTn>
                        </p:par>
                        <p:par>
                          <p:cTn id="55" fill="hold" nodeType="afterGroup">
                            <p:stCondLst>
                              <p:cond delay="8000"/>
                            </p:stCondLst>
                            <p:childTnLst>
                              <p:par>
                                <p:cTn id="56" presetID="1" presetClass="entr" presetSubtype="0" fill="hold" grpId="0" nodeType="afterEffect">
                                  <p:stCondLst>
                                    <p:cond delay="500"/>
                                  </p:stCondLst>
                                  <p:childTnLst>
                                    <p:set>
                                      <p:cBhvr>
                                        <p:cTn id="57" dur="1" fill="hold">
                                          <p:stCondLst>
                                            <p:cond delay="0"/>
                                          </p:stCondLst>
                                        </p:cTn>
                                        <p:tgtEl>
                                          <p:spTgt spid="247971"/>
                                        </p:tgtEl>
                                        <p:attrNameLst>
                                          <p:attrName>style.visibility</p:attrName>
                                        </p:attrNameLst>
                                      </p:cBhvr>
                                      <p:to>
                                        <p:strVal val="visible"/>
                                      </p:to>
                                    </p:set>
                                  </p:childTnLst>
                                </p:cTn>
                              </p:par>
                            </p:childTnLst>
                          </p:cTn>
                        </p:par>
                        <p:par>
                          <p:cTn id="58" fill="hold" nodeType="afterGroup">
                            <p:stCondLst>
                              <p:cond delay="8500"/>
                            </p:stCondLst>
                            <p:childTnLst>
                              <p:par>
                                <p:cTn id="59" presetID="1" presetClass="entr" presetSubtype="0" fill="hold" grpId="0" nodeType="afterEffect">
                                  <p:stCondLst>
                                    <p:cond delay="500"/>
                                  </p:stCondLst>
                                  <p:childTnLst>
                                    <p:set>
                                      <p:cBhvr>
                                        <p:cTn id="60" dur="1" fill="hold">
                                          <p:stCondLst>
                                            <p:cond delay="0"/>
                                          </p:stCondLst>
                                        </p:cTn>
                                        <p:tgtEl>
                                          <p:spTgt spid="247966"/>
                                        </p:tgtEl>
                                        <p:attrNameLst>
                                          <p:attrName>style.visibility</p:attrName>
                                        </p:attrNameLst>
                                      </p:cBhvr>
                                      <p:to>
                                        <p:strVal val="visible"/>
                                      </p:to>
                                    </p:set>
                                  </p:childTnLst>
                                </p:cTn>
                              </p:par>
                            </p:childTnLst>
                          </p:cTn>
                        </p:par>
                        <p:par>
                          <p:cTn id="61" fill="hold" nodeType="afterGroup">
                            <p:stCondLst>
                              <p:cond delay="9000"/>
                            </p:stCondLst>
                            <p:childTnLst>
                              <p:par>
                                <p:cTn id="62" presetID="1" presetClass="entr" presetSubtype="0" fill="hold" grpId="0" nodeType="afterEffect">
                                  <p:stCondLst>
                                    <p:cond delay="500"/>
                                  </p:stCondLst>
                                  <p:childTnLst>
                                    <p:set>
                                      <p:cBhvr>
                                        <p:cTn id="63" dur="1" fill="hold">
                                          <p:stCondLst>
                                            <p:cond delay="0"/>
                                          </p:stCondLst>
                                        </p:cTn>
                                        <p:tgtEl>
                                          <p:spTgt spid="247961"/>
                                        </p:tgtEl>
                                        <p:attrNameLst>
                                          <p:attrName>style.visibility</p:attrName>
                                        </p:attrNameLst>
                                      </p:cBhvr>
                                      <p:to>
                                        <p:strVal val="visible"/>
                                      </p:to>
                                    </p:set>
                                  </p:childTnLst>
                                </p:cTn>
                              </p:par>
                            </p:childTnLst>
                          </p:cTn>
                        </p:par>
                        <p:par>
                          <p:cTn id="64" fill="hold" nodeType="afterGroup">
                            <p:stCondLst>
                              <p:cond delay="9500"/>
                            </p:stCondLst>
                            <p:childTnLst>
                              <p:par>
                                <p:cTn id="65" presetID="1" presetClass="entr" presetSubtype="0" fill="hold" grpId="0" nodeType="afterEffect">
                                  <p:stCondLst>
                                    <p:cond delay="500"/>
                                  </p:stCondLst>
                                  <p:childTnLst>
                                    <p:set>
                                      <p:cBhvr>
                                        <p:cTn id="66" dur="1" fill="hold">
                                          <p:stCondLst>
                                            <p:cond delay="0"/>
                                          </p:stCondLst>
                                        </p:cTn>
                                        <p:tgtEl>
                                          <p:spTgt spid="247956"/>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500"/>
                                  </p:stCondLst>
                                  <p:childTnLst>
                                    <p:set>
                                      <p:cBhvr>
                                        <p:cTn id="69" dur="1" fill="hold">
                                          <p:stCondLst>
                                            <p:cond delay="0"/>
                                          </p:stCondLst>
                                        </p:cTn>
                                        <p:tgtEl>
                                          <p:spTgt spid="247975"/>
                                        </p:tgtEl>
                                        <p:attrNameLst>
                                          <p:attrName>style.visibility</p:attrName>
                                        </p:attrNameLst>
                                      </p:cBhvr>
                                      <p:to>
                                        <p:strVal val="visible"/>
                                      </p:to>
                                    </p:set>
                                  </p:childTnLst>
                                </p:cTn>
                              </p:par>
                            </p:childTnLst>
                          </p:cTn>
                        </p:par>
                        <p:par>
                          <p:cTn id="70" fill="hold" nodeType="afterGroup">
                            <p:stCondLst>
                              <p:cond delay="10500"/>
                            </p:stCondLst>
                            <p:childTnLst>
                              <p:par>
                                <p:cTn id="71" presetID="1" presetClass="entr" presetSubtype="0" fill="hold" grpId="0" nodeType="afterEffect">
                                  <p:stCondLst>
                                    <p:cond delay="500"/>
                                  </p:stCondLst>
                                  <p:childTnLst>
                                    <p:set>
                                      <p:cBhvr>
                                        <p:cTn id="72" dur="1" fill="hold">
                                          <p:stCondLst>
                                            <p:cond delay="0"/>
                                          </p:stCondLst>
                                        </p:cTn>
                                        <p:tgtEl>
                                          <p:spTgt spid="247970"/>
                                        </p:tgtEl>
                                        <p:attrNameLst>
                                          <p:attrName>style.visibility</p:attrName>
                                        </p:attrNameLst>
                                      </p:cBhvr>
                                      <p:to>
                                        <p:strVal val="visible"/>
                                      </p:to>
                                    </p:set>
                                  </p:childTnLst>
                                </p:cTn>
                              </p:par>
                            </p:childTnLst>
                          </p:cTn>
                        </p:par>
                        <p:par>
                          <p:cTn id="73" fill="hold" nodeType="afterGroup">
                            <p:stCondLst>
                              <p:cond delay="11000"/>
                            </p:stCondLst>
                            <p:childTnLst>
                              <p:par>
                                <p:cTn id="74" presetID="1" presetClass="entr" presetSubtype="0" fill="hold" grpId="0" nodeType="afterEffect">
                                  <p:stCondLst>
                                    <p:cond delay="500"/>
                                  </p:stCondLst>
                                  <p:childTnLst>
                                    <p:set>
                                      <p:cBhvr>
                                        <p:cTn id="75" dur="1" fill="hold">
                                          <p:stCondLst>
                                            <p:cond delay="0"/>
                                          </p:stCondLst>
                                        </p:cTn>
                                        <p:tgtEl>
                                          <p:spTgt spid="247965"/>
                                        </p:tgtEl>
                                        <p:attrNameLst>
                                          <p:attrName>style.visibility</p:attrName>
                                        </p:attrNameLst>
                                      </p:cBhvr>
                                      <p:to>
                                        <p:strVal val="visible"/>
                                      </p:to>
                                    </p:set>
                                  </p:childTnLst>
                                </p:cTn>
                              </p:par>
                            </p:childTnLst>
                          </p:cTn>
                        </p:par>
                        <p:par>
                          <p:cTn id="76" fill="hold" nodeType="afterGroup">
                            <p:stCondLst>
                              <p:cond delay="11500"/>
                            </p:stCondLst>
                            <p:childTnLst>
                              <p:par>
                                <p:cTn id="77" presetID="1" presetClass="entr" presetSubtype="0" fill="hold" grpId="0" nodeType="afterEffect">
                                  <p:stCondLst>
                                    <p:cond delay="500"/>
                                  </p:stCondLst>
                                  <p:childTnLst>
                                    <p:set>
                                      <p:cBhvr>
                                        <p:cTn id="78" dur="1" fill="hold">
                                          <p:stCondLst>
                                            <p:cond delay="0"/>
                                          </p:stCondLst>
                                        </p:cTn>
                                        <p:tgtEl>
                                          <p:spTgt spid="247960"/>
                                        </p:tgtEl>
                                        <p:attrNameLst>
                                          <p:attrName>style.visibility</p:attrName>
                                        </p:attrNameLst>
                                      </p:cBhvr>
                                      <p:to>
                                        <p:strVal val="visible"/>
                                      </p:to>
                                    </p:set>
                                  </p:childTnLst>
                                </p:cTn>
                              </p:par>
                            </p:childTnLst>
                          </p:cTn>
                        </p:par>
                        <p:par>
                          <p:cTn id="79" fill="hold" nodeType="afterGroup">
                            <p:stCondLst>
                              <p:cond delay="12000"/>
                            </p:stCondLst>
                            <p:childTnLst>
                              <p:par>
                                <p:cTn id="80" presetID="1" presetClass="entr" presetSubtype="0" fill="hold" grpId="0" nodeType="afterEffect">
                                  <p:stCondLst>
                                    <p:cond delay="500"/>
                                  </p:stCondLst>
                                  <p:childTnLst>
                                    <p:set>
                                      <p:cBhvr>
                                        <p:cTn id="81" dur="1" fill="hold">
                                          <p:stCondLst>
                                            <p:cond delay="0"/>
                                          </p:stCondLst>
                                        </p:cTn>
                                        <p:tgtEl>
                                          <p:spTgt spid="247955"/>
                                        </p:tgtEl>
                                        <p:attrNameLst>
                                          <p:attrName>style.visibility</p:attrName>
                                        </p:attrNameLst>
                                      </p:cBhvr>
                                      <p:to>
                                        <p:strVal val="visible"/>
                                      </p:to>
                                    </p:set>
                                  </p:childTnLst>
                                </p:cTn>
                              </p:par>
                            </p:childTnLst>
                          </p:cTn>
                        </p:par>
                        <p:par>
                          <p:cTn id="82" fill="hold" nodeType="afterGroup">
                            <p:stCondLst>
                              <p:cond delay="12500"/>
                            </p:stCondLst>
                            <p:childTnLst>
                              <p:par>
                                <p:cTn id="83" presetID="1" presetClass="entr" presetSubtype="0" fill="hold" grpId="0" nodeType="afterEffect">
                                  <p:stCondLst>
                                    <p:cond delay="500"/>
                                  </p:stCondLst>
                                  <p:childTnLst>
                                    <p:set>
                                      <p:cBhvr>
                                        <p:cTn id="84" dur="1" fill="hold">
                                          <p:stCondLst>
                                            <p:cond delay="0"/>
                                          </p:stCondLst>
                                        </p:cTn>
                                        <p:tgtEl>
                                          <p:spTgt spid="247969"/>
                                        </p:tgtEl>
                                        <p:attrNameLst>
                                          <p:attrName>style.visibility</p:attrName>
                                        </p:attrNameLst>
                                      </p:cBhvr>
                                      <p:to>
                                        <p:strVal val="visible"/>
                                      </p:to>
                                    </p:set>
                                  </p:childTnLst>
                                </p:cTn>
                              </p:par>
                            </p:childTnLst>
                          </p:cTn>
                        </p:par>
                        <p:par>
                          <p:cTn id="85" fill="hold" nodeType="afterGroup">
                            <p:stCondLst>
                              <p:cond delay="13000"/>
                            </p:stCondLst>
                            <p:childTnLst>
                              <p:par>
                                <p:cTn id="86" presetID="1" presetClass="entr" presetSubtype="0" fill="hold" grpId="0" nodeType="afterEffect">
                                  <p:stCondLst>
                                    <p:cond delay="500"/>
                                  </p:stCondLst>
                                  <p:childTnLst>
                                    <p:set>
                                      <p:cBhvr>
                                        <p:cTn id="87" dur="1" fill="hold">
                                          <p:stCondLst>
                                            <p:cond delay="0"/>
                                          </p:stCondLst>
                                        </p:cTn>
                                        <p:tgtEl>
                                          <p:spTgt spid="247964"/>
                                        </p:tgtEl>
                                        <p:attrNameLst>
                                          <p:attrName>style.visibility</p:attrName>
                                        </p:attrNameLst>
                                      </p:cBhvr>
                                      <p:to>
                                        <p:strVal val="visible"/>
                                      </p:to>
                                    </p:set>
                                  </p:childTnLst>
                                </p:cTn>
                              </p:par>
                            </p:childTnLst>
                          </p:cTn>
                        </p:par>
                        <p:par>
                          <p:cTn id="88" fill="hold" nodeType="afterGroup">
                            <p:stCondLst>
                              <p:cond delay="13500"/>
                            </p:stCondLst>
                            <p:childTnLst>
                              <p:par>
                                <p:cTn id="89" presetID="1" presetClass="entr" presetSubtype="0" fill="hold" grpId="0" nodeType="afterEffect">
                                  <p:stCondLst>
                                    <p:cond delay="500"/>
                                  </p:stCondLst>
                                  <p:childTnLst>
                                    <p:set>
                                      <p:cBhvr>
                                        <p:cTn id="90" dur="1" fill="hold">
                                          <p:stCondLst>
                                            <p:cond delay="0"/>
                                          </p:stCondLst>
                                        </p:cTn>
                                        <p:tgtEl>
                                          <p:spTgt spid="247959"/>
                                        </p:tgtEl>
                                        <p:attrNameLst>
                                          <p:attrName>style.visibility</p:attrName>
                                        </p:attrNameLst>
                                      </p:cBhvr>
                                      <p:to>
                                        <p:strVal val="visible"/>
                                      </p:to>
                                    </p:set>
                                  </p:childTnLst>
                                </p:cTn>
                              </p:par>
                            </p:childTnLst>
                          </p:cTn>
                        </p:par>
                        <p:par>
                          <p:cTn id="91" fill="hold" nodeType="afterGroup">
                            <p:stCondLst>
                              <p:cond delay="14000"/>
                            </p:stCondLst>
                            <p:childTnLst>
                              <p:par>
                                <p:cTn id="92" presetID="1" presetClass="entr" presetSubtype="0" fill="hold" grpId="0" nodeType="afterEffect">
                                  <p:stCondLst>
                                    <p:cond delay="500"/>
                                  </p:stCondLst>
                                  <p:childTnLst>
                                    <p:set>
                                      <p:cBhvr>
                                        <p:cTn id="93" dur="1" fill="hold">
                                          <p:stCondLst>
                                            <p:cond delay="0"/>
                                          </p:stCondLst>
                                        </p:cTn>
                                        <p:tgtEl>
                                          <p:spTgt spid="247954"/>
                                        </p:tgtEl>
                                        <p:attrNameLst>
                                          <p:attrName>style.visibility</p:attrName>
                                        </p:attrNameLst>
                                      </p:cBhvr>
                                      <p:to>
                                        <p:strVal val="visible"/>
                                      </p:to>
                                    </p:set>
                                  </p:childTnLst>
                                </p:cTn>
                              </p:par>
                            </p:childTnLst>
                          </p:cTn>
                        </p:par>
                        <p:par>
                          <p:cTn id="94" fill="hold" nodeType="afterGroup">
                            <p:stCondLst>
                              <p:cond delay="14500"/>
                            </p:stCondLst>
                            <p:childTnLst>
                              <p:par>
                                <p:cTn id="95" presetID="1" presetClass="entr" presetSubtype="0" fill="hold" grpId="0" nodeType="afterEffect">
                                  <p:stCondLst>
                                    <p:cond delay="500"/>
                                  </p:stCondLst>
                                  <p:childTnLst>
                                    <p:set>
                                      <p:cBhvr>
                                        <p:cTn id="96" dur="1" fill="hold">
                                          <p:stCondLst>
                                            <p:cond delay="0"/>
                                          </p:stCondLst>
                                        </p:cTn>
                                        <p:tgtEl>
                                          <p:spTgt spid="247963"/>
                                        </p:tgtEl>
                                        <p:attrNameLst>
                                          <p:attrName>style.visibility</p:attrName>
                                        </p:attrNameLst>
                                      </p:cBhvr>
                                      <p:to>
                                        <p:strVal val="visible"/>
                                      </p:to>
                                    </p:set>
                                  </p:childTnLst>
                                </p:cTn>
                              </p:par>
                            </p:childTnLst>
                          </p:cTn>
                        </p:par>
                        <p:par>
                          <p:cTn id="97" fill="hold" nodeType="afterGroup">
                            <p:stCondLst>
                              <p:cond delay="15000"/>
                            </p:stCondLst>
                            <p:childTnLst>
                              <p:par>
                                <p:cTn id="98" presetID="1" presetClass="entr" presetSubtype="0" fill="hold" grpId="0" nodeType="afterEffect">
                                  <p:stCondLst>
                                    <p:cond delay="500"/>
                                  </p:stCondLst>
                                  <p:childTnLst>
                                    <p:set>
                                      <p:cBhvr>
                                        <p:cTn id="99" dur="1" fill="hold">
                                          <p:stCondLst>
                                            <p:cond delay="0"/>
                                          </p:stCondLst>
                                        </p:cTn>
                                        <p:tgtEl>
                                          <p:spTgt spid="247958"/>
                                        </p:tgtEl>
                                        <p:attrNameLst>
                                          <p:attrName>style.visibility</p:attrName>
                                        </p:attrNameLst>
                                      </p:cBhvr>
                                      <p:to>
                                        <p:strVal val="visible"/>
                                      </p:to>
                                    </p:set>
                                  </p:childTnLst>
                                </p:cTn>
                              </p:par>
                            </p:childTnLst>
                          </p:cTn>
                        </p:par>
                        <p:par>
                          <p:cTn id="100" fill="hold" nodeType="afterGroup">
                            <p:stCondLst>
                              <p:cond delay="15500"/>
                            </p:stCondLst>
                            <p:childTnLst>
                              <p:par>
                                <p:cTn id="101" presetID="1" presetClass="entr" presetSubtype="0" fill="hold" grpId="0" nodeType="afterEffect">
                                  <p:stCondLst>
                                    <p:cond delay="500"/>
                                  </p:stCondLst>
                                  <p:childTnLst>
                                    <p:set>
                                      <p:cBhvr>
                                        <p:cTn id="102" dur="1" fill="hold">
                                          <p:stCondLst>
                                            <p:cond delay="0"/>
                                          </p:stCondLst>
                                        </p:cTn>
                                        <p:tgtEl>
                                          <p:spTgt spid="247953"/>
                                        </p:tgtEl>
                                        <p:attrNameLst>
                                          <p:attrName>style.visibility</p:attrName>
                                        </p:attrNameLst>
                                      </p:cBhvr>
                                      <p:to>
                                        <p:strVal val="visible"/>
                                      </p:to>
                                    </p:set>
                                  </p:childTnLst>
                                </p:cTn>
                              </p:par>
                            </p:childTnLst>
                          </p:cTn>
                        </p:par>
                        <p:par>
                          <p:cTn id="103" fill="hold" nodeType="afterGroup">
                            <p:stCondLst>
                              <p:cond delay="16000"/>
                            </p:stCondLst>
                            <p:childTnLst>
                              <p:par>
                                <p:cTn id="104" presetID="1" presetClass="entr" presetSubtype="0" fill="hold" grpId="0" nodeType="afterEffect">
                                  <p:stCondLst>
                                    <p:cond delay="500"/>
                                  </p:stCondLst>
                                  <p:childTnLst>
                                    <p:set>
                                      <p:cBhvr>
                                        <p:cTn id="105" dur="1" fill="hold">
                                          <p:stCondLst>
                                            <p:cond delay="0"/>
                                          </p:stCondLst>
                                        </p:cTn>
                                        <p:tgtEl>
                                          <p:spTgt spid="247957"/>
                                        </p:tgtEl>
                                        <p:attrNameLst>
                                          <p:attrName>style.visibility</p:attrName>
                                        </p:attrNameLst>
                                      </p:cBhvr>
                                      <p:to>
                                        <p:strVal val="visible"/>
                                      </p:to>
                                    </p:set>
                                  </p:childTnLst>
                                </p:cTn>
                              </p:par>
                            </p:childTnLst>
                          </p:cTn>
                        </p:par>
                        <p:par>
                          <p:cTn id="106" fill="hold" nodeType="afterGroup">
                            <p:stCondLst>
                              <p:cond delay="16500"/>
                            </p:stCondLst>
                            <p:childTnLst>
                              <p:par>
                                <p:cTn id="107" presetID="1" presetClass="entr" presetSubtype="0" fill="hold" grpId="0" nodeType="afterEffect">
                                  <p:stCondLst>
                                    <p:cond delay="500"/>
                                  </p:stCondLst>
                                  <p:childTnLst>
                                    <p:set>
                                      <p:cBhvr>
                                        <p:cTn id="108" dur="1" fill="hold">
                                          <p:stCondLst>
                                            <p:cond delay="0"/>
                                          </p:stCondLst>
                                        </p:cTn>
                                        <p:tgtEl>
                                          <p:spTgt spid="247952"/>
                                        </p:tgtEl>
                                        <p:attrNameLst>
                                          <p:attrName>style.visibility</p:attrName>
                                        </p:attrNameLst>
                                      </p:cBhvr>
                                      <p:to>
                                        <p:strVal val="visible"/>
                                      </p:to>
                                    </p:set>
                                  </p:childTnLst>
                                </p:cTn>
                              </p:par>
                            </p:childTnLst>
                          </p:cTn>
                        </p:par>
                        <p:par>
                          <p:cTn id="109" fill="hold" nodeType="afterGroup">
                            <p:stCondLst>
                              <p:cond delay="17000"/>
                            </p:stCondLst>
                            <p:childTnLst>
                              <p:par>
                                <p:cTn id="110" presetID="1" presetClass="entr" presetSubtype="0" fill="hold" grpId="0" nodeType="afterEffect">
                                  <p:stCondLst>
                                    <p:cond delay="500"/>
                                  </p:stCondLst>
                                  <p:childTnLst>
                                    <p:set>
                                      <p:cBhvr>
                                        <p:cTn id="111" dur="1" fill="hold">
                                          <p:stCondLst>
                                            <p:cond delay="0"/>
                                          </p:stCondLst>
                                        </p:cTn>
                                        <p:tgtEl>
                                          <p:spTgt spid="247951"/>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499"/>
                                          </p:stCondLst>
                                        </p:cTn>
                                        <p:tgtEl>
                                          <p:spTgt spid="247810">
                                            <p:txEl>
                                              <p:pRg st="0" end="0"/>
                                            </p:txEl>
                                          </p:spTgt>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499"/>
                                          </p:stCondLst>
                                        </p:cTn>
                                        <p:tgtEl>
                                          <p:spTgt spid="247810">
                                            <p:txEl>
                                              <p:pRg st="1" end="1"/>
                                            </p:txEl>
                                          </p:spTgt>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499"/>
                                          </p:stCondLst>
                                        </p:cTn>
                                        <p:tgtEl>
                                          <p:spTgt spid="247810">
                                            <p:txEl>
                                              <p:pRg st="2" end="2"/>
                                            </p:txEl>
                                          </p:spTgt>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499"/>
                                          </p:stCondLst>
                                        </p:cTn>
                                        <p:tgtEl>
                                          <p:spTgt spid="247810">
                                            <p:txEl>
                                              <p:pRg st="3" end="3"/>
                                            </p:txEl>
                                          </p:spTgt>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ntr" presetSubtype="0" fill="hold" grpId="0" nodeType="clickEffect">
                                  <p:stCondLst>
                                    <p:cond delay="0"/>
                                  </p:stCondLst>
                                  <p:childTnLst>
                                    <p:set>
                                      <p:cBhvr>
                                        <p:cTn id="131" dur="1" fill="hold">
                                          <p:stCondLst>
                                            <p:cond delay="499"/>
                                          </p:stCondLst>
                                        </p:cTn>
                                        <p:tgtEl>
                                          <p:spTgt spid="247810">
                                            <p:txEl>
                                              <p:pRg st="4" end="4"/>
                                            </p:txEl>
                                          </p:spTgt>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499"/>
                                          </p:stCondLst>
                                        </p:cTn>
                                        <p:tgtEl>
                                          <p:spTgt spid="247810">
                                            <p:txEl>
                                              <p:pRg st="5" end="5"/>
                                            </p:txEl>
                                          </p:spTgt>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grpId="0" nodeType="clickEffect">
                                  <p:stCondLst>
                                    <p:cond delay="0"/>
                                  </p:stCondLst>
                                  <p:childTnLst>
                                    <p:set>
                                      <p:cBhvr>
                                        <p:cTn id="139" dur="1" fill="hold">
                                          <p:stCondLst>
                                            <p:cond delay="499"/>
                                          </p:stCondLst>
                                        </p:cTn>
                                        <p:tgtEl>
                                          <p:spTgt spid="247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build="p" autoUpdateAnimBg="0"/>
      <p:bldP spid="247878" grpId="0" animBg="1" autoUpdateAnimBg="0"/>
      <p:bldP spid="247951" grpId="0" animBg="1"/>
      <p:bldP spid="247952" grpId="0" animBg="1"/>
      <p:bldP spid="247953" grpId="0" animBg="1"/>
      <p:bldP spid="247954" grpId="0" animBg="1"/>
      <p:bldP spid="247955" grpId="0" animBg="1"/>
      <p:bldP spid="247956" grpId="0" animBg="1"/>
      <p:bldP spid="247957" grpId="0" animBg="1"/>
      <p:bldP spid="247958" grpId="0" animBg="1"/>
      <p:bldP spid="247959" grpId="0" animBg="1"/>
      <p:bldP spid="247960" grpId="0" animBg="1"/>
      <p:bldP spid="247961" grpId="0" animBg="1"/>
      <p:bldP spid="247962" grpId="0" animBg="1"/>
      <p:bldP spid="247963" grpId="0" animBg="1"/>
      <p:bldP spid="247964" grpId="0" animBg="1"/>
      <p:bldP spid="247965" grpId="0" animBg="1"/>
      <p:bldP spid="247966" grpId="0" animBg="1"/>
      <p:bldP spid="247967" grpId="0" animBg="1"/>
      <p:bldP spid="247968" grpId="0" animBg="1"/>
      <p:bldP spid="247969" grpId="0" animBg="1"/>
      <p:bldP spid="247970" grpId="0" animBg="1"/>
      <p:bldP spid="247971" grpId="0" animBg="1"/>
      <p:bldP spid="247972" grpId="0" animBg="1"/>
      <p:bldP spid="247973" grpId="0" animBg="1"/>
      <p:bldP spid="247974" grpId="0" animBg="1"/>
      <p:bldP spid="247975" grpId="0" animBg="1"/>
      <p:bldP spid="247976" grpId="0" animBg="1"/>
      <p:bldP spid="247977" grpId="0" animBg="1"/>
      <p:bldP spid="247978" grpId="0" animBg="1"/>
      <p:bldP spid="247979" grpId="0" animBg="1"/>
      <p:bldP spid="247980" grpId="0" animBg="1"/>
      <p:bldP spid="247981" grpId="0" animBg="1"/>
      <p:bldP spid="247982" grpId="0" animBg="1"/>
      <p:bldP spid="247983" grpId="0" animBg="1"/>
      <p:bldP spid="247984" grpId="0" animBg="1"/>
      <p:bldP spid="247985" grpId="0" animBg="1"/>
      <p:bldP spid="2479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1166813"/>
            <a:ext cx="8281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A coin and a ten-sided die are thrown and the outcomes recorded in the two-way table below. </a:t>
            </a:r>
          </a:p>
        </p:txBody>
      </p:sp>
      <p:graphicFrame>
        <p:nvGraphicFramePr>
          <p:cNvPr id="249980" name="Group 124"/>
          <p:cNvGraphicFramePr>
            <a:graphicFrameLocks noGrp="1"/>
          </p:cNvGraphicFramePr>
          <p:nvPr/>
        </p:nvGraphicFramePr>
        <p:xfrm>
          <a:off x="838200" y="2590800"/>
          <a:ext cx="7694613" cy="1774825"/>
        </p:xfrm>
        <a:graphic>
          <a:graphicData uri="http://schemas.openxmlformats.org/drawingml/2006/table">
            <a:tbl>
              <a:tblPr/>
              <a:tblGrid>
                <a:gridCol w="687388"/>
                <a:gridCol w="687387"/>
                <a:gridCol w="687388"/>
                <a:gridCol w="685800"/>
                <a:gridCol w="688975"/>
                <a:gridCol w="687387"/>
                <a:gridCol w="687388"/>
                <a:gridCol w="688975"/>
                <a:gridCol w="687387"/>
                <a:gridCol w="687388"/>
                <a:gridCol w="819150"/>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1</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2</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3</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4</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5</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6</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7</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8</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9</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10</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H</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2,H</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7,H</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T</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8,T</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5653" name="Rectangle 53"/>
          <p:cNvSpPr>
            <a:spLocks noChangeArrowheads="1"/>
          </p:cNvSpPr>
          <p:nvPr/>
        </p:nvSpPr>
        <p:spPr bwMode="auto">
          <a:xfrm>
            <a:off x="3124200" y="2168525"/>
            <a:ext cx="3490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Dice</a:t>
            </a:r>
            <a:endParaRPr lang="en-US" sz="2000" b="1">
              <a:solidFill>
                <a:schemeClr val="tx1"/>
              </a:solidFill>
            </a:endParaRPr>
          </a:p>
        </p:txBody>
      </p:sp>
      <p:sp>
        <p:nvSpPr>
          <p:cNvPr id="25654" name="Rectangle 54"/>
          <p:cNvSpPr>
            <a:spLocks noChangeArrowheads="1"/>
          </p:cNvSpPr>
          <p:nvPr/>
        </p:nvSpPr>
        <p:spPr bwMode="auto">
          <a:xfrm rot="-5400000">
            <a:off x="-40481" y="3251994"/>
            <a:ext cx="1338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Coin</a:t>
            </a:r>
            <a:endParaRPr lang="en-US" sz="2000">
              <a:solidFill>
                <a:schemeClr val="tx1"/>
              </a:solidFill>
            </a:endParaRPr>
          </a:p>
        </p:txBody>
      </p:sp>
      <p:pic>
        <p:nvPicPr>
          <p:cNvPr id="25655" name="Picture 55"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6" name="Rectangle 56"/>
          <p:cNvSpPr>
            <a:spLocks noGrp="1" noChangeArrowheads="1"/>
          </p:cNvSpPr>
          <p:nvPr>
            <p:ph type="title"/>
          </p:nvPr>
        </p:nvSpPr>
        <p:spPr>
          <a:noFill/>
        </p:spPr>
        <p:txBody>
          <a:bodyPr/>
          <a:lstStyle/>
          <a:p>
            <a:pPr eaLnBrk="1" hangingPunct="1"/>
            <a:r>
              <a:rPr lang="en-GB" smtClean="0"/>
              <a:t>Combined events with coins and dice</a:t>
            </a:r>
            <a:endParaRPr lang="en-US" smtClean="0"/>
          </a:p>
        </p:txBody>
      </p:sp>
      <p:pic>
        <p:nvPicPr>
          <p:cNvPr id="25657" name="Picture 57"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Picture 58"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915" name="Rectangle 59"/>
          <p:cNvSpPr>
            <a:spLocks noChangeArrowheads="1"/>
          </p:cNvSpPr>
          <p:nvPr/>
        </p:nvSpPr>
        <p:spPr bwMode="auto">
          <a:xfrm>
            <a:off x="779463" y="4987925"/>
            <a:ext cx="7586662" cy="485775"/>
          </a:xfrm>
          <a:prstGeom prst="rect">
            <a:avLst/>
          </a:prstGeom>
          <a:solidFill>
            <a:srgbClr val="FFFFCC"/>
          </a:solidFill>
          <a:ln w="28575">
            <a:solidFill>
              <a:schemeClr val="tx1"/>
            </a:solidFill>
            <a:miter lim="800000"/>
            <a:headEnd/>
            <a:tailEnd/>
          </a:ln>
        </p:spPr>
        <p:txBody>
          <a:bodyPr wrap="none">
            <a:spAutoFit/>
          </a:bodyPr>
          <a:lstStyle/>
          <a:p>
            <a:pPr algn="ctr"/>
            <a:r>
              <a:rPr lang="en-GB"/>
              <a:t>Complete the table to show all the possible outcomes. </a:t>
            </a:r>
          </a:p>
        </p:txBody>
      </p:sp>
      <p:pic>
        <p:nvPicPr>
          <p:cNvPr id="25660" name="Picture 125"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56" name="Rectangle 52"/>
          <p:cNvSpPr>
            <a:spLocks noChangeArrowheads="1"/>
          </p:cNvSpPr>
          <p:nvPr/>
        </p:nvSpPr>
        <p:spPr bwMode="auto">
          <a:xfrm>
            <a:off x="228600" y="3284538"/>
            <a:ext cx="85915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Tx/>
              <a:buAutoNum type="arabicParenR"/>
            </a:pPr>
            <a:r>
              <a:rPr lang="en-GB"/>
              <a:t>How many outcomes are there?</a:t>
            </a:r>
          </a:p>
          <a:p>
            <a:pPr marL="457200" indent="-457200">
              <a:spcBef>
                <a:spcPct val="20000"/>
              </a:spcBef>
              <a:buFontTx/>
              <a:buAutoNum type="arabicParenR"/>
            </a:pPr>
            <a:r>
              <a:rPr lang="en-GB"/>
              <a:t>What is the probability of getting a head and an even number?</a:t>
            </a:r>
          </a:p>
          <a:p>
            <a:pPr marL="457200" indent="-457200">
              <a:spcBef>
                <a:spcPct val="20000"/>
              </a:spcBef>
              <a:buFontTx/>
              <a:buAutoNum type="arabicParenR"/>
            </a:pPr>
            <a:r>
              <a:rPr lang="en-GB"/>
              <a:t>What is the probability of getting a tail and a square number?</a:t>
            </a:r>
          </a:p>
        </p:txBody>
      </p:sp>
      <p:pic>
        <p:nvPicPr>
          <p:cNvPr id="26627" name="Picture 55"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6"/>
          <p:cNvSpPr>
            <a:spLocks noGrp="1" noChangeArrowheads="1"/>
          </p:cNvSpPr>
          <p:nvPr>
            <p:ph type="title"/>
          </p:nvPr>
        </p:nvSpPr>
        <p:spPr>
          <a:noFill/>
        </p:spPr>
        <p:txBody>
          <a:bodyPr/>
          <a:lstStyle/>
          <a:p>
            <a:pPr eaLnBrk="1" hangingPunct="1"/>
            <a:r>
              <a:rPr lang="en-GB" smtClean="0"/>
              <a:t>Combined events</a:t>
            </a:r>
            <a:endParaRPr lang="en-US" smtClean="0"/>
          </a:p>
        </p:txBody>
      </p:sp>
      <p:pic>
        <p:nvPicPr>
          <p:cNvPr id="26629" name="Picture 57"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8"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2016" name="Group 112"/>
          <p:cNvGraphicFramePr>
            <a:graphicFrameLocks noGrp="1"/>
          </p:cNvGraphicFramePr>
          <p:nvPr/>
        </p:nvGraphicFramePr>
        <p:xfrm>
          <a:off x="731838" y="1366838"/>
          <a:ext cx="7800975" cy="1774825"/>
        </p:xfrm>
        <a:graphic>
          <a:graphicData uri="http://schemas.openxmlformats.org/drawingml/2006/table">
            <a:tbl>
              <a:tblPr/>
              <a:tblGrid>
                <a:gridCol w="696912"/>
                <a:gridCol w="696913"/>
                <a:gridCol w="696912"/>
                <a:gridCol w="695325"/>
                <a:gridCol w="698500"/>
                <a:gridCol w="696913"/>
                <a:gridCol w="696912"/>
                <a:gridCol w="698500"/>
                <a:gridCol w="696913"/>
                <a:gridCol w="696912"/>
                <a:gridCol w="830263"/>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1</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2</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3</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4</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5</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6</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7</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8</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9</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10</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H</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1,H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2,H</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3,H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4,H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5,H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6,H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7,H</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8,H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9,H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10,H</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T</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1,T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2,T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3,T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4,T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5,T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6,T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7,T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8,T</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9,T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6600"/>
                          </a:solidFill>
                          <a:effectLst/>
                          <a:latin typeface="Arial" charset="0"/>
                          <a:cs typeface="Arial" charset="0"/>
                        </a:rPr>
                        <a:t>10,T</a:t>
                      </a: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6681" name="Rectangle 109"/>
          <p:cNvSpPr>
            <a:spLocks noChangeArrowheads="1"/>
          </p:cNvSpPr>
          <p:nvPr/>
        </p:nvSpPr>
        <p:spPr bwMode="auto">
          <a:xfrm>
            <a:off x="3017838" y="944563"/>
            <a:ext cx="3490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Die</a:t>
            </a:r>
            <a:endParaRPr lang="en-US" sz="2000" b="1">
              <a:solidFill>
                <a:schemeClr val="tx1"/>
              </a:solidFill>
            </a:endParaRPr>
          </a:p>
        </p:txBody>
      </p:sp>
      <p:sp>
        <p:nvSpPr>
          <p:cNvPr id="26682" name="Rectangle 110"/>
          <p:cNvSpPr>
            <a:spLocks noChangeArrowheads="1"/>
          </p:cNvSpPr>
          <p:nvPr/>
        </p:nvSpPr>
        <p:spPr bwMode="auto">
          <a:xfrm rot="-5400000">
            <a:off x="-146843" y="2028031"/>
            <a:ext cx="1338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Coin</a:t>
            </a:r>
            <a:endParaRPr lang="en-US" sz="2000">
              <a:solidFill>
                <a:schemeClr val="tx1"/>
              </a:solidFill>
            </a:endParaRPr>
          </a:p>
        </p:txBody>
      </p:sp>
      <p:sp>
        <p:nvSpPr>
          <p:cNvPr id="252017" name="Rectangle 113"/>
          <p:cNvSpPr>
            <a:spLocks noChangeArrowheads="1"/>
          </p:cNvSpPr>
          <p:nvPr/>
        </p:nvSpPr>
        <p:spPr bwMode="auto">
          <a:xfrm>
            <a:off x="1160463" y="5414963"/>
            <a:ext cx="6823075" cy="850900"/>
          </a:xfrm>
          <a:prstGeom prst="rect">
            <a:avLst/>
          </a:prstGeom>
          <a:solidFill>
            <a:srgbClr val="FFFFCC"/>
          </a:solidFill>
          <a:ln w="28575">
            <a:solidFill>
              <a:schemeClr val="tx1"/>
            </a:solidFill>
            <a:miter lim="800000"/>
            <a:headEnd/>
            <a:tailEnd/>
          </a:ln>
        </p:spPr>
        <p:txBody>
          <a:bodyPr>
            <a:spAutoFit/>
          </a:bodyPr>
          <a:lstStyle/>
          <a:p>
            <a:pPr algn="ctr">
              <a:spcBef>
                <a:spcPct val="20000"/>
              </a:spcBef>
            </a:pPr>
            <a:r>
              <a:rPr lang="en-GB"/>
              <a:t>Make up a game where you win points if you get certain outcomes from the table above. </a:t>
            </a:r>
          </a:p>
        </p:txBody>
      </p:sp>
      <p:pic>
        <p:nvPicPr>
          <p:cNvPr id="26684" name="Picture 114"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19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19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19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2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56" grpId="0" build="p" autoUpdateAnimBg="0"/>
      <p:bldP spid="2520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944563"/>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Two four-sided dice are thrown and the numbers added together. </a:t>
            </a:r>
          </a:p>
        </p:txBody>
      </p:sp>
      <p:sp>
        <p:nvSpPr>
          <p:cNvPr id="253993" name="Rectangle 41"/>
          <p:cNvSpPr>
            <a:spLocks noChangeArrowheads="1"/>
          </p:cNvSpPr>
          <p:nvPr/>
        </p:nvSpPr>
        <p:spPr bwMode="auto">
          <a:xfrm>
            <a:off x="3635375" y="2457450"/>
            <a:ext cx="518477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spcBef>
                <a:spcPct val="30000"/>
              </a:spcBef>
            </a:pPr>
            <a:r>
              <a:rPr lang="en-GB"/>
              <a:t>What is the probability of getting:</a:t>
            </a:r>
          </a:p>
          <a:p>
            <a:pPr marL="354013" indent="-354013">
              <a:spcBef>
                <a:spcPct val="30000"/>
              </a:spcBef>
              <a:buFontTx/>
              <a:buAutoNum type="arabicParenR"/>
            </a:pPr>
            <a:r>
              <a:rPr lang="en-GB"/>
              <a:t>a total more than 4?</a:t>
            </a:r>
          </a:p>
          <a:p>
            <a:pPr marL="354013" indent="-354013">
              <a:spcBef>
                <a:spcPct val="30000"/>
              </a:spcBef>
              <a:buFontTx/>
              <a:buAutoNum type="arabicParenR"/>
            </a:pPr>
            <a:r>
              <a:rPr lang="en-GB"/>
              <a:t>a total less than 8?</a:t>
            </a:r>
          </a:p>
          <a:p>
            <a:pPr marL="354013" indent="-354013">
              <a:spcBef>
                <a:spcPct val="30000"/>
              </a:spcBef>
              <a:buFontTx/>
              <a:buAutoNum type="arabicParenR"/>
            </a:pPr>
            <a:r>
              <a:rPr lang="en-GB"/>
              <a:t>a prime number total?</a:t>
            </a:r>
          </a:p>
          <a:p>
            <a:pPr marL="354013" indent="-354013">
              <a:spcBef>
                <a:spcPct val="30000"/>
              </a:spcBef>
              <a:buFontTx/>
              <a:buAutoNum type="arabicParenR"/>
            </a:pPr>
            <a:r>
              <a:rPr lang="en-GB"/>
              <a:t>a total that is at least 3? </a:t>
            </a:r>
          </a:p>
          <a:p>
            <a:pPr marL="354013" indent="-354013">
              <a:spcBef>
                <a:spcPct val="30000"/>
              </a:spcBef>
              <a:buFontTx/>
              <a:buAutoNum type="arabicParenR"/>
            </a:pPr>
            <a:r>
              <a:rPr lang="en-GB"/>
              <a:t>a total of 4 or 5?</a:t>
            </a:r>
          </a:p>
          <a:p>
            <a:pPr marL="354013" indent="-354013">
              <a:spcBef>
                <a:spcPct val="30000"/>
              </a:spcBef>
              <a:buFontTx/>
              <a:buAutoNum type="arabicParenR"/>
            </a:pPr>
            <a:r>
              <a:rPr lang="en-GB"/>
              <a:t>the same number on both dice?</a:t>
            </a:r>
          </a:p>
          <a:p>
            <a:pPr marL="354013" indent="-354013">
              <a:spcBef>
                <a:spcPct val="30000"/>
              </a:spcBef>
              <a:buFontTx/>
              <a:buAutoNum type="arabicParenR"/>
            </a:pPr>
            <a:r>
              <a:rPr lang="en-GB"/>
              <a:t>a lower number on the first dice?</a:t>
            </a:r>
          </a:p>
        </p:txBody>
      </p:sp>
      <p:grpSp>
        <p:nvGrpSpPr>
          <p:cNvPr id="2" name="Group 98"/>
          <p:cNvGrpSpPr>
            <a:grpSpLocks/>
          </p:cNvGrpSpPr>
          <p:nvPr/>
        </p:nvGrpSpPr>
        <p:grpSpPr bwMode="auto">
          <a:xfrm>
            <a:off x="107950" y="2600325"/>
            <a:ext cx="3419475" cy="3168650"/>
            <a:chOff x="91" y="1638"/>
            <a:chExt cx="2453" cy="2097"/>
          </a:xfrm>
        </p:grpSpPr>
        <p:sp>
          <p:nvSpPr>
            <p:cNvPr id="27659" name="Rectangle 4"/>
            <p:cNvSpPr>
              <a:spLocks noChangeArrowheads="1"/>
            </p:cNvSpPr>
            <p:nvPr/>
          </p:nvSpPr>
          <p:spPr bwMode="auto">
            <a:xfrm>
              <a:off x="2102" y="3291"/>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7660" name="Rectangle 5"/>
            <p:cNvSpPr>
              <a:spLocks noChangeArrowheads="1"/>
            </p:cNvSpPr>
            <p:nvPr/>
          </p:nvSpPr>
          <p:spPr bwMode="auto">
            <a:xfrm>
              <a:off x="1661" y="3291"/>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7661" name="Rectangle 6"/>
            <p:cNvSpPr>
              <a:spLocks noChangeArrowheads="1"/>
            </p:cNvSpPr>
            <p:nvPr/>
          </p:nvSpPr>
          <p:spPr bwMode="auto">
            <a:xfrm>
              <a:off x="1219" y="3291"/>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7662" name="Rectangle 7"/>
            <p:cNvSpPr>
              <a:spLocks noChangeArrowheads="1"/>
            </p:cNvSpPr>
            <p:nvPr/>
          </p:nvSpPr>
          <p:spPr bwMode="auto">
            <a:xfrm>
              <a:off x="778" y="3291"/>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7663" name="Rectangle 8"/>
            <p:cNvSpPr>
              <a:spLocks noChangeArrowheads="1"/>
            </p:cNvSpPr>
            <p:nvPr/>
          </p:nvSpPr>
          <p:spPr bwMode="auto">
            <a:xfrm>
              <a:off x="336" y="3291"/>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4</a:t>
              </a:r>
              <a:endParaRPr lang="en-US"/>
            </a:p>
          </p:txBody>
        </p:sp>
        <p:sp>
          <p:nvSpPr>
            <p:cNvPr id="27664" name="Rectangle 9"/>
            <p:cNvSpPr>
              <a:spLocks noChangeArrowheads="1"/>
            </p:cNvSpPr>
            <p:nvPr/>
          </p:nvSpPr>
          <p:spPr bwMode="auto">
            <a:xfrm>
              <a:off x="2102" y="2936"/>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7665" name="Rectangle 10"/>
            <p:cNvSpPr>
              <a:spLocks noChangeArrowheads="1"/>
            </p:cNvSpPr>
            <p:nvPr/>
          </p:nvSpPr>
          <p:spPr bwMode="auto">
            <a:xfrm>
              <a:off x="1661" y="2936"/>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7666" name="Rectangle 11"/>
            <p:cNvSpPr>
              <a:spLocks noChangeArrowheads="1"/>
            </p:cNvSpPr>
            <p:nvPr/>
          </p:nvSpPr>
          <p:spPr bwMode="auto">
            <a:xfrm>
              <a:off x="1219" y="2936"/>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7667" name="Rectangle 12"/>
            <p:cNvSpPr>
              <a:spLocks noChangeArrowheads="1"/>
            </p:cNvSpPr>
            <p:nvPr/>
          </p:nvSpPr>
          <p:spPr bwMode="auto">
            <a:xfrm>
              <a:off x="778" y="2936"/>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7668" name="Rectangle 13"/>
            <p:cNvSpPr>
              <a:spLocks noChangeArrowheads="1"/>
            </p:cNvSpPr>
            <p:nvPr/>
          </p:nvSpPr>
          <p:spPr bwMode="auto">
            <a:xfrm>
              <a:off x="336" y="2936"/>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3</a:t>
              </a:r>
              <a:endParaRPr lang="en-US"/>
            </a:p>
          </p:txBody>
        </p:sp>
        <p:sp>
          <p:nvSpPr>
            <p:cNvPr id="27669" name="Rectangle 14"/>
            <p:cNvSpPr>
              <a:spLocks noChangeArrowheads="1"/>
            </p:cNvSpPr>
            <p:nvPr/>
          </p:nvSpPr>
          <p:spPr bwMode="auto">
            <a:xfrm>
              <a:off x="2102" y="2582"/>
              <a:ext cx="442"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7670" name="Rectangle 15"/>
            <p:cNvSpPr>
              <a:spLocks noChangeArrowheads="1"/>
            </p:cNvSpPr>
            <p:nvPr/>
          </p:nvSpPr>
          <p:spPr bwMode="auto">
            <a:xfrm>
              <a:off x="1661" y="2582"/>
              <a:ext cx="441"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7671" name="Rectangle 16"/>
            <p:cNvSpPr>
              <a:spLocks noChangeArrowheads="1"/>
            </p:cNvSpPr>
            <p:nvPr/>
          </p:nvSpPr>
          <p:spPr bwMode="auto">
            <a:xfrm>
              <a:off x="1219" y="2582"/>
              <a:ext cx="442"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7672" name="Rectangle 17"/>
            <p:cNvSpPr>
              <a:spLocks noChangeArrowheads="1"/>
            </p:cNvSpPr>
            <p:nvPr/>
          </p:nvSpPr>
          <p:spPr bwMode="auto">
            <a:xfrm>
              <a:off x="778" y="2582"/>
              <a:ext cx="441"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7673" name="Rectangle 18"/>
            <p:cNvSpPr>
              <a:spLocks noChangeArrowheads="1"/>
            </p:cNvSpPr>
            <p:nvPr/>
          </p:nvSpPr>
          <p:spPr bwMode="auto">
            <a:xfrm>
              <a:off x="336" y="2582"/>
              <a:ext cx="442"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2</a:t>
              </a:r>
              <a:endParaRPr lang="en-US"/>
            </a:p>
          </p:txBody>
        </p:sp>
        <p:sp>
          <p:nvSpPr>
            <p:cNvPr id="27674" name="Rectangle 19"/>
            <p:cNvSpPr>
              <a:spLocks noChangeArrowheads="1"/>
            </p:cNvSpPr>
            <p:nvPr/>
          </p:nvSpPr>
          <p:spPr bwMode="auto">
            <a:xfrm>
              <a:off x="2102" y="2227"/>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7675" name="Rectangle 20"/>
            <p:cNvSpPr>
              <a:spLocks noChangeArrowheads="1"/>
            </p:cNvSpPr>
            <p:nvPr/>
          </p:nvSpPr>
          <p:spPr bwMode="auto">
            <a:xfrm>
              <a:off x="1661" y="2227"/>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7676" name="Rectangle 21"/>
            <p:cNvSpPr>
              <a:spLocks noChangeArrowheads="1"/>
            </p:cNvSpPr>
            <p:nvPr/>
          </p:nvSpPr>
          <p:spPr bwMode="auto">
            <a:xfrm>
              <a:off x="1219" y="2227"/>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7677" name="Rectangle 22"/>
            <p:cNvSpPr>
              <a:spLocks noChangeArrowheads="1"/>
            </p:cNvSpPr>
            <p:nvPr/>
          </p:nvSpPr>
          <p:spPr bwMode="auto">
            <a:xfrm>
              <a:off x="778" y="2227"/>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2</a:t>
              </a:r>
              <a:endParaRPr lang="en-US">
                <a:solidFill>
                  <a:srgbClr val="FF6600"/>
                </a:solidFill>
              </a:endParaRPr>
            </a:p>
          </p:txBody>
        </p:sp>
        <p:sp>
          <p:nvSpPr>
            <p:cNvPr id="27678" name="Rectangle 23"/>
            <p:cNvSpPr>
              <a:spLocks noChangeArrowheads="1"/>
            </p:cNvSpPr>
            <p:nvPr/>
          </p:nvSpPr>
          <p:spPr bwMode="auto">
            <a:xfrm>
              <a:off x="336" y="2227"/>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1</a:t>
              </a:r>
              <a:endParaRPr lang="en-US"/>
            </a:p>
          </p:txBody>
        </p:sp>
        <p:sp>
          <p:nvSpPr>
            <p:cNvPr id="27679" name="Rectangle 24"/>
            <p:cNvSpPr>
              <a:spLocks noChangeArrowheads="1"/>
            </p:cNvSpPr>
            <p:nvPr/>
          </p:nvSpPr>
          <p:spPr bwMode="auto">
            <a:xfrm>
              <a:off x="2102" y="1872"/>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4</a:t>
              </a:r>
              <a:endParaRPr lang="en-US"/>
            </a:p>
          </p:txBody>
        </p:sp>
        <p:sp>
          <p:nvSpPr>
            <p:cNvPr id="27680" name="Rectangle 25"/>
            <p:cNvSpPr>
              <a:spLocks noChangeArrowheads="1"/>
            </p:cNvSpPr>
            <p:nvPr/>
          </p:nvSpPr>
          <p:spPr bwMode="auto">
            <a:xfrm>
              <a:off x="1661" y="1872"/>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3</a:t>
              </a:r>
              <a:endParaRPr lang="en-US"/>
            </a:p>
          </p:txBody>
        </p:sp>
        <p:sp>
          <p:nvSpPr>
            <p:cNvPr id="27681" name="Rectangle 26"/>
            <p:cNvSpPr>
              <a:spLocks noChangeArrowheads="1"/>
            </p:cNvSpPr>
            <p:nvPr/>
          </p:nvSpPr>
          <p:spPr bwMode="auto">
            <a:xfrm>
              <a:off x="1219" y="1872"/>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2</a:t>
              </a:r>
              <a:endParaRPr lang="en-US"/>
            </a:p>
          </p:txBody>
        </p:sp>
        <p:sp>
          <p:nvSpPr>
            <p:cNvPr id="27682" name="Rectangle 27"/>
            <p:cNvSpPr>
              <a:spLocks noChangeArrowheads="1"/>
            </p:cNvSpPr>
            <p:nvPr/>
          </p:nvSpPr>
          <p:spPr bwMode="auto">
            <a:xfrm>
              <a:off x="778" y="1872"/>
              <a:ext cx="441"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1</a:t>
              </a:r>
              <a:endParaRPr lang="en-US"/>
            </a:p>
          </p:txBody>
        </p:sp>
        <p:sp>
          <p:nvSpPr>
            <p:cNvPr id="27683" name="Rectangle 28"/>
            <p:cNvSpPr>
              <a:spLocks noChangeArrowheads="1"/>
            </p:cNvSpPr>
            <p:nvPr/>
          </p:nvSpPr>
          <p:spPr bwMode="auto">
            <a:xfrm>
              <a:off x="336" y="1872"/>
              <a:ext cx="442" cy="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a:t>
              </a:r>
              <a:endParaRPr lang="en-US"/>
            </a:p>
          </p:txBody>
        </p:sp>
        <p:sp>
          <p:nvSpPr>
            <p:cNvPr id="27684" name="Line 30"/>
            <p:cNvSpPr>
              <a:spLocks noChangeShapeType="1"/>
            </p:cNvSpPr>
            <p:nvPr/>
          </p:nvSpPr>
          <p:spPr bwMode="auto">
            <a:xfrm>
              <a:off x="336" y="2582"/>
              <a:ext cx="22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85" name="Line 31"/>
            <p:cNvSpPr>
              <a:spLocks noChangeShapeType="1"/>
            </p:cNvSpPr>
            <p:nvPr/>
          </p:nvSpPr>
          <p:spPr bwMode="auto">
            <a:xfrm>
              <a:off x="336" y="2936"/>
              <a:ext cx="22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86" name="Line 32"/>
            <p:cNvSpPr>
              <a:spLocks noChangeShapeType="1"/>
            </p:cNvSpPr>
            <p:nvPr/>
          </p:nvSpPr>
          <p:spPr bwMode="auto">
            <a:xfrm>
              <a:off x="336" y="3291"/>
              <a:ext cx="22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87" name="Line 35"/>
            <p:cNvSpPr>
              <a:spLocks noChangeShapeType="1"/>
            </p:cNvSpPr>
            <p:nvPr/>
          </p:nvSpPr>
          <p:spPr bwMode="auto">
            <a:xfrm>
              <a:off x="778" y="1872"/>
              <a:ext cx="0" cy="1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88" name="Line 36"/>
            <p:cNvSpPr>
              <a:spLocks noChangeShapeType="1"/>
            </p:cNvSpPr>
            <p:nvPr/>
          </p:nvSpPr>
          <p:spPr bwMode="auto">
            <a:xfrm>
              <a:off x="1219" y="1872"/>
              <a:ext cx="0" cy="1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89" name="Line 37"/>
            <p:cNvSpPr>
              <a:spLocks noChangeShapeType="1"/>
            </p:cNvSpPr>
            <p:nvPr/>
          </p:nvSpPr>
          <p:spPr bwMode="auto">
            <a:xfrm>
              <a:off x="1661" y="1872"/>
              <a:ext cx="0" cy="1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90" name="Line 38"/>
            <p:cNvSpPr>
              <a:spLocks noChangeShapeType="1"/>
            </p:cNvSpPr>
            <p:nvPr/>
          </p:nvSpPr>
          <p:spPr bwMode="auto">
            <a:xfrm>
              <a:off x="2102" y="1872"/>
              <a:ext cx="0" cy="1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91" name="Line 40"/>
            <p:cNvSpPr>
              <a:spLocks noChangeShapeType="1"/>
            </p:cNvSpPr>
            <p:nvPr/>
          </p:nvSpPr>
          <p:spPr bwMode="auto">
            <a:xfrm>
              <a:off x="336" y="2227"/>
              <a:ext cx="22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92" name="Line 29"/>
            <p:cNvSpPr>
              <a:spLocks noChangeShapeType="1"/>
            </p:cNvSpPr>
            <p:nvPr/>
          </p:nvSpPr>
          <p:spPr bwMode="auto">
            <a:xfrm>
              <a:off x="336" y="1872"/>
              <a:ext cx="220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93" name="Line 34"/>
            <p:cNvSpPr>
              <a:spLocks noChangeShapeType="1"/>
            </p:cNvSpPr>
            <p:nvPr/>
          </p:nvSpPr>
          <p:spPr bwMode="auto">
            <a:xfrm>
              <a:off x="336" y="1872"/>
              <a:ext cx="0" cy="17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94" name="Line 39"/>
            <p:cNvSpPr>
              <a:spLocks noChangeShapeType="1"/>
            </p:cNvSpPr>
            <p:nvPr/>
          </p:nvSpPr>
          <p:spPr bwMode="auto">
            <a:xfrm>
              <a:off x="2544" y="1872"/>
              <a:ext cx="0" cy="177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95" name="Line 33"/>
            <p:cNvSpPr>
              <a:spLocks noChangeShapeType="1"/>
            </p:cNvSpPr>
            <p:nvPr/>
          </p:nvSpPr>
          <p:spPr bwMode="auto">
            <a:xfrm>
              <a:off x="336" y="3646"/>
              <a:ext cx="220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7696" name="Rectangle 42"/>
            <p:cNvSpPr>
              <a:spLocks noChangeArrowheads="1"/>
            </p:cNvSpPr>
            <p:nvPr/>
          </p:nvSpPr>
          <p:spPr bwMode="auto">
            <a:xfrm>
              <a:off x="336" y="1638"/>
              <a:ext cx="219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Second die</a:t>
              </a:r>
              <a:endParaRPr lang="en-US" sz="2000">
                <a:solidFill>
                  <a:schemeClr val="tx1"/>
                </a:solidFill>
              </a:endParaRPr>
            </a:p>
          </p:txBody>
        </p:sp>
        <p:sp>
          <p:nvSpPr>
            <p:cNvPr id="27697" name="Rectangle 43"/>
            <p:cNvSpPr>
              <a:spLocks noChangeArrowheads="1"/>
            </p:cNvSpPr>
            <p:nvPr/>
          </p:nvSpPr>
          <p:spPr bwMode="auto">
            <a:xfrm rot="-5400000">
              <a:off x="-674" y="2685"/>
              <a:ext cx="181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a:solidFill>
                    <a:schemeClr val="tx1"/>
                  </a:solidFill>
                </a:rPr>
                <a:t>First die</a:t>
              </a:r>
              <a:endParaRPr lang="en-US" sz="2000">
                <a:solidFill>
                  <a:schemeClr val="tx1"/>
                </a:solidFill>
              </a:endParaRPr>
            </a:p>
          </p:txBody>
        </p:sp>
      </p:grpSp>
      <p:pic>
        <p:nvPicPr>
          <p:cNvPr id="27653" name="Picture 44"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5"/>
          <p:cNvSpPr>
            <a:spLocks noGrp="1" noChangeArrowheads="1"/>
          </p:cNvSpPr>
          <p:nvPr>
            <p:ph type="title"/>
          </p:nvPr>
        </p:nvSpPr>
        <p:spPr>
          <a:noFill/>
        </p:spPr>
        <p:txBody>
          <a:bodyPr/>
          <a:lstStyle/>
          <a:p>
            <a:pPr eaLnBrk="1" hangingPunct="1"/>
            <a:r>
              <a:rPr lang="en-GB" smtClean="0"/>
              <a:t>Other combined events</a:t>
            </a:r>
            <a:endParaRPr lang="en-US" smtClean="0"/>
          </a:p>
        </p:txBody>
      </p:sp>
      <p:pic>
        <p:nvPicPr>
          <p:cNvPr id="27655" name="Picture 46"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7"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48"/>
          <p:cNvSpPr>
            <a:spLocks noChangeArrowheads="1"/>
          </p:cNvSpPr>
          <p:nvPr/>
        </p:nvSpPr>
        <p:spPr bwMode="auto">
          <a:xfrm>
            <a:off x="319088" y="1881188"/>
            <a:ext cx="8534400" cy="485775"/>
          </a:xfrm>
          <a:prstGeom prst="rect">
            <a:avLst/>
          </a:prstGeom>
          <a:solidFill>
            <a:srgbClr val="FFFFCC"/>
          </a:solidFill>
          <a:ln w="28575">
            <a:solidFill>
              <a:schemeClr val="tx1"/>
            </a:solidFill>
            <a:miter lim="800000"/>
            <a:headEnd/>
            <a:tailEnd/>
          </a:ln>
        </p:spPr>
        <p:txBody>
          <a:bodyPr wrap="none">
            <a:spAutoFit/>
          </a:bodyPr>
          <a:lstStyle/>
          <a:p>
            <a:r>
              <a:rPr lang="en-GB"/>
              <a:t>Construct a sample space diagram to show all the outcomes. </a:t>
            </a:r>
          </a:p>
        </p:txBody>
      </p:sp>
      <p:pic>
        <p:nvPicPr>
          <p:cNvPr id="27658" name="Picture 99"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399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399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399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399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399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399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399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39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9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boardworks_logo"/>
          <p:cNvPicPr>
            <a:picLocks noChangeAspect="1" noChangeArrowheads="1"/>
          </p:cNvPicPr>
          <p:nvPr/>
        </p:nvPicPr>
        <p:blipFill>
          <a:blip r:embed="rId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Grp="1" noChangeArrowheads="1"/>
          </p:cNvSpPr>
          <p:nvPr>
            <p:ph type="title"/>
          </p:nvPr>
        </p:nvSpPr>
        <p:spPr>
          <a:noFill/>
        </p:spPr>
        <p:txBody>
          <a:bodyPr/>
          <a:lstStyle/>
          <a:p>
            <a:pPr eaLnBrk="1" hangingPunct="1"/>
            <a:r>
              <a:rPr lang="en-GB" smtClean="0"/>
              <a:t>Calculating the number of outcomes</a:t>
            </a:r>
            <a:endParaRPr lang="en-US" smtClean="0"/>
          </a:p>
        </p:txBody>
      </p:sp>
      <p:pic>
        <p:nvPicPr>
          <p:cNvPr id="6149" name="Picture 4"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 name="Group 6"/>
          <p:cNvGrpSpPr>
            <a:grpSpLocks/>
          </p:cNvGrpSpPr>
          <p:nvPr/>
        </p:nvGrpSpPr>
        <p:grpSpPr bwMode="auto">
          <a:xfrm>
            <a:off x="7304088" y="115888"/>
            <a:ext cx="576262" cy="576262"/>
            <a:chOff x="4601" y="73"/>
            <a:chExt cx="363" cy="363"/>
          </a:xfrm>
        </p:grpSpPr>
        <p:pic>
          <p:nvPicPr>
            <p:cNvPr id="6153" name="Picture 7" descr="flash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155"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pic>
        <p:nvPicPr>
          <p:cNvPr id="6152" name="Picture 11"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6146" r:id="rId2" imgW="9142857" imgH="5111581"/>
        </mc:Choice>
        <mc:Fallback>
          <p:control r:id="rId2" imgW="9142857" imgH="5111581">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79"/>
          <p:cNvGrpSpPr>
            <a:grpSpLocks/>
          </p:cNvGrpSpPr>
          <p:nvPr/>
        </p:nvGrpSpPr>
        <p:grpSpPr bwMode="auto">
          <a:xfrm>
            <a:off x="250825" y="836613"/>
            <a:ext cx="3457575" cy="3033712"/>
            <a:chOff x="158" y="527"/>
            <a:chExt cx="2178" cy="1911"/>
          </a:xfrm>
        </p:grpSpPr>
        <p:sp>
          <p:nvSpPr>
            <p:cNvPr id="28758" name="Rectangle 60"/>
            <p:cNvSpPr>
              <a:spLocks noChangeArrowheads="1"/>
            </p:cNvSpPr>
            <p:nvPr/>
          </p:nvSpPr>
          <p:spPr bwMode="auto">
            <a:xfrm>
              <a:off x="1948" y="210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8759" name="Rectangle 61"/>
            <p:cNvSpPr>
              <a:spLocks noChangeArrowheads="1"/>
            </p:cNvSpPr>
            <p:nvPr/>
          </p:nvSpPr>
          <p:spPr bwMode="auto">
            <a:xfrm>
              <a:off x="1561" y="2100"/>
              <a:ext cx="387"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8760" name="Rectangle 62"/>
            <p:cNvSpPr>
              <a:spLocks noChangeArrowheads="1"/>
            </p:cNvSpPr>
            <p:nvPr/>
          </p:nvSpPr>
          <p:spPr bwMode="auto">
            <a:xfrm>
              <a:off x="1173" y="210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61" name="Rectangle 63"/>
            <p:cNvSpPr>
              <a:spLocks noChangeArrowheads="1"/>
            </p:cNvSpPr>
            <p:nvPr/>
          </p:nvSpPr>
          <p:spPr bwMode="auto">
            <a:xfrm>
              <a:off x="785" y="210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62" name="Rectangle 64"/>
            <p:cNvSpPr>
              <a:spLocks noChangeArrowheads="1"/>
            </p:cNvSpPr>
            <p:nvPr/>
          </p:nvSpPr>
          <p:spPr bwMode="auto">
            <a:xfrm>
              <a:off x="397" y="210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4</a:t>
              </a:r>
              <a:endParaRPr lang="en-US"/>
            </a:p>
          </p:txBody>
        </p:sp>
        <p:sp>
          <p:nvSpPr>
            <p:cNvPr id="28763" name="Rectangle 65"/>
            <p:cNvSpPr>
              <a:spLocks noChangeArrowheads="1"/>
            </p:cNvSpPr>
            <p:nvPr/>
          </p:nvSpPr>
          <p:spPr bwMode="auto">
            <a:xfrm>
              <a:off x="1948" y="1762"/>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8764" name="Rectangle 66"/>
            <p:cNvSpPr>
              <a:spLocks noChangeArrowheads="1"/>
            </p:cNvSpPr>
            <p:nvPr/>
          </p:nvSpPr>
          <p:spPr bwMode="auto">
            <a:xfrm>
              <a:off x="1561" y="1762"/>
              <a:ext cx="387"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65" name="Rectangle 67"/>
            <p:cNvSpPr>
              <a:spLocks noChangeArrowheads="1"/>
            </p:cNvSpPr>
            <p:nvPr/>
          </p:nvSpPr>
          <p:spPr bwMode="auto">
            <a:xfrm>
              <a:off x="1173" y="1762"/>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66" name="Rectangle 68"/>
            <p:cNvSpPr>
              <a:spLocks noChangeArrowheads="1"/>
            </p:cNvSpPr>
            <p:nvPr/>
          </p:nvSpPr>
          <p:spPr bwMode="auto">
            <a:xfrm>
              <a:off x="785" y="1762"/>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67" name="Rectangle 69"/>
            <p:cNvSpPr>
              <a:spLocks noChangeArrowheads="1"/>
            </p:cNvSpPr>
            <p:nvPr/>
          </p:nvSpPr>
          <p:spPr bwMode="auto">
            <a:xfrm>
              <a:off x="397" y="1762"/>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3</a:t>
              </a:r>
              <a:endParaRPr lang="en-US"/>
            </a:p>
          </p:txBody>
        </p:sp>
        <p:sp>
          <p:nvSpPr>
            <p:cNvPr id="28768" name="Rectangle 70"/>
            <p:cNvSpPr>
              <a:spLocks noChangeArrowheads="1"/>
            </p:cNvSpPr>
            <p:nvPr/>
          </p:nvSpPr>
          <p:spPr bwMode="auto">
            <a:xfrm>
              <a:off x="1948" y="1426"/>
              <a:ext cx="3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69" name="Rectangle 71"/>
            <p:cNvSpPr>
              <a:spLocks noChangeArrowheads="1"/>
            </p:cNvSpPr>
            <p:nvPr/>
          </p:nvSpPr>
          <p:spPr bwMode="auto">
            <a:xfrm>
              <a:off x="1561" y="1426"/>
              <a:ext cx="387"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70" name="Rectangle 72"/>
            <p:cNvSpPr>
              <a:spLocks noChangeArrowheads="1"/>
            </p:cNvSpPr>
            <p:nvPr/>
          </p:nvSpPr>
          <p:spPr bwMode="auto">
            <a:xfrm>
              <a:off x="1173" y="1426"/>
              <a:ext cx="3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71" name="Rectangle 73"/>
            <p:cNvSpPr>
              <a:spLocks noChangeArrowheads="1"/>
            </p:cNvSpPr>
            <p:nvPr/>
          </p:nvSpPr>
          <p:spPr bwMode="auto">
            <a:xfrm>
              <a:off x="785" y="1426"/>
              <a:ext cx="3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8772" name="Rectangle 74"/>
            <p:cNvSpPr>
              <a:spLocks noChangeArrowheads="1"/>
            </p:cNvSpPr>
            <p:nvPr/>
          </p:nvSpPr>
          <p:spPr bwMode="auto">
            <a:xfrm>
              <a:off x="397" y="1426"/>
              <a:ext cx="388"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2</a:t>
              </a:r>
              <a:endParaRPr lang="en-US"/>
            </a:p>
          </p:txBody>
        </p:sp>
        <p:sp>
          <p:nvSpPr>
            <p:cNvPr id="28773" name="Rectangle 75"/>
            <p:cNvSpPr>
              <a:spLocks noChangeArrowheads="1"/>
            </p:cNvSpPr>
            <p:nvPr/>
          </p:nvSpPr>
          <p:spPr bwMode="auto">
            <a:xfrm>
              <a:off x="1948" y="1088"/>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74" name="Rectangle 76"/>
            <p:cNvSpPr>
              <a:spLocks noChangeArrowheads="1"/>
            </p:cNvSpPr>
            <p:nvPr/>
          </p:nvSpPr>
          <p:spPr bwMode="auto">
            <a:xfrm>
              <a:off x="1561" y="1088"/>
              <a:ext cx="387"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75" name="Rectangle 77"/>
            <p:cNvSpPr>
              <a:spLocks noChangeArrowheads="1"/>
            </p:cNvSpPr>
            <p:nvPr/>
          </p:nvSpPr>
          <p:spPr bwMode="auto">
            <a:xfrm>
              <a:off x="1173" y="1088"/>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8776" name="Rectangle 78"/>
            <p:cNvSpPr>
              <a:spLocks noChangeArrowheads="1"/>
            </p:cNvSpPr>
            <p:nvPr/>
          </p:nvSpPr>
          <p:spPr bwMode="auto">
            <a:xfrm>
              <a:off x="785" y="1088"/>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solidFill>
                    <a:srgbClr val="FF6600"/>
                  </a:solidFill>
                </a:rPr>
                <a:t>2</a:t>
              </a:r>
              <a:endParaRPr lang="en-US">
                <a:solidFill>
                  <a:srgbClr val="FF6600"/>
                </a:solidFill>
              </a:endParaRPr>
            </a:p>
          </p:txBody>
        </p:sp>
        <p:sp>
          <p:nvSpPr>
            <p:cNvPr id="28777" name="Rectangle 79"/>
            <p:cNvSpPr>
              <a:spLocks noChangeArrowheads="1"/>
            </p:cNvSpPr>
            <p:nvPr/>
          </p:nvSpPr>
          <p:spPr bwMode="auto">
            <a:xfrm>
              <a:off x="397" y="1088"/>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1</a:t>
              </a:r>
              <a:endParaRPr lang="en-US"/>
            </a:p>
          </p:txBody>
        </p:sp>
        <p:sp>
          <p:nvSpPr>
            <p:cNvPr id="28778" name="Rectangle 80"/>
            <p:cNvSpPr>
              <a:spLocks noChangeArrowheads="1"/>
            </p:cNvSpPr>
            <p:nvPr/>
          </p:nvSpPr>
          <p:spPr bwMode="auto">
            <a:xfrm>
              <a:off x="1948" y="75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4</a:t>
              </a:r>
              <a:endParaRPr lang="en-US"/>
            </a:p>
          </p:txBody>
        </p:sp>
        <p:sp>
          <p:nvSpPr>
            <p:cNvPr id="28779" name="Rectangle 81"/>
            <p:cNvSpPr>
              <a:spLocks noChangeArrowheads="1"/>
            </p:cNvSpPr>
            <p:nvPr/>
          </p:nvSpPr>
          <p:spPr bwMode="auto">
            <a:xfrm>
              <a:off x="1561" y="750"/>
              <a:ext cx="387"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3</a:t>
              </a:r>
              <a:endParaRPr lang="en-US"/>
            </a:p>
          </p:txBody>
        </p:sp>
        <p:sp>
          <p:nvSpPr>
            <p:cNvPr id="28780" name="Rectangle 82"/>
            <p:cNvSpPr>
              <a:spLocks noChangeArrowheads="1"/>
            </p:cNvSpPr>
            <p:nvPr/>
          </p:nvSpPr>
          <p:spPr bwMode="auto">
            <a:xfrm>
              <a:off x="1173" y="75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2</a:t>
              </a:r>
              <a:endParaRPr lang="en-US"/>
            </a:p>
          </p:txBody>
        </p:sp>
        <p:sp>
          <p:nvSpPr>
            <p:cNvPr id="28781" name="Rectangle 83"/>
            <p:cNvSpPr>
              <a:spLocks noChangeArrowheads="1"/>
            </p:cNvSpPr>
            <p:nvPr/>
          </p:nvSpPr>
          <p:spPr bwMode="auto">
            <a:xfrm>
              <a:off x="785" y="75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1</a:t>
              </a:r>
              <a:endParaRPr lang="en-US"/>
            </a:p>
          </p:txBody>
        </p:sp>
        <p:sp>
          <p:nvSpPr>
            <p:cNvPr id="28782" name="Rectangle 84"/>
            <p:cNvSpPr>
              <a:spLocks noChangeArrowheads="1"/>
            </p:cNvSpPr>
            <p:nvPr/>
          </p:nvSpPr>
          <p:spPr bwMode="auto">
            <a:xfrm>
              <a:off x="397" y="750"/>
              <a:ext cx="388"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p>
              <a:pPr algn="ctr" eaLnBrk="1" hangingPunct="1">
                <a:spcBef>
                  <a:spcPct val="20000"/>
                </a:spcBef>
              </a:pPr>
              <a:r>
                <a:rPr lang="en-GB"/>
                <a:t>+</a:t>
              </a:r>
              <a:endParaRPr lang="en-US"/>
            </a:p>
          </p:txBody>
        </p:sp>
        <p:sp>
          <p:nvSpPr>
            <p:cNvPr id="28783" name="Line 85"/>
            <p:cNvSpPr>
              <a:spLocks noChangeShapeType="1"/>
            </p:cNvSpPr>
            <p:nvPr/>
          </p:nvSpPr>
          <p:spPr bwMode="auto">
            <a:xfrm>
              <a:off x="397" y="1426"/>
              <a:ext cx="1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84" name="Line 86"/>
            <p:cNvSpPr>
              <a:spLocks noChangeShapeType="1"/>
            </p:cNvSpPr>
            <p:nvPr/>
          </p:nvSpPr>
          <p:spPr bwMode="auto">
            <a:xfrm>
              <a:off x="397" y="1762"/>
              <a:ext cx="1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85" name="Line 87"/>
            <p:cNvSpPr>
              <a:spLocks noChangeShapeType="1"/>
            </p:cNvSpPr>
            <p:nvPr/>
          </p:nvSpPr>
          <p:spPr bwMode="auto">
            <a:xfrm>
              <a:off x="397" y="2100"/>
              <a:ext cx="1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86" name="Line 88"/>
            <p:cNvSpPr>
              <a:spLocks noChangeShapeType="1"/>
            </p:cNvSpPr>
            <p:nvPr/>
          </p:nvSpPr>
          <p:spPr bwMode="auto">
            <a:xfrm>
              <a:off x="785" y="750"/>
              <a:ext cx="0" cy="1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87" name="Line 89"/>
            <p:cNvSpPr>
              <a:spLocks noChangeShapeType="1"/>
            </p:cNvSpPr>
            <p:nvPr/>
          </p:nvSpPr>
          <p:spPr bwMode="auto">
            <a:xfrm>
              <a:off x="1173" y="750"/>
              <a:ext cx="0" cy="1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88" name="Line 90"/>
            <p:cNvSpPr>
              <a:spLocks noChangeShapeType="1"/>
            </p:cNvSpPr>
            <p:nvPr/>
          </p:nvSpPr>
          <p:spPr bwMode="auto">
            <a:xfrm>
              <a:off x="1561" y="750"/>
              <a:ext cx="0" cy="1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89" name="Line 91"/>
            <p:cNvSpPr>
              <a:spLocks noChangeShapeType="1"/>
            </p:cNvSpPr>
            <p:nvPr/>
          </p:nvSpPr>
          <p:spPr bwMode="auto">
            <a:xfrm>
              <a:off x="1948" y="750"/>
              <a:ext cx="0" cy="1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90" name="Line 92"/>
            <p:cNvSpPr>
              <a:spLocks noChangeShapeType="1"/>
            </p:cNvSpPr>
            <p:nvPr/>
          </p:nvSpPr>
          <p:spPr bwMode="auto">
            <a:xfrm>
              <a:off x="397" y="1088"/>
              <a:ext cx="1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91" name="Line 93"/>
            <p:cNvSpPr>
              <a:spLocks noChangeShapeType="1"/>
            </p:cNvSpPr>
            <p:nvPr/>
          </p:nvSpPr>
          <p:spPr bwMode="auto">
            <a:xfrm>
              <a:off x="397" y="750"/>
              <a:ext cx="1939"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92" name="Line 94"/>
            <p:cNvSpPr>
              <a:spLocks noChangeShapeType="1"/>
            </p:cNvSpPr>
            <p:nvPr/>
          </p:nvSpPr>
          <p:spPr bwMode="auto">
            <a:xfrm>
              <a:off x="397" y="750"/>
              <a:ext cx="0" cy="16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93" name="Line 95"/>
            <p:cNvSpPr>
              <a:spLocks noChangeShapeType="1"/>
            </p:cNvSpPr>
            <p:nvPr/>
          </p:nvSpPr>
          <p:spPr bwMode="auto">
            <a:xfrm>
              <a:off x="2336" y="750"/>
              <a:ext cx="0" cy="16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94" name="Line 96"/>
            <p:cNvSpPr>
              <a:spLocks noChangeShapeType="1"/>
            </p:cNvSpPr>
            <p:nvPr/>
          </p:nvSpPr>
          <p:spPr bwMode="auto">
            <a:xfrm>
              <a:off x="397" y="2438"/>
              <a:ext cx="1939"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8795" name="Rectangle 97"/>
            <p:cNvSpPr>
              <a:spLocks noChangeArrowheads="1"/>
            </p:cNvSpPr>
            <p:nvPr/>
          </p:nvSpPr>
          <p:spPr bwMode="auto">
            <a:xfrm>
              <a:off x="397" y="527"/>
              <a:ext cx="19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a:r>
                <a:rPr lang="en-GB" sz="2000" b="1">
                  <a:solidFill>
                    <a:schemeClr val="tx1"/>
                  </a:solidFill>
                </a:rPr>
                <a:t>Second die</a:t>
              </a:r>
              <a:endParaRPr lang="en-US" sz="2000">
                <a:solidFill>
                  <a:schemeClr val="tx1"/>
                </a:solidFill>
              </a:endParaRPr>
            </a:p>
          </p:txBody>
        </p:sp>
        <p:sp>
          <p:nvSpPr>
            <p:cNvPr id="28796" name="Rectangle 98"/>
            <p:cNvSpPr>
              <a:spLocks noChangeArrowheads="1"/>
            </p:cNvSpPr>
            <p:nvPr/>
          </p:nvSpPr>
          <p:spPr bwMode="auto">
            <a:xfrm rot="-5400000">
              <a:off x="-365" y="1483"/>
              <a:ext cx="1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lgn="ctr"/>
              <a:r>
                <a:rPr lang="en-GB" sz="2000" b="1">
                  <a:solidFill>
                    <a:schemeClr val="tx1"/>
                  </a:solidFill>
                </a:rPr>
                <a:t>First die</a:t>
              </a:r>
              <a:endParaRPr lang="en-US" sz="2000">
                <a:solidFill>
                  <a:schemeClr val="tx1"/>
                </a:solidFill>
              </a:endParaRPr>
            </a:p>
          </p:txBody>
        </p:sp>
      </p:grpSp>
      <p:grpSp>
        <p:nvGrpSpPr>
          <p:cNvPr id="3" name="Group 180"/>
          <p:cNvGrpSpPr>
            <a:grpSpLocks/>
          </p:cNvGrpSpPr>
          <p:nvPr/>
        </p:nvGrpSpPr>
        <p:grpSpPr bwMode="auto">
          <a:xfrm>
            <a:off x="1246188" y="1727200"/>
            <a:ext cx="1846262" cy="1606550"/>
            <a:chOff x="785" y="1088"/>
            <a:chExt cx="1163" cy="1012"/>
          </a:xfrm>
        </p:grpSpPr>
        <p:sp>
          <p:nvSpPr>
            <p:cNvPr id="28753" name="Rectangle 181"/>
            <p:cNvSpPr>
              <a:spLocks noChangeArrowheads="1"/>
            </p:cNvSpPr>
            <p:nvPr/>
          </p:nvSpPr>
          <p:spPr bwMode="auto">
            <a:xfrm>
              <a:off x="785" y="1762"/>
              <a:ext cx="388" cy="338"/>
            </a:xfrm>
            <a:prstGeom prst="rect">
              <a:avLst/>
            </a:prstGeom>
            <a:solidFill>
              <a:srgbClr val="FFFFCC"/>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54" name="Rectangle 182"/>
            <p:cNvSpPr>
              <a:spLocks noChangeArrowheads="1"/>
            </p:cNvSpPr>
            <p:nvPr/>
          </p:nvSpPr>
          <p:spPr bwMode="auto">
            <a:xfrm>
              <a:off x="1173" y="1426"/>
              <a:ext cx="388" cy="336"/>
            </a:xfrm>
            <a:prstGeom prst="rect">
              <a:avLst/>
            </a:prstGeom>
            <a:solidFill>
              <a:srgbClr val="FFFFCC"/>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55" name="Rectangle 183"/>
            <p:cNvSpPr>
              <a:spLocks noChangeArrowheads="1"/>
            </p:cNvSpPr>
            <p:nvPr/>
          </p:nvSpPr>
          <p:spPr bwMode="auto">
            <a:xfrm>
              <a:off x="785" y="1426"/>
              <a:ext cx="388" cy="336"/>
            </a:xfrm>
            <a:prstGeom prst="rect">
              <a:avLst/>
            </a:prstGeom>
            <a:solidFill>
              <a:srgbClr val="D1F0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8756" name="Rectangle 184"/>
            <p:cNvSpPr>
              <a:spLocks noChangeArrowheads="1"/>
            </p:cNvSpPr>
            <p:nvPr/>
          </p:nvSpPr>
          <p:spPr bwMode="auto">
            <a:xfrm>
              <a:off x="1561" y="1088"/>
              <a:ext cx="387" cy="338"/>
            </a:xfrm>
            <a:prstGeom prst="rect">
              <a:avLst/>
            </a:prstGeom>
            <a:solidFill>
              <a:srgbClr val="FFFFCC"/>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57" name="Rectangle 185"/>
            <p:cNvSpPr>
              <a:spLocks noChangeArrowheads="1"/>
            </p:cNvSpPr>
            <p:nvPr/>
          </p:nvSpPr>
          <p:spPr bwMode="auto">
            <a:xfrm>
              <a:off x="1173" y="1088"/>
              <a:ext cx="388" cy="338"/>
            </a:xfrm>
            <a:prstGeom prst="rect">
              <a:avLst/>
            </a:prstGeom>
            <a:solidFill>
              <a:srgbClr val="D1F0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grpSp>
      <p:pic>
        <p:nvPicPr>
          <p:cNvPr id="28676" name="Picture 46"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47"/>
          <p:cNvSpPr>
            <a:spLocks noGrp="1" noChangeArrowheads="1"/>
          </p:cNvSpPr>
          <p:nvPr>
            <p:ph type="title"/>
          </p:nvPr>
        </p:nvSpPr>
        <p:spPr>
          <a:noFill/>
        </p:spPr>
        <p:txBody>
          <a:bodyPr/>
          <a:lstStyle/>
          <a:p>
            <a:pPr eaLnBrk="1" hangingPunct="1"/>
            <a:r>
              <a:rPr lang="en-GB" smtClean="0"/>
              <a:t>Using fractions to find probabilities</a:t>
            </a:r>
            <a:endParaRPr lang="en-US" smtClean="0"/>
          </a:p>
        </p:txBody>
      </p:sp>
      <p:sp>
        <p:nvSpPr>
          <p:cNvPr id="258096" name="Rectangle 48"/>
          <p:cNvSpPr>
            <a:spLocks noChangeArrowheads="1"/>
          </p:cNvSpPr>
          <p:nvPr/>
        </p:nvSpPr>
        <p:spPr bwMode="auto">
          <a:xfrm>
            <a:off x="3924300" y="2817813"/>
            <a:ext cx="5040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chemeClr val="tx1"/>
                </a:solidFill>
              </a:rPr>
              <a:t>This is the same as the probability of getting a 3 added to the probability of getting a 4.</a:t>
            </a:r>
          </a:p>
        </p:txBody>
      </p:sp>
      <p:pic>
        <p:nvPicPr>
          <p:cNvPr id="28679" name="Picture 49"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0"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99"/>
          <p:cNvSpPr>
            <a:spLocks noChangeArrowheads="1"/>
          </p:cNvSpPr>
          <p:nvPr/>
        </p:nvSpPr>
        <p:spPr bwMode="auto">
          <a:xfrm>
            <a:off x="3924300" y="981075"/>
            <a:ext cx="496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chemeClr val="tx1"/>
                </a:solidFill>
              </a:rPr>
              <a:t>Use the table to find the probability of getting a score of 3 or 4.</a:t>
            </a:r>
          </a:p>
        </p:txBody>
      </p:sp>
      <p:sp>
        <p:nvSpPr>
          <p:cNvPr id="258155" name="Rectangle 107"/>
          <p:cNvSpPr>
            <a:spLocks noChangeArrowheads="1"/>
          </p:cNvSpPr>
          <p:nvPr/>
        </p:nvSpPr>
        <p:spPr bwMode="auto">
          <a:xfrm>
            <a:off x="3924300" y="1898650"/>
            <a:ext cx="496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chemeClr val="tx1"/>
                </a:solidFill>
              </a:rPr>
              <a:t>The probability of getting a score of 3 or 4 can be written as P(3 or 4).</a:t>
            </a:r>
            <a:r>
              <a:rPr lang="en-GB"/>
              <a:t> </a:t>
            </a:r>
          </a:p>
        </p:txBody>
      </p:sp>
      <p:sp>
        <p:nvSpPr>
          <p:cNvPr id="258088" name="Text Box 40"/>
          <p:cNvSpPr txBox="1">
            <a:spLocks noChangeArrowheads="1"/>
          </p:cNvSpPr>
          <p:nvPr/>
        </p:nvSpPr>
        <p:spPr bwMode="auto">
          <a:xfrm>
            <a:off x="1752600" y="4259263"/>
            <a:ext cx="3962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90000"/>
              </a:spcBef>
            </a:pPr>
            <a:r>
              <a:rPr lang="en-GB"/>
              <a:t>P(3 or 4) = P(3) + P(4) =</a:t>
            </a:r>
            <a:endParaRPr lang="en-GB" baseline="-25000"/>
          </a:p>
        </p:txBody>
      </p:sp>
      <p:grpSp>
        <p:nvGrpSpPr>
          <p:cNvPr id="4" name="Group 120"/>
          <p:cNvGrpSpPr>
            <a:grpSpLocks/>
          </p:cNvGrpSpPr>
          <p:nvPr/>
        </p:nvGrpSpPr>
        <p:grpSpPr bwMode="auto">
          <a:xfrm>
            <a:off x="5219700" y="4221163"/>
            <a:ext cx="1800225" cy="576262"/>
            <a:chOff x="2472" y="2568"/>
            <a:chExt cx="1134" cy="363"/>
          </a:xfrm>
        </p:grpSpPr>
        <p:sp>
          <p:nvSpPr>
            <p:cNvPr id="28744" name="Text Box 41"/>
            <p:cNvSpPr txBox="1">
              <a:spLocks noChangeArrowheads="1"/>
            </p:cNvSpPr>
            <p:nvPr/>
          </p:nvSpPr>
          <p:spPr bwMode="auto">
            <a:xfrm>
              <a:off x="2680" y="2617"/>
              <a:ext cx="92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     </a:t>
              </a:r>
              <a:r>
                <a:rPr lang="en-GB" baseline="-25000"/>
                <a:t> </a:t>
              </a:r>
              <a:r>
                <a:rPr lang="en-GB"/>
                <a:t>=</a:t>
              </a:r>
              <a:endParaRPr lang="en-GB" baseline="-25000"/>
            </a:p>
          </p:txBody>
        </p:sp>
        <p:grpSp>
          <p:nvGrpSpPr>
            <p:cNvPr id="28745" name="Group 108"/>
            <p:cNvGrpSpPr>
              <a:grpSpLocks/>
            </p:cNvGrpSpPr>
            <p:nvPr/>
          </p:nvGrpSpPr>
          <p:grpSpPr bwMode="auto">
            <a:xfrm>
              <a:off x="2472" y="2568"/>
              <a:ext cx="258" cy="363"/>
              <a:chOff x="1338" y="2251"/>
              <a:chExt cx="258" cy="363"/>
            </a:xfrm>
          </p:grpSpPr>
          <p:sp>
            <p:nvSpPr>
              <p:cNvPr id="28750" name="Text Box 109"/>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2</a:t>
                </a:r>
              </a:p>
            </p:txBody>
          </p:sp>
          <p:sp>
            <p:nvSpPr>
              <p:cNvPr id="28751" name="Line 110"/>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2" name="Text Box 111"/>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grpSp>
          <p:nvGrpSpPr>
            <p:cNvPr id="28746" name="Group 112"/>
            <p:cNvGrpSpPr>
              <a:grpSpLocks/>
            </p:cNvGrpSpPr>
            <p:nvPr/>
          </p:nvGrpSpPr>
          <p:grpSpPr bwMode="auto">
            <a:xfrm>
              <a:off x="2835" y="2568"/>
              <a:ext cx="258" cy="363"/>
              <a:chOff x="1338" y="2251"/>
              <a:chExt cx="258" cy="363"/>
            </a:xfrm>
          </p:grpSpPr>
          <p:sp>
            <p:nvSpPr>
              <p:cNvPr id="28747" name="Text Box 113"/>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28748" name="Line 114"/>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9" name="Text Box 115"/>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grpSp>
      <p:grpSp>
        <p:nvGrpSpPr>
          <p:cNvPr id="7" name="Group 116"/>
          <p:cNvGrpSpPr>
            <a:grpSpLocks/>
          </p:cNvGrpSpPr>
          <p:nvPr/>
        </p:nvGrpSpPr>
        <p:grpSpPr bwMode="auto">
          <a:xfrm>
            <a:off x="6515100" y="4221163"/>
            <a:ext cx="409575" cy="576262"/>
            <a:chOff x="1338" y="2251"/>
            <a:chExt cx="258" cy="363"/>
          </a:xfrm>
        </p:grpSpPr>
        <p:sp>
          <p:nvSpPr>
            <p:cNvPr id="28741" name="Text Box 117"/>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5</a:t>
              </a:r>
            </a:p>
          </p:txBody>
        </p:sp>
        <p:sp>
          <p:nvSpPr>
            <p:cNvPr id="28742" name="Line 118"/>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3" name="Text Box 119"/>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sp>
        <p:nvSpPr>
          <p:cNvPr id="258092" name="Text Box 44"/>
          <p:cNvSpPr txBox="1">
            <a:spLocks noChangeArrowheads="1"/>
          </p:cNvSpPr>
          <p:nvPr/>
        </p:nvSpPr>
        <p:spPr bwMode="auto">
          <a:xfrm>
            <a:off x="1752600" y="5018088"/>
            <a:ext cx="3962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90000"/>
              </a:spcBef>
            </a:pPr>
            <a:r>
              <a:rPr lang="en-GB"/>
              <a:t>P(5 or 6) = P(5) + P(6) =</a:t>
            </a:r>
            <a:endParaRPr lang="en-GB" baseline="-25000"/>
          </a:p>
        </p:txBody>
      </p:sp>
      <p:grpSp>
        <p:nvGrpSpPr>
          <p:cNvPr id="8" name="Group 121"/>
          <p:cNvGrpSpPr>
            <a:grpSpLocks/>
          </p:cNvGrpSpPr>
          <p:nvPr/>
        </p:nvGrpSpPr>
        <p:grpSpPr bwMode="auto">
          <a:xfrm>
            <a:off x="5219700" y="4940300"/>
            <a:ext cx="1800225" cy="576263"/>
            <a:chOff x="2472" y="2568"/>
            <a:chExt cx="1134" cy="363"/>
          </a:xfrm>
        </p:grpSpPr>
        <p:sp>
          <p:nvSpPr>
            <p:cNvPr id="28732" name="Text Box 122"/>
            <p:cNvSpPr txBox="1">
              <a:spLocks noChangeArrowheads="1"/>
            </p:cNvSpPr>
            <p:nvPr/>
          </p:nvSpPr>
          <p:spPr bwMode="auto">
            <a:xfrm>
              <a:off x="2680" y="2617"/>
              <a:ext cx="92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     </a:t>
              </a:r>
              <a:r>
                <a:rPr lang="en-GB" baseline="-25000"/>
                <a:t> </a:t>
              </a:r>
              <a:r>
                <a:rPr lang="en-GB"/>
                <a:t>=</a:t>
              </a:r>
              <a:endParaRPr lang="en-GB" baseline="-25000"/>
            </a:p>
          </p:txBody>
        </p:sp>
        <p:grpSp>
          <p:nvGrpSpPr>
            <p:cNvPr id="28733" name="Group 123"/>
            <p:cNvGrpSpPr>
              <a:grpSpLocks/>
            </p:cNvGrpSpPr>
            <p:nvPr/>
          </p:nvGrpSpPr>
          <p:grpSpPr bwMode="auto">
            <a:xfrm>
              <a:off x="2472" y="2568"/>
              <a:ext cx="258" cy="363"/>
              <a:chOff x="1338" y="2251"/>
              <a:chExt cx="258" cy="363"/>
            </a:xfrm>
          </p:grpSpPr>
          <p:sp>
            <p:nvSpPr>
              <p:cNvPr id="28738" name="Text Box 124"/>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a:t>
                </a:r>
              </a:p>
            </p:txBody>
          </p:sp>
          <p:sp>
            <p:nvSpPr>
              <p:cNvPr id="28739" name="Line 125"/>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0" name="Text Box 126"/>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grpSp>
          <p:nvGrpSpPr>
            <p:cNvPr id="28734" name="Group 127"/>
            <p:cNvGrpSpPr>
              <a:grpSpLocks/>
            </p:cNvGrpSpPr>
            <p:nvPr/>
          </p:nvGrpSpPr>
          <p:grpSpPr bwMode="auto">
            <a:xfrm>
              <a:off x="2835" y="2568"/>
              <a:ext cx="258" cy="363"/>
              <a:chOff x="1338" y="2251"/>
              <a:chExt cx="258" cy="363"/>
            </a:xfrm>
          </p:grpSpPr>
          <p:sp>
            <p:nvSpPr>
              <p:cNvPr id="28735" name="Text Box 128"/>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28736" name="Line 129"/>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Text Box 130"/>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grpSp>
      <p:grpSp>
        <p:nvGrpSpPr>
          <p:cNvPr id="11" name="Group 131"/>
          <p:cNvGrpSpPr>
            <a:grpSpLocks/>
          </p:cNvGrpSpPr>
          <p:nvPr/>
        </p:nvGrpSpPr>
        <p:grpSpPr bwMode="auto">
          <a:xfrm>
            <a:off x="6515100" y="4940300"/>
            <a:ext cx="409575" cy="576263"/>
            <a:chOff x="1338" y="2251"/>
            <a:chExt cx="258" cy="363"/>
          </a:xfrm>
        </p:grpSpPr>
        <p:sp>
          <p:nvSpPr>
            <p:cNvPr id="28729" name="Text Box 132"/>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7</a:t>
              </a:r>
            </a:p>
          </p:txBody>
        </p:sp>
        <p:sp>
          <p:nvSpPr>
            <p:cNvPr id="28730" name="Line 133"/>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1" name="Text Box 134"/>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sp>
        <p:nvSpPr>
          <p:cNvPr id="258093" name="Text Box 45"/>
          <p:cNvSpPr txBox="1">
            <a:spLocks noChangeArrowheads="1"/>
          </p:cNvSpPr>
          <p:nvPr/>
        </p:nvSpPr>
        <p:spPr bwMode="auto">
          <a:xfrm>
            <a:off x="1752600" y="5738813"/>
            <a:ext cx="3962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90000"/>
              </a:spcBef>
            </a:pPr>
            <a:r>
              <a:rPr lang="en-GB"/>
              <a:t>P(2 or 7) = P(2) + P(7) =</a:t>
            </a:r>
            <a:endParaRPr lang="en-US" baseline="-25000"/>
          </a:p>
        </p:txBody>
      </p:sp>
      <p:grpSp>
        <p:nvGrpSpPr>
          <p:cNvPr id="12" name="Group 135"/>
          <p:cNvGrpSpPr>
            <a:grpSpLocks/>
          </p:cNvGrpSpPr>
          <p:nvPr/>
        </p:nvGrpSpPr>
        <p:grpSpPr bwMode="auto">
          <a:xfrm>
            <a:off x="5219700" y="5661025"/>
            <a:ext cx="1800225" cy="576263"/>
            <a:chOff x="2472" y="2568"/>
            <a:chExt cx="1134" cy="363"/>
          </a:xfrm>
        </p:grpSpPr>
        <p:sp>
          <p:nvSpPr>
            <p:cNvPr id="28720" name="Text Box 136"/>
            <p:cNvSpPr txBox="1">
              <a:spLocks noChangeArrowheads="1"/>
            </p:cNvSpPr>
            <p:nvPr/>
          </p:nvSpPr>
          <p:spPr bwMode="auto">
            <a:xfrm>
              <a:off x="2680" y="2617"/>
              <a:ext cx="92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     </a:t>
              </a:r>
              <a:r>
                <a:rPr lang="en-GB" baseline="-25000"/>
                <a:t> </a:t>
              </a:r>
              <a:r>
                <a:rPr lang="en-GB"/>
                <a:t>=</a:t>
              </a:r>
              <a:endParaRPr lang="en-GB" baseline="-25000"/>
            </a:p>
          </p:txBody>
        </p:sp>
        <p:grpSp>
          <p:nvGrpSpPr>
            <p:cNvPr id="28721" name="Group 137"/>
            <p:cNvGrpSpPr>
              <a:grpSpLocks/>
            </p:cNvGrpSpPr>
            <p:nvPr/>
          </p:nvGrpSpPr>
          <p:grpSpPr bwMode="auto">
            <a:xfrm>
              <a:off x="2472" y="2568"/>
              <a:ext cx="258" cy="363"/>
              <a:chOff x="1338" y="2251"/>
              <a:chExt cx="258" cy="363"/>
            </a:xfrm>
          </p:grpSpPr>
          <p:sp>
            <p:nvSpPr>
              <p:cNvPr id="28726" name="Text Box 138"/>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28727" name="Line 139"/>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Text Box 140"/>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grpSp>
          <p:nvGrpSpPr>
            <p:cNvPr id="28722" name="Group 141"/>
            <p:cNvGrpSpPr>
              <a:grpSpLocks/>
            </p:cNvGrpSpPr>
            <p:nvPr/>
          </p:nvGrpSpPr>
          <p:grpSpPr bwMode="auto">
            <a:xfrm>
              <a:off x="2835" y="2568"/>
              <a:ext cx="258" cy="363"/>
              <a:chOff x="1338" y="2251"/>
              <a:chExt cx="258" cy="363"/>
            </a:xfrm>
          </p:grpSpPr>
          <p:sp>
            <p:nvSpPr>
              <p:cNvPr id="28723" name="Text Box 142"/>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2</a:t>
                </a:r>
              </a:p>
            </p:txBody>
          </p:sp>
          <p:sp>
            <p:nvSpPr>
              <p:cNvPr id="28724" name="Line 143"/>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Text Box 144"/>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grpSp>
      <p:grpSp>
        <p:nvGrpSpPr>
          <p:cNvPr id="15" name="Group 145"/>
          <p:cNvGrpSpPr>
            <a:grpSpLocks/>
          </p:cNvGrpSpPr>
          <p:nvPr/>
        </p:nvGrpSpPr>
        <p:grpSpPr bwMode="auto">
          <a:xfrm>
            <a:off x="6515100" y="5661025"/>
            <a:ext cx="409575" cy="576263"/>
            <a:chOff x="1338" y="2251"/>
            <a:chExt cx="258" cy="363"/>
          </a:xfrm>
        </p:grpSpPr>
        <p:sp>
          <p:nvSpPr>
            <p:cNvPr id="28717" name="Text Box 146"/>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28718" name="Line 147"/>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9" name="Text Box 148"/>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16</a:t>
              </a:r>
              <a:endParaRPr lang="en-GB" sz="1600" b="1"/>
            </a:p>
          </p:txBody>
        </p:sp>
      </p:grpSp>
      <p:grpSp>
        <p:nvGrpSpPr>
          <p:cNvPr id="16" name="Group 167"/>
          <p:cNvGrpSpPr>
            <a:grpSpLocks/>
          </p:cNvGrpSpPr>
          <p:nvPr/>
        </p:nvGrpSpPr>
        <p:grpSpPr bwMode="auto">
          <a:xfrm>
            <a:off x="1246188" y="1727200"/>
            <a:ext cx="2462212" cy="2143125"/>
            <a:chOff x="785" y="1088"/>
            <a:chExt cx="1551" cy="1350"/>
          </a:xfrm>
        </p:grpSpPr>
        <p:sp>
          <p:nvSpPr>
            <p:cNvPr id="28705" name="Rectangle 154"/>
            <p:cNvSpPr>
              <a:spLocks noChangeArrowheads="1"/>
            </p:cNvSpPr>
            <p:nvPr/>
          </p:nvSpPr>
          <p:spPr bwMode="auto">
            <a:xfrm>
              <a:off x="1173" y="2100"/>
              <a:ext cx="388" cy="338"/>
            </a:xfrm>
            <a:prstGeom prst="rect">
              <a:avLst/>
            </a:prstGeom>
            <a:solidFill>
              <a:srgbClr val="CCFFCC"/>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06" name="Rectangle 155"/>
            <p:cNvSpPr>
              <a:spLocks noChangeArrowheads="1"/>
            </p:cNvSpPr>
            <p:nvPr/>
          </p:nvSpPr>
          <p:spPr bwMode="auto">
            <a:xfrm>
              <a:off x="785" y="2100"/>
              <a:ext cx="388" cy="338"/>
            </a:xfrm>
            <a:prstGeom prst="rect">
              <a:avLst/>
            </a:prstGeom>
            <a:solidFill>
              <a:srgbClr val="E1E1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07" name="Rectangle 156"/>
            <p:cNvSpPr>
              <a:spLocks noChangeArrowheads="1"/>
            </p:cNvSpPr>
            <p:nvPr/>
          </p:nvSpPr>
          <p:spPr bwMode="auto">
            <a:xfrm>
              <a:off x="1561" y="1762"/>
              <a:ext cx="387" cy="338"/>
            </a:xfrm>
            <a:prstGeom prst="rect">
              <a:avLst/>
            </a:prstGeom>
            <a:solidFill>
              <a:srgbClr val="CCFFCC"/>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08" name="Rectangle 157"/>
            <p:cNvSpPr>
              <a:spLocks noChangeArrowheads="1"/>
            </p:cNvSpPr>
            <p:nvPr/>
          </p:nvSpPr>
          <p:spPr bwMode="auto">
            <a:xfrm>
              <a:off x="1173" y="1762"/>
              <a:ext cx="388" cy="338"/>
            </a:xfrm>
            <a:prstGeom prst="rect">
              <a:avLst/>
            </a:prstGeom>
            <a:solidFill>
              <a:srgbClr val="E1E1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09" name="Rectangle 158"/>
            <p:cNvSpPr>
              <a:spLocks noChangeArrowheads="1"/>
            </p:cNvSpPr>
            <p:nvPr/>
          </p:nvSpPr>
          <p:spPr bwMode="auto">
            <a:xfrm>
              <a:off x="785" y="1762"/>
              <a:ext cx="388"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10" name="Rectangle 159"/>
            <p:cNvSpPr>
              <a:spLocks noChangeArrowheads="1"/>
            </p:cNvSpPr>
            <p:nvPr/>
          </p:nvSpPr>
          <p:spPr bwMode="auto">
            <a:xfrm>
              <a:off x="1948" y="1426"/>
              <a:ext cx="388" cy="336"/>
            </a:xfrm>
            <a:prstGeom prst="rect">
              <a:avLst/>
            </a:prstGeom>
            <a:solidFill>
              <a:srgbClr val="CCFFCC"/>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11" name="Rectangle 160"/>
            <p:cNvSpPr>
              <a:spLocks noChangeArrowheads="1"/>
            </p:cNvSpPr>
            <p:nvPr/>
          </p:nvSpPr>
          <p:spPr bwMode="auto">
            <a:xfrm>
              <a:off x="1561" y="1426"/>
              <a:ext cx="387" cy="336"/>
            </a:xfrm>
            <a:prstGeom prst="rect">
              <a:avLst/>
            </a:prstGeom>
            <a:solidFill>
              <a:srgbClr val="E1E1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12" name="Rectangle 161"/>
            <p:cNvSpPr>
              <a:spLocks noChangeArrowheads="1"/>
            </p:cNvSpPr>
            <p:nvPr/>
          </p:nvSpPr>
          <p:spPr bwMode="auto">
            <a:xfrm>
              <a:off x="1173" y="1426"/>
              <a:ext cx="388" cy="336"/>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13" name="Rectangle 162"/>
            <p:cNvSpPr>
              <a:spLocks noChangeArrowheads="1"/>
            </p:cNvSpPr>
            <p:nvPr/>
          </p:nvSpPr>
          <p:spPr bwMode="auto">
            <a:xfrm>
              <a:off x="785" y="1426"/>
              <a:ext cx="388" cy="336"/>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8714" name="Rectangle 163"/>
            <p:cNvSpPr>
              <a:spLocks noChangeArrowheads="1"/>
            </p:cNvSpPr>
            <p:nvPr/>
          </p:nvSpPr>
          <p:spPr bwMode="auto">
            <a:xfrm>
              <a:off x="1948" y="1088"/>
              <a:ext cx="388" cy="338"/>
            </a:xfrm>
            <a:prstGeom prst="rect">
              <a:avLst/>
            </a:prstGeom>
            <a:solidFill>
              <a:srgbClr val="E1E1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15" name="Rectangle 164"/>
            <p:cNvSpPr>
              <a:spLocks noChangeArrowheads="1"/>
            </p:cNvSpPr>
            <p:nvPr/>
          </p:nvSpPr>
          <p:spPr bwMode="auto">
            <a:xfrm>
              <a:off x="1561" y="1088"/>
              <a:ext cx="387"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8716" name="Rectangle 165"/>
            <p:cNvSpPr>
              <a:spLocks noChangeArrowheads="1"/>
            </p:cNvSpPr>
            <p:nvPr/>
          </p:nvSpPr>
          <p:spPr bwMode="auto">
            <a:xfrm>
              <a:off x="1173" y="1088"/>
              <a:ext cx="388"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3</a:t>
              </a:r>
              <a:endParaRPr lang="en-US">
                <a:solidFill>
                  <a:srgbClr val="FF6600"/>
                </a:solidFill>
              </a:endParaRPr>
            </a:p>
          </p:txBody>
        </p:sp>
      </p:grpSp>
      <p:grpSp>
        <p:nvGrpSpPr>
          <p:cNvPr id="17" name="Group 168"/>
          <p:cNvGrpSpPr>
            <a:grpSpLocks/>
          </p:cNvGrpSpPr>
          <p:nvPr/>
        </p:nvGrpSpPr>
        <p:grpSpPr bwMode="auto">
          <a:xfrm>
            <a:off x="1246188" y="1727200"/>
            <a:ext cx="2462212" cy="2143125"/>
            <a:chOff x="785" y="1088"/>
            <a:chExt cx="1551" cy="1350"/>
          </a:xfrm>
        </p:grpSpPr>
        <p:sp>
          <p:nvSpPr>
            <p:cNvPr id="28695" name="Rectangle 169"/>
            <p:cNvSpPr>
              <a:spLocks noChangeArrowheads="1"/>
            </p:cNvSpPr>
            <p:nvPr/>
          </p:nvSpPr>
          <p:spPr bwMode="auto">
            <a:xfrm>
              <a:off x="1561" y="2100"/>
              <a:ext cx="387" cy="338"/>
            </a:xfrm>
            <a:prstGeom prst="rect">
              <a:avLst/>
            </a:prstGeom>
            <a:solidFill>
              <a:srgbClr val="D1F0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8696" name="Rectangle 170"/>
            <p:cNvSpPr>
              <a:spLocks noChangeArrowheads="1"/>
            </p:cNvSpPr>
            <p:nvPr/>
          </p:nvSpPr>
          <p:spPr bwMode="auto">
            <a:xfrm>
              <a:off x="1948" y="1762"/>
              <a:ext cx="388" cy="338"/>
            </a:xfrm>
            <a:prstGeom prst="rect">
              <a:avLst/>
            </a:prstGeom>
            <a:solidFill>
              <a:srgbClr val="D1F0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8697" name="Rectangle 171"/>
            <p:cNvSpPr>
              <a:spLocks noChangeArrowheads="1"/>
            </p:cNvSpPr>
            <p:nvPr/>
          </p:nvSpPr>
          <p:spPr bwMode="auto">
            <a:xfrm>
              <a:off x="785" y="1088"/>
              <a:ext cx="388" cy="338"/>
            </a:xfrm>
            <a:prstGeom prst="rect">
              <a:avLst/>
            </a:prstGeom>
            <a:solidFill>
              <a:srgbClr val="FFE1FF"/>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2</a:t>
              </a:r>
              <a:endParaRPr lang="en-US">
                <a:solidFill>
                  <a:srgbClr val="FF6600"/>
                </a:solidFill>
              </a:endParaRPr>
            </a:p>
          </p:txBody>
        </p:sp>
        <p:sp>
          <p:nvSpPr>
            <p:cNvPr id="28698" name="Rectangle 172"/>
            <p:cNvSpPr>
              <a:spLocks noChangeArrowheads="1"/>
            </p:cNvSpPr>
            <p:nvPr/>
          </p:nvSpPr>
          <p:spPr bwMode="auto">
            <a:xfrm>
              <a:off x="1173" y="2100"/>
              <a:ext cx="388"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699" name="Rectangle 173"/>
            <p:cNvSpPr>
              <a:spLocks noChangeArrowheads="1"/>
            </p:cNvSpPr>
            <p:nvPr/>
          </p:nvSpPr>
          <p:spPr bwMode="auto">
            <a:xfrm>
              <a:off x="785" y="2100"/>
              <a:ext cx="388"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00" name="Rectangle 174"/>
            <p:cNvSpPr>
              <a:spLocks noChangeArrowheads="1"/>
            </p:cNvSpPr>
            <p:nvPr/>
          </p:nvSpPr>
          <p:spPr bwMode="auto">
            <a:xfrm>
              <a:off x="1561" y="1762"/>
              <a:ext cx="387"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01" name="Rectangle 175"/>
            <p:cNvSpPr>
              <a:spLocks noChangeArrowheads="1"/>
            </p:cNvSpPr>
            <p:nvPr/>
          </p:nvSpPr>
          <p:spPr bwMode="auto">
            <a:xfrm>
              <a:off x="1173" y="1762"/>
              <a:ext cx="388"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02" name="Rectangle 176"/>
            <p:cNvSpPr>
              <a:spLocks noChangeArrowheads="1"/>
            </p:cNvSpPr>
            <p:nvPr/>
          </p:nvSpPr>
          <p:spPr bwMode="auto">
            <a:xfrm>
              <a:off x="1948" y="1426"/>
              <a:ext cx="388" cy="336"/>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8703" name="Rectangle 177"/>
            <p:cNvSpPr>
              <a:spLocks noChangeArrowheads="1"/>
            </p:cNvSpPr>
            <p:nvPr/>
          </p:nvSpPr>
          <p:spPr bwMode="auto">
            <a:xfrm>
              <a:off x="1561" y="1426"/>
              <a:ext cx="387" cy="336"/>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8704" name="Rectangle 178"/>
            <p:cNvSpPr>
              <a:spLocks noChangeArrowheads="1"/>
            </p:cNvSpPr>
            <p:nvPr/>
          </p:nvSpPr>
          <p:spPr bwMode="auto">
            <a:xfrm>
              <a:off x="1948" y="1088"/>
              <a:ext cx="388" cy="338"/>
            </a:xfrm>
            <a:prstGeom prst="rect">
              <a:avLst/>
            </a:prstGeom>
            <a:solidFill>
              <a:schemeClr val="bg1"/>
            </a:solidFill>
            <a:ln w="28575">
              <a:solidFill>
                <a:schemeClr val="tx1"/>
              </a:solidFill>
              <a:miter lim="800000"/>
              <a:headEnd/>
              <a:tailEnd/>
            </a:ln>
          </p:spPr>
          <p:txBody>
            <a:bodyPr lIns="90000" tIns="46800" rIns="90000" bIns="46800" anchor="ctr" anchorCtr="1"/>
            <a:lstStyle/>
            <a:p>
              <a:pPr algn="ctr" eaLnBrk="1" hangingPunct="1">
                <a:spcBef>
                  <a:spcPct val="20000"/>
                </a:spcBef>
              </a:pPr>
              <a:r>
                <a:rPr lang="en-GB">
                  <a:solidFill>
                    <a:srgbClr val="FF6600"/>
                  </a:solidFill>
                </a:rPr>
                <a:t>5</a:t>
              </a:r>
              <a:endParaRPr lang="en-US">
                <a:solidFill>
                  <a:srgbClr val="FF6600"/>
                </a:solidFill>
              </a:endParaRPr>
            </a:p>
          </p:txBody>
        </p:sp>
      </p:grpSp>
      <p:pic>
        <p:nvPicPr>
          <p:cNvPr id="28694" name="Picture 186"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1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80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80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96" grpId="0"/>
      <p:bldP spid="258155" grpId="0"/>
      <p:bldP spid="258088" grpId="0"/>
      <p:bldP spid="258092" grpId="0"/>
      <p:bldP spid="2580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42"/>
          <p:cNvGrpSpPr>
            <a:grpSpLocks/>
          </p:cNvGrpSpPr>
          <p:nvPr/>
        </p:nvGrpSpPr>
        <p:grpSpPr bwMode="auto">
          <a:xfrm>
            <a:off x="539750" y="1628775"/>
            <a:ext cx="3733800" cy="3189288"/>
            <a:chOff x="340" y="1026"/>
            <a:chExt cx="2352" cy="2009"/>
          </a:xfrm>
        </p:grpSpPr>
        <p:sp>
          <p:nvSpPr>
            <p:cNvPr id="29766" name="Rectangle 3"/>
            <p:cNvSpPr>
              <a:spLocks noChangeArrowheads="1"/>
            </p:cNvSpPr>
            <p:nvPr/>
          </p:nvSpPr>
          <p:spPr bwMode="auto">
            <a:xfrm>
              <a:off x="2020" y="2748"/>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11</a:t>
              </a:r>
              <a:endParaRPr lang="en-US">
                <a:solidFill>
                  <a:srgbClr val="FF6600"/>
                </a:solidFill>
              </a:endParaRPr>
            </a:p>
          </p:txBody>
        </p:sp>
        <p:sp>
          <p:nvSpPr>
            <p:cNvPr id="29767" name="Rectangle 4"/>
            <p:cNvSpPr>
              <a:spLocks noChangeArrowheads="1"/>
            </p:cNvSpPr>
            <p:nvPr/>
          </p:nvSpPr>
          <p:spPr bwMode="auto">
            <a:xfrm>
              <a:off x="2020" y="2461"/>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29768" name="Rectangle 5"/>
            <p:cNvSpPr>
              <a:spLocks noChangeArrowheads="1"/>
            </p:cNvSpPr>
            <p:nvPr/>
          </p:nvSpPr>
          <p:spPr bwMode="auto">
            <a:xfrm>
              <a:off x="2020" y="2174"/>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29769" name="Rectangle 6"/>
            <p:cNvSpPr>
              <a:spLocks noChangeArrowheads="1"/>
            </p:cNvSpPr>
            <p:nvPr/>
          </p:nvSpPr>
          <p:spPr bwMode="auto">
            <a:xfrm>
              <a:off x="2020" y="1887"/>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9770" name="Rectangle 7"/>
            <p:cNvSpPr>
              <a:spLocks noChangeArrowheads="1"/>
            </p:cNvSpPr>
            <p:nvPr/>
          </p:nvSpPr>
          <p:spPr bwMode="auto">
            <a:xfrm>
              <a:off x="2020" y="1600"/>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9771" name="Rectangle 8"/>
            <p:cNvSpPr>
              <a:spLocks noChangeArrowheads="1"/>
            </p:cNvSpPr>
            <p:nvPr/>
          </p:nvSpPr>
          <p:spPr bwMode="auto">
            <a:xfrm>
              <a:off x="2020" y="1313"/>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72" name="Rectangle 9"/>
            <p:cNvSpPr>
              <a:spLocks noChangeArrowheads="1"/>
            </p:cNvSpPr>
            <p:nvPr/>
          </p:nvSpPr>
          <p:spPr bwMode="auto">
            <a:xfrm>
              <a:off x="2020" y="1026"/>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5</a:t>
              </a:r>
              <a:endParaRPr lang="en-US"/>
            </a:p>
          </p:txBody>
        </p:sp>
        <p:sp>
          <p:nvSpPr>
            <p:cNvPr id="29773" name="Rectangle 10"/>
            <p:cNvSpPr>
              <a:spLocks noChangeArrowheads="1"/>
            </p:cNvSpPr>
            <p:nvPr/>
          </p:nvSpPr>
          <p:spPr bwMode="auto">
            <a:xfrm>
              <a:off x="1683" y="2748"/>
              <a:ext cx="337"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29774" name="Rectangle 11"/>
            <p:cNvSpPr>
              <a:spLocks noChangeArrowheads="1"/>
            </p:cNvSpPr>
            <p:nvPr/>
          </p:nvSpPr>
          <p:spPr bwMode="auto">
            <a:xfrm>
              <a:off x="1683" y="2461"/>
              <a:ext cx="337"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29775" name="Rectangle 12"/>
            <p:cNvSpPr>
              <a:spLocks noChangeArrowheads="1"/>
            </p:cNvSpPr>
            <p:nvPr/>
          </p:nvSpPr>
          <p:spPr bwMode="auto">
            <a:xfrm>
              <a:off x="1683" y="2174"/>
              <a:ext cx="337"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9776" name="Rectangle 13"/>
            <p:cNvSpPr>
              <a:spLocks noChangeArrowheads="1"/>
            </p:cNvSpPr>
            <p:nvPr/>
          </p:nvSpPr>
          <p:spPr bwMode="auto">
            <a:xfrm>
              <a:off x="1683" y="1887"/>
              <a:ext cx="337"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9777" name="Rectangle 14"/>
            <p:cNvSpPr>
              <a:spLocks noChangeArrowheads="1"/>
            </p:cNvSpPr>
            <p:nvPr/>
          </p:nvSpPr>
          <p:spPr bwMode="auto">
            <a:xfrm>
              <a:off x="1683" y="1600"/>
              <a:ext cx="337"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78" name="Rectangle 15"/>
            <p:cNvSpPr>
              <a:spLocks noChangeArrowheads="1"/>
            </p:cNvSpPr>
            <p:nvPr/>
          </p:nvSpPr>
          <p:spPr bwMode="auto">
            <a:xfrm>
              <a:off x="1683" y="1313"/>
              <a:ext cx="337"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779" name="Rectangle 16"/>
            <p:cNvSpPr>
              <a:spLocks noChangeArrowheads="1"/>
            </p:cNvSpPr>
            <p:nvPr/>
          </p:nvSpPr>
          <p:spPr bwMode="auto">
            <a:xfrm>
              <a:off x="1683" y="1026"/>
              <a:ext cx="337"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4</a:t>
              </a:r>
              <a:endParaRPr lang="en-US"/>
            </a:p>
          </p:txBody>
        </p:sp>
        <p:sp>
          <p:nvSpPr>
            <p:cNvPr id="29780" name="Rectangle 17"/>
            <p:cNvSpPr>
              <a:spLocks noChangeArrowheads="1"/>
            </p:cNvSpPr>
            <p:nvPr/>
          </p:nvSpPr>
          <p:spPr bwMode="auto">
            <a:xfrm>
              <a:off x="2356" y="1026"/>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6</a:t>
              </a:r>
              <a:endParaRPr lang="en-US"/>
            </a:p>
          </p:txBody>
        </p:sp>
        <p:sp>
          <p:nvSpPr>
            <p:cNvPr id="29781" name="Rectangle 18"/>
            <p:cNvSpPr>
              <a:spLocks noChangeArrowheads="1"/>
            </p:cNvSpPr>
            <p:nvPr/>
          </p:nvSpPr>
          <p:spPr bwMode="auto">
            <a:xfrm>
              <a:off x="1348" y="1026"/>
              <a:ext cx="335"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3</a:t>
              </a:r>
              <a:endParaRPr lang="en-US"/>
            </a:p>
          </p:txBody>
        </p:sp>
        <p:sp>
          <p:nvSpPr>
            <p:cNvPr id="29782" name="Rectangle 19"/>
            <p:cNvSpPr>
              <a:spLocks noChangeArrowheads="1"/>
            </p:cNvSpPr>
            <p:nvPr/>
          </p:nvSpPr>
          <p:spPr bwMode="auto">
            <a:xfrm>
              <a:off x="1012" y="1026"/>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2</a:t>
              </a:r>
              <a:endParaRPr lang="en-US"/>
            </a:p>
          </p:txBody>
        </p:sp>
        <p:sp>
          <p:nvSpPr>
            <p:cNvPr id="29783" name="Rectangle 20"/>
            <p:cNvSpPr>
              <a:spLocks noChangeArrowheads="1"/>
            </p:cNvSpPr>
            <p:nvPr/>
          </p:nvSpPr>
          <p:spPr bwMode="auto">
            <a:xfrm>
              <a:off x="676" y="1026"/>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1</a:t>
              </a:r>
              <a:endParaRPr lang="en-US"/>
            </a:p>
          </p:txBody>
        </p:sp>
        <p:sp>
          <p:nvSpPr>
            <p:cNvPr id="29784" name="Rectangle 21"/>
            <p:cNvSpPr>
              <a:spLocks noChangeArrowheads="1"/>
            </p:cNvSpPr>
            <p:nvPr/>
          </p:nvSpPr>
          <p:spPr bwMode="auto">
            <a:xfrm>
              <a:off x="340" y="1026"/>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a:t>
              </a:r>
              <a:endParaRPr lang="en-US"/>
            </a:p>
          </p:txBody>
        </p:sp>
        <p:sp>
          <p:nvSpPr>
            <p:cNvPr id="29785" name="Rectangle 22"/>
            <p:cNvSpPr>
              <a:spLocks noChangeArrowheads="1"/>
            </p:cNvSpPr>
            <p:nvPr/>
          </p:nvSpPr>
          <p:spPr bwMode="auto">
            <a:xfrm>
              <a:off x="2356" y="1313"/>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9786" name="Rectangle 23"/>
            <p:cNvSpPr>
              <a:spLocks noChangeArrowheads="1"/>
            </p:cNvSpPr>
            <p:nvPr/>
          </p:nvSpPr>
          <p:spPr bwMode="auto">
            <a:xfrm>
              <a:off x="1348" y="1313"/>
              <a:ext cx="335"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787" name="Rectangle 24"/>
            <p:cNvSpPr>
              <a:spLocks noChangeArrowheads="1"/>
            </p:cNvSpPr>
            <p:nvPr/>
          </p:nvSpPr>
          <p:spPr bwMode="auto">
            <a:xfrm>
              <a:off x="1012" y="1313"/>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9788" name="Rectangle 25"/>
            <p:cNvSpPr>
              <a:spLocks noChangeArrowheads="1"/>
            </p:cNvSpPr>
            <p:nvPr/>
          </p:nvSpPr>
          <p:spPr bwMode="auto">
            <a:xfrm>
              <a:off x="676" y="1313"/>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2</a:t>
              </a:r>
              <a:endParaRPr lang="en-US">
                <a:solidFill>
                  <a:srgbClr val="FF6600"/>
                </a:solidFill>
              </a:endParaRPr>
            </a:p>
          </p:txBody>
        </p:sp>
        <p:sp>
          <p:nvSpPr>
            <p:cNvPr id="29789" name="Rectangle 26"/>
            <p:cNvSpPr>
              <a:spLocks noChangeArrowheads="1"/>
            </p:cNvSpPr>
            <p:nvPr/>
          </p:nvSpPr>
          <p:spPr bwMode="auto">
            <a:xfrm>
              <a:off x="340" y="1313"/>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1</a:t>
              </a:r>
              <a:endParaRPr lang="en-US"/>
            </a:p>
          </p:txBody>
        </p:sp>
        <p:sp>
          <p:nvSpPr>
            <p:cNvPr id="29790" name="Rectangle 27"/>
            <p:cNvSpPr>
              <a:spLocks noChangeArrowheads="1"/>
            </p:cNvSpPr>
            <p:nvPr/>
          </p:nvSpPr>
          <p:spPr bwMode="auto">
            <a:xfrm>
              <a:off x="2356" y="2748"/>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12</a:t>
              </a:r>
              <a:endParaRPr lang="en-US">
                <a:solidFill>
                  <a:srgbClr val="FF6600"/>
                </a:solidFill>
              </a:endParaRPr>
            </a:p>
          </p:txBody>
        </p:sp>
        <p:sp>
          <p:nvSpPr>
            <p:cNvPr id="29791" name="Rectangle 28"/>
            <p:cNvSpPr>
              <a:spLocks noChangeArrowheads="1"/>
            </p:cNvSpPr>
            <p:nvPr/>
          </p:nvSpPr>
          <p:spPr bwMode="auto">
            <a:xfrm>
              <a:off x="1348" y="2748"/>
              <a:ext cx="335"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29792" name="Rectangle 29"/>
            <p:cNvSpPr>
              <a:spLocks noChangeArrowheads="1"/>
            </p:cNvSpPr>
            <p:nvPr/>
          </p:nvSpPr>
          <p:spPr bwMode="auto">
            <a:xfrm>
              <a:off x="1012" y="2748"/>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9793" name="Rectangle 30"/>
            <p:cNvSpPr>
              <a:spLocks noChangeArrowheads="1"/>
            </p:cNvSpPr>
            <p:nvPr/>
          </p:nvSpPr>
          <p:spPr bwMode="auto">
            <a:xfrm>
              <a:off x="676" y="2748"/>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9794" name="Rectangle 31"/>
            <p:cNvSpPr>
              <a:spLocks noChangeArrowheads="1"/>
            </p:cNvSpPr>
            <p:nvPr/>
          </p:nvSpPr>
          <p:spPr bwMode="auto">
            <a:xfrm>
              <a:off x="340" y="2748"/>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6</a:t>
              </a:r>
              <a:endParaRPr lang="en-US"/>
            </a:p>
          </p:txBody>
        </p:sp>
        <p:sp>
          <p:nvSpPr>
            <p:cNvPr id="29795" name="Rectangle 32"/>
            <p:cNvSpPr>
              <a:spLocks noChangeArrowheads="1"/>
            </p:cNvSpPr>
            <p:nvPr/>
          </p:nvSpPr>
          <p:spPr bwMode="auto">
            <a:xfrm>
              <a:off x="2356" y="2461"/>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11</a:t>
              </a:r>
              <a:endParaRPr lang="en-US">
                <a:solidFill>
                  <a:srgbClr val="FF6600"/>
                </a:solidFill>
              </a:endParaRPr>
            </a:p>
          </p:txBody>
        </p:sp>
        <p:sp>
          <p:nvSpPr>
            <p:cNvPr id="29796" name="Rectangle 33"/>
            <p:cNvSpPr>
              <a:spLocks noChangeArrowheads="1"/>
            </p:cNvSpPr>
            <p:nvPr/>
          </p:nvSpPr>
          <p:spPr bwMode="auto">
            <a:xfrm>
              <a:off x="1348" y="2461"/>
              <a:ext cx="335"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9797" name="Rectangle 34"/>
            <p:cNvSpPr>
              <a:spLocks noChangeArrowheads="1"/>
            </p:cNvSpPr>
            <p:nvPr/>
          </p:nvSpPr>
          <p:spPr bwMode="auto">
            <a:xfrm>
              <a:off x="1012" y="2461"/>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9798" name="Rectangle 35"/>
            <p:cNvSpPr>
              <a:spLocks noChangeArrowheads="1"/>
            </p:cNvSpPr>
            <p:nvPr/>
          </p:nvSpPr>
          <p:spPr bwMode="auto">
            <a:xfrm>
              <a:off x="676" y="2461"/>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99" name="Rectangle 36"/>
            <p:cNvSpPr>
              <a:spLocks noChangeArrowheads="1"/>
            </p:cNvSpPr>
            <p:nvPr/>
          </p:nvSpPr>
          <p:spPr bwMode="auto">
            <a:xfrm>
              <a:off x="340" y="2461"/>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5</a:t>
              </a:r>
              <a:endParaRPr lang="en-US"/>
            </a:p>
          </p:txBody>
        </p:sp>
        <p:sp>
          <p:nvSpPr>
            <p:cNvPr id="29800" name="Rectangle 37"/>
            <p:cNvSpPr>
              <a:spLocks noChangeArrowheads="1"/>
            </p:cNvSpPr>
            <p:nvPr/>
          </p:nvSpPr>
          <p:spPr bwMode="auto">
            <a:xfrm>
              <a:off x="2356" y="2174"/>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29801" name="Rectangle 38"/>
            <p:cNvSpPr>
              <a:spLocks noChangeArrowheads="1"/>
            </p:cNvSpPr>
            <p:nvPr/>
          </p:nvSpPr>
          <p:spPr bwMode="auto">
            <a:xfrm>
              <a:off x="1348" y="2174"/>
              <a:ext cx="335"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29802" name="Rectangle 39"/>
            <p:cNvSpPr>
              <a:spLocks noChangeArrowheads="1"/>
            </p:cNvSpPr>
            <p:nvPr/>
          </p:nvSpPr>
          <p:spPr bwMode="auto">
            <a:xfrm>
              <a:off x="1012" y="2174"/>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803" name="Rectangle 40"/>
            <p:cNvSpPr>
              <a:spLocks noChangeArrowheads="1"/>
            </p:cNvSpPr>
            <p:nvPr/>
          </p:nvSpPr>
          <p:spPr bwMode="auto">
            <a:xfrm>
              <a:off x="676" y="2174"/>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804" name="Rectangle 41"/>
            <p:cNvSpPr>
              <a:spLocks noChangeArrowheads="1"/>
            </p:cNvSpPr>
            <p:nvPr/>
          </p:nvSpPr>
          <p:spPr bwMode="auto">
            <a:xfrm>
              <a:off x="340" y="2174"/>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4</a:t>
              </a:r>
              <a:endParaRPr lang="en-US"/>
            </a:p>
          </p:txBody>
        </p:sp>
        <p:sp>
          <p:nvSpPr>
            <p:cNvPr id="29805" name="Rectangle 42"/>
            <p:cNvSpPr>
              <a:spLocks noChangeArrowheads="1"/>
            </p:cNvSpPr>
            <p:nvPr/>
          </p:nvSpPr>
          <p:spPr bwMode="auto">
            <a:xfrm>
              <a:off x="2356" y="1887"/>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29806" name="Rectangle 43"/>
            <p:cNvSpPr>
              <a:spLocks noChangeArrowheads="1"/>
            </p:cNvSpPr>
            <p:nvPr/>
          </p:nvSpPr>
          <p:spPr bwMode="auto">
            <a:xfrm>
              <a:off x="1348" y="1887"/>
              <a:ext cx="335"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807" name="Rectangle 44"/>
            <p:cNvSpPr>
              <a:spLocks noChangeArrowheads="1"/>
            </p:cNvSpPr>
            <p:nvPr/>
          </p:nvSpPr>
          <p:spPr bwMode="auto">
            <a:xfrm>
              <a:off x="1012" y="1887"/>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808" name="Rectangle 45"/>
            <p:cNvSpPr>
              <a:spLocks noChangeArrowheads="1"/>
            </p:cNvSpPr>
            <p:nvPr/>
          </p:nvSpPr>
          <p:spPr bwMode="auto">
            <a:xfrm>
              <a:off x="676" y="1887"/>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809" name="Rectangle 46"/>
            <p:cNvSpPr>
              <a:spLocks noChangeArrowheads="1"/>
            </p:cNvSpPr>
            <p:nvPr/>
          </p:nvSpPr>
          <p:spPr bwMode="auto">
            <a:xfrm>
              <a:off x="340" y="1887"/>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3</a:t>
              </a:r>
              <a:endParaRPr lang="en-US"/>
            </a:p>
          </p:txBody>
        </p:sp>
        <p:sp>
          <p:nvSpPr>
            <p:cNvPr id="29810" name="Rectangle 47"/>
            <p:cNvSpPr>
              <a:spLocks noChangeArrowheads="1"/>
            </p:cNvSpPr>
            <p:nvPr/>
          </p:nvSpPr>
          <p:spPr bwMode="auto">
            <a:xfrm>
              <a:off x="2356" y="1600"/>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29811" name="Rectangle 48"/>
            <p:cNvSpPr>
              <a:spLocks noChangeArrowheads="1"/>
            </p:cNvSpPr>
            <p:nvPr/>
          </p:nvSpPr>
          <p:spPr bwMode="auto">
            <a:xfrm>
              <a:off x="1348" y="1600"/>
              <a:ext cx="335"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812" name="Rectangle 49"/>
            <p:cNvSpPr>
              <a:spLocks noChangeArrowheads="1"/>
            </p:cNvSpPr>
            <p:nvPr/>
          </p:nvSpPr>
          <p:spPr bwMode="auto">
            <a:xfrm>
              <a:off x="1012" y="1600"/>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813" name="Rectangle 50"/>
            <p:cNvSpPr>
              <a:spLocks noChangeArrowheads="1"/>
            </p:cNvSpPr>
            <p:nvPr/>
          </p:nvSpPr>
          <p:spPr bwMode="auto">
            <a:xfrm>
              <a:off x="676" y="1600"/>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9814" name="Rectangle 51"/>
            <p:cNvSpPr>
              <a:spLocks noChangeArrowheads="1"/>
            </p:cNvSpPr>
            <p:nvPr/>
          </p:nvSpPr>
          <p:spPr bwMode="auto">
            <a:xfrm>
              <a:off x="340" y="1600"/>
              <a:ext cx="336"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2</a:t>
              </a:r>
              <a:endParaRPr lang="en-US"/>
            </a:p>
          </p:txBody>
        </p:sp>
        <p:sp>
          <p:nvSpPr>
            <p:cNvPr id="29815" name="Line 53"/>
            <p:cNvSpPr>
              <a:spLocks noChangeShapeType="1"/>
            </p:cNvSpPr>
            <p:nvPr/>
          </p:nvSpPr>
          <p:spPr bwMode="auto">
            <a:xfrm>
              <a:off x="340" y="2174"/>
              <a:ext cx="23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16" name="Line 54"/>
            <p:cNvSpPr>
              <a:spLocks noChangeShapeType="1"/>
            </p:cNvSpPr>
            <p:nvPr/>
          </p:nvSpPr>
          <p:spPr bwMode="auto">
            <a:xfrm>
              <a:off x="340" y="2461"/>
              <a:ext cx="23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17" name="Line 55"/>
            <p:cNvSpPr>
              <a:spLocks noChangeShapeType="1"/>
            </p:cNvSpPr>
            <p:nvPr/>
          </p:nvSpPr>
          <p:spPr bwMode="auto">
            <a:xfrm>
              <a:off x="340" y="2748"/>
              <a:ext cx="23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18" name="Line 58"/>
            <p:cNvSpPr>
              <a:spLocks noChangeShapeType="1"/>
            </p:cNvSpPr>
            <p:nvPr/>
          </p:nvSpPr>
          <p:spPr bwMode="auto">
            <a:xfrm>
              <a:off x="676" y="1026"/>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19" name="Line 59"/>
            <p:cNvSpPr>
              <a:spLocks noChangeShapeType="1"/>
            </p:cNvSpPr>
            <p:nvPr/>
          </p:nvSpPr>
          <p:spPr bwMode="auto">
            <a:xfrm>
              <a:off x="1012" y="1026"/>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0" name="Line 60"/>
            <p:cNvSpPr>
              <a:spLocks noChangeShapeType="1"/>
            </p:cNvSpPr>
            <p:nvPr/>
          </p:nvSpPr>
          <p:spPr bwMode="auto">
            <a:xfrm>
              <a:off x="1348" y="1026"/>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1" name="Line 61"/>
            <p:cNvSpPr>
              <a:spLocks noChangeShapeType="1"/>
            </p:cNvSpPr>
            <p:nvPr/>
          </p:nvSpPr>
          <p:spPr bwMode="auto">
            <a:xfrm>
              <a:off x="1683" y="1026"/>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2" name="Line 63"/>
            <p:cNvSpPr>
              <a:spLocks noChangeShapeType="1"/>
            </p:cNvSpPr>
            <p:nvPr/>
          </p:nvSpPr>
          <p:spPr bwMode="auto">
            <a:xfrm>
              <a:off x="340" y="1887"/>
              <a:ext cx="23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3" name="Line 64"/>
            <p:cNvSpPr>
              <a:spLocks noChangeShapeType="1"/>
            </p:cNvSpPr>
            <p:nvPr/>
          </p:nvSpPr>
          <p:spPr bwMode="auto">
            <a:xfrm>
              <a:off x="340" y="1600"/>
              <a:ext cx="23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4" name="Line 65"/>
            <p:cNvSpPr>
              <a:spLocks noChangeShapeType="1"/>
            </p:cNvSpPr>
            <p:nvPr/>
          </p:nvSpPr>
          <p:spPr bwMode="auto">
            <a:xfrm>
              <a:off x="340" y="1313"/>
              <a:ext cx="23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5" name="Line 66"/>
            <p:cNvSpPr>
              <a:spLocks noChangeShapeType="1"/>
            </p:cNvSpPr>
            <p:nvPr/>
          </p:nvSpPr>
          <p:spPr bwMode="auto">
            <a:xfrm>
              <a:off x="2020" y="1026"/>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6" name="Line 67"/>
            <p:cNvSpPr>
              <a:spLocks noChangeShapeType="1"/>
            </p:cNvSpPr>
            <p:nvPr/>
          </p:nvSpPr>
          <p:spPr bwMode="auto">
            <a:xfrm>
              <a:off x="2356" y="1026"/>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7" name="Line 52"/>
            <p:cNvSpPr>
              <a:spLocks noChangeShapeType="1"/>
            </p:cNvSpPr>
            <p:nvPr/>
          </p:nvSpPr>
          <p:spPr bwMode="auto">
            <a:xfrm>
              <a:off x="340" y="1026"/>
              <a:ext cx="23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8" name="Line 57"/>
            <p:cNvSpPr>
              <a:spLocks noChangeShapeType="1"/>
            </p:cNvSpPr>
            <p:nvPr/>
          </p:nvSpPr>
          <p:spPr bwMode="auto">
            <a:xfrm>
              <a:off x="340" y="1026"/>
              <a:ext cx="0" cy="200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29" name="Line 62"/>
            <p:cNvSpPr>
              <a:spLocks noChangeShapeType="1"/>
            </p:cNvSpPr>
            <p:nvPr/>
          </p:nvSpPr>
          <p:spPr bwMode="auto">
            <a:xfrm>
              <a:off x="2692" y="1026"/>
              <a:ext cx="0" cy="200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29830" name="Line 56"/>
            <p:cNvSpPr>
              <a:spLocks noChangeShapeType="1"/>
            </p:cNvSpPr>
            <p:nvPr/>
          </p:nvSpPr>
          <p:spPr bwMode="auto">
            <a:xfrm>
              <a:off x="340" y="3035"/>
              <a:ext cx="23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grpSp>
      <p:sp>
        <p:nvSpPr>
          <p:cNvPr id="259143" name="Text Box 71"/>
          <p:cNvSpPr txBox="1">
            <a:spLocks noChangeArrowheads="1"/>
          </p:cNvSpPr>
          <p:nvPr/>
        </p:nvSpPr>
        <p:spPr bwMode="auto">
          <a:xfrm>
            <a:off x="1392238" y="5378450"/>
            <a:ext cx="396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90000"/>
              </a:spcBef>
            </a:pPr>
            <a:r>
              <a:rPr lang="en-GB"/>
              <a:t>P(5 or 6) = P(5) + P(6) =</a:t>
            </a:r>
            <a:endParaRPr lang="en-GB" baseline="-25000"/>
          </a:p>
        </p:txBody>
      </p:sp>
      <p:pic>
        <p:nvPicPr>
          <p:cNvPr id="29700" name="Picture 72" descr="boardworks_logo"/>
          <p:cNvPicPr>
            <a:picLocks noChangeAspect="1" noChangeArrowheads="1"/>
          </p:cNvPicPr>
          <p:nvPr/>
        </p:nvPicPr>
        <p:blipFill>
          <a:blip r:embed="rId2">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73"/>
          <p:cNvSpPr>
            <a:spLocks noChangeArrowheads="1"/>
          </p:cNvSpPr>
          <p:nvPr/>
        </p:nvSpPr>
        <p:spPr bwMode="auto">
          <a:xfrm>
            <a:off x="395288" y="981075"/>
            <a:ext cx="838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Two six-sided dice are thrown.</a:t>
            </a:r>
          </a:p>
        </p:txBody>
      </p:sp>
      <p:sp>
        <p:nvSpPr>
          <p:cNvPr id="29702" name="Rectangle 74"/>
          <p:cNvSpPr>
            <a:spLocks noGrp="1" noChangeArrowheads="1"/>
          </p:cNvSpPr>
          <p:nvPr>
            <p:ph type="title"/>
          </p:nvPr>
        </p:nvSpPr>
        <p:spPr>
          <a:noFill/>
        </p:spPr>
        <p:txBody>
          <a:bodyPr/>
          <a:lstStyle/>
          <a:p>
            <a:pPr eaLnBrk="1" hangingPunct="1"/>
            <a:r>
              <a:rPr lang="en-GB" smtClean="0"/>
              <a:t>Using fractions to find probabilities</a:t>
            </a:r>
            <a:endParaRPr lang="en-US" smtClean="0"/>
          </a:p>
        </p:txBody>
      </p:sp>
      <p:pic>
        <p:nvPicPr>
          <p:cNvPr id="29703" name="Picture 75"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255" name="Rectangle 183"/>
          <p:cNvSpPr>
            <a:spLocks noChangeArrowheads="1"/>
          </p:cNvSpPr>
          <p:nvPr/>
        </p:nvSpPr>
        <p:spPr bwMode="auto">
          <a:xfrm>
            <a:off x="4822825" y="1557338"/>
            <a:ext cx="3421063" cy="850900"/>
          </a:xfrm>
          <a:prstGeom prst="rect">
            <a:avLst/>
          </a:prstGeom>
          <a:solidFill>
            <a:srgbClr val="FFFFCC"/>
          </a:solidFill>
          <a:ln w="28575">
            <a:solidFill>
              <a:schemeClr val="tx1"/>
            </a:solidFill>
            <a:miter lim="800000"/>
            <a:headEnd/>
            <a:tailEnd/>
          </a:ln>
        </p:spPr>
        <p:txBody>
          <a:bodyPr>
            <a:spAutoFit/>
          </a:bodyPr>
          <a:lstStyle/>
          <a:p>
            <a:pPr algn="ctr" eaLnBrk="1" hangingPunct="1">
              <a:spcBef>
                <a:spcPct val="20000"/>
              </a:spcBef>
            </a:pPr>
            <a:r>
              <a:rPr lang="en-GB">
                <a:solidFill>
                  <a:schemeClr val="tx1"/>
                </a:solidFill>
              </a:rPr>
              <a:t>Work out P(3 or 4) by adding fractions.</a:t>
            </a:r>
          </a:p>
        </p:txBody>
      </p:sp>
      <p:grpSp>
        <p:nvGrpSpPr>
          <p:cNvPr id="3" name="Group 184"/>
          <p:cNvGrpSpPr>
            <a:grpSpLocks/>
          </p:cNvGrpSpPr>
          <p:nvPr/>
        </p:nvGrpSpPr>
        <p:grpSpPr bwMode="auto">
          <a:xfrm>
            <a:off x="1073150" y="2084388"/>
            <a:ext cx="1598613" cy="1366837"/>
            <a:chOff x="676" y="1313"/>
            <a:chExt cx="1007" cy="861"/>
          </a:xfrm>
        </p:grpSpPr>
        <p:sp>
          <p:nvSpPr>
            <p:cNvPr id="29761" name="Rectangle 185"/>
            <p:cNvSpPr>
              <a:spLocks noChangeArrowheads="1"/>
            </p:cNvSpPr>
            <p:nvPr/>
          </p:nvSpPr>
          <p:spPr bwMode="auto">
            <a:xfrm>
              <a:off x="1348" y="1313"/>
              <a:ext cx="335"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762" name="Rectangle 186"/>
            <p:cNvSpPr>
              <a:spLocks noChangeArrowheads="1"/>
            </p:cNvSpPr>
            <p:nvPr/>
          </p:nvSpPr>
          <p:spPr bwMode="auto">
            <a:xfrm>
              <a:off x="1012" y="1313"/>
              <a:ext cx="336"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9763" name="Rectangle 187"/>
            <p:cNvSpPr>
              <a:spLocks noChangeArrowheads="1"/>
            </p:cNvSpPr>
            <p:nvPr/>
          </p:nvSpPr>
          <p:spPr bwMode="auto">
            <a:xfrm>
              <a:off x="676" y="1887"/>
              <a:ext cx="336"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764" name="Rectangle 188"/>
            <p:cNvSpPr>
              <a:spLocks noChangeArrowheads="1"/>
            </p:cNvSpPr>
            <p:nvPr/>
          </p:nvSpPr>
          <p:spPr bwMode="auto">
            <a:xfrm>
              <a:off x="1012" y="1600"/>
              <a:ext cx="336"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765" name="Rectangle 189"/>
            <p:cNvSpPr>
              <a:spLocks noChangeArrowheads="1"/>
            </p:cNvSpPr>
            <p:nvPr/>
          </p:nvSpPr>
          <p:spPr bwMode="auto">
            <a:xfrm>
              <a:off x="676" y="1600"/>
              <a:ext cx="336"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grpSp>
      <p:grpSp>
        <p:nvGrpSpPr>
          <p:cNvPr id="4" name="Group 190"/>
          <p:cNvGrpSpPr>
            <a:grpSpLocks/>
          </p:cNvGrpSpPr>
          <p:nvPr/>
        </p:nvGrpSpPr>
        <p:grpSpPr bwMode="auto">
          <a:xfrm>
            <a:off x="6297613" y="3284538"/>
            <a:ext cx="1800225" cy="576262"/>
            <a:chOff x="2472" y="2568"/>
            <a:chExt cx="1134" cy="363"/>
          </a:xfrm>
        </p:grpSpPr>
        <p:sp>
          <p:nvSpPr>
            <p:cNvPr id="29752" name="Text Box 191"/>
            <p:cNvSpPr txBox="1">
              <a:spLocks noChangeArrowheads="1"/>
            </p:cNvSpPr>
            <p:nvPr/>
          </p:nvSpPr>
          <p:spPr bwMode="auto">
            <a:xfrm>
              <a:off x="2680" y="2617"/>
              <a:ext cx="92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     </a:t>
              </a:r>
              <a:r>
                <a:rPr lang="en-GB" baseline="-25000"/>
                <a:t> </a:t>
              </a:r>
              <a:r>
                <a:rPr lang="en-GB"/>
                <a:t>=</a:t>
              </a:r>
              <a:endParaRPr lang="en-GB" baseline="-25000"/>
            </a:p>
          </p:txBody>
        </p:sp>
        <p:grpSp>
          <p:nvGrpSpPr>
            <p:cNvPr id="29753" name="Group 192"/>
            <p:cNvGrpSpPr>
              <a:grpSpLocks/>
            </p:cNvGrpSpPr>
            <p:nvPr/>
          </p:nvGrpSpPr>
          <p:grpSpPr bwMode="auto">
            <a:xfrm>
              <a:off x="2472" y="2568"/>
              <a:ext cx="258" cy="363"/>
              <a:chOff x="1338" y="2251"/>
              <a:chExt cx="258" cy="363"/>
            </a:xfrm>
          </p:grpSpPr>
          <p:sp>
            <p:nvSpPr>
              <p:cNvPr id="29758" name="Text Box 193"/>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2</a:t>
                </a:r>
              </a:p>
            </p:txBody>
          </p:sp>
          <p:sp>
            <p:nvSpPr>
              <p:cNvPr id="29759" name="Line 194"/>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Text Box 195"/>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nvGrpSpPr>
            <p:cNvPr id="29754" name="Group 196"/>
            <p:cNvGrpSpPr>
              <a:grpSpLocks/>
            </p:cNvGrpSpPr>
            <p:nvPr/>
          </p:nvGrpSpPr>
          <p:grpSpPr bwMode="auto">
            <a:xfrm>
              <a:off x="2835" y="2568"/>
              <a:ext cx="258" cy="363"/>
              <a:chOff x="1338" y="2251"/>
              <a:chExt cx="258" cy="363"/>
            </a:xfrm>
          </p:grpSpPr>
          <p:sp>
            <p:nvSpPr>
              <p:cNvPr id="29755" name="Text Box 197"/>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29756" name="Line 198"/>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Text Box 199"/>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grpSp>
        <p:nvGrpSpPr>
          <p:cNvPr id="7" name="Group 200"/>
          <p:cNvGrpSpPr>
            <a:grpSpLocks/>
          </p:cNvGrpSpPr>
          <p:nvPr/>
        </p:nvGrpSpPr>
        <p:grpSpPr bwMode="auto">
          <a:xfrm>
            <a:off x="7593013" y="3284538"/>
            <a:ext cx="409575" cy="576262"/>
            <a:chOff x="1338" y="2251"/>
            <a:chExt cx="258" cy="363"/>
          </a:xfrm>
        </p:grpSpPr>
        <p:sp>
          <p:nvSpPr>
            <p:cNvPr id="29749" name="Text Box 201"/>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5</a:t>
              </a:r>
            </a:p>
          </p:txBody>
        </p:sp>
        <p:sp>
          <p:nvSpPr>
            <p:cNvPr id="29750" name="Line 202"/>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1" name="Text Box 203"/>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nvGrpSpPr>
          <p:cNvPr id="8" name="Group 205"/>
          <p:cNvGrpSpPr>
            <a:grpSpLocks/>
          </p:cNvGrpSpPr>
          <p:nvPr/>
        </p:nvGrpSpPr>
        <p:grpSpPr bwMode="auto">
          <a:xfrm>
            <a:off x="4641850" y="2720975"/>
            <a:ext cx="3962400" cy="1079500"/>
            <a:chOff x="3016" y="1714"/>
            <a:chExt cx="2496" cy="680"/>
          </a:xfrm>
        </p:grpSpPr>
        <p:sp>
          <p:nvSpPr>
            <p:cNvPr id="29747" name="Text Box 68"/>
            <p:cNvSpPr txBox="1">
              <a:spLocks noChangeArrowheads="1"/>
            </p:cNvSpPr>
            <p:nvPr/>
          </p:nvSpPr>
          <p:spPr bwMode="auto">
            <a:xfrm>
              <a:off x="3016" y="1714"/>
              <a:ext cx="249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90000"/>
                </a:spcBef>
              </a:pPr>
              <a:r>
                <a:rPr lang="en-GB"/>
                <a:t>P(3 or 4) = P(3) + P(4)</a:t>
              </a:r>
              <a:endParaRPr lang="en-GB" baseline="-25000"/>
            </a:p>
          </p:txBody>
        </p:sp>
        <p:sp>
          <p:nvSpPr>
            <p:cNvPr id="29748" name="Text Box 204"/>
            <p:cNvSpPr txBox="1">
              <a:spLocks noChangeArrowheads="1"/>
            </p:cNvSpPr>
            <p:nvPr/>
          </p:nvSpPr>
          <p:spPr bwMode="auto">
            <a:xfrm>
              <a:off x="3826" y="210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sp>
        <p:nvSpPr>
          <p:cNvPr id="259278" name="Rectangle 206"/>
          <p:cNvSpPr>
            <a:spLocks noChangeArrowheads="1"/>
          </p:cNvSpPr>
          <p:nvPr/>
        </p:nvSpPr>
        <p:spPr bwMode="auto">
          <a:xfrm>
            <a:off x="4822825" y="4076700"/>
            <a:ext cx="3421063" cy="850900"/>
          </a:xfrm>
          <a:prstGeom prst="rect">
            <a:avLst/>
          </a:prstGeom>
          <a:solidFill>
            <a:srgbClr val="FFFFCC"/>
          </a:solidFill>
          <a:ln w="28575">
            <a:solidFill>
              <a:schemeClr val="tx1"/>
            </a:solidFill>
            <a:miter lim="800000"/>
            <a:headEnd/>
            <a:tailEnd/>
          </a:ln>
        </p:spPr>
        <p:txBody>
          <a:bodyPr>
            <a:spAutoFit/>
          </a:bodyPr>
          <a:lstStyle/>
          <a:p>
            <a:pPr algn="ctr" eaLnBrk="1" hangingPunct="1">
              <a:spcBef>
                <a:spcPct val="20000"/>
              </a:spcBef>
            </a:pPr>
            <a:r>
              <a:rPr lang="en-GB">
                <a:solidFill>
                  <a:schemeClr val="tx1"/>
                </a:solidFill>
              </a:rPr>
              <a:t>Work out P(5 or 6) by adding fractions.</a:t>
            </a:r>
          </a:p>
        </p:txBody>
      </p:sp>
      <p:grpSp>
        <p:nvGrpSpPr>
          <p:cNvPr id="9" name="Group 207"/>
          <p:cNvGrpSpPr>
            <a:grpSpLocks/>
          </p:cNvGrpSpPr>
          <p:nvPr/>
        </p:nvGrpSpPr>
        <p:grpSpPr bwMode="auto">
          <a:xfrm>
            <a:off x="1073150" y="2084388"/>
            <a:ext cx="2667000" cy="2278062"/>
            <a:chOff x="676" y="1313"/>
            <a:chExt cx="1680" cy="1435"/>
          </a:xfrm>
        </p:grpSpPr>
        <p:sp>
          <p:nvSpPr>
            <p:cNvPr id="29733" name="Rectangle 208"/>
            <p:cNvSpPr>
              <a:spLocks noChangeArrowheads="1"/>
            </p:cNvSpPr>
            <p:nvPr/>
          </p:nvSpPr>
          <p:spPr bwMode="auto">
            <a:xfrm>
              <a:off x="2020" y="1313"/>
              <a:ext cx="336" cy="287"/>
            </a:xfrm>
            <a:prstGeom prst="rect">
              <a:avLst/>
            </a:prstGeom>
            <a:solidFill>
              <a:srgbClr val="FFE5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34" name="Rectangle 209"/>
            <p:cNvSpPr>
              <a:spLocks noChangeArrowheads="1"/>
            </p:cNvSpPr>
            <p:nvPr/>
          </p:nvSpPr>
          <p:spPr bwMode="auto">
            <a:xfrm>
              <a:off x="1683" y="1600"/>
              <a:ext cx="337" cy="287"/>
            </a:xfrm>
            <a:prstGeom prst="rect">
              <a:avLst/>
            </a:prstGeom>
            <a:solidFill>
              <a:srgbClr val="FFE5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35" name="Rectangle 210"/>
            <p:cNvSpPr>
              <a:spLocks noChangeArrowheads="1"/>
            </p:cNvSpPr>
            <p:nvPr/>
          </p:nvSpPr>
          <p:spPr bwMode="auto">
            <a:xfrm>
              <a:off x="1683" y="1313"/>
              <a:ext cx="337" cy="287"/>
            </a:xfrm>
            <a:prstGeom prst="rect">
              <a:avLst/>
            </a:prstGeom>
            <a:solidFill>
              <a:srgbClr val="D9FFD9"/>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736" name="Rectangle 211"/>
            <p:cNvSpPr>
              <a:spLocks noChangeArrowheads="1"/>
            </p:cNvSpPr>
            <p:nvPr/>
          </p:nvSpPr>
          <p:spPr bwMode="auto">
            <a:xfrm>
              <a:off x="676" y="2461"/>
              <a:ext cx="336" cy="287"/>
            </a:xfrm>
            <a:prstGeom prst="rect">
              <a:avLst/>
            </a:prstGeom>
            <a:solidFill>
              <a:srgbClr val="FFE5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37" name="Rectangle 212"/>
            <p:cNvSpPr>
              <a:spLocks noChangeArrowheads="1"/>
            </p:cNvSpPr>
            <p:nvPr/>
          </p:nvSpPr>
          <p:spPr bwMode="auto">
            <a:xfrm>
              <a:off x="1012" y="2174"/>
              <a:ext cx="336" cy="287"/>
            </a:xfrm>
            <a:prstGeom prst="rect">
              <a:avLst/>
            </a:prstGeom>
            <a:solidFill>
              <a:srgbClr val="FFE5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38" name="Rectangle 213"/>
            <p:cNvSpPr>
              <a:spLocks noChangeArrowheads="1"/>
            </p:cNvSpPr>
            <p:nvPr/>
          </p:nvSpPr>
          <p:spPr bwMode="auto">
            <a:xfrm>
              <a:off x="676" y="2174"/>
              <a:ext cx="336" cy="287"/>
            </a:xfrm>
            <a:prstGeom prst="rect">
              <a:avLst/>
            </a:prstGeom>
            <a:solidFill>
              <a:srgbClr val="D9FFD9"/>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739" name="Rectangle 214"/>
            <p:cNvSpPr>
              <a:spLocks noChangeArrowheads="1"/>
            </p:cNvSpPr>
            <p:nvPr/>
          </p:nvSpPr>
          <p:spPr bwMode="auto">
            <a:xfrm>
              <a:off x="1348" y="1887"/>
              <a:ext cx="335" cy="287"/>
            </a:xfrm>
            <a:prstGeom prst="rect">
              <a:avLst/>
            </a:prstGeom>
            <a:solidFill>
              <a:srgbClr val="FFE5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29740" name="Rectangle 215"/>
            <p:cNvSpPr>
              <a:spLocks noChangeArrowheads="1"/>
            </p:cNvSpPr>
            <p:nvPr/>
          </p:nvSpPr>
          <p:spPr bwMode="auto">
            <a:xfrm>
              <a:off x="1012" y="1887"/>
              <a:ext cx="336" cy="287"/>
            </a:xfrm>
            <a:prstGeom prst="rect">
              <a:avLst/>
            </a:prstGeom>
            <a:solidFill>
              <a:srgbClr val="D9FFD9"/>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741" name="Rectangle 216"/>
            <p:cNvSpPr>
              <a:spLocks noChangeArrowheads="1"/>
            </p:cNvSpPr>
            <p:nvPr/>
          </p:nvSpPr>
          <p:spPr bwMode="auto">
            <a:xfrm>
              <a:off x="1348" y="1600"/>
              <a:ext cx="335" cy="287"/>
            </a:xfrm>
            <a:prstGeom prst="rect">
              <a:avLst/>
            </a:prstGeom>
            <a:solidFill>
              <a:srgbClr val="D9FFD9"/>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29742" name="Rectangle 217"/>
            <p:cNvSpPr>
              <a:spLocks noChangeArrowheads="1"/>
            </p:cNvSpPr>
            <p:nvPr/>
          </p:nvSpPr>
          <p:spPr bwMode="auto">
            <a:xfrm>
              <a:off x="1348" y="1313"/>
              <a:ext cx="335" cy="287"/>
            </a:xfrm>
            <a:prstGeom prst="rect">
              <a:avLst/>
            </a:prstGeom>
            <a:solidFill>
              <a:schemeClr val="bg1"/>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743" name="Rectangle 218"/>
            <p:cNvSpPr>
              <a:spLocks noChangeArrowheads="1"/>
            </p:cNvSpPr>
            <p:nvPr/>
          </p:nvSpPr>
          <p:spPr bwMode="auto">
            <a:xfrm>
              <a:off x="1012" y="1313"/>
              <a:ext cx="336" cy="287"/>
            </a:xfrm>
            <a:prstGeom prst="rect">
              <a:avLst/>
            </a:prstGeom>
            <a:solidFill>
              <a:schemeClr val="bg1"/>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29744" name="Rectangle 219"/>
            <p:cNvSpPr>
              <a:spLocks noChangeArrowheads="1"/>
            </p:cNvSpPr>
            <p:nvPr/>
          </p:nvSpPr>
          <p:spPr bwMode="auto">
            <a:xfrm>
              <a:off x="676" y="1887"/>
              <a:ext cx="336" cy="287"/>
            </a:xfrm>
            <a:prstGeom prst="rect">
              <a:avLst/>
            </a:prstGeom>
            <a:solidFill>
              <a:schemeClr val="bg1"/>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745" name="Rectangle 220"/>
            <p:cNvSpPr>
              <a:spLocks noChangeArrowheads="1"/>
            </p:cNvSpPr>
            <p:nvPr/>
          </p:nvSpPr>
          <p:spPr bwMode="auto">
            <a:xfrm>
              <a:off x="1012" y="1600"/>
              <a:ext cx="336" cy="287"/>
            </a:xfrm>
            <a:prstGeom prst="rect">
              <a:avLst/>
            </a:prstGeom>
            <a:solidFill>
              <a:schemeClr val="bg1"/>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29746" name="Rectangle 221"/>
            <p:cNvSpPr>
              <a:spLocks noChangeArrowheads="1"/>
            </p:cNvSpPr>
            <p:nvPr/>
          </p:nvSpPr>
          <p:spPr bwMode="auto">
            <a:xfrm>
              <a:off x="676" y="1600"/>
              <a:ext cx="336" cy="287"/>
            </a:xfrm>
            <a:prstGeom prst="rect">
              <a:avLst/>
            </a:prstGeom>
            <a:solidFill>
              <a:schemeClr val="bg1"/>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grpSp>
      <p:grpSp>
        <p:nvGrpSpPr>
          <p:cNvPr id="10" name="Group 222"/>
          <p:cNvGrpSpPr>
            <a:grpSpLocks/>
          </p:cNvGrpSpPr>
          <p:nvPr/>
        </p:nvGrpSpPr>
        <p:grpSpPr bwMode="auto">
          <a:xfrm>
            <a:off x="4851400" y="5300663"/>
            <a:ext cx="1800225" cy="576262"/>
            <a:chOff x="2472" y="2568"/>
            <a:chExt cx="1134" cy="363"/>
          </a:xfrm>
        </p:grpSpPr>
        <p:sp>
          <p:nvSpPr>
            <p:cNvPr id="29724" name="Text Box 223"/>
            <p:cNvSpPr txBox="1">
              <a:spLocks noChangeArrowheads="1"/>
            </p:cNvSpPr>
            <p:nvPr/>
          </p:nvSpPr>
          <p:spPr bwMode="auto">
            <a:xfrm>
              <a:off x="2680" y="2617"/>
              <a:ext cx="92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a:t>
              </a:r>
              <a:r>
                <a:rPr lang="en-GB" b="1"/>
                <a:t>     </a:t>
              </a:r>
              <a:r>
                <a:rPr lang="en-GB" b="1" baseline="-25000"/>
                <a:t> </a:t>
              </a:r>
              <a:r>
                <a:rPr lang="en-GB"/>
                <a:t>=</a:t>
              </a:r>
              <a:endParaRPr lang="en-GB" baseline="-25000"/>
            </a:p>
          </p:txBody>
        </p:sp>
        <p:grpSp>
          <p:nvGrpSpPr>
            <p:cNvPr id="29725" name="Group 224"/>
            <p:cNvGrpSpPr>
              <a:grpSpLocks/>
            </p:cNvGrpSpPr>
            <p:nvPr/>
          </p:nvGrpSpPr>
          <p:grpSpPr bwMode="auto">
            <a:xfrm>
              <a:off x="2472" y="2568"/>
              <a:ext cx="258" cy="363"/>
              <a:chOff x="1338" y="2251"/>
              <a:chExt cx="258" cy="363"/>
            </a:xfrm>
          </p:grpSpPr>
          <p:sp>
            <p:nvSpPr>
              <p:cNvPr id="29730" name="Text Box 225"/>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a:t>
                </a:r>
              </a:p>
            </p:txBody>
          </p:sp>
          <p:sp>
            <p:nvSpPr>
              <p:cNvPr id="29731" name="Line 226"/>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Text Box 227"/>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nvGrpSpPr>
            <p:cNvPr id="29726" name="Group 228"/>
            <p:cNvGrpSpPr>
              <a:grpSpLocks/>
            </p:cNvGrpSpPr>
            <p:nvPr/>
          </p:nvGrpSpPr>
          <p:grpSpPr bwMode="auto">
            <a:xfrm>
              <a:off x="2835" y="2568"/>
              <a:ext cx="258" cy="363"/>
              <a:chOff x="1338" y="2251"/>
              <a:chExt cx="258" cy="363"/>
            </a:xfrm>
          </p:grpSpPr>
          <p:sp>
            <p:nvSpPr>
              <p:cNvPr id="29727" name="Text Box 229"/>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5</a:t>
                </a:r>
              </a:p>
            </p:txBody>
          </p:sp>
          <p:sp>
            <p:nvSpPr>
              <p:cNvPr id="29728" name="Line 230"/>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Text Box 231"/>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grpSp>
        <p:nvGrpSpPr>
          <p:cNvPr id="13" name="Group 241"/>
          <p:cNvGrpSpPr>
            <a:grpSpLocks/>
          </p:cNvGrpSpPr>
          <p:nvPr/>
        </p:nvGrpSpPr>
        <p:grpSpPr bwMode="auto">
          <a:xfrm>
            <a:off x="6146800" y="5300663"/>
            <a:ext cx="720725" cy="576262"/>
            <a:chOff x="3334" y="3339"/>
            <a:chExt cx="454" cy="363"/>
          </a:xfrm>
        </p:grpSpPr>
        <p:grpSp>
          <p:nvGrpSpPr>
            <p:cNvPr id="29719" name="Group 232"/>
            <p:cNvGrpSpPr>
              <a:grpSpLocks/>
            </p:cNvGrpSpPr>
            <p:nvPr/>
          </p:nvGrpSpPr>
          <p:grpSpPr bwMode="auto">
            <a:xfrm>
              <a:off x="3334" y="3339"/>
              <a:ext cx="258" cy="363"/>
              <a:chOff x="1338" y="2251"/>
              <a:chExt cx="258" cy="363"/>
            </a:xfrm>
          </p:grpSpPr>
          <p:sp>
            <p:nvSpPr>
              <p:cNvPr id="29721" name="Text Box 233"/>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9</a:t>
                </a:r>
              </a:p>
            </p:txBody>
          </p:sp>
          <p:sp>
            <p:nvSpPr>
              <p:cNvPr id="29722" name="Line 234"/>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Text Box 235"/>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sp>
          <p:nvSpPr>
            <p:cNvPr id="29720" name="Text Box 236"/>
            <p:cNvSpPr txBox="1">
              <a:spLocks noChangeArrowheads="1"/>
            </p:cNvSpPr>
            <p:nvPr/>
          </p:nvSpPr>
          <p:spPr bwMode="auto">
            <a:xfrm>
              <a:off x="3560" y="3377"/>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15" name="Group 237"/>
          <p:cNvGrpSpPr>
            <a:grpSpLocks/>
          </p:cNvGrpSpPr>
          <p:nvPr/>
        </p:nvGrpSpPr>
        <p:grpSpPr bwMode="auto">
          <a:xfrm>
            <a:off x="6865938" y="5300663"/>
            <a:ext cx="298450" cy="576262"/>
            <a:chOff x="2217" y="3748"/>
            <a:chExt cx="188" cy="363"/>
          </a:xfrm>
        </p:grpSpPr>
        <p:sp>
          <p:nvSpPr>
            <p:cNvPr id="29716" name="Text Box 238"/>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29717" name="Line 239"/>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Text Box 240"/>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4</a:t>
              </a:r>
              <a:endParaRPr lang="en-GB" sz="1600" b="1"/>
            </a:p>
          </p:txBody>
        </p:sp>
      </p:grpSp>
      <p:pic>
        <p:nvPicPr>
          <p:cNvPr id="29715" name="Picture 243"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92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1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43" grpId="0" autoUpdateAnimBg="0"/>
      <p:bldP spid="259255" grpId="0" animBg="1"/>
      <p:bldP spid="2592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54"/>
          <p:cNvGrpSpPr>
            <a:grpSpLocks/>
          </p:cNvGrpSpPr>
          <p:nvPr/>
        </p:nvGrpSpPr>
        <p:grpSpPr bwMode="auto">
          <a:xfrm>
            <a:off x="395288" y="1844675"/>
            <a:ext cx="4032250" cy="3189288"/>
            <a:chOff x="249" y="1162"/>
            <a:chExt cx="2540" cy="2009"/>
          </a:xfrm>
        </p:grpSpPr>
        <p:sp>
          <p:nvSpPr>
            <p:cNvPr id="30801" name="Rectangle 3"/>
            <p:cNvSpPr>
              <a:spLocks noChangeArrowheads="1"/>
            </p:cNvSpPr>
            <p:nvPr/>
          </p:nvSpPr>
          <p:spPr bwMode="auto">
            <a:xfrm>
              <a:off x="2063" y="2884"/>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11</a:t>
              </a:r>
              <a:endParaRPr lang="en-US">
                <a:solidFill>
                  <a:srgbClr val="FF6600"/>
                </a:solidFill>
              </a:endParaRPr>
            </a:p>
          </p:txBody>
        </p:sp>
        <p:sp>
          <p:nvSpPr>
            <p:cNvPr id="30802" name="Rectangle 4"/>
            <p:cNvSpPr>
              <a:spLocks noChangeArrowheads="1"/>
            </p:cNvSpPr>
            <p:nvPr/>
          </p:nvSpPr>
          <p:spPr bwMode="auto">
            <a:xfrm>
              <a:off x="2063" y="2597"/>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30803" name="Rectangle 5"/>
            <p:cNvSpPr>
              <a:spLocks noChangeArrowheads="1"/>
            </p:cNvSpPr>
            <p:nvPr/>
          </p:nvSpPr>
          <p:spPr bwMode="auto">
            <a:xfrm>
              <a:off x="2063" y="2310"/>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30804" name="Rectangle 6"/>
            <p:cNvSpPr>
              <a:spLocks noChangeArrowheads="1"/>
            </p:cNvSpPr>
            <p:nvPr/>
          </p:nvSpPr>
          <p:spPr bwMode="auto">
            <a:xfrm>
              <a:off x="2063" y="2023"/>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805" name="Rectangle 7"/>
            <p:cNvSpPr>
              <a:spLocks noChangeArrowheads="1"/>
            </p:cNvSpPr>
            <p:nvPr/>
          </p:nvSpPr>
          <p:spPr bwMode="auto">
            <a:xfrm>
              <a:off x="2063" y="1736"/>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806" name="Rectangle 8"/>
            <p:cNvSpPr>
              <a:spLocks noChangeArrowheads="1"/>
            </p:cNvSpPr>
            <p:nvPr/>
          </p:nvSpPr>
          <p:spPr bwMode="auto">
            <a:xfrm>
              <a:off x="2063" y="1449"/>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807" name="Rectangle 9"/>
            <p:cNvSpPr>
              <a:spLocks noChangeArrowheads="1"/>
            </p:cNvSpPr>
            <p:nvPr/>
          </p:nvSpPr>
          <p:spPr bwMode="auto">
            <a:xfrm>
              <a:off x="2063" y="1162"/>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5</a:t>
              </a:r>
              <a:endParaRPr lang="en-US"/>
            </a:p>
          </p:txBody>
        </p:sp>
        <p:sp>
          <p:nvSpPr>
            <p:cNvPr id="30808" name="Rectangle 10"/>
            <p:cNvSpPr>
              <a:spLocks noChangeArrowheads="1"/>
            </p:cNvSpPr>
            <p:nvPr/>
          </p:nvSpPr>
          <p:spPr bwMode="auto">
            <a:xfrm>
              <a:off x="1699" y="2884"/>
              <a:ext cx="364"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30809" name="Rectangle 11"/>
            <p:cNvSpPr>
              <a:spLocks noChangeArrowheads="1"/>
            </p:cNvSpPr>
            <p:nvPr/>
          </p:nvSpPr>
          <p:spPr bwMode="auto">
            <a:xfrm>
              <a:off x="1699" y="2597"/>
              <a:ext cx="364"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30810" name="Rectangle 12"/>
            <p:cNvSpPr>
              <a:spLocks noChangeArrowheads="1"/>
            </p:cNvSpPr>
            <p:nvPr/>
          </p:nvSpPr>
          <p:spPr bwMode="auto">
            <a:xfrm>
              <a:off x="1699" y="2310"/>
              <a:ext cx="364"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811" name="Rectangle 13"/>
            <p:cNvSpPr>
              <a:spLocks noChangeArrowheads="1"/>
            </p:cNvSpPr>
            <p:nvPr/>
          </p:nvSpPr>
          <p:spPr bwMode="auto">
            <a:xfrm>
              <a:off x="1699" y="2023"/>
              <a:ext cx="364"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812" name="Rectangle 14"/>
            <p:cNvSpPr>
              <a:spLocks noChangeArrowheads="1"/>
            </p:cNvSpPr>
            <p:nvPr/>
          </p:nvSpPr>
          <p:spPr bwMode="auto">
            <a:xfrm>
              <a:off x="1699" y="1736"/>
              <a:ext cx="364"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813" name="Rectangle 15"/>
            <p:cNvSpPr>
              <a:spLocks noChangeArrowheads="1"/>
            </p:cNvSpPr>
            <p:nvPr/>
          </p:nvSpPr>
          <p:spPr bwMode="auto">
            <a:xfrm>
              <a:off x="1699" y="1449"/>
              <a:ext cx="364"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814" name="Rectangle 16"/>
            <p:cNvSpPr>
              <a:spLocks noChangeArrowheads="1"/>
            </p:cNvSpPr>
            <p:nvPr/>
          </p:nvSpPr>
          <p:spPr bwMode="auto">
            <a:xfrm>
              <a:off x="1699" y="1162"/>
              <a:ext cx="364"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4</a:t>
              </a:r>
              <a:endParaRPr lang="en-US"/>
            </a:p>
          </p:txBody>
        </p:sp>
        <p:sp>
          <p:nvSpPr>
            <p:cNvPr id="30815" name="Rectangle 17"/>
            <p:cNvSpPr>
              <a:spLocks noChangeArrowheads="1"/>
            </p:cNvSpPr>
            <p:nvPr/>
          </p:nvSpPr>
          <p:spPr bwMode="auto">
            <a:xfrm>
              <a:off x="2426" y="1162"/>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6</a:t>
              </a:r>
              <a:endParaRPr lang="en-US"/>
            </a:p>
          </p:txBody>
        </p:sp>
        <p:sp>
          <p:nvSpPr>
            <p:cNvPr id="30816" name="Rectangle 18"/>
            <p:cNvSpPr>
              <a:spLocks noChangeArrowheads="1"/>
            </p:cNvSpPr>
            <p:nvPr/>
          </p:nvSpPr>
          <p:spPr bwMode="auto">
            <a:xfrm>
              <a:off x="1338" y="1162"/>
              <a:ext cx="361"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3</a:t>
              </a:r>
              <a:endParaRPr lang="en-US"/>
            </a:p>
          </p:txBody>
        </p:sp>
        <p:sp>
          <p:nvSpPr>
            <p:cNvPr id="30817" name="Rectangle 19"/>
            <p:cNvSpPr>
              <a:spLocks noChangeArrowheads="1"/>
            </p:cNvSpPr>
            <p:nvPr/>
          </p:nvSpPr>
          <p:spPr bwMode="auto">
            <a:xfrm>
              <a:off x="975" y="1162"/>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2</a:t>
              </a:r>
              <a:endParaRPr lang="en-US"/>
            </a:p>
          </p:txBody>
        </p:sp>
        <p:sp>
          <p:nvSpPr>
            <p:cNvPr id="30818" name="Rectangle 20"/>
            <p:cNvSpPr>
              <a:spLocks noChangeArrowheads="1"/>
            </p:cNvSpPr>
            <p:nvPr/>
          </p:nvSpPr>
          <p:spPr bwMode="auto">
            <a:xfrm>
              <a:off x="612" y="1162"/>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1</a:t>
              </a:r>
              <a:endParaRPr lang="en-US"/>
            </a:p>
          </p:txBody>
        </p:sp>
        <p:sp>
          <p:nvSpPr>
            <p:cNvPr id="30819" name="Rectangle 21"/>
            <p:cNvSpPr>
              <a:spLocks noChangeArrowheads="1"/>
            </p:cNvSpPr>
            <p:nvPr/>
          </p:nvSpPr>
          <p:spPr bwMode="auto">
            <a:xfrm>
              <a:off x="249" y="1162"/>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a:t>
              </a:r>
              <a:endParaRPr lang="en-US"/>
            </a:p>
          </p:txBody>
        </p:sp>
        <p:sp>
          <p:nvSpPr>
            <p:cNvPr id="30820" name="Rectangle 22"/>
            <p:cNvSpPr>
              <a:spLocks noChangeArrowheads="1"/>
            </p:cNvSpPr>
            <p:nvPr/>
          </p:nvSpPr>
          <p:spPr bwMode="auto">
            <a:xfrm>
              <a:off x="2426" y="1449"/>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821" name="Rectangle 23"/>
            <p:cNvSpPr>
              <a:spLocks noChangeArrowheads="1"/>
            </p:cNvSpPr>
            <p:nvPr/>
          </p:nvSpPr>
          <p:spPr bwMode="auto">
            <a:xfrm>
              <a:off x="1338" y="1449"/>
              <a:ext cx="361"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30822" name="Rectangle 24"/>
            <p:cNvSpPr>
              <a:spLocks noChangeArrowheads="1"/>
            </p:cNvSpPr>
            <p:nvPr/>
          </p:nvSpPr>
          <p:spPr bwMode="auto">
            <a:xfrm>
              <a:off x="975" y="1449"/>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30823" name="Rectangle 25"/>
            <p:cNvSpPr>
              <a:spLocks noChangeArrowheads="1"/>
            </p:cNvSpPr>
            <p:nvPr/>
          </p:nvSpPr>
          <p:spPr bwMode="auto">
            <a:xfrm>
              <a:off x="612" y="1449"/>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2</a:t>
              </a:r>
              <a:endParaRPr lang="en-US">
                <a:solidFill>
                  <a:srgbClr val="FF6600"/>
                </a:solidFill>
              </a:endParaRPr>
            </a:p>
          </p:txBody>
        </p:sp>
        <p:sp>
          <p:nvSpPr>
            <p:cNvPr id="30824" name="Rectangle 26"/>
            <p:cNvSpPr>
              <a:spLocks noChangeArrowheads="1"/>
            </p:cNvSpPr>
            <p:nvPr/>
          </p:nvSpPr>
          <p:spPr bwMode="auto">
            <a:xfrm>
              <a:off x="249" y="1449"/>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1</a:t>
              </a:r>
              <a:endParaRPr lang="en-US"/>
            </a:p>
          </p:txBody>
        </p:sp>
        <p:sp>
          <p:nvSpPr>
            <p:cNvPr id="30825" name="Rectangle 27"/>
            <p:cNvSpPr>
              <a:spLocks noChangeArrowheads="1"/>
            </p:cNvSpPr>
            <p:nvPr/>
          </p:nvSpPr>
          <p:spPr bwMode="auto">
            <a:xfrm>
              <a:off x="2426" y="2884"/>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12</a:t>
              </a:r>
              <a:endParaRPr lang="en-US">
                <a:solidFill>
                  <a:srgbClr val="FF6600"/>
                </a:solidFill>
              </a:endParaRPr>
            </a:p>
          </p:txBody>
        </p:sp>
        <p:sp>
          <p:nvSpPr>
            <p:cNvPr id="30826" name="Rectangle 28"/>
            <p:cNvSpPr>
              <a:spLocks noChangeArrowheads="1"/>
            </p:cNvSpPr>
            <p:nvPr/>
          </p:nvSpPr>
          <p:spPr bwMode="auto">
            <a:xfrm>
              <a:off x="1338" y="2884"/>
              <a:ext cx="361"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30827" name="Rectangle 29"/>
            <p:cNvSpPr>
              <a:spLocks noChangeArrowheads="1"/>
            </p:cNvSpPr>
            <p:nvPr/>
          </p:nvSpPr>
          <p:spPr bwMode="auto">
            <a:xfrm>
              <a:off x="975" y="2884"/>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828" name="Rectangle 30"/>
            <p:cNvSpPr>
              <a:spLocks noChangeArrowheads="1"/>
            </p:cNvSpPr>
            <p:nvPr/>
          </p:nvSpPr>
          <p:spPr bwMode="auto">
            <a:xfrm>
              <a:off x="612" y="2884"/>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829" name="Rectangle 31"/>
            <p:cNvSpPr>
              <a:spLocks noChangeArrowheads="1"/>
            </p:cNvSpPr>
            <p:nvPr/>
          </p:nvSpPr>
          <p:spPr bwMode="auto">
            <a:xfrm>
              <a:off x="249" y="2884"/>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6</a:t>
              </a:r>
              <a:endParaRPr lang="en-US"/>
            </a:p>
          </p:txBody>
        </p:sp>
        <p:sp>
          <p:nvSpPr>
            <p:cNvPr id="30830" name="Rectangle 32"/>
            <p:cNvSpPr>
              <a:spLocks noChangeArrowheads="1"/>
            </p:cNvSpPr>
            <p:nvPr/>
          </p:nvSpPr>
          <p:spPr bwMode="auto">
            <a:xfrm>
              <a:off x="2426" y="2597"/>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11</a:t>
              </a:r>
              <a:endParaRPr lang="en-US">
                <a:solidFill>
                  <a:srgbClr val="FF6600"/>
                </a:solidFill>
              </a:endParaRPr>
            </a:p>
          </p:txBody>
        </p:sp>
        <p:sp>
          <p:nvSpPr>
            <p:cNvPr id="30831" name="Rectangle 33"/>
            <p:cNvSpPr>
              <a:spLocks noChangeArrowheads="1"/>
            </p:cNvSpPr>
            <p:nvPr/>
          </p:nvSpPr>
          <p:spPr bwMode="auto">
            <a:xfrm>
              <a:off x="1338" y="2597"/>
              <a:ext cx="361"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832" name="Rectangle 34"/>
            <p:cNvSpPr>
              <a:spLocks noChangeArrowheads="1"/>
            </p:cNvSpPr>
            <p:nvPr/>
          </p:nvSpPr>
          <p:spPr bwMode="auto">
            <a:xfrm>
              <a:off x="975" y="2597"/>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833" name="Rectangle 35"/>
            <p:cNvSpPr>
              <a:spLocks noChangeArrowheads="1"/>
            </p:cNvSpPr>
            <p:nvPr/>
          </p:nvSpPr>
          <p:spPr bwMode="auto">
            <a:xfrm>
              <a:off x="612" y="2597"/>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834" name="Rectangle 36"/>
            <p:cNvSpPr>
              <a:spLocks noChangeArrowheads="1"/>
            </p:cNvSpPr>
            <p:nvPr/>
          </p:nvSpPr>
          <p:spPr bwMode="auto">
            <a:xfrm>
              <a:off x="249" y="2597"/>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5</a:t>
              </a:r>
              <a:endParaRPr lang="en-US"/>
            </a:p>
          </p:txBody>
        </p:sp>
        <p:sp>
          <p:nvSpPr>
            <p:cNvPr id="30835" name="Rectangle 37"/>
            <p:cNvSpPr>
              <a:spLocks noChangeArrowheads="1"/>
            </p:cNvSpPr>
            <p:nvPr/>
          </p:nvSpPr>
          <p:spPr bwMode="auto">
            <a:xfrm>
              <a:off x="2426" y="2310"/>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30836" name="Rectangle 38"/>
            <p:cNvSpPr>
              <a:spLocks noChangeArrowheads="1"/>
            </p:cNvSpPr>
            <p:nvPr/>
          </p:nvSpPr>
          <p:spPr bwMode="auto">
            <a:xfrm>
              <a:off x="1338" y="2310"/>
              <a:ext cx="361"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837" name="Rectangle 39"/>
            <p:cNvSpPr>
              <a:spLocks noChangeArrowheads="1"/>
            </p:cNvSpPr>
            <p:nvPr/>
          </p:nvSpPr>
          <p:spPr bwMode="auto">
            <a:xfrm>
              <a:off x="975" y="2310"/>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838" name="Rectangle 40"/>
            <p:cNvSpPr>
              <a:spLocks noChangeArrowheads="1"/>
            </p:cNvSpPr>
            <p:nvPr/>
          </p:nvSpPr>
          <p:spPr bwMode="auto">
            <a:xfrm>
              <a:off x="612" y="2310"/>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839" name="Rectangle 41"/>
            <p:cNvSpPr>
              <a:spLocks noChangeArrowheads="1"/>
            </p:cNvSpPr>
            <p:nvPr/>
          </p:nvSpPr>
          <p:spPr bwMode="auto">
            <a:xfrm>
              <a:off x="249" y="2310"/>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4</a:t>
              </a:r>
              <a:endParaRPr lang="en-US"/>
            </a:p>
          </p:txBody>
        </p:sp>
        <p:sp>
          <p:nvSpPr>
            <p:cNvPr id="30840" name="Rectangle 42"/>
            <p:cNvSpPr>
              <a:spLocks noChangeArrowheads="1"/>
            </p:cNvSpPr>
            <p:nvPr/>
          </p:nvSpPr>
          <p:spPr bwMode="auto">
            <a:xfrm>
              <a:off x="2426" y="2023"/>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9</a:t>
              </a:r>
              <a:endParaRPr lang="en-US">
                <a:solidFill>
                  <a:srgbClr val="FF6600"/>
                </a:solidFill>
              </a:endParaRPr>
            </a:p>
          </p:txBody>
        </p:sp>
        <p:sp>
          <p:nvSpPr>
            <p:cNvPr id="30841" name="Rectangle 43"/>
            <p:cNvSpPr>
              <a:spLocks noChangeArrowheads="1"/>
            </p:cNvSpPr>
            <p:nvPr/>
          </p:nvSpPr>
          <p:spPr bwMode="auto">
            <a:xfrm>
              <a:off x="1338" y="2023"/>
              <a:ext cx="361"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842" name="Rectangle 44"/>
            <p:cNvSpPr>
              <a:spLocks noChangeArrowheads="1"/>
            </p:cNvSpPr>
            <p:nvPr/>
          </p:nvSpPr>
          <p:spPr bwMode="auto">
            <a:xfrm>
              <a:off x="975" y="2023"/>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843" name="Rectangle 45"/>
            <p:cNvSpPr>
              <a:spLocks noChangeArrowheads="1"/>
            </p:cNvSpPr>
            <p:nvPr/>
          </p:nvSpPr>
          <p:spPr bwMode="auto">
            <a:xfrm>
              <a:off x="612" y="2023"/>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30844" name="Rectangle 46"/>
            <p:cNvSpPr>
              <a:spLocks noChangeArrowheads="1"/>
            </p:cNvSpPr>
            <p:nvPr/>
          </p:nvSpPr>
          <p:spPr bwMode="auto">
            <a:xfrm>
              <a:off x="249" y="2023"/>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3</a:t>
              </a:r>
              <a:endParaRPr lang="en-US"/>
            </a:p>
          </p:txBody>
        </p:sp>
        <p:sp>
          <p:nvSpPr>
            <p:cNvPr id="30845" name="Rectangle 47"/>
            <p:cNvSpPr>
              <a:spLocks noChangeArrowheads="1"/>
            </p:cNvSpPr>
            <p:nvPr/>
          </p:nvSpPr>
          <p:spPr bwMode="auto">
            <a:xfrm>
              <a:off x="2426" y="1736"/>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846" name="Rectangle 48"/>
            <p:cNvSpPr>
              <a:spLocks noChangeArrowheads="1"/>
            </p:cNvSpPr>
            <p:nvPr/>
          </p:nvSpPr>
          <p:spPr bwMode="auto">
            <a:xfrm>
              <a:off x="1338" y="1736"/>
              <a:ext cx="361"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847" name="Rectangle 49"/>
            <p:cNvSpPr>
              <a:spLocks noChangeArrowheads="1"/>
            </p:cNvSpPr>
            <p:nvPr/>
          </p:nvSpPr>
          <p:spPr bwMode="auto">
            <a:xfrm>
              <a:off x="975" y="1736"/>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30848" name="Rectangle 50"/>
            <p:cNvSpPr>
              <a:spLocks noChangeArrowheads="1"/>
            </p:cNvSpPr>
            <p:nvPr/>
          </p:nvSpPr>
          <p:spPr bwMode="auto">
            <a:xfrm>
              <a:off x="612" y="1736"/>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30849" name="Rectangle 51"/>
            <p:cNvSpPr>
              <a:spLocks noChangeArrowheads="1"/>
            </p:cNvSpPr>
            <p:nvPr/>
          </p:nvSpPr>
          <p:spPr bwMode="auto">
            <a:xfrm>
              <a:off x="249" y="1736"/>
              <a:ext cx="363" cy="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a:t>2</a:t>
              </a:r>
              <a:endParaRPr lang="en-US"/>
            </a:p>
          </p:txBody>
        </p:sp>
        <p:sp>
          <p:nvSpPr>
            <p:cNvPr id="30850" name="Line 52"/>
            <p:cNvSpPr>
              <a:spLocks noChangeShapeType="1"/>
            </p:cNvSpPr>
            <p:nvPr/>
          </p:nvSpPr>
          <p:spPr bwMode="auto">
            <a:xfrm>
              <a:off x="249" y="2310"/>
              <a:ext cx="25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1" name="Line 53"/>
            <p:cNvSpPr>
              <a:spLocks noChangeShapeType="1"/>
            </p:cNvSpPr>
            <p:nvPr/>
          </p:nvSpPr>
          <p:spPr bwMode="auto">
            <a:xfrm>
              <a:off x="249" y="2597"/>
              <a:ext cx="25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2" name="Line 54"/>
            <p:cNvSpPr>
              <a:spLocks noChangeShapeType="1"/>
            </p:cNvSpPr>
            <p:nvPr/>
          </p:nvSpPr>
          <p:spPr bwMode="auto">
            <a:xfrm>
              <a:off x="249" y="2884"/>
              <a:ext cx="25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3" name="Line 55"/>
            <p:cNvSpPr>
              <a:spLocks noChangeShapeType="1"/>
            </p:cNvSpPr>
            <p:nvPr/>
          </p:nvSpPr>
          <p:spPr bwMode="auto">
            <a:xfrm>
              <a:off x="612" y="1162"/>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4" name="Line 56"/>
            <p:cNvSpPr>
              <a:spLocks noChangeShapeType="1"/>
            </p:cNvSpPr>
            <p:nvPr/>
          </p:nvSpPr>
          <p:spPr bwMode="auto">
            <a:xfrm>
              <a:off x="975" y="1162"/>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5" name="Line 57"/>
            <p:cNvSpPr>
              <a:spLocks noChangeShapeType="1"/>
            </p:cNvSpPr>
            <p:nvPr/>
          </p:nvSpPr>
          <p:spPr bwMode="auto">
            <a:xfrm>
              <a:off x="1338" y="1162"/>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6" name="Line 58"/>
            <p:cNvSpPr>
              <a:spLocks noChangeShapeType="1"/>
            </p:cNvSpPr>
            <p:nvPr/>
          </p:nvSpPr>
          <p:spPr bwMode="auto">
            <a:xfrm>
              <a:off x="1699" y="1162"/>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7" name="Line 59"/>
            <p:cNvSpPr>
              <a:spLocks noChangeShapeType="1"/>
            </p:cNvSpPr>
            <p:nvPr/>
          </p:nvSpPr>
          <p:spPr bwMode="auto">
            <a:xfrm>
              <a:off x="249" y="2023"/>
              <a:ext cx="25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8" name="Line 60"/>
            <p:cNvSpPr>
              <a:spLocks noChangeShapeType="1"/>
            </p:cNvSpPr>
            <p:nvPr/>
          </p:nvSpPr>
          <p:spPr bwMode="auto">
            <a:xfrm>
              <a:off x="249" y="1736"/>
              <a:ext cx="25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59" name="Line 61"/>
            <p:cNvSpPr>
              <a:spLocks noChangeShapeType="1"/>
            </p:cNvSpPr>
            <p:nvPr/>
          </p:nvSpPr>
          <p:spPr bwMode="auto">
            <a:xfrm>
              <a:off x="249" y="1449"/>
              <a:ext cx="25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60" name="Line 62"/>
            <p:cNvSpPr>
              <a:spLocks noChangeShapeType="1"/>
            </p:cNvSpPr>
            <p:nvPr/>
          </p:nvSpPr>
          <p:spPr bwMode="auto">
            <a:xfrm>
              <a:off x="2063" y="1162"/>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61" name="Line 63"/>
            <p:cNvSpPr>
              <a:spLocks noChangeShapeType="1"/>
            </p:cNvSpPr>
            <p:nvPr/>
          </p:nvSpPr>
          <p:spPr bwMode="auto">
            <a:xfrm>
              <a:off x="2426" y="1162"/>
              <a:ext cx="0" cy="20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62" name="Line 64"/>
            <p:cNvSpPr>
              <a:spLocks noChangeShapeType="1"/>
            </p:cNvSpPr>
            <p:nvPr/>
          </p:nvSpPr>
          <p:spPr bwMode="auto">
            <a:xfrm>
              <a:off x="249" y="1162"/>
              <a:ext cx="25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63" name="Line 65"/>
            <p:cNvSpPr>
              <a:spLocks noChangeShapeType="1"/>
            </p:cNvSpPr>
            <p:nvPr/>
          </p:nvSpPr>
          <p:spPr bwMode="auto">
            <a:xfrm>
              <a:off x="249" y="1162"/>
              <a:ext cx="0" cy="200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64" name="Line 66"/>
            <p:cNvSpPr>
              <a:spLocks noChangeShapeType="1"/>
            </p:cNvSpPr>
            <p:nvPr/>
          </p:nvSpPr>
          <p:spPr bwMode="auto">
            <a:xfrm>
              <a:off x="2789" y="1162"/>
              <a:ext cx="0" cy="200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sp>
          <p:nvSpPr>
            <p:cNvPr id="30865" name="Line 67"/>
            <p:cNvSpPr>
              <a:spLocks noChangeShapeType="1"/>
            </p:cNvSpPr>
            <p:nvPr/>
          </p:nvSpPr>
          <p:spPr bwMode="auto">
            <a:xfrm>
              <a:off x="249" y="3171"/>
              <a:ext cx="25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US"/>
            </a:p>
          </p:txBody>
        </p:sp>
      </p:grpSp>
      <p:pic>
        <p:nvPicPr>
          <p:cNvPr id="30723" name="Picture 69"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71"/>
          <p:cNvSpPr>
            <a:spLocks noGrp="1" noChangeArrowheads="1"/>
          </p:cNvSpPr>
          <p:nvPr>
            <p:ph type="title"/>
          </p:nvPr>
        </p:nvSpPr>
        <p:spPr>
          <a:noFill/>
        </p:spPr>
        <p:txBody>
          <a:bodyPr/>
          <a:lstStyle/>
          <a:p>
            <a:pPr eaLnBrk="1" hangingPunct="1"/>
            <a:r>
              <a:rPr lang="en-GB" smtClean="0"/>
              <a:t>Using fractions to find probabilities</a:t>
            </a:r>
            <a:endParaRPr lang="en-US" smtClean="0"/>
          </a:p>
        </p:txBody>
      </p:sp>
      <p:pic>
        <p:nvPicPr>
          <p:cNvPr id="30725" name="Picture 7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74" name="Rectangle 74"/>
          <p:cNvSpPr>
            <a:spLocks noChangeArrowheads="1"/>
          </p:cNvSpPr>
          <p:nvPr/>
        </p:nvSpPr>
        <p:spPr bwMode="auto">
          <a:xfrm>
            <a:off x="4967288" y="1844675"/>
            <a:ext cx="3421062" cy="850900"/>
          </a:xfrm>
          <a:prstGeom prst="rect">
            <a:avLst/>
          </a:prstGeom>
          <a:solidFill>
            <a:srgbClr val="FFFFCC"/>
          </a:solidFill>
          <a:ln w="28575">
            <a:solidFill>
              <a:schemeClr val="tx1"/>
            </a:solidFill>
            <a:miter lim="800000"/>
            <a:headEnd/>
            <a:tailEnd/>
          </a:ln>
        </p:spPr>
        <p:txBody>
          <a:bodyPr>
            <a:spAutoFit/>
          </a:bodyPr>
          <a:lstStyle/>
          <a:p>
            <a:pPr algn="ctr" eaLnBrk="1" hangingPunct="1">
              <a:spcBef>
                <a:spcPct val="20000"/>
              </a:spcBef>
            </a:pPr>
            <a:r>
              <a:rPr lang="en-GB">
                <a:solidFill>
                  <a:schemeClr val="tx1"/>
                </a:solidFill>
              </a:rPr>
              <a:t>Explain why Shakil is wrong.</a:t>
            </a:r>
          </a:p>
        </p:txBody>
      </p:sp>
      <p:sp>
        <p:nvSpPr>
          <p:cNvPr id="332896" name="Text Box 96"/>
          <p:cNvSpPr txBox="1">
            <a:spLocks noChangeArrowheads="1"/>
          </p:cNvSpPr>
          <p:nvPr/>
        </p:nvSpPr>
        <p:spPr bwMode="auto">
          <a:xfrm>
            <a:off x="4641850" y="2924175"/>
            <a:ext cx="396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90000"/>
              </a:spcBef>
            </a:pPr>
            <a:r>
              <a:rPr lang="en-GB"/>
              <a:t>Let’s colour all of the even numbers yellow…</a:t>
            </a:r>
            <a:endParaRPr lang="en-GB" baseline="-25000"/>
          </a:p>
        </p:txBody>
      </p:sp>
      <p:grpSp>
        <p:nvGrpSpPr>
          <p:cNvPr id="3" name="Group 134"/>
          <p:cNvGrpSpPr>
            <a:grpSpLocks/>
          </p:cNvGrpSpPr>
          <p:nvPr/>
        </p:nvGrpSpPr>
        <p:grpSpPr bwMode="auto">
          <a:xfrm>
            <a:off x="971550" y="2300288"/>
            <a:ext cx="3455988" cy="2733675"/>
            <a:chOff x="612" y="1449"/>
            <a:chExt cx="2177" cy="1722"/>
          </a:xfrm>
        </p:grpSpPr>
        <p:sp>
          <p:nvSpPr>
            <p:cNvPr id="30783" name="Rectangle 135"/>
            <p:cNvSpPr>
              <a:spLocks noChangeArrowheads="1"/>
            </p:cNvSpPr>
            <p:nvPr/>
          </p:nvSpPr>
          <p:spPr bwMode="auto">
            <a:xfrm>
              <a:off x="2063" y="2597"/>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30784" name="Rectangle 136"/>
            <p:cNvSpPr>
              <a:spLocks noChangeArrowheads="1"/>
            </p:cNvSpPr>
            <p:nvPr/>
          </p:nvSpPr>
          <p:spPr bwMode="auto">
            <a:xfrm>
              <a:off x="2063" y="2023"/>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785" name="Rectangle 137"/>
            <p:cNvSpPr>
              <a:spLocks noChangeArrowheads="1"/>
            </p:cNvSpPr>
            <p:nvPr/>
          </p:nvSpPr>
          <p:spPr bwMode="auto">
            <a:xfrm>
              <a:off x="2063" y="1449"/>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786" name="Rectangle 138"/>
            <p:cNvSpPr>
              <a:spLocks noChangeArrowheads="1"/>
            </p:cNvSpPr>
            <p:nvPr/>
          </p:nvSpPr>
          <p:spPr bwMode="auto">
            <a:xfrm>
              <a:off x="1699" y="2884"/>
              <a:ext cx="364"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30787" name="Rectangle 139"/>
            <p:cNvSpPr>
              <a:spLocks noChangeArrowheads="1"/>
            </p:cNvSpPr>
            <p:nvPr/>
          </p:nvSpPr>
          <p:spPr bwMode="auto">
            <a:xfrm>
              <a:off x="1699" y="2310"/>
              <a:ext cx="364"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788" name="Rectangle 140"/>
            <p:cNvSpPr>
              <a:spLocks noChangeArrowheads="1"/>
            </p:cNvSpPr>
            <p:nvPr/>
          </p:nvSpPr>
          <p:spPr bwMode="auto">
            <a:xfrm>
              <a:off x="1699" y="1736"/>
              <a:ext cx="364"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789" name="Rectangle 141"/>
            <p:cNvSpPr>
              <a:spLocks noChangeArrowheads="1"/>
            </p:cNvSpPr>
            <p:nvPr/>
          </p:nvSpPr>
          <p:spPr bwMode="auto">
            <a:xfrm>
              <a:off x="1338" y="1449"/>
              <a:ext cx="361"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30790" name="Rectangle 142"/>
            <p:cNvSpPr>
              <a:spLocks noChangeArrowheads="1"/>
            </p:cNvSpPr>
            <p:nvPr/>
          </p:nvSpPr>
          <p:spPr bwMode="auto">
            <a:xfrm>
              <a:off x="612" y="1449"/>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2</a:t>
              </a:r>
              <a:endParaRPr lang="en-US">
                <a:solidFill>
                  <a:srgbClr val="FF6600"/>
                </a:solidFill>
              </a:endParaRPr>
            </a:p>
          </p:txBody>
        </p:sp>
        <p:sp>
          <p:nvSpPr>
            <p:cNvPr id="30791" name="Rectangle 143"/>
            <p:cNvSpPr>
              <a:spLocks noChangeArrowheads="1"/>
            </p:cNvSpPr>
            <p:nvPr/>
          </p:nvSpPr>
          <p:spPr bwMode="auto">
            <a:xfrm>
              <a:off x="2426" y="2884"/>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12</a:t>
              </a:r>
              <a:endParaRPr lang="en-US">
                <a:solidFill>
                  <a:srgbClr val="FF6600"/>
                </a:solidFill>
              </a:endParaRPr>
            </a:p>
          </p:txBody>
        </p:sp>
        <p:sp>
          <p:nvSpPr>
            <p:cNvPr id="30792" name="Rectangle 144"/>
            <p:cNvSpPr>
              <a:spLocks noChangeArrowheads="1"/>
            </p:cNvSpPr>
            <p:nvPr/>
          </p:nvSpPr>
          <p:spPr bwMode="auto">
            <a:xfrm>
              <a:off x="975" y="2884"/>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793" name="Rectangle 145"/>
            <p:cNvSpPr>
              <a:spLocks noChangeArrowheads="1"/>
            </p:cNvSpPr>
            <p:nvPr/>
          </p:nvSpPr>
          <p:spPr bwMode="auto">
            <a:xfrm>
              <a:off x="1338" y="2597"/>
              <a:ext cx="361"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794" name="Rectangle 146"/>
            <p:cNvSpPr>
              <a:spLocks noChangeArrowheads="1"/>
            </p:cNvSpPr>
            <p:nvPr/>
          </p:nvSpPr>
          <p:spPr bwMode="auto">
            <a:xfrm>
              <a:off x="612" y="2597"/>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795" name="Rectangle 147"/>
            <p:cNvSpPr>
              <a:spLocks noChangeArrowheads="1"/>
            </p:cNvSpPr>
            <p:nvPr/>
          </p:nvSpPr>
          <p:spPr bwMode="auto">
            <a:xfrm>
              <a:off x="2426" y="2310"/>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10</a:t>
              </a:r>
              <a:endParaRPr lang="en-US">
                <a:solidFill>
                  <a:srgbClr val="FF6600"/>
                </a:solidFill>
              </a:endParaRPr>
            </a:p>
          </p:txBody>
        </p:sp>
        <p:sp>
          <p:nvSpPr>
            <p:cNvPr id="30796" name="Rectangle 148"/>
            <p:cNvSpPr>
              <a:spLocks noChangeArrowheads="1"/>
            </p:cNvSpPr>
            <p:nvPr/>
          </p:nvSpPr>
          <p:spPr bwMode="auto">
            <a:xfrm>
              <a:off x="975" y="2310"/>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797" name="Rectangle 149"/>
            <p:cNvSpPr>
              <a:spLocks noChangeArrowheads="1"/>
            </p:cNvSpPr>
            <p:nvPr/>
          </p:nvSpPr>
          <p:spPr bwMode="auto">
            <a:xfrm>
              <a:off x="1338" y="2023"/>
              <a:ext cx="361"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6</a:t>
              </a:r>
              <a:endParaRPr lang="en-US">
                <a:solidFill>
                  <a:srgbClr val="FF6600"/>
                </a:solidFill>
              </a:endParaRPr>
            </a:p>
          </p:txBody>
        </p:sp>
        <p:sp>
          <p:nvSpPr>
            <p:cNvPr id="30798" name="Rectangle 150"/>
            <p:cNvSpPr>
              <a:spLocks noChangeArrowheads="1"/>
            </p:cNvSpPr>
            <p:nvPr/>
          </p:nvSpPr>
          <p:spPr bwMode="auto">
            <a:xfrm>
              <a:off x="612" y="2023"/>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sp>
          <p:nvSpPr>
            <p:cNvPr id="30799" name="Rectangle 151"/>
            <p:cNvSpPr>
              <a:spLocks noChangeArrowheads="1"/>
            </p:cNvSpPr>
            <p:nvPr/>
          </p:nvSpPr>
          <p:spPr bwMode="auto">
            <a:xfrm>
              <a:off x="2426" y="1736"/>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8</a:t>
              </a:r>
              <a:endParaRPr lang="en-US">
                <a:solidFill>
                  <a:srgbClr val="FF6600"/>
                </a:solidFill>
              </a:endParaRPr>
            </a:p>
          </p:txBody>
        </p:sp>
        <p:sp>
          <p:nvSpPr>
            <p:cNvPr id="30800" name="Rectangle 152"/>
            <p:cNvSpPr>
              <a:spLocks noChangeArrowheads="1"/>
            </p:cNvSpPr>
            <p:nvPr/>
          </p:nvSpPr>
          <p:spPr bwMode="auto">
            <a:xfrm>
              <a:off x="975" y="1736"/>
              <a:ext cx="363" cy="287"/>
            </a:xfrm>
            <a:prstGeom prst="rect">
              <a:avLst/>
            </a:prstGeom>
            <a:solidFill>
              <a:srgbClr val="FFFFCC"/>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4</a:t>
              </a:r>
              <a:endParaRPr lang="en-US">
                <a:solidFill>
                  <a:srgbClr val="FF6600"/>
                </a:solidFill>
              </a:endParaRPr>
            </a:p>
          </p:txBody>
        </p:sp>
      </p:grpSp>
      <p:sp>
        <p:nvSpPr>
          <p:cNvPr id="332953" name="Text Box 153"/>
          <p:cNvSpPr txBox="1">
            <a:spLocks noChangeArrowheads="1"/>
          </p:cNvSpPr>
          <p:nvPr/>
        </p:nvSpPr>
        <p:spPr bwMode="auto">
          <a:xfrm>
            <a:off x="4641850" y="3713163"/>
            <a:ext cx="4448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…and all the prime numbers blue.</a:t>
            </a:r>
            <a:endParaRPr lang="en-GB"/>
          </a:p>
        </p:txBody>
      </p:sp>
      <p:grpSp>
        <p:nvGrpSpPr>
          <p:cNvPr id="4" name="Group 155"/>
          <p:cNvGrpSpPr>
            <a:grpSpLocks/>
          </p:cNvGrpSpPr>
          <p:nvPr/>
        </p:nvGrpSpPr>
        <p:grpSpPr bwMode="auto">
          <a:xfrm>
            <a:off x="971550" y="2300288"/>
            <a:ext cx="3455988" cy="2733675"/>
            <a:chOff x="612" y="1449"/>
            <a:chExt cx="2177" cy="1722"/>
          </a:xfrm>
        </p:grpSpPr>
        <p:sp>
          <p:nvSpPr>
            <p:cNvPr id="30768" name="Rectangle 156"/>
            <p:cNvSpPr>
              <a:spLocks noChangeArrowheads="1"/>
            </p:cNvSpPr>
            <p:nvPr/>
          </p:nvSpPr>
          <p:spPr bwMode="auto">
            <a:xfrm>
              <a:off x="2063" y="2884"/>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11</a:t>
              </a:r>
              <a:endParaRPr lang="en-US">
                <a:solidFill>
                  <a:srgbClr val="FF6600"/>
                </a:solidFill>
              </a:endParaRPr>
            </a:p>
          </p:txBody>
        </p:sp>
        <p:sp>
          <p:nvSpPr>
            <p:cNvPr id="30769" name="Rectangle 157"/>
            <p:cNvSpPr>
              <a:spLocks noChangeArrowheads="1"/>
            </p:cNvSpPr>
            <p:nvPr/>
          </p:nvSpPr>
          <p:spPr bwMode="auto">
            <a:xfrm>
              <a:off x="2063" y="1736"/>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770" name="Rectangle 158"/>
            <p:cNvSpPr>
              <a:spLocks noChangeArrowheads="1"/>
            </p:cNvSpPr>
            <p:nvPr/>
          </p:nvSpPr>
          <p:spPr bwMode="auto">
            <a:xfrm>
              <a:off x="1699" y="2023"/>
              <a:ext cx="364"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771" name="Rectangle 159"/>
            <p:cNvSpPr>
              <a:spLocks noChangeArrowheads="1"/>
            </p:cNvSpPr>
            <p:nvPr/>
          </p:nvSpPr>
          <p:spPr bwMode="auto">
            <a:xfrm>
              <a:off x="1699" y="1449"/>
              <a:ext cx="364"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772" name="Rectangle 160"/>
            <p:cNvSpPr>
              <a:spLocks noChangeArrowheads="1"/>
            </p:cNvSpPr>
            <p:nvPr/>
          </p:nvSpPr>
          <p:spPr bwMode="auto">
            <a:xfrm>
              <a:off x="2426" y="1449"/>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773" name="Rectangle 161"/>
            <p:cNvSpPr>
              <a:spLocks noChangeArrowheads="1"/>
            </p:cNvSpPr>
            <p:nvPr/>
          </p:nvSpPr>
          <p:spPr bwMode="auto">
            <a:xfrm>
              <a:off x="975" y="1449"/>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sp>
          <p:nvSpPr>
            <p:cNvPr id="30774" name="Rectangle 162"/>
            <p:cNvSpPr>
              <a:spLocks noChangeArrowheads="1"/>
            </p:cNvSpPr>
            <p:nvPr/>
          </p:nvSpPr>
          <p:spPr bwMode="auto">
            <a:xfrm>
              <a:off x="612" y="2884"/>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775" name="Rectangle 163"/>
            <p:cNvSpPr>
              <a:spLocks noChangeArrowheads="1"/>
            </p:cNvSpPr>
            <p:nvPr/>
          </p:nvSpPr>
          <p:spPr bwMode="auto">
            <a:xfrm>
              <a:off x="2426" y="2597"/>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11</a:t>
              </a:r>
              <a:endParaRPr lang="en-US">
                <a:solidFill>
                  <a:srgbClr val="FF6600"/>
                </a:solidFill>
              </a:endParaRPr>
            </a:p>
          </p:txBody>
        </p:sp>
        <p:sp>
          <p:nvSpPr>
            <p:cNvPr id="30776" name="Rectangle 164"/>
            <p:cNvSpPr>
              <a:spLocks noChangeArrowheads="1"/>
            </p:cNvSpPr>
            <p:nvPr/>
          </p:nvSpPr>
          <p:spPr bwMode="auto">
            <a:xfrm>
              <a:off x="975" y="2597"/>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777" name="Rectangle 165"/>
            <p:cNvSpPr>
              <a:spLocks noChangeArrowheads="1"/>
            </p:cNvSpPr>
            <p:nvPr/>
          </p:nvSpPr>
          <p:spPr bwMode="auto">
            <a:xfrm>
              <a:off x="1338" y="2310"/>
              <a:ext cx="361"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7</a:t>
              </a:r>
              <a:endParaRPr lang="en-US">
                <a:solidFill>
                  <a:srgbClr val="FF6600"/>
                </a:solidFill>
              </a:endParaRPr>
            </a:p>
          </p:txBody>
        </p:sp>
        <p:sp>
          <p:nvSpPr>
            <p:cNvPr id="30778" name="Rectangle 166"/>
            <p:cNvSpPr>
              <a:spLocks noChangeArrowheads="1"/>
            </p:cNvSpPr>
            <p:nvPr/>
          </p:nvSpPr>
          <p:spPr bwMode="auto">
            <a:xfrm>
              <a:off x="612" y="2310"/>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779" name="Rectangle 167"/>
            <p:cNvSpPr>
              <a:spLocks noChangeArrowheads="1"/>
            </p:cNvSpPr>
            <p:nvPr/>
          </p:nvSpPr>
          <p:spPr bwMode="auto">
            <a:xfrm>
              <a:off x="975" y="2023"/>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780" name="Rectangle 168"/>
            <p:cNvSpPr>
              <a:spLocks noChangeArrowheads="1"/>
            </p:cNvSpPr>
            <p:nvPr/>
          </p:nvSpPr>
          <p:spPr bwMode="auto">
            <a:xfrm>
              <a:off x="1338" y="1736"/>
              <a:ext cx="361"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5</a:t>
              </a:r>
              <a:endParaRPr lang="en-US">
                <a:solidFill>
                  <a:srgbClr val="FF6600"/>
                </a:solidFill>
              </a:endParaRPr>
            </a:p>
          </p:txBody>
        </p:sp>
        <p:sp>
          <p:nvSpPr>
            <p:cNvPr id="30781" name="Rectangle 169"/>
            <p:cNvSpPr>
              <a:spLocks noChangeArrowheads="1"/>
            </p:cNvSpPr>
            <p:nvPr/>
          </p:nvSpPr>
          <p:spPr bwMode="auto">
            <a:xfrm>
              <a:off x="612" y="1449"/>
              <a:ext cx="363" cy="287"/>
            </a:xfrm>
            <a:prstGeom prst="rect">
              <a:avLst/>
            </a:prstGeom>
            <a:solidFill>
              <a:srgbClr val="D9FFD9"/>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2</a:t>
              </a:r>
              <a:endParaRPr lang="en-US">
                <a:solidFill>
                  <a:srgbClr val="FF6600"/>
                </a:solidFill>
              </a:endParaRPr>
            </a:p>
          </p:txBody>
        </p:sp>
        <p:sp>
          <p:nvSpPr>
            <p:cNvPr id="30782" name="Rectangle 170"/>
            <p:cNvSpPr>
              <a:spLocks noChangeArrowheads="1"/>
            </p:cNvSpPr>
            <p:nvPr/>
          </p:nvSpPr>
          <p:spPr bwMode="auto">
            <a:xfrm>
              <a:off x="612" y="1736"/>
              <a:ext cx="363" cy="287"/>
            </a:xfrm>
            <a:prstGeom prst="rect">
              <a:avLst/>
            </a:prstGeom>
            <a:solidFill>
              <a:srgbClr val="E1F4FF"/>
            </a:solidFill>
            <a:ln w="28575">
              <a:solidFill>
                <a:schemeClr val="tx1"/>
              </a:solidFill>
              <a:miter lim="800000"/>
              <a:headEnd/>
              <a:tailEnd/>
            </a:ln>
          </p:spPr>
          <p:txBody>
            <a:bodyPr anchor="ctr" anchorCtr="1"/>
            <a:lstStyle/>
            <a:p>
              <a:pPr algn="ctr" eaLnBrk="1" hangingPunct="1">
                <a:spcBef>
                  <a:spcPct val="20000"/>
                </a:spcBef>
              </a:pPr>
              <a:r>
                <a:rPr lang="en-GB">
                  <a:solidFill>
                    <a:srgbClr val="FF6600"/>
                  </a:solidFill>
                </a:rPr>
                <a:t>3</a:t>
              </a:r>
              <a:endParaRPr lang="en-US">
                <a:solidFill>
                  <a:srgbClr val="FF6600"/>
                </a:solidFill>
              </a:endParaRPr>
            </a:p>
          </p:txBody>
        </p:sp>
      </p:grpSp>
      <p:sp>
        <p:nvSpPr>
          <p:cNvPr id="332971" name="Text Box 171"/>
          <p:cNvSpPr txBox="1">
            <a:spLocks noChangeArrowheads="1"/>
          </p:cNvSpPr>
          <p:nvPr/>
        </p:nvSpPr>
        <p:spPr bwMode="auto">
          <a:xfrm>
            <a:off x="4641850" y="4576763"/>
            <a:ext cx="360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is both even and prime.</a:t>
            </a:r>
            <a:endParaRPr lang="en-GB"/>
          </a:p>
        </p:txBody>
      </p:sp>
      <p:sp>
        <p:nvSpPr>
          <p:cNvPr id="332972" name="Rectangle 172"/>
          <p:cNvSpPr>
            <a:spLocks noChangeArrowheads="1"/>
          </p:cNvSpPr>
          <p:nvPr/>
        </p:nvSpPr>
        <p:spPr bwMode="auto">
          <a:xfrm>
            <a:off x="973138" y="5276850"/>
            <a:ext cx="5634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P(a prime number or an even number) =</a:t>
            </a:r>
          </a:p>
        </p:txBody>
      </p:sp>
      <p:sp>
        <p:nvSpPr>
          <p:cNvPr id="332973" name="Rectangle 173"/>
          <p:cNvSpPr>
            <a:spLocks noChangeArrowheads="1"/>
          </p:cNvSpPr>
          <p:nvPr/>
        </p:nvSpPr>
        <p:spPr bwMode="auto">
          <a:xfrm>
            <a:off x="973138" y="5862638"/>
            <a:ext cx="3944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P(prime) + P(even) – P(2) =</a:t>
            </a:r>
          </a:p>
        </p:txBody>
      </p:sp>
      <p:grpSp>
        <p:nvGrpSpPr>
          <p:cNvPr id="30735" name="Group 212"/>
          <p:cNvGrpSpPr>
            <a:grpSpLocks/>
          </p:cNvGrpSpPr>
          <p:nvPr/>
        </p:nvGrpSpPr>
        <p:grpSpPr bwMode="auto">
          <a:xfrm>
            <a:off x="395288" y="981075"/>
            <a:ext cx="8388350" cy="863600"/>
            <a:chOff x="249" y="618"/>
            <a:chExt cx="5284" cy="544"/>
          </a:xfrm>
        </p:grpSpPr>
        <p:sp>
          <p:nvSpPr>
            <p:cNvPr id="30763" name="Rectangle 70"/>
            <p:cNvSpPr>
              <a:spLocks noChangeArrowheads="1"/>
            </p:cNvSpPr>
            <p:nvPr/>
          </p:nvSpPr>
          <p:spPr bwMode="auto">
            <a:xfrm>
              <a:off x="249" y="618"/>
              <a:ext cx="528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90000"/>
                </a:spcBef>
              </a:pPr>
              <a:r>
                <a:rPr lang="en-GB"/>
                <a:t>Shakil works out that the probability of getting a prime number or an even number is      .</a:t>
              </a:r>
            </a:p>
          </p:txBody>
        </p:sp>
        <p:grpSp>
          <p:nvGrpSpPr>
            <p:cNvPr id="30764" name="Group 186"/>
            <p:cNvGrpSpPr>
              <a:grpSpLocks/>
            </p:cNvGrpSpPr>
            <p:nvPr/>
          </p:nvGrpSpPr>
          <p:grpSpPr bwMode="auto">
            <a:xfrm>
              <a:off x="2848" y="799"/>
              <a:ext cx="259" cy="363"/>
              <a:chOff x="2081" y="3884"/>
              <a:chExt cx="259" cy="363"/>
            </a:xfrm>
          </p:grpSpPr>
          <p:sp>
            <p:nvSpPr>
              <p:cNvPr id="30765" name="Text Box 183"/>
              <p:cNvSpPr txBox="1">
                <a:spLocks noChangeArrowheads="1"/>
              </p:cNvSpPr>
              <p:nvPr/>
            </p:nvSpPr>
            <p:spPr bwMode="auto">
              <a:xfrm>
                <a:off x="2082" y="388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33</a:t>
                </a:r>
                <a:endParaRPr lang="en-GB" sz="1600" b="1"/>
              </a:p>
            </p:txBody>
          </p:sp>
          <p:sp>
            <p:nvSpPr>
              <p:cNvPr id="30766" name="Line 184"/>
              <p:cNvSpPr>
                <a:spLocks noChangeShapeType="1"/>
              </p:cNvSpPr>
              <p:nvPr/>
            </p:nvSpPr>
            <p:spPr bwMode="auto">
              <a:xfrm>
                <a:off x="2121" y="4066"/>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 name="Text Box 185"/>
              <p:cNvSpPr txBox="1">
                <a:spLocks noChangeArrowheads="1"/>
              </p:cNvSpPr>
              <p:nvPr/>
            </p:nvSpPr>
            <p:spPr bwMode="auto">
              <a:xfrm>
                <a:off x="2081" y="403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grpSp>
        <p:nvGrpSpPr>
          <p:cNvPr id="7" name="Group 207"/>
          <p:cNvGrpSpPr>
            <a:grpSpLocks/>
          </p:cNvGrpSpPr>
          <p:nvPr/>
        </p:nvGrpSpPr>
        <p:grpSpPr bwMode="auto">
          <a:xfrm>
            <a:off x="4860925" y="5802313"/>
            <a:ext cx="2017713" cy="576262"/>
            <a:chOff x="3379" y="3607"/>
            <a:chExt cx="1271" cy="363"/>
          </a:xfrm>
        </p:grpSpPr>
        <p:grpSp>
          <p:nvGrpSpPr>
            <p:cNvPr id="30748" name="Group 174"/>
            <p:cNvGrpSpPr>
              <a:grpSpLocks/>
            </p:cNvGrpSpPr>
            <p:nvPr/>
          </p:nvGrpSpPr>
          <p:grpSpPr bwMode="auto">
            <a:xfrm>
              <a:off x="4201" y="3607"/>
              <a:ext cx="258" cy="363"/>
              <a:chOff x="1338" y="2251"/>
              <a:chExt cx="258" cy="363"/>
            </a:xfrm>
          </p:grpSpPr>
          <p:sp>
            <p:nvSpPr>
              <p:cNvPr id="30760" name="Text Box 175"/>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0761" name="Line 176"/>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Text Box 177"/>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nvGrpSpPr>
            <p:cNvPr id="30749" name="Group 195"/>
            <p:cNvGrpSpPr>
              <a:grpSpLocks/>
            </p:cNvGrpSpPr>
            <p:nvPr/>
          </p:nvGrpSpPr>
          <p:grpSpPr bwMode="auto">
            <a:xfrm>
              <a:off x="3379" y="3607"/>
              <a:ext cx="259" cy="363"/>
              <a:chOff x="2081" y="3884"/>
              <a:chExt cx="259" cy="363"/>
            </a:xfrm>
          </p:grpSpPr>
          <p:sp>
            <p:nvSpPr>
              <p:cNvPr id="30757" name="Text Box 196"/>
              <p:cNvSpPr txBox="1">
                <a:spLocks noChangeArrowheads="1"/>
              </p:cNvSpPr>
              <p:nvPr/>
            </p:nvSpPr>
            <p:spPr bwMode="auto">
              <a:xfrm>
                <a:off x="2082" y="388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15</a:t>
                </a:r>
                <a:endParaRPr lang="en-GB" sz="1600" b="1"/>
              </a:p>
            </p:txBody>
          </p:sp>
          <p:sp>
            <p:nvSpPr>
              <p:cNvPr id="30758" name="Line 197"/>
              <p:cNvSpPr>
                <a:spLocks noChangeShapeType="1"/>
              </p:cNvSpPr>
              <p:nvPr/>
            </p:nvSpPr>
            <p:spPr bwMode="auto">
              <a:xfrm>
                <a:off x="2121" y="4066"/>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Text Box 198"/>
              <p:cNvSpPr txBox="1">
                <a:spLocks noChangeArrowheads="1"/>
              </p:cNvSpPr>
              <p:nvPr/>
            </p:nvSpPr>
            <p:spPr bwMode="auto">
              <a:xfrm>
                <a:off x="2081" y="403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sp>
          <p:nvSpPr>
            <p:cNvPr id="30750" name="Text Box 200"/>
            <p:cNvSpPr txBox="1">
              <a:spLocks noChangeArrowheads="1"/>
            </p:cNvSpPr>
            <p:nvPr/>
          </p:nvSpPr>
          <p:spPr bwMode="auto">
            <a:xfrm>
              <a:off x="3601" y="364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30751" name="Group 201"/>
            <p:cNvGrpSpPr>
              <a:grpSpLocks/>
            </p:cNvGrpSpPr>
            <p:nvPr/>
          </p:nvGrpSpPr>
          <p:grpSpPr bwMode="auto">
            <a:xfrm>
              <a:off x="3792" y="3607"/>
              <a:ext cx="259" cy="363"/>
              <a:chOff x="2081" y="3884"/>
              <a:chExt cx="259" cy="363"/>
            </a:xfrm>
          </p:grpSpPr>
          <p:sp>
            <p:nvSpPr>
              <p:cNvPr id="30754" name="Text Box 202"/>
              <p:cNvSpPr txBox="1">
                <a:spLocks noChangeArrowheads="1"/>
              </p:cNvSpPr>
              <p:nvPr/>
            </p:nvSpPr>
            <p:spPr bwMode="auto">
              <a:xfrm>
                <a:off x="2082" y="388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18</a:t>
                </a:r>
                <a:endParaRPr lang="en-GB" sz="1600" b="1"/>
              </a:p>
            </p:txBody>
          </p:sp>
          <p:sp>
            <p:nvSpPr>
              <p:cNvPr id="30755" name="Line 203"/>
              <p:cNvSpPr>
                <a:spLocks noChangeShapeType="1"/>
              </p:cNvSpPr>
              <p:nvPr/>
            </p:nvSpPr>
            <p:spPr bwMode="auto">
              <a:xfrm>
                <a:off x="2121" y="4066"/>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Text Box 204"/>
              <p:cNvSpPr txBox="1">
                <a:spLocks noChangeArrowheads="1"/>
              </p:cNvSpPr>
              <p:nvPr/>
            </p:nvSpPr>
            <p:spPr bwMode="auto">
              <a:xfrm>
                <a:off x="2081" y="403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sp>
          <p:nvSpPr>
            <p:cNvPr id="30752" name="Text Box 205"/>
            <p:cNvSpPr txBox="1">
              <a:spLocks noChangeArrowheads="1"/>
            </p:cNvSpPr>
            <p:nvPr/>
          </p:nvSpPr>
          <p:spPr bwMode="auto">
            <a:xfrm>
              <a:off x="4015" y="36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30753" name="Text Box 206"/>
            <p:cNvSpPr txBox="1">
              <a:spLocks noChangeArrowheads="1"/>
            </p:cNvSpPr>
            <p:nvPr/>
          </p:nvSpPr>
          <p:spPr bwMode="auto">
            <a:xfrm>
              <a:off x="4422" y="364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11" name="Group 178"/>
          <p:cNvGrpSpPr>
            <a:grpSpLocks/>
          </p:cNvGrpSpPr>
          <p:nvPr/>
        </p:nvGrpSpPr>
        <p:grpSpPr bwMode="auto">
          <a:xfrm>
            <a:off x="7524750" y="5803900"/>
            <a:ext cx="298450" cy="576263"/>
            <a:chOff x="2217" y="3748"/>
            <a:chExt cx="188" cy="363"/>
          </a:xfrm>
        </p:grpSpPr>
        <p:sp>
          <p:nvSpPr>
            <p:cNvPr id="30745" name="Text Box 179"/>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8</a:t>
              </a:r>
            </a:p>
          </p:txBody>
        </p:sp>
        <p:sp>
          <p:nvSpPr>
            <p:cNvPr id="30746" name="Line 180"/>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Text Box 181"/>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9</a:t>
              </a:r>
              <a:endParaRPr lang="en-GB" sz="1600" b="1"/>
            </a:p>
          </p:txBody>
        </p:sp>
      </p:grpSp>
      <p:grpSp>
        <p:nvGrpSpPr>
          <p:cNvPr id="12" name="Group 215"/>
          <p:cNvGrpSpPr>
            <a:grpSpLocks/>
          </p:cNvGrpSpPr>
          <p:nvPr/>
        </p:nvGrpSpPr>
        <p:grpSpPr bwMode="auto">
          <a:xfrm>
            <a:off x="6826250" y="5802313"/>
            <a:ext cx="736600" cy="576262"/>
            <a:chOff x="4300" y="3655"/>
            <a:chExt cx="464" cy="363"/>
          </a:xfrm>
        </p:grpSpPr>
        <p:grpSp>
          <p:nvGrpSpPr>
            <p:cNvPr id="30740" name="Group 208"/>
            <p:cNvGrpSpPr>
              <a:grpSpLocks/>
            </p:cNvGrpSpPr>
            <p:nvPr/>
          </p:nvGrpSpPr>
          <p:grpSpPr bwMode="auto">
            <a:xfrm>
              <a:off x="4300" y="3655"/>
              <a:ext cx="259" cy="363"/>
              <a:chOff x="2081" y="3884"/>
              <a:chExt cx="259" cy="363"/>
            </a:xfrm>
          </p:grpSpPr>
          <p:sp>
            <p:nvSpPr>
              <p:cNvPr id="30742" name="Text Box 209"/>
              <p:cNvSpPr txBox="1">
                <a:spLocks noChangeArrowheads="1"/>
              </p:cNvSpPr>
              <p:nvPr/>
            </p:nvSpPr>
            <p:spPr bwMode="auto">
              <a:xfrm>
                <a:off x="2082" y="388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32</a:t>
                </a:r>
                <a:endParaRPr lang="en-GB" sz="1600" b="1"/>
              </a:p>
            </p:txBody>
          </p:sp>
          <p:sp>
            <p:nvSpPr>
              <p:cNvPr id="30743" name="Line 210"/>
              <p:cNvSpPr>
                <a:spLocks noChangeShapeType="1"/>
              </p:cNvSpPr>
              <p:nvPr/>
            </p:nvSpPr>
            <p:spPr bwMode="auto">
              <a:xfrm>
                <a:off x="2121" y="4066"/>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 name="Text Box 211"/>
              <p:cNvSpPr txBox="1">
                <a:spLocks noChangeArrowheads="1"/>
              </p:cNvSpPr>
              <p:nvPr/>
            </p:nvSpPr>
            <p:spPr bwMode="auto">
              <a:xfrm>
                <a:off x="2081" y="403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sp>
          <p:nvSpPr>
            <p:cNvPr id="30741" name="Text Box 213"/>
            <p:cNvSpPr txBox="1">
              <a:spLocks noChangeArrowheads="1"/>
            </p:cNvSpPr>
            <p:nvPr/>
          </p:nvSpPr>
          <p:spPr bwMode="auto">
            <a:xfrm>
              <a:off x="4536" y="369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pic>
        <p:nvPicPr>
          <p:cNvPr id="30739" name="Picture 216"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9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29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297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297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74" grpId="0" animBg="1"/>
      <p:bldP spid="332896" grpId="0"/>
      <p:bldP spid="332953" grpId="0"/>
      <p:bldP spid="332971" grpId="0"/>
      <p:bldP spid="332972" grpId="0"/>
      <p:bldP spid="3329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mtClean="0"/>
              <a:t>Mutually exclusive events</a:t>
            </a:r>
            <a:endParaRPr lang="en-US" smtClean="0"/>
          </a:p>
        </p:txBody>
      </p:sp>
      <p:sp>
        <p:nvSpPr>
          <p:cNvPr id="262147" name="Rectangle 3"/>
          <p:cNvSpPr>
            <a:spLocks noChangeArrowheads="1"/>
          </p:cNvSpPr>
          <p:nvPr/>
        </p:nvSpPr>
        <p:spPr bwMode="auto">
          <a:xfrm>
            <a:off x="323850" y="1944688"/>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The events “rolling a 1” and “getting a total score of 8” are said to be </a:t>
            </a:r>
            <a:r>
              <a:rPr lang="en-GB" b="1">
                <a:solidFill>
                  <a:srgbClr val="FF6600"/>
                </a:solidFill>
              </a:rPr>
              <a:t>mutually exclusive</a:t>
            </a:r>
            <a:r>
              <a:rPr lang="en-GB"/>
              <a:t>.</a:t>
            </a:r>
          </a:p>
        </p:txBody>
      </p:sp>
      <p:pic>
        <p:nvPicPr>
          <p:cNvPr id="31748" name="Picture 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6"/>
          <p:cNvSpPr>
            <a:spLocks noChangeArrowheads="1"/>
          </p:cNvSpPr>
          <p:nvPr/>
        </p:nvSpPr>
        <p:spPr bwMode="auto">
          <a:xfrm>
            <a:off x="323850" y="1052513"/>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When throwing two six-sided dice, if one die lands on 1, it is impossible to get a total score of 8.</a:t>
            </a:r>
          </a:p>
        </p:txBody>
      </p:sp>
      <p:sp>
        <p:nvSpPr>
          <p:cNvPr id="262151" name="Rectangle 7"/>
          <p:cNvSpPr>
            <a:spLocks noChangeArrowheads="1"/>
          </p:cNvSpPr>
          <p:nvPr/>
        </p:nvSpPr>
        <p:spPr bwMode="auto">
          <a:xfrm>
            <a:off x="323850" y="2836863"/>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Mutually exclusive events cannot occur at the same time.</a:t>
            </a:r>
            <a:endParaRPr lang="en-US"/>
          </a:p>
        </p:txBody>
      </p:sp>
      <p:sp>
        <p:nvSpPr>
          <p:cNvPr id="262152" name="Rectangle 8"/>
          <p:cNvSpPr>
            <a:spLocks noChangeArrowheads="1"/>
          </p:cNvSpPr>
          <p:nvPr/>
        </p:nvSpPr>
        <p:spPr bwMode="auto">
          <a:xfrm>
            <a:off x="323850" y="3365500"/>
            <a:ext cx="8280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The events “getting a prime number” and “getting an even number” are not mutually exclusive since 2 is both prime and even.</a:t>
            </a:r>
          </a:p>
        </p:txBody>
      </p:sp>
      <p:sp>
        <p:nvSpPr>
          <p:cNvPr id="262153" name="Rectangle 9"/>
          <p:cNvSpPr>
            <a:spLocks noChangeArrowheads="1"/>
          </p:cNvSpPr>
          <p:nvPr/>
        </p:nvSpPr>
        <p:spPr bwMode="auto">
          <a:xfrm>
            <a:off x="323850" y="4622800"/>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When events are mutually exclusive, the probabilities of each event can be added together.</a:t>
            </a:r>
          </a:p>
        </p:txBody>
      </p:sp>
      <p:sp>
        <p:nvSpPr>
          <p:cNvPr id="262154" name="Rectangle 10"/>
          <p:cNvSpPr>
            <a:spLocks noChangeArrowheads="1"/>
          </p:cNvSpPr>
          <p:nvPr/>
        </p:nvSpPr>
        <p:spPr bwMode="auto">
          <a:xfrm>
            <a:off x="323850" y="5516563"/>
            <a:ext cx="7316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When they are not, the “overlap” must be subtracted.</a:t>
            </a:r>
          </a:p>
        </p:txBody>
      </p:sp>
      <p:pic>
        <p:nvPicPr>
          <p:cNvPr id="31755" name="Picture 11"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2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21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21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21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2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autoUpdateAnimBg="0"/>
      <p:bldP spid="262151" grpId="0" autoUpdateAnimBg="0"/>
      <p:bldP spid="262152" grpId="0" autoUpdateAnimBg="0"/>
      <p:bldP spid="262153" grpId="0" autoUpdateAnimBg="0"/>
      <p:bldP spid="26215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81000" y="1052513"/>
            <a:ext cx="8358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GB"/>
              <a:t>Peter rolls an unbiased six-sided die fifty times and doesn’t roll a six once. He says “I must get a six soon!”</a:t>
            </a:r>
          </a:p>
        </p:txBody>
      </p:sp>
      <p:sp>
        <p:nvSpPr>
          <p:cNvPr id="264195" name="Rectangle 3"/>
          <p:cNvSpPr>
            <a:spLocks noChangeArrowheads="1"/>
          </p:cNvSpPr>
          <p:nvPr/>
        </p:nvSpPr>
        <p:spPr bwMode="auto">
          <a:xfrm>
            <a:off x="395288" y="5026025"/>
            <a:ext cx="8231187"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spcBef>
                <a:spcPct val="20000"/>
              </a:spcBef>
              <a:defRPr/>
            </a:pPr>
            <a:r>
              <a:rPr lang="en-GB">
                <a:latin typeface="Arial" charset="0"/>
                <a:cs typeface="+mn-cs"/>
              </a:rPr>
              <a:t>Two events are said to be </a:t>
            </a:r>
            <a:r>
              <a:rPr lang="en-GB" b="1">
                <a:solidFill>
                  <a:srgbClr val="FF6600"/>
                </a:solidFill>
                <a:latin typeface="Arial" charset="0"/>
                <a:cs typeface="+mn-cs"/>
              </a:rPr>
              <a:t>independent</a:t>
            </a:r>
            <a:r>
              <a:rPr lang="en-GB">
                <a:latin typeface="Arial" charset="0"/>
                <a:cs typeface="+mn-cs"/>
              </a:rPr>
              <a:t> if the outcome of one has no effect on the outcome of the other.</a:t>
            </a:r>
          </a:p>
        </p:txBody>
      </p:sp>
      <p:pic>
        <p:nvPicPr>
          <p:cNvPr id="32772" name="Picture 4"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Grp="1" noChangeArrowheads="1"/>
          </p:cNvSpPr>
          <p:nvPr>
            <p:ph type="title"/>
          </p:nvPr>
        </p:nvSpPr>
        <p:spPr>
          <a:noFill/>
        </p:spPr>
        <p:txBody>
          <a:bodyPr/>
          <a:lstStyle/>
          <a:p>
            <a:pPr eaLnBrk="1" hangingPunct="1"/>
            <a:r>
              <a:rPr lang="en-GB" smtClean="0"/>
              <a:t>Independent events</a:t>
            </a:r>
            <a:endParaRPr lang="en-US" smtClean="0"/>
          </a:p>
        </p:txBody>
      </p:sp>
      <p:pic>
        <p:nvPicPr>
          <p:cNvPr id="32774" name="Picture 6"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208" name="Rectangle 16"/>
          <p:cNvSpPr>
            <a:spLocks noChangeArrowheads="1"/>
          </p:cNvSpPr>
          <p:nvPr/>
        </p:nvSpPr>
        <p:spPr bwMode="auto">
          <a:xfrm>
            <a:off x="381000" y="2790825"/>
            <a:ext cx="842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Each roll of the die is unaffected by the previous outcomes. </a:t>
            </a:r>
          </a:p>
        </p:txBody>
      </p:sp>
      <p:sp>
        <p:nvSpPr>
          <p:cNvPr id="32777" name="Rectangle 17"/>
          <p:cNvSpPr>
            <a:spLocks noChangeArrowheads="1"/>
          </p:cNvSpPr>
          <p:nvPr/>
        </p:nvSpPr>
        <p:spPr bwMode="auto">
          <a:xfrm>
            <a:off x="3479800" y="2089150"/>
            <a:ext cx="2214563" cy="485775"/>
          </a:xfrm>
          <a:prstGeom prst="rect">
            <a:avLst/>
          </a:prstGeom>
          <a:solidFill>
            <a:srgbClr val="FFFFCC"/>
          </a:solidFill>
          <a:ln w="28575">
            <a:solidFill>
              <a:schemeClr val="tx1"/>
            </a:solidFill>
            <a:miter lim="800000"/>
            <a:headEnd/>
            <a:tailEnd/>
          </a:ln>
        </p:spPr>
        <p:txBody>
          <a:bodyPr wrap="none">
            <a:spAutoFit/>
          </a:bodyPr>
          <a:lstStyle/>
          <a:p>
            <a:pPr>
              <a:spcBef>
                <a:spcPct val="30000"/>
              </a:spcBef>
            </a:pPr>
            <a:r>
              <a:rPr lang="en-GB"/>
              <a:t>Do you agree?</a:t>
            </a:r>
          </a:p>
        </p:txBody>
      </p:sp>
      <p:grpSp>
        <p:nvGrpSpPr>
          <p:cNvPr id="2" name="Group 21"/>
          <p:cNvGrpSpPr>
            <a:grpSpLocks/>
          </p:cNvGrpSpPr>
          <p:nvPr/>
        </p:nvGrpSpPr>
        <p:grpSpPr bwMode="auto">
          <a:xfrm>
            <a:off x="395288" y="3789363"/>
            <a:ext cx="8064500" cy="895350"/>
            <a:chOff x="249" y="2387"/>
            <a:chExt cx="5080" cy="564"/>
          </a:xfrm>
        </p:grpSpPr>
        <p:grpSp>
          <p:nvGrpSpPr>
            <p:cNvPr id="32780" name="Group 12"/>
            <p:cNvGrpSpPr>
              <a:grpSpLocks/>
            </p:cNvGrpSpPr>
            <p:nvPr/>
          </p:nvGrpSpPr>
          <p:grpSpPr bwMode="auto">
            <a:xfrm>
              <a:off x="3962" y="2588"/>
              <a:ext cx="188" cy="363"/>
              <a:chOff x="2217" y="3748"/>
              <a:chExt cx="188" cy="363"/>
            </a:xfrm>
          </p:grpSpPr>
          <p:sp>
            <p:nvSpPr>
              <p:cNvPr id="32782" name="Text Box 13"/>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2783" name="Line 14"/>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Text Box 15"/>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32781" name="Rectangle 18"/>
            <p:cNvSpPr>
              <a:spLocks noChangeArrowheads="1"/>
            </p:cNvSpPr>
            <p:nvPr/>
          </p:nvSpPr>
          <p:spPr bwMode="auto">
            <a:xfrm>
              <a:off x="249" y="2387"/>
              <a:ext cx="508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The next roll of the die is no more likely to be a six than any of the other rolls. The probability is still    .</a:t>
              </a:r>
            </a:p>
          </p:txBody>
        </p:sp>
      </p:grpSp>
      <p:pic>
        <p:nvPicPr>
          <p:cNvPr id="32779" name="Picture 22"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4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4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animBg="1" autoUpdateAnimBg="0"/>
      <p:bldP spid="26420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50813" y="150813"/>
            <a:ext cx="7543800" cy="685800"/>
          </a:xfrm>
          <a:noFill/>
        </p:spPr>
        <p:txBody>
          <a:bodyPr/>
          <a:lstStyle/>
          <a:p>
            <a:pPr eaLnBrk="1" hangingPunct="1"/>
            <a:r>
              <a:rPr lang="en-GB" smtClean="0"/>
              <a:t>The language of probability</a:t>
            </a:r>
            <a:endParaRPr lang="en-US" smtClean="0"/>
          </a:p>
        </p:txBody>
      </p:sp>
      <p:pic>
        <p:nvPicPr>
          <p:cNvPr id="2052" name="Picture 4" descr="boardworks_logo"/>
          <p:cNvPicPr>
            <a:picLocks noChangeAspect="1" noChangeArrowheads="1"/>
          </p:cNvPicPr>
          <p:nvPr/>
        </p:nvPicPr>
        <p:blipFill>
          <a:blip r:embed="rId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5" name="Group 7"/>
          <p:cNvGrpSpPr>
            <a:grpSpLocks/>
          </p:cNvGrpSpPr>
          <p:nvPr/>
        </p:nvGrpSpPr>
        <p:grpSpPr bwMode="auto">
          <a:xfrm>
            <a:off x="7304088" y="115888"/>
            <a:ext cx="576262" cy="576262"/>
            <a:chOff x="4601" y="73"/>
            <a:chExt cx="363" cy="363"/>
          </a:xfrm>
        </p:grpSpPr>
        <p:pic>
          <p:nvPicPr>
            <p:cNvPr id="2057" name="Picture 8" descr="flash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Oval 9"/>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059" name="Oval 10"/>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pic>
        <p:nvPicPr>
          <p:cNvPr id="2056" name="Picture 12"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r:id="rId2" imgW="9142857" imgH="5111581"/>
        </mc:Choice>
        <mc:Fallback>
          <p:control r:id="rId2" imgW="9142857" imgH="5111581">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981075"/>
                  <a:ext cx="9142413"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859338" y="1125538"/>
            <a:ext cx="3960812" cy="1216025"/>
          </a:xfrm>
          <a:prstGeom prst="rect">
            <a:avLst/>
          </a:prstGeom>
          <a:solidFill>
            <a:srgbClr val="FFFFCC"/>
          </a:solidFill>
          <a:ln w="28575">
            <a:solidFill>
              <a:schemeClr val="tx1"/>
            </a:solidFill>
            <a:miter lim="800000"/>
            <a:headEnd/>
            <a:tailEnd/>
          </a:ln>
        </p:spPr>
        <p:txBody>
          <a:bodyPr>
            <a:spAutoFit/>
          </a:bodyPr>
          <a:lstStyle/>
          <a:p>
            <a:pPr algn="ctr"/>
            <a:r>
              <a:rPr lang="en-GB"/>
              <a:t>What is the probability of getting a 1 followed by a 2  when two dice are thrown?</a:t>
            </a:r>
          </a:p>
        </p:txBody>
      </p:sp>
      <p:sp>
        <p:nvSpPr>
          <p:cNvPr id="33795" name="Rectangle 3"/>
          <p:cNvSpPr>
            <a:spLocks noChangeArrowheads="1"/>
          </p:cNvSpPr>
          <p:nvPr/>
        </p:nvSpPr>
        <p:spPr bwMode="auto">
          <a:xfrm>
            <a:off x="228600" y="44196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Tx/>
              <a:buBlip>
                <a:blip r:embed="rId3"/>
              </a:buBlip>
            </a:pPr>
            <a:endParaRPr lang="en-US"/>
          </a:p>
        </p:txBody>
      </p:sp>
      <p:pic>
        <p:nvPicPr>
          <p:cNvPr id="33796" name="Picture 6" descr="boardworks_logo"/>
          <p:cNvPicPr>
            <a:picLocks noChangeAspect="1" noChangeArrowheads="1"/>
          </p:cNvPicPr>
          <p:nvPr/>
        </p:nvPicPr>
        <p:blipFill>
          <a:blip r:embed="rId4">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361" name="Text Box 73"/>
          <p:cNvSpPr txBox="1">
            <a:spLocks noChangeArrowheads="1"/>
          </p:cNvSpPr>
          <p:nvPr/>
        </p:nvSpPr>
        <p:spPr bwMode="auto">
          <a:xfrm>
            <a:off x="533400" y="5091113"/>
            <a:ext cx="41830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P(1) and P(2) = P(1) </a:t>
            </a:r>
            <a:r>
              <a:rPr lang="en-US"/>
              <a:t>×</a:t>
            </a:r>
            <a:r>
              <a:rPr lang="en-GB"/>
              <a:t> P(2) =</a:t>
            </a:r>
            <a:endParaRPr lang="en-GB" baseline="-25000"/>
          </a:p>
        </p:txBody>
      </p:sp>
      <p:sp>
        <p:nvSpPr>
          <p:cNvPr id="268428" name="Rectangle 140"/>
          <p:cNvSpPr>
            <a:spLocks noChangeArrowheads="1"/>
          </p:cNvSpPr>
          <p:nvPr/>
        </p:nvSpPr>
        <p:spPr bwMode="auto">
          <a:xfrm>
            <a:off x="4873625" y="2349500"/>
            <a:ext cx="40909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You can use the table to find the number of successful results and the number or possible results… </a:t>
            </a:r>
          </a:p>
          <a:p>
            <a:r>
              <a:rPr lang="en-GB"/>
              <a:t>…or you can multiply the probabilities of the scores on each dice, P(1) and P(2):</a:t>
            </a:r>
          </a:p>
        </p:txBody>
      </p:sp>
      <p:sp>
        <p:nvSpPr>
          <p:cNvPr id="33799" name="Rectangle 141"/>
          <p:cNvSpPr>
            <a:spLocks noGrp="1" noChangeArrowheads="1"/>
          </p:cNvSpPr>
          <p:nvPr>
            <p:ph type="title"/>
          </p:nvPr>
        </p:nvSpPr>
        <p:spPr>
          <a:noFill/>
        </p:spPr>
        <p:txBody>
          <a:bodyPr/>
          <a:lstStyle/>
          <a:p>
            <a:pPr eaLnBrk="1" hangingPunct="1"/>
            <a:r>
              <a:rPr lang="en-GB" smtClean="0"/>
              <a:t>Independent events</a:t>
            </a:r>
            <a:endParaRPr lang="en-US" smtClean="0"/>
          </a:p>
        </p:txBody>
      </p:sp>
      <p:pic>
        <p:nvPicPr>
          <p:cNvPr id="33800" name="Picture 14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4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2" name="Group 213"/>
          <p:cNvGrpSpPr>
            <a:grpSpLocks/>
          </p:cNvGrpSpPr>
          <p:nvPr/>
        </p:nvGrpSpPr>
        <p:grpSpPr bwMode="auto">
          <a:xfrm>
            <a:off x="107950" y="836613"/>
            <a:ext cx="4543425" cy="3744912"/>
            <a:chOff x="68" y="527"/>
            <a:chExt cx="2862" cy="2359"/>
          </a:xfrm>
        </p:grpSpPr>
        <p:sp>
          <p:nvSpPr>
            <p:cNvPr id="33826" name="Rectangle 145"/>
            <p:cNvSpPr>
              <a:spLocks noChangeArrowheads="1"/>
            </p:cNvSpPr>
            <p:nvPr/>
          </p:nvSpPr>
          <p:spPr bwMode="auto">
            <a:xfrm>
              <a:off x="2557"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6,6</a:t>
              </a:r>
            </a:p>
          </p:txBody>
        </p:sp>
        <p:sp>
          <p:nvSpPr>
            <p:cNvPr id="33827" name="Rectangle 146"/>
            <p:cNvSpPr>
              <a:spLocks noChangeArrowheads="1"/>
            </p:cNvSpPr>
            <p:nvPr/>
          </p:nvSpPr>
          <p:spPr bwMode="auto">
            <a:xfrm>
              <a:off x="2184"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6,5</a:t>
              </a:r>
            </a:p>
          </p:txBody>
        </p:sp>
        <p:sp>
          <p:nvSpPr>
            <p:cNvPr id="33828" name="Rectangle 147"/>
            <p:cNvSpPr>
              <a:spLocks noChangeArrowheads="1"/>
            </p:cNvSpPr>
            <p:nvPr/>
          </p:nvSpPr>
          <p:spPr bwMode="auto">
            <a:xfrm>
              <a:off x="1810" y="2589"/>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6,4</a:t>
              </a:r>
            </a:p>
          </p:txBody>
        </p:sp>
        <p:sp>
          <p:nvSpPr>
            <p:cNvPr id="33829" name="Rectangle 148"/>
            <p:cNvSpPr>
              <a:spLocks noChangeArrowheads="1"/>
            </p:cNvSpPr>
            <p:nvPr/>
          </p:nvSpPr>
          <p:spPr bwMode="auto">
            <a:xfrm>
              <a:off x="1437"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6,3</a:t>
              </a:r>
              <a:endParaRPr lang="en-US" sz="2200">
                <a:solidFill>
                  <a:srgbClr val="FF6600"/>
                </a:solidFill>
              </a:endParaRPr>
            </a:p>
          </p:txBody>
        </p:sp>
        <p:sp>
          <p:nvSpPr>
            <p:cNvPr id="33830" name="Rectangle 149"/>
            <p:cNvSpPr>
              <a:spLocks noChangeArrowheads="1"/>
            </p:cNvSpPr>
            <p:nvPr/>
          </p:nvSpPr>
          <p:spPr bwMode="auto">
            <a:xfrm>
              <a:off x="1063" y="2589"/>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6,2</a:t>
              </a:r>
            </a:p>
          </p:txBody>
        </p:sp>
        <p:sp>
          <p:nvSpPr>
            <p:cNvPr id="33831" name="Rectangle 150"/>
            <p:cNvSpPr>
              <a:spLocks noChangeArrowheads="1"/>
            </p:cNvSpPr>
            <p:nvPr/>
          </p:nvSpPr>
          <p:spPr bwMode="auto">
            <a:xfrm>
              <a:off x="690"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6,1</a:t>
              </a:r>
            </a:p>
          </p:txBody>
        </p:sp>
        <p:sp>
          <p:nvSpPr>
            <p:cNvPr id="33832" name="Rectangle 151"/>
            <p:cNvSpPr>
              <a:spLocks noChangeArrowheads="1"/>
            </p:cNvSpPr>
            <p:nvPr/>
          </p:nvSpPr>
          <p:spPr bwMode="auto">
            <a:xfrm>
              <a:off x="317" y="2589"/>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6</a:t>
              </a:r>
              <a:endParaRPr lang="en-US" sz="2200">
                <a:solidFill>
                  <a:schemeClr val="tx1"/>
                </a:solidFill>
              </a:endParaRPr>
            </a:p>
          </p:txBody>
        </p:sp>
        <p:sp>
          <p:nvSpPr>
            <p:cNvPr id="33833" name="Rectangle 152"/>
            <p:cNvSpPr>
              <a:spLocks noChangeArrowheads="1"/>
            </p:cNvSpPr>
            <p:nvPr/>
          </p:nvSpPr>
          <p:spPr bwMode="auto">
            <a:xfrm>
              <a:off x="2557"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5,6</a:t>
              </a:r>
            </a:p>
          </p:txBody>
        </p:sp>
        <p:sp>
          <p:nvSpPr>
            <p:cNvPr id="33834" name="Rectangle 153"/>
            <p:cNvSpPr>
              <a:spLocks noChangeArrowheads="1"/>
            </p:cNvSpPr>
            <p:nvPr/>
          </p:nvSpPr>
          <p:spPr bwMode="auto">
            <a:xfrm>
              <a:off x="2184"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5,5</a:t>
              </a:r>
            </a:p>
          </p:txBody>
        </p:sp>
        <p:sp>
          <p:nvSpPr>
            <p:cNvPr id="33835" name="Rectangle 154"/>
            <p:cNvSpPr>
              <a:spLocks noChangeArrowheads="1"/>
            </p:cNvSpPr>
            <p:nvPr/>
          </p:nvSpPr>
          <p:spPr bwMode="auto">
            <a:xfrm>
              <a:off x="1810" y="2292"/>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5,4</a:t>
              </a:r>
            </a:p>
          </p:txBody>
        </p:sp>
        <p:sp>
          <p:nvSpPr>
            <p:cNvPr id="33836" name="Rectangle 155"/>
            <p:cNvSpPr>
              <a:spLocks noChangeArrowheads="1"/>
            </p:cNvSpPr>
            <p:nvPr/>
          </p:nvSpPr>
          <p:spPr bwMode="auto">
            <a:xfrm>
              <a:off x="1437"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5,3</a:t>
              </a:r>
            </a:p>
          </p:txBody>
        </p:sp>
        <p:sp>
          <p:nvSpPr>
            <p:cNvPr id="33837" name="Rectangle 156"/>
            <p:cNvSpPr>
              <a:spLocks noChangeArrowheads="1"/>
            </p:cNvSpPr>
            <p:nvPr/>
          </p:nvSpPr>
          <p:spPr bwMode="auto">
            <a:xfrm>
              <a:off x="1063" y="2292"/>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5,2</a:t>
              </a:r>
            </a:p>
          </p:txBody>
        </p:sp>
        <p:sp>
          <p:nvSpPr>
            <p:cNvPr id="33838" name="Rectangle 157"/>
            <p:cNvSpPr>
              <a:spLocks noChangeArrowheads="1"/>
            </p:cNvSpPr>
            <p:nvPr/>
          </p:nvSpPr>
          <p:spPr bwMode="auto">
            <a:xfrm>
              <a:off x="690"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5,1</a:t>
              </a:r>
            </a:p>
          </p:txBody>
        </p:sp>
        <p:sp>
          <p:nvSpPr>
            <p:cNvPr id="33839" name="Rectangle 158"/>
            <p:cNvSpPr>
              <a:spLocks noChangeArrowheads="1"/>
            </p:cNvSpPr>
            <p:nvPr/>
          </p:nvSpPr>
          <p:spPr bwMode="auto">
            <a:xfrm>
              <a:off x="317" y="2292"/>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5</a:t>
              </a:r>
              <a:endParaRPr lang="en-US" sz="2200">
                <a:solidFill>
                  <a:schemeClr val="tx1"/>
                </a:solidFill>
              </a:endParaRPr>
            </a:p>
          </p:txBody>
        </p:sp>
        <p:sp>
          <p:nvSpPr>
            <p:cNvPr id="33840" name="Rectangle 159"/>
            <p:cNvSpPr>
              <a:spLocks noChangeArrowheads="1"/>
            </p:cNvSpPr>
            <p:nvPr/>
          </p:nvSpPr>
          <p:spPr bwMode="auto">
            <a:xfrm>
              <a:off x="2557"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4,6</a:t>
              </a:r>
            </a:p>
          </p:txBody>
        </p:sp>
        <p:sp>
          <p:nvSpPr>
            <p:cNvPr id="33841" name="Rectangle 160"/>
            <p:cNvSpPr>
              <a:spLocks noChangeArrowheads="1"/>
            </p:cNvSpPr>
            <p:nvPr/>
          </p:nvSpPr>
          <p:spPr bwMode="auto">
            <a:xfrm>
              <a:off x="2184"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4,5</a:t>
              </a:r>
            </a:p>
          </p:txBody>
        </p:sp>
        <p:sp>
          <p:nvSpPr>
            <p:cNvPr id="33842" name="Rectangle 161"/>
            <p:cNvSpPr>
              <a:spLocks noChangeArrowheads="1"/>
            </p:cNvSpPr>
            <p:nvPr/>
          </p:nvSpPr>
          <p:spPr bwMode="auto">
            <a:xfrm>
              <a:off x="1810" y="1995"/>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4,4</a:t>
              </a:r>
            </a:p>
          </p:txBody>
        </p:sp>
        <p:sp>
          <p:nvSpPr>
            <p:cNvPr id="33843" name="Rectangle 162"/>
            <p:cNvSpPr>
              <a:spLocks noChangeArrowheads="1"/>
            </p:cNvSpPr>
            <p:nvPr/>
          </p:nvSpPr>
          <p:spPr bwMode="auto">
            <a:xfrm>
              <a:off x="1437"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4,3</a:t>
              </a:r>
            </a:p>
          </p:txBody>
        </p:sp>
        <p:sp>
          <p:nvSpPr>
            <p:cNvPr id="33844" name="Rectangle 163"/>
            <p:cNvSpPr>
              <a:spLocks noChangeArrowheads="1"/>
            </p:cNvSpPr>
            <p:nvPr/>
          </p:nvSpPr>
          <p:spPr bwMode="auto">
            <a:xfrm>
              <a:off x="1063" y="1995"/>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4,2</a:t>
              </a:r>
            </a:p>
          </p:txBody>
        </p:sp>
        <p:sp>
          <p:nvSpPr>
            <p:cNvPr id="33845" name="Rectangle 164"/>
            <p:cNvSpPr>
              <a:spLocks noChangeArrowheads="1"/>
            </p:cNvSpPr>
            <p:nvPr/>
          </p:nvSpPr>
          <p:spPr bwMode="auto">
            <a:xfrm>
              <a:off x="690"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4,1</a:t>
              </a:r>
            </a:p>
          </p:txBody>
        </p:sp>
        <p:sp>
          <p:nvSpPr>
            <p:cNvPr id="33846" name="Rectangle 165"/>
            <p:cNvSpPr>
              <a:spLocks noChangeArrowheads="1"/>
            </p:cNvSpPr>
            <p:nvPr/>
          </p:nvSpPr>
          <p:spPr bwMode="auto">
            <a:xfrm>
              <a:off x="317" y="1995"/>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4</a:t>
              </a:r>
              <a:endParaRPr lang="en-US" sz="2200">
                <a:solidFill>
                  <a:schemeClr val="tx1"/>
                </a:solidFill>
              </a:endParaRPr>
            </a:p>
          </p:txBody>
        </p:sp>
        <p:sp>
          <p:nvSpPr>
            <p:cNvPr id="33847" name="Rectangle 166"/>
            <p:cNvSpPr>
              <a:spLocks noChangeArrowheads="1"/>
            </p:cNvSpPr>
            <p:nvPr/>
          </p:nvSpPr>
          <p:spPr bwMode="auto">
            <a:xfrm>
              <a:off x="2557"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3,6</a:t>
              </a:r>
            </a:p>
          </p:txBody>
        </p:sp>
        <p:sp>
          <p:nvSpPr>
            <p:cNvPr id="33848" name="Rectangle 167"/>
            <p:cNvSpPr>
              <a:spLocks noChangeArrowheads="1"/>
            </p:cNvSpPr>
            <p:nvPr/>
          </p:nvSpPr>
          <p:spPr bwMode="auto">
            <a:xfrm>
              <a:off x="2184"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3,5</a:t>
              </a:r>
              <a:endParaRPr lang="en-US" sz="2200">
                <a:solidFill>
                  <a:srgbClr val="FF6600"/>
                </a:solidFill>
              </a:endParaRPr>
            </a:p>
          </p:txBody>
        </p:sp>
        <p:sp>
          <p:nvSpPr>
            <p:cNvPr id="33849" name="Rectangle 168"/>
            <p:cNvSpPr>
              <a:spLocks noChangeArrowheads="1"/>
            </p:cNvSpPr>
            <p:nvPr/>
          </p:nvSpPr>
          <p:spPr bwMode="auto">
            <a:xfrm>
              <a:off x="1810" y="1698"/>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3,4</a:t>
              </a:r>
            </a:p>
          </p:txBody>
        </p:sp>
        <p:sp>
          <p:nvSpPr>
            <p:cNvPr id="33850" name="Rectangle 169"/>
            <p:cNvSpPr>
              <a:spLocks noChangeArrowheads="1"/>
            </p:cNvSpPr>
            <p:nvPr/>
          </p:nvSpPr>
          <p:spPr bwMode="auto">
            <a:xfrm>
              <a:off x="1437"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3,3</a:t>
              </a:r>
            </a:p>
          </p:txBody>
        </p:sp>
        <p:sp>
          <p:nvSpPr>
            <p:cNvPr id="33851" name="Rectangle 170"/>
            <p:cNvSpPr>
              <a:spLocks noChangeArrowheads="1"/>
            </p:cNvSpPr>
            <p:nvPr/>
          </p:nvSpPr>
          <p:spPr bwMode="auto">
            <a:xfrm>
              <a:off x="1063" y="1698"/>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3,2</a:t>
              </a:r>
            </a:p>
          </p:txBody>
        </p:sp>
        <p:sp>
          <p:nvSpPr>
            <p:cNvPr id="33852" name="Rectangle 171"/>
            <p:cNvSpPr>
              <a:spLocks noChangeArrowheads="1"/>
            </p:cNvSpPr>
            <p:nvPr/>
          </p:nvSpPr>
          <p:spPr bwMode="auto">
            <a:xfrm>
              <a:off x="690"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3,1</a:t>
              </a:r>
            </a:p>
          </p:txBody>
        </p:sp>
        <p:sp>
          <p:nvSpPr>
            <p:cNvPr id="33853" name="Rectangle 172"/>
            <p:cNvSpPr>
              <a:spLocks noChangeArrowheads="1"/>
            </p:cNvSpPr>
            <p:nvPr/>
          </p:nvSpPr>
          <p:spPr bwMode="auto">
            <a:xfrm>
              <a:off x="317" y="1698"/>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3</a:t>
              </a:r>
              <a:endParaRPr lang="en-US" sz="2200">
                <a:solidFill>
                  <a:schemeClr val="tx1"/>
                </a:solidFill>
              </a:endParaRPr>
            </a:p>
          </p:txBody>
        </p:sp>
        <p:sp>
          <p:nvSpPr>
            <p:cNvPr id="33854" name="Rectangle 173"/>
            <p:cNvSpPr>
              <a:spLocks noChangeArrowheads="1"/>
            </p:cNvSpPr>
            <p:nvPr/>
          </p:nvSpPr>
          <p:spPr bwMode="auto">
            <a:xfrm>
              <a:off x="2557"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2,6</a:t>
              </a:r>
            </a:p>
          </p:txBody>
        </p:sp>
        <p:sp>
          <p:nvSpPr>
            <p:cNvPr id="33855" name="Rectangle 174"/>
            <p:cNvSpPr>
              <a:spLocks noChangeArrowheads="1"/>
            </p:cNvSpPr>
            <p:nvPr/>
          </p:nvSpPr>
          <p:spPr bwMode="auto">
            <a:xfrm>
              <a:off x="2184"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2,5</a:t>
              </a:r>
            </a:p>
          </p:txBody>
        </p:sp>
        <p:sp>
          <p:nvSpPr>
            <p:cNvPr id="33856" name="Rectangle 175"/>
            <p:cNvSpPr>
              <a:spLocks noChangeArrowheads="1"/>
            </p:cNvSpPr>
            <p:nvPr/>
          </p:nvSpPr>
          <p:spPr bwMode="auto">
            <a:xfrm>
              <a:off x="1810" y="1400"/>
              <a:ext cx="374"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2,4</a:t>
              </a:r>
            </a:p>
          </p:txBody>
        </p:sp>
        <p:sp>
          <p:nvSpPr>
            <p:cNvPr id="33857" name="Rectangle 176"/>
            <p:cNvSpPr>
              <a:spLocks noChangeArrowheads="1"/>
            </p:cNvSpPr>
            <p:nvPr/>
          </p:nvSpPr>
          <p:spPr bwMode="auto">
            <a:xfrm>
              <a:off x="1437"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2,3</a:t>
              </a:r>
            </a:p>
          </p:txBody>
        </p:sp>
        <p:sp>
          <p:nvSpPr>
            <p:cNvPr id="33858" name="Rectangle 177"/>
            <p:cNvSpPr>
              <a:spLocks noChangeArrowheads="1"/>
            </p:cNvSpPr>
            <p:nvPr/>
          </p:nvSpPr>
          <p:spPr bwMode="auto">
            <a:xfrm>
              <a:off x="1063" y="1400"/>
              <a:ext cx="374"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2,2</a:t>
              </a:r>
            </a:p>
          </p:txBody>
        </p:sp>
        <p:sp>
          <p:nvSpPr>
            <p:cNvPr id="33859" name="Rectangle 178"/>
            <p:cNvSpPr>
              <a:spLocks noChangeArrowheads="1"/>
            </p:cNvSpPr>
            <p:nvPr/>
          </p:nvSpPr>
          <p:spPr bwMode="auto">
            <a:xfrm>
              <a:off x="690"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2,1</a:t>
              </a:r>
            </a:p>
          </p:txBody>
        </p:sp>
        <p:sp>
          <p:nvSpPr>
            <p:cNvPr id="33860" name="Rectangle 179"/>
            <p:cNvSpPr>
              <a:spLocks noChangeArrowheads="1"/>
            </p:cNvSpPr>
            <p:nvPr/>
          </p:nvSpPr>
          <p:spPr bwMode="auto">
            <a:xfrm>
              <a:off x="317" y="1400"/>
              <a:ext cx="37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2</a:t>
              </a:r>
              <a:endParaRPr lang="en-US" sz="2200">
                <a:solidFill>
                  <a:schemeClr val="tx1"/>
                </a:solidFill>
              </a:endParaRPr>
            </a:p>
          </p:txBody>
        </p:sp>
        <p:sp>
          <p:nvSpPr>
            <p:cNvPr id="33861" name="Rectangle 180"/>
            <p:cNvSpPr>
              <a:spLocks noChangeArrowheads="1"/>
            </p:cNvSpPr>
            <p:nvPr/>
          </p:nvSpPr>
          <p:spPr bwMode="auto">
            <a:xfrm>
              <a:off x="2557"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1,6</a:t>
              </a:r>
            </a:p>
          </p:txBody>
        </p:sp>
        <p:sp>
          <p:nvSpPr>
            <p:cNvPr id="33862" name="Rectangle 181"/>
            <p:cNvSpPr>
              <a:spLocks noChangeArrowheads="1"/>
            </p:cNvSpPr>
            <p:nvPr/>
          </p:nvSpPr>
          <p:spPr bwMode="auto">
            <a:xfrm>
              <a:off x="2184"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1,5</a:t>
              </a:r>
            </a:p>
          </p:txBody>
        </p:sp>
        <p:sp>
          <p:nvSpPr>
            <p:cNvPr id="33863" name="Rectangle 182"/>
            <p:cNvSpPr>
              <a:spLocks noChangeArrowheads="1"/>
            </p:cNvSpPr>
            <p:nvPr/>
          </p:nvSpPr>
          <p:spPr bwMode="auto">
            <a:xfrm>
              <a:off x="1810" y="1074"/>
              <a:ext cx="374"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1,4</a:t>
              </a:r>
            </a:p>
          </p:txBody>
        </p:sp>
        <p:sp>
          <p:nvSpPr>
            <p:cNvPr id="33864" name="Rectangle 183"/>
            <p:cNvSpPr>
              <a:spLocks noChangeArrowheads="1"/>
            </p:cNvSpPr>
            <p:nvPr/>
          </p:nvSpPr>
          <p:spPr bwMode="auto">
            <a:xfrm>
              <a:off x="1437"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1,3</a:t>
              </a:r>
            </a:p>
          </p:txBody>
        </p:sp>
        <p:sp>
          <p:nvSpPr>
            <p:cNvPr id="33865" name="Rectangle 184"/>
            <p:cNvSpPr>
              <a:spLocks noChangeArrowheads="1"/>
            </p:cNvSpPr>
            <p:nvPr/>
          </p:nvSpPr>
          <p:spPr bwMode="auto">
            <a:xfrm>
              <a:off x="1063" y="1074"/>
              <a:ext cx="374"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1,2</a:t>
              </a:r>
              <a:endParaRPr lang="en-US" sz="2200">
                <a:solidFill>
                  <a:srgbClr val="FF6600"/>
                </a:solidFill>
              </a:endParaRPr>
            </a:p>
          </p:txBody>
        </p:sp>
        <p:sp>
          <p:nvSpPr>
            <p:cNvPr id="33866" name="Rectangle 185"/>
            <p:cNvSpPr>
              <a:spLocks noChangeArrowheads="1"/>
            </p:cNvSpPr>
            <p:nvPr/>
          </p:nvSpPr>
          <p:spPr bwMode="auto">
            <a:xfrm>
              <a:off x="690"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1,1</a:t>
              </a:r>
            </a:p>
          </p:txBody>
        </p:sp>
        <p:sp>
          <p:nvSpPr>
            <p:cNvPr id="33867" name="Rectangle 186"/>
            <p:cNvSpPr>
              <a:spLocks noChangeArrowheads="1"/>
            </p:cNvSpPr>
            <p:nvPr/>
          </p:nvSpPr>
          <p:spPr bwMode="auto">
            <a:xfrm>
              <a:off x="317" y="1074"/>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1</a:t>
              </a:r>
              <a:endParaRPr lang="en-US" sz="2200">
                <a:solidFill>
                  <a:schemeClr val="tx1"/>
                </a:solidFill>
              </a:endParaRPr>
            </a:p>
          </p:txBody>
        </p:sp>
        <p:sp>
          <p:nvSpPr>
            <p:cNvPr id="33868" name="Rectangle 187"/>
            <p:cNvSpPr>
              <a:spLocks noChangeArrowheads="1"/>
            </p:cNvSpPr>
            <p:nvPr/>
          </p:nvSpPr>
          <p:spPr bwMode="auto">
            <a:xfrm>
              <a:off x="2557"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6</a:t>
              </a:r>
              <a:endParaRPr lang="en-US" sz="2200">
                <a:solidFill>
                  <a:schemeClr val="tx1"/>
                </a:solidFill>
              </a:endParaRPr>
            </a:p>
          </p:txBody>
        </p:sp>
        <p:sp>
          <p:nvSpPr>
            <p:cNvPr id="33869" name="Rectangle 188"/>
            <p:cNvSpPr>
              <a:spLocks noChangeArrowheads="1"/>
            </p:cNvSpPr>
            <p:nvPr/>
          </p:nvSpPr>
          <p:spPr bwMode="auto">
            <a:xfrm>
              <a:off x="2184"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5</a:t>
              </a:r>
              <a:endParaRPr lang="en-US" sz="2200">
                <a:solidFill>
                  <a:schemeClr val="tx1"/>
                </a:solidFill>
              </a:endParaRPr>
            </a:p>
          </p:txBody>
        </p:sp>
        <p:sp>
          <p:nvSpPr>
            <p:cNvPr id="33870" name="Rectangle 189"/>
            <p:cNvSpPr>
              <a:spLocks noChangeArrowheads="1"/>
            </p:cNvSpPr>
            <p:nvPr/>
          </p:nvSpPr>
          <p:spPr bwMode="auto">
            <a:xfrm>
              <a:off x="1810" y="762"/>
              <a:ext cx="37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4</a:t>
              </a:r>
              <a:endParaRPr lang="en-US" sz="2200">
                <a:solidFill>
                  <a:schemeClr val="tx1"/>
                </a:solidFill>
              </a:endParaRPr>
            </a:p>
          </p:txBody>
        </p:sp>
        <p:sp>
          <p:nvSpPr>
            <p:cNvPr id="33871" name="Rectangle 190"/>
            <p:cNvSpPr>
              <a:spLocks noChangeArrowheads="1"/>
            </p:cNvSpPr>
            <p:nvPr/>
          </p:nvSpPr>
          <p:spPr bwMode="auto">
            <a:xfrm>
              <a:off x="1437"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3</a:t>
              </a:r>
              <a:endParaRPr lang="en-US" sz="2200">
                <a:solidFill>
                  <a:schemeClr val="tx1"/>
                </a:solidFill>
              </a:endParaRPr>
            </a:p>
          </p:txBody>
        </p:sp>
        <p:sp>
          <p:nvSpPr>
            <p:cNvPr id="33872" name="Rectangle 191"/>
            <p:cNvSpPr>
              <a:spLocks noChangeArrowheads="1"/>
            </p:cNvSpPr>
            <p:nvPr/>
          </p:nvSpPr>
          <p:spPr bwMode="auto">
            <a:xfrm>
              <a:off x="1063" y="762"/>
              <a:ext cx="37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2</a:t>
              </a:r>
              <a:endParaRPr lang="en-US" sz="2200">
                <a:solidFill>
                  <a:schemeClr val="tx1"/>
                </a:solidFill>
              </a:endParaRPr>
            </a:p>
          </p:txBody>
        </p:sp>
        <p:sp>
          <p:nvSpPr>
            <p:cNvPr id="33873" name="Rectangle 192"/>
            <p:cNvSpPr>
              <a:spLocks noChangeArrowheads="1"/>
            </p:cNvSpPr>
            <p:nvPr/>
          </p:nvSpPr>
          <p:spPr bwMode="auto">
            <a:xfrm>
              <a:off x="690"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1</a:t>
              </a:r>
              <a:endParaRPr lang="en-US" sz="2200">
                <a:solidFill>
                  <a:schemeClr val="tx1"/>
                </a:solidFill>
              </a:endParaRPr>
            </a:p>
          </p:txBody>
        </p:sp>
        <p:sp>
          <p:nvSpPr>
            <p:cNvPr id="33874" name="Rectangle 193"/>
            <p:cNvSpPr>
              <a:spLocks noChangeArrowheads="1"/>
            </p:cNvSpPr>
            <p:nvPr/>
          </p:nvSpPr>
          <p:spPr bwMode="auto">
            <a:xfrm>
              <a:off x="317"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a:t>
              </a:r>
              <a:endParaRPr lang="en-US" sz="2200">
                <a:solidFill>
                  <a:schemeClr val="tx1"/>
                </a:solidFill>
              </a:endParaRPr>
            </a:p>
          </p:txBody>
        </p:sp>
        <p:sp>
          <p:nvSpPr>
            <p:cNvPr id="33875" name="Line 194"/>
            <p:cNvSpPr>
              <a:spLocks noChangeShapeType="1"/>
            </p:cNvSpPr>
            <p:nvPr/>
          </p:nvSpPr>
          <p:spPr bwMode="auto">
            <a:xfrm>
              <a:off x="317" y="762"/>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6" name="Line 197"/>
            <p:cNvSpPr>
              <a:spLocks noChangeShapeType="1"/>
            </p:cNvSpPr>
            <p:nvPr/>
          </p:nvSpPr>
          <p:spPr bwMode="auto">
            <a:xfrm>
              <a:off x="317" y="1698"/>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7" name="Line 198"/>
            <p:cNvSpPr>
              <a:spLocks noChangeShapeType="1"/>
            </p:cNvSpPr>
            <p:nvPr/>
          </p:nvSpPr>
          <p:spPr bwMode="auto">
            <a:xfrm>
              <a:off x="317" y="1995"/>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8" name="Line 199"/>
            <p:cNvSpPr>
              <a:spLocks noChangeShapeType="1"/>
            </p:cNvSpPr>
            <p:nvPr/>
          </p:nvSpPr>
          <p:spPr bwMode="auto">
            <a:xfrm>
              <a:off x="317" y="2292"/>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9" name="Line 200"/>
            <p:cNvSpPr>
              <a:spLocks noChangeShapeType="1"/>
            </p:cNvSpPr>
            <p:nvPr/>
          </p:nvSpPr>
          <p:spPr bwMode="auto">
            <a:xfrm>
              <a:off x="317" y="2589"/>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0" name="Line 201"/>
            <p:cNvSpPr>
              <a:spLocks noChangeShapeType="1"/>
            </p:cNvSpPr>
            <p:nvPr/>
          </p:nvSpPr>
          <p:spPr bwMode="auto">
            <a:xfrm>
              <a:off x="317" y="2886"/>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1" name="Line 202"/>
            <p:cNvSpPr>
              <a:spLocks noChangeShapeType="1"/>
            </p:cNvSpPr>
            <p:nvPr/>
          </p:nvSpPr>
          <p:spPr bwMode="auto">
            <a:xfrm>
              <a:off x="317" y="762"/>
              <a:ext cx="0" cy="212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2" name="Line 203"/>
            <p:cNvSpPr>
              <a:spLocks noChangeShapeType="1"/>
            </p:cNvSpPr>
            <p:nvPr/>
          </p:nvSpPr>
          <p:spPr bwMode="auto">
            <a:xfrm>
              <a:off x="690"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3" name="Line 206"/>
            <p:cNvSpPr>
              <a:spLocks noChangeShapeType="1"/>
            </p:cNvSpPr>
            <p:nvPr/>
          </p:nvSpPr>
          <p:spPr bwMode="auto">
            <a:xfrm>
              <a:off x="1810"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4" name="Line 207"/>
            <p:cNvSpPr>
              <a:spLocks noChangeShapeType="1"/>
            </p:cNvSpPr>
            <p:nvPr/>
          </p:nvSpPr>
          <p:spPr bwMode="auto">
            <a:xfrm>
              <a:off x="2184"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5" name="Line 208"/>
            <p:cNvSpPr>
              <a:spLocks noChangeShapeType="1"/>
            </p:cNvSpPr>
            <p:nvPr/>
          </p:nvSpPr>
          <p:spPr bwMode="auto">
            <a:xfrm>
              <a:off x="2557"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6" name="Line 209"/>
            <p:cNvSpPr>
              <a:spLocks noChangeShapeType="1"/>
            </p:cNvSpPr>
            <p:nvPr/>
          </p:nvSpPr>
          <p:spPr bwMode="auto">
            <a:xfrm>
              <a:off x="2930" y="762"/>
              <a:ext cx="0" cy="212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7" name="Rectangle 210"/>
            <p:cNvSpPr>
              <a:spLocks noChangeArrowheads="1"/>
            </p:cNvSpPr>
            <p:nvPr/>
          </p:nvSpPr>
          <p:spPr bwMode="auto">
            <a:xfrm>
              <a:off x="653" y="527"/>
              <a:ext cx="21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200" b="1">
                  <a:solidFill>
                    <a:schemeClr val="tx1"/>
                  </a:solidFill>
                </a:rPr>
                <a:t>Second dice</a:t>
              </a:r>
              <a:endParaRPr lang="en-US" sz="2200">
                <a:solidFill>
                  <a:schemeClr val="tx1"/>
                </a:solidFill>
              </a:endParaRPr>
            </a:p>
          </p:txBody>
        </p:sp>
        <p:sp>
          <p:nvSpPr>
            <p:cNvPr id="33888" name="Rectangle 211"/>
            <p:cNvSpPr>
              <a:spLocks noChangeArrowheads="1"/>
            </p:cNvSpPr>
            <p:nvPr/>
          </p:nvSpPr>
          <p:spPr bwMode="auto">
            <a:xfrm rot="-5400000">
              <a:off x="-752" y="1687"/>
              <a:ext cx="191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200" b="1">
                  <a:solidFill>
                    <a:schemeClr val="tx1"/>
                  </a:solidFill>
                </a:rPr>
                <a:t>First dice</a:t>
              </a:r>
              <a:endParaRPr lang="en-US" sz="2200">
                <a:solidFill>
                  <a:schemeClr val="tx1"/>
                </a:solidFill>
              </a:endParaRPr>
            </a:p>
          </p:txBody>
        </p:sp>
        <p:sp>
          <p:nvSpPr>
            <p:cNvPr id="33889" name="Line 195"/>
            <p:cNvSpPr>
              <a:spLocks noChangeShapeType="1"/>
            </p:cNvSpPr>
            <p:nvPr/>
          </p:nvSpPr>
          <p:spPr bwMode="auto">
            <a:xfrm>
              <a:off x="317" y="1074"/>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0" name="Line 196"/>
            <p:cNvSpPr>
              <a:spLocks noChangeShapeType="1"/>
            </p:cNvSpPr>
            <p:nvPr/>
          </p:nvSpPr>
          <p:spPr bwMode="auto">
            <a:xfrm>
              <a:off x="317" y="1400"/>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1" name="Line 204"/>
            <p:cNvSpPr>
              <a:spLocks noChangeShapeType="1"/>
            </p:cNvSpPr>
            <p:nvPr/>
          </p:nvSpPr>
          <p:spPr bwMode="auto">
            <a:xfrm>
              <a:off x="1063"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2" name="Line 205"/>
            <p:cNvSpPr>
              <a:spLocks noChangeShapeType="1"/>
            </p:cNvSpPr>
            <p:nvPr/>
          </p:nvSpPr>
          <p:spPr bwMode="auto">
            <a:xfrm>
              <a:off x="1437"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19"/>
          <p:cNvGrpSpPr>
            <a:grpSpLocks/>
          </p:cNvGrpSpPr>
          <p:nvPr/>
        </p:nvGrpSpPr>
        <p:grpSpPr bwMode="auto">
          <a:xfrm>
            <a:off x="503238" y="1209675"/>
            <a:ext cx="4148137" cy="3371850"/>
            <a:chOff x="317" y="762"/>
            <a:chExt cx="2613" cy="2124"/>
          </a:xfrm>
        </p:grpSpPr>
        <p:sp>
          <p:nvSpPr>
            <p:cNvPr id="33821" name="Rectangle 214"/>
            <p:cNvSpPr>
              <a:spLocks noChangeArrowheads="1"/>
            </p:cNvSpPr>
            <p:nvPr/>
          </p:nvSpPr>
          <p:spPr bwMode="auto">
            <a:xfrm>
              <a:off x="1063" y="1074"/>
              <a:ext cx="374" cy="326"/>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1,2</a:t>
              </a:r>
              <a:endParaRPr lang="en-US" sz="2200">
                <a:solidFill>
                  <a:srgbClr val="FF6600"/>
                </a:solidFill>
              </a:endParaRPr>
            </a:p>
          </p:txBody>
        </p:sp>
        <p:sp>
          <p:nvSpPr>
            <p:cNvPr id="33822" name="Line 215"/>
            <p:cNvSpPr>
              <a:spLocks noChangeShapeType="1"/>
            </p:cNvSpPr>
            <p:nvPr/>
          </p:nvSpPr>
          <p:spPr bwMode="auto">
            <a:xfrm>
              <a:off x="317" y="1074"/>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216"/>
            <p:cNvSpPr>
              <a:spLocks noChangeShapeType="1"/>
            </p:cNvSpPr>
            <p:nvPr/>
          </p:nvSpPr>
          <p:spPr bwMode="auto">
            <a:xfrm>
              <a:off x="317" y="1400"/>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4" name="Line 217"/>
            <p:cNvSpPr>
              <a:spLocks noChangeShapeType="1"/>
            </p:cNvSpPr>
            <p:nvPr/>
          </p:nvSpPr>
          <p:spPr bwMode="auto">
            <a:xfrm>
              <a:off x="1063"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5" name="Line 218"/>
            <p:cNvSpPr>
              <a:spLocks noChangeShapeType="1"/>
            </p:cNvSpPr>
            <p:nvPr/>
          </p:nvSpPr>
          <p:spPr bwMode="auto">
            <a:xfrm>
              <a:off x="1437"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508" name="Rectangle 220"/>
          <p:cNvSpPr>
            <a:spLocks noChangeArrowheads="1"/>
          </p:cNvSpPr>
          <p:nvPr/>
        </p:nvSpPr>
        <p:spPr bwMode="auto">
          <a:xfrm>
            <a:off x="971550" y="5661025"/>
            <a:ext cx="7200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t>It is important to remember that his method can only be used when the two events are independent.</a:t>
            </a:r>
            <a:endParaRPr lang="en-US"/>
          </a:p>
        </p:txBody>
      </p:sp>
      <p:grpSp>
        <p:nvGrpSpPr>
          <p:cNvPr id="4" name="Group 221"/>
          <p:cNvGrpSpPr>
            <a:grpSpLocks/>
          </p:cNvGrpSpPr>
          <p:nvPr/>
        </p:nvGrpSpPr>
        <p:grpSpPr bwMode="auto">
          <a:xfrm>
            <a:off x="5746750" y="5013325"/>
            <a:ext cx="409575" cy="576263"/>
            <a:chOff x="1338" y="2251"/>
            <a:chExt cx="258" cy="363"/>
          </a:xfrm>
        </p:grpSpPr>
        <p:sp>
          <p:nvSpPr>
            <p:cNvPr id="33818" name="Text Box 222"/>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3819" name="Line 223"/>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0" name="Text Box 224"/>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nvGrpSpPr>
          <p:cNvPr id="5" name="Group 235"/>
          <p:cNvGrpSpPr>
            <a:grpSpLocks/>
          </p:cNvGrpSpPr>
          <p:nvPr/>
        </p:nvGrpSpPr>
        <p:grpSpPr bwMode="auto">
          <a:xfrm>
            <a:off x="4654550" y="5013325"/>
            <a:ext cx="1155700" cy="576263"/>
            <a:chOff x="2932" y="3022"/>
            <a:chExt cx="728" cy="363"/>
          </a:xfrm>
        </p:grpSpPr>
        <p:grpSp>
          <p:nvGrpSpPr>
            <p:cNvPr id="33808" name="Group 225"/>
            <p:cNvGrpSpPr>
              <a:grpSpLocks/>
            </p:cNvGrpSpPr>
            <p:nvPr/>
          </p:nvGrpSpPr>
          <p:grpSpPr bwMode="auto">
            <a:xfrm>
              <a:off x="2932" y="3022"/>
              <a:ext cx="188" cy="363"/>
              <a:chOff x="2217" y="3748"/>
              <a:chExt cx="188" cy="363"/>
            </a:xfrm>
          </p:grpSpPr>
          <p:sp>
            <p:nvSpPr>
              <p:cNvPr id="33815" name="Text Box 226"/>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3816" name="Line 227"/>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7" name="Text Box 228"/>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33809" name="Text Box 229"/>
            <p:cNvSpPr txBox="1">
              <a:spLocks noChangeArrowheads="1"/>
            </p:cNvSpPr>
            <p:nvPr/>
          </p:nvSpPr>
          <p:spPr bwMode="auto">
            <a:xfrm>
              <a:off x="3081" y="306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grpSp>
          <p:nvGrpSpPr>
            <p:cNvPr id="33810" name="Group 230"/>
            <p:cNvGrpSpPr>
              <a:grpSpLocks/>
            </p:cNvGrpSpPr>
            <p:nvPr/>
          </p:nvGrpSpPr>
          <p:grpSpPr bwMode="auto">
            <a:xfrm>
              <a:off x="3269" y="3022"/>
              <a:ext cx="188" cy="363"/>
              <a:chOff x="2217" y="3748"/>
              <a:chExt cx="188" cy="363"/>
            </a:xfrm>
          </p:grpSpPr>
          <p:sp>
            <p:nvSpPr>
              <p:cNvPr id="33812" name="Text Box 231"/>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3813" name="Line 232"/>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Text Box 233"/>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33811" name="Text Box 234"/>
            <p:cNvSpPr txBox="1">
              <a:spLocks noChangeArrowheads="1"/>
            </p:cNvSpPr>
            <p:nvPr/>
          </p:nvSpPr>
          <p:spPr bwMode="auto">
            <a:xfrm>
              <a:off x="3432" y="3059"/>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pic>
        <p:nvPicPr>
          <p:cNvPr id="33807" name="Picture 236"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68428">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8428">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683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8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61" grpId="0" autoUpdateAnimBg="0"/>
      <p:bldP spid="268428" grpId="0" build="p" autoUpdateAnimBg="0"/>
      <p:bldP spid="2685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409" name="Text Box 73"/>
          <p:cNvSpPr txBox="1">
            <a:spLocks noChangeArrowheads="1"/>
          </p:cNvSpPr>
          <p:nvPr/>
        </p:nvSpPr>
        <p:spPr bwMode="auto">
          <a:xfrm>
            <a:off x="455613" y="4838700"/>
            <a:ext cx="80772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P(1) and P(even) = P(1) </a:t>
            </a:r>
            <a:r>
              <a:rPr lang="en-US"/>
              <a:t>×</a:t>
            </a:r>
            <a:r>
              <a:rPr lang="en-GB"/>
              <a:t> P(even) =</a:t>
            </a:r>
            <a:endParaRPr lang="en-GB" baseline="-25000"/>
          </a:p>
        </p:txBody>
      </p:sp>
      <p:sp>
        <p:nvSpPr>
          <p:cNvPr id="270476" name="Rectangle 140"/>
          <p:cNvSpPr>
            <a:spLocks noChangeArrowheads="1"/>
          </p:cNvSpPr>
          <p:nvPr/>
        </p:nvSpPr>
        <p:spPr bwMode="auto">
          <a:xfrm>
            <a:off x="4945063" y="3127375"/>
            <a:ext cx="142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P(1) =</a:t>
            </a:r>
            <a:endParaRPr lang="en-GB" baseline="-25000"/>
          </a:p>
        </p:txBody>
      </p:sp>
      <p:sp>
        <p:nvSpPr>
          <p:cNvPr id="34821" name="Rectangle 141"/>
          <p:cNvSpPr>
            <a:spLocks noGrp="1" noChangeArrowheads="1"/>
          </p:cNvSpPr>
          <p:nvPr>
            <p:ph type="title"/>
          </p:nvPr>
        </p:nvSpPr>
        <p:spPr>
          <a:noFill/>
        </p:spPr>
        <p:txBody>
          <a:bodyPr/>
          <a:lstStyle/>
          <a:p>
            <a:pPr eaLnBrk="1" hangingPunct="1"/>
            <a:r>
              <a:rPr lang="en-GB" smtClean="0"/>
              <a:t>Independent events</a:t>
            </a:r>
            <a:endParaRPr lang="en-US" smtClean="0"/>
          </a:p>
        </p:txBody>
      </p:sp>
      <p:pic>
        <p:nvPicPr>
          <p:cNvPr id="34822" name="Picture 14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4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4" name="Group 144"/>
          <p:cNvGrpSpPr>
            <a:grpSpLocks/>
          </p:cNvGrpSpPr>
          <p:nvPr/>
        </p:nvGrpSpPr>
        <p:grpSpPr bwMode="auto">
          <a:xfrm>
            <a:off x="107950" y="836613"/>
            <a:ext cx="4543425" cy="3744912"/>
            <a:chOff x="68" y="527"/>
            <a:chExt cx="2862" cy="2359"/>
          </a:xfrm>
        </p:grpSpPr>
        <p:sp>
          <p:nvSpPr>
            <p:cNvPr id="34875" name="Rectangle 145"/>
            <p:cNvSpPr>
              <a:spLocks noChangeArrowheads="1"/>
            </p:cNvSpPr>
            <p:nvPr/>
          </p:nvSpPr>
          <p:spPr bwMode="auto">
            <a:xfrm>
              <a:off x="2557"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6,6</a:t>
              </a:r>
            </a:p>
          </p:txBody>
        </p:sp>
        <p:sp>
          <p:nvSpPr>
            <p:cNvPr id="34876" name="Rectangle 146"/>
            <p:cNvSpPr>
              <a:spLocks noChangeArrowheads="1"/>
            </p:cNvSpPr>
            <p:nvPr/>
          </p:nvSpPr>
          <p:spPr bwMode="auto">
            <a:xfrm>
              <a:off x="2184"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6,5</a:t>
              </a:r>
            </a:p>
          </p:txBody>
        </p:sp>
        <p:sp>
          <p:nvSpPr>
            <p:cNvPr id="34877" name="Rectangle 147"/>
            <p:cNvSpPr>
              <a:spLocks noChangeArrowheads="1"/>
            </p:cNvSpPr>
            <p:nvPr/>
          </p:nvSpPr>
          <p:spPr bwMode="auto">
            <a:xfrm>
              <a:off x="1810" y="2589"/>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6,4</a:t>
              </a:r>
            </a:p>
          </p:txBody>
        </p:sp>
        <p:sp>
          <p:nvSpPr>
            <p:cNvPr id="34878" name="Rectangle 148"/>
            <p:cNvSpPr>
              <a:spLocks noChangeArrowheads="1"/>
            </p:cNvSpPr>
            <p:nvPr/>
          </p:nvSpPr>
          <p:spPr bwMode="auto">
            <a:xfrm>
              <a:off x="1437"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6,3</a:t>
              </a:r>
              <a:endParaRPr lang="en-US" sz="2200">
                <a:solidFill>
                  <a:srgbClr val="FF6600"/>
                </a:solidFill>
              </a:endParaRPr>
            </a:p>
          </p:txBody>
        </p:sp>
        <p:sp>
          <p:nvSpPr>
            <p:cNvPr id="34879" name="Rectangle 149"/>
            <p:cNvSpPr>
              <a:spLocks noChangeArrowheads="1"/>
            </p:cNvSpPr>
            <p:nvPr/>
          </p:nvSpPr>
          <p:spPr bwMode="auto">
            <a:xfrm>
              <a:off x="1063" y="2589"/>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6,2</a:t>
              </a:r>
            </a:p>
          </p:txBody>
        </p:sp>
        <p:sp>
          <p:nvSpPr>
            <p:cNvPr id="34880" name="Rectangle 150"/>
            <p:cNvSpPr>
              <a:spLocks noChangeArrowheads="1"/>
            </p:cNvSpPr>
            <p:nvPr/>
          </p:nvSpPr>
          <p:spPr bwMode="auto">
            <a:xfrm>
              <a:off x="690" y="2589"/>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6,1</a:t>
              </a:r>
            </a:p>
          </p:txBody>
        </p:sp>
        <p:sp>
          <p:nvSpPr>
            <p:cNvPr id="34881" name="Rectangle 151"/>
            <p:cNvSpPr>
              <a:spLocks noChangeArrowheads="1"/>
            </p:cNvSpPr>
            <p:nvPr/>
          </p:nvSpPr>
          <p:spPr bwMode="auto">
            <a:xfrm>
              <a:off x="317" y="2589"/>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6</a:t>
              </a:r>
              <a:endParaRPr lang="en-US" sz="2200">
                <a:solidFill>
                  <a:schemeClr val="tx1"/>
                </a:solidFill>
              </a:endParaRPr>
            </a:p>
          </p:txBody>
        </p:sp>
        <p:sp>
          <p:nvSpPr>
            <p:cNvPr id="34882" name="Rectangle 152"/>
            <p:cNvSpPr>
              <a:spLocks noChangeArrowheads="1"/>
            </p:cNvSpPr>
            <p:nvPr/>
          </p:nvSpPr>
          <p:spPr bwMode="auto">
            <a:xfrm>
              <a:off x="2557"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5,6</a:t>
              </a:r>
            </a:p>
          </p:txBody>
        </p:sp>
        <p:sp>
          <p:nvSpPr>
            <p:cNvPr id="34883" name="Rectangle 153"/>
            <p:cNvSpPr>
              <a:spLocks noChangeArrowheads="1"/>
            </p:cNvSpPr>
            <p:nvPr/>
          </p:nvSpPr>
          <p:spPr bwMode="auto">
            <a:xfrm>
              <a:off x="2184"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5,5</a:t>
              </a:r>
            </a:p>
          </p:txBody>
        </p:sp>
        <p:sp>
          <p:nvSpPr>
            <p:cNvPr id="34884" name="Rectangle 154"/>
            <p:cNvSpPr>
              <a:spLocks noChangeArrowheads="1"/>
            </p:cNvSpPr>
            <p:nvPr/>
          </p:nvSpPr>
          <p:spPr bwMode="auto">
            <a:xfrm>
              <a:off x="1810" y="2292"/>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5,4</a:t>
              </a:r>
            </a:p>
          </p:txBody>
        </p:sp>
        <p:sp>
          <p:nvSpPr>
            <p:cNvPr id="34885" name="Rectangle 155"/>
            <p:cNvSpPr>
              <a:spLocks noChangeArrowheads="1"/>
            </p:cNvSpPr>
            <p:nvPr/>
          </p:nvSpPr>
          <p:spPr bwMode="auto">
            <a:xfrm>
              <a:off x="1437"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5,3</a:t>
              </a:r>
            </a:p>
          </p:txBody>
        </p:sp>
        <p:sp>
          <p:nvSpPr>
            <p:cNvPr id="34886" name="Rectangle 156"/>
            <p:cNvSpPr>
              <a:spLocks noChangeArrowheads="1"/>
            </p:cNvSpPr>
            <p:nvPr/>
          </p:nvSpPr>
          <p:spPr bwMode="auto">
            <a:xfrm>
              <a:off x="1063" y="2292"/>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5,2</a:t>
              </a:r>
            </a:p>
          </p:txBody>
        </p:sp>
        <p:sp>
          <p:nvSpPr>
            <p:cNvPr id="34887" name="Rectangle 157"/>
            <p:cNvSpPr>
              <a:spLocks noChangeArrowheads="1"/>
            </p:cNvSpPr>
            <p:nvPr/>
          </p:nvSpPr>
          <p:spPr bwMode="auto">
            <a:xfrm>
              <a:off x="690" y="2292"/>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5,1</a:t>
              </a:r>
            </a:p>
          </p:txBody>
        </p:sp>
        <p:sp>
          <p:nvSpPr>
            <p:cNvPr id="34888" name="Rectangle 158"/>
            <p:cNvSpPr>
              <a:spLocks noChangeArrowheads="1"/>
            </p:cNvSpPr>
            <p:nvPr/>
          </p:nvSpPr>
          <p:spPr bwMode="auto">
            <a:xfrm>
              <a:off x="317" y="2292"/>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5</a:t>
              </a:r>
              <a:endParaRPr lang="en-US" sz="2200">
                <a:solidFill>
                  <a:schemeClr val="tx1"/>
                </a:solidFill>
              </a:endParaRPr>
            </a:p>
          </p:txBody>
        </p:sp>
        <p:sp>
          <p:nvSpPr>
            <p:cNvPr id="34889" name="Rectangle 159"/>
            <p:cNvSpPr>
              <a:spLocks noChangeArrowheads="1"/>
            </p:cNvSpPr>
            <p:nvPr/>
          </p:nvSpPr>
          <p:spPr bwMode="auto">
            <a:xfrm>
              <a:off x="2557"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4,6</a:t>
              </a:r>
            </a:p>
          </p:txBody>
        </p:sp>
        <p:sp>
          <p:nvSpPr>
            <p:cNvPr id="34890" name="Rectangle 160"/>
            <p:cNvSpPr>
              <a:spLocks noChangeArrowheads="1"/>
            </p:cNvSpPr>
            <p:nvPr/>
          </p:nvSpPr>
          <p:spPr bwMode="auto">
            <a:xfrm>
              <a:off x="2184"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4,5</a:t>
              </a:r>
            </a:p>
          </p:txBody>
        </p:sp>
        <p:sp>
          <p:nvSpPr>
            <p:cNvPr id="34891" name="Rectangle 161"/>
            <p:cNvSpPr>
              <a:spLocks noChangeArrowheads="1"/>
            </p:cNvSpPr>
            <p:nvPr/>
          </p:nvSpPr>
          <p:spPr bwMode="auto">
            <a:xfrm>
              <a:off x="1810" y="1995"/>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4,4</a:t>
              </a:r>
            </a:p>
          </p:txBody>
        </p:sp>
        <p:sp>
          <p:nvSpPr>
            <p:cNvPr id="34892" name="Rectangle 162"/>
            <p:cNvSpPr>
              <a:spLocks noChangeArrowheads="1"/>
            </p:cNvSpPr>
            <p:nvPr/>
          </p:nvSpPr>
          <p:spPr bwMode="auto">
            <a:xfrm>
              <a:off x="1437"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4,3</a:t>
              </a:r>
            </a:p>
          </p:txBody>
        </p:sp>
        <p:sp>
          <p:nvSpPr>
            <p:cNvPr id="34893" name="Rectangle 163"/>
            <p:cNvSpPr>
              <a:spLocks noChangeArrowheads="1"/>
            </p:cNvSpPr>
            <p:nvPr/>
          </p:nvSpPr>
          <p:spPr bwMode="auto">
            <a:xfrm>
              <a:off x="1063" y="1995"/>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4,2</a:t>
              </a:r>
            </a:p>
          </p:txBody>
        </p:sp>
        <p:sp>
          <p:nvSpPr>
            <p:cNvPr id="34894" name="Rectangle 164"/>
            <p:cNvSpPr>
              <a:spLocks noChangeArrowheads="1"/>
            </p:cNvSpPr>
            <p:nvPr/>
          </p:nvSpPr>
          <p:spPr bwMode="auto">
            <a:xfrm>
              <a:off x="690" y="1995"/>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4,1</a:t>
              </a:r>
            </a:p>
          </p:txBody>
        </p:sp>
        <p:sp>
          <p:nvSpPr>
            <p:cNvPr id="34895" name="Rectangle 165"/>
            <p:cNvSpPr>
              <a:spLocks noChangeArrowheads="1"/>
            </p:cNvSpPr>
            <p:nvPr/>
          </p:nvSpPr>
          <p:spPr bwMode="auto">
            <a:xfrm>
              <a:off x="317" y="1995"/>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4</a:t>
              </a:r>
              <a:endParaRPr lang="en-US" sz="2200">
                <a:solidFill>
                  <a:schemeClr val="tx1"/>
                </a:solidFill>
              </a:endParaRPr>
            </a:p>
          </p:txBody>
        </p:sp>
        <p:sp>
          <p:nvSpPr>
            <p:cNvPr id="34896" name="Rectangle 166"/>
            <p:cNvSpPr>
              <a:spLocks noChangeArrowheads="1"/>
            </p:cNvSpPr>
            <p:nvPr/>
          </p:nvSpPr>
          <p:spPr bwMode="auto">
            <a:xfrm>
              <a:off x="2557"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3,6</a:t>
              </a:r>
            </a:p>
          </p:txBody>
        </p:sp>
        <p:sp>
          <p:nvSpPr>
            <p:cNvPr id="34897" name="Rectangle 167"/>
            <p:cNvSpPr>
              <a:spLocks noChangeArrowheads="1"/>
            </p:cNvSpPr>
            <p:nvPr/>
          </p:nvSpPr>
          <p:spPr bwMode="auto">
            <a:xfrm>
              <a:off x="2184"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3,5</a:t>
              </a:r>
              <a:endParaRPr lang="en-US" sz="2200">
                <a:solidFill>
                  <a:srgbClr val="FF6600"/>
                </a:solidFill>
              </a:endParaRPr>
            </a:p>
          </p:txBody>
        </p:sp>
        <p:sp>
          <p:nvSpPr>
            <p:cNvPr id="34898" name="Rectangle 168"/>
            <p:cNvSpPr>
              <a:spLocks noChangeArrowheads="1"/>
            </p:cNvSpPr>
            <p:nvPr/>
          </p:nvSpPr>
          <p:spPr bwMode="auto">
            <a:xfrm>
              <a:off x="1810" y="1698"/>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3,4</a:t>
              </a:r>
            </a:p>
          </p:txBody>
        </p:sp>
        <p:sp>
          <p:nvSpPr>
            <p:cNvPr id="34899" name="Rectangle 169"/>
            <p:cNvSpPr>
              <a:spLocks noChangeArrowheads="1"/>
            </p:cNvSpPr>
            <p:nvPr/>
          </p:nvSpPr>
          <p:spPr bwMode="auto">
            <a:xfrm>
              <a:off x="1437"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3,3</a:t>
              </a:r>
            </a:p>
          </p:txBody>
        </p:sp>
        <p:sp>
          <p:nvSpPr>
            <p:cNvPr id="34900" name="Rectangle 170"/>
            <p:cNvSpPr>
              <a:spLocks noChangeArrowheads="1"/>
            </p:cNvSpPr>
            <p:nvPr/>
          </p:nvSpPr>
          <p:spPr bwMode="auto">
            <a:xfrm>
              <a:off x="1063" y="1698"/>
              <a:ext cx="374"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3,2</a:t>
              </a:r>
            </a:p>
          </p:txBody>
        </p:sp>
        <p:sp>
          <p:nvSpPr>
            <p:cNvPr id="34901" name="Rectangle 171"/>
            <p:cNvSpPr>
              <a:spLocks noChangeArrowheads="1"/>
            </p:cNvSpPr>
            <p:nvPr/>
          </p:nvSpPr>
          <p:spPr bwMode="auto">
            <a:xfrm>
              <a:off x="690" y="1698"/>
              <a:ext cx="373" cy="2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3,1</a:t>
              </a:r>
            </a:p>
          </p:txBody>
        </p:sp>
        <p:sp>
          <p:nvSpPr>
            <p:cNvPr id="34902" name="Rectangle 172"/>
            <p:cNvSpPr>
              <a:spLocks noChangeArrowheads="1"/>
            </p:cNvSpPr>
            <p:nvPr/>
          </p:nvSpPr>
          <p:spPr bwMode="auto">
            <a:xfrm>
              <a:off x="317" y="1698"/>
              <a:ext cx="37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3</a:t>
              </a:r>
              <a:endParaRPr lang="en-US" sz="2200">
                <a:solidFill>
                  <a:schemeClr val="tx1"/>
                </a:solidFill>
              </a:endParaRPr>
            </a:p>
          </p:txBody>
        </p:sp>
        <p:sp>
          <p:nvSpPr>
            <p:cNvPr id="34903" name="Rectangle 173"/>
            <p:cNvSpPr>
              <a:spLocks noChangeArrowheads="1"/>
            </p:cNvSpPr>
            <p:nvPr/>
          </p:nvSpPr>
          <p:spPr bwMode="auto">
            <a:xfrm>
              <a:off x="2557"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2,6</a:t>
              </a:r>
            </a:p>
          </p:txBody>
        </p:sp>
        <p:sp>
          <p:nvSpPr>
            <p:cNvPr id="34904" name="Rectangle 174"/>
            <p:cNvSpPr>
              <a:spLocks noChangeArrowheads="1"/>
            </p:cNvSpPr>
            <p:nvPr/>
          </p:nvSpPr>
          <p:spPr bwMode="auto">
            <a:xfrm>
              <a:off x="2184"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2,5</a:t>
              </a:r>
            </a:p>
          </p:txBody>
        </p:sp>
        <p:sp>
          <p:nvSpPr>
            <p:cNvPr id="34905" name="Rectangle 175"/>
            <p:cNvSpPr>
              <a:spLocks noChangeArrowheads="1"/>
            </p:cNvSpPr>
            <p:nvPr/>
          </p:nvSpPr>
          <p:spPr bwMode="auto">
            <a:xfrm>
              <a:off x="1810" y="1400"/>
              <a:ext cx="374"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2,4</a:t>
              </a:r>
            </a:p>
          </p:txBody>
        </p:sp>
        <p:sp>
          <p:nvSpPr>
            <p:cNvPr id="34906" name="Rectangle 176"/>
            <p:cNvSpPr>
              <a:spLocks noChangeArrowheads="1"/>
            </p:cNvSpPr>
            <p:nvPr/>
          </p:nvSpPr>
          <p:spPr bwMode="auto">
            <a:xfrm>
              <a:off x="1437"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2,3</a:t>
              </a:r>
            </a:p>
          </p:txBody>
        </p:sp>
        <p:sp>
          <p:nvSpPr>
            <p:cNvPr id="34907" name="Rectangle 177"/>
            <p:cNvSpPr>
              <a:spLocks noChangeArrowheads="1"/>
            </p:cNvSpPr>
            <p:nvPr/>
          </p:nvSpPr>
          <p:spPr bwMode="auto">
            <a:xfrm>
              <a:off x="1063" y="1400"/>
              <a:ext cx="374"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2,2</a:t>
              </a:r>
            </a:p>
          </p:txBody>
        </p:sp>
        <p:sp>
          <p:nvSpPr>
            <p:cNvPr id="34908" name="Rectangle 178"/>
            <p:cNvSpPr>
              <a:spLocks noChangeArrowheads="1"/>
            </p:cNvSpPr>
            <p:nvPr/>
          </p:nvSpPr>
          <p:spPr bwMode="auto">
            <a:xfrm>
              <a:off x="690" y="1400"/>
              <a:ext cx="373"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2,1</a:t>
              </a:r>
            </a:p>
          </p:txBody>
        </p:sp>
        <p:sp>
          <p:nvSpPr>
            <p:cNvPr id="34909" name="Rectangle 179"/>
            <p:cNvSpPr>
              <a:spLocks noChangeArrowheads="1"/>
            </p:cNvSpPr>
            <p:nvPr/>
          </p:nvSpPr>
          <p:spPr bwMode="auto">
            <a:xfrm>
              <a:off x="317" y="1400"/>
              <a:ext cx="37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2</a:t>
              </a:r>
              <a:endParaRPr lang="en-US" sz="2200">
                <a:solidFill>
                  <a:schemeClr val="tx1"/>
                </a:solidFill>
              </a:endParaRPr>
            </a:p>
          </p:txBody>
        </p:sp>
        <p:sp>
          <p:nvSpPr>
            <p:cNvPr id="34910" name="Rectangle 180"/>
            <p:cNvSpPr>
              <a:spLocks noChangeArrowheads="1"/>
            </p:cNvSpPr>
            <p:nvPr/>
          </p:nvSpPr>
          <p:spPr bwMode="auto">
            <a:xfrm>
              <a:off x="2557"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1,6</a:t>
              </a:r>
            </a:p>
          </p:txBody>
        </p:sp>
        <p:sp>
          <p:nvSpPr>
            <p:cNvPr id="34911" name="Rectangle 181"/>
            <p:cNvSpPr>
              <a:spLocks noChangeArrowheads="1"/>
            </p:cNvSpPr>
            <p:nvPr/>
          </p:nvSpPr>
          <p:spPr bwMode="auto">
            <a:xfrm>
              <a:off x="2184"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1,5</a:t>
              </a:r>
            </a:p>
          </p:txBody>
        </p:sp>
        <p:sp>
          <p:nvSpPr>
            <p:cNvPr id="34912" name="Rectangle 182"/>
            <p:cNvSpPr>
              <a:spLocks noChangeArrowheads="1"/>
            </p:cNvSpPr>
            <p:nvPr/>
          </p:nvSpPr>
          <p:spPr bwMode="auto">
            <a:xfrm>
              <a:off x="1810" y="1074"/>
              <a:ext cx="374"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1,4</a:t>
              </a:r>
            </a:p>
          </p:txBody>
        </p:sp>
        <p:sp>
          <p:nvSpPr>
            <p:cNvPr id="34913" name="Rectangle 183"/>
            <p:cNvSpPr>
              <a:spLocks noChangeArrowheads="1"/>
            </p:cNvSpPr>
            <p:nvPr/>
          </p:nvSpPr>
          <p:spPr bwMode="auto">
            <a:xfrm>
              <a:off x="1437"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1,3</a:t>
              </a:r>
            </a:p>
          </p:txBody>
        </p:sp>
        <p:sp>
          <p:nvSpPr>
            <p:cNvPr id="34914" name="Rectangle 184"/>
            <p:cNvSpPr>
              <a:spLocks noChangeArrowheads="1"/>
            </p:cNvSpPr>
            <p:nvPr/>
          </p:nvSpPr>
          <p:spPr bwMode="auto">
            <a:xfrm>
              <a:off x="1063" y="1074"/>
              <a:ext cx="374"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1,2</a:t>
              </a:r>
              <a:endParaRPr lang="en-US" sz="2200">
                <a:solidFill>
                  <a:srgbClr val="FF6600"/>
                </a:solidFill>
              </a:endParaRPr>
            </a:p>
          </p:txBody>
        </p:sp>
        <p:sp>
          <p:nvSpPr>
            <p:cNvPr id="34915" name="Rectangle 185"/>
            <p:cNvSpPr>
              <a:spLocks noChangeArrowheads="1"/>
            </p:cNvSpPr>
            <p:nvPr/>
          </p:nvSpPr>
          <p:spPr bwMode="auto">
            <a:xfrm>
              <a:off x="690" y="1074"/>
              <a:ext cx="373"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1,1</a:t>
              </a:r>
            </a:p>
          </p:txBody>
        </p:sp>
        <p:sp>
          <p:nvSpPr>
            <p:cNvPr id="34916" name="Rectangle 186"/>
            <p:cNvSpPr>
              <a:spLocks noChangeArrowheads="1"/>
            </p:cNvSpPr>
            <p:nvPr/>
          </p:nvSpPr>
          <p:spPr bwMode="auto">
            <a:xfrm>
              <a:off x="317" y="1074"/>
              <a:ext cx="3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1</a:t>
              </a:r>
              <a:endParaRPr lang="en-US" sz="2200">
                <a:solidFill>
                  <a:schemeClr val="tx1"/>
                </a:solidFill>
              </a:endParaRPr>
            </a:p>
          </p:txBody>
        </p:sp>
        <p:sp>
          <p:nvSpPr>
            <p:cNvPr id="34917" name="Rectangle 187"/>
            <p:cNvSpPr>
              <a:spLocks noChangeArrowheads="1"/>
            </p:cNvSpPr>
            <p:nvPr/>
          </p:nvSpPr>
          <p:spPr bwMode="auto">
            <a:xfrm>
              <a:off x="2557"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6</a:t>
              </a:r>
              <a:endParaRPr lang="en-US" sz="2200">
                <a:solidFill>
                  <a:schemeClr val="tx1"/>
                </a:solidFill>
              </a:endParaRPr>
            </a:p>
          </p:txBody>
        </p:sp>
        <p:sp>
          <p:nvSpPr>
            <p:cNvPr id="34918" name="Rectangle 188"/>
            <p:cNvSpPr>
              <a:spLocks noChangeArrowheads="1"/>
            </p:cNvSpPr>
            <p:nvPr/>
          </p:nvSpPr>
          <p:spPr bwMode="auto">
            <a:xfrm>
              <a:off x="2184"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5</a:t>
              </a:r>
              <a:endParaRPr lang="en-US" sz="2200">
                <a:solidFill>
                  <a:schemeClr val="tx1"/>
                </a:solidFill>
              </a:endParaRPr>
            </a:p>
          </p:txBody>
        </p:sp>
        <p:sp>
          <p:nvSpPr>
            <p:cNvPr id="34919" name="Rectangle 189"/>
            <p:cNvSpPr>
              <a:spLocks noChangeArrowheads="1"/>
            </p:cNvSpPr>
            <p:nvPr/>
          </p:nvSpPr>
          <p:spPr bwMode="auto">
            <a:xfrm>
              <a:off x="1810" y="762"/>
              <a:ext cx="37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4</a:t>
              </a:r>
              <a:endParaRPr lang="en-US" sz="2200">
                <a:solidFill>
                  <a:schemeClr val="tx1"/>
                </a:solidFill>
              </a:endParaRPr>
            </a:p>
          </p:txBody>
        </p:sp>
        <p:sp>
          <p:nvSpPr>
            <p:cNvPr id="34920" name="Rectangle 190"/>
            <p:cNvSpPr>
              <a:spLocks noChangeArrowheads="1"/>
            </p:cNvSpPr>
            <p:nvPr/>
          </p:nvSpPr>
          <p:spPr bwMode="auto">
            <a:xfrm>
              <a:off x="1437"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3</a:t>
              </a:r>
              <a:endParaRPr lang="en-US" sz="2200">
                <a:solidFill>
                  <a:schemeClr val="tx1"/>
                </a:solidFill>
              </a:endParaRPr>
            </a:p>
          </p:txBody>
        </p:sp>
        <p:sp>
          <p:nvSpPr>
            <p:cNvPr id="34921" name="Rectangle 191"/>
            <p:cNvSpPr>
              <a:spLocks noChangeArrowheads="1"/>
            </p:cNvSpPr>
            <p:nvPr/>
          </p:nvSpPr>
          <p:spPr bwMode="auto">
            <a:xfrm>
              <a:off x="1063" y="762"/>
              <a:ext cx="37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2</a:t>
              </a:r>
              <a:endParaRPr lang="en-US" sz="2200">
                <a:solidFill>
                  <a:schemeClr val="tx1"/>
                </a:solidFill>
              </a:endParaRPr>
            </a:p>
          </p:txBody>
        </p:sp>
        <p:sp>
          <p:nvSpPr>
            <p:cNvPr id="34922" name="Rectangle 192"/>
            <p:cNvSpPr>
              <a:spLocks noChangeArrowheads="1"/>
            </p:cNvSpPr>
            <p:nvPr/>
          </p:nvSpPr>
          <p:spPr bwMode="auto">
            <a:xfrm>
              <a:off x="690"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1</a:t>
              </a:r>
              <a:endParaRPr lang="en-US" sz="2200">
                <a:solidFill>
                  <a:schemeClr val="tx1"/>
                </a:solidFill>
              </a:endParaRPr>
            </a:p>
          </p:txBody>
        </p:sp>
        <p:sp>
          <p:nvSpPr>
            <p:cNvPr id="34923" name="Rectangle 193"/>
            <p:cNvSpPr>
              <a:spLocks noChangeArrowheads="1"/>
            </p:cNvSpPr>
            <p:nvPr/>
          </p:nvSpPr>
          <p:spPr bwMode="auto">
            <a:xfrm>
              <a:off x="317" y="762"/>
              <a:ext cx="37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chemeClr val="tx1"/>
                  </a:solidFill>
                </a:rPr>
                <a:t>+</a:t>
              </a:r>
              <a:endParaRPr lang="en-US" sz="2200">
                <a:solidFill>
                  <a:schemeClr val="tx1"/>
                </a:solidFill>
              </a:endParaRPr>
            </a:p>
          </p:txBody>
        </p:sp>
        <p:sp>
          <p:nvSpPr>
            <p:cNvPr id="34924" name="Line 194"/>
            <p:cNvSpPr>
              <a:spLocks noChangeShapeType="1"/>
            </p:cNvSpPr>
            <p:nvPr/>
          </p:nvSpPr>
          <p:spPr bwMode="auto">
            <a:xfrm>
              <a:off x="317" y="762"/>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5" name="Line 195"/>
            <p:cNvSpPr>
              <a:spLocks noChangeShapeType="1"/>
            </p:cNvSpPr>
            <p:nvPr/>
          </p:nvSpPr>
          <p:spPr bwMode="auto">
            <a:xfrm>
              <a:off x="317" y="1698"/>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6" name="Line 196"/>
            <p:cNvSpPr>
              <a:spLocks noChangeShapeType="1"/>
            </p:cNvSpPr>
            <p:nvPr/>
          </p:nvSpPr>
          <p:spPr bwMode="auto">
            <a:xfrm>
              <a:off x="317" y="1995"/>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7" name="Line 197"/>
            <p:cNvSpPr>
              <a:spLocks noChangeShapeType="1"/>
            </p:cNvSpPr>
            <p:nvPr/>
          </p:nvSpPr>
          <p:spPr bwMode="auto">
            <a:xfrm>
              <a:off x="317" y="2292"/>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8" name="Line 198"/>
            <p:cNvSpPr>
              <a:spLocks noChangeShapeType="1"/>
            </p:cNvSpPr>
            <p:nvPr/>
          </p:nvSpPr>
          <p:spPr bwMode="auto">
            <a:xfrm>
              <a:off x="317" y="2589"/>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9" name="Line 199"/>
            <p:cNvSpPr>
              <a:spLocks noChangeShapeType="1"/>
            </p:cNvSpPr>
            <p:nvPr/>
          </p:nvSpPr>
          <p:spPr bwMode="auto">
            <a:xfrm>
              <a:off x="317" y="2886"/>
              <a:ext cx="26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0" name="Line 200"/>
            <p:cNvSpPr>
              <a:spLocks noChangeShapeType="1"/>
            </p:cNvSpPr>
            <p:nvPr/>
          </p:nvSpPr>
          <p:spPr bwMode="auto">
            <a:xfrm>
              <a:off x="317" y="762"/>
              <a:ext cx="0" cy="212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1" name="Line 201"/>
            <p:cNvSpPr>
              <a:spLocks noChangeShapeType="1"/>
            </p:cNvSpPr>
            <p:nvPr/>
          </p:nvSpPr>
          <p:spPr bwMode="auto">
            <a:xfrm>
              <a:off x="690"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2" name="Line 202"/>
            <p:cNvSpPr>
              <a:spLocks noChangeShapeType="1"/>
            </p:cNvSpPr>
            <p:nvPr/>
          </p:nvSpPr>
          <p:spPr bwMode="auto">
            <a:xfrm>
              <a:off x="1810"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3" name="Line 203"/>
            <p:cNvSpPr>
              <a:spLocks noChangeShapeType="1"/>
            </p:cNvSpPr>
            <p:nvPr/>
          </p:nvSpPr>
          <p:spPr bwMode="auto">
            <a:xfrm>
              <a:off x="2184"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4" name="Line 204"/>
            <p:cNvSpPr>
              <a:spLocks noChangeShapeType="1"/>
            </p:cNvSpPr>
            <p:nvPr/>
          </p:nvSpPr>
          <p:spPr bwMode="auto">
            <a:xfrm>
              <a:off x="2557"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5" name="Line 205"/>
            <p:cNvSpPr>
              <a:spLocks noChangeShapeType="1"/>
            </p:cNvSpPr>
            <p:nvPr/>
          </p:nvSpPr>
          <p:spPr bwMode="auto">
            <a:xfrm>
              <a:off x="2930" y="762"/>
              <a:ext cx="0" cy="212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6" name="Rectangle 206"/>
            <p:cNvSpPr>
              <a:spLocks noChangeArrowheads="1"/>
            </p:cNvSpPr>
            <p:nvPr/>
          </p:nvSpPr>
          <p:spPr bwMode="auto">
            <a:xfrm>
              <a:off x="653" y="527"/>
              <a:ext cx="21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200" b="1">
                  <a:solidFill>
                    <a:schemeClr val="tx1"/>
                  </a:solidFill>
                </a:rPr>
                <a:t>Second dice</a:t>
              </a:r>
              <a:endParaRPr lang="en-US" sz="2200">
                <a:solidFill>
                  <a:schemeClr val="tx1"/>
                </a:solidFill>
              </a:endParaRPr>
            </a:p>
          </p:txBody>
        </p:sp>
        <p:sp>
          <p:nvSpPr>
            <p:cNvPr id="34937" name="Rectangle 207"/>
            <p:cNvSpPr>
              <a:spLocks noChangeArrowheads="1"/>
            </p:cNvSpPr>
            <p:nvPr/>
          </p:nvSpPr>
          <p:spPr bwMode="auto">
            <a:xfrm rot="-5400000">
              <a:off x="-752" y="1687"/>
              <a:ext cx="191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200" b="1">
                  <a:solidFill>
                    <a:schemeClr val="tx1"/>
                  </a:solidFill>
                </a:rPr>
                <a:t>First dice</a:t>
              </a:r>
              <a:endParaRPr lang="en-US" sz="2200">
                <a:solidFill>
                  <a:schemeClr val="tx1"/>
                </a:solidFill>
              </a:endParaRPr>
            </a:p>
          </p:txBody>
        </p:sp>
        <p:sp>
          <p:nvSpPr>
            <p:cNvPr id="34938" name="Line 208"/>
            <p:cNvSpPr>
              <a:spLocks noChangeShapeType="1"/>
            </p:cNvSpPr>
            <p:nvPr/>
          </p:nvSpPr>
          <p:spPr bwMode="auto">
            <a:xfrm>
              <a:off x="317" y="1074"/>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9" name="Line 209"/>
            <p:cNvSpPr>
              <a:spLocks noChangeShapeType="1"/>
            </p:cNvSpPr>
            <p:nvPr/>
          </p:nvSpPr>
          <p:spPr bwMode="auto">
            <a:xfrm>
              <a:off x="317" y="1400"/>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0" name="Line 210"/>
            <p:cNvSpPr>
              <a:spLocks noChangeShapeType="1"/>
            </p:cNvSpPr>
            <p:nvPr/>
          </p:nvSpPr>
          <p:spPr bwMode="auto">
            <a:xfrm>
              <a:off x="1063"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1" name="Line 211"/>
            <p:cNvSpPr>
              <a:spLocks noChangeShapeType="1"/>
            </p:cNvSpPr>
            <p:nvPr/>
          </p:nvSpPr>
          <p:spPr bwMode="auto">
            <a:xfrm>
              <a:off x="1437"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18"/>
          <p:cNvGrpSpPr>
            <a:grpSpLocks/>
          </p:cNvGrpSpPr>
          <p:nvPr/>
        </p:nvGrpSpPr>
        <p:grpSpPr bwMode="auto">
          <a:xfrm>
            <a:off x="503238" y="1209675"/>
            <a:ext cx="4148137" cy="3371850"/>
            <a:chOff x="317" y="762"/>
            <a:chExt cx="2613" cy="2124"/>
          </a:xfrm>
        </p:grpSpPr>
        <p:sp>
          <p:nvSpPr>
            <p:cNvPr id="34863" name="Rectangle 219"/>
            <p:cNvSpPr>
              <a:spLocks noChangeArrowheads="1"/>
            </p:cNvSpPr>
            <p:nvPr/>
          </p:nvSpPr>
          <p:spPr bwMode="auto">
            <a:xfrm>
              <a:off x="2557" y="1074"/>
              <a:ext cx="373" cy="326"/>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1,6</a:t>
              </a:r>
            </a:p>
          </p:txBody>
        </p:sp>
        <p:sp>
          <p:nvSpPr>
            <p:cNvPr id="34864" name="Rectangle 220"/>
            <p:cNvSpPr>
              <a:spLocks noChangeArrowheads="1"/>
            </p:cNvSpPr>
            <p:nvPr/>
          </p:nvSpPr>
          <p:spPr bwMode="auto">
            <a:xfrm>
              <a:off x="1810" y="1074"/>
              <a:ext cx="374" cy="326"/>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US" sz="2200">
                  <a:solidFill>
                    <a:srgbClr val="FF6600"/>
                  </a:solidFill>
                </a:rPr>
                <a:t>1,4</a:t>
              </a:r>
            </a:p>
          </p:txBody>
        </p:sp>
        <p:sp>
          <p:nvSpPr>
            <p:cNvPr id="34865" name="Line 221"/>
            <p:cNvSpPr>
              <a:spLocks noChangeShapeType="1"/>
            </p:cNvSpPr>
            <p:nvPr/>
          </p:nvSpPr>
          <p:spPr bwMode="auto">
            <a:xfrm>
              <a:off x="1810"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6" name="Line 222"/>
            <p:cNvSpPr>
              <a:spLocks noChangeShapeType="1"/>
            </p:cNvSpPr>
            <p:nvPr/>
          </p:nvSpPr>
          <p:spPr bwMode="auto">
            <a:xfrm>
              <a:off x="2184"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7" name="Line 223"/>
            <p:cNvSpPr>
              <a:spLocks noChangeShapeType="1"/>
            </p:cNvSpPr>
            <p:nvPr/>
          </p:nvSpPr>
          <p:spPr bwMode="auto">
            <a:xfrm>
              <a:off x="2557"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8" name="Line 224"/>
            <p:cNvSpPr>
              <a:spLocks noChangeShapeType="1"/>
            </p:cNvSpPr>
            <p:nvPr/>
          </p:nvSpPr>
          <p:spPr bwMode="auto">
            <a:xfrm>
              <a:off x="2930" y="762"/>
              <a:ext cx="0" cy="212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69" name="Group 225"/>
            <p:cNvGrpSpPr>
              <a:grpSpLocks/>
            </p:cNvGrpSpPr>
            <p:nvPr/>
          </p:nvGrpSpPr>
          <p:grpSpPr bwMode="auto">
            <a:xfrm>
              <a:off x="317" y="762"/>
              <a:ext cx="2613" cy="2124"/>
              <a:chOff x="317" y="762"/>
              <a:chExt cx="2613" cy="2124"/>
            </a:xfrm>
          </p:grpSpPr>
          <p:sp>
            <p:nvSpPr>
              <p:cNvPr id="34870" name="Rectangle 226"/>
              <p:cNvSpPr>
                <a:spLocks noChangeArrowheads="1"/>
              </p:cNvSpPr>
              <p:nvPr/>
            </p:nvSpPr>
            <p:spPr bwMode="auto">
              <a:xfrm>
                <a:off x="1063" y="1074"/>
                <a:ext cx="374" cy="326"/>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spcBef>
                    <a:spcPct val="20000"/>
                  </a:spcBef>
                </a:pPr>
                <a:r>
                  <a:rPr lang="en-GB" sz="2200">
                    <a:solidFill>
                      <a:srgbClr val="FF6600"/>
                    </a:solidFill>
                  </a:rPr>
                  <a:t>1,2</a:t>
                </a:r>
                <a:endParaRPr lang="en-US" sz="2200">
                  <a:solidFill>
                    <a:srgbClr val="FF6600"/>
                  </a:solidFill>
                </a:endParaRPr>
              </a:p>
            </p:txBody>
          </p:sp>
          <p:sp>
            <p:nvSpPr>
              <p:cNvPr id="34871" name="Line 227"/>
              <p:cNvSpPr>
                <a:spLocks noChangeShapeType="1"/>
              </p:cNvSpPr>
              <p:nvPr/>
            </p:nvSpPr>
            <p:spPr bwMode="auto">
              <a:xfrm>
                <a:off x="317" y="1074"/>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2" name="Line 228"/>
              <p:cNvSpPr>
                <a:spLocks noChangeShapeType="1"/>
              </p:cNvSpPr>
              <p:nvPr/>
            </p:nvSpPr>
            <p:spPr bwMode="auto">
              <a:xfrm>
                <a:off x="317" y="1400"/>
                <a:ext cx="2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3" name="Line 229"/>
              <p:cNvSpPr>
                <a:spLocks noChangeShapeType="1"/>
              </p:cNvSpPr>
              <p:nvPr/>
            </p:nvSpPr>
            <p:spPr bwMode="auto">
              <a:xfrm>
                <a:off x="1063"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230"/>
              <p:cNvSpPr>
                <a:spLocks noChangeShapeType="1"/>
              </p:cNvSpPr>
              <p:nvPr/>
            </p:nvSpPr>
            <p:spPr bwMode="auto">
              <a:xfrm>
                <a:off x="1437" y="762"/>
                <a:ext cx="0" cy="2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4826" name="Rectangle 232"/>
          <p:cNvSpPr>
            <a:spLocks noChangeArrowheads="1"/>
          </p:cNvSpPr>
          <p:nvPr/>
        </p:nvSpPr>
        <p:spPr bwMode="auto">
          <a:xfrm>
            <a:off x="4859338" y="1196975"/>
            <a:ext cx="3960812" cy="1581150"/>
          </a:xfrm>
          <a:prstGeom prst="rect">
            <a:avLst/>
          </a:prstGeom>
          <a:solidFill>
            <a:srgbClr val="FFFFCC"/>
          </a:solidFill>
          <a:ln w="28575">
            <a:solidFill>
              <a:schemeClr val="tx1"/>
            </a:solidFill>
            <a:miter lim="800000"/>
            <a:headEnd/>
            <a:tailEnd/>
          </a:ln>
        </p:spPr>
        <p:txBody>
          <a:bodyPr>
            <a:spAutoFit/>
          </a:bodyPr>
          <a:lstStyle/>
          <a:p>
            <a:pPr algn="ctr"/>
            <a:r>
              <a:rPr lang="en-GB"/>
              <a:t>What is the probability of getting a 1 on the first die and an even number on the second die?</a:t>
            </a:r>
          </a:p>
        </p:txBody>
      </p:sp>
      <p:sp>
        <p:nvSpPr>
          <p:cNvPr id="270569" name="Rectangle 233"/>
          <p:cNvSpPr>
            <a:spLocks noChangeArrowheads="1"/>
          </p:cNvSpPr>
          <p:nvPr/>
        </p:nvSpPr>
        <p:spPr bwMode="auto">
          <a:xfrm>
            <a:off x="4945063" y="3932238"/>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P(even) =</a:t>
            </a:r>
          </a:p>
        </p:txBody>
      </p:sp>
      <p:grpSp>
        <p:nvGrpSpPr>
          <p:cNvPr id="5" name="Group 234"/>
          <p:cNvGrpSpPr>
            <a:grpSpLocks/>
          </p:cNvGrpSpPr>
          <p:nvPr/>
        </p:nvGrpSpPr>
        <p:grpSpPr bwMode="auto">
          <a:xfrm>
            <a:off x="6659563" y="4760913"/>
            <a:ext cx="409575" cy="576262"/>
            <a:chOff x="1338" y="2251"/>
            <a:chExt cx="258" cy="363"/>
          </a:xfrm>
        </p:grpSpPr>
        <p:sp>
          <p:nvSpPr>
            <p:cNvPr id="34860" name="Text Box 235"/>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4861" name="Line 236"/>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2" name="Text Box 237"/>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12</a:t>
              </a:r>
              <a:endParaRPr lang="en-GB" sz="1600" b="1"/>
            </a:p>
          </p:txBody>
        </p:sp>
      </p:grpSp>
      <p:grpSp>
        <p:nvGrpSpPr>
          <p:cNvPr id="6" name="Group 238"/>
          <p:cNvGrpSpPr>
            <a:grpSpLocks/>
          </p:cNvGrpSpPr>
          <p:nvPr/>
        </p:nvGrpSpPr>
        <p:grpSpPr bwMode="auto">
          <a:xfrm>
            <a:off x="5940425" y="3068638"/>
            <a:ext cx="298450" cy="576262"/>
            <a:chOff x="2217" y="3748"/>
            <a:chExt cx="188" cy="363"/>
          </a:xfrm>
        </p:grpSpPr>
        <p:sp>
          <p:nvSpPr>
            <p:cNvPr id="34857" name="Text Box 239"/>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4858" name="Line 240"/>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9" name="Text Box 241"/>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grpSp>
        <p:nvGrpSpPr>
          <p:cNvPr id="7" name="Group 242"/>
          <p:cNvGrpSpPr>
            <a:grpSpLocks/>
          </p:cNvGrpSpPr>
          <p:nvPr/>
        </p:nvGrpSpPr>
        <p:grpSpPr bwMode="auto">
          <a:xfrm>
            <a:off x="6443663" y="3873500"/>
            <a:ext cx="298450" cy="576263"/>
            <a:chOff x="2217" y="3748"/>
            <a:chExt cx="188" cy="363"/>
          </a:xfrm>
        </p:grpSpPr>
        <p:sp>
          <p:nvSpPr>
            <p:cNvPr id="34854" name="Text Box 243"/>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4855" name="Line 244"/>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Text Box 245"/>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a:t>
              </a:r>
              <a:endParaRPr lang="en-GB" sz="1600" b="1"/>
            </a:p>
          </p:txBody>
        </p:sp>
      </p:grpSp>
      <p:grpSp>
        <p:nvGrpSpPr>
          <p:cNvPr id="8" name="Group 267"/>
          <p:cNvGrpSpPr>
            <a:grpSpLocks/>
          </p:cNvGrpSpPr>
          <p:nvPr/>
        </p:nvGrpSpPr>
        <p:grpSpPr bwMode="auto">
          <a:xfrm>
            <a:off x="5508625" y="4760913"/>
            <a:ext cx="1193800" cy="576262"/>
            <a:chOff x="3470" y="2999"/>
            <a:chExt cx="752" cy="363"/>
          </a:xfrm>
        </p:grpSpPr>
        <p:grpSp>
          <p:nvGrpSpPr>
            <p:cNvPr id="34844" name="Group 246"/>
            <p:cNvGrpSpPr>
              <a:grpSpLocks/>
            </p:cNvGrpSpPr>
            <p:nvPr/>
          </p:nvGrpSpPr>
          <p:grpSpPr bwMode="auto">
            <a:xfrm>
              <a:off x="3470" y="2999"/>
              <a:ext cx="188" cy="363"/>
              <a:chOff x="2217" y="3748"/>
              <a:chExt cx="188" cy="363"/>
            </a:xfrm>
          </p:grpSpPr>
          <p:sp>
            <p:nvSpPr>
              <p:cNvPr id="34851" name="Text Box 247"/>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4852" name="Line 248"/>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3" name="Text Box 249"/>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34845" name="Text Box 250"/>
            <p:cNvSpPr txBox="1">
              <a:spLocks noChangeArrowheads="1"/>
            </p:cNvSpPr>
            <p:nvPr/>
          </p:nvSpPr>
          <p:spPr bwMode="auto">
            <a:xfrm>
              <a:off x="3632" y="303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grpSp>
          <p:nvGrpSpPr>
            <p:cNvPr id="34846" name="Group 251"/>
            <p:cNvGrpSpPr>
              <a:grpSpLocks/>
            </p:cNvGrpSpPr>
            <p:nvPr/>
          </p:nvGrpSpPr>
          <p:grpSpPr bwMode="auto">
            <a:xfrm>
              <a:off x="3833" y="2999"/>
              <a:ext cx="188" cy="363"/>
              <a:chOff x="2217" y="3748"/>
              <a:chExt cx="188" cy="363"/>
            </a:xfrm>
          </p:grpSpPr>
          <p:sp>
            <p:nvSpPr>
              <p:cNvPr id="34848" name="Text Box 252"/>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4849" name="Line 253"/>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0" name="Text Box 254"/>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a:t>
                </a:r>
                <a:endParaRPr lang="en-GB" sz="1600" b="1"/>
              </a:p>
            </p:txBody>
          </p:sp>
        </p:grpSp>
        <p:sp>
          <p:nvSpPr>
            <p:cNvPr id="34847" name="Text Box 255"/>
            <p:cNvSpPr txBox="1">
              <a:spLocks noChangeArrowheads="1"/>
            </p:cNvSpPr>
            <p:nvPr/>
          </p:nvSpPr>
          <p:spPr bwMode="auto">
            <a:xfrm>
              <a:off x="3994" y="303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sp>
        <p:nvSpPr>
          <p:cNvPr id="270592" name="Rectangle 256"/>
          <p:cNvSpPr>
            <a:spLocks noChangeArrowheads="1"/>
          </p:cNvSpPr>
          <p:nvPr/>
        </p:nvSpPr>
        <p:spPr bwMode="auto">
          <a:xfrm>
            <a:off x="455613" y="5522913"/>
            <a:ext cx="59959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GB"/>
              <a:t>Compare this with the result from the table:</a:t>
            </a:r>
          </a:p>
        </p:txBody>
      </p:sp>
      <p:grpSp>
        <p:nvGrpSpPr>
          <p:cNvPr id="11" name="Group 266"/>
          <p:cNvGrpSpPr>
            <a:grpSpLocks/>
          </p:cNvGrpSpPr>
          <p:nvPr/>
        </p:nvGrpSpPr>
        <p:grpSpPr bwMode="auto">
          <a:xfrm>
            <a:off x="6408738" y="5445125"/>
            <a:ext cx="1093787" cy="576263"/>
            <a:chOff x="4037" y="3521"/>
            <a:chExt cx="689" cy="363"/>
          </a:xfrm>
        </p:grpSpPr>
        <p:grpSp>
          <p:nvGrpSpPr>
            <p:cNvPr id="34835" name="Group 257"/>
            <p:cNvGrpSpPr>
              <a:grpSpLocks/>
            </p:cNvGrpSpPr>
            <p:nvPr/>
          </p:nvGrpSpPr>
          <p:grpSpPr bwMode="auto">
            <a:xfrm>
              <a:off x="4468" y="3521"/>
              <a:ext cx="258" cy="363"/>
              <a:chOff x="1338" y="2251"/>
              <a:chExt cx="258" cy="363"/>
            </a:xfrm>
          </p:grpSpPr>
          <p:sp>
            <p:nvSpPr>
              <p:cNvPr id="34841" name="Text Box 258"/>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34842" name="Line 259"/>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Text Box 260"/>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12</a:t>
                </a:r>
                <a:endParaRPr lang="en-GB" sz="1600" b="1"/>
              </a:p>
            </p:txBody>
          </p:sp>
        </p:grpSp>
        <p:sp>
          <p:nvSpPr>
            <p:cNvPr id="34836" name="Text Box 261"/>
            <p:cNvSpPr txBox="1">
              <a:spLocks noChangeArrowheads="1"/>
            </p:cNvSpPr>
            <p:nvPr/>
          </p:nvSpPr>
          <p:spPr bwMode="auto">
            <a:xfrm>
              <a:off x="4268" y="355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34837" name="Group 262"/>
            <p:cNvGrpSpPr>
              <a:grpSpLocks/>
            </p:cNvGrpSpPr>
            <p:nvPr/>
          </p:nvGrpSpPr>
          <p:grpSpPr bwMode="auto">
            <a:xfrm>
              <a:off x="4037" y="3521"/>
              <a:ext cx="258" cy="363"/>
              <a:chOff x="1338" y="2251"/>
              <a:chExt cx="258" cy="363"/>
            </a:xfrm>
          </p:grpSpPr>
          <p:sp>
            <p:nvSpPr>
              <p:cNvPr id="34838" name="Text Box 263"/>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34839" name="Line 264"/>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Text Box 265"/>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36</a:t>
                </a:r>
                <a:endParaRPr lang="en-GB" sz="1600" b="1"/>
              </a:p>
            </p:txBody>
          </p:sp>
        </p:grpSp>
      </p:grpSp>
      <p:pic>
        <p:nvPicPr>
          <p:cNvPr id="34834" name="Picture 268"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047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5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04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05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09" grpId="0" autoUpdateAnimBg="0"/>
      <p:bldP spid="270476" grpId="0" build="p" autoUpdateAnimBg="0"/>
      <p:bldP spid="270569" grpId="0"/>
      <p:bldP spid="2705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11430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The probability of two independent events happening at the same time is:</a:t>
            </a:r>
          </a:p>
        </p:txBody>
      </p:sp>
      <p:pic>
        <p:nvPicPr>
          <p:cNvPr id="35843" name="Picture 3"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p:nvPr>
        </p:nvSpPr>
        <p:spPr>
          <a:noFill/>
        </p:spPr>
        <p:txBody>
          <a:bodyPr/>
          <a:lstStyle/>
          <a:p>
            <a:pPr eaLnBrk="1" hangingPunct="1"/>
            <a:r>
              <a:rPr lang="en-GB" smtClean="0"/>
              <a:t>Combining probabilities using multiplication</a:t>
            </a:r>
            <a:endParaRPr lang="en-US" smtClean="0"/>
          </a:p>
        </p:txBody>
      </p:sp>
      <p:pic>
        <p:nvPicPr>
          <p:cNvPr id="35845" name="Picture 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1" name="Rectangle 7"/>
          <p:cNvSpPr>
            <a:spLocks noChangeArrowheads="1"/>
          </p:cNvSpPr>
          <p:nvPr/>
        </p:nvSpPr>
        <p:spPr bwMode="auto">
          <a:xfrm>
            <a:off x="2732088" y="2271713"/>
            <a:ext cx="3716337"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b="1">
                <a:solidFill>
                  <a:srgbClr val="FF6600"/>
                </a:solidFill>
                <a:latin typeface="Arial" charset="0"/>
                <a:cs typeface="+mn-cs"/>
              </a:rPr>
              <a:t>P(A and B) = P(A) </a:t>
            </a:r>
            <a:r>
              <a:rPr lang="en-US" b="1">
                <a:solidFill>
                  <a:srgbClr val="FF6600"/>
                </a:solidFill>
                <a:latin typeface="Arial" charset="0"/>
                <a:cs typeface="Arial" charset="0"/>
              </a:rPr>
              <a:t>×</a:t>
            </a:r>
            <a:r>
              <a:rPr lang="en-GB" b="1">
                <a:solidFill>
                  <a:srgbClr val="FF6600"/>
                </a:solidFill>
                <a:latin typeface="Arial" charset="0"/>
                <a:cs typeface="+mn-cs"/>
              </a:rPr>
              <a:t> P(B)</a:t>
            </a:r>
          </a:p>
        </p:txBody>
      </p:sp>
      <p:sp>
        <p:nvSpPr>
          <p:cNvPr id="272393" name="Rectangle 9"/>
          <p:cNvSpPr>
            <a:spLocks noChangeArrowheads="1"/>
          </p:cNvSpPr>
          <p:nvPr/>
        </p:nvSpPr>
        <p:spPr bwMode="auto">
          <a:xfrm>
            <a:off x="228600" y="3065463"/>
            <a:ext cx="8304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This method applies when there are more than two events. For example:</a:t>
            </a:r>
          </a:p>
        </p:txBody>
      </p:sp>
      <p:sp>
        <p:nvSpPr>
          <p:cNvPr id="272394" name="Rectangle 10"/>
          <p:cNvSpPr>
            <a:spLocks noChangeArrowheads="1"/>
          </p:cNvSpPr>
          <p:nvPr/>
        </p:nvSpPr>
        <p:spPr bwMode="auto">
          <a:xfrm>
            <a:off x="1784350" y="4195763"/>
            <a:ext cx="56197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b="1">
                <a:solidFill>
                  <a:srgbClr val="FF6600"/>
                </a:solidFill>
                <a:latin typeface="Arial" charset="0"/>
                <a:cs typeface="+mn-cs"/>
              </a:rPr>
              <a:t>P(A and B and C) = P(A) </a:t>
            </a:r>
            <a:r>
              <a:rPr lang="en-US" b="1">
                <a:solidFill>
                  <a:srgbClr val="FF6600"/>
                </a:solidFill>
                <a:latin typeface="Arial" charset="0"/>
                <a:cs typeface="Arial" charset="0"/>
              </a:rPr>
              <a:t>×</a:t>
            </a:r>
            <a:r>
              <a:rPr lang="en-GB" b="1">
                <a:solidFill>
                  <a:srgbClr val="FF6600"/>
                </a:solidFill>
                <a:latin typeface="Arial" charset="0"/>
                <a:cs typeface="+mn-cs"/>
              </a:rPr>
              <a:t> P(B) </a:t>
            </a:r>
            <a:r>
              <a:rPr lang="en-US" b="1">
                <a:solidFill>
                  <a:srgbClr val="FF6600"/>
                </a:solidFill>
                <a:latin typeface="Arial" charset="0"/>
                <a:cs typeface="Arial" charset="0"/>
              </a:rPr>
              <a:t>×</a:t>
            </a:r>
            <a:r>
              <a:rPr lang="en-GB" b="1">
                <a:solidFill>
                  <a:srgbClr val="FF6600"/>
                </a:solidFill>
                <a:latin typeface="Arial" charset="0"/>
                <a:cs typeface="+mn-cs"/>
              </a:rPr>
              <a:t> P(C)</a:t>
            </a:r>
          </a:p>
        </p:txBody>
      </p:sp>
      <p:pic>
        <p:nvPicPr>
          <p:cNvPr id="35850" name="Picture 11"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3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1" grpId="0" animBg="1"/>
      <p:bldP spid="272393" grpId="0"/>
      <p:bldP spid="2723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7"/>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36867" name="Rectangle 18"/>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36868" name="Rectangle 19"/>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36869" name="Rectangle 20"/>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36870" name="Rectangle 21"/>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36871" name="AutoShape 2"/>
          <p:cNvSpPr>
            <a:spLocks noGrp="1" noChangeArrowheads="1"/>
          </p:cNvSpPr>
          <p:nvPr>
            <p:ph type="subTitle" idx="1"/>
          </p:nvPr>
        </p:nvSpPr>
        <p:spPr bwMode="auto">
          <a:xfrm>
            <a:off x="685800" y="4525963"/>
            <a:ext cx="32004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D6.4 Tree diagrams</a:t>
            </a:r>
          </a:p>
        </p:txBody>
      </p:sp>
      <p:pic>
        <p:nvPicPr>
          <p:cNvPr id="36872"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36875" name="AutoShape 11"/>
          <p:cNvSpPr>
            <a:spLocks noChangeArrowheads="1"/>
          </p:cNvSpPr>
          <p:nvPr/>
        </p:nvSpPr>
        <p:spPr bwMode="auto">
          <a:xfrm>
            <a:off x="304800" y="1033463"/>
            <a:ext cx="30480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D6 Probability</a:t>
            </a:r>
            <a:endParaRPr lang="en-GB" sz="3000">
              <a:solidFill>
                <a:schemeClr val="bg1"/>
              </a:solidFill>
            </a:endParaRPr>
          </a:p>
        </p:txBody>
      </p:sp>
      <p:sp>
        <p:nvSpPr>
          <p:cNvPr id="36876" name="AutoShape 13"/>
          <p:cNvSpPr>
            <a:spLocks noChangeArrowheads="1"/>
          </p:cNvSpPr>
          <p:nvPr/>
        </p:nvSpPr>
        <p:spPr bwMode="auto">
          <a:xfrm>
            <a:off x="685800" y="2876550"/>
            <a:ext cx="5334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D6.2 Probabilities of single events</a:t>
            </a:r>
          </a:p>
        </p:txBody>
      </p:sp>
      <p:sp>
        <p:nvSpPr>
          <p:cNvPr id="36877" name="AutoShape 14"/>
          <p:cNvSpPr>
            <a:spLocks noChangeArrowheads="1"/>
          </p:cNvSpPr>
          <p:nvPr/>
        </p:nvSpPr>
        <p:spPr bwMode="auto">
          <a:xfrm>
            <a:off x="685800" y="2051050"/>
            <a:ext cx="51054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D6.1 The language of probability</a:t>
            </a:r>
          </a:p>
        </p:txBody>
      </p:sp>
      <p:sp>
        <p:nvSpPr>
          <p:cNvPr id="36878" name="AutoShape 15"/>
          <p:cNvSpPr>
            <a:spLocks noChangeArrowheads="1"/>
          </p:cNvSpPr>
          <p:nvPr/>
        </p:nvSpPr>
        <p:spPr bwMode="auto">
          <a:xfrm>
            <a:off x="685800" y="5351463"/>
            <a:ext cx="4648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D6.5 Experimental probability</a:t>
            </a:r>
          </a:p>
        </p:txBody>
      </p:sp>
      <p:sp>
        <p:nvSpPr>
          <p:cNvPr id="36879" name="AutoShape 16"/>
          <p:cNvSpPr>
            <a:spLocks noChangeArrowheads="1"/>
          </p:cNvSpPr>
          <p:nvPr/>
        </p:nvSpPr>
        <p:spPr bwMode="auto">
          <a:xfrm>
            <a:off x="685800" y="3700463"/>
            <a:ext cx="5902325"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D6.3 Probabilities of combined events</a:t>
            </a:r>
          </a:p>
        </p:txBody>
      </p:sp>
      <p:pic>
        <p:nvPicPr>
          <p:cNvPr id="36880" name="Picture 22"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0"/>
          <p:cNvSpPr>
            <a:spLocks noGrp="1" noChangeArrowheads="1"/>
          </p:cNvSpPr>
          <p:nvPr>
            <p:ph type="title"/>
          </p:nvPr>
        </p:nvSpPr>
        <p:spPr>
          <a:noFill/>
        </p:spPr>
        <p:txBody>
          <a:bodyPr/>
          <a:lstStyle/>
          <a:p>
            <a:pPr eaLnBrk="1" hangingPunct="1"/>
            <a:r>
              <a:rPr lang="en-GB" smtClean="0"/>
              <a:t>Tree diagrams</a:t>
            </a:r>
            <a:endParaRPr lang="en-US" smtClean="0"/>
          </a:p>
        </p:txBody>
      </p:sp>
      <p:pic>
        <p:nvPicPr>
          <p:cNvPr id="37892" name="Picture 21"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2"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24"/>
          <p:cNvSpPr txBox="1">
            <a:spLocks noChangeArrowheads="1"/>
          </p:cNvSpPr>
          <p:nvPr/>
        </p:nvSpPr>
        <p:spPr bwMode="auto">
          <a:xfrm>
            <a:off x="250825" y="1052513"/>
            <a:ext cx="5675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You have a pack of fifteen playing cards.</a:t>
            </a:r>
            <a:endParaRPr lang="en-GB"/>
          </a:p>
        </p:txBody>
      </p:sp>
      <p:sp>
        <p:nvSpPr>
          <p:cNvPr id="278553" name="Text Box 25"/>
          <p:cNvSpPr txBox="1">
            <a:spLocks noChangeArrowheads="1"/>
          </p:cNvSpPr>
          <p:nvPr/>
        </p:nvSpPr>
        <p:spPr bwMode="auto">
          <a:xfrm>
            <a:off x="250825" y="1628775"/>
            <a:ext cx="643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Six of the cards are red and the rest are black.</a:t>
            </a:r>
            <a:endParaRPr lang="en-GB"/>
          </a:p>
        </p:txBody>
      </p:sp>
      <p:sp>
        <p:nvSpPr>
          <p:cNvPr id="278554" name="Text Box 26"/>
          <p:cNvSpPr txBox="1">
            <a:spLocks noChangeArrowheads="1"/>
          </p:cNvSpPr>
          <p:nvPr/>
        </p:nvSpPr>
        <p:spPr bwMode="auto">
          <a:xfrm>
            <a:off x="1322388" y="2330450"/>
            <a:ext cx="6500812"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Write down the decimal probability of choosing a red card at random from the pack.</a:t>
            </a:r>
            <a:endParaRPr lang="en-GB"/>
          </a:p>
        </p:txBody>
      </p:sp>
      <p:sp>
        <p:nvSpPr>
          <p:cNvPr id="278555" name="Text Box 27"/>
          <p:cNvSpPr txBox="1">
            <a:spLocks noChangeArrowheads="1"/>
          </p:cNvSpPr>
          <p:nvPr/>
        </p:nvSpPr>
        <p:spPr bwMode="auto">
          <a:xfrm>
            <a:off x="2935288" y="3424238"/>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P(red card) =</a:t>
            </a:r>
            <a:endParaRPr lang="en-GB"/>
          </a:p>
        </p:txBody>
      </p:sp>
      <p:grpSp>
        <p:nvGrpSpPr>
          <p:cNvPr id="2" name="Group 35"/>
          <p:cNvGrpSpPr>
            <a:grpSpLocks/>
          </p:cNvGrpSpPr>
          <p:nvPr/>
        </p:nvGrpSpPr>
        <p:grpSpPr bwMode="auto">
          <a:xfrm>
            <a:off x="4899025" y="3363913"/>
            <a:ext cx="773113" cy="576262"/>
            <a:chOff x="2608" y="3141"/>
            <a:chExt cx="487" cy="363"/>
          </a:xfrm>
        </p:grpSpPr>
        <p:grpSp>
          <p:nvGrpSpPr>
            <p:cNvPr id="37903" name="Group 28"/>
            <p:cNvGrpSpPr>
              <a:grpSpLocks/>
            </p:cNvGrpSpPr>
            <p:nvPr/>
          </p:nvGrpSpPr>
          <p:grpSpPr bwMode="auto">
            <a:xfrm>
              <a:off x="2608" y="3141"/>
              <a:ext cx="258" cy="363"/>
              <a:chOff x="1338" y="2251"/>
              <a:chExt cx="258" cy="363"/>
            </a:xfrm>
          </p:grpSpPr>
          <p:sp>
            <p:nvSpPr>
              <p:cNvPr id="37905" name="Text Box 29"/>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6</a:t>
                </a:r>
              </a:p>
            </p:txBody>
          </p:sp>
          <p:sp>
            <p:nvSpPr>
              <p:cNvPr id="37906" name="Line 30"/>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Text Box 31"/>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15</a:t>
                </a:r>
                <a:endParaRPr lang="en-GB" sz="1600" b="1"/>
              </a:p>
            </p:txBody>
          </p:sp>
        </p:grpSp>
        <p:sp>
          <p:nvSpPr>
            <p:cNvPr id="37904" name="Text Box 32"/>
            <p:cNvSpPr txBox="1">
              <a:spLocks noChangeArrowheads="1"/>
            </p:cNvSpPr>
            <p:nvPr/>
          </p:nvSpPr>
          <p:spPr bwMode="auto">
            <a:xfrm>
              <a:off x="2867" y="317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sp>
        <p:nvSpPr>
          <p:cNvPr id="278561" name="Text Box 33"/>
          <p:cNvSpPr txBox="1">
            <a:spLocks noChangeArrowheads="1"/>
          </p:cNvSpPr>
          <p:nvPr/>
        </p:nvSpPr>
        <p:spPr bwMode="auto">
          <a:xfrm>
            <a:off x="5599113" y="3422650"/>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0.4</a:t>
            </a:r>
            <a:endParaRPr lang="en-GB"/>
          </a:p>
        </p:txBody>
      </p:sp>
      <p:sp>
        <p:nvSpPr>
          <p:cNvPr id="278564" name="Rectangle 36"/>
          <p:cNvSpPr>
            <a:spLocks noChangeArrowheads="1"/>
          </p:cNvSpPr>
          <p:nvPr/>
        </p:nvSpPr>
        <p:spPr bwMode="auto">
          <a:xfrm>
            <a:off x="250825" y="4122738"/>
            <a:ext cx="849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You decide to pick a card at random from the pack, replace it and then pick another.</a:t>
            </a:r>
          </a:p>
        </p:txBody>
      </p:sp>
      <p:sp>
        <p:nvSpPr>
          <p:cNvPr id="278565" name="Rectangle 37"/>
          <p:cNvSpPr>
            <a:spLocks noChangeArrowheads="1"/>
          </p:cNvSpPr>
          <p:nvPr/>
        </p:nvSpPr>
        <p:spPr bwMode="auto">
          <a:xfrm>
            <a:off x="250825" y="5127625"/>
            <a:ext cx="84851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20000"/>
              </a:spcBef>
            </a:pPr>
            <a:r>
              <a:rPr lang="en-GB"/>
              <a:t>If you pick two red cards, you will stay in and do your homework. If you don’t, you will go out to a party. </a:t>
            </a:r>
          </a:p>
        </p:txBody>
      </p:sp>
      <p:pic>
        <p:nvPicPr>
          <p:cNvPr id="37902" name="Picture 39"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5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85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85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8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3" grpId="0"/>
      <p:bldP spid="278554" grpId="0" animBg="1"/>
      <p:bldP spid="278555" grpId="0"/>
      <p:bldP spid="278561" grpId="0"/>
      <p:bldP spid="278564" grpId="0"/>
      <p:bldP spid="27856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6"/>
          <p:cNvSpPr>
            <a:spLocks noChangeShapeType="1"/>
          </p:cNvSpPr>
          <p:nvPr/>
        </p:nvSpPr>
        <p:spPr bwMode="auto">
          <a:xfrm flipH="1">
            <a:off x="323850" y="3121025"/>
            <a:ext cx="1382713" cy="9239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5" name="Line 27"/>
          <p:cNvSpPr>
            <a:spLocks noChangeShapeType="1"/>
          </p:cNvSpPr>
          <p:nvPr/>
        </p:nvSpPr>
        <p:spPr bwMode="auto">
          <a:xfrm>
            <a:off x="323850" y="4044950"/>
            <a:ext cx="1382713" cy="9112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6" name="Text Box 2"/>
          <p:cNvSpPr txBox="1">
            <a:spLocks noChangeArrowheads="1"/>
          </p:cNvSpPr>
          <p:nvPr/>
        </p:nvSpPr>
        <p:spPr bwMode="auto">
          <a:xfrm>
            <a:off x="252413" y="1023938"/>
            <a:ext cx="871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All of the possible outcomes can be shown using a probability tree diagram:</a:t>
            </a:r>
            <a:endParaRPr lang="en-GB" baseline="-25000"/>
          </a:p>
        </p:txBody>
      </p:sp>
      <p:pic>
        <p:nvPicPr>
          <p:cNvPr id="38917" name="Picture 3"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7"/>
          <p:cNvSpPr txBox="1">
            <a:spLocks noChangeArrowheads="1"/>
          </p:cNvSpPr>
          <p:nvPr/>
        </p:nvSpPr>
        <p:spPr bwMode="auto">
          <a:xfrm>
            <a:off x="1778000" y="28225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FF3300"/>
                </a:solidFill>
              </a:rPr>
              <a:t>red</a:t>
            </a:r>
            <a:endParaRPr lang="en-US" b="1">
              <a:solidFill>
                <a:srgbClr val="FF3300"/>
              </a:solidFill>
            </a:endParaRPr>
          </a:p>
        </p:txBody>
      </p:sp>
      <p:sp>
        <p:nvSpPr>
          <p:cNvPr id="38919" name="Text Box 8"/>
          <p:cNvSpPr txBox="1">
            <a:spLocks noChangeArrowheads="1"/>
          </p:cNvSpPr>
          <p:nvPr/>
        </p:nvSpPr>
        <p:spPr bwMode="auto">
          <a:xfrm>
            <a:off x="1701800" y="487997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0000"/>
                </a:solidFill>
              </a:rPr>
              <a:t>black</a:t>
            </a:r>
            <a:endParaRPr lang="en-US" b="1">
              <a:solidFill>
                <a:srgbClr val="000000"/>
              </a:solidFill>
            </a:endParaRPr>
          </a:p>
        </p:txBody>
      </p:sp>
      <p:sp>
        <p:nvSpPr>
          <p:cNvPr id="38920" name="Text Box 9"/>
          <p:cNvSpPr txBox="1">
            <a:spLocks noChangeArrowheads="1"/>
          </p:cNvSpPr>
          <p:nvPr/>
        </p:nvSpPr>
        <p:spPr bwMode="auto">
          <a:xfrm>
            <a:off x="3759200" y="33067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0000"/>
                </a:solidFill>
              </a:rPr>
              <a:t>black</a:t>
            </a:r>
            <a:endParaRPr lang="en-US" b="1">
              <a:solidFill>
                <a:srgbClr val="000000"/>
              </a:solidFill>
            </a:endParaRPr>
          </a:p>
        </p:txBody>
      </p:sp>
      <p:sp>
        <p:nvSpPr>
          <p:cNvPr id="38921" name="Text Box 10"/>
          <p:cNvSpPr txBox="1">
            <a:spLocks noChangeArrowheads="1"/>
          </p:cNvSpPr>
          <p:nvPr/>
        </p:nvSpPr>
        <p:spPr bwMode="auto">
          <a:xfrm>
            <a:off x="3759200" y="541972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0000"/>
                </a:solidFill>
              </a:rPr>
              <a:t>black</a:t>
            </a:r>
            <a:endParaRPr lang="en-US" b="1">
              <a:solidFill>
                <a:srgbClr val="000000"/>
              </a:solidFill>
            </a:endParaRPr>
          </a:p>
        </p:txBody>
      </p:sp>
      <p:sp>
        <p:nvSpPr>
          <p:cNvPr id="38922" name="Text Box 11"/>
          <p:cNvSpPr txBox="1">
            <a:spLocks noChangeArrowheads="1"/>
          </p:cNvSpPr>
          <p:nvPr/>
        </p:nvSpPr>
        <p:spPr bwMode="auto">
          <a:xfrm>
            <a:off x="3759200" y="22510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FF3300"/>
                </a:solidFill>
              </a:rPr>
              <a:t>red</a:t>
            </a:r>
            <a:endParaRPr lang="en-US" b="1">
              <a:solidFill>
                <a:srgbClr val="FF3300"/>
              </a:solidFill>
            </a:endParaRPr>
          </a:p>
        </p:txBody>
      </p:sp>
      <p:sp>
        <p:nvSpPr>
          <p:cNvPr id="38923" name="Text Box 12"/>
          <p:cNvSpPr txBox="1">
            <a:spLocks noChangeArrowheads="1"/>
          </p:cNvSpPr>
          <p:nvPr/>
        </p:nvSpPr>
        <p:spPr bwMode="auto">
          <a:xfrm>
            <a:off x="3759200" y="43624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FF3300"/>
                </a:solidFill>
              </a:rPr>
              <a:t>red</a:t>
            </a:r>
            <a:endParaRPr lang="en-US" b="1">
              <a:solidFill>
                <a:srgbClr val="FF3300"/>
              </a:solidFill>
            </a:endParaRPr>
          </a:p>
        </p:txBody>
      </p:sp>
      <p:sp>
        <p:nvSpPr>
          <p:cNvPr id="38924" name="Rectangle 20"/>
          <p:cNvSpPr>
            <a:spLocks noGrp="1" noChangeArrowheads="1"/>
          </p:cNvSpPr>
          <p:nvPr>
            <p:ph type="title"/>
          </p:nvPr>
        </p:nvSpPr>
        <p:spPr>
          <a:noFill/>
        </p:spPr>
        <p:txBody>
          <a:bodyPr/>
          <a:lstStyle/>
          <a:p>
            <a:pPr eaLnBrk="1" hangingPunct="1"/>
            <a:r>
              <a:rPr lang="en-GB" smtClean="0"/>
              <a:t>Tree diagrams</a:t>
            </a:r>
            <a:endParaRPr lang="en-US" smtClean="0"/>
          </a:p>
        </p:txBody>
      </p:sp>
      <p:pic>
        <p:nvPicPr>
          <p:cNvPr id="38925" name="Picture 21"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22"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Line 36"/>
          <p:cNvSpPr>
            <a:spLocks noChangeShapeType="1"/>
          </p:cNvSpPr>
          <p:nvPr/>
        </p:nvSpPr>
        <p:spPr bwMode="auto">
          <a:xfrm flipH="1">
            <a:off x="2654300" y="2492375"/>
            <a:ext cx="1095375" cy="571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Line 37"/>
          <p:cNvSpPr>
            <a:spLocks noChangeShapeType="1"/>
          </p:cNvSpPr>
          <p:nvPr/>
        </p:nvSpPr>
        <p:spPr bwMode="auto">
          <a:xfrm>
            <a:off x="2654300" y="3063875"/>
            <a:ext cx="1095375" cy="525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9" name="Line 43"/>
          <p:cNvSpPr>
            <a:spLocks noChangeShapeType="1"/>
          </p:cNvSpPr>
          <p:nvPr/>
        </p:nvSpPr>
        <p:spPr bwMode="auto">
          <a:xfrm flipH="1">
            <a:off x="2654300" y="4562475"/>
            <a:ext cx="1095375" cy="571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44"/>
          <p:cNvSpPr>
            <a:spLocks noChangeShapeType="1"/>
          </p:cNvSpPr>
          <p:nvPr/>
        </p:nvSpPr>
        <p:spPr bwMode="auto">
          <a:xfrm>
            <a:off x="2654300" y="5133975"/>
            <a:ext cx="1095375" cy="525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981" name="Rectangle 13"/>
          <p:cNvSpPr>
            <a:spLocks noChangeArrowheads="1"/>
          </p:cNvSpPr>
          <p:nvPr/>
        </p:nvSpPr>
        <p:spPr bwMode="auto">
          <a:xfrm>
            <a:off x="669925" y="3340100"/>
            <a:ext cx="6413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GB" b="1">
                <a:solidFill>
                  <a:schemeClr val="tx1"/>
                </a:solidFill>
                <a:latin typeface="Arial" charset="0"/>
                <a:cs typeface="+mn-cs"/>
              </a:rPr>
              <a:t>0.4</a:t>
            </a:r>
          </a:p>
        </p:txBody>
      </p:sp>
      <p:sp>
        <p:nvSpPr>
          <p:cNvPr id="339982" name="Rectangle 14"/>
          <p:cNvSpPr>
            <a:spLocks noChangeArrowheads="1"/>
          </p:cNvSpPr>
          <p:nvPr/>
        </p:nvSpPr>
        <p:spPr bwMode="auto">
          <a:xfrm>
            <a:off x="669925" y="4257675"/>
            <a:ext cx="6413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GB" b="1">
                <a:solidFill>
                  <a:schemeClr val="tx1"/>
                </a:solidFill>
                <a:latin typeface="Arial" charset="0"/>
                <a:cs typeface="+mn-cs"/>
              </a:rPr>
              <a:t>0.6</a:t>
            </a:r>
          </a:p>
        </p:txBody>
      </p:sp>
      <p:sp>
        <p:nvSpPr>
          <p:cNvPr id="339983" name="Rectangle 15"/>
          <p:cNvSpPr>
            <a:spLocks noChangeArrowheads="1"/>
          </p:cNvSpPr>
          <p:nvPr/>
        </p:nvSpPr>
        <p:spPr bwMode="auto">
          <a:xfrm>
            <a:off x="2881313" y="2492375"/>
            <a:ext cx="6413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GB" b="1">
                <a:solidFill>
                  <a:schemeClr val="tx1"/>
                </a:solidFill>
                <a:latin typeface="Arial" charset="0"/>
                <a:cs typeface="+mn-cs"/>
              </a:rPr>
              <a:t>0.4</a:t>
            </a:r>
          </a:p>
        </p:txBody>
      </p:sp>
      <p:sp>
        <p:nvSpPr>
          <p:cNvPr id="339984" name="Rectangle 16"/>
          <p:cNvSpPr>
            <a:spLocks noChangeArrowheads="1"/>
          </p:cNvSpPr>
          <p:nvPr/>
        </p:nvSpPr>
        <p:spPr bwMode="auto">
          <a:xfrm>
            <a:off x="2881313" y="3103563"/>
            <a:ext cx="6413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GB" b="1">
                <a:solidFill>
                  <a:schemeClr val="tx1"/>
                </a:solidFill>
                <a:latin typeface="Arial" charset="0"/>
                <a:cs typeface="+mn-cs"/>
              </a:rPr>
              <a:t>0.6</a:t>
            </a:r>
          </a:p>
        </p:txBody>
      </p:sp>
      <p:sp>
        <p:nvSpPr>
          <p:cNvPr id="339985" name="Rectangle 17"/>
          <p:cNvSpPr>
            <a:spLocks noChangeArrowheads="1"/>
          </p:cNvSpPr>
          <p:nvPr/>
        </p:nvSpPr>
        <p:spPr bwMode="auto">
          <a:xfrm>
            <a:off x="2881313" y="4562475"/>
            <a:ext cx="6413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GB" b="1">
                <a:solidFill>
                  <a:schemeClr val="tx1"/>
                </a:solidFill>
                <a:latin typeface="Arial" charset="0"/>
                <a:cs typeface="+mn-cs"/>
              </a:rPr>
              <a:t>0.4</a:t>
            </a:r>
          </a:p>
        </p:txBody>
      </p:sp>
      <p:sp>
        <p:nvSpPr>
          <p:cNvPr id="339986" name="Rectangle 18"/>
          <p:cNvSpPr>
            <a:spLocks noChangeArrowheads="1"/>
          </p:cNvSpPr>
          <p:nvPr/>
        </p:nvSpPr>
        <p:spPr bwMode="auto">
          <a:xfrm>
            <a:off x="2881313" y="5173663"/>
            <a:ext cx="6413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GB" b="1">
                <a:solidFill>
                  <a:schemeClr val="tx1"/>
                </a:solidFill>
                <a:latin typeface="Arial" charset="0"/>
                <a:cs typeface="+mn-cs"/>
              </a:rPr>
              <a:t>0.6</a:t>
            </a:r>
          </a:p>
        </p:txBody>
      </p:sp>
      <p:sp>
        <p:nvSpPr>
          <p:cNvPr id="340015" name="Rectangle 47"/>
          <p:cNvSpPr>
            <a:spLocks noChangeArrowheads="1"/>
          </p:cNvSpPr>
          <p:nvPr/>
        </p:nvSpPr>
        <p:spPr bwMode="auto">
          <a:xfrm>
            <a:off x="5076825" y="2251075"/>
            <a:ext cx="367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FF3300"/>
                </a:solidFill>
              </a:rPr>
              <a:t>R</a:t>
            </a:r>
            <a:r>
              <a:rPr lang="en-GB">
                <a:solidFill>
                  <a:schemeClr val="tx1"/>
                </a:solidFill>
              </a:rPr>
              <a:t>,</a:t>
            </a:r>
            <a:r>
              <a:rPr lang="en-GB">
                <a:solidFill>
                  <a:srgbClr val="FF3300"/>
                </a:solidFill>
              </a:rPr>
              <a:t> </a:t>
            </a:r>
            <a:r>
              <a:rPr lang="en-GB" b="1">
                <a:solidFill>
                  <a:srgbClr val="FF3300"/>
                </a:solidFill>
              </a:rPr>
              <a:t>R</a:t>
            </a:r>
            <a:r>
              <a:rPr lang="en-GB">
                <a:solidFill>
                  <a:schemeClr val="tx1"/>
                </a:solidFill>
              </a:rPr>
              <a:t>)</a:t>
            </a:r>
            <a:r>
              <a:rPr lang="en-GB"/>
              <a:t> = 0.4 </a:t>
            </a:r>
            <a:r>
              <a:rPr lang="en-US"/>
              <a:t>×</a:t>
            </a:r>
            <a:r>
              <a:rPr lang="en-GB"/>
              <a:t> 0.4 = </a:t>
            </a:r>
            <a:r>
              <a:rPr lang="en-GB">
                <a:solidFill>
                  <a:srgbClr val="FF6600"/>
                </a:solidFill>
              </a:rPr>
              <a:t>0.16</a:t>
            </a:r>
          </a:p>
        </p:txBody>
      </p:sp>
      <p:sp>
        <p:nvSpPr>
          <p:cNvPr id="340016" name="Rectangle 48"/>
          <p:cNvSpPr>
            <a:spLocks noChangeArrowheads="1"/>
          </p:cNvSpPr>
          <p:nvPr/>
        </p:nvSpPr>
        <p:spPr bwMode="auto">
          <a:xfrm>
            <a:off x="5873750" y="1819275"/>
            <a:ext cx="201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chemeClr val="tx1"/>
                </a:solidFill>
              </a:rPr>
              <a:t>Probabilities</a:t>
            </a:r>
          </a:p>
        </p:txBody>
      </p:sp>
      <p:sp>
        <p:nvSpPr>
          <p:cNvPr id="340017" name="Rectangle 49"/>
          <p:cNvSpPr>
            <a:spLocks noChangeArrowheads="1"/>
          </p:cNvSpPr>
          <p:nvPr/>
        </p:nvSpPr>
        <p:spPr bwMode="auto">
          <a:xfrm>
            <a:off x="5076825" y="3306763"/>
            <a:ext cx="367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FF3300"/>
                </a:solidFill>
              </a:rPr>
              <a:t>R</a:t>
            </a:r>
            <a:r>
              <a:rPr lang="en-GB">
                <a:solidFill>
                  <a:schemeClr val="tx1"/>
                </a:solidFill>
              </a:rPr>
              <a:t>,</a:t>
            </a:r>
            <a:r>
              <a:rPr lang="en-GB">
                <a:solidFill>
                  <a:srgbClr val="FF3300"/>
                </a:solidFill>
              </a:rPr>
              <a:t> </a:t>
            </a:r>
            <a:r>
              <a:rPr lang="en-GB" b="1">
                <a:solidFill>
                  <a:srgbClr val="000000"/>
                </a:solidFill>
              </a:rPr>
              <a:t>B</a:t>
            </a:r>
            <a:r>
              <a:rPr lang="en-GB">
                <a:solidFill>
                  <a:schemeClr val="tx1"/>
                </a:solidFill>
              </a:rPr>
              <a:t>)</a:t>
            </a:r>
            <a:r>
              <a:rPr lang="en-GB"/>
              <a:t> = 0.4 </a:t>
            </a:r>
            <a:r>
              <a:rPr lang="en-US"/>
              <a:t>×</a:t>
            </a:r>
            <a:r>
              <a:rPr lang="en-GB"/>
              <a:t> 0.6 = </a:t>
            </a:r>
            <a:r>
              <a:rPr lang="en-GB">
                <a:solidFill>
                  <a:srgbClr val="FF6600"/>
                </a:solidFill>
              </a:rPr>
              <a:t>0.24</a:t>
            </a:r>
          </a:p>
        </p:txBody>
      </p:sp>
      <p:sp>
        <p:nvSpPr>
          <p:cNvPr id="340018" name="Rectangle 50"/>
          <p:cNvSpPr>
            <a:spLocks noChangeArrowheads="1"/>
          </p:cNvSpPr>
          <p:nvPr/>
        </p:nvSpPr>
        <p:spPr bwMode="auto">
          <a:xfrm>
            <a:off x="5076825" y="4362450"/>
            <a:ext cx="367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000000"/>
                </a:solidFill>
              </a:rPr>
              <a:t>B</a:t>
            </a:r>
            <a:r>
              <a:rPr lang="en-GB">
                <a:solidFill>
                  <a:schemeClr val="tx1"/>
                </a:solidFill>
              </a:rPr>
              <a:t>,</a:t>
            </a:r>
            <a:r>
              <a:rPr lang="en-GB">
                <a:solidFill>
                  <a:srgbClr val="FF3300"/>
                </a:solidFill>
              </a:rPr>
              <a:t> </a:t>
            </a:r>
            <a:r>
              <a:rPr lang="en-GB" b="1">
                <a:solidFill>
                  <a:srgbClr val="FF3300"/>
                </a:solidFill>
              </a:rPr>
              <a:t>R</a:t>
            </a:r>
            <a:r>
              <a:rPr lang="en-GB">
                <a:solidFill>
                  <a:schemeClr val="tx1"/>
                </a:solidFill>
              </a:rPr>
              <a:t>)</a:t>
            </a:r>
            <a:r>
              <a:rPr lang="en-GB"/>
              <a:t> = 0.6 </a:t>
            </a:r>
            <a:r>
              <a:rPr lang="en-US"/>
              <a:t>×</a:t>
            </a:r>
            <a:r>
              <a:rPr lang="en-GB"/>
              <a:t> 0.4 = </a:t>
            </a:r>
            <a:r>
              <a:rPr lang="en-GB">
                <a:solidFill>
                  <a:srgbClr val="FF6600"/>
                </a:solidFill>
              </a:rPr>
              <a:t>0.24</a:t>
            </a:r>
          </a:p>
        </p:txBody>
      </p:sp>
      <p:sp>
        <p:nvSpPr>
          <p:cNvPr id="340019" name="Rectangle 51"/>
          <p:cNvSpPr>
            <a:spLocks noChangeArrowheads="1"/>
          </p:cNvSpPr>
          <p:nvPr/>
        </p:nvSpPr>
        <p:spPr bwMode="auto">
          <a:xfrm>
            <a:off x="5076825" y="5437188"/>
            <a:ext cx="36798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GB">
                <a:solidFill>
                  <a:schemeClr val="tx1"/>
                </a:solidFill>
              </a:rPr>
              <a:t>P(</a:t>
            </a:r>
            <a:r>
              <a:rPr lang="en-GB" b="1">
                <a:solidFill>
                  <a:srgbClr val="000000"/>
                </a:solidFill>
              </a:rPr>
              <a:t>B</a:t>
            </a:r>
            <a:r>
              <a:rPr lang="en-GB">
                <a:solidFill>
                  <a:schemeClr val="tx1"/>
                </a:solidFill>
              </a:rPr>
              <a:t>, </a:t>
            </a:r>
            <a:r>
              <a:rPr lang="en-GB" b="1">
                <a:solidFill>
                  <a:srgbClr val="000000"/>
                </a:solidFill>
              </a:rPr>
              <a:t>B</a:t>
            </a:r>
            <a:r>
              <a:rPr lang="en-GB">
                <a:solidFill>
                  <a:schemeClr val="tx1"/>
                </a:solidFill>
              </a:rPr>
              <a:t>) </a:t>
            </a:r>
            <a:r>
              <a:rPr lang="en-GB"/>
              <a:t>= 0.6 </a:t>
            </a:r>
            <a:r>
              <a:rPr lang="en-US"/>
              <a:t>×</a:t>
            </a:r>
            <a:r>
              <a:rPr lang="en-GB"/>
              <a:t> 0.6 = </a:t>
            </a:r>
            <a:r>
              <a:rPr lang="en-GB">
                <a:solidFill>
                  <a:srgbClr val="FF6600"/>
                </a:solidFill>
              </a:rPr>
              <a:t>0.36</a:t>
            </a:r>
          </a:p>
        </p:txBody>
      </p:sp>
      <p:sp>
        <p:nvSpPr>
          <p:cNvPr id="38942" name="Rectangle 53"/>
          <p:cNvSpPr>
            <a:spLocks noChangeArrowheads="1"/>
          </p:cNvSpPr>
          <p:nvPr/>
        </p:nvSpPr>
        <p:spPr bwMode="auto">
          <a:xfrm>
            <a:off x="3492500" y="1819275"/>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2</a:t>
            </a:r>
            <a:r>
              <a:rPr lang="en-GB" b="1" baseline="30000"/>
              <a:t>nd</a:t>
            </a:r>
            <a:r>
              <a:rPr lang="en-GB" b="1"/>
              <a:t> card</a:t>
            </a:r>
          </a:p>
        </p:txBody>
      </p:sp>
      <p:sp>
        <p:nvSpPr>
          <p:cNvPr id="38943" name="Rectangle 54"/>
          <p:cNvSpPr>
            <a:spLocks noChangeArrowheads="1"/>
          </p:cNvSpPr>
          <p:nvPr/>
        </p:nvSpPr>
        <p:spPr bwMode="auto">
          <a:xfrm>
            <a:off x="1581150" y="1819275"/>
            <a:ext cx="126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1</a:t>
            </a:r>
            <a:r>
              <a:rPr lang="en-GB" b="1" baseline="30000"/>
              <a:t>st</a:t>
            </a:r>
            <a:r>
              <a:rPr lang="en-GB" b="1"/>
              <a:t> card</a:t>
            </a:r>
          </a:p>
        </p:txBody>
      </p:sp>
      <p:pic>
        <p:nvPicPr>
          <p:cNvPr id="38944" name="Picture 55"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9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99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99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99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99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00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00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00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00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0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1" grpId="0" animBg="1"/>
      <p:bldP spid="339982" grpId="0" animBg="1"/>
      <p:bldP spid="339983" grpId="0" animBg="1"/>
      <p:bldP spid="339984" grpId="0" animBg="1"/>
      <p:bldP spid="339985" grpId="0" animBg="1"/>
      <p:bldP spid="339986" grpId="0" animBg="1"/>
      <p:bldP spid="340015" grpId="0"/>
      <p:bldP spid="340016" grpId="0"/>
      <p:bldP spid="340017" grpId="0"/>
      <p:bldP spid="340018" grpId="0"/>
      <p:bldP spid="3400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a:spLocks noGrp="1" noChangeArrowheads="1"/>
          </p:cNvSpPr>
          <p:nvPr>
            <p:ph type="title"/>
          </p:nvPr>
        </p:nvSpPr>
        <p:spPr>
          <a:noFill/>
        </p:spPr>
        <p:txBody>
          <a:bodyPr/>
          <a:lstStyle/>
          <a:p>
            <a:pPr eaLnBrk="1" hangingPunct="1"/>
            <a:r>
              <a:rPr lang="en-GB" smtClean="0"/>
              <a:t>Tree diagrams</a:t>
            </a:r>
            <a:endParaRPr lang="en-US" smtClean="0"/>
          </a:p>
        </p:txBody>
      </p:sp>
      <p:pic>
        <p:nvPicPr>
          <p:cNvPr id="39940" name="Picture 6"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2" name="Group 23"/>
          <p:cNvGrpSpPr>
            <a:grpSpLocks/>
          </p:cNvGrpSpPr>
          <p:nvPr/>
        </p:nvGrpSpPr>
        <p:grpSpPr bwMode="auto">
          <a:xfrm>
            <a:off x="347663" y="1125538"/>
            <a:ext cx="3817937" cy="4679950"/>
            <a:chOff x="219" y="709"/>
            <a:chExt cx="2405" cy="2948"/>
          </a:xfrm>
        </p:grpSpPr>
        <p:sp>
          <p:nvSpPr>
            <p:cNvPr id="39952" name="Rectangle 8"/>
            <p:cNvSpPr>
              <a:spLocks noChangeArrowheads="1"/>
            </p:cNvSpPr>
            <p:nvPr/>
          </p:nvSpPr>
          <p:spPr bwMode="auto">
            <a:xfrm>
              <a:off x="263" y="1418"/>
              <a:ext cx="2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FF3300"/>
                  </a:solidFill>
                </a:rPr>
                <a:t>R</a:t>
              </a:r>
              <a:r>
                <a:rPr lang="en-GB">
                  <a:solidFill>
                    <a:schemeClr val="tx1"/>
                  </a:solidFill>
                </a:rPr>
                <a:t>,</a:t>
              </a:r>
              <a:r>
                <a:rPr lang="en-GB">
                  <a:solidFill>
                    <a:srgbClr val="FF3300"/>
                  </a:solidFill>
                </a:rPr>
                <a:t> </a:t>
              </a:r>
              <a:r>
                <a:rPr lang="en-GB" b="1">
                  <a:solidFill>
                    <a:srgbClr val="FF3300"/>
                  </a:solidFill>
                </a:rPr>
                <a:t>R</a:t>
              </a:r>
              <a:r>
                <a:rPr lang="en-GB">
                  <a:solidFill>
                    <a:schemeClr val="tx1"/>
                  </a:solidFill>
                </a:rPr>
                <a:t>)</a:t>
              </a:r>
              <a:r>
                <a:rPr lang="en-GB"/>
                <a:t> = 0.4 </a:t>
              </a:r>
              <a:r>
                <a:rPr lang="en-US"/>
                <a:t>×</a:t>
              </a:r>
              <a:r>
                <a:rPr lang="en-GB"/>
                <a:t> 0.4 = </a:t>
              </a:r>
              <a:r>
                <a:rPr lang="en-GB">
                  <a:solidFill>
                    <a:srgbClr val="FF6600"/>
                  </a:solidFill>
                </a:rPr>
                <a:t>0.16</a:t>
              </a:r>
            </a:p>
          </p:txBody>
        </p:sp>
        <p:sp>
          <p:nvSpPr>
            <p:cNvPr id="39953" name="Rectangle 9"/>
            <p:cNvSpPr>
              <a:spLocks noChangeArrowheads="1"/>
            </p:cNvSpPr>
            <p:nvPr/>
          </p:nvSpPr>
          <p:spPr bwMode="auto">
            <a:xfrm>
              <a:off x="788" y="828"/>
              <a:ext cx="126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chemeClr val="tx1"/>
                  </a:solidFill>
                </a:rPr>
                <a:t>Probabilities</a:t>
              </a:r>
            </a:p>
          </p:txBody>
        </p:sp>
        <p:sp>
          <p:nvSpPr>
            <p:cNvPr id="39954" name="Rectangle 10"/>
            <p:cNvSpPr>
              <a:spLocks noChangeArrowheads="1"/>
            </p:cNvSpPr>
            <p:nvPr/>
          </p:nvSpPr>
          <p:spPr bwMode="auto">
            <a:xfrm>
              <a:off x="263" y="1970"/>
              <a:ext cx="2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FF3300"/>
                  </a:solidFill>
                </a:rPr>
                <a:t>R</a:t>
              </a:r>
              <a:r>
                <a:rPr lang="en-GB">
                  <a:solidFill>
                    <a:schemeClr val="tx1"/>
                  </a:solidFill>
                </a:rPr>
                <a:t>,</a:t>
              </a:r>
              <a:r>
                <a:rPr lang="en-GB">
                  <a:solidFill>
                    <a:srgbClr val="FF3300"/>
                  </a:solidFill>
                </a:rPr>
                <a:t> </a:t>
              </a:r>
              <a:r>
                <a:rPr lang="en-GB" b="1">
                  <a:solidFill>
                    <a:srgbClr val="000000"/>
                  </a:solidFill>
                </a:rPr>
                <a:t>B</a:t>
              </a:r>
              <a:r>
                <a:rPr lang="en-GB">
                  <a:solidFill>
                    <a:schemeClr val="tx1"/>
                  </a:solidFill>
                </a:rPr>
                <a:t>)</a:t>
              </a:r>
              <a:r>
                <a:rPr lang="en-GB"/>
                <a:t> = 0.4 </a:t>
              </a:r>
              <a:r>
                <a:rPr lang="en-US"/>
                <a:t>×</a:t>
              </a:r>
              <a:r>
                <a:rPr lang="en-GB"/>
                <a:t> 0.6 = </a:t>
              </a:r>
              <a:r>
                <a:rPr lang="en-GB">
                  <a:solidFill>
                    <a:srgbClr val="FF6600"/>
                  </a:solidFill>
                </a:rPr>
                <a:t>0.24</a:t>
              </a:r>
            </a:p>
          </p:txBody>
        </p:sp>
        <p:sp>
          <p:nvSpPr>
            <p:cNvPr id="39955" name="Rectangle 11"/>
            <p:cNvSpPr>
              <a:spLocks noChangeArrowheads="1"/>
            </p:cNvSpPr>
            <p:nvPr/>
          </p:nvSpPr>
          <p:spPr bwMode="auto">
            <a:xfrm>
              <a:off x="263" y="2522"/>
              <a:ext cx="2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000000"/>
                  </a:solidFill>
                </a:rPr>
                <a:t>B</a:t>
              </a:r>
              <a:r>
                <a:rPr lang="en-GB">
                  <a:solidFill>
                    <a:schemeClr val="tx1"/>
                  </a:solidFill>
                </a:rPr>
                <a:t>,</a:t>
              </a:r>
              <a:r>
                <a:rPr lang="en-GB">
                  <a:solidFill>
                    <a:srgbClr val="FF3300"/>
                  </a:solidFill>
                </a:rPr>
                <a:t> </a:t>
              </a:r>
              <a:r>
                <a:rPr lang="en-GB" b="1">
                  <a:solidFill>
                    <a:srgbClr val="FF3300"/>
                  </a:solidFill>
                </a:rPr>
                <a:t>R</a:t>
              </a:r>
              <a:r>
                <a:rPr lang="en-GB">
                  <a:solidFill>
                    <a:schemeClr val="tx1"/>
                  </a:solidFill>
                </a:rPr>
                <a:t>)</a:t>
              </a:r>
              <a:r>
                <a:rPr lang="en-GB"/>
                <a:t> = 0.6 </a:t>
              </a:r>
              <a:r>
                <a:rPr lang="en-US"/>
                <a:t>×</a:t>
              </a:r>
              <a:r>
                <a:rPr lang="en-GB"/>
                <a:t> 0.4 = </a:t>
              </a:r>
              <a:r>
                <a:rPr lang="en-GB">
                  <a:solidFill>
                    <a:srgbClr val="FF6600"/>
                  </a:solidFill>
                </a:rPr>
                <a:t>0.24</a:t>
              </a:r>
            </a:p>
          </p:txBody>
        </p:sp>
        <p:sp>
          <p:nvSpPr>
            <p:cNvPr id="39956" name="Rectangle 12"/>
            <p:cNvSpPr>
              <a:spLocks noChangeArrowheads="1"/>
            </p:cNvSpPr>
            <p:nvPr/>
          </p:nvSpPr>
          <p:spPr bwMode="auto">
            <a:xfrm>
              <a:off x="263" y="3074"/>
              <a:ext cx="231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GB">
                  <a:solidFill>
                    <a:schemeClr val="tx1"/>
                  </a:solidFill>
                </a:rPr>
                <a:t>P(</a:t>
              </a:r>
              <a:r>
                <a:rPr lang="en-GB" b="1">
                  <a:solidFill>
                    <a:srgbClr val="000000"/>
                  </a:solidFill>
                </a:rPr>
                <a:t>B</a:t>
              </a:r>
              <a:r>
                <a:rPr lang="en-GB">
                  <a:solidFill>
                    <a:schemeClr val="tx1"/>
                  </a:solidFill>
                </a:rPr>
                <a:t>, </a:t>
              </a:r>
              <a:r>
                <a:rPr lang="en-GB" b="1">
                  <a:solidFill>
                    <a:srgbClr val="000000"/>
                  </a:solidFill>
                </a:rPr>
                <a:t>B</a:t>
              </a:r>
              <a:r>
                <a:rPr lang="en-GB">
                  <a:solidFill>
                    <a:schemeClr val="tx1"/>
                  </a:solidFill>
                </a:rPr>
                <a:t>) </a:t>
              </a:r>
              <a:r>
                <a:rPr lang="en-GB"/>
                <a:t>= 0.6 </a:t>
              </a:r>
              <a:r>
                <a:rPr lang="en-US"/>
                <a:t>×</a:t>
              </a:r>
              <a:r>
                <a:rPr lang="en-GB"/>
                <a:t> 0.6 = </a:t>
              </a:r>
              <a:r>
                <a:rPr lang="en-GB">
                  <a:solidFill>
                    <a:srgbClr val="FF6600"/>
                  </a:solidFill>
                </a:rPr>
                <a:t>0.36</a:t>
              </a:r>
            </a:p>
          </p:txBody>
        </p:sp>
        <p:sp>
          <p:nvSpPr>
            <p:cNvPr id="39957" name="Rectangle 13"/>
            <p:cNvSpPr>
              <a:spLocks noChangeArrowheads="1"/>
            </p:cNvSpPr>
            <p:nvPr/>
          </p:nvSpPr>
          <p:spPr bwMode="auto">
            <a:xfrm>
              <a:off x="219" y="709"/>
              <a:ext cx="2405" cy="29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80591" name="Rectangle 15"/>
          <p:cNvSpPr>
            <a:spLocks noChangeArrowheads="1"/>
          </p:cNvSpPr>
          <p:nvPr/>
        </p:nvSpPr>
        <p:spPr bwMode="auto">
          <a:xfrm>
            <a:off x="4248150" y="1125538"/>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r>
              <a:rPr lang="en-GB"/>
              <a:t>1) What do the probabilities add up to?</a:t>
            </a:r>
          </a:p>
        </p:txBody>
      </p:sp>
      <p:sp>
        <p:nvSpPr>
          <p:cNvPr id="280592" name="Text Box 16"/>
          <p:cNvSpPr txBox="1">
            <a:spLocks noChangeArrowheads="1"/>
          </p:cNvSpPr>
          <p:nvPr/>
        </p:nvSpPr>
        <p:spPr bwMode="auto">
          <a:xfrm>
            <a:off x="4610100" y="2019300"/>
            <a:ext cx="385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0.16 + 0.24 + 0.24 + 0.36 =</a:t>
            </a:r>
            <a:endParaRPr lang="en-GB"/>
          </a:p>
        </p:txBody>
      </p:sp>
      <p:sp>
        <p:nvSpPr>
          <p:cNvPr id="280593" name="Text Box 17"/>
          <p:cNvSpPr txBox="1">
            <a:spLocks noChangeArrowheads="1"/>
          </p:cNvSpPr>
          <p:nvPr/>
        </p:nvSpPr>
        <p:spPr bwMode="auto">
          <a:xfrm>
            <a:off x="8389938" y="20193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1</a:t>
            </a:r>
            <a:endParaRPr lang="en-GB" b="1">
              <a:solidFill>
                <a:srgbClr val="FF6600"/>
              </a:solidFill>
            </a:endParaRPr>
          </a:p>
        </p:txBody>
      </p:sp>
      <p:sp>
        <p:nvSpPr>
          <p:cNvPr id="280594" name="Rectangle 18"/>
          <p:cNvSpPr>
            <a:spLocks noChangeArrowheads="1"/>
          </p:cNvSpPr>
          <p:nvPr/>
        </p:nvSpPr>
        <p:spPr bwMode="auto">
          <a:xfrm>
            <a:off x="4248150" y="2792413"/>
            <a:ext cx="4213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r>
              <a:rPr lang="en-GB"/>
              <a:t>2) What are the chances of going to the party?</a:t>
            </a:r>
          </a:p>
        </p:txBody>
      </p:sp>
      <p:sp>
        <p:nvSpPr>
          <p:cNvPr id="280595" name="Rectangle 19"/>
          <p:cNvSpPr>
            <a:spLocks noChangeArrowheads="1"/>
          </p:cNvSpPr>
          <p:nvPr/>
        </p:nvSpPr>
        <p:spPr bwMode="auto">
          <a:xfrm>
            <a:off x="4610100" y="3686175"/>
            <a:ext cx="367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FF3300"/>
                </a:solidFill>
              </a:rPr>
              <a:t>R</a:t>
            </a:r>
            <a:r>
              <a:rPr lang="en-GB">
                <a:solidFill>
                  <a:schemeClr val="tx1"/>
                </a:solidFill>
              </a:rPr>
              <a:t>,</a:t>
            </a:r>
            <a:r>
              <a:rPr lang="en-GB">
                <a:solidFill>
                  <a:srgbClr val="FF3300"/>
                </a:solidFill>
              </a:rPr>
              <a:t> </a:t>
            </a:r>
            <a:r>
              <a:rPr lang="en-GB" b="1">
                <a:solidFill>
                  <a:srgbClr val="FF3300"/>
                </a:solidFill>
              </a:rPr>
              <a:t>R</a:t>
            </a:r>
            <a:r>
              <a:rPr lang="en-GB">
                <a:solidFill>
                  <a:schemeClr val="tx1"/>
                </a:solidFill>
              </a:rPr>
              <a:t>)</a:t>
            </a:r>
            <a:r>
              <a:rPr lang="en-GB"/>
              <a:t> = 0.4 </a:t>
            </a:r>
            <a:r>
              <a:rPr lang="en-US"/>
              <a:t>×</a:t>
            </a:r>
            <a:r>
              <a:rPr lang="en-GB"/>
              <a:t> 0.4 = </a:t>
            </a:r>
            <a:r>
              <a:rPr lang="en-GB" b="1">
                <a:solidFill>
                  <a:srgbClr val="FF6600"/>
                </a:solidFill>
              </a:rPr>
              <a:t>0.16</a:t>
            </a:r>
          </a:p>
        </p:txBody>
      </p:sp>
      <p:sp>
        <p:nvSpPr>
          <p:cNvPr id="280596" name="Rectangle 20"/>
          <p:cNvSpPr>
            <a:spLocks noChangeArrowheads="1"/>
          </p:cNvSpPr>
          <p:nvPr/>
        </p:nvSpPr>
        <p:spPr bwMode="auto">
          <a:xfrm>
            <a:off x="4248150" y="4459288"/>
            <a:ext cx="4427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r>
              <a:rPr lang="en-GB"/>
              <a:t>3) What are the chances of your doing your homework?</a:t>
            </a:r>
          </a:p>
        </p:txBody>
      </p:sp>
      <p:sp>
        <p:nvSpPr>
          <p:cNvPr id="280597" name="Rectangle 21"/>
          <p:cNvSpPr>
            <a:spLocks noChangeArrowheads="1"/>
          </p:cNvSpPr>
          <p:nvPr/>
        </p:nvSpPr>
        <p:spPr bwMode="auto">
          <a:xfrm>
            <a:off x="4610100" y="535305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chemeClr val="tx1"/>
                </a:solidFill>
              </a:rPr>
              <a:t>not</a:t>
            </a:r>
            <a:r>
              <a:rPr lang="en-GB">
                <a:solidFill>
                  <a:schemeClr val="tx1"/>
                </a:solidFill>
              </a:rPr>
              <a:t> </a:t>
            </a:r>
            <a:r>
              <a:rPr lang="en-GB" b="1">
                <a:solidFill>
                  <a:srgbClr val="FF3300"/>
                </a:solidFill>
              </a:rPr>
              <a:t>R</a:t>
            </a:r>
            <a:r>
              <a:rPr lang="en-GB">
                <a:solidFill>
                  <a:schemeClr val="tx1"/>
                </a:solidFill>
              </a:rPr>
              <a:t>,</a:t>
            </a:r>
            <a:r>
              <a:rPr lang="en-GB">
                <a:solidFill>
                  <a:srgbClr val="FF3300"/>
                </a:solidFill>
              </a:rPr>
              <a:t> </a:t>
            </a:r>
            <a:r>
              <a:rPr lang="en-GB" b="1">
                <a:solidFill>
                  <a:srgbClr val="FF3300"/>
                </a:solidFill>
              </a:rPr>
              <a:t>R</a:t>
            </a:r>
            <a:r>
              <a:rPr lang="en-GB">
                <a:solidFill>
                  <a:schemeClr val="tx1"/>
                </a:solidFill>
              </a:rPr>
              <a:t>)</a:t>
            </a:r>
            <a:r>
              <a:rPr lang="en-GB"/>
              <a:t> =</a:t>
            </a:r>
            <a:endParaRPr lang="en-GB" b="1">
              <a:solidFill>
                <a:srgbClr val="FF6600"/>
              </a:solidFill>
            </a:endParaRPr>
          </a:p>
        </p:txBody>
      </p:sp>
      <p:sp>
        <p:nvSpPr>
          <p:cNvPr id="280598" name="Rectangle 22"/>
          <p:cNvSpPr>
            <a:spLocks noChangeArrowheads="1"/>
          </p:cNvSpPr>
          <p:nvPr/>
        </p:nvSpPr>
        <p:spPr bwMode="auto">
          <a:xfrm>
            <a:off x="6554788" y="5353050"/>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1 – 0.16 = </a:t>
            </a:r>
            <a:r>
              <a:rPr lang="en-GB" b="1">
                <a:solidFill>
                  <a:srgbClr val="FF6600"/>
                </a:solidFill>
              </a:rPr>
              <a:t>0.84</a:t>
            </a:r>
          </a:p>
        </p:txBody>
      </p:sp>
      <p:pic>
        <p:nvPicPr>
          <p:cNvPr id="39951" name="Picture 24"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5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5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05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5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59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91" grpId="0"/>
      <p:bldP spid="280592" grpId="0"/>
      <p:bldP spid="280593" grpId="0"/>
      <p:bldP spid="280594" grpId="0"/>
      <p:bldP spid="280595" grpId="0"/>
      <p:bldP spid="280596" grpId="0"/>
      <p:bldP spid="280597" grpId="0"/>
      <p:bldP spid="2805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0"/>
          <p:cNvSpPr>
            <a:spLocks noGrp="1" noChangeArrowheads="1"/>
          </p:cNvSpPr>
          <p:nvPr>
            <p:ph type="title"/>
          </p:nvPr>
        </p:nvSpPr>
        <p:spPr>
          <a:noFill/>
        </p:spPr>
        <p:txBody>
          <a:bodyPr/>
          <a:lstStyle/>
          <a:p>
            <a:pPr eaLnBrk="1" hangingPunct="1"/>
            <a:r>
              <a:rPr lang="en-GB" smtClean="0"/>
              <a:t>Probability without replacement</a:t>
            </a:r>
            <a:endParaRPr lang="en-US" smtClean="0"/>
          </a:p>
        </p:txBody>
      </p:sp>
      <p:pic>
        <p:nvPicPr>
          <p:cNvPr id="40964" name="Picture 21"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2"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31"/>
          <p:cNvSpPr>
            <a:spLocks noChangeArrowheads="1"/>
          </p:cNvSpPr>
          <p:nvPr/>
        </p:nvSpPr>
        <p:spPr bwMode="auto">
          <a:xfrm>
            <a:off x="304800" y="1196975"/>
            <a:ext cx="782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The light bulb in your room has blown. You are in a rush.</a:t>
            </a:r>
          </a:p>
        </p:txBody>
      </p:sp>
      <p:sp>
        <p:nvSpPr>
          <p:cNvPr id="282656" name="Rectangle 32"/>
          <p:cNvSpPr>
            <a:spLocks noChangeArrowheads="1"/>
          </p:cNvSpPr>
          <p:nvPr/>
        </p:nvSpPr>
        <p:spPr bwMode="auto">
          <a:xfrm>
            <a:off x="304800" y="1978025"/>
            <a:ext cx="8443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There are twenty socks in a drawer. Fourteen of them are blue and the rest are green.</a:t>
            </a:r>
          </a:p>
        </p:txBody>
      </p:sp>
      <p:sp>
        <p:nvSpPr>
          <p:cNvPr id="282657" name="Text Box 33"/>
          <p:cNvSpPr txBox="1">
            <a:spLocks noChangeArrowheads="1"/>
          </p:cNvSpPr>
          <p:nvPr/>
        </p:nvSpPr>
        <p:spPr bwMode="auto">
          <a:xfrm>
            <a:off x="1322388" y="3124200"/>
            <a:ext cx="5986462"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probability of randomly picking a blue sock out of the drawer?</a:t>
            </a:r>
            <a:endParaRPr lang="en-GB"/>
          </a:p>
        </p:txBody>
      </p:sp>
      <p:sp>
        <p:nvSpPr>
          <p:cNvPr id="282666" name="Rectangle 42"/>
          <p:cNvSpPr>
            <a:spLocks noChangeArrowheads="1"/>
          </p:cNvSpPr>
          <p:nvPr/>
        </p:nvSpPr>
        <p:spPr bwMode="auto">
          <a:xfrm>
            <a:off x="250825" y="5084763"/>
            <a:ext cx="849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You pick out two socks, one after the other, in the hope of getting a matching pair.</a:t>
            </a:r>
          </a:p>
        </p:txBody>
      </p:sp>
      <p:sp>
        <p:nvSpPr>
          <p:cNvPr id="282658" name="Text Box 34"/>
          <p:cNvSpPr txBox="1">
            <a:spLocks noChangeArrowheads="1"/>
          </p:cNvSpPr>
          <p:nvPr/>
        </p:nvSpPr>
        <p:spPr bwMode="auto">
          <a:xfrm>
            <a:off x="2771775" y="4357688"/>
            <a:ext cx="214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P(blue sock) =</a:t>
            </a:r>
            <a:endParaRPr lang="en-GB"/>
          </a:p>
        </p:txBody>
      </p:sp>
      <p:grpSp>
        <p:nvGrpSpPr>
          <p:cNvPr id="2" name="Group 44"/>
          <p:cNvGrpSpPr>
            <a:grpSpLocks/>
          </p:cNvGrpSpPr>
          <p:nvPr/>
        </p:nvGrpSpPr>
        <p:grpSpPr bwMode="auto">
          <a:xfrm>
            <a:off x="4899025" y="4298950"/>
            <a:ext cx="773113" cy="576263"/>
            <a:chOff x="3086" y="2797"/>
            <a:chExt cx="487" cy="363"/>
          </a:xfrm>
        </p:grpSpPr>
        <p:grpSp>
          <p:nvGrpSpPr>
            <p:cNvPr id="40977" name="Group 43"/>
            <p:cNvGrpSpPr>
              <a:grpSpLocks/>
            </p:cNvGrpSpPr>
            <p:nvPr/>
          </p:nvGrpSpPr>
          <p:grpSpPr bwMode="auto">
            <a:xfrm>
              <a:off x="3086" y="2797"/>
              <a:ext cx="258" cy="363"/>
              <a:chOff x="3086" y="2797"/>
              <a:chExt cx="258" cy="363"/>
            </a:xfrm>
          </p:grpSpPr>
          <p:sp>
            <p:nvSpPr>
              <p:cNvPr id="40979" name="Text Box 37"/>
              <p:cNvSpPr txBox="1">
                <a:spLocks noChangeArrowheads="1"/>
              </p:cNvSpPr>
              <p:nvPr/>
            </p:nvSpPr>
            <p:spPr bwMode="auto">
              <a:xfrm>
                <a:off x="3086" y="279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14</a:t>
                </a:r>
              </a:p>
            </p:txBody>
          </p:sp>
          <p:sp>
            <p:nvSpPr>
              <p:cNvPr id="40980" name="Line 38"/>
              <p:cNvSpPr>
                <a:spLocks noChangeShapeType="1"/>
              </p:cNvSpPr>
              <p:nvPr/>
            </p:nvSpPr>
            <p:spPr bwMode="auto">
              <a:xfrm>
                <a:off x="3125" y="2979"/>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Text Box 39"/>
              <p:cNvSpPr txBox="1">
                <a:spLocks noChangeArrowheads="1"/>
              </p:cNvSpPr>
              <p:nvPr/>
            </p:nvSpPr>
            <p:spPr bwMode="auto">
              <a:xfrm>
                <a:off x="3086" y="294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20</a:t>
                </a:r>
                <a:endParaRPr lang="en-GB" sz="1600" b="1"/>
              </a:p>
            </p:txBody>
          </p:sp>
        </p:grpSp>
        <p:sp>
          <p:nvSpPr>
            <p:cNvPr id="40978" name="Text Box 40"/>
            <p:cNvSpPr txBox="1">
              <a:spLocks noChangeArrowheads="1"/>
            </p:cNvSpPr>
            <p:nvPr/>
          </p:nvSpPr>
          <p:spPr bwMode="auto">
            <a:xfrm>
              <a:off x="3345" y="283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4" name="Group 49"/>
          <p:cNvGrpSpPr>
            <a:grpSpLocks/>
          </p:cNvGrpSpPr>
          <p:nvPr/>
        </p:nvGrpSpPr>
        <p:grpSpPr bwMode="auto">
          <a:xfrm>
            <a:off x="5651500" y="4298950"/>
            <a:ext cx="409575" cy="576263"/>
            <a:chOff x="1338" y="2251"/>
            <a:chExt cx="258" cy="363"/>
          </a:xfrm>
        </p:grpSpPr>
        <p:sp>
          <p:nvSpPr>
            <p:cNvPr id="40974" name="Text Box 50"/>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7</a:t>
              </a:r>
            </a:p>
          </p:txBody>
        </p:sp>
        <p:sp>
          <p:nvSpPr>
            <p:cNvPr id="40975" name="Line 51"/>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Text Box 52"/>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10</a:t>
              </a:r>
              <a:endParaRPr lang="en-GB" sz="1600" b="1"/>
            </a:p>
          </p:txBody>
        </p:sp>
      </p:grpSp>
      <p:pic>
        <p:nvPicPr>
          <p:cNvPr id="40973" name="Picture 54"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26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6" grpId="0"/>
      <p:bldP spid="282657" grpId="0" animBg="1"/>
      <p:bldP spid="282666" grpId="0"/>
      <p:bldP spid="2826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flipH="1">
            <a:off x="323850" y="3121025"/>
            <a:ext cx="1382713" cy="9239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7" name="Line 3"/>
          <p:cNvSpPr>
            <a:spLocks noChangeShapeType="1"/>
          </p:cNvSpPr>
          <p:nvPr/>
        </p:nvSpPr>
        <p:spPr bwMode="auto">
          <a:xfrm>
            <a:off x="323850" y="4044950"/>
            <a:ext cx="1382713" cy="9112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Text Box 4"/>
          <p:cNvSpPr txBox="1">
            <a:spLocks noChangeArrowheads="1"/>
          </p:cNvSpPr>
          <p:nvPr/>
        </p:nvSpPr>
        <p:spPr bwMode="auto">
          <a:xfrm>
            <a:off x="252413" y="1023938"/>
            <a:ext cx="871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eaLnBrk="1" hangingPunct="1">
              <a:lnSpc>
                <a:spcPct val="90000"/>
              </a:lnSpc>
              <a:spcBef>
                <a:spcPct val="20000"/>
              </a:spcBef>
            </a:pPr>
            <a:r>
              <a:rPr lang="en-GB"/>
              <a:t>All of the possible outcomes can be shown using a probability tree diagram:</a:t>
            </a:r>
            <a:endParaRPr lang="en-GB" baseline="-25000"/>
          </a:p>
        </p:txBody>
      </p:sp>
      <p:pic>
        <p:nvPicPr>
          <p:cNvPr id="41989" name="Picture 5"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1619250" y="2822575"/>
            <a:ext cx="84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3399FF"/>
                </a:solidFill>
              </a:rPr>
              <a:t>Blue</a:t>
            </a:r>
            <a:endParaRPr lang="en-US" b="1">
              <a:solidFill>
                <a:srgbClr val="3399FF"/>
              </a:solidFill>
            </a:endParaRPr>
          </a:p>
        </p:txBody>
      </p:sp>
      <p:sp>
        <p:nvSpPr>
          <p:cNvPr id="41991" name="Text Box 7"/>
          <p:cNvSpPr txBox="1">
            <a:spLocks noChangeArrowheads="1"/>
          </p:cNvSpPr>
          <p:nvPr/>
        </p:nvSpPr>
        <p:spPr bwMode="auto">
          <a:xfrm>
            <a:off x="1619250" y="487997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8000"/>
                </a:solidFill>
              </a:rPr>
              <a:t>Green</a:t>
            </a:r>
            <a:endParaRPr lang="en-US" b="1">
              <a:solidFill>
                <a:srgbClr val="008000"/>
              </a:solidFill>
            </a:endParaRPr>
          </a:p>
        </p:txBody>
      </p:sp>
      <p:sp>
        <p:nvSpPr>
          <p:cNvPr id="41992" name="Text Box 8"/>
          <p:cNvSpPr txBox="1">
            <a:spLocks noChangeArrowheads="1"/>
          </p:cNvSpPr>
          <p:nvPr/>
        </p:nvSpPr>
        <p:spPr bwMode="auto">
          <a:xfrm>
            <a:off x="3676650" y="33067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8000"/>
                </a:solidFill>
              </a:rPr>
              <a:t>Green</a:t>
            </a:r>
            <a:endParaRPr lang="en-US" b="1">
              <a:solidFill>
                <a:srgbClr val="008000"/>
              </a:solidFill>
            </a:endParaRPr>
          </a:p>
        </p:txBody>
      </p:sp>
      <p:sp>
        <p:nvSpPr>
          <p:cNvPr id="41993" name="Text Box 9"/>
          <p:cNvSpPr txBox="1">
            <a:spLocks noChangeArrowheads="1"/>
          </p:cNvSpPr>
          <p:nvPr/>
        </p:nvSpPr>
        <p:spPr bwMode="auto">
          <a:xfrm>
            <a:off x="3676650" y="541972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8000"/>
                </a:solidFill>
              </a:rPr>
              <a:t>Green</a:t>
            </a:r>
            <a:endParaRPr lang="en-US" b="1">
              <a:solidFill>
                <a:srgbClr val="008000"/>
              </a:solidFill>
            </a:endParaRPr>
          </a:p>
        </p:txBody>
      </p:sp>
      <p:sp>
        <p:nvSpPr>
          <p:cNvPr id="41994" name="Text Box 10"/>
          <p:cNvSpPr txBox="1">
            <a:spLocks noChangeArrowheads="1"/>
          </p:cNvSpPr>
          <p:nvPr/>
        </p:nvSpPr>
        <p:spPr bwMode="auto">
          <a:xfrm>
            <a:off x="3676650" y="2251075"/>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3399FF"/>
                </a:solidFill>
              </a:rPr>
              <a:t>Blue</a:t>
            </a:r>
            <a:endParaRPr lang="en-US" b="1">
              <a:solidFill>
                <a:srgbClr val="3399FF"/>
              </a:solidFill>
            </a:endParaRPr>
          </a:p>
        </p:txBody>
      </p:sp>
      <p:sp>
        <p:nvSpPr>
          <p:cNvPr id="41995" name="Text Box 11"/>
          <p:cNvSpPr txBox="1">
            <a:spLocks noChangeArrowheads="1"/>
          </p:cNvSpPr>
          <p:nvPr/>
        </p:nvSpPr>
        <p:spPr bwMode="auto">
          <a:xfrm>
            <a:off x="3676650" y="4362450"/>
            <a:ext cx="95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3399FF"/>
                </a:solidFill>
              </a:rPr>
              <a:t>Blue</a:t>
            </a:r>
            <a:endParaRPr lang="en-US" b="1">
              <a:solidFill>
                <a:srgbClr val="3399FF"/>
              </a:solidFill>
            </a:endParaRPr>
          </a:p>
        </p:txBody>
      </p:sp>
      <p:sp>
        <p:nvSpPr>
          <p:cNvPr id="41996" name="Rectangle 12"/>
          <p:cNvSpPr>
            <a:spLocks noGrp="1" noChangeArrowheads="1"/>
          </p:cNvSpPr>
          <p:nvPr>
            <p:ph type="title"/>
          </p:nvPr>
        </p:nvSpPr>
        <p:spPr>
          <a:noFill/>
        </p:spPr>
        <p:txBody>
          <a:bodyPr/>
          <a:lstStyle/>
          <a:p>
            <a:pPr eaLnBrk="1" hangingPunct="1"/>
            <a:r>
              <a:rPr lang="en-GB" smtClean="0"/>
              <a:t>Tree diagrams</a:t>
            </a:r>
            <a:endParaRPr lang="en-US" smtClean="0"/>
          </a:p>
        </p:txBody>
      </p:sp>
      <p:pic>
        <p:nvPicPr>
          <p:cNvPr id="41997" name="Picture 1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Line 15"/>
          <p:cNvSpPr>
            <a:spLocks noChangeShapeType="1"/>
          </p:cNvSpPr>
          <p:nvPr/>
        </p:nvSpPr>
        <p:spPr bwMode="auto">
          <a:xfrm flipH="1">
            <a:off x="2654300" y="2492375"/>
            <a:ext cx="1095375" cy="571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Line 16"/>
          <p:cNvSpPr>
            <a:spLocks noChangeShapeType="1"/>
          </p:cNvSpPr>
          <p:nvPr/>
        </p:nvSpPr>
        <p:spPr bwMode="auto">
          <a:xfrm>
            <a:off x="2654300" y="3063875"/>
            <a:ext cx="1095375" cy="525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1" name="Line 17"/>
          <p:cNvSpPr>
            <a:spLocks noChangeShapeType="1"/>
          </p:cNvSpPr>
          <p:nvPr/>
        </p:nvSpPr>
        <p:spPr bwMode="auto">
          <a:xfrm flipH="1">
            <a:off x="2654300" y="4584700"/>
            <a:ext cx="1054100" cy="549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Line 18"/>
          <p:cNvSpPr>
            <a:spLocks noChangeShapeType="1"/>
          </p:cNvSpPr>
          <p:nvPr/>
        </p:nvSpPr>
        <p:spPr bwMode="auto">
          <a:xfrm>
            <a:off x="2654300" y="5133975"/>
            <a:ext cx="1054100" cy="506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0" name="Rectangle 26"/>
          <p:cNvSpPr>
            <a:spLocks noChangeArrowheads="1"/>
          </p:cNvSpPr>
          <p:nvPr/>
        </p:nvSpPr>
        <p:spPr bwMode="auto">
          <a:xfrm>
            <a:off x="6016625" y="1819275"/>
            <a:ext cx="201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chemeClr val="tx1"/>
                </a:solidFill>
              </a:rPr>
              <a:t>Probabilities</a:t>
            </a:r>
          </a:p>
        </p:txBody>
      </p:sp>
      <p:sp>
        <p:nvSpPr>
          <p:cNvPr id="42004" name="Rectangle 30"/>
          <p:cNvSpPr>
            <a:spLocks noChangeArrowheads="1"/>
          </p:cNvSpPr>
          <p:nvPr/>
        </p:nvSpPr>
        <p:spPr bwMode="auto">
          <a:xfrm>
            <a:off x="3387725" y="1819275"/>
            <a:ext cx="138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2</a:t>
            </a:r>
            <a:r>
              <a:rPr lang="en-GB" b="1" baseline="30000"/>
              <a:t>nd</a:t>
            </a:r>
            <a:r>
              <a:rPr lang="en-GB" b="1"/>
              <a:t> sock</a:t>
            </a:r>
          </a:p>
        </p:txBody>
      </p:sp>
      <p:sp>
        <p:nvSpPr>
          <p:cNvPr id="42005" name="Rectangle 31"/>
          <p:cNvSpPr>
            <a:spLocks noChangeArrowheads="1"/>
          </p:cNvSpPr>
          <p:nvPr/>
        </p:nvSpPr>
        <p:spPr bwMode="auto">
          <a:xfrm>
            <a:off x="1476375" y="1819275"/>
            <a:ext cx="131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1</a:t>
            </a:r>
            <a:r>
              <a:rPr lang="en-GB" b="1" baseline="30000"/>
              <a:t>st</a:t>
            </a:r>
            <a:r>
              <a:rPr lang="en-GB" b="1"/>
              <a:t> sock</a:t>
            </a:r>
          </a:p>
        </p:txBody>
      </p:sp>
      <p:grpSp>
        <p:nvGrpSpPr>
          <p:cNvPr id="2" name="Group 182"/>
          <p:cNvGrpSpPr>
            <a:grpSpLocks/>
          </p:cNvGrpSpPr>
          <p:nvPr/>
        </p:nvGrpSpPr>
        <p:grpSpPr bwMode="auto">
          <a:xfrm>
            <a:off x="2881313" y="2446338"/>
            <a:ext cx="641350" cy="576262"/>
            <a:chOff x="1815" y="1541"/>
            <a:chExt cx="404" cy="363"/>
          </a:xfrm>
        </p:grpSpPr>
        <p:sp>
          <p:nvSpPr>
            <p:cNvPr id="344085" name="Rectangle 21"/>
            <p:cNvSpPr>
              <a:spLocks noChangeArrowheads="1"/>
            </p:cNvSpPr>
            <p:nvPr/>
          </p:nvSpPr>
          <p:spPr bwMode="auto">
            <a:xfrm>
              <a:off x="1815" y="1570"/>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2126" name="Group 160"/>
            <p:cNvGrpSpPr>
              <a:grpSpLocks/>
            </p:cNvGrpSpPr>
            <p:nvPr/>
          </p:nvGrpSpPr>
          <p:grpSpPr bwMode="auto">
            <a:xfrm>
              <a:off x="1895" y="1541"/>
              <a:ext cx="259" cy="363"/>
              <a:chOff x="1895" y="1541"/>
              <a:chExt cx="259" cy="363"/>
            </a:xfrm>
          </p:grpSpPr>
          <p:sp>
            <p:nvSpPr>
              <p:cNvPr id="42127" name="Text Box 33"/>
              <p:cNvSpPr txBox="1">
                <a:spLocks noChangeArrowheads="1"/>
              </p:cNvSpPr>
              <p:nvPr/>
            </p:nvSpPr>
            <p:spPr bwMode="auto">
              <a:xfrm>
                <a:off x="1896" y="154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13</a:t>
                </a:r>
              </a:p>
            </p:txBody>
          </p:sp>
          <p:sp>
            <p:nvSpPr>
              <p:cNvPr id="42128" name="Line 34"/>
              <p:cNvSpPr>
                <a:spLocks noChangeShapeType="1"/>
              </p:cNvSpPr>
              <p:nvPr/>
            </p:nvSpPr>
            <p:spPr bwMode="auto">
              <a:xfrm>
                <a:off x="1973" y="1723"/>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29" name="Text Box 35"/>
              <p:cNvSpPr txBox="1">
                <a:spLocks noChangeArrowheads="1"/>
              </p:cNvSpPr>
              <p:nvPr/>
            </p:nvSpPr>
            <p:spPr bwMode="auto">
              <a:xfrm>
                <a:off x="1895" y="169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grpSp>
        <p:nvGrpSpPr>
          <p:cNvPr id="4" name="Group 180"/>
          <p:cNvGrpSpPr>
            <a:grpSpLocks/>
          </p:cNvGrpSpPr>
          <p:nvPr/>
        </p:nvGrpSpPr>
        <p:grpSpPr bwMode="auto">
          <a:xfrm>
            <a:off x="669925" y="3284538"/>
            <a:ext cx="641350" cy="576262"/>
            <a:chOff x="422" y="2069"/>
            <a:chExt cx="404" cy="363"/>
          </a:xfrm>
        </p:grpSpPr>
        <p:sp>
          <p:nvSpPr>
            <p:cNvPr id="344083" name="Rectangle 19"/>
            <p:cNvSpPr>
              <a:spLocks noChangeArrowheads="1"/>
            </p:cNvSpPr>
            <p:nvPr/>
          </p:nvSpPr>
          <p:spPr bwMode="auto">
            <a:xfrm>
              <a:off x="422" y="2104"/>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2121" name="Group 150"/>
            <p:cNvGrpSpPr>
              <a:grpSpLocks/>
            </p:cNvGrpSpPr>
            <p:nvPr/>
          </p:nvGrpSpPr>
          <p:grpSpPr bwMode="auto">
            <a:xfrm>
              <a:off x="490" y="2069"/>
              <a:ext cx="263" cy="363"/>
              <a:chOff x="490" y="2069"/>
              <a:chExt cx="263" cy="363"/>
            </a:xfrm>
          </p:grpSpPr>
          <p:sp>
            <p:nvSpPr>
              <p:cNvPr id="42122" name="Text Box 37"/>
              <p:cNvSpPr txBox="1">
                <a:spLocks noChangeArrowheads="1"/>
              </p:cNvSpPr>
              <p:nvPr/>
            </p:nvSpPr>
            <p:spPr bwMode="auto">
              <a:xfrm>
                <a:off x="490" y="206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14</a:t>
                </a:r>
              </a:p>
            </p:txBody>
          </p:sp>
          <p:sp>
            <p:nvSpPr>
              <p:cNvPr id="42123" name="Line 38"/>
              <p:cNvSpPr>
                <a:spLocks noChangeShapeType="1"/>
              </p:cNvSpPr>
              <p:nvPr/>
            </p:nvSpPr>
            <p:spPr bwMode="auto">
              <a:xfrm>
                <a:off x="534" y="2251"/>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24" name="Text Box 39"/>
              <p:cNvSpPr txBox="1">
                <a:spLocks noChangeArrowheads="1"/>
              </p:cNvSpPr>
              <p:nvPr/>
            </p:nvSpPr>
            <p:spPr bwMode="auto">
              <a:xfrm>
                <a:off x="495" y="222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20</a:t>
                </a:r>
                <a:endParaRPr lang="en-GB" sz="1600" b="1"/>
              </a:p>
            </p:txBody>
          </p:sp>
        </p:grpSp>
      </p:grpSp>
      <p:grpSp>
        <p:nvGrpSpPr>
          <p:cNvPr id="6" name="Group 181"/>
          <p:cNvGrpSpPr>
            <a:grpSpLocks/>
          </p:cNvGrpSpPr>
          <p:nvPr/>
        </p:nvGrpSpPr>
        <p:grpSpPr bwMode="auto">
          <a:xfrm>
            <a:off x="669925" y="4221163"/>
            <a:ext cx="641350" cy="576262"/>
            <a:chOff x="422" y="2659"/>
            <a:chExt cx="404" cy="363"/>
          </a:xfrm>
        </p:grpSpPr>
        <p:sp>
          <p:nvSpPr>
            <p:cNvPr id="344084" name="Rectangle 20"/>
            <p:cNvSpPr>
              <a:spLocks noChangeArrowheads="1"/>
            </p:cNvSpPr>
            <p:nvPr/>
          </p:nvSpPr>
          <p:spPr bwMode="auto">
            <a:xfrm>
              <a:off x="422" y="2682"/>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3" name="Group 40"/>
            <p:cNvGrpSpPr>
              <a:grpSpLocks/>
            </p:cNvGrpSpPr>
            <p:nvPr/>
          </p:nvGrpSpPr>
          <p:grpSpPr bwMode="auto">
            <a:xfrm>
              <a:off x="495" y="2659"/>
              <a:ext cx="258" cy="363"/>
              <a:chOff x="1338" y="2251"/>
              <a:chExt cx="258" cy="363"/>
            </a:xfrm>
          </p:grpSpPr>
          <p:sp>
            <p:nvSpPr>
              <p:cNvPr id="42117" name="Text Box 41"/>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6</a:t>
                </a:r>
              </a:p>
            </p:txBody>
          </p:sp>
          <p:sp>
            <p:nvSpPr>
              <p:cNvPr id="42118" name="Line 42"/>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19" name="Text Box 43"/>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20</a:t>
                </a:r>
                <a:endParaRPr lang="en-GB" sz="1600" b="1"/>
              </a:p>
            </p:txBody>
          </p:sp>
        </p:grpSp>
      </p:grpSp>
      <p:grpSp>
        <p:nvGrpSpPr>
          <p:cNvPr id="8" name="Group 184"/>
          <p:cNvGrpSpPr>
            <a:grpSpLocks/>
          </p:cNvGrpSpPr>
          <p:nvPr/>
        </p:nvGrpSpPr>
        <p:grpSpPr bwMode="auto">
          <a:xfrm>
            <a:off x="2881313" y="4519613"/>
            <a:ext cx="641350" cy="576262"/>
            <a:chOff x="1815" y="2847"/>
            <a:chExt cx="404" cy="363"/>
          </a:xfrm>
        </p:grpSpPr>
        <p:sp>
          <p:nvSpPr>
            <p:cNvPr id="344087" name="Rectangle 23"/>
            <p:cNvSpPr>
              <a:spLocks noChangeArrowheads="1"/>
            </p:cNvSpPr>
            <p:nvPr/>
          </p:nvSpPr>
          <p:spPr bwMode="auto">
            <a:xfrm>
              <a:off x="1815" y="2874"/>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2111" name="Group 170"/>
            <p:cNvGrpSpPr>
              <a:grpSpLocks/>
            </p:cNvGrpSpPr>
            <p:nvPr/>
          </p:nvGrpSpPr>
          <p:grpSpPr bwMode="auto">
            <a:xfrm>
              <a:off x="1895" y="2847"/>
              <a:ext cx="259" cy="363"/>
              <a:chOff x="1895" y="2847"/>
              <a:chExt cx="259" cy="363"/>
            </a:xfrm>
          </p:grpSpPr>
          <p:sp>
            <p:nvSpPr>
              <p:cNvPr id="42112" name="Text Box 45"/>
              <p:cNvSpPr txBox="1">
                <a:spLocks noChangeArrowheads="1"/>
              </p:cNvSpPr>
              <p:nvPr/>
            </p:nvSpPr>
            <p:spPr bwMode="auto">
              <a:xfrm>
                <a:off x="1896" y="284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14</a:t>
                </a:r>
              </a:p>
            </p:txBody>
          </p:sp>
          <p:sp>
            <p:nvSpPr>
              <p:cNvPr id="42113" name="Line 46"/>
              <p:cNvSpPr>
                <a:spLocks noChangeShapeType="1"/>
              </p:cNvSpPr>
              <p:nvPr/>
            </p:nvSpPr>
            <p:spPr bwMode="auto">
              <a:xfrm>
                <a:off x="1973" y="3029"/>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14" name="Text Box 47"/>
              <p:cNvSpPr txBox="1">
                <a:spLocks noChangeArrowheads="1"/>
              </p:cNvSpPr>
              <p:nvPr/>
            </p:nvSpPr>
            <p:spPr bwMode="auto">
              <a:xfrm>
                <a:off x="1895" y="299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grpSp>
        <p:nvGrpSpPr>
          <p:cNvPr id="10" name="Group 185"/>
          <p:cNvGrpSpPr>
            <a:grpSpLocks/>
          </p:cNvGrpSpPr>
          <p:nvPr/>
        </p:nvGrpSpPr>
        <p:grpSpPr bwMode="auto">
          <a:xfrm>
            <a:off x="2881313" y="5122863"/>
            <a:ext cx="641350" cy="576262"/>
            <a:chOff x="1815" y="3227"/>
            <a:chExt cx="404" cy="363"/>
          </a:xfrm>
        </p:grpSpPr>
        <p:sp>
          <p:nvSpPr>
            <p:cNvPr id="344088" name="Rectangle 24"/>
            <p:cNvSpPr>
              <a:spLocks noChangeArrowheads="1"/>
            </p:cNvSpPr>
            <p:nvPr/>
          </p:nvSpPr>
          <p:spPr bwMode="auto">
            <a:xfrm>
              <a:off x="1815" y="3259"/>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2106" name="Group 175"/>
            <p:cNvGrpSpPr>
              <a:grpSpLocks/>
            </p:cNvGrpSpPr>
            <p:nvPr/>
          </p:nvGrpSpPr>
          <p:grpSpPr bwMode="auto">
            <a:xfrm>
              <a:off x="1882" y="3227"/>
              <a:ext cx="258" cy="363"/>
              <a:chOff x="1882" y="3227"/>
              <a:chExt cx="258" cy="363"/>
            </a:xfrm>
          </p:grpSpPr>
          <p:sp>
            <p:nvSpPr>
              <p:cNvPr id="42107" name="Text Box 49"/>
              <p:cNvSpPr txBox="1">
                <a:spLocks noChangeArrowheads="1"/>
              </p:cNvSpPr>
              <p:nvPr/>
            </p:nvSpPr>
            <p:spPr bwMode="auto">
              <a:xfrm>
                <a:off x="1924" y="322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5</a:t>
                </a:r>
              </a:p>
            </p:txBody>
          </p:sp>
          <p:sp>
            <p:nvSpPr>
              <p:cNvPr id="42108" name="Line 50"/>
              <p:cNvSpPr>
                <a:spLocks noChangeShapeType="1"/>
              </p:cNvSpPr>
              <p:nvPr/>
            </p:nvSpPr>
            <p:spPr bwMode="auto">
              <a:xfrm>
                <a:off x="1960" y="3409"/>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09" name="Text Box 51"/>
              <p:cNvSpPr txBox="1">
                <a:spLocks noChangeArrowheads="1"/>
              </p:cNvSpPr>
              <p:nvPr/>
            </p:nvSpPr>
            <p:spPr bwMode="auto">
              <a:xfrm>
                <a:off x="1882" y="337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grpSp>
        <p:nvGrpSpPr>
          <p:cNvPr id="12" name="Group 183"/>
          <p:cNvGrpSpPr>
            <a:grpSpLocks/>
          </p:cNvGrpSpPr>
          <p:nvPr/>
        </p:nvGrpSpPr>
        <p:grpSpPr bwMode="auto">
          <a:xfrm>
            <a:off x="2881313" y="3073400"/>
            <a:ext cx="641350" cy="576263"/>
            <a:chOff x="1815" y="1936"/>
            <a:chExt cx="404" cy="363"/>
          </a:xfrm>
        </p:grpSpPr>
        <p:sp>
          <p:nvSpPr>
            <p:cNvPr id="344086" name="Rectangle 22"/>
            <p:cNvSpPr>
              <a:spLocks noChangeArrowheads="1"/>
            </p:cNvSpPr>
            <p:nvPr/>
          </p:nvSpPr>
          <p:spPr bwMode="auto">
            <a:xfrm>
              <a:off x="1815" y="1955"/>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2101" name="Group 165"/>
            <p:cNvGrpSpPr>
              <a:grpSpLocks/>
            </p:cNvGrpSpPr>
            <p:nvPr/>
          </p:nvGrpSpPr>
          <p:grpSpPr bwMode="auto">
            <a:xfrm>
              <a:off x="1882" y="1936"/>
              <a:ext cx="258" cy="363"/>
              <a:chOff x="1882" y="1936"/>
              <a:chExt cx="258" cy="363"/>
            </a:xfrm>
          </p:grpSpPr>
          <p:sp>
            <p:nvSpPr>
              <p:cNvPr id="42102" name="Text Box 53"/>
              <p:cNvSpPr txBox="1">
                <a:spLocks noChangeArrowheads="1"/>
              </p:cNvSpPr>
              <p:nvPr/>
            </p:nvSpPr>
            <p:spPr bwMode="auto">
              <a:xfrm>
                <a:off x="1924" y="193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6</a:t>
                </a:r>
              </a:p>
            </p:txBody>
          </p:sp>
          <p:sp>
            <p:nvSpPr>
              <p:cNvPr id="42103" name="Line 54"/>
              <p:cNvSpPr>
                <a:spLocks noChangeShapeType="1"/>
              </p:cNvSpPr>
              <p:nvPr/>
            </p:nvSpPr>
            <p:spPr bwMode="auto">
              <a:xfrm>
                <a:off x="1960" y="2118"/>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04" name="Text Box 55"/>
              <p:cNvSpPr txBox="1">
                <a:spLocks noChangeArrowheads="1"/>
              </p:cNvSpPr>
              <p:nvPr/>
            </p:nvSpPr>
            <p:spPr bwMode="auto">
              <a:xfrm>
                <a:off x="1882" y="208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grpSp>
        <p:nvGrpSpPr>
          <p:cNvPr id="14" name="Group 198"/>
          <p:cNvGrpSpPr>
            <a:grpSpLocks/>
          </p:cNvGrpSpPr>
          <p:nvPr/>
        </p:nvGrpSpPr>
        <p:grpSpPr bwMode="auto">
          <a:xfrm>
            <a:off x="7667625" y="2205038"/>
            <a:ext cx="771525" cy="576262"/>
            <a:chOff x="4830" y="1389"/>
            <a:chExt cx="486" cy="363"/>
          </a:xfrm>
        </p:grpSpPr>
        <p:grpSp>
          <p:nvGrpSpPr>
            <p:cNvPr id="42095" name="Group 195"/>
            <p:cNvGrpSpPr>
              <a:grpSpLocks/>
            </p:cNvGrpSpPr>
            <p:nvPr/>
          </p:nvGrpSpPr>
          <p:grpSpPr bwMode="auto">
            <a:xfrm>
              <a:off x="4830" y="1389"/>
              <a:ext cx="330" cy="363"/>
              <a:chOff x="4830" y="1418"/>
              <a:chExt cx="330" cy="363"/>
            </a:xfrm>
          </p:grpSpPr>
          <p:sp>
            <p:nvSpPr>
              <p:cNvPr id="42097" name="Text Box 71"/>
              <p:cNvSpPr txBox="1">
                <a:spLocks noChangeArrowheads="1"/>
              </p:cNvSpPr>
              <p:nvPr/>
            </p:nvSpPr>
            <p:spPr bwMode="auto">
              <a:xfrm>
                <a:off x="4831" y="141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182</a:t>
                </a:r>
              </a:p>
            </p:txBody>
          </p:sp>
          <p:sp>
            <p:nvSpPr>
              <p:cNvPr id="42098" name="Line 72"/>
              <p:cNvSpPr>
                <a:spLocks noChangeShapeType="1"/>
              </p:cNvSpPr>
              <p:nvPr/>
            </p:nvSpPr>
            <p:spPr bwMode="auto">
              <a:xfrm>
                <a:off x="4901" y="1600"/>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99" name="Text Box 73"/>
              <p:cNvSpPr txBox="1">
                <a:spLocks noChangeArrowheads="1"/>
              </p:cNvSpPr>
              <p:nvPr/>
            </p:nvSpPr>
            <p:spPr bwMode="auto">
              <a:xfrm>
                <a:off x="4830" y="156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380</a:t>
                </a:r>
                <a:endParaRPr lang="en-GB" sz="1600" b="1"/>
              </a:p>
            </p:txBody>
          </p:sp>
        </p:grpSp>
        <p:sp>
          <p:nvSpPr>
            <p:cNvPr id="42096" name="Text Box 77"/>
            <p:cNvSpPr txBox="1">
              <a:spLocks noChangeArrowheads="1"/>
            </p:cNvSpPr>
            <p:nvPr/>
          </p:nvSpPr>
          <p:spPr bwMode="auto">
            <a:xfrm>
              <a:off x="5088" y="143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16" name="Group 197"/>
          <p:cNvGrpSpPr>
            <a:grpSpLocks/>
          </p:cNvGrpSpPr>
          <p:nvPr/>
        </p:nvGrpSpPr>
        <p:grpSpPr bwMode="auto">
          <a:xfrm>
            <a:off x="8316913" y="2205038"/>
            <a:ext cx="522287" cy="576262"/>
            <a:chOff x="5239" y="1418"/>
            <a:chExt cx="329" cy="363"/>
          </a:xfrm>
        </p:grpSpPr>
        <p:sp>
          <p:nvSpPr>
            <p:cNvPr id="42092" name="Text Box 79"/>
            <p:cNvSpPr txBox="1">
              <a:spLocks noChangeArrowheads="1"/>
            </p:cNvSpPr>
            <p:nvPr/>
          </p:nvSpPr>
          <p:spPr bwMode="auto">
            <a:xfrm>
              <a:off x="5274" y="141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91</a:t>
              </a:r>
            </a:p>
          </p:txBody>
        </p:sp>
        <p:sp>
          <p:nvSpPr>
            <p:cNvPr id="42093" name="Line 80"/>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94" name="Text Box 81"/>
            <p:cNvSpPr txBox="1">
              <a:spLocks noChangeArrowheads="1"/>
            </p:cNvSpPr>
            <p:nvPr/>
          </p:nvSpPr>
          <p:spPr bwMode="auto">
            <a:xfrm>
              <a:off x="5239" y="156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190</a:t>
              </a:r>
              <a:endParaRPr lang="en-GB" sz="1600" b="1">
                <a:solidFill>
                  <a:srgbClr val="FF6600"/>
                </a:solidFill>
              </a:endParaRPr>
            </a:p>
          </p:txBody>
        </p:sp>
      </p:grpSp>
      <p:grpSp>
        <p:nvGrpSpPr>
          <p:cNvPr id="17" name="Group 200"/>
          <p:cNvGrpSpPr>
            <a:grpSpLocks/>
          </p:cNvGrpSpPr>
          <p:nvPr/>
        </p:nvGrpSpPr>
        <p:grpSpPr bwMode="auto">
          <a:xfrm>
            <a:off x="7667625" y="3306763"/>
            <a:ext cx="774700" cy="576262"/>
            <a:chOff x="4830" y="2083"/>
            <a:chExt cx="488" cy="363"/>
          </a:xfrm>
        </p:grpSpPr>
        <p:sp>
          <p:nvSpPr>
            <p:cNvPr id="42088" name="Text Box 92"/>
            <p:cNvSpPr txBox="1">
              <a:spLocks noChangeArrowheads="1"/>
            </p:cNvSpPr>
            <p:nvPr/>
          </p:nvSpPr>
          <p:spPr bwMode="auto">
            <a:xfrm>
              <a:off x="4865"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84</a:t>
              </a:r>
            </a:p>
          </p:txBody>
        </p:sp>
        <p:sp>
          <p:nvSpPr>
            <p:cNvPr id="42089" name="Line 93"/>
            <p:cNvSpPr>
              <a:spLocks noChangeShapeType="1"/>
            </p:cNvSpPr>
            <p:nvPr/>
          </p:nvSpPr>
          <p:spPr bwMode="auto">
            <a:xfrm>
              <a:off x="4904" y="2265"/>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90" name="Text Box 94"/>
            <p:cNvSpPr txBox="1">
              <a:spLocks noChangeArrowheads="1"/>
            </p:cNvSpPr>
            <p:nvPr/>
          </p:nvSpPr>
          <p:spPr bwMode="auto">
            <a:xfrm>
              <a:off x="4830" y="2234"/>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380</a:t>
              </a:r>
              <a:endParaRPr lang="en-GB" sz="1600" b="1"/>
            </a:p>
          </p:txBody>
        </p:sp>
        <p:sp>
          <p:nvSpPr>
            <p:cNvPr id="42091" name="Text Box 97"/>
            <p:cNvSpPr txBox="1">
              <a:spLocks noChangeArrowheads="1"/>
            </p:cNvSpPr>
            <p:nvPr/>
          </p:nvSpPr>
          <p:spPr bwMode="auto">
            <a:xfrm>
              <a:off x="5090" y="208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18" name="Group 201"/>
          <p:cNvGrpSpPr>
            <a:grpSpLocks/>
          </p:cNvGrpSpPr>
          <p:nvPr/>
        </p:nvGrpSpPr>
        <p:grpSpPr bwMode="auto">
          <a:xfrm>
            <a:off x="8388350" y="3306763"/>
            <a:ext cx="409575" cy="576262"/>
            <a:chOff x="5284" y="2083"/>
            <a:chExt cx="258" cy="363"/>
          </a:xfrm>
        </p:grpSpPr>
        <p:sp>
          <p:nvSpPr>
            <p:cNvPr id="42085" name="Text Box 99"/>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2086" name="Line 100"/>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7" name="Text Box 101"/>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nvGrpSpPr>
          <p:cNvPr id="19" name="Group 208"/>
          <p:cNvGrpSpPr>
            <a:grpSpLocks/>
          </p:cNvGrpSpPr>
          <p:nvPr/>
        </p:nvGrpSpPr>
        <p:grpSpPr bwMode="auto">
          <a:xfrm>
            <a:off x="7667625" y="4362450"/>
            <a:ext cx="774700" cy="576263"/>
            <a:chOff x="4830" y="2748"/>
            <a:chExt cx="488" cy="363"/>
          </a:xfrm>
        </p:grpSpPr>
        <p:grpSp>
          <p:nvGrpSpPr>
            <p:cNvPr id="42080" name="Group 207"/>
            <p:cNvGrpSpPr>
              <a:grpSpLocks/>
            </p:cNvGrpSpPr>
            <p:nvPr/>
          </p:nvGrpSpPr>
          <p:grpSpPr bwMode="auto">
            <a:xfrm>
              <a:off x="4830" y="2748"/>
              <a:ext cx="329" cy="363"/>
              <a:chOff x="4830" y="2748"/>
              <a:chExt cx="329" cy="363"/>
            </a:xfrm>
          </p:grpSpPr>
          <p:sp>
            <p:nvSpPr>
              <p:cNvPr id="42082" name="Text Box 111"/>
              <p:cNvSpPr txBox="1">
                <a:spLocks noChangeArrowheads="1"/>
              </p:cNvSpPr>
              <p:nvPr/>
            </p:nvSpPr>
            <p:spPr bwMode="auto">
              <a:xfrm>
                <a:off x="4865" y="274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84</a:t>
                </a:r>
              </a:p>
            </p:txBody>
          </p:sp>
          <p:sp>
            <p:nvSpPr>
              <p:cNvPr id="42083" name="Line 112"/>
              <p:cNvSpPr>
                <a:spLocks noChangeShapeType="1"/>
              </p:cNvSpPr>
              <p:nvPr/>
            </p:nvSpPr>
            <p:spPr bwMode="auto">
              <a:xfrm>
                <a:off x="4904" y="2930"/>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84" name="Text Box 113"/>
              <p:cNvSpPr txBox="1">
                <a:spLocks noChangeArrowheads="1"/>
              </p:cNvSpPr>
              <p:nvPr/>
            </p:nvSpPr>
            <p:spPr bwMode="auto">
              <a:xfrm>
                <a:off x="4830" y="289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380</a:t>
                </a:r>
                <a:endParaRPr lang="en-GB" sz="1600" b="1"/>
              </a:p>
            </p:txBody>
          </p:sp>
        </p:grpSp>
        <p:sp>
          <p:nvSpPr>
            <p:cNvPr id="42081" name="Text Box 116"/>
            <p:cNvSpPr txBox="1">
              <a:spLocks noChangeArrowheads="1"/>
            </p:cNvSpPr>
            <p:nvPr/>
          </p:nvSpPr>
          <p:spPr bwMode="auto">
            <a:xfrm>
              <a:off x="5090" y="274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21" name="Group 215"/>
          <p:cNvGrpSpPr>
            <a:grpSpLocks/>
          </p:cNvGrpSpPr>
          <p:nvPr/>
        </p:nvGrpSpPr>
        <p:grpSpPr bwMode="auto">
          <a:xfrm>
            <a:off x="7667625" y="5373688"/>
            <a:ext cx="776288" cy="576262"/>
            <a:chOff x="4830" y="3385"/>
            <a:chExt cx="489" cy="363"/>
          </a:xfrm>
        </p:grpSpPr>
        <p:grpSp>
          <p:nvGrpSpPr>
            <p:cNvPr id="42075" name="Group 213"/>
            <p:cNvGrpSpPr>
              <a:grpSpLocks/>
            </p:cNvGrpSpPr>
            <p:nvPr/>
          </p:nvGrpSpPr>
          <p:grpSpPr bwMode="auto">
            <a:xfrm>
              <a:off x="4830" y="3385"/>
              <a:ext cx="329" cy="363"/>
              <a:chOff x="4830" y="3385"/>
              <a:chExt cx="329" cy="363"/>
            </a:xfrm>
          </p:grpSpPr>
          <p:sp>
            <p:nvSpPr>
              <p:cNvPr id="42077" name="Text Box 130"/>
              <p:cNvSpPr txBox="1">
                <a:spLocks noChangeArrowheads="1"/>
              </p:cNvSpPr>
              <p:nvPr/>
            </p:nvSpPr>
            <p:spPr bwMode="auto">
              <a:xfrm>
                <a:off x="4865" y="338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30</a:t>
                </a:r>
              </a:p>
            </p:txBody>
          </p:sp>
          <p:sp>
            <p:nvSpPr>
              <p:cNvPr id="42078" name="Line 131"/>
              <p:cNvSpPr>
                <a:spLocks noChangeShapeType="1"/>
              </p:cNvSpPr>
              <p:nvPr/>
            </p:nvSpPr>
            <p:spPr bwMode="auto">
              <a:xfrm>
                <a:off x="4907" y="3567"/>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79" name="Text Box 132"/>
              <p:cNvSpPr txBox="1">
                <a:spLocks noChangeArrowheads="1"/>
              </p:cNvSpPr>
              <p:nvPr/>
            </p:nvSpPr>
            <p:spPr bwMode="auto">
              <a:xfrm>
                <a:off x="4830" y="3536"/>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380</a:t>
                </a:r>
                <a:endParaRPr lang="en-GB" sz="1600" b="1"/>
              </a:p>
            </p:txBody>
          </p:sp>
        </p:grpSp>
        <p:sp>
          <p:nvSpPr>
            <p:cNvPr id="42076" name="Text Box 135"/>
            <p:cNvSpPr txBox="1">
              <a:spLocks noChangeArrowheads="1"/>
            </p:cNvSpPr>
            <p:nvPr/>
          </p:nvSpPr>
          <p:spPr bwMode="auto">
            <a:xfrm>
              <a:off x="5091" y="341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23" name="Group 136"/>
          <p:cNvGrpSpPr>
            <a:grpSpLocks/>
          </p:cNvGrpSpPr>
          <p:nvPr/>
        </p:nvGrpSpPr>
        <p:grpSpPr bwMode="auto">
          <a:xfrm>
            <a:off x="8410575" y="5373688"/>
            <a:ext cx="409575" cy="576262"/>
            <a:chOff x="5284" y="1418"/>
            <a:chExt cx="258" cy="363"/>
          </a:xfrm>
        </p:grpSpPr>
        <p:sp>
          <p:nvSpPr>
            <p:cNvPr id="42072" name="Text Box 137"/>
            <p:cNvSpPr txBox="1">
              <a:spLocks noChangeArrowheads="1"/>
            </p:cNvSpPr>
            <p:nvPr/>
          </p:nvSpPr>
          <p:spPr bwMode="auto">
            <a:xfrm>
              <a:off x="5319" y="141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3</a:t>
              </a:r>
            </a:p>
          </p:txBody>
        </p:sp>
        <p:sp>
          <p:nvSpPr>
            <p:cNvPr id="42073" name="Line 138"/>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74" name="Text Box 139"/>
            <p:cNvSpPr txBox="1">
              <a:spLocks noChangeArrowheads="1"/>
            </p:cNvSpPr>
            <p:nvPr/>
          </p:nvSpPr>
          <p:spPr bwMode="auto">
            <a:xfrm>
              <a:off x="5284" y="156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38</a:t>
              </a:r>
              <a:endParaRPr lang="en-GB" sz="1600" b="1">
                <a:solidFill>
                  <a:srgbClr val="FF6600"/>
                </a:solidFill>
              </a:endParaRPr>
            </a:p>
          </p:txBody>
        </p:sp>
      </p:grpSp>
      <p:grpSp>
        <p:nvGrpSpPr>
          <p:cNvPr id="24" name="Group 216"/>
          <p:cNvGrpSpPr>
            <a:grpSpLocks/>
          </p:cNvGrpSpPr>
          <p:nvPr/>
        </p:nvGrpSpPr>
        <p:grpSpPr bwMode="auto">
          <a:xfrm>
            <a:off x="5076825" y="5373688"/>
            <a:ext cx="2705100" cy="576262"/>
            <a:chOff x="3198" y="3385"/>
            <a:chExt cx="1704" cy="363"/>
          </a:xfrm>
        </p:grpSpPr>
        <p:sp>
          <p:nvSpPr>
            <p:cNvPr id="42061" name="Rectangle 29"/>
            <p:cNvSpPr>
              <a:spLocks noChangeArrowheads="1"/>
            </p:cNvSpPr>
            <p:nvPr/>
          </p:nvSpPr>
          <p:spPr bwMode="auto">
            <a:xfrm>
              <a:off x="3198" y="3425"/>
              <a:ext cx="94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GB">
                  <a:solidFill>
                    <a:schemeClr val="tx1"/>
                  </a:solidFill>
                </a:rPr>
                <a:t>P(</a:t>
              </a:r>
              <a:r>
                <a:rPr lang="en-GB" b="1">
                  <a:solidFill>
                    <a:srgbClr val="008000"/>
                  </a:solidFill>
                </a:rPr>
                <a:t>G</a:t>
              </a:r>
              <a:r>
                <a:rPr lang="en-GB">
                  <a:solidFill>
                    <a:schemeClr val="tx1"/>
                  </a:solidFill>
                </a:rPr>
                <a:t>, </a:t>
              </a:r>
              <a:r>
                <a:rPr lang="en-GB" b="1">
                  <a:solidFill>
                    <a:srgbClr val="008000"/>
                  </a:solidFill>
                </a:rPr>
                <a:t>G</a:t>
              </a:r>
              <a:r>
                <a:rPr lang="en-GB">
                  <a:solidFill>
                    <a:schemeClr val="tx1"/>
                  </a:solidFill>
                </a:rPr>
                <a:t>) </a:t>
              </a:r>
              <a:r>
                <a:rPr lang="en-GB"/>
                <a:t>=</a:t>
              </a:r>
              <a:endParaRPr lang="en-GB">
                <a:solidFill>
                  <a:srgbClr val="FF6600"/>
                </a:solidFill>
              </a:endParaRPr>
            </a:p>
          </p:txBody>
        </p:sp>
        <p:sp>
          <p:nvSpPr>
            <p:cNvPr id="42062" name="Text Box 133"/>
            <p:cNvSpPr txBox="1">
              <a:spLocks noChangeArrowheads="1"/>
            </p:cNvSpPr>
            <p:nvPr/>
          </p:nvSpPr>
          <p:spPr bwMode="auto">
            <a:xfrm>
              <a:off x="4328" y="341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2063" name="Text Box 134"/>
            <p:cNvSpPr txBox="1">
              <a:spLocks noChangeArrowheads="1"/>
            </p:cNvSpPr>
            <p:nvPr/>
          </p:nvSpPr>
          <p:spPr bwMode="auto">
            <a:xfrm>
              <a:off x="4674" y="341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2064" name="Group 156"/>
            <p:cNvGrpSpPr>
              <a:grpSpLocks/>
            </p:cNvGrpSpPr>
            <p:nvPr/>
          </p:nvGrpSpPr>
          <p:grpSpPr bwMode="auto">
            <a:xfrm>
              <a:off x="4105" y="3385"/>
              <a:ext cx="258" cy="363"/>
              <a:chOff x="1338" y="2251"/>
              <a:chExt cx="258" cy="363"/>
            </a:xfrm>
          </p:grpSpPr>
          <p:sp>
            <p:nvSpPr>
              <p:cNvPr id="42069" name="Text Box 157"/>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6</a:t>
                </a:r>
              </a:p>
            </p:txBody>
          </p:sp>
          <p:sp>
            <p:nvSpPr>
              <p:cNvPr id="42070" name="Line 158"/>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71" name="Text Box 159"/>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20</a:t>
                </a:r>
                <a:endParaRPr lang="en-GB" sz="1600" b="1"/>
              </a:p>
            </p:txBody>
          </p:sp>
        </p:grpSp>
        <p:grpSp>
          <p:nvGrpSpPr>
            <p:cNvPr id="42065" name="Group 176"/>
            <p:cNvGrpSpPr>
              <a:grpSpLocks/>
            </p:cNvGrpSpPr>
            <p:nvPr/>
          </p:nvGrpSpPr>
          <p:grpSpPr bwMode="auto">
            <a:xfrm>
              <a:off x="4468" y="3385"/>
              <a:ext cx="258" cy="363"/>
              <a:chOff x="1882" y="3227"/>
              <a:chExt cx="258" cy="363"/>
            </a:xfrm>
          </p:grpSpPr>
          <p:sp>
            <p:nvSpPr>
              <p:cNvPr id="42066" name="Text Box 177"/>
              <p:cNvSpPr txBox="1">
                <a:spLocks noChangeArrowheads="1"/>
              </p:cNvSpPr>
              <p:nvPr/>
            </p:nvSpPr>
            <p:spPr bwMode="auto">
              <a:xfrm>
                <a:off x="1924" y="322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5</a:t>
                </a:r>
              </a:p>
            </p:txBody>
          </p:sp>
          <p:sp>
            <p:nvSpPr>
              <p:cNvPr id="42067" name="Line 178"/>
              <p:cNvSpPr>
                <a:spLocks noChangeShapeType="1"/>
              </p:cNvSpPr>
              <p:nvPr/>
            </p:nvSpPr>
            <p:spPr bwMode="auto">
              <a:xfrm>
                <a:off x="1960" y="3409"/>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8" name="Text Box 179"/>
              <p:cNvSpPr txBox="1">
                <a:spLocks noChangeArrowheads="1"/>
              </p:cNvSpPr>
              <p:nvPr/>
            </p:nvSpPr>
            <p:spPr bwMode="auto">
              <a:xfrm>
                <a:off x="1882" y="337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grpSp>
        <p:nvGrpSpPr>
          <p:cNvPr id="27" name="Group 199"/>
          <p:cNvGrpSpPr>
            <a:grpSpLocks/>
          </p:cNvGrpSpPr>
          <p:nvPr/>
        </p:nvGrpSpPr>
        <p:grpSpPr bwMode="auto">
          <a:xfrm>
            <a:off x="5076825" y="3284538"/>
            <a:ext cx="2698750" cy="576262"/>
            <a:chOff x="3198" y="2069"/>
            <a:chExt cx="1700" cy="363"/>
          </a:xfrm>
        </p:grpSpPr>
        <p:sp>
          <p:nvSpPr>
            <p:cNvPr id="42050" name="Rectangle 27"/>
            <p:cNvSpPr>
              <a:spLocks noChangeArrowheads="1"/>
            </p:cNvSpPr>
            <p:nvPr/>
          </p:nvSpPr>
          <p:spPr bwMode="auto">
            <a:xfrm>
              <a:off x="3198" y="2083"/>
              <a:ext cx="9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B</a:t>
              </a:r>
              <a:r>
                <a:rPr lang="en-GB">
                  <a:solidFill>
                    <a:schemeClr val="tx1"/>
                  </a:solidFill>
                </a:rPr>
                <a:t>,</a:t>
              </a:r>
              <a:r>
                <a:rPr lang="en-GB">
                  <a:solidFill>
                    <a:srgbClr val="FF3300"/>
                  </a:solidFill>
                </a:rPr>
                <a:t> </a:t>
              </a:r>
              <a:r>
                <a:rPr lang="en-GB" b="1">
                  <a:solidFill>
                    <a:srgbClr val="008000"/>
                  </a:solidFill>
                </a:rPr>
                <a:t>G</a:t>
              </a:r>
              <a:r>
                <a:rPr lang="en-GB">
                  <a:solidFill>
                    <a:schemeClr val="tx1"/>
                  </a:solidFill>
                </a:rPr>
                <a:t>)</a:t>
              </a:r>
              <a:r>
                <a:rPr lang="en-GB"/>
                <a:t> =</a:t>
              </a:r>
              <a:endParaRPr lang="en-GB">
                <a:solidFill>
                  <a:srgbClr val="FF6600"/>
                </a:solidFill>
              </a:endParaRPr>
            </a:p>
          </p:txBody>
        </p:sp>
        <p:sp>
          <p:nvSpPr>
            <p:cNvPr id="42051" name="Text Box 95"/>
            <p:cNvSpPr txBox="1">
              <a:spLocks noChangeArrowheads="1"/>
            </p:cNvSpPr>
            <p:nvPr/>
          </p:nvSpPr>
          <p:spPr bwMode="auto">
            <a:xfrm>
              <a:off x="4321" y="208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2052" name="Text Box 96"/>
            <p:cNvSpPr txBox="1">
              <a:spLocks noChangeArrowheads="1"/>
            </p:cNvSpPr>
            <p:nvPr/>
          </p:nvSpPr>
          <p:spPr bwMode="auto">
            <a:xfrm>
              <a:off x="4670" y="208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2053" name="Group 166"/>
            <p:cNvGrpSpPr>
              <a:grpSpLocks/>
            </p:cNvGrpSpPr>
            <p:nvPr/>
          </p:nvGrpSpPr>
          <p:grpSpPr bwMode="auto">
            <a:xfrm>
              <a:off x="4468" y="2069"/>
              <a:ext cx="258" cy="363"/>
              <a:chOff x="1882" y="1936"/>
              <a:chExt cx="258" cy="363"/>
            </a:xfrm>
          </p:grpSpPr>
          <p:sp>
            <p:nvSpPr>
              <p:cNvPr id="42058" name="Text Box 167"/>
              <p:cNvSpPr txBox="1">
                <a:spLocks noChangeArrowheads="1"/>
              </p:cNvSpPr>
              <p:nvPr/>
            </p:nvSpPr>
            <p:spPr bwMode="auto">
              <a:xfrm>
                <a:off x="1924" y="193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6</a:t>
                </a:r>
              </a:p>
            </p:txBody>
          </p:sp>
          <p:sp>
            <p:nvSpPr>
              <p:cNvPr id="42059" name="Line 168"/>
              <p:cNvSpPr>
                <a:spLocks noChangeShapeType="1"/>
              </p:cNvSpPr>
              <p:nvPr/>
            </p:nvSpPr>
            <p:spPr bwMode="auto">
              <a:xfrm>
                <a:off x="1960" y="2118"/>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0" name="Text Box 169"/>
              <p:cNvSpPr txBox="1">
                <a:spLocks noChangeArrowheads="1"/>
              </p:cNvSpPr>
              <p:nvPr/>
            </p:nvSpPr>
            <p:spPr bwMode="auto">
              <a:xfrm>
                <a:off x="1882" y="208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nvGrpSpPr>
            <p:cNvPr id="42054" name="Group 186"/>
            <p:cNvGrpSpPr>
              <a:grpSpLocks/>
            </p:cNvGrpSpPr>
            <p:nvPr/>
          </p:nvGrpSpPr>
          <p:grpSpPr bwMode="auto">
            <a:xfrm>
              <a:off x="4105" y="2069"/>
              <a:ext cx="263" cy="363"/>
              <a:chOff x="490" y="2069"/>
              <a:chExt cx="263" cy="363"/>
            </a:xfrm>
          </p:grpSpPr>
          <p:sp>
            <p:nvSpPr>
              <p:cNvPr id="42055" name="Text Box 187"/>
              <p:cNvSpPr txBox="1">
                <a:spLocks noChangeArrowheads="1"/>
              </p:cNvSpPr>
              <p:nvPr/>
            </p:nvSpPr>
            <p:spPr bwMode="auto">
              <a:xfrm>
                <a:off x="490" y="206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14</a:t>
                </a:r>
              </a:p>
            </p:txBody>
          </p:sp>
          <p:sp>
            <p:nvSpPr>
              <p:cNvPr id="42056" name="Line 188"/>
              <p:cNvSpPr>
                <a:spLocks noChangeShapeType="1"/>
              </p:cNvSpPr>
              <p:nvPr/>
            </p:nvSpPr>
            <p:spPr bwMode="auto">
              <a:xfrm>
                <a:off x="534" y="2251"/>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7" name="Text Box 189"/>
              <p:cNvSpPr txBox="1">
                <a:spLocks noChangeArrowheads="1"/>
              </p:cNvSpPr>
              <p:nvPr/>
            </p:nvSpPr>
            <p:spPr bwMode="auto">
              <a:xfrm>
                <a:off x="495" y="222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20</a:t>
                </a:r>
                <a:endParaRPr lang="en-GB" sz="1600" b="1"/>
              </a:p>
            </p:txBody>
          </p:sp>
        </p:grpSp>
      </p:grpSp>
      <p:grpSp>
        <p:nvGrpSpPr>
          <p:cNvPr id="30" name="Group 194"/>
          <p:cNvGrpSpPr>
            <a:grpSpLocks/>
          </p:cNvGrpSpPr>
          <p:nvPr/>
        </p:nvGrpSpPr>
        <p:grpSpPr bwMode="auto">
          <a:xfrm>
            <a:off x="5076825" y="2205038"/>
            <a:ext cx="2690813" cy="576262"/>
            <a:chOff x="3198" y="1389"/>
            <a:chExt cx="1695" cy="363"/>
          </a:xfrm>
        </p:grpSpPr>
        <p:sp>
          <p:nvSpPr>
            <p:cNvPr id="42039" name="Rectangle 25"/>
            <p:cNvSpPr>
              <a:spLocks noChangeArrowheads="1"/>
            </p:cNvSpPr>
            <p:nvPr/>
          </p:nvSpPr>
          <p:spPr bwMode="auto">
            <a:xfrm>
              <a:off x="3198" y="1418"/>
              <a:ext cx="9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B</a:t>
              </a:r>
              <a:r>
                <a:rPr lang="en-GB">
                  <a:solidFill>
                    <a:schemeClr val="tx1"/>
                  </a:solidFill>
                </a:rPr>
                <a:t>,</a:t>
              </a:r>
              <a:r>
                <a:rPr lang="en-GB">
                  <a:solidFill>
                    <a:srgbClr val="FF3300"/>
                  </a:solidFill>
                </a:rPr>
                <a:t> </a:t>
              </a:r>
              <a:r>
                <a:rPr lang="en-GB" b="1">
                  <a:solidFill>
                    <a:srgbClr val="3399FF"/>
                  </a:solidFill>
                </a:rPr>
                <a:t>B</a:t>
              </a:r>
              <a:r>
                <a:rPr lang="en-GB">
                  <a:solidFill>
                    <a:schemeClr val="tx1"/>
                  </a:solidFill>
                </a:rPr>
                <a:t>)</a:t>
              </a:r>
              <a:r>
                <a:rPr lang="en-GB"/>
                <a:t> =</a:t>
              </a:r>
              <a:endParaRPr lang="en-GB">
                <a:solidFill>
                  <a:srgbClr val="FF6600"/>
                </a:solidFill>
              </a:endParaRPr>
            </a:p>
          </p:txBody>
        </p:sp>
        <p:sp>
          <p:nvSpPr>
            <p:cNvPr id="42040" name="Text Box 74"/>
            <p:cNvSpPr txBox="1">
              <a:spLocks noChangeArrowheads="1"/>
            </p:cNvSpPr>
            <p:nvPr/>
          </p:nvSpPr>
          <p:spPr bwMode="auto">
            <a:xfrm>
              <a:off x="4313" y="141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2041" name="Text Box 75"/>
            <p:cNvSpPr txBox="1">
              <a:spLocks noChangeArrowheads="1"/>
            </p:cNvSpPr>
            <p:nvPr/>
          </p:nvSpPr>
          <p:spPr bwMode="auto">
            <a:xfrm>
              <a:off x="4665" y="141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2042" name="Group 152"/>
            <p:cNvGrpSpPr>
              <a:grpSpLocks/>
            </p:cNvGrpSpPr>
            <p:nvPr/>
          </p:nvGrpSpPr>
          <p:grpSpPr bwMode="auto">
            <a:xfrm>
              <a:off x="4105" y="1389"/>
              <a:ext cx="263" cy="363"/>
              <a:chOff x="490" y="2069"/>
              <a:chExt cx="263" cy="363"/>
            </a:xfrm>
          </p:grpSpPr>
          <p:sp>
            <p:nvSpPr>
              <p:cNvPr id="42047" name="Text Box 153"/>
              <p:cNvSpPr txBox="1">
                <a:spLocks noChangeArrowheads="1"/>
              </p:cNvSpPr>
              <p:nvPr/>
            </p:nvSpPr>
            <p:spPr bwMode="auto">
              <a:xfrm>
                <a:off x="490" y="206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14</a:t>
                </a:r>
              </a:p>
            </p:txBody>
          </p:sp>
          <p:sp>
            <p:nvSpPr>
              <p:cNvPr id="42048" name="Line 154"/>
              <p:cNvSpPr>
                <a:spLocks noChangeShapeType="1"/>
              </p:cNvSpPr>
              <p:nvPr/>
            </p:nvSpPr>
            <p:spPr bwMode="auto">
              <a:xfrm>
                <a:off x="534" y="2251"/>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9" name="Text Box 155"/>
              <p:cNvSpPr txBox="1">
                <a:spLocks noChangeArrowheads="1"/>
              </p:cNvSpPr>
              <p:nvPr/>
            </p:nvSpPr>
            <p:spPr bwMode="auto">
              <a:xfrm>
                <a:off x="495" y="222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20</a:t>
                </a:r>
                <a:endParaRPr lang="en-GB" sz="1600" b="1"/>
              </a:p>
            </p:txBody>
          </p:sp>
        </p:grpSp>
        <p:grpSp>
          <p:nvGrpSpPr>
            <p:cNvPr id="42043" name="Group 190"/>
            <p:cNvGrpSpPr>
              <a:grpSpLocks/>
            </p:cNvGrpSpPr>
            <p:nvPr/>
          </p:nvGrpSpPr>
          <p:grpSpPr bwMode="auto">
            <a:xfrm>
              <a:off x="4468" y="1389"/>
              <a:ext cx="259" cy="363"/>
              <a:chOff x="1895" y="1541"/>
              <a:chExt cx="259" cy="363"/>
            </a:xfrm>
          </p:grpSpPr>
          <p:sp>
            <p:nvSpPr>
              <p:cNvPr id="42044" name="Text Box 191"/>
              <p:cNvSpPr txBox="1">
                <a:spLocks noChangeArrowheads="1"/>
              </p:cNvSpPr>
              <p:nvPr/>
            </p:nvSpPr>
            <p:spPr bwMode="auto">
              <a:xfrm>
                <a:off x="1896" y="154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13</a:t>
                </a:r>
              </a:p>
            </p:txBody>
          </p:sp>
          <p:sp>
            <p:nvSpPr>
              <p:cNvPr id="42045" name="Line 192"/>
              <p:cNvSpPr>
                <a:spLocks noChangeShapeType="1"/>
              </p:cNvSpPr>
              <p:nvPr/>
            </p:nvSpPr>
            <p:spPr bwMode="auto">
              <a:xfrm>
                <a:off x="1973" y="1723"/>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6" name="Text Box 193"/>
              <p:cNvSpPr txBox="1">
                <a:spLocks noChangeArrowheads="1"/>
              </p:cNvSpPr>
              <p:nvPr/>
            </p:nvSpPr>
            <p:spPr bwMode="auto">
              <a:xfrm>
                <a:off x="1895" y="169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grpSp>
        <p:nvGrpSpPr>
          <p:cNvPr id="42116" name="Group 206"/>
          <p:cNvGrpSpPr>
            <a:grpSpLocks/>
          </p:cNvGrpSpPr>
          <p:nvPr/>
        </p:nvGrpSpPr>
        <p:grpSpPr bwMode="auto">
          <a:xfrm>
            <a:off x="5076825" y="4362450"/>
            <a:ext cx="2698750" cy="579438"/>
            <a:chOff x="3198" y="2748"/>
            <a:chExt cx="1700" cy="365"/>
          </a:xfrm>
        </p:grpSpPr>
        <p:sp>
          <p:nvSpPr>
            <p:cNvPr id="42028" name="Rectangle 28"/>
            <p:cNvSpPr>
              <a:spLocks noChangeArrowheads="1"/>
            </p:cNvSpPr>
            <p:nvPr/>
          </p:nvSpPr>
          <p:spPr bwMode="auto">
            <a:xfrm>
              <a:off x="3198" y="2748"/>
              <a:ext cx="9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008000"/>
                  </a:solidFill>
                </a:rPr>
                <a:t>G</a:t>
              </a:r>
              <a:r>
                <a:rPr lang="en-GB">
                  <a:solidFill>
                    <a:schemeClr val="tx1"/>
                  </a:solidFill>
                </a:rPr>
                <a:t>,</a:t>
              </a:r>
              <a:r>
                <a:rPr lang="en-GB">
                  <a:solidFill>
                    <a:srgbClr val="FF3300"/>
                  </a:solidFill>
                </a:rPr>
                <a:t> </a:t>
              </a:r>
              <a:r>
                <a:rPr lang="en-GB" b="1">
                  <a:solidFill>
                    <a:srgbClr val="3399FF"/>
                  </a:solidFill>
                </a:rPr>
                <a:t>B</a:t>
              </a:r>
              <a:r>
                <a:rPr lang="en-GB">
                  <a:solidFill>
                    <a:schemeClr val="tx1"/>
                  </a:solidFill>
                </a:rPr>
                <a:t>)</a:t>
              </a:r>
              <a:r>
                <a:rPr lang="en-GB"/>
                <a:t> =</a:t>
              </a:r>
              <a:endParaRPr lang="en-GB">
                <a:solidFill>
                  <a:srgbClr val="FF6600"/>
                </a:solidFill>
              </a:endParaRPr>
            </a:p>
          </p:txBody>
        </p:sp>
        <p:sp>
          <p:nvSpPr>
            <p:cNvPr id="42029" name="Text Box 114"/>
            <p:cNvSpPr txBox="1">
              <a:spLocks noChangeArrowheads="1"/>
            </p:cNvSpPr>
            <p:nvPr/>
          </p:nvSpPr>
          <p:spPr bwMode="auto">
            <a:xfrm>
              <a:off x="4321" y="274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2030" name="Text Box 115"/>
            <p:cNvSpPr txBox="1">
              <a:spLocks noChangeArrowheads="1"/>
            </p:cNvSpPr>
            <p:nvPr/>
          </p:nvSpPr>
          <p:spPr bwMode="auto">
            <a:xfrm>
              <a:off x="4670" y="274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2031" name="Group 171"/>
            <p:cNvGrpSpPr>
              <a:grpSpLocks/>
            </p:cNvGrpSpPr>
            <p:nvPr/>
          </p:nvGrpSpPr>
          <p:grpSpPr bwMode="auto">
            <a:xfrm>
              <a:off x="4468" y="2750"/>
              <a:ext cx="259" cy="363"/>
              <a:chOff x="1895" y="2847"/>
              <a:chExt cx="259" cy="363"/>
            </a:xfrm>
          </p:grpSpPr>
          <p:sp>
            <p:nvSpPr>
              <p:cNvPr id="42036" name="Text Box 172"/>
              <p:cNvSpPr txBox="1">
                <a:spLocks noChangeArrowheads="1"/>
              </p:cNvSpPr>
              <p:nvPr/>
            </p:nvSpPr>
            <p:spPr bwMode="auto">
              <a:xfrm>
                <a:off x="1896" y="284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14</a:t>
                </a:r>
              </a:p>
            </p:txBody>
          </p:sp>
          <p:sp>
            <p:nvSpPr>
              <p:cNvPr id="42037" name="Line 173"/>
              <p:cNvSpPr>
                <a:spLocks noChangeShapeType="1"/>
              </p:cNvSpPr>
              <p:nvPr/>
            </p:nvSpPr>
            <p:spPr bwMode="auto">
              <a:xfrm>
                <a:off x="1973" y="3029"/>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8" name="Text Box 174"/>
              <p:cNvSpPr txBox="1">
                <a:spLocks noChangeArrowheads="1"/>
              </p:cNvSpPr>
              <p:nvPr/>
            </p:nvSpPr>
            <p:spPr bwMode="auto">
              <a:xfrm>
                <a:off x="1895" y="299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19</a:t>
                </a:r>
                <a:endParaRPr lang="en-GB" sz="1600" b="1"/>
              </a:p>
            </p:txBody>
          </p:sp>
        </p:grpSp>
        <p:grpSp>
          <p:nvGrpSpPr>
            <p:cNvPr id="42032" name="Group 202"/>
            <p:cNvGrpSpPr>
              <a:grpSpLocks/>
            </p:cNvGrpSpPr>
            <p:nvPr/>
          </p:nvGrpSpPr>
          <p:grpSpPr bwMode="auto">
            <a:xfrm>
              <a:off x="4105" y="2750"/>
              <a:ext cx="258" cy="363"/>
              <a:chOff x="1338" y="2251"/>
              <a:chExt cx="258" cy="363"/>
            </a:xfrm>
          </p:grpSpPr>
          <p:sp>
            <p:nvSpPr>
              <p:cNvPr id="42033" name="Text Box 203"/>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6</a:t>
                </a:r>
              </a:p>
            </p:txBody>
          </p:sp>
          <p:sp>
            <p:nvSpPr>
              <p:cNvPr id="42034" name="Line 204"/>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5" name="Text Box 205"/>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20</a:t>
                </a:r>
                <a:endParaRPr lang="en-GB" sz="1600" b="1"/>
              </a:p>
            </p:txBody>
          </p:sp>
        </p:grpSp>
      </p:grpSp>
      <p:grpSp>
        <p:nvGrpSpPr>
          <p:cNvPr id="42125" name="Group 209"/>
          <p:cNvGrpSpPr>
            <a:grpSpLocks/>
          </p:cNvGrpSpPr>
          <p:nvPr/>
        </p:nvGrpSpPr>
        <p:grpSpPr bwMode="auto">
          <a:xfrm>
            <a:off x="8388350" y="4365625"/>
            <a:ext cx="409575" cy="576263"/>
            <a:chOff x="5284" y="2083"/>
            <a:chExt cx="258" cy="363"/>
          </a:xfrm>
        </p:grpSpPr>
        <p:sp>
          <p:nvSpPr>
            <p:cNvPr id="42025" name="Text Box 210"/>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2026" name="Line 211"/>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7" name="Text Box 212"/>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pic>
        <p:nvPicPr>
          <p:cNvPr id="42024" name="Picture 217"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40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21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212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9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noFill/>
        </p:spPr>
        <p:txBody>
          <a:bodyPr/>
          <a:lstStyle/>
          <a:p>
            <a:pPr eaLnBrk="1" hangingPunct="1"/>
            <a:r>
              <a:rPr lang="en-GB" smtClean="0"/>
              <a:t>Tree diagrams</a:t>
            </a:r>
            <a:endParaRPr lang="en-US" smtClean="0"/>
          </a:p>
        </p:txBody>
      </p:sp>
      <p:pic>
        <p:nvPicPr>
          <p:cNvPr id="43012" name="Picture 4"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25" name="Rectangle 13"/>
          <p:cNvSpPr>
            <a:spLocks noChangeArrowheads="1"/>
          </p:cNvSpPr>
          <p:nvPr/>
        </p:nvSpPr>
        <p:spPr bwMode="auto">
          <a:xfrm>
            <a:off x="2627313" y="1125538"/>
            <a:ext cx="6265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r>
              <a:rPr lang="en-GB"/>
              <a:t>1) What do the probabilities add up to?</a:t>
            </a:r>
          </a:p>
        </p:txBody>
      </p:sp>
      <p:sp>
        <p:nvSpPr>
          <p:cNvPr id="346127" name="Text Box 15"/>
          <p:cNvSpPr txBox="1">
            <a:spLocks noChangeArrowheads="1"/>
          </p:cNvSpPr>
          <p:nvPr/>
        </p:nvSpPr>
        <p:spPr bwMode="auto">
          <a:xfrm>
            <a:off x="8034338" y="18446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1</a:t>
            </a:r>
            <a:endParaRPr lang="en-GB" b="1">
              <a:solidFill>
                <a:srgbClr val="FF6600"/>
              </a:solidFill>
            </a:endParaRPr>
          </a:p>
        </p:txBody>
      </p:sp>
      <p:sp>
        <p:nvSpPr>
          <p:cNvPr id="346128" name="Rectangle 16"/>
          <p:cNvSpPr>
            <a:spLocks noChangeArrowheads="1"/>
          </p:cNvSpPr>
          <p:nvPr/>
        </p:nvSpPr>
        <p:spPr bwMode="auto">
          <a:xfrm>
            <a:off x="2627313" y="2792413"/>
            <a:ext cx="6337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r>
              <a:rPr lang="en-GB"/>
              <a:t>2) What is the probability of getting two socks the same colour?</a:t>
            </a:r>
          </a:p>
        </p:txBody>
      </p:sp>
      <p:sp>
        <p:nvSpPr>
          <p:cNvPr id="346129" name="Rectangle 17"/>
          <p:cNvSpPr>
            <a:spLocks noChangeArrowheads="1"/>
          </p:cNvSpPr>
          <p:nvPr/>
        </p:nvSpPr>
        <p:spPr bwMode="auto">
          <a:xfrm>
            <a:off x="2989263" y="3644900"/>
            <a:ext cx="285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B</a:t>
            </a:r>
            <a:r>
              <a:rPr lang="en-GB">
                <a:solidFill>
                  <a:schemeClr val="tx1"/>
                </a:solidFill>
              </a:rPr>
              <a:t>,</a:t>
            </a:r>
            <a:r>
              <a:rPr lang="en-GB">
                <a:solidFill>
                  <a:srgbClr val="FF3300"/>
                </a:solidFill>
              </a:rPr>
              <a:t> </a:t>
            </a:r>
            <a:r>
              <a:rPr lang="en-GB" b="1">
                <a:solidFill>
                  <a:srgbClr val="3399FF"/>
                </a:solidFill>
              </a:rPr>
              <a:t>B</a:t>
            </a:r>
            <a:r>
              <a:rPr lang="en-GB">
                <a:solidFill>
                  <a:schemeClr val="tx1"/>
                </a:solidFill>
              </a:rPr>
              <a:t>)</a:t>
            </a:r>
            <a:r>
              <a:rPr lang="en-GB"/>
              <a:t> + </a:t>
            </a:r>
            <a:r>
              <a:rPr lang="en-GB">
                <a:solidFill>
                  <a:schemeClr val="tx1"/>
                </a:solidFill>
              </a:rPr>
              <a:t>P(</a:t>
            </a:r>
            <a:r>
              <a:rPr lang="en-GB" b="1">
                <a:solidFill>
                  <a:srgbClr val="008000"/>
                </a:solidFill>
              </a:rPr>
              <a:t>G</a:t>
            </a:r>
            <a:r>
              <a:rPr lang="en-GB">
                <a:solidFill>
                  <a:schemeClr val="tx1"/>
                </a:solidFill>
              </a:rPr>
              <a:t>, </a:t>
            </a:r>
            <a:r>
              <a:rPr lang="en-GB" b="1">
                <a:solidFill>
                  <a:srgbClr val="008000"/>
                </a:solidFill>
              </a:rPr>
              <a:t>G</a:t>
            </a:r>
            <a:r>
              <a:rPr lang="en-GB">
                <a:solidFill>
                  <a:schemeClr val="tx1"/>
                </a:solidFill>
              </a:rPr>
              <a:t>)</a:t>
            </a:r>
            <a:r>
              <a:rPr lang="en-GB"/>
              <a:t> =</a:t>
            </a:r>
            <a:endParaRPr lang="en-GB" b="1">
              <a:solidFill>
                <a:srgbClr val="FF6600"/>
              </a:solidFill>
            </a:endParaRPr>
          </a:p>
        </p:txBody>
      </p:sp>
      <p:sp>
        <p:nvSpPr>
          <p:cNvPr id="346130" name="Rectangle 18"/>
          <p:cNvSpPr>
            <a:spLocks noChangeArrowheads="1"/>
          </p:cNvSpPr>
          <p:nvPr/>
        </p:nvSpPr>
        <p:spPr bwMode="auto">
          <a:xfrm>
            <a:off x="2627313" y="4459288"/>
            <a:ext cx="6337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r>
              <a:rPr lang="en-GB"/>
              <a:t>3) What is the probability of getting two socks that don’t match?</a:t>
            </a:r>
          </a:p>
        </p:txBody>
      </p:sp>
      <p:sp>
        <p:nvSpPr>
          <p:cNvPr id="346131" name="Rectangle 19"/>
          <p:cNvSpPr>
            <a:spLocks noChangeArrowheads="1"/>
          </p:cNvSpPr>
          <p:nvPr/>
        </p:nvSpPr>
        <p:spPr bwMode="auto">
          <a:xfrm>
            <a:off x="2989263" y="5353050"/>
            <a:ext cx="285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B</a:t>
            </a:r>
            <a:r>
              <a:rPr lang="en-GB">
                <a:solidFill>
                  <a:schemeClr val="tx1"/>
                </a:solidFill>
              </a:rPr>
              <a:t>,</a:t>
            </a:r>
            <a:r>
              <a:rPr lang="en-GB">
                <a:solidFill>
                  <a:srgbClr val="FF3300"/>
                </a:solidFill>
              </a:rPr>
              <a:t> </a:t>
            </a:r>
            <a:r>
              <a:rPr lang="en-GB" b="1">
                <a:solidFill>
                  <a:srgbClr val="008000"/>
                </a:solidFill>
              </a:rPr>
              <a:t>G</a:t>
            </a:r>
            <a:r>
              <a:rPr lang="en-GB">
                <a:solidFill>
                  <a:schemeClr val="tx1"/>
                </a:solidFill>
              </a:rPr>
              <a:t>)</a:t>
            </a:r>
            <a:r>
              <a:rPr lang="en-GB"/>
              <a:t> + </a:t>
            </a:r>
            <a:r>
              <a:rPr lang="en-GB">
                <a:solidFill>
                  <a:schemeClr val="tx1"/>
                </a:solidFill>
              </a:rPr>
              <a:t>P(</a:t>
            </a:r>
            <a:r>
              <a:rPr lang="en-GB" b="1">
                <a:solidFill>
                  <a:srgbClr val="008000"/>
                </a:solidFill>
              </a:rPr>
              <a:t>G</a:t>
            </a:r>
            <a:r>
              <a:rPr lang="en-GB">
                <a:solidFill>
                  <a:schemeClr val="tx1"/>
                </a:solidFill>
              </a:rPr>
              <a:t>,</a:t>
            </a:r>
            <a:r>
              <a:rPr lang="en-GB">
                <a:solidFill>
                  <a:srgbClr val="FF3300"/>
                </a:solidFill>
              </a:rPr>
              <a:t> </a:t>
            </a:r>
            <a:r>
              <a:rPr lang="en-GB" b="1">
                <a:solidFill>
                  <a:srgbClr val="3399FF"/>
                </a:solidFill>
              </a:rPr>
              <a:t>B</a:t>
            </a:r>
            <a:r>
              <a:rPr lang="en-GB">
                <a:solidFill>
                  <a:schemeClr val="tx1"/>
                </a:solidFill>
              </a:rPr>
              <a:t>)</a:t>
            </a:r>
            <a:r>
              <a:rPr lang="en-GB"/>
              <a:t> =</a:t>
            </a:r>
          </a:p>
        </p:txBody>
      </p:sp>
      <p:sp>
        <p:nvSpPr>
          <p:cNvPr id="43020" name="Rectangle 8"/>
          <p:cNvSpPr>
            <a:spLocks noChangeArrowheads="1"/>
          </p:cNvSpPr>
          <p:nvPr/>
        </p:nvSpPr>
        <p:spPr bwMode="auto">
          <a:xfrm>
            <a:off x="409575" y="1314450"/>
            <a:ext cx="20113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chemeClr val="tx1"/>
                </a:solidFill>
              </a:rPr>
              <a:t>Probabilities</a:t>
            </a:r>
          </a:p>
        </p:txBody>
      </p:sp>
      <p:sp>
        <p:nvSpPr>
          <p:cNvPr id="43021" name="Rectangle 12"/>
          <p:cNvSpPr>
            <a:spLocks noChangeArrowheads="1"/>
          </p:cNvSpPr>
          <p:nvPr/>
        </p:nvSpPr>
        <p:spPr bwMode="auto">
          <a:xfrm>
            <a:off x="347663" y="1125538"/>
            <a:ext cx="2136775" cy="4679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2" name="Rectangle 32"/>
          <p:cNvSpPr>
            <a:spLocks noChangeArrowheads="1"/>
          </p:cNvSpPr>
          <p:nvPr/>
        </p:nvSpPr>
        <p:spPr bwMode="auto">
          <a:xfrm>
            <a:off x="503238" y="4010025"/>
            <a:ext cx="147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008000"/>
                </a:solidFill>
              </a:rPr>
              <a:t>G</a:t>
            </a:r>
            <a:r>
              <a:rPr lang="en-GB">
                <a:solidFill>
                  <a:schemeClr val="tx1"/>
                </a:solidFill>
              </a:rPr>
              <a:t>,</a:t>
            </a:r>
            <a:r>
              <a:rPr lang="en-GB">
                <a:solidFill>
                  <a:srgbClr val="FF3300"/>
                </a:solidFill>
              </a:rPr>
              <a:t> </a:t>
            </a:r>
            <a:r>
              <a:rPr lang="en-GB" b="1">
                <a:solidFill>
                  <a:srgbClr val="3399FF"/>
                </a:solidFill>
              </a:rPr>
              <a:t>B</a:t>
            </a:r>
            <a:r>
              <a:rPr lang="en-GB">
                <a:solidFill>
                  <a:schemeClr val="tx1"/>
                </a:solidFill>
              </a:rPr>
              <a:t>)</a:t>
            </a:r>
            <a:r>
              <a:rPr lang="en-GB"/>
              <a:t> =</a:t>
            </a:r>
            <a:endParaRPr lang="en-GB">
              <a:solidFill>
                <a:srgbClr val="FF6600"/>
              </a:solidFill>
            </a:endParaRPr>
          </a:p>
        </p:txBody>
      </p:sp>
      <p:sp>
        <p:nvSpPr>
          <p:cNvPr id="43023" name="Rectangle 37"/>
          <p:cNvSpPr>
            <a:spLocks noChangeArrowheads="1"/>
          </p:cNvSpPr>
          <p:nvPr/>
        </p:nvSpPr>
        <p:spPr bwMode="auto">
          <a:xfrm>
            <a:off x="503238" y="5084763"/>
            <a:ext cx="14938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GB">
                <a:solidFill>
                  <a:schemeClr val="tx1"/>
                </a:solidFill>
              </a:rPr>
              <a:t>P(</a:t>
            </a:r>
            <a:r>
              <a:rPr lang="en-GB" b="1">
                <a:solidFill>
                  <a:srgbClr val="008000"/>
                </a:solidFill>
              </a:rPr>
              <a:t>G</a:t>
            </a:r>
            <a:r>
              <a:rPr lang="en-GB">
                <a:solidFill>
                  <a:schemeClr val="tx1"/>
                </a:solidFill>
              </a:rPr>
              <a:t>, </a:t>
            </a:r>
            <a:r>
              <a:rPr lang="en-GB" b="1">
                <a:solidFill>
                  <a:srgbClr val="008000"/>
                </a:solidFill>
              </a:rPr>
              <a:t>G</a:t>
            </a:r>
            <a:r>
              <a:rPr lang="en-GB">
                <a:solidFill>
                  <a:schemeClr val="tx1"/>
                </a:solidFill>
              </a:rPr>
              <a:t>) </a:t>
            </a:r>
            <a:r>
              <a:rPr lang="en-GB"/>
              <a:t>=</a:t>
            </a:r>
            <a:endParaRPr lang="en-GB">
              <a:solidFill>
                <a:srgbClr val="FF6600"/>
              </a:solidFill>
            </a:endParaRPr>
          </a:p>
        </p:txBody>
      </p:sp>
      <p:grpSp>
        <p:nvGrpSpPr>
          <p:cNvPr id="2" name="Group 174"/>
          <p:cNvGrpSpPr>
            <a:grpSpLocks/>
          </p:cNvGrpSpPr>
          <p:nvPr/>
        </p:nvGrpSpPr>
        <p:grpSpPr bwMode="auto">
          <a:xfrm>
            <a:off x="5880100" y="1844675"/>
            <a:ext cx="2222500" cy="576263"/>
            <a:chOff x="3704" y="1162"/>
            <a:chExt cx="1400" cy="363"/>
          </a:xfrm>
        </p:grpSpPr>
        <p:grpSp>
          <p:nvGrpSpPr>
            <p:cNvPr id="43104" name="Group 173"/>
            <p:cNvGrpSpPr>
              <a:grpSpLocks/>
            </p:cNvGrpSpPr>
            <p:nvPr/>
          </p:nvGrpSpPr>
          <p:grpSpPr bwMode="auto">
            <a:xfrm>
              <a:off x="3704" y="1162"/>
              <a:ext cx="1196" cy="363"/>
              <a:chOff x="3704" y="1162"/>
              <a:chExt cx="1196" cy="363"/>
            </a:xfrm>
          </p:grpSpPr>
          <p:sp>
            <p:nvSpPr>
              <p:cNvPr id="43106" name="Text Box 63"/>
              <p:cNvSpPr txBox="1">
                <a:spLocks noChangeArrowheads="1"/>
              </p:cNvSpPr>
              <p:nvPr/>
            </p:nvSpPr>
            <p:spPr bwMode="auto">
              <a:xfrm>
                <a:off x="3704" y="1162"/>
                <a:ext cx="11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182 + 84 + 84 + 30</a:t>
                </a:r>
              </a:p>
            </p:txBody>
          </p:sp>
          <p:sp>
            <p:nvSpPr>
              <p:cNvPr id="43107" name="Line 64"/>
              <p:cNvSpPr>
                <a:spLocks noChangeShapeType="1"/>
              </p:cNvSpPr>
              <p:nvPr/>
            </p:nvSpPr>
            <p:spPr bwMode="auto">
              <a:xfrm>
                <a:off x="3710" y="1344"/>
                <a:ext cx="11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8" name="Text Box 65"/>
              <p:cNvSpPr txBox="1">
                <a:spLocks noChangeArrowheads="1"/>
              </p:cNvSpPr>
              <p:nvPr/>
            </p:nvSpPr>
            <p:spPr bwMode="auto">
              <a:xfrm>
                <a:off x="4210" y="1313"/>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chemeClr val="tx1"/>
                    </a:solidFill>
                  </a:rPr>
                  <a:t>380</a:t>
                </a:r>
                <a:endParaRPr lang="en-GB" sz="1600" b="1">
                  <a:solidFill>
                    <a:schemeClr val="tx1"/>
                  </a:solidFill>
                </a:endParaRPr>
              </a:p>
            </p:txBody>
          </p:sp>
        </p:grpSp>
        <p:sp>
          <p:nvSpPr>
            <p:cNvPr id="43105" name="Text Box 70"/>
            <p:cNvSpPr txBox="1">
              <a:spLocks noChangeArrowheads="1"/>
            </p:cNvSpPr>
            <p:nvPr/>
          </p:nvSpPr>
          <p:spPr bwMode="auto">
            <a:xfrm>
              <a:off x="4876" y="116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4" name="Group 198"/>
          <p:cNvGrpSpPr>
            <a:grpSpLocks/>
          </p:cNvGrpSpPr>
          <p:nvPr/>
        </p:nvGrpSpPr>
        <p:grpSpPr bwMode="auto">
          <a:xfrm>
            <a:off x="6848475" y="3644900"/>
            <a:ext cx="766763" cy="576263"/>
            <a:chOff x="4314" y="2296"/>
            <a:chExt cx="483" cy="363"/>
          </a:xfrm>
        </p:grpSpPr>
        <p:sp>
          <p:nvSpPr>
            <p:cNvPr id="43099" name="Text Box 94"/>
            <p:cNvSpPr txBox="1">
              <a:spLocks noChangeArrowheads="1"/>
            </p:cNvSpPr>
            <p:nvPr/>
          </p:nvSpPr>
          <p:spPr bwMode="auto">
            <a:xfrm>
              <a:off x="4314" y="229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grpSp>
          <p:nvGrpSpPr>
            <p:cNvPr id="43100" name="Group 192"/>
            <p:cNvGrpSpPr>
              <a:grpSpLocks/>
            </p:cNvGrpSpPr>
            <p:nvPr/>
          </p:nvGrpSpPr>
          <p:grpSpPr bwMode="auto">
            <a:xfrm>
              <a:off x="4468" y="2296"/>
              <a:ext cx="329" cy="363"/>
              <a:chOff x="4468" y="2296"/>
              <a:chExt cx="329" cy="363"/>
            </a:xfrm>
          </p:grpSpPr>
          <p:sp>
            <p:nvSpPr>
              <p:cNvPr id="43101" name="Text Box 96"/>
              <p:cNvSpPr txBox="1">
                <a:spLocks noChangeArrowheads="1"/>
              </p:cNvSpPr>
              <p:nvPr/>
            </p:nvSpPr>
            <p:spPr bwMode="auto">
              <a:xfrm>
                <a:off x="4468" y="2296"/>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106</a:t>
                </a:r>
              </a:p>
            </p:txBody>
          </p:sp>
          <p:sp>
            <p:nvSpPr>
              <p:cNvPr id="43102" name="Line 97"/>
              <p:cNvSpPr>
                <a:spLocks noChangeShapeType="1"/>
              </p:cNvSpPr>
              <p:nvPr/>
            </p:nvSpPr>
            <p:spPr bwMode="auto">
              <a:xfrm>
                <a:off x="4552" y="2478"/>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3" name="Text Box 98"/>
              <p:cNvSpPr txBox="1">
                <a:spLocks noChangeArrowheads="1"/>
              </p:cNvSpPr>
              <p:nvPr/>
            </p:nvSpPr>
            <p:spPr bwMode="auto">
              <a:xfrm>
                <a:off x="4468" y="244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chemeClr val="tx1"/>
                    </a:solidFill>
                  </a:rPr>
                  <a:t>190</a:t>
                </a:r>
                <a:endParaRPr lang="en-GB" sz="1600" b="1">
                  <a:solidFill>
                    <a:schemeClr val="tx1"/>
                  </a:solidFill>
                </a:endParaRPr>
              </a:p>
            </p:txBody>
          </p:sp>
        </p:grpSp>
      </p:grpSp>
      <p:grpSp>
        <p:nvGrpSpPr>
          <p:cNvPr id="6" name="Group 203"/>
          <p:cNvGrpSpPr>
            <a:grpSpLocks/>
          </p:cNvGrpSpPr>
          <p:nvPr/>
        </p:nvGrpSpPr>
        <p:grpSpPr bwMode="auto">
          <a:xfrm>
            <a:off x="6881813" y="5300663"/>
            <a:ext cx="736600" cy="576262"/>
            <a:chOff x="4335" y="3339"/>
            <a:chExt cx="464" cy="363"/>
          </a:xfrm>
        </p:grpSpPr>
        <p:sp>
          <p:nvSpPr>
            <p:cNvPr id="43094" name="Text Box 110"/>
            <p:cNvSpPr txBox="1">
              <a:spLocks noChangeArrowheads="1"/>
            </p:cNvSpPr>
            <p:nvPr/>
          </p:nvSpPr>
          <p:spPr bwMode="auto">
            <a:xfrm>
              <a:off x="4335" y="337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grpSp>
          <p:nvGrpSpPr>
            <p:cNvPr id="43095" name="Group 202"/>
            <p:cNvGrpSpPr>
              <a:grpSpLocks/>
            </p:cNvGrpSpPr>
            <p:nvPr/>
          </p:nvGrpSpPr>
          <p:grpSpPr bwMode="auto">
            <a:xfrm>
              <a:off x="4540" y="3339"/>
              <a:ext cx="259" cy="363"/>
              <a:chOff x="4540" y="3339"/>
              <a:chExt cx="259" cy="363"/>
            </a:xfrm>
          </p:grpSpPr>
          <p:sp>
            <p:nvSpPr>
              <p:cNvPr id="43096" name="Text Box 116"/>
              <p:cNvSpPr txBox="1">
                <a:spLocks noChangeArrowheads="1"/>
              </p:cNvSpPr>
              <p:nvPr/>
            </p:nvSpPr>
            <p:spPr bwMode="auto">
              <a:xfrm>
                <a:off x="4541" y="333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42</a:t>
                </a:r>
              </a:p>
            </p:txBody>
          </p:sp>
          <p:sp>
            <p:nvSpPr>
              <p:cNvPr id="43097" name="Line 117"/>
              <p:cNvSpPr>
                <a:spLocks noChangeShapeType="1"/>
              </p:cNvSpPr>
              <p:nvPr/>
            </p:nvSpPr>
            <p:spPr bwMode="auto">
              <a:xfrm>
                <a:off x="4580" y="3521"/>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8" name="Text Box 118"/>
              <p:cNvSpPr txBox="1">
                <a:spLocks noChangeArrowheads="1"/>
              </p:cNvSpPr>
              <p:nvPr/>
            </p:nvSpPr>
            <p:spPr bwMode="auto">
              <a:xfrm>
                <a:off x="4540" y="349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grpSp>
        <p:nvGrpSpPr>
          <p:cNvPr id="43027" name="Group 155"/>
          <p:cNvGrpSpPr>
            <a:grpSpLocks/>
          </p:cNvGrpSpPr>
          <p:nvPr/>
        </p:nvGrpSpPr>
        <p:grpSpPr bwMode="auto">
          <a:xfrm>
            <a:off x="503238" y="1844675"/>
            <a:ext cx="1854200" cy="576263"/>
            <a:chOff x="317" y="1162"/>
            <a:chExt cx="1168" cy="363"/>
          </a:xfrm>
        </p:grpSpPr>
        <p:sp>
          <p:nvSpPr>
            <p:cNvPr id="43089" name="Rectangle 22"/>
            <p:cNvSpPr>
              <a:spLocks noChangeArrowheads="1"/>
            </p:cNvSpPr>
            <p:nvPr/>
          </p:nvSpPr>
          <p:spPr bwMode="auto">
            <a:xfrm>
              <a:off x="317" y="1196"/>
              <a:ext cx="9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B</a:t>
              </a:r>
              <a:r>
                <a:rPr lang="en-GB">
                  <a:solidFill>
                    <a:schemeClr val="tx1"/>
                  </a:solidFill>
                </a:rPr>
                <a:t>,</a:t>
              </a:r>
              <a:r>
                <a:rPr lang="en-GB">
                  <a:solidFill>
                    <a:srgbClr val="FF3300"/>
                  </a:solidFill>
                </a:rPr>
                <a:t> </a:t>
              </a:r>
              <a:r>
                <a:rPr lang="en-GB" b="1">
                  <a:solidFill>
                    <a:srgbClr val="3399FF"/>
                  </a:solidFill>
                </a:rPr>
                <a:t>B</a:t>
              </a:r>
              <a:r>
                <a:rPr lang="en-GB">
                  <a:solidFill>
                    <a:schemeClr val="tx1"/>
                  </a:solidFill>
                </a:rPr>
                <a:t>)</a:t>
              </a:r>
              <a:r>
                <a:rPr lang="en-GB"/>
                <a:t> =</a:t>
              </a:r>
              <a:endParaRPr lang="en-GB">
                <a:solidFill>
                  <a:srgbClr val="FF6600"/>
                </a:solidFill>
              </a:endParaRPr>
            </a:p>
          </p:txBody>
        </p:sp>
        <p:grpSp>
          <p:nvGrpSpPr>
            <p:cNvPr id="43090" name="Group 139"/>
            <p:cNvGrpSpPr>
              <a:grpSpLocks/>
            </p:cNvGrpSpPr>
            <p:nvPr/>
          </p:nvGrpSpPr>
          <p:grpSpPr bwMode="auto">
            <a:xfrm>
              <a:off x="1156" y="1162"/>
              <a:ext cx="329" cy="363"/>
              <a:chOff x="5239" y="1418"/>
              <a:chExt cx="329" cy="363"/>
            </a:xfrm>
          </p:grpSpPr>
          <p:sp>
            <p:nvSpPr>
              <p:cNvPr id="43091" name="Text Box 140"/>
              <p:cNvSpPr txBox="1">
                <a:spLocks noChangeArrowheads="1"/>
              </p:cNvSpPr>
              <p:nvPr/>
            </p:nvSpPr>
            <p:spPr bwMode="auto">
              <a:xfrm>
                <a:off x="5274" y="141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91</a:t>
                </a:r>
              </a:p>
            </p:txBody>
          </p:sp>
          <p:sp>
            <p:nvSpPr>
              <p:cNvPr id="43092" name="Line 141"/>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3" name="Text Box 142"/>
              <p:cNvSpPr txBox="1">
                <a:spLocks noChangeArrowheads="1"/>
              </p:cNvSpPr>
              <p:nvPr/>
            </p:nvSpPr>
            <p:spPr bwMode="auto">
              <a:xfrm>
                <a:off x="5239" y="156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190</a:t>
                </a:r>
                <a:endParaRPr lang="en-GB" sz="1600" b="1">
                  <a:solidFill>
                    <a:srgbClr val="FF6600"/>
                  </a:solidFill>
                </a:endParaRPr>
              </a:p>
            </p:txBody>
          </p:sp>
        </p:grpSp>
      </p:grpSp>
      <p:grpSp>
        <p:nvGrpSpPr>
          <p:cNvPr id="43028" name="Group 156"/>
          <p:cNvGrpSpPr>
            <a:grpSpLocks/>
          </p:cNvGrpSpPr>
          <p:nvPr/>
        </p:nvGrpSpPr>
        <p:grpSpPr bwMode="auto">
          <a:xfrm>
            <a:off x="503238" y="2946400"/>
            <a:ext cx="1812925" cy="576263"/>
            <a:chOff x="317" y="1856"/>
            <a:chExt cx="1142" cy="363"/>
          </a:xfrm>
        </p:grpSpPr>
        <p:sp>
          <p:nvSpPr>
            <p:cNvPr id="43084" name="Rectangle 27"/>
            <p:cNvSpPr>
              <a:spLocks noChangeArrowheads="1"/>
            </p:cNvSpPr>
            <p:nvPr/>
          </p:nvSpPr>
          <p:spPr bwMode="auto">
            <a:xfrm>
              <a:off x="317" y="1861"/>
              <a:ext cx="9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B</a:t>
              </a:r>
              <a:r>
                <a:rPr lang="en-GB">
                  <a:solidFill>
                    <a:schemeClr val="tx1"/>
                  </a:solidFill>
                </a:rPr>
                <a:t>,</a:t>
              </a:r>
              <a:r>
                <a:rPr lang="en-GB">
                  <a:solidFill>
                    <a:srgbClr val="FF3300"/>
                  </a:solidFill>
                </a:rPr>
                <a:t> </a:t>
              </a:r>
              <a:r>
                <a:rPr lang="en-GB" b="1">
                  <a:solidFill>
                    <a:srgbClr val="008000"/>
                  </a:solidFill>
                </a:rPr>
                <a:t>G</a:t>
              </a:r>
              <a:r>
                <a:rPr lang="en-GB">
                  <a:solidFill>
                    <a:schemeClr val="tx1"/>
                  </a:solidFill>
                </a:rPr>
                <a:t>)</a:t>
              </a:r>
              <a:r>
                <a:rPr lang="en-GB"/>
                <a:t> =</a:t>
              </a:r>
              <a:endParaRPr lang="en-GB">
                <a:solidFill>
                  <a:srgbClr val="FF6600"/>
                </a:solidFill>
              </a:endParaRPr>
            </a:p>
          </p:txBody>
        </p:sp>
        <p:grpSp>
          <p:nvGrpSpPr>
            <p:cNvPr id="43085" name="Group 143"/>
            <p:cNvGrpSpPr>
              <a:grpSpLocks/>
            </p:cNvGrpSpPr>
            <p:nvPr/>
          </p:nvGrpSpPr>
          <p:grpSpPr bwMode="auto">
            <a:xfrm>
              <a:off x="1201" y="1856"/>
              <a:ext cx="258" cy="363"/>
              <a:chOff x="5284" y="2083"/>
              <a:chExt cx="258" cy="363"/>
            </a:xfrm>
          </p:grpSpPr>
          <p:sp>
            <p:nvSpPr>
              <p:cNvPr id="43086" name="Text Box 144"/>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3087" name="Line 145"/>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8" name="Text Box 146"/>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grpSp>
        <p:nvGrpSpPr>
          <p:cNvPr id="43029" name="Group 147"/>
          <p:cNvGrpSpPr>
            <a:grpSpLocks/>
          </p:cNvGrpSpPr>
          <p:nvPr/>
        </p:nvGrpSpPr>
        <p:grpSpPr bwMode="auto">
          <a:xfrm>
            <a:off x="1928813" y="5013325"/>
            <a:ext cx="409575" cy="576263"/>
            <a:chOff x="5284" y="1418"/>
            <a:chExt cx="258" cy="363"/>
          </a:xfrm>
        </p:grpSpPr>
        <p:sp>
          <p:nvSpPr>
            <p:cNvPr id="43081" name="Text Box 148"/>
            <p:cNvSpPr txBox="1">
              <a:spLocks noChangeArrowheads="1"/>
            </p:cNvSpPr>
            <p:nvPr/>
          </p:nvSpPr>
          <p:spPr bwMode="auto">
            <a:xfrm>
              <a:off x="5319" y="141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3</a:t>
              </a:r>
            </a:p>
          </p:txBody>
        </p:sp>
        <p:sp>
          <p:nvSpPr>
            <p:cNvPr id="43082" name="Line 149"/>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3" name="Text Box 150"/>
            <p:cNvSpPr txBox="1">
              <a:spLocks noChangeArrowheads="1"/>
            </p:cNvSpPr>
            <p:nvPr/>
          </p:nvSpPr>
          <p:spPr bwMode="auto">
            <a:xfrm>
              <a:off x="5284" y="156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38</a:t>
              </a:r>
              <a:endParaRPr lang="en-GB" sz="1600" b="1">
                <a:solidFill>
                  <a:srgbClr val="FF6600"/>
                </a:solidFill>
              </a:endParaRPr>
            </a:p>
          </p:txBody>
        </p:sp>
      </p:grpSp>
      <p:grpSp>
        <p:nvGrpSpPr>
          <p:cNvPr id="43030" name="Group 151"/>
          <p:cNvGrpSpPr>
            <a:grpSpLocks/>
          </p:cNvGrpSpPr>
          <p:nvPr/>
        </p:nvGrpSpPr>
        <p:grpSpPr bwMode="auto">
          <a:xfrm>
            <a:off x="1906588" y="4005263"/>
            <a:ext cx="409575" cy="576262"/>
            <a:chOff x="5284" y="2083"/>
            <a:chExt cx="258" cy="363"/>
          </a:xfrm>
        </p:grpSpPr>
        <p:sp>
          <p:nvSpPr>
            <p:cNvPr id="43078" name="Text Box 152"/>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3079" name="Line 153"/>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0" name="Text Box 154"/>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nvGrpSpPr>
          <p:cNvPr id="14" name="Group 175"/>
          <p:cNvGrpSpPr>
            <a:grpSpLocks/>
          </p:cNvGrpSpPr>
          <p:nvPr/>
        </p:nvGrpSpPr>
        <p:grpSpPr bwMode="auto">
          <a:xfrm>
            <a:off x="2987675" y="1808163"/>
            <a:ext cx="2857500" cy="577850"/>
            <a:chOff x="1882" y="1139"/>
            <a:chExt cx="1800" cy="364"/>
          </a:xfrm>
        </p:grpSpPr>
        <p:sp>
          <p:nvSpPr>
            <p:cNvPr id="43058" name="Text Box 58"/>
            <p:cNvSpPr txBox="1">
              <a:spLocks noChangeArrowheads="1"/>
            </p:cNvSpPr>
            <p:nvPr/>
          </p:nvSpPr>
          <p:spPr bwMode="auto">
            <a:xfrm>
              <a:off x="2158" y="116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3059" name="Text Box 59"/>
            <p:cNvSpPr txBox="1">
              <a:spLocks noChangeArrowheads="1"/>
            </p:cNvSpPr>
            <p:nvPr/>
          </p:nvSpPr>
          <p:spPr bwMode="auto">
            <a:xfrm>
              <a:off x="2590" y="116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sp>
          <p:nvSpPr>
            <p:cNvPr id="43060" name="Text Box 60"/>
            <p:cNvSpPr txBox="1">
              <a:spLocks noChangeArrowheads="1"/>
            </p:cNvSpPr>
            <p:nvPr/>
          </p:nvSpPr>
          <p:spPr bwMode="auto">
            <a:xfrm>
              <a:off x="3022" y="116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3061" name="Text Box 61"/>
            <p:cNvSpPr txBox="1">
              <a:spLocks noChangeArrowheads="1"/>
            </p:cNvSpPr>
            <p:nvPr/>
          </p:nvSpPr>
          <p:spPr bwMode="auto">
            <a:xfrm>
              <a:off x="3454" y="116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grpSp>
          <p:nvGrpSpPr>
            <p:cNvPr id="43062" name="Group 157"/>
            <p:cNvGrpSpPr>
              <a:grpSpLocks/>
            </p:cNvGrpSpPr>
            <p:nvPr/>
          </p:nvGrpSpPr>
          <p:grpSpPr bwMode="auto">
            <a:xfrm>
              <a:off x="1882" y="1140"/>
              <a:ext cx="329" cy="363"/>
              <a:chOff x="5239" y="1418"/>
              <a:chExt cx="329" cy="363"/>
            </a:xfrm>
          </p:grpSpPr>
          <p:sp>
            <p:nvSpPr>
              <p:cNvPr id="43075" name="Text Box 158"/>
              <p:cNvSpPr txBox="1">
                <a:spLocks noChangeArrowheads="1"/>
              </p:cNvSpPr>
              <p:nvPr/>
            </p:nvSpPr>
            <p:spPr bwMode="auto">
              <a:xfrm>
                <a:off x="5274" y="141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91</a:t>
                </a:r>
              </a:p>
            </p:txBody>
          </p:sp>
          <p:sp>
            <p:nvSpPr>
              <p:cNvPr id="43076" name="Line 159"/>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7" name="Text Box 160"/>
              <p:cNvSpPr txBox="1">
                <a:spLocks noChangeArrowheads="1"/>
              </p:cNvSpPr>
              <p:nvPr/>
            </p:nvSpPr>
            <p:spPr bwMode="auto">
              <a:xfrm>
                <a:off x="5239" y="156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190</a:t>
                </a:r>
                <a:endParaRPr lang="en-GB" sz="1600" b="1">
                  <a:solidFill>
                    <a:srgbClr val="FF6600"/>
                  </a:solidFill>
                </a:endParaRPr>
              </a:p>
            </p:txBody>
          </p:sp>
        </p:grpSp>
        <p:grpSp>
          <p:nvGrpSpPr>
            <p:cNvPr id="43063" name="Group 161"/>
            <p:cNvGrpSpPr>
              <a:grpSpLocks/>
            </p:cNvGrpSpPr>
            <p:nvPr/>
          </p:nvGrpSpPr>
          <p:grpSpPr bwMode="auto">
            <a:xfrm>
              <a:off x="2336" y="1140"/>
              <a:ext cx="258" cy="363"/>
              <a:chOff x="5284" y="2083"/>
              <a:chExt cx="258" cy="363"/>
            </a:xfrm>
          </p:grpSpPr>
          <p:sp>
            <p:nvSpPr>
              <p:cNvPr id="43072" name="Text Box 162"/>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3073" name="Line 163"/>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4" name="Text Box 164"/>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nvGrpSpPr>
            <p:cNvPr id="43064" name="Group 165"/>
            <p:cNvGrpSpPr>
              <a:grpSpLocks/>
            </p:cNvGrpSpPr>
            <p:nvPr/>
          </p:nvGrpSpPr>
          <p:grpSpPr bwMode="auto">
            <a:xfrm>
              <a:off x="3198" y="1140"/>
              <a:ext cx="258" cy="363"/>
              <a:chOff x="5284" y="1418"/>
              <a:chExt cx="258" cy="363"/>
            </a:xfrm>
          </p:grpSpPr>
          <p:sp>
            <p:nvSpPr>
              <p:cNvPr id="43069" name="Text Box 166"/>
              <p:cNvSpPr txBox="1">
                <a:spLocks noChangeArrowheads="1"/>
              </p:cNvSpPr>
              <p:nvPr/>
            </p:nvSpPr>
            <p:spPr bwMode="auto">
              <a:xfrm>
                <a:off x="5319" y="141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3</a:t>
                </a:r>
              </a:p>
            </p:txBody>
          </p:sp>
          <p:sp>
            <p:nvSpPr>
              <p:cNvPr id="43070" name="Line 167"/>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1" name="Text Box 168"/>
              <p:cNvSpPr txBox="1">
                <a:spLocks noChangeArrowheads="1"/>
              </p:cNvSpPr>
              <p:nvPr/>
            </p:nvSpPr>
            <p:spPr bwMode="auto">
              <a:xfrm>
                <a:off x="5284" y="156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38</a:t>
                </a:r>
                <a:endParaRPr lang="en-GB" sz="1600" b="1">
                  <a:solidFill>
                    <a:srgbClr val="FF6600"/>
                  </a:solidFill>
                </a:endParaRPr>
              </a:p>
            </p:txBody>
          </p:sp>
        </p:grpSp>
        <p:grpSp>
          <p:nvGrpSpPr>
            <p:cNvPr id="43065" name="Group 169"/>
            <p:cNvGrpSpPr>
              <a:grpSpLocks/>
            </p:cNvGrpSpPr>
            <p:nvPr/>
          </p:nvGrpSpPr>
          <p:grpSpPr bwMode="auto">
            <a:xfrm>
              <a:off x="2751" y="1139"/>
              <a:ext cx="258" cy="363"/>
              <a:chOff x="5284" y="2083"/>
              <a:chExt cx="258" cy="363"/>
            </a:xfrm>
          </p:grpSpPr>
          <p:sp>
            <p:nvSpPr>
              <p:cNvPr id="43066" name="Text Box 170"/>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3067" name="Line 171"/>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8" name="Text Box 172"/>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grpSp>
        <p:nvGrpSpPr>
          <p:cNvPr id="19" name="Group 200"/>
          <p:cNvGrpSpPr>
            <a:grpSpLocks/>
          </p:cNvGrpSpPr>
          <p:nvPr/>
        </p:nvGrpSpPr>
        <p:grpSpPr bwMode="auto">
          <a:xfrm>
            <a:off x="5724525" y="3644900"/>
            <a:ext cx="1128713" cy="576263"/>
            <a:chOff x="3606" y="2296"/>
            <a:chExt cx="711" cy="363"/>
          </a:xfrm>
        </p:grpSpPr>
        <p:sp>
          <p:nvSpPr>
            <p:cNvPr id="43049" name="Text Box 91"/>
            <p:cNvSpPr txBox="1">
              <a:spLocks noChangeArrowheads="1"/>
            </p:cNvSpPr>
            <p:nvPr/>
          </p:nvSpPr>
          <p:spPr bwMode="auto">
            <a:xfrm>
              <a:off x="3884" y="229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grpSp>
          <p:nvGrpSpPr>
            <p:cNvPr id="43050" name="Group 176"/>
            <p:cNvGrpSpPr>
              <a:grpSpLocks/>
            </p:cNvGrpSpPr>
            <p:nvPr/>
          </p:nvGrpSpPr>
          <p:grpSpPr bwMode="auto">
            <a:xfrm>
              <a:off x="3606" y="2296"/>
              <a:ext cx="329" cy="363"/>
              <a:chOff x="5239" y="1418"/>
              <a:chExt cx="329" cy="363"/>
            </a:xfrm>
          </p:grpSpPr>
          <p:sp>
            <p:nvSpPr>
              <p:cNvPr id="43055" name="Text Box 177"/>
              <p:cNvSpPr txBox="1">
                <a:spLocks noChangeArrowheads="1"/>
              </p:cNvSpPr>
              <p:nvPr/>
            </p:nvSpPr>
            <p:spPr bwMode="auto">
              <a:xfrm>
                <a:off x="5274" y="141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91</a:t>
                </a:r>
              </a:p>
            </p:txBody>
          </p:sp>
          <p:sp>
            <p:nvSpPr>
              <p:cNvPr id="43056" name="Line 178"/>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7" name="Text Box 179"/>
              <p:cNvSpPr txBox="1">
                <a:spLocks noChangeArrowheads="1"/>
              </p:cNvSpPr>
              <p:nvPr/>
            </p:nvSpPr>
            <p:spPr bwMode="auto">
              <a:xfrm>
                <a:off x="5239" y="156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190</a:t>
                </a:r>
                <a:endParaRPr lang="en-GB" sz="1600" b="1">
                  <a:solidFill>
                    <a:srgbClr val="FF6600"/>
                  </a:solidFill>
                </a:endParaRPr>
              </a:p>
            </p:txBody>
          </p:sp>
        </p:grpSp>
        <p:grpSp>
          <p:nvGrpSpPr>
            <p:cNvPr id="43051" name="Group 184"/>
            <p:cNvGrpSpPr>
              <a:grpSpLocks/>
            </p:cNvGrpSpPr>
            <p:nvPr/>
          </p:nvGrpSpPr>
          <p:grpSpPr bwMode="auto">
            <a:xfrm>
              <a:off x="4059" y="2296"/>
              <a:ext cx="258" cy="363"/>
              <a:chOff x="5284" y="1418"/>
              <a:chExt cx="258" cy="363"/>
            </a:xfrm>
          </p:grpSpPr>
          <p:sp>
            <p:nvSpPr>
              <p:cNvPr id="43052" name="Text Box 185"/>
              <p:cNvSpPr txBox="1">
                <a:spLocks noChangeArrowheads="1"/>
              </p:cNvSpPr>
              <p:nvPr/>
            </p:nvSpPr>
            <p:spPr bwMode="auto">
              <a:xfrm>
                <a:off x="5319" y="141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3</a:t>
                </a:r>
              </a:p>
            </p:txBody>
          </p:sp>
          <p:sp>
            <p:nvSpPr>
              <p:cNvPr id="43053" name="Line 186"/>
              <p:cNvSpPr>
                <a:spLocks noChangeShapeType="1"/>
              </p:cNvSpPr>
              <p:nvPr/>
            </p:nvSpPr>
            <p:spPr bwMode="auto">
              <a:xfrm>
                <a:off x="5323" y="160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4" name="Text Box 187"/>
              <p:cNvSpPr txBox="1">
                <a:spLocks noChangeArrowheads="1"/>
              </p:cNvSpPr>
              <p:nvPr/>
            </p:nvSpPr>
            <p:spPr bwMode="auto">
              <a:xfrm>
                <a:off x="5284" y="156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38</a:t>
                </a:r>
                <a:endParaRPr lang="en-GB" sz="1600" b="1">
                  <a:solidFill>
                    <a:srgbClr val="FF6600"/>
                  </a:solidFill>
                </a:endParaRPr>
              </a:p>
            </p:txBody>
          </p:sp>
        </p:grpSp>
      </p:grpSp>
      <p:grpSp>
        <p:nvGrpSpPr>
          <p:cNvPr id="22" name="Group 204"/>
          <p:cNvGrpSpPr>
            <a:grpSpLocks/>
          </p:cNvGrpSpPr>
          <p:nvPr/>
        </p:nvGrpSpPr>
        <p:grpSpPr bwMode="auto">
          <a:xfrm>
            <a:off x="5795963" y="5300663"/>
            <a:ext cx="1130300" cy="576262"/>
            <a:chOff x="3651" y="3339"/>
            <a:chExt cx="712" cy="363"/>
          </a:xfrm>
        </p:grpSpPr>
        <p:sp>
          <p:nvSpPr>
            <p:cNvPr id="43040" name="Text Box 109"/>
            <p:cNvSpPr txBox="1">
              <a:spLocks noChangeArrowheads="1"/>
            </p:cNvSpPr>
            <p:nvPr/>
          </p:nvSpPr>
          <p:spPr bwMode="auto">
            <a:xfrm>
              <a:off x="3895" y="337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grpSp>
          <p:nvGrpSpPr>
            <p:cNvPr id="43041" name="Group 180"/>
            <p:cNvGrpSpPr>
              <a:grpSpLocks/>
            </p:cNvGrpSpPr>
            <p:nvPr/>
          </p:nvGrpSpPr>
          <p:grpSpPr bwMode="auto">
            <a:xfrm>
              <a:off x="3651" y="3339"/>
              <a:ext cx="258" cy="363"/>
              <a:chOff x="5284" y="2083"/>
              <a:chExt cx="258" cy="363"/>
            </a:xfrm>
          </p:grpSpPr>
          <p:sp>
            <p:nvSpPr>
              <p:cNvPr id="43046" name="Text Box 181"/>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3047" name="Line 182"/>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8" name="Text Box 183"/>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nvGrpSpPr>
            <p:cNvPr id="43042" name="Group 188"/>
            <p:cNvGrpSpPr>
              <a:grpSpLocks/>
            </p:cNvGrpSpPr>
            <p:nvPr/>
          </p:nvGrpSpPr>
          <p:grpSpPr bwMode="auto">
            <a:xfrm>
              <a:off x="4105" y="3339"/>
              <a:ext cx="258" cy="363"/>
              <a:chOff x="5284" y="2083"/>
              <a:chExt cx="258" cy="363"/>
            </a:xfrm>
          </p:grpSpPr>
          <p:sp>
            <p:nvSpPr>
              <p:cNvPr id="43043" name="Text Box 189"/>
              <p:cNvSpPr txBox="1">
                <a:spLocks noChangeArrowheads="1"/>
              </p:cNvSpPr>
              <p:nvPr/>
            </p:nvSpPr>
            <p:spPr bwMode="auto">
              <a:xfrm>
                <a:off x="5284" y="20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21</a:t>
                </a:r>
              </a:p>
            </p:txBody>
          </p:sp>
          <p:sp>
            <p:nvSpPr>
              <p:cNvPr id="43044" name="Line 190"/>
              <p:cNvSpPr>
                <a:spLocks noChangeShapeType="1"/>
              </p:cNvSpPr>
              <p:nvPr/>
            </p:nvSpPr>
            <p:spPr bwMode="auto">
              <a:xfrm>
                <a:off x="5323" y="226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5" name="Text Box 191"/>
              <p:cNvSpPr txBox="1">
                <a:spLocks noChangeArrowheads="1"/>
              </p:cNvSpPr>
              <p:nvPr/>
            </p:nvSpPr>
            <p:spPr bwMode="auto">
              <a:xfrm>
                <a:off x="5284" y="223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grpSp>
      <p:grpSp>
        <p:nvGrpSpPr>
          <p:cNvPr id="25" name="Group 201"/>
          <p:cNvGrpSpPr>
            <a:grpSpLocks/>
          </p:cNvGrpSpPr>
          <p:nvPr/>
        </p:nvGrpSpPr>
        <p:grpSpPr bwMode="auto">
          <a:xfrm>
            <a:off x="7596188" y="3644900"/>
            <a:ext cx="792162" cy="576263"/>
            <a:chOff x="4785" y="2296"/>
            <a:chExt cx="499" cy="363"/>
          </a:xfrm>
        </p:grpSpPr>
        <p:sp>
          <p:nvSpPr>
            <p:cNvPr id="43036" name="Text Box 193"/>
            <p:cNvSpPr txBox="1">
              <a:spLocks noChangeArrowheads="1"/>
            </p:cNvSpPr>
            <p:nvPr/>
          </p:nvSpPr>
          <p:spPr bwMode="auto">
            <a:xfrm>
              <a:off x="4785" y="229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3037" name="Text Box 195"/>
            <p:cNvSpPr txBox="1">
              <a:spLocks noChangeArrowheads="1"/>
            </p:cNvSpPr>
            <p:nvPr/>
          </p:nvSpPr>
          <p:spPr bwMode="auto">
            <a:xfrm>
              <a:off x="5026" y="229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53</a:t>
              </a:r>
            </a:p>
          </p:txBody>
        </p:sp>
        <p:sp>
          <p:nvSpPr>
            <p:cNvPr id="43038" name="Line 196"/>
            <p:cNvSpPr>
              <a:spLocks noChangeShapeType="1"/>
            </p:cNvSpPr>
            <p:nvPr/>
          </p:nvSpPr>
          <p:spPr bwMode="auto">
            <a:xfrm>
              <a:off x="5051" y="2478"/>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Text Box 197"/>
            <p:cNvSpPr txBox="1">
              <a:spLocks noChangeArrowheads="1"/>
            </p:cNvSpPr>
            <p:nvPr/>
          </p:nvSpPr>
          <p:spPr bwMode="auto">
            <a:xfrm>
              <a:off x="5026" y="244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95</a:t>
              </a:r>
              <a:endParaRPr lang="en-GB" sz="1600" b="1">
                <a:solidFill>
                  <a:srgbClr val="FF6600"/>
                </a:solidFill>
              </a:endParaRPr>
            </a:p>
          </p:txBody>
        </p:sp>
      </p:grpSp>
      <p:pic>
        <p:nvPicPr>
          <p:cNvPr id="43035" name="Picture 205"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61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61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613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5" grpId="0"/>
      <p:bldP spid="346127" grpId="0"/>
      <p:bldP spid="346128" grpId="0"/>
      <p:bldP spid="346129" grpId="0"/>
      <p:bldP spid="346130" grpId="0"/>
      <p:bldP spid="3461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oardworks_logo"/>
          <p:cNvPicPr>
            <a:picLocks noChangeAspect="1" noChangeArrowheads="1"/>
          </p:cNvPicPr>
          <p:nvPr/>
        </p:nvPicPr>
        <p:blipFill>
          <a:blip r:embed="rId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title"/>
          </p:nvPr>
        </p:nvSpPr>
        <p:spPr/>
        <p:txBody>
          <a:bodyPr/>
          <a:lstStyle/>
          <a:p>
            <a:pPr eaLnBrk="1" hangingPunct="1"/>
            <a:r>
              <a:rPr lang="en-GB" smtClean="0"/>
              <a:t>The language of probability</a:t>
            </a:r>
          </a:p>
        </p:txBody>
      </p:sp>
      <p:pic>
        <p:nvPicPr>
          <p:cNvPr id="3077" name="Picture 5"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7"/>
          <p:cNvGrpSpPr>
            <a:grpSpLocks/>
          </p:cNvGrpSpPr>
          <p:nvPr/>
        </p:nvGrpSpPr>
        <p:grpSpPr bwMode="auto">
          <a:xfrm>
            <a:off x="7304088" y="115888"/>
            <a:ext cx="576262" cy="576262"/>
            <a:chOff x="4601" y="73"/>
            <a:chExt cx="363" cy="363"/>
          </a:xfrm>
        </p:grpSpPr>
        <p:pic>
          <p:nvPicPr>
            <p:cNvPr id="3081" name="Picture 8" descr="flash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Oval 9"/>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083" name="Oval 10"/>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pic>
        <p:nvPicPr>
          <p:cNvPr id="3080" name="Picture 12"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4" r:id="rId2" imgW="9142857" imgH="5187731"/>
        </mc:Choice>
        <mc:Fallback>
          <p:control r:id="rId2" imgW="9142857" imgH="5187731">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boardworks_logo"/>
          <p:cNvPicPr>
            <a:picLocks noChangeAspect="1" noChangeArrowheads="1"/>
          </p:cNvPicPr>
          <p:nvPr/>
        </p:nvPicPr>
        <p:blipFill>
          <a:blip r:embed="rId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p:cNvSpPr>
            <a:spLocks noGrp="1" noChangeArrowheads="1"/>
          </p:cNvSpPr>
          <p:nvPr>
            <p:ph type="title"/>
          </p:nvPr>
        </p:nvSpPr>
        <p:spPr>
          <a:noFill/>
        </p:spPr>
        <p:txBody>
          <a:bodyPr/>
          <a:lstStyle/>
          <a:p>
            <a:pPr eaLnBrk="1" hangingPunct="1"/>
            <a:r>
              <a:rPr lang="en-GB" smtClean="0"/>
              <a:t>Probability without replacement activity</a:t>
            </a:r>
            <a:endParaRPr lang="en-US" smtClean="0"/>
          </a:p>
        </p:txBody>
      </p:sp>
      <p:pic>
        <p:nvPicPr>
          <p:cNvPr id="7173" name="Picture 4"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6"/>
          <p:cNvGrpSpPr>
            <a:grpSpLocks/>
          </p:cNvGrpSpPr>
          <p:nvPr/>
        </p:nvGrpSpPr>
        <p:grpSpPr bwMode="auto">
          <a:xfrm>
            <a:off x="7304088" y="115888"/>
            <a:ext cx="576262" cy="576262"/>
            <a:chOff x="4601" y="73"/>
            <a:chExt cx="363" cy="363"/>
          </a:xfrm>
        </p:grpSpPr>
        <p:pic>
          <p:nvPicPr>
            <p:cNvPr id="7177" name="Picture 7" descr="flash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Oval 8"/>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7179" name="Oval 9"/>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pic>
        <p:nvPicPr>
          <p:cNvPr id="7176" name="Picture 11"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7170" r:id="rId2" imgW="9142857" imgH="5111581"/>
        </mc:Choice>
        <mc:Fallback>
          <p:control r:id="rId2" imgW="9142857" imgH="5111581">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300038" y="1008063"/>
            <a:ext cx="8304212" cy="121602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spcBef>
                <a:spcPct val="20000"/>
              </a:spcBef>
              <a:defRPr/>
            </a:pPr>
            <a:r>
              <a:rPr lang="en-GB">
                <a:latin typeface="Arial" charset="0"/>
                <a:cs typeface="+mn-cs"/>
              </a:rPr>
              <a:t>When socks (or cards etc.) are not replaced, the events are called </a:t>
            </a:r>
            <a:r>
              <a:rPr lang="en-GB" b="1">
                <a:solidFill>
                  <a:srgbClr val="FF6600"/>
                </a:solidFill>
                <a:latin typeface="Arial" charset="0"/>
                <a:cs typeface="+mn-cs"/>
              </a:rPr>
              <a:t>dependent</a:t>
            </a:r>
            <a:r>
              <a:rPr lang="en-GB">
                <a:latin typeface="Arial" charset="0"/>
                <a:cs typeface="+mn-cs"/>
              </a:rPr>
              <a:t>. The probability of the second event is affected by the outcome of the first event.</a:t>
            </a:r>
          </a:p>
        </p:txBody>
      </p:sp>
      <p:pic>
        <p:nvPicPr>
          <p:cNvPr id="44035" name="Picture 3"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2" name="Rectangle 4"/>
          <p:cNvSpPr>
            <a:spLocks noChangeArrowheads="1"/>
          </p:cNvSpPr>
          <p:nvPr/>
        </p:nvSpPr>
        <p:spPr bwMode="auto">
          <a:xfrm>
            <a:off x="228600" y="2462213"/>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Suppose you pick two cards at random from a pack of cards without replacing the first card. </a:t>
            </a:r>
          </a:p>
        </p:txBody>
      </p:sp>
      <p:sp>
        <p:nvSpPr>
          <p:cNvPr id="44037" name="Rectangle 5"/>
          <p:cNvSpPr>
            <a:spLocks noGrp="1" noChangeArrowheads="1"/>
          </p:cNvSpPr>
          <p:nvPr>
            <p:ph type="title"/>
          </p:nvPr>
        </p:nvSpPr>
        <p:spPr>
          <a:noFill/>
        </p:spPr>
        <p:txBody>
          <a:bodyPr/>
          <a:lstStyle/>
          <a:p>
            <a:pPr eaLnBrk="1" hangingPunct="1"/>
            <a:r>
              <a:rPr lang="en-GB" smtClean="0"/>
              <a:t>Dependent events</a:t>
            </a:r>
            <a:endParaRPr lang="en-US" smtClean="0"/>
          </a:p>
        </p:txBody>
      </p:sp>
      <p:pic>
        <p:nvPicPr>
          <p:cNvPr id="44038" name="Picture 6"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9" name="Rectangle 11"/>
          <p:cNvSpPr>
            <a:spLocks noChangeArrowheads="1"/>
          </p:cNvSpPr>
          <p:nvPr/>
        </p:nvSpPr>
        <p:spPr bwMode="auto">
          <a:xfrm>
            <a:off x="395288" y="4581525"/>
            <a:ext cx="8424862" cy="1400175"/>
          </a:xfrm>
          <a:prstGeom prst="rect">
            <a:avLst/>
          </a:prstGeom>
          <a:solidFill>
            <a:srgbClr val="FFFFCC"/>
          </a:solidFill>
          <a:ln w="28575">
            <a:solidFill>
              <a:schemeClr val="tx1"/>
            </a:solidFill>
            <a:miter lim="800000"/>
            <a:headEnd/>
            <a:tailEnd/>
          </a:ln>
        </p:spPr>
        <p:txBody>
          <a:bodyPr>
            <a:spAutoFit/>
          </a:bodyPr>
          <a:lstStyle/>
          <a:p>
            <a:pPr>
              <a:spcBef>
                <a:spcPct val="25000"/>
              </a:spcBef>
            </a:pPr>
            <a:r>
              <a:rPr lang="en-GB"/>
              <a:t>Draw up a tree diagram to find the probability of getting </a:t>
            </a:r>
          </a:p>
          <a:p>
            <a:pPr>
              <a:spcBef>
                <a:spcPct val="25000"/>
              </a:spcBef>
            </a:pPr>
            <a:r>
              <a:rPr lang="en-GB"/>
              <a:t>  	(a) two Kings in a row</a:t>
            </a:r>
          </a:p>
          <a:p>
            <a:pPr>
              <a:spcBef>
                <a:spcPct val="25000"/>
              </a:spcBef>
            </a:pPr>
            <a:r>
              <a:rPr lang="en-GB"/>
              <a:t>	(b) one King</a:t>
            </a:r>
          </a:p>
        </p:txBody>
      </p:sp>
      <p:grpSp>
        <p:nvGrpSpPr>
          <p:cNvPr id="2" name="Group 24"/>
          <p:cNvGrpSpPr>
            <a:grpSpLocks/>
          </p:cNvGrpSpPr>
          <p:nvPr/>
        </p:nvGrpSpPr>
        <p:grpSpPr bwMode="auto">
          <a:xfrm>
            <a:off x="6588125" y="3548063"/>
            <a:ext cx="709613" cy="576262"/>
            <a:chOff x="4150" y="2235"/>
            <a:chExt cx="447" cy="363"/>
          </a:xfrm>
        </p:grpSpPr>
        <p:grpSp>
          <p:nvGrpSpPr>
            <p:cNvPr id="44050" name="Group 14"/>
            <p:cNvGrpSpPr>
              <a:grpSpLocks/>
            </p:cNvGrpSpPr>
            <p:nvPr/>
          </p:nvGrpSpPr>
          <p:grpSpPr bwMode="auto">
            <a:xfrm>
              <a:off x="4150" y="2235"/>
              <a:ext cx="258" cy="363"/>
              <a:chOff x="1338" y="2251"/>
              <a:chExt cx="258" cy="363"/>
            </a:xfrm>
          </p:grpSpPr>
          <p:sp>
            <p:nvSpPr>
              <p:cNvPr id="44052" name="Text Box 15"/>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a:t>
                </a:r>
              </a:p>
            </p:txBody>
          </p:sp>
          <p:sp>
            <p:nvSpPr>
              <p:cNvPr id="44053" name="Line 16"/>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Text Box 17"/>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52</a:t>
                </a:r>
                <a:endParaRPr lang="en-GB" sz="1600" b="1"/>
              </a:p>
            </p:txBody>
          </p:sp>
        </p:grpSp>
        <p:sp>
          <p:nvSpPr>
            <p:cNvPr id="44051" name="Text Box 18"/>
            <p:cNvSpPr txBox="1">
              <a:spLocks noChangeArrowheads="1"/>
            </p:cNvSpPr>
            <p:nvPr/>
          </p:nvSpPr>
          <p:spPr bwMode="auto">
            <a:xfrm>
              <a:off x="4369" y="223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4" name="Group 23"/>
          <p:cNvGrpSpPr>
            <a:grpSpLocks/>
          </p:cNvGrpSpPr>
          <p:nvPr/>
        </p:nvGrpSpPr>
        <p:grpSpPr bwMode="auto">
          <a:xfrm>
            <a:off x="7235825" y="3548063"/>
            <a:ext cx="409575" cy="576262"/>
            <a:chOff x="4649" y="2387"/>
            <a:chExt cx="258" cy="363"/>
          </a:xfrm>
        </p:grpSpPr>
        <p:sp>
          <p:nvSpPr>
            <p:cNvPr id="44047" name="Text Box 20"/>
            <p:cNvSpPr txBox="1">
              <a:spLocks noChangeArrowheads="1"/>
            </p:cNvSpPr>
            <p:nvPr/>
          </p:nvSpPr>
          <p:spPr bwMode="auto">
            <a:xfrm>
              <a:off x="4684" y="238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a:t>
              </a:r>
            </a:p>
          </p:txBody>
        </p:sp>
        <p:sp>
          <p:nvSpPr>
            <p:cNvPr id="44048" name="Line 21"/>
            <p:cNvSpPr>
              <a:spLocks noChangeShapeType="1"/>
            </p:cNvSpPr>
            <p:nvPr/>
          </p:nvSpPr>
          <p:spPr bwMode="auto">
            <a:xfrm>
              <a:off x="4688" y="2569"/>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Text Box 22"/>
            <p:cNvSpPr txBox="1">
              <a:spLocks noChangeArrowheads="1"/>
            </p:cNvSpPr>
            <p:nvPr/>
          </p:nvSpPr>
          <p:spPr bwMode="auto">
            <a:xfrm>
              <a:off x="4649" y="253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13</a:t>
              </a:r>
              <a:endParaRPr lang="en-GB" sz="1600" b="1">
                <a:solidFill>
                  <a:srgbClr val="FF6600"/>
                </a:solidFill>
              </a:endParaRPr>
            </a:p>
          </p:txBody>
        </p:sp>
      </p:grpSp>
      <p:grpSp>
        <p:nvGrpSpPr>
          <p:cNvPr id="5" name="Group 26"/>
          <p:cNvGrpSpPr>
            <a:grpSpLocks/>
          </p:cNvGrpSpPr>
          <p:nvPr/>
        </p:nvGrpSpPr>
        <p:grpSpPr bwMode="auto">
          <a:xfrm>
            <a:off x="228600" y="3548063"/>
            <a:ext cx="8088313" cy="528637"/>
            <a:chOff x="144" y="2235"/>
            <a:chExt cx="5095" cy="333"/>
          </a:xfrm>
        </p:grpSpPr>
        <p:sp>
          <p:nvSpPr>
            <p:cNvPr id="44045" name="Rectangle 8"/>
            <p:cNvSpPr>
              <a:spLocks noChangeArrowheads="1"/>
            </p:cNvSpPr>
            <p:nvPr/>
          </p:nvSpPr>
          <p:spPr bwMode="auto">
            <a:xfrm>
              <a:off x="144" y="2235"/>
              <a:ext cx="50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en-GB"/>
                <a:t>The probability of the first card being a king is               .</a:t>
              </a:r>
            </a:p>
          </p:txBody>
        </p:sp>
        <p:sp>
          <p:nvSpPr>
            <p:cNvPr id="44046" name="Line 25"/>
            <p:cNvSpPr>
              <a:spLocks noChangeShapeType="1"/>
            </p:cNvSpPr>
            <p:nvPr/>
          </p:nvSpPr>
          <p:spPr bwMode="auto">
            <a:xfrm>
              <a:off x="4150" y="2568"/>
              <a:ext cx="6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4044" name="Picture 27"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8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build="p" autoUpdateAnimBg="0"/>
      <p:bldP spid="28877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flipH="1">
            <a:off x="323850" y="3200400"/>
            <a:ext cx="1382713" cy="9239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59" name="Line 3"/>
          <p:cNvSpPr>
            <a:spLocks noChangeShapeType="1"/>
          </p:cNvSpPr>
          <p:nvPr/>
        </p:nvSpPr>
        <p:spPr bwMode="auto">
          <a:xfrm>
            <a:off x="323850" y="4124325"/>
            <a:ext cx="1382713" cy="911225"/>
          </a:xfrm>
          <a:prstGeom prst="line">
            <a:avLst/>
          </a:prstGeom>
          <a:noFill/>
          <a:ln w="365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0" name="Text Box 4"/>
          <p:cNvSpPr txBox="1">
            <a:spLocks noChangeArrowheads="1"/>
          </p:cNvSpPr>
          <p:nvPr/>
        </p:nvSpPr>
        <p:spPr bwMode="auto">
          <a:xfrm>
            <a:off x="252413" y="1023938"/>
            <a:ext cx="871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20000"/>
              </a:spcBef>
            </a:pPr>
            <a:r>
              <a:rPr lang="en-GB"/>
              <a:t>When drawing the tree diagram you only need to record “King” and “Not King”: other outcomes are irrelevant to the task.</a:t>
            </a:r>
          </a:p>
        </p:txBody>
      </p:sp>
      <p:pic>
        <p:nvPicPr>
          <p:cNvPr id="45061" name="Picture 5"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1704975" y="290195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3399FF"/>
                </a:solidFill>
              </a:rPr>
              <a:t>King</a:t>
            </a:r>
            <a:endParaRPr lang="en-US" b="1">
              <a:solidFill>
                <a:srgbClr val="3399FF"/>
              </a:solidFill>
            </a:endParaRPr>
          </a:p>
        </p:txBody>
      </p:sp>
      <p:sp>
        <p:nvSpPr>
          <p:cNvPr id="45063" name="Text Box 7"/>
          <p:cNvSpPr txBox="1">
            <a:spLocks noChangeArrowheads="1"/>
          </p:cNvSpPr>
          <p:nvPr/>
        </p:nvSpPr>
        <p:spPr bwMode="auto">
          <a:xfrm>
            <a:off x="1704975" y="4694238"/>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8000"/>
                </a:solidFill>
              </a:rPr>
              <a:t>Not king</a:t>
            </a:r>
            <a:endParaRPr lang="en-US" b="1">
              <a:solidFill>
                <a:srgbClr val="008000"/>
              </a:solidFill>
            </a:endParaRPr>
          </a:p>
        </p:txBody>
      </p:sp>
      <p:sp>
        <p:nvSpPr>
          <p:cNvPr id="45064" name="Text Box 8"/>
          <p:cNvSpPr txBox="1">
            <a:spLocks noChangeArrowheads="1"/>
          </p:cNvSpPr>
          <p:nvPr/>
        </p:nvSpPr>
        <p:spPr bwMode="auto">
          <a:xfrm>
            <a:off x="3622675" y="33020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8000"/>
                </a:solidFill>
              </a:rPr>
              <a:t>Not king</a:t>
            </a:r>
            <a:endParaRPr lang="en-US" b="1">
              <a:solidFill>
                <a:srgbClr val="008000"/>
              </a:solidFill>
            </a:endParaRPr>
          </a:p>
        </p:txBody>
      </p:sp>
      <p:sp>
        <p:nvSpPr>
          <p:cNvPr id="45065" name="Text Box 9"/>
          <p:cNvSpPr txBox="1">
            <a:spLocks noChangeArrowheads="1"/>
          </p:cNvSpPr>
          <p:nvPr/>
        </p:nvSpPr>
        <p:spPr bwMode="auto">
          <a:xfrm>
            <a:off x="3622675" y="5414963"/>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008000"/>
                </a:solidFill>
              </a:rPr>
              <a:t>Not king</a:t>
            </a:r>
            <a:endParaRPr lang="en-US" b="1">
              <a:solidFill>
                <a:srgbClr val="008000"/>
              </a:solidFill>
            </a:endParaRPr>
          </a:p>
        </p:txBody>
      </p:sp>
      <p:sp>
        <p:nvSpPr>
          <p:cNvPr id="45066" name="Text Box 10"/>
          <p:cNvSpPr txBox="1">
            <a:spLocks noChangeArrowheads="1"/>
          </p:cNvSpPr>
          <p:nvPr/>
        </p:nvSpPr>
        <p:spPr bwMode="auto">
          <a:xfrm>
            <a:off x="3622675" y="2330450"/>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3399FF"/>
                </a:solidFill>
              </a:rPr>
              <a:t>King</a:t>
            </a:r>
            <a:endParaRPr lang="en-US" b="1">
              <a:solidFill>
                <a:srgbClr val="3399FF"/>
              </a:solidFill>
            </a:endParaRPr>
          </a:p>
        </p:txBody>
      </p:sp>
      <p:sp>
        <p:nvSpPr>
          <p:cNvPr id="45067" name="Text Box 11"/>
          <p:cNvSpPr txBox="1">
            <a:spLocks noChangeArrowheads="1"/>
          </p:cNvSpPr>
          <p:nvPr/>
        </p:nvSpPr>
        <p:spPr bwMode="auto">
          <a:xfrm>
            <a:off x="3622675" y="4441825"/>
            <a:ext cx="95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spcBef>
                <a:spcPct val="50000"/>
              </a:spcBef>
            </a:pPr>
            <a:r>
              <a:rPr lang="en-GB" b="1">
                <a:solidFill>
                  <a:srgbClr val="3399FF"/>
                </a:solidFill>
              </a:rPr>
              <a:t>King</a:t>
            </a:r>
            <a:endParaRPr lang="en-US" b="1">
              <a:solidFill>
                <a:srgbClr val="3399FF"/>
              </a:solidFill>
            </a:endParaRPr>
          </a:p>
        </p:txBody>
      </p:sp>
      <p:sp>
        <p:nvSpPr>
          <p:cNvPr id="45068" name="Rectangle 12"/>
          <p:cNvSpPr>
            <a:spLocks noGrp="1" noChangeArrowheads="1"/>
          </p:cNvSpPr>
          <p:nvPr>
            <p:ph type="title"/>
          </p:nvPr>
        </p:nvSpPr>
        <p:spPr>
          <a:noFill/>
        </p:spPr>
        <p:txBody>
          <a:bodyPr/>
          <a:lstStyle/>
          <a:p>
            <a:pPr eaLnBrk="1" hangingPunct="1"/>
            <a:r>
              <a:rPr lang="en-GB" smtClean="0"/>
              <a:t>Tree diagrams</a:t>
            </a:r>
            <a:endParaRPr lang="en-US" smtClean="0"/>
          </a:p>
        </p:txBody>
      </p:sp>
      <p:pic>
        <p:nvPicPr>
          <p:cNvPr id="45069" name="Picture 1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Line 15"/>
          <p:cNvSpPr>
            <a:spLocks noChangeShapeType="1"/>
          </p:cNvSpPr>
          <p:nvPr/>
        </p:nvSpPr>
        <p:spPr bwMode="auto">
          <a:xfrm flipH="1">
            <a:off x="2555875" y="2571750"/>
            <a:ext cx="1095375" cy="571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2" name="Line 16"/>
          <p:cNvSpPr>
            <a:spLocks noChangeShapeType="1"/>
          </p:cNvSpPr>
          <p:nvPr/>
        </p:nvSpPr>
        <p:spPr bwMode="auto">
          <a:xfrm>
            <a:off x="2555875" y="3143250"/>
            <a:ext cx="1125538" cy="539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Line 17"/>
          <p:cNvSpPr>
            <a:spLocks noChangeShapeType="1"/>
          </p:cNvSpPr>
          <p:nvPr/>
        </p:nvSpPr>
        <p:spPr bwMode="auto">
          <a:xfrm flipH="1">
            <a:off x="2555875" y="4664075"/>
            <a:ext cx="1054100" cy="549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Line 18"/>
          <p:cNvSpPr>
            <a:spLocks noChangeShapeType="1"/>
          </p:cNvSpPr>
          <p:nvPr/>
        </p:nvSpPr>
        <p:spPr bwMode="auto">
          <a:xfrm>
            <a:off x="2555875" y="5213350"/>
            <a:ext cx="1054100" cy="506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179" name="Rectangle 19"/>
          <p:cNvSpPr>
            <a:spLocks noChangeArrowheads="1"/>
          </p:cNvSpPr>
          <p:nvPr/>
        </p:nvSpPr>
        <p:spPr bwMode="auto">
          <a:xfrm>
            <a:off x="5800725" y="1898650"/>
            <a:ext cx="201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chemeClr val="tx1"/>
                </a:solidFill>
              </a:rPr>
              <a:t>Probabilities</a:t>
            </a:r>
          </a:p>
        </p:txBody>
      </p:sp>
      <p:sp>
        <p:nvSpPr>
          <p:cNvPr id="45076" name="Rectangle 20"/>
          <p:cNvSpPr>
            <a:spLocks noChangeArrowheads="1"/>
          </p:cNvSpPr>
          <p:nvPr/>
        </p:nvSpPr>
        <p:spPr bwMode="auto">
          <a:xfrm>
            <a:off x="3386138" y="1898650"/>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2</a:t>
            </a:r>
            <a:r>
              <a:rPr lang="en-GB" b="1" baseline="30000"/>
              <a:t>nd</a:t>
            </a:r>
            <a:r>
              <a:rPr lang="en-GB" b="1"/>
              <a:t> card</a:t>
            </a:r>
          </a:p>
        </p:txBody>
      </p:sp>
      <p:sp>
        <p:nvSpPr>
          <p:cNvPr id="45077" name="Rectangle 21"/>
          <p:cNvSpPr>
            <a:spLocks noChangeArrowheads="1"/>
          </p:cNvSpPr>
          <p:nvPr/>
        </p:nvSpPr>
        <p:spPr bwMode="auto">
          <a:xfrm>
            <a:off x="1476375" y="1898650"/>
            <a:ext cx="126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1</a:t>
            </a:r>
            <a:r>
              <a:rPr lang="en-GB" b="1" baseline="30000"/>
              <a:t>st</a:t>
            </a:r>
            <a:r>
              <a:rPr lang="en-GB" b="1"/>
              <a:t> card</a:t>
            </a:r>
          </a:p>
        </p:txBody>
      </p:sp>
      <p:grpSp>
        <p:nvGrpSpPr>
          <p:cNvPr id="2" name="Group 187"/>
          <p:cNvGrpSpPr>
            <a:grpSpLocks/>
          </p:cNvGrpSpPr>
          <p:nvPr/>
        </p:nvGrpSpPr>
        <p:grpSpPr bwMode="auto">
          <a:xfrm>
            <a:off x="2782888" y="2525713"/>
            <a:ext cx="641350" cy="576262"/>
            <a:chOff x="1815" y="1591"/>
            <a:chExt cx="404" cy="363"/>
          </a:xfrm>
        </p:grpSpPr>
        <p:sp>
          <p:nvSpPr>
            <p:cNvPr id="348183" name="Rectangle 23"/>
            <p:cNvSpPr>
              <a:spLocks noChangeArrowheads="1"/>
            </p:cNvSpPr>
            <p:nvPr/>
          </p:nvSpPr>
          <p:spPr bwMode="auto">
            <a:xfrm>
              <a:off x="1815" y="1620"/>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5200" name="Group 165"/>
            <p:cNvGrpSpPr>
              <a:grpSpLocks/>
            </p:cNvGrpSpPr>
            <p:nvPr/>
          </p:nvGrpSpPr>
          <p:grpSpPr bwMode="auto">
            <a:xfrm>
              <a:off x="1888" y="1591"/>
              <a:ext cx="258" cy="363"/>
              <a:chOff x="1888" y="1591"/>
              <a:chExt cx="258" cy="363"/>
            </a:xfrm>
          </p:grpSpPr>
          <p:sp>
            <p:nvSpPr>
              <p:cNvPr id="45201" name="Text Box 25"/>
              <p:cNvSpPr txBox="1">
                <a:spLocks noChangeArrowheads="1"/>
              </p:cNvSpPr>
              <p:nvPr/>
            </p:nvSpPr>
            <p:spPr bwMode="auto">
              <a:xfrm>
                <a:off x="1924" y="159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45202" name="Line 26"/>
              <p:cNvSpPr>
                <a:spLocks noChangeShapeType="1"/>
              </p:cNvSpPr>
              <p:nvPr/>
            </p:nvSpPr>
            <p:spPr bwMode="auto">
              <a:xfrm>
                <a:off x="1939" y="1773"/>
                <a:ext cx="1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3" name="Text Box 27"/>
              <p:cNvSpPr txBox="1">
                <a:spLocks noChangeArrowheads="1"/>
              </p:cNvSpPr>
              <p:nvPr/>
            </p:nvSpPr>
            <p:spPr bwMode="auto">
              <a:xfrm>
                <a:off x="1888" y="17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nvGrpSpPr>
          <p:cNvPr id="4" name="Group 185"/>
          <p:cNvGrpSpPr>
            <a:grpSpLocks/>
          </p:cNvGrpSpPr>
          <p:nvPr/>
        </p:nvGrpSpPr>
        <p:grpSpPr bwMode="auto">
          <a:xfrm>
            <a:off x="669925" y="3363913"/>
            <a:ext cx="641350" cy="576262"/>
            <a:chOff x="422" y="2119"/>
            <a:chExt cx="404" cy="363"/>
          </a:xfrm>
        </p:grpSpPr>
        <p:sp>
          <p:nvSpPr>
            <p:cNvPr id="348189" name="Rectangle 29"/>
            <p:cNvSpPr>
              <a:spLocks noChangeArrowheads="1"/>
            </p:cNvSpPr>
            <p:nvPr/>
          </p:nvSpPr>
          <p:spPr bwMode="auto">
            <a:xfrm>
              <a:off x="422" y="2154"/>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5195" name="Group 30"/>
            <p:cNvGrpSpPr>
              <a:grpSpLocks/>
            </p:cNvGrpSpPr>
            <p:nvPr/>
          </p:nvGrpSpPr>
          <p:grpSpPr bwMode="auto">
            <a:xfrm>
              <a:off x="495" y="2119"/>
              <a:ext cx="258" cy="363"/>
              <a:chOff x="1338" y="2251"/>
              <a:chExt cx="258" cy="363"/>
            </a:xfrm>
          </p:grpSpPr>
          <p:sp>
            <p:nvSpPr>
              <p:cNvPr id="45196" name="Text Box 31"/>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a:t>
                </a:r>
              </a:p>
            </p:txBody>
          </p:sp>
          <p:sp>
            <p:nvSpPr>
              <p:cNvPr id="45197" name="Line 32"/>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8" name="Text Box 33"/>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52</a:t>
                </a:r>
                <a:endParaRPr lang="en-GB" sz="1600" b="1"/>
              </a:p>
            </p:txBody>
          </p:sp>
        </p:grpSp>
      </p:grpSp>
      <p:grpSp>
        <p:nvGrpSpPr>
          <p:cNvPr id="6" name="Group 186"/>
          <p:cNvGrpSpPr>
            <a:grpSpLocks/>
          </p:cNvGrpSpPr>
          <p:nvPr/>
        </p:nvGrpSpPr>
        <p:grpSpPr bwMode="auto">
          <a:xfrm>
            <a:off x="669925" y="4300538"/>
            <a:ext cx="641350" cy="576262"/>
            <a:chOff x="422" y="2709"/>
            <a:chExt cx="404" cy="363"/>
          </a:xfrm>
        </p:grpSpPr>
        <p:sp>
          <p:nvSpPr>
            <p:cNvPr id="348195" name="Rectangle 35"/>
            <p:cNvSpPr>
              <a:spLocks noChangeArrowheads="1"/>
            </p:cNvSpPr>
            <p:nvPr/>
          </p:nvSpPr>
          <p:spPr bwMode="auto">
            <a:xfrm>
              <a:off x="422" y="2732"/>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5190" name="Group 146"/>
            <p:cNvGrpSpPr>
              <a:grpSpLocks/>
            </p:cNvGrpSpPr>
            <p:nvPr/>
          </p:nvGrpSpPr>
          <p:grpSpPr bwMode="auto">
            <a:xfrm>
              <a:off x="512" y="2709"/>
              <a:ext cx="259" cy="363"/>
              <a:chOff x="512" y="2709"/>
              <a:chExt cx="259" cy="363"/>
            </a:xfrm>
          </p:grpSpPr>
          <p:sp>
            <p:nvSpPr>
              <p:cNvPr id="45191" name="Text Box 37"/>
              <p:cNvSpPr txBox="1">
                <a:spLocks noChangeArrowheads="1"/>
              </p:cNvSpPr>
              <p:nvPr/>
            </p:nvSpPr>
            <p:spPr bwMode="auto">
              <a:xfrm>
                <a:off x="513" y="270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48</a:t>
                </a:r>
              </a:p>
            </p:txBody>
          </p:sp>
          <p:sp>
            <p:nvSpPr>
              <p:cNvPr id="45192" name="Line 38"/>
              <p:cNvSpPr>
                <a:spLocks noChangeShapeType="1"/>
              </p:cNvSpPr>
              <p:nvPr/>
            </p:nvSpPr>
            <p:spPr bwMode="auto">
              <a:xfrm>
                <a:off x="552" y="2891"/>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3" name="Text Box 39"/>
              <p:cNvSpPr txBox="1">
                <a:spLocks noChangeArrowheads="1"/>
              </p:cNvSpPr>
              <p:nvPr/>
            </p:nvSpPr>
            <p:spPr bwMode="auto">
              <a:xfrm>
                <a:off x="512" y="286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52</a:t>
                </a:r>
                <a:endParaRPr lang="en-GB" sz="1600" b="1"/>
              </a:p>
            </p:txBody>
          </p:sp>
        </p:grpSp>
      </p:grpSp>
      <p:grpSp>
        <p:nvGrpSpPr>
          <p:cNvPr id="8" name="Group 189"/>
          <p:cNvGrpSpPr>
            <a:grpSpLocks/>
          </p:cNvGrpSpPr>
          <p:nvPr/>
        </p:nvGrpSpPr>
        <p:grpSpPr bwMode="auto">
          <a:xfrm>
            <a:off x="2782888" y="4598988"/>
            <a:ext cx="641350" cy="576262"/>
            <a:chOff x="1815" y="2897"/>
            <a:chExt cx="404" cy="363"/>
          </a:xfrm>
        </p:grpSpPr>
        <p:sp>
          <p:nvSpPr>
            <p:cNvPr id="348201" name="Rectangle 41"/>
            <p:cNvSpPr>
              <a:spLocks noChangeArrowheads="1"/>
            </p:cNvSpPr>
            <p:nvPr/>
          </p:nvSpPr>
          <p:spPr bwMode="auto">
            <a:xfrm>
              <a:off x="1815" y="2924"/>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5185" name="Group 175"/>
            <p:cNvGrpSpPr>
              <a:grpSpLocks/>
            </p:cNvGrpSpPr>
            <p:nvPr/>
          </p:nvGrpSpPr>
          <p:grpSpPr bwMode="auto">
            <a:xfrm>
              <a:off x="1888" y="2897"/>
              <a:ext cx="258" cy="363"/>
              <a:chOff x="1888" y="2897"/>
              <a:chExt cx="258" cy="363"/>
            </a:xfrm>
          </p:grpSpPr>
          <p:sp>
            <p:nvSpPr>
              <p:cNvPr id="45186" name="Text Box 43"/>
              <p:cNvSpPr txBox="1">
                <a:spLocks noChangeArrowheads="1"/>
              </p:cNvSpPr>
              <p:nvPr/>
            </p:nvSpPr>
            <p:spPr bwMode="auto">
              <a:xfrm>
                <a:off x="1924" y="289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a:t>
                </a:r>
              </a:p>
            </p:txBody>
          </p:sp>
          <p:sp>
            <p:nvSpPr>
              <p:cNvPr id="45187" name="Line 44"/>
              <p:cNvSpPr>
                <a:spLocks noChangeShapeType="1"/>
              </p:cNvSpPr>
              <p:nvPr/>
            </p:nvSpPr>
            <p:spPr bwMode="auto">
              <a:xfrm>
                <a:off x="1936" y="3079"/>
                <a:ext cx="1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8" name="Text Box 45"/>
              <p:cNvSpPr txBox="1">
                <a:spLocks noChangeArrowheads="1"/>
              </p:cNvSpPr>
              <p:nvPr/>
            </p:nvSpPr>
            <p:spPr bwMode="auto">
              <a:xfrm>
                <a:off x="1888" y="304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nvGrpSpPr>
          <p:cNvPr id="10" name="Group 190"/>
          <p:cNvGrpSpPr>
            <a:grpSpLocks/>
          </p:cNvGrpSpPr>
          <p:nvPr/>
        </p:nvGrpSpPr>
        <p:grpSpPr bwMode="auto">
          <a:xfrm>
            <a:off x="2782888" y="5202238"/>
            <a:ext cx="641350" cy="576262"/>
            <a:chOff x="1815" y="3277"/>
            <a:chExt cx="404" cy="363"/>
          </a:xfrm>
        </p:grpSpPr>
        <p:sp>
          <p:nvSpPr>
            <p:cNvPr id="348207" name="Rectangle 47"/>
            <p:cNvSpPr>
              <a:spLocks noChangeArrowheads="1"/>
            </p:cNvSpPr>
            <p:nvPr/>
          </p:nvSpPr>
          <p:spPr bwMode="auto">
            <a:xfrm>
              <a:off x="1815" y="3309"/>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5180" name="Group 180"/>
            <p:cNvGrpSpPr>
              <a:grpSpLocks/>
            </p:cNvGrpSpPr>
            <p:nvPr/>
          </p:nvGrpSpPr>
          <p:grpSpPr bwMode="auto">
            <a:xfrm>
              <a:off x="1888" y="3277"/>
              <a:ext cx="258" cy="363"/>
              <a:chOff x="1888" y="3277"/>
              <a:chExt cx="258" cy="363"/>
            </a:xfrm>
          </p:grpSpPr>
          <p:sp>
            <p:nvSpPr>
              <p:cNvPr id="45181" name="Text Box 49"/>
              <p:cNvSpPr txBox="1">
                <a:spLocks noChangeArrowheads="1"/>
              </p:cNvSpPr>
              <p:nvPr/>
            </p:nvSpPr>
            <p:spPr bwMode="auto">
              <a:xfrm>
                <a:off x="1888" y="327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47</a:t>
                </a:r>
              </a:p>
            </p:txBody>
          </p:sp>
          <p:sp>
            <p:nvSpPr>
              <p:cNvPr id="45182" name="Line 50"/>
              <p:cNvSpPr>
                <a:spLocks noChangeShapeType="1"/>
              </p:cNvSpPr>
              <p:nvPr/>
            </p:nvSpPr>
            <p:spPr bwMode="auto">
              <a:xfrm>
                <a:off x="1924" y="3459"/>
                <a:ext cx="18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3" name="Text Box 51"/>
              <p:cNvSpPr txBox="1">
                <a:spLocks noChangeArrowheads="1"/>
              </p:cNvSpPr>
              <p:nvPr/>
            </p:nvSpPr>
            <p:spPr bwMode="auto">
              <a:xfrm>
                <a:off x="1888" y="342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nvGrpSpPr>
          <p:cNvPr id="12" name="Group 188"/>
          <p:cNvGrpSpPr>
            <a:grpSpLocks/>
          </p:cNvGrpSpPr>
          <p:nvPr/>
        </p:nvGrpSpPr>
        <p:grpSpPr bwMode="auto">
          <a:xfrm>
            <a:off x="2782888" y="3152775"/>
            <a:ext cx="641350" cy="576263"/>
            <a:chOff x="1815" y="1986"/>
            <a:chExt cx="404" cy="363"/>
          </a:xfrm>
        </p:grpSpPr>
        <p:sp>
          <p:nvSpPr>
            <p:cNvPr id="348213" name="Rectangle 53"/>
            <p:cNvSpPr>
              <a:spLocks noChangeArrowheads="1"/>
            </p:cNvSpPr>
            <p:nvPr/>
          </p:nvSpPr>
          <p:spPr bwMode="auto">
            <a:xfrm>
              <a:off x="1815" y="2005"/>
              <a:ext cx="404"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endParaRPr lang="en-US" b="1">
                <a:solidFill>
                  <a:schemeClr val="tx1"/>
                </a:solidFill>
                <a:latin typeface="Arial" charset="0"/>
                <a:cs typeface="+mn-cs"/>
              </a:endParaRPr>
            </a:p>
          </p:txBody>
        </p:sp>
        <p:grpSp>
          <p:nvGrpSpPr>
            <p:cNvPr id="45175" name="Group 170"/>
            <p:cNvGrpSpPr>
              <a:grpSpLocks/>
            </p:cNvGrpSpPr>
            <p:nvPr/>
          </p:nvGrpSpPr>
          <p:grpSpPr bwMode="auto">
            <a:xfrm>
              <a:off x="1888" y="1986"/>
              <a:ext cx="258" cy="363"/>
              <a:chOff x="1888" y="1986"/>
              <a:chExt cx="258" cy="363"/>
            </a:xfrm>
          </p:grpSpPr>
          <p:sp>
            <p:nvSpPr>
              <p:cNvPr id="45176" name="Text Box 55"/>
              <p:cNvSpPr txBox="1">
                <a:spLocks noChangeArrowheads="1"/>
              </p:cNvSpPr>
              <p:nvPr/>
            </p:nvSpPr>
            <p:spPr bwMode="auto">
              <a:xfrm>
                <a:off x="1888" y="198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48</a:t>
                </a:r>
              </a:p>
            </p:txBody>
          </p:sp>
          <p:sp>
            <p:nvSpPr>
              <p:cNvPr id="45177" name="Line 56"/>
              <p:cNvSpPr>
                <a:spLocks noChangeShapeType="1"/>
              </p:cNvSpPr>
              <p:nvPr/>
            </p:nvSpPr>
            <p:spPr bwMode="auto">
              <a:xfrm>
                <a:off x="1932" y="2168"/>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8" name="Text Box 57"/>
              <p:cNvSpPr txBox="1">
                <a:spLocks noChangeArrowheads="1"/>
              </p:cNvSpPr>
              <p:nvPr/>
            </p:nvSpPr>
            <p:spPr bwMode="auto">
              <a:xfrm>
                <a:off x="1888" y="213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nvGrpSpPr>
          <p:cNvPr id="14" name="Group 238"/>
          <p:cNvGrpSpPr>
            <a:grpSpLocks/>
          </p:cNvGrpSpPr>
          <p:nvPr/>
        </p:nvGrpSpPr>
        <p:grpSpPr bwMode="auto">
          <a:xfrm>
            <a:off x="4716463" y="2330450"/>
            <a:ext cx="2840037" cy="576263"/>
            <a:chOff x="2971" y="1468"/>
            <a:chExt cx="1789" cy="363"/>
          </a:xfrm>
        </p:grpSpPr>
        <p:sp>
          <p:nvSpPr>
            <p:cNvPr id="45162" name="Rectangle 59"/>
            <p:cNvSpPr>
              <a:spLocks noChangeArrowheads="1"/>
            </p:cNvSpPr>
            <p:nvPr/>
          </p:nvSpPr>
          <p:spPr bwMode="auto">
            <a:xfrm>
              <a:off x="2971" y="1468"/>
              <a:ext cx="9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K</a:t>
              </a:r>
              <a:r>
                <a:rPr lang="en-GB">
                  <a:solidFill>
                    <a:schemeClr val="tx1"/>
                  </a:solidFill>
                </a:rPr>
                <a:t>,</a:t>
              </a:r>
              <a:r>
                <a:rPr lang="en-GB">
                  <a:solidFill>
                    <a:srgbClr val="FF3300"/>
                  </a:solidFill>
                </a:rPr>
                <a:t> </a:t>
              </a:r>
              <a:r>
                <a:rPr lang="en-GB" b="1">
                  <a:solidFill>
                    <a:srgbClr val="3399FF"/>
                  </a:solidFill>
                </a:rPr>
                <a:t>K</a:t>
              </a:r>
              <a:r>
                <a:rPr lang="en-GB">
                  <a:solidFill>
                    <a:schemeClr val="tx1"/>
                  </a:solidFill>
                </a:rPr>
                <a:t>)</a:t>
              </a:r>
              <a:r>
                <a:rPr lang="en-GB"/>
                <a:t> =</a:t>
              </a:r>
              <a:endParaRPr lang="en-GB">
                <a:solidFill>
                  <a:srgbClr val="FF6600"/>
                </a:solidFill>
              </a:endParaRPr>
            </a:p>
          </p:txBody>
        </p:sp>
        <p:grpSp>
          <p:nvGrpSpPr>
            <p:cNvPr id="45163" name="Group 231"/>
            <p:cNvGrpSpPr>
              <a:grpSpLocks/>
            </p:cNvGrpSpPr>
            <p:nvPr/>
          </p:nvGrpSpPr>
          <p:grpSpPr bwMode="auto">
            <a:xfrm>
              <a:off x="3866" y="1468"/>
              <a:ext cx="894" cy="363"/>
              <a:chOff x="3911" y="1468"/>
              <a:chExt cx="894" cy="363"/>
            </a:xfrm>
          </p:grpSpPr>
          <p:sp>
            <p:nvSpPr>
              <p:cNvPr id="45164" name="Text Box 68"/>
              <p:cNvSpPr txBox="1">
                <a:spLocks noChangeArrowheads="1"/>
              </p:cNvSpPr>
              <p:nvPr/>
            </p:nvSpPr>
            <p:spPr bwMode="auto">
              <a:xfrm>
                <a:off x="4143" y="146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5165" name="Text Box 69"/>
              <p:cNvSpPr txBox="1">
                <a:spLocks noChangeArrowheads="1"/>
              </p:cNvSpPr>
              <p:nvPr/>
            </p:nvSpPr>
            <p:spPr bwMode="auto">
              <a:xfrm>
                <a:off x="4577" y="146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66" name="Group 149"/>
              <p:cNvGrpSpPr>
                <a:grpSpLocks/>
              </p:cNvGrpSpPr>
              <p:nvPr/>
            </p:nvGrpSpPr>
            <p:grpSpPr bwMode="auto">
              <a:xfrm>
                <a:off x="3911" y="1468"/>
                <a:ext cx="258" cy="363"/>
                <a:chOff x="1338" y="2251"/>
                <a:chExt cx="258" cy="363"/>
              </a:xfrm>
            </p:grpSpPr>
            <p:sp>
              <p:nvSpPr>
                <p:cNvPr id="45171" name="Text Box 150"/>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45172" name="Line 151"/>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3" name="Text Box 152"/>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13</a:t>
                  </a:r>
                  <a:endParaRPr lang="en-GB" sz="1600" b="1"/>
                </a:p>
              </p:txBody>
            </p:sp>
          </p:grpSp>
          <p:grpSp>
            <p:nvGrpSpPr>
              <p:cNvPr id="45167" name="Group 166"/>
              <p:cNvGrpSpPr>
                <a:grpSpLocks/>
              </p:cNvGrpSpPr>
              <p:nvPr/>
            </p:nvGrpSpPr>
            <p:grpSpPr bwMode="auto">
              <a:xfrm>
                <a:off x="4345" y="1468"/>
                <a:ext cx="258" cy="363"/>
                <a:chOff x="1888" y="1591"/>
                <a:chExt cx="258" cy="363"/>
              </a:xfrm>
            </p:grpSpPr>
            <p:sp>
              <p:nvSpPr>
                <p:cNvPr id="45168" name="Text Box 167"/>
                <p:cNvSpPr txBox="1">
                  <a:spLocks noChangeArrowheads="1"/>
                </p:cNvSpPr>
                <p:nvPr/>
              </p:nvSpPr>
              <p:spPr bwMode="auto">
                <a:xfrm>
                  <a:off x="1924" y="159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45169" name="Line 168"/>
                <p:cNvSpPr>
                  <a:spLocks noChangeShapeType="1"/>
                </p:cNvSpPr>
                <p:nvPr/>
              </p:nvSpPr>
              <p:spPr bwMode="auto">
                <a:xfrm>
                  <a:off x="1939" y="1773"/>
                  <a:ext cx="1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0" name="Text Box 169"/>
                <p:cNvSpPr txBox="1">
                  <a:spLocks noChangeArrowheads="1"/>
                </p:cNvSpPr>
                <p:nvPr/>
              </p:nvSpPr>
              <p:spPr bwMode="auto">
                <a:xfrm>
                  <a:off x="1888" y="17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grpSp>
        <p:nvGrpSpPr>
          <p:cNvPr id="18" name="Group 233"/>
          <p:cNvGrpSpPr>
            <a:grpSpLocks/>
          </p:cNvGrpSpPr>
          <p:nvPr/>
        </p:nvGrpSpPr>
        <p:grpSpPr bwMode="auto">
          <a:xfrm>
            <a:off x="4716463" y="3357563"/>
            <a:ext cx="2951162" cy="576262"/>
            <a:chOff x="3016" y="2115"/>
            <a:chExt cx="1859" cy="363"/>
          </a:xfrm>
        </p:grpSpPr>
        <p:sp>
          <p:nvSpPr>
            <p:cNvPr id="45151" name="Rectangle 81"/>
            <p:cNvSpPr>
              <a:spLocks noChangeArrowheads="1"/>
            </p:cNvSpPr>
            <p:nvPr/>
          </p:nvSpPr>
          <p:spPr bwMode="auto">
            <a:xfrm>
              <a:off x="3016" y="2115"/>
              <a:ext cx="10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K</a:t>
              </a:r>
              <a:r>
                <a:rPr lang="en-GB">
                  <a:solidFill>
                    <a:schemeClr val="tx1"/>
                  </a:solidFill>
                </a:rPr>
                <a:t>,</a:t>
              </a:r>
              <a:r>
                <a:rPr lang="en-GB">
                  <a:solidFill>
                    <a:srgbClr val="FF3300"/>
                  </a:solidFill>
                </a:rPr>
                <a:t> </a:t>
              </a:r>
              <a:r>
                <a:rPr lang="en-GB" b="1">
                  <a:solidFill>
                    <a:srgbClr val="008000"/>
                  </a:solidFill>
                </a:rPr>
                <a:t>nK</a:t>
              </a:r>
              <a:r>
                <a:rPr lang="en-GB">
                  <a:solidFill>
                    <a:schemeClr val="tx1"/>
                  </a:solidFill>
                </a:rPr>
                <a:t>)</a:t>
              </a:r>
              <a:r>
                <a:rPr lang="en-GB"/>
                <a:t> =</a:t>
              </a:r>
              <a:endParaRPr lang="en-GB">
                <a:solidFill>
                  <a:srgbClr val="FF6600"/>
                </a:solidFill>
              </a:endParaRPr>
            </a:p>
          </p:txBody>
        </p:sp>
        <p:sp>
          <p:nvSpPr>
            <p:cNvPr id="45152" name="Text Box 90"/>
            <p:cNvSpPr txBox="1">
              <a:spLocks noChangeArrowheads="1"/>
            </p:cNvSpPr>
            <p:nvPr/>
          </p:nvSpPr>
          <p:spPr bwMode="auto">
            <a:xfrm>
              <a:off x="4237" y="211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5153" name="Text Box 91"/>
            <p:cNvSpPr txBox="1">
              <a:spLocks noChangeArrowheads="1"/>
            </p:cNvSpPr>
            <p:nvPr/>
          </p:nvSpPr>
          <p:spPr bwMode="auto">
            <a:xfrm>
              <a:off x="4647" y="211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54" name="Group 153"/>
            <p:cNvGrpSpPr>
              <a:grpSpLocks/>
            </p:cNvGrpSpPr>
            <p:nvPr/>
          </p:nvGrpSpPr>
          <p:grpSpPr bwMode="auto">
            <a:xfrm>
              <a:off x="4017" y="2115"/>
              <a:ext cx="258" cy="363"/>
              <a:chOff x="1338" y="2251"/>
              <a:chExt cx="258" cy="363"/>
            </a:xfrm>
          </p:grpSpPr>
          <p:sp>
            <p:nvSpPr>
              <p:cNvPr id="45159" name="Text Box 154"/>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45160" name="Line 155"/>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1" name="Text Box 156"/>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13</a:t>
                </a:r>
                <a:endParaRPr lang="en-GB" sz="1600" b="1"/>
              </a:p>
            </p:txBody>
          </p:sp>
        </p:grpSp>
        <p:grpSp>
          <p:nvGrpSpPr>
            <p:cNvPr id="45155" name="Group 171"/>
            <p:cNvGrpSpPr>
              <a:grpSpLocks/>
            </p:cNvGrpSpPr>
            <p:nvPr/>
          </p:nvGrpSpPr>
          <p:grpSpPr bwMode="auto">
            <a:xfrm>
              <a:off x="4427" y="2115"/>
              <a:ext cx="258" cy="363"/>
              <a:chOff x="1888" y="1986"/>
              <a:chExt cx="258" cy="363"/>
            </a:xfrm>
          </p:grpSpPr>
          <p:sp>
            <p:nvSpPr>
              <p:cNvPr id="45156" name="Text Box 172"/>
              <p:cNvSpPr txBox="1">
                <a:spLocks noChangeArrowheads="1"/>
              </p:cNvSpPr>
              <p:nvPr/>
            </p:nvSpPr>
            <p:spPr bwMode="auto">
              <a:xfrm>
                <a:off x="1888" y="198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48</a:t>
                </a:r>
              </a:p>
            </p:txBody>
          </p:sp>
          <p:sp>
            <p:nvSpPr>
              <p:cNvPr id="45157" name="Line 173"/>
              <p:cNvSpPr>
                <a:spLocks noChangeShapeType="1"/>
              </p:cNvSpPr>
              <p:nvPr/>
            </p:nvSpPr>
            <p:spPr bwMode="auto">
              <a:xfrm>
                <a:off x="1932" y="2168"/>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8" name="Text Box 174"/>
              <p:cNvSpPr txBox="1">
                <a:spLocks noChangeArrowheads="1"/>
              </p:cNvSpPr>
              <p:nvPr/>
            </p:nvSpPr>
            <p:spPr bwMode="auto">
              <a:xfrm>
                <a:off x="1888" y="213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nvGrpSpPr>
          <p:cNvPr id="21" name="Group 235"/>
          <p:cNvGrpSpPr>
            <a:grpSpLocks/>
          </p:cNvGrpSpPr>
          <p:nvPr/>
        </p:nvGrpSpPr>
        <p:grpSpPr bwMode="auto">
          <a:xfrm>
            <a:off x="4716463" y="4437063"/>
            <a:ext cx="2951162" cy="576262"/>
            <a:chOff x="3016" y="2795"/>
            <a:chExt cx="1859" cy="363"/>
          </a:xfrm>
        </p:grpSpPr>
        <p:sp>
          <p:nvSpPr>
            <p:cNvPr id="45140" name="Rectangle 103"/>
            <p:cNvSpPr>
              <a:spLocks noChangeArrowheads="1"/>
            </p:cNvSpPr>
            <p:nvPr/>
          </p:nvSpPr>
          <p:spPr bwMode="auto">
            <a:xfrm>
              <a:off x="3016" y="2795"/>
              <a:ext cx="10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008000"/>
                  </a:solidFill>
                </a:rPr>
                <a:t>nK</a:t>
              </a:r>
              <a:r>
                <a:rPr lang="en-GB">
                  <a:solidFill>
                    <a:schemeClr val="tx1"/>
                  </a:solidFill>
                </a:rPr>
                <a:t>,</a:t>
              </a:r>
              <a:r>
                <a:rPr lang="en-GB">
                  <a:solidFill>
                    <a:srgbClr val="FF3300"/>
                  </a:solidFill>
                </a:rPr>
                <a:t> </a:t>
              </a:r>
              <a:r>
                <a:rPr lang="en-GB" b="1">
                  <a:solidFill>
                    <a:srgbClr val="3399FF"/>
                  </a:solidFill>
                </a:rPr>
                <a:t>K</a:t>
              </a:r>
              <a:r>
                <a:rPr lang="en-GB">
                  <a:solidFill>
                    <a:schemeClr val="tx1"/>
                  </a:solidFill>
                </a:rPr>
                <a:t>)</a:t>
              </a:r>
              <a:r>
                <a:rPr lang="en-GB"/>
                <a:t> =</a:t>
              </a:r>
              <a:endParaRPr lang="en-GB">
                <a:solidFill>
                  <a:srgbClr val="FF6600"/>
                </a:solidFill>
              </a:endParaRPr>
            </a:p>
          </p:txBody>
        </p:sp>
        <p:sp>
          <p:nvSpPr>
            <p:cNvPr id="45141" name="Text Box 112"/>
            <p:cNvSpPr txBox="1">
              <a:spLocks noChangeArrowheads="1"/>
            </p:cNvSpPr>
            <p:nvPr/>
          </p:nvSpPr>
          <p:spPr bwMode="auto">
            <a:xfrm>
              <a:off x="4237" y="279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5142" name="Text Box 113"/>
            <p:cNvSpPr txBox="1">
              <a:spLocks noChangeArrowheads="1"/>
            </p:cNvSpPr>
            <p:nvPr/>
          </p:nvSpPr>
          <p:spPr bwMode="auto">
            <a:xfrm>
              <a:off x="4647" y="279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43" name="Group 157"/>
            <p:cNvGrpSpPr>
              <a:grpSpLocks/>
            </p:cNvGrpSpPr>
            <p:nvPr/>
          </p:nvGrpSpPr>
          <p:grpSpPr bwMode="auto">
            <a:xfrm>
              <a:off x="4016" y="2795"/>
              <a:ext cx="259" cy="363"/>
              <a:chOff x="512" y="2709"/>
              <a:chExt cx="259" cy="363"/>
            </a:xfrm>
          </p:grpSpPr>
          <p:sp>
            <p:nvSpPr>
              <p:cNvPr id="45148" name="Text Box 158"/>
              <p:cNvSpPr txBox="1">
                <a:spLocks noChangeArrowheads="1"/>
              </p:cNvSpPr>
              <p:nvPr/>
            </p:nvSpPr>
            <p:spPr bwMode="auto">
              <a:xfrm>
                <a:off x="513" y="270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12</a:t>
                </a:r>
              </a:p>
            </p:txBody>
          </p:sp>
          <p:sp>
            <p:nvSpPr>
              <p:cNvPr id="45149" name="Line 159"/>
              <p:cNvSpPr>
                <a:spLocks noChangeShapeType="1"/>
              </p:cNvSpPr>
              <p:nvPr/>
            </p:nvSpPr>
            <p:spPr bwMode="auto">
              <a:xfrm>
                <a:off x="552" y="2891"/>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0" name="Text Box 160"/>
              <p:cNvSpPr txBox="1">
                <a:spLocks noChangeArrowheads="1"/>
              </p:cNvSpPr>
              <p:nvPr/>
            </p:nvSpPr>
            <p:spPr bwMode="auto">
              <a:xfrm>
                <a:off x="512" y="286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13</a:t>
                </a:r>
                <a:endParaRPr lang="en-GB" sz="1600" b="1"/>
              </a:p>
            </p:txBody>
          </p:sp>
        </p:grpSp>
        <p:grpSp>
          <p:nvGrpSpPr>
            <p:cNvPr id="45144" name="Group 176"/>
            <p:cNvGrpSpPr>
              <a:grpSpLocks/>
            </p:cNvGrpSpPr>
            <p:nvPr/>
          </p:nvGrpSpPr>
          <p:grpSpPr bwMode="auto">
            <a:xfrm>
              <a:off x="4427" y="2795"/>
              <a:ext cx="258" cy="363"/>
              <a:chOff x="1888" y="2897"/>
              <a:chExt cx="258" cy="363"/>
            </a:xfrm>
          </p:grpSpPr>
          <p:sp>
            <p:nvSpPr>
              <p:cNvPr id="45145" name="Text Box 177"/>
              <p:cNvSpPr txBox="1">
                <a:spLocks noChangeArrowheads="1"/>
              </p:cNvSpPr>
              <p:nvPr/>
            </p:nvSpPr>
            <p:spPr bwMode="auto">
              <a:xfrm>
                <a:off x="1924" y="289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a:t>
                </a:r>
              </a:p>
            </p:txBody>
          </p:sp>
          <p:sp>
            <p:nvSpPr>
              <p:cNvPr id="45146" name="Line 178"/>
              <p:cNvSpPr>
                <a:spLocks noChangeShapeType="1"/>
              </p:cNvSpPr>
              <p:nvPr/>
            </p:nvSpPr>
            <p:spPr bwMode="auto">
              <a:xfrm>
                <a:off x="1936" y="3079"/>
                <a:ext cx="1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7" name="Text Box 179"/>
              <p:cNvSpPr txBox="1">
                <a:spLocks noChangeArrowheads="1"/>
              </p:cNvSpPr>
              <p:nvPr/>
            </p:nvSpPr>
            <p:spPr bwMode="auto">
              <a:xfrm>
                <a:off x="1888" y="304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nvGrpSpPr>
          <p:cNvPr id="24" name="Group 239"/>
          <p:cNvGrpSpPr>
            <a:grpSpLocks/>
          </p:cNvGrpSpPr>
          <p:nvPr/>
        </p:nvGrpSpPr>
        <p:grpSpPr bwMode="auto">
          <a:xfrm>
            <a:off x="4716463" y="5516563"/>
            <a:ext cx="3071812" cy="576262"/>
            <a:chOff x="2971" y="3475"/>
            <a:chExt cx="1935" cy="363"/>
          </a:xfrm>
        </p:grpSpPr>
        <p:sp>
          <p:nvSpPr>
            <p:cNvPr id="45129" name="Rectangle 125"/>
            <p:cNvSpPr>
              <a:spLocks noChangeArrowheads="1"/>
            </p:cNvSpPr>
            <p:nvPr/>
          </p:nvSpPr>
          <p:spPr bwMode="auto">
            <a:xfrm>
              <a:off x="2971" y="3475"/>
              <a:ext cx="115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GB">
                  <a:solidFill>
                    <a:schemeClr val="tx1"/>
                  </a:solidFill>
                </a:rPr>
                <a:t>P(</a:t>
              </a:r>
              <a:r>
                <a:rPr lang="en-GB" b="1">
                  <a:solidFill>
                    <a:srgbClr val="008000"/>
                  </a:solidFill>
                </a:rPr>
                <a:t>nK</a:t>
              </a:r>
              <a:r>
                <a:rPr lang="en-GB">
                  <a:solidFill>
                    <a:schemeClr val="tx1"/>
                  </a:solidFill>
                </a:rPr>
                <a:t>, </a:t>
              </a:r>
              <a:r>
                <a:rPr lang="en-GB" b="1">
                  <a:solidFill>
                    <a:srgbClr val="008000"/>
                  </a:solidFill>
                </a:rPr>
                <a:t>nK</a:t>
              </a:r>
              <a:r>
                <a:rPr lang="en-GB">
                  <a:solidFill>
                    <a:schemeClr val="tx1"/>
                  </a:solidFill>
                </a:rPr>
                <a:t>) </a:t>
              </a:r>
              <a:r>
                <a:rPr lang="en-GB"/>
                <a:t>=</a:t>
              </a:r>
              <a:endParaRPr lang="en-GB">
                <a:solidFill>
                  <a:srgbClr val="FF6600"/>
                </a:solidFill>
              </a:endParaRPr>
            </a:p>
          </p:txBody>
        </p:sp>
        <p:sp>
          <p:nvSpPr>
            <p:cNvPr id="45130" name="Text Box 134"/>
            <p:cNvSpPr txBox="1">
              <a:spLocks noChangeArrowheads="1"/>
            </p:cNvSpPr>
            <p:nvPr/>
          </p:nvSpPr>
          <p:spPr bwMode="auto">
            <a:xfrm>
              <a:off x="4289" y="347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p>
          </p:txBody>
        </p:sp>
        <p:sp>
          <p:nvSpPr>
            <p:cNvPr id="45131" name="Text Box 135"/>
            <p:cNvSpPr txBox="1">
              <a:spLocks noChangeArrowheads="1"/>
            </p:cNvSpPr>
            <p:nvPr/>
          </p:nvSpPr>
          <p:spPr bwMode="auto">
            <a:xfrm>
              <a:off x="4678" y="347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32" name="Group 161"/>
            <p:cNvGrpSpPr>
              <a:grpSpLocks/>
            </p:cNvGrpSpPr>
            <p:nvPr/>
          </p:nvGrpSpPr>
          <p:grpSpPr bwMode="auto">
            <a:xfrm>
              <a:off x="4078" y="3475"/>
              <a:ext cx="259" cy="363"/>
              <a:chOff x="512" y="2709"/>
              <a:chExt cx="259" cy="363"/>
            </a:xfrm>
          </p:grpSpPr>
          <p:sp>
            <p:nvSpPr>
              <p:cNvPr id="45137" name="Text Box 162"/>
              <p:cNvSpPr txBox="1">
                <a:spLocks noChangeArrowheads="1"/>
              </p:cNvSpPr>
              <p:nvPr/>
            </p:nvSpPr>
            <p:spPr bwMode="auto">
              <a:xfrm>
                <a:off x="513" y="270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12</a:t>
                </a:r>
              </a:p>
            </p:txBody>
          </p:sp>
          <p:sp>
            <p:nvSpPr>
              <p:cNvPr id="45138" name="Line 163"/>
              <p:cNvSpPr>
                <a:spLocks noChangeShapeType="1"/>
              </p:cNvSpPr>
              <p:nvPr/>
            </p:nvSpPr>
            <p:spPr bwMode="auto">
              <a:xfrm>
                <a:off x="552" y="2891"/>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9" name="Text Box 164"/>
              <p:cNvSpPr txBox="1">
                <a:spLocks noChangeArrowheads="1"/>
              </p:cNvSpPr>
              <p:nvPr/>
            </p:nvSpPr>
            <p:spPr bwMode="auto">
              <a:xfrm>
                <a:off x="512" y="286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13</a:t>
                </a:r>
                <a:endParaRPr lang="en-GB" sz="1600" b="1"/>
              </a:p>
            </p:txBody>
          </p:sp>
        </p:grpSp>
        <p:grpSp>
          <p:nvGrpSpPr>
            <p:cNvPr id="45133" name="Group 181"/>
            <p:cNvGrpSpPr>
              <a:grpSpLocks/>
            </p:cNvGrpSpPr>
            <p:nvPr/>
          </p:nvGrpSpPr>
          <p:grpSpPr bwMode="auto">
            <a:xfrm>
              <a:off x="4469" y="3475"/>
              <a:ext cx="258" cy="363"/>
              <a:chOff x="1888" y="3277"/>
              <a:chExt cx="258" cy="363"/>
            </a:xfrm>
          </p:grpSpPr>
          <p:sp>
            <p:nvSpPr>
              <p:cNvPr id="45134" name="Text Box 182"/>
              <p:cNvSpPr txBox="1">
                <a:spLocks noChangeArrowheads="1"/>
              </p:cNvSpPr>
              <p:nvPr/>
            </p:nvSpPr>
            <p:spPr bwMode="auto">
              <a:xfrm>
                <a:off x="1888" y="327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47</a:t>
                </a:r>
              </a:p>
            </p:txBody>
          </p:sp>
          <p:sp>
            <p:nvSpPr>
              <p:cNvPr id="45135" name="Line 183"/>
              <p:cNvSpPr>
                <a:spLocks noChangeShapeType="1"/>
              </p:cNvSpPr>
              <p:nvPr/>
            </p:nvSpPr>
            <p:spPr bwMode="auto">
              <a:xfrm>
                <a:off x="1924" y="3459"/>
                <a:ext cx="18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6" name="Text Box 184"/>
              <p:cNvSpPr txBox="1">
                <a:spLocks noChangeArrowheads="1"/>
              </p:cNvSpPr>
              <p:nvPr/>
            </p:nvSpPr>
            <p:spPr bwMode="auto">
              <a:xfrm>
                <a:off x="1888" y="342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51</a:t>
                </a:r>
                <a:endParaRPr lang="en-GB" sz="1600" b="1"/>
              </a:p>
            </p:txBody>
          </p:sp>
        </p:grpSp>
      </p:grpSp>
      <p:grpSp>
        <p:nvGrpSpPr>
          <p:cNvPr id="27" name="Group 232"/>
          <p:cNvGrpSpPr>
            <a:grpSpLocks/>
          </p:cNvGrpSpPr>
          <p:nvPr/>
        </p:nvGrpSpPr>
        <p:grpSpPr bwMode="auto">
          <a:xfrm>
            <a:off x="7515225" y="2330450"/>
            <a:ext cx="842963" cy="576263"/>
            <a:chOff x="4779" y="1468"/>
            <a:chExt cx="531" cy="363"/>
          </a:xfrm>
        </p:grpSpPr>
        <p:sp>
          <p:nvSpPr>
            <p:cNvPr id="45124" name="Text Box 75"/>
            <p:cNvSpPr txBox="1">
              <a:spLocks noChangeArrowheads="1"/>
            </p:cNvSpPr>
            <p:nvPr/>
          </p:nvSpPr>
          <p:spPr bwMode="auto">
            <a:xfrm>
              <a:off x="5082" y="146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25" name="Group 198"/>
            <p:cNvGrpSpPr>
              <a:grpSpLocks/>
            </p:cNvGrpSpPr>
            <p:nvPr/>
          </p:nvGrpSpPr>
          <p:grpSpPr bwMode="auto">
            <a:xfrm>
              <a:off x="4779" y="1468"/>
              <a:ext cx="329" cy="363"/>
              <a:chOff x="3554" y="3793"/>
              <a:chExt cx="329" cy="363"/>
            </a:xfrm>
          </p:grpSpPr>
          <p:sp>
            <p:nvSpPr>
              <p:cNvPr id="45126" name="Text Box 192"/>
              <p:cNvSpPr txBox="1">
                <a:spLocks noChangeArrowheads="1"/>
              </p:cNvSpPr>
              <p:nvPr/>
            </p:nvSpPr>
            <p:spPr bwMode="auto">
              <a:xfrm>
                <a:off x="3625" y="379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3</a:t>
                </a:r>
              </a:p>
            </p:txBody>
          </p:sp>
          <p:sp>
            <p:nvSpPr>
              <p:cNvPr id="45127" name="Line 193"/>
              <p:cNvSpPr>
                <a:spLocks noChangeShapeType="1"/>
              </p:cNvSpPr>
              <p:nvPr/>
            </p:nvSpPr>
            <p:spPr bwMode="auto">
              <a:xfrm>
                <a:off x="3595" y="3975"/>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8" name="Rectangle 197"/>
              <p:cNvSpPr>
                <a:spLocks noChangeArrowheads="1"/>
              </p:cNvSpPr>
              <p:nvPr/>
            </p:nvSpPr>
            <p:spPr bwMode="auto">
              <a:xfrm>
                <a:off x="3554" y="3944"/>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663</a:t>
                </a:r>
                <a:endParaRPr lang="en-GB" sz="1600" b="1"/>
              </a:p>
            </p:txBody>
          </p:sp>
        </p:grpSp>
      </p:grpSp>
      <p:grpSp>
        <p:nvGrpSpPr>
          <p:cNvPr id="29" name="Group 234"/>
          <p:cNvGrpSpPr>
            <a:grpSpLocks/>
          </p:cNvGrpSpPr>
          <p:nvPr/>
        </p:nvGrpSpPr>
        <p:grpSpPr bwMode="auto">
          <a:xfrm>
            <a:off x="7607300" y="3357563"/>
            <a:ext cx="823913" cy="576262"/>
            <a:chOff x="4837" y="2115"/>
            <a:chExt cx="519" cy="363"/>
          </a:xfrm>
        </p:grpSpPr>
        <p:sp>
          <p:nvSpPr>
            <p:cNvPr id="45119" name="Text Box 97"/>
            <p:cNvSpPr txBox="1">
              <a:spLocks noChangeArrowheads="1"/>
            </p:cNvSpPr>
            <p:nvPr/>
          </p:nvSpPr>
          <p:spPr bwMode="auto">
            <a:xfrm>
              <a:off x="5128" y="211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20" name="Group 203"/>
            <p:cNvGrpSpPr>
              <a:grpSpLocks/>
            </p:cNvGrpSpPr>
            <p:nvPr/>
          </p:nvGrpSpPr>
          <p:grpSpPr bwMode="auto">
            <a:xfrm>
              <a:off x="4837" y="2115"/>
              <a:ext cx="329" cy="363"/>
              <a:chOff x="4740" y="2296"/>
              <a:chExt cx="329" cy="363"/>
            </a:xfrm>
          </p:grpSpPr>
          <p:sp>
            <p:nvSpPr>
              <p:cNvPr id="45121" name="Text Box 200"/>
              <p:cNvSpPr txBox="1">
                <a:spLocks noChangeArrowheads="1"/>
              </p:cNvSpPr>
              <p:nvPr/>
            </p:nvSpPr>
            <p:spPr bwMode="auto">
              <a:xfrm>
                <a:off x="4776" y="229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48</a:t>
                </a:r>
              </a:p>
            </p:txBody>
          </p:sp>
          <p:sp>
            <p:nvSpPr>
              <p:cNvPr id="45122" name="Line 201"/>
              <p:cNvSpPr>
                <a:spLocks noChangeShapeType="1"/>
              </p:cNvSpPr>
              <p:nvPr/>
            </p:nvSpPr>
            <p:spPr bwMode="auto">
              <a:xfrm>
                <a:off x="4781" y="2478"/>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3" name="Rectangle 202"/>
              <p:cNvSpPr>
                <a:spLocks noChangeArrowheads="1"/>
              </p:cNvSpPr>
              <p:nvPr/>
            </p:nvSpPr>
            <p:spPr bwMode="auto">
              <a:xfrm>
                <a:off x="4740" y="244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663</a:t>
                </a:r>
                <a:endParaRPr lang="en-GB" sz="1600" b="1"/>
              </a:p>
            </p:txBody>
          </p:sp>
        </p:grpSp>
      </p:grpSp>
      <p:grpSp>
        <p:nvGrpSpPr>
          <p:cNvPr id="31" name="Group 236"/>
          <p:cNvGrpSpPr>
            <a:grpSpLocks/>
          </p:cNvGrpSpPr>
          <p:nvPr/>
        </p:nvGrpSpPr>
        <p:grpSpPr bwMode="auto">
          <a:xfrm>
            <a:off x="7607300" y="4437063"/>
            <a:ext cx="823913" cy="576262"/>
            <a:chOff x="4837" y="2795"/>
            <a:chExt cx="519" cy="363"/>
          </a:xfrm>
        </p:grpSpPr>
        <p:sp>
          <p:nvSpPr>
            <p:cNvPr id="45114" name="Text Box 119"/>
            <p:cNvSpPr txBox="1">
              <a:spLocks noChangeArrowheads="1"/>
            </p:cNvSpPr>
            <p:nvPr/>
          </p:nvSpPr>
          <p:spPr bwMode="auto">
            <a:xfrm>
              <a:off x="5128" y="279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15" name="Group 204"/>
            <p:cNvGrpSpPr>
              <a:grpSpLocks/>
            </p:cNvGrpSpPr>
            <p:nvPr/>
          </p:nvGrpSpPr>
          <p:grpSpPr bwMode="auto">
            <a:xfrm>
              <a:off x="4837" y="2795"/>
              <a:ext cx="329" cy="363"/>
              <a:chOff x="4740" y="2296"/>
              <a:chExt cx="329" cy="363"/>
            </a:xfrm>
          </p:grpSpPr>
          <p:sp>
            <p:nvSpPr>
              <p:cNvPr id="45116" name="Text Box 205"/>
              <p:cNvSpPr txBox="1">
                <a:spLocks noChangeArrowheads="1"/>
              </p:cNvSpPr>
              <p:nvPr/>
            </p:nvSpPr>
            <p:spPr bwMode="auto">
              <a:xfrm>
                <a:off x="4776" y="229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48</a:t>
                </a:r>
              </a:p>
            </p:txBody>
          </p:sp>
          <p:sp>
            <p:nvSpPr>
              <p:cNvPr id="45117" name="Line 206"/>
              <p:cNvSpPr>
                <a:spLocks noChangeShapeType="1"/>
              </p:cNvSpPr>
              <p:nvPr/>
            </p:nvSpPr>
            <p:spPr bwMode="auto">
              <a:xfrm>
                <a:off x="4781" y="2478"/>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8" name="Rectangle 207"/>
              <p:cNvSpPr>
                <a:spLocks noChangeArrowheads="1"/>
              </p:cNvSpPr>
              <p:nvPr/>
            </p:nvSpPr>
            <p:spPr bwMode="auto">
              <a:xfrm>
                <a:off x="4740" y="244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663</a:t>
                </a:r>
                <a:endParaRPr lang="en-GB" sz="1600" b="1"/>
              </a:p>
            </p:txBody>
          </p:sp>
        </p:grpSp>
      </p:grpSp>
      <p:grpSp>
        <p:nvGrpSpPr>
          <p:cNvPr id="45057" name="Group 240"/>
          <p:cNvGrpSpPr>
            <a:grpSpLocks/>
          </p:cNvGrpSpPr>
          <p:nvPr/>
        </p:nvGrpSpPr>
        <p:grpSpPr bwMode="auto">
          <a:xfrm>
            <a:off x="7712075" y="5516563"/>
            <a:ext cx="808038" cy="576262"/>
            <a:chOff x="4858" y="3475"/>
            <a:chExt cx="509" cy="363"/>
          </a:xfrm>
        </p:grpSpPr>
        <p:sp>
          <p:nvSpPr>
            <p:cNvPr id="45109" name="Text Box 141"/>
            <p:cNvSpPr txBox="1">
              <a:spLocks noChangeArrowheads="1"/>
            </p:cNvSpPr>
            <p:nvPr/>
          </p:nvSpPr>
          <p:spPr bwMode="auto">
            <a:xfrm>
              <a:off x="5139" y="3475"/>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5110" name="Group 212"/>
            <p:cNvGrpSpPr>
              <a:grpSpLocks/>
            </p:cNvGrpSpPr>
            <p:nvPr/>
          </p:nvGrpSpPr>
          <p:grpSpPr bwMode="auto">
            <a:xfrm>
              <a:off x="4858" y="3475"/>
              <a:ext cx="329" cy="363"/>
              <a:chOff x="4395" y="3838"/>
              <a:chExt cx="329" cy="363"/>
            </a:xfrm>
          </p:grpSpPr>
          <p:sp>
            <p:nvSpPr>
              <p:cNvPr id="45111" name="Text Box 209"/>
              <p:cNvSpPr txBox="1">
                <a:spLocks noChangeArrowheads="1"/>
              </p:cNvSpPr>
              <p:nvPr/>
            </p:nvSpPr>
            <p:spPr bwMode="auto">
              <a:xfrm>
                <a:off x="4395" y="383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564</a:t>
                </a:r>
              </a:p>
            </p:txBody>
          </p:sp>
          <p:sp>
            <p:nvSpPr>
              <p:cNvPr id="45112" name="Line 210"/>
              <p:cNvSpPr>
                <a:spLocks noChangeShapeType="1"/>
              </p:cNvSpPr>
              <p:nvPr/>
            </p:nvSpPr>
            <p:spPr bwMode="auto">
              <a:xfrm>
                <a:off x="4436" y="4020"/>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3" name="Rectangle 211"/>
              <p:cNvSpPr>
                <a:spLocks noChangeArrowheads="1"/>
              </p:cNvSpPr>
              <p:nvPr/>
            </p:nvSpPr>
            <p:spPr bwMode="auto">
              <a:xfrm>
                <a:off x="4395" y="398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t>663</a:t>
                </a:r>
                <a:endParaRPr lang="en-GB" sz="1600" b="1"/>
              </a:p>
            </p:txBody>
          </p:sp>
        </p:grpSp>
      </p:grpSp>
      <p:grpSp>
        <p:nvGrpSpPr>
          <p:cNvPr id="45078" name="Group 220"/>
          <p:cNvGrpSpPr>
            <a:grpSpLocks/>
          </p:cNvGrpSpPr>
          <p:nvPr/>
        </p:nvGrpSpPr>
        <p:grpSpPr bwMode="auto">
          <a:xfrm>
            <a:off x="8316913" y="2330450"/>
            <a:ext cx="522287" cy="576263"/>
            <a:chOff x="5284" y="1616"/>
            <a:chExt cx="329" cy="363"/>
          </a:xfrm>
        </p:grpSpPr>
        <p:sp>
          <p:nvSpPr>
            <p:cNvPr id="45106" name="Text Box 214"/>
            <p:cNvSpPr txBox="1">
              <a:spLocks noChangeArrowheads="1"/>
            </p:cNvSpPr>
            <p:nvPr/>
          </p:nvSpPr>
          <p:spPr bwMode="auto">
            <a:xfrm>
              <a:off x="5355" y="161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a:t>
              </a:r>
            </a:p>
          </p:txBody>
        </p:sp>
        <p:sp>
          <p:nvSpPr>
            <p:cNvPr id="45107" name="Line 215"/>
            <p:cNvSpPr>
              <a:spLocks noChangeShapeType="1"/>
            </p:cNvSpPr>
            <p:nvPr/>
          </p:nvSpPr>
          <p:spPr bwMode="auto">
            <a:xfrm>
              <a:off x="5325" y="1798"/>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8" name="Rectangle 216"/>
            <p:cNvSpPr>
              <a:spLocks noChangeArrowheads="1"/>
            </p:cNvSpPr>
            <p:nvPr/>
          </p:nvSpPr>
          <p:spPr bwMode="auto">
            <a:xfrm>
              <a:off x="5284" y="176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grpSp>
        <p:nvGrpSpPr>
          <p:cNvPr id="45079" name="Group 221"/>
          <p:cNvGrpSpPr>
            <a:grpSpLocks/>
          </p:cNvGrpSpPr>
          <p:nvPr/>
        </p:nvGrpSpPr>
        <p:grpSpPr bwMode="auto">
          <a:xfrm>
            <a:off x="8370888" y="3357563"/>
            <a:ext cx="522287" cy="576262"/>
            <a:chOff x="5239" y="2190"/>
            <a:chExt cx="329" cy="363"/>
          </a:xfrm>
        </p:grpSpPr>
        <p:sp>
          <p:nvSpPr>
            <p:cNvPr id="45103" name="Text Box 217"/>
            <p:cNvSpPr txBox="1">
              <a:spLocks noChangeArrowheads="1"/>
            </p:cNvSpPr>
            <p:nvPr/>
          </p:nvSpPr>
          <p:spPr bwMode="auto">
            <a:xfrm>
              <a:off x="5275" y="219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16</a:t>
              </a:r>
            </a:p>
          </p:txBody>
        </p:sp>
        <p:sp>
          <p:nvSpPr>
            <p:cNvPr id="45104" name="Line 218"/>
            <p:cNvSpPr>
              <a:spLocks noChangeShapeType="1"/>
            </p:cNvSpPr>
            <p:nvPr/>
          </p:nvSpPr>
          <p:spPr bwMode="auto">
            <a:xfrm>
              <a:off x="5280" y="2372"/>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5" name="Rectangle 219"/>
            <p:cNvSpPr>
              <a:spLocks noChangeArrowheads="1"/>
            </p:cNvSpPr>
            <p:nvPr/>
          </p:nvSpPr>
          <p:spPr bwMode="auto">
            <a:xfrm>
              <a:off x="5239" y="2341"/>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grpSp>
        <p:nvGrpSpPr>
          <p:cNvPr id="45080" name="Group 222"/>
          <p:cNvGrpSpPr>
            <a:grpSpLocks/>
          </p:cNvGrpSpPr>
          <p:nvPr/>
        </p:nvGrpSpPr>
        <p:grpSpPr bwMode="auto">
          <a:xfrm>
            <a:off x="8370888" y="4437063"/>
            <a:ext cx="522287" cy="576262"/>
            <a:chOff x="5239" y="2190"/>
            <a:chExt cx="329" cy="363"/>
          </a:xfrm>
        </p:grpSpPr>
        <p:sp>
          <p:nvSpPr>
            <p:cNvPr id="45100" name="Text Box 223"/>
            <p:cNvSpPr txBox="1">
              <a:spLocks noChangeArrowheads="1"/>
            </p:cNvSpPr>
            <p:nvPr/>
          </p:nvSpPr>
          <p:spPr bwMode="auto">
            <a:xfrm>
              <a:off x="5275" y="219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16</a:t>
              </a:r>
            </a:p>
          </p:txBody>
        </p:sp>
        <p:sp>
          <p:nvSpPr>
            <p:cNvPr id="45101" name="Line 224"/>
            <p:cNvSpPr>
              <a:spLocks noChangeShapeType="1"/>
            </p:cNvSpPr>
            <p:nvPr/>
          </p:nvSpPr>
          <p:spPr bwMode="auto">
            <a:xfrm>
              <a:off x="5280" y="2372"/>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2" name="Rectangle 225"/>
            <p:cNvSpPr>
              <a:spLocks noChangeArrowheads="1"/>
            </p:cNvSpPr>
            <p:nvPr/>
          </p:nvSpPr>
          <p:spPr bwMode="auto">
            <a:xfrm>
              <a:off x="5239" y="2341"/>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grpSp>
        <p:nvGrpSpPr>
          <p:cNvPr id="45081" name="Group 230"/>
          <p:cNvGrpSpPr>
            <a:grpSpLocks/>
          </p:cNvGrpSpPr>
          <p:nvPr/>
        </p:nvGrpSpPr>
        <p:grpSpPr bwMode="auto">
          <a:xfrm>
            <a:off x="8442325" y="5516563"/>
            <a:ext cx="522288" cy="576262"/>
            <a:chOff x="4304" y="3838"/>
            <a:chExt cx="329" cy="363"/>
          </a:xfrm>
        </p:grpSpPr>
        <p:sp>
          <p:nvSpPr>
            <p:cNvPr id="45097" name="Text Box 227"/>
            <p:cNvSpPr txBox="1">
              <a:spLocks noChangeArrowheads="1"/>
            </p:cNvSpPr>
            <p:nvPr/>
          </p:nvSpPr>
          <p:spPr bwMode="auto">
            <a:xfrm>
              <a:off x="4304" y="383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188</a:t>
              </a:r>
            </a:p>
          </p:txBody>
        </p:sp>
        <p:sp>
          <p:nvSpPr>
            <p:cNvPr id="45098" name="Line 228"/>
            <p:cNvSpPr>
              <a:spLocks noChangeShapeType="1"/>
            </p:cNvSpPr>
            <p:nvPr/>
          </p:nvSpPr>
          <p:spPr bwMode="auto">
            <a:xfrm>
              <a:off x="4345" y="4020"/>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9" name="Rectangle 229"/>
            <p:cNvSpPr>
              <a:spLocks noChangeArrowheads="1"/>
            </p:cNvSpPr>
            <p:nvPr/>
          </p:nvSpPr>
          <p:spPr bwMode="auto">
            <a:xfrm>
              <a:off x="4304" y="398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pic>
        <p:nvPicPr>
          <p:cNvPr id="45096" name="Picture 241"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1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507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507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4508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505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45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a:noFill/>
        </p:spPr>
        <p:txBody>
          <a:bodyPr/>
          <a:lstStyle/>
          <a:p>
            <a:pPr eaLnBrk="1" hangingPunct="1"/>
            <a:r>
              <a:rPr lang="en-GB" smtClean="0"/>
              <a:t>Tree diagrams</a:t>
            </a:r>
            <a:endParaRPr lang="en-US" smtClean="0"/>
          </a:p>
        </p:txBody>
      </p:sp>
      <p:pic>
        <p:nvPicPr>
          <p:cNvPr id="46084" name="Picture 4"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4" name="Rectangle 6"/>
          <p:cNvSpPr>
            <a:spLocks noChangeArrowheads="1"/>
          </p:cNvSpPr>
          <p:nvPr/>
        </p:nvSpPr>
        <p:spPr bwMode="auto">
          <a:xfrm>
            <a:off x="2843213" y="1270000"/>
            <a:ext cx="6265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r>
              <a:rPr lang="en-GB"/>
              <a:t>1) What do the probabilities add up to?</a:t>
            </a:r>
          </a:p>
        </p:txBody>
      </p:sp>
      <p:sp>
        <p:nvSpPr>
          <p:cNvPr id="350215" name="Text Box 7"/>
          <p:cNvSpPr txBox="1">
            <a:spLocks noChangeArrowheads="1"/>
          </p:cNvSpPr>
          <p:nvPr/>
        </p:nvSpPr>
        <p:spPr bwMode="auto">
          <a:xfrm>
            <a:off x="6305550" y="19161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1</a:t>
            </a:r>
            <a:endParaRPr lang="en-GB" b="1">
              <a:solidFill>
                <a:srgbClr val="FF6600"/>
              </a:solidFill>
            </a:endParaRPr>
          </a:p>
        </p:txBody>
      </p:sp>
      <p:sp>
        <p:nvSpPr>
          <p:cNvPr id="350216" name="Rectangle 8"/>
          <p:cNvSpPr>
            <a:spLocks noChangeArrowheads="1"/>
          </p:cNvSpPr>
          <p:nvPr/>
        </p:nvSpPr>
        <p:spPr bwMode="auto">
          <a:xfrm>
            <a:off x="2843213" y="2917825"/>
            <a:ext cx="6337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r>
              <a:rPr lang="en-GB"/>
              <a:t>2) What is the probability of getting only one king?</a:t>
            </a:r>
          </a:p>
        </p:txBody>
      </p:sp>
      <p:sp>
        <p:nvSpPr>
          <p:cNvPr id="350217" name="Rectangle 9"/>
          <p:cNvSpPr>
            <a:spLocks noChangeArrowheads="1"/>
          </p:cNvSpPr>
          <p:nvPr/>
        </p:nvSpPr>
        <p:spPr bwMode="auto">
          <a:xfrm>
            <a:off x="3205163" y="3932238"/>
            <a:ext cx="3195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K</a:t>
            </a:r>
            <a:r>
              <a:rPr lang="en-GB">
                <a:solidFill>
                  <a:schemeClr val="tx1"/>
                </a:solidFill>
              </a:rPr>
              <a:t>,</a:t>
            </a:r>
            <a:r>
              <a:rPr lang="en-GB">
                <a:solidFill>
                  <a:srgbClr val="FF3300"/>
                </a:solidFill>
              </a:rPr>
              <a:t> </a:t>
            </a:r>
            <a:r>
              <a:rPr lang="en-GB" b="1">
                <a:solidFill>
                  <a:srgbClr val="008000"/>
                </a:solidFill>
              </a:rPr>
              <a:t>nK</a:t>
            </a:r>
            <a:r>
              <a:rPr lang="en-GB">
                <a:solidFill>
                  <a:schemeClr val="tx1"/>
                </a:solidFill>
              </a:rPr>
              <a:t>)</a:t>
            </a:r>
            <a:r>
              <a:rPr lang="en-GB"/>
              <a:t> + </a:t>
            </a:r>
            <a:r>
              <a:rPr lang="en-GB">
                <a:solidFill>
                  <a:schemeClr val="tx1"/>
                </a:solidFill>
              </a:rPr>
              <a:t>P(</a:t>
            </a:r>
            <a:r>
              <a:rPr lang="en-GB" b="1">
                <a:solidFill>
                  <a:srgbClr val="008000"/>
                </a:solidFill>
              </a:rPr>
              <a:t>nK</a:t>
            </a:r>
            <a:r>
              <a:rPr lang="en-GB">
                <a:solidFill>
                  <a:schemeClr val="tx1"/>
                </a:solidFill>
              </a:rPr>
              <a:t>,</a:t>
            </a:r>
            <a:r>
              <a:rPr lang="en-GB">
                <a:solidFill>
                  <a:srgbClr val="FF3300"/>
                </a:solidFill>
              </a:rPr>
              <a:t> </a:t>
            </a:r>
            <a:r>
              <a:rPr lang="en-GB" b="1">
                <a:solidFill>
                  <a:srgbClr val="3399FF"/>
                </a:solidFill>
              </a:rPr>
              <a:t>K</a:t>
            </a:r>
            <a:r>
              <a:rPr lang="en-GB">
                <a:solidFill>
                  <a:schemeClr val="tx1"/>
                </a:solidFill>
              </a:rPr>
              <a:t>)</a:t>
            </a:r>
            <a:r>
              <a:rPr lang="en-GB"/>
              <a:t> =</a:t>
            </a:r>
          </a:p>
        </p:txBody>
      </p:sp>
      <p:sp>
        <p:nvSpPr>
          <p:cNvPr id="46090" name="Rectangle 14"/>
          <p:cNvSpPr>
            <a:spLocks noChangeArrowheads="1"/>
          </p:cNvSpPr>
          <p:nvPr/>
        </p:nvSpPr>
        <p:spPr bwMode="auto">
          <a:xfrm>
            <a:off x="347663" y="981075"/>
            <a:ext cx="2424112" cy="3671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1" name="Rectangle 13"/>
          <p:cNvSpPr>
            <a:spLocks noChangeArrowheads="1"/>
          </p:cNvSpPr>
          <p:nvPr/>
        </p:nvSpPr>
        <p:spPr bwMode="auto">
          <a:xfrm>
            <a:off x="565150" y="1025525"/>
            <a:ext cx="20113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chemeClr val="tx1"/>
                </a:solidFill>
              </a:rPr>
              <a:t>Probabilities</a:t>
            </a:r>
          </a:p>
        </p:txBody>
      </p:sp>
      <p:sp>
        <p:nvSpPr>
          <p:cNvPr id="46092" name="Rectangle 16"/>
          <p:cNvSpPr>
            <a:spLocks noChangeArrowheads="1"/>
          </p:cNvSpPr>
          <p:nvPr/>
        </p:nvSpPr>
        <p:spPr bwMode="auto">
          <a:xfrm>
            <a:off x="407988" y="1700213"/>
            <a:ext cx="1462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K</a:t>
            </a:r>
            <a:r>
              <a:rPr lang="en-GB">
                <a:solidFill>
                  <a:schemeClr val="tx1"/>
                </a:solidFill>
              </a:rPr>
              <a:t>,</a:t>
            </a:r>
            <a:r>
              <a:rPr lang="en-GB">
                <a:solidFill>
                  <a:srgbClr val="FF3300"/>
                </a:solidFill>
              </a:rPr>
              <a:t> </a:t>
            </a:r>
            <a:r>
              <a:rPr lang="en-GB" b="1">
                <a:solidFill>
                  <a:srgbClr val="3399FF"/>
                </a:solidFill>
              </a:rPr>
              <a:t>K</a:t>
            </a:r>
            <a:r>
              <a:rPr lang="en-GB">
                <a:solidFill>
                  <a:schemeClr val="tx1"/>
                </a:solidFill>
              </a:rPr>
              <a:t>)</a:t>
            </a:r>
            <a:r>
              <a:rPr lang="en-GB"/>
              <a:t> =</a:t>
            </a:r>
          </a:p>
        </p:txBody>
      </p:sp>
      <p:grpSp>
        <p:nvGrpSpPr>
          <p:cNvPr id="46093" name="Group 98"/>
          <p:cNvGrpSpPr>
            <a:grpSpLocks/>
          </p:cNvGrpSpPr>
          <p:nvPr/>
        </p:nvGrpSpPr>
        <p:grpSpPr bwMode="auto">
          <a:xfrm>
            <a:off x="1828800" y="1700213"/>
            <a:ext cx="522288" cy="576262"/>
            <a:chOff x="5284" y="1616"/>
            <a:chExt cx="329" cy="363"/>
          </a:xfrm>
        </p:grpSpPr>
        <p:sp>
          <p:nvSpPr>
            <p:cNvPr id="46142" name="Text Box 99"/>
            <p:cNvSpPr txBox="1">
              <a:spLocks noChangeArrowheads="1"/>
            </p:cNvSpPr>
            <p:nvPr/>
          </p:nvSpPr>
          <p:spPr bwMode="auto">
            <a:xfrm>
              <a:off x="5355" y="161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a:t>
              </a:r>
            </a:p>
          </p:txBody>
        </p:sp>
        <p:sp>
          <p:nvSpPr>
            <p:cNvPr id="46143" name="Line 100"/>
            <p:cNvSpPr>
              <a:spLocks noChangeShapeType="1"/>
            </p:cNvSpPr>
            <p:nvPr/>
          </p:nvSpPr>
          <p:spPr bwMode="auto">
            <a:xfrm>
              <a:off x="5325" y="1798"/>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4" name="Rectangle 101"/>
            <p:cNvSpPr>
              <a:spLocks noChangeArrowheads="1"/>
            </p:cNvSpPr>
            <p:nvPr/>
          </p:nvSpPr>
          <p:spPr bwMode="auto">
            <a:xfrm>
              <a:off x="5284" y="176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sp>
        <p:nvSpPr>
          <p:cNvPr id="46094" name="Rectangle 21"/>
          <p:cNvSpPr>
            <a:spLocks noChangeArrowheads="1"/>
          </p:cNvSpPr>
          <p:nvPr/>
        </p:nvSpPr>
        <p:spPr bwMode="auto">
          <a:xfrm>
            <a:off x="407988" y="2492375"/>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3399FF"/>
                </a:solidFill>
              </a:rPr>
              <a:t>K</a:t>
            </a:r>
            <a:r>
              <a:rPr lang="en-GB">
                <a:solidFill>
                  <a:schemeClr val="tx1"/>
                </a:solidFill>
              </a:rPr>
              <a:t>,</a:t>
            </a:r>
            <a:r>
              <a:rPr lang="en-GB">
                <a:solidFill>
                  <a:srgbClr val="FF3300"/>
                </a:solidFill>
              </a:rPr>
              <a:t> </a:t>
            </a:r>
            <a:r>
              <a:rPr lang="en-GB" b="1">
                <a:solidFill>
                  <a:srgbClr val="008000"/>
                </a:solidFill>
              </a:rPr>
              <a:t>nK</a:t>
            </a:r>
            <a:r>
              <a:rPr lang="en-GB">
                <a:solidFill>
                  <a:schemeClr val="tx1"/>
                </a:solidFill>
              </a:rPr>
              <a:t>)</a:t>
            </a:r>
            <a:r>
              <a:rPr lang="en-GB"/>
              <a:t> =</a:t>
            </a:r>
          </a:p>
        </p:txBody>
      </p:sp>
      <p:grpSp>
        <p:nvGrpSpPr>
          <p:cNvPr id="46095" name="Group 102"/>
          <p:cNvGrpSpPr>
            <a:grpSpLocks/>
          </p:cNvGrpSpPr>
          <p:nvPr/>
        </p:nvGrpSpPr>
        <p:grpSpPr bwMode="auto">
          <a:xfrm>
            <a:off x="1973263" y="2492375"/>
            <a:ext cx="522287" cy="576263"/>
            <a:chOff x="5239" y="2190"/>
            <a:chExt cx="329" cy="363"/>
          </a:xfrm>
        </p:grpSpPr>
        <p:sp>
          <p:nvSpPr>
            <p:cNvPr id="46139" name="Text Box 103"/>
            <p:cNvSpPr txBox="1">
              <a:spLocks noChangeArrowheads="1"/>
            </p:cNvSpPr>
            <p:nvPr/>
          </p:nvSpPr>
          <p:spPr bwMode="auto">
            <a:xfrm>
              <a:off x="5275" y="219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16</a:t>
              </a:r>
            </a:p>
          </p:txBody>
        </p:sp>
        <p:sp>
          <p:nvSpPr>
            <p:cNvPr id="46140" name="Line 104"/>
            <p:cNvSpPr>
              <a:spLocks noChangeShapeType="1"/>
            </p:cNvSpPr>
            <p:nvPr/>
          </p:nvSpPr>
          <p:spPr bwMode="auto">
            <a:xfrm>
              <a:off x="5280" y="2372"/>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1" name="Rectangle 105"/>
            <p:cNvSpPr>
              <a:spLocks noChangeArrowheads="1"/>
            </p:cNvSpPr>
            <p:nvPr/>
          </p:nvSpPr>
          <p:spPr bwMode="auto">
            <a:xfrm>
              <a:off x="5239" y="2341"/>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sp>
        <p:nvSpPr>
          <p:cNvPr id="46096" name="Rectangle 26"/>
          <p:cNvSpPr>
            <a:spLocks noChangeArrowheads="1"/>
          </p:cNvSpPr>
          <p:nvPr/>
        </p:nvSpPr>
        <p:spPr bwMode="auto">
          <a:xfrm>
            <a:off x="407988" y="3284538"/>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tx1"/>
                </a:solidFill>
              </a:rPr>
              <a:t>P(</a:t>
            </a:r>
            <a:r>
              <a:rPr lang="en-GB" b="1">
                <a:solidFill>
                  <a:srgbClr val="008000"/>
                </a:solidFill>
              </a:rPr>
              <a:t>nK</a:t>
            </a:r>
            <a:r>
              <a:rPr lang="en-GB">
                <a:solidFill>
                  <a:schemeClr val="tx1"/>
                </a:solidFill>
              </a:rPr>
              <a:t>,</a:t>
            </a:r>
            <a:r>
              <a:rPr lang="en-GB">
                <a:solidFill>
                  <a:srgbClr val="FF3300"/>
                </a:solidFill>
              </a:rPr>
              <a:t> </a:t>
            </a:r>
            <a:r>
              <a:rPr lang="en-GB" b="1">
                <a:solidFill>
                  <a:srgbClr val="3399FF"/>
                </a:solidFill>
              </a:rPr>
              <a:t>K</a:t>
            </a:r>
            <a:r>
              <a:rPr lang="en-GB">
                <a:solidFill>
                  <a:schemeClr val="tx1"/>
                </a:solidFill>
              </a:rPr>
              <a:t>)</a:t>
            </a:r>
            <a:r>
              <a:rPr lang="en-GB"/>
              <a:t> =</a:t>
            </a:r>
          </a:p>
        </p:txBody>
      </p:sp>
      <p:grpSp>
        <p:nvGrpSpPr>
          <p:cNvPr id="46097" name="Group 106"/>
          <p:cNvGrpSpPr>
            <a:grpSpLocks/>
          </p:cNvGrpSpPr>
          <p:nvPr/>
        </p:nvGrpSpPr>
        <p:grpSpPr bwMode="auto">
          <a:xfrm>
            <a:off x="1990725" y="3284538"/>
            <a:ext cx="522288" cy="576262"/>
            <a:chOff x="5239" y="2190"/>
            <a:chExt cx="329" cy="363"/>
          </a:xfrm>
        </p:grpSpPr>
        <p:sp>
          <p:nvSpPr>
            <p:cNvPr id="46136" name="Text Box 107"/>
            <p:cNvSpPr txBox="1">
              <a:spLocks noChangeArrowheads="1"/>
            </p:cNvSpPr>
            <p:nvPr/>
          </p:nvSpPr>
          <p:spPr bwMode="auto">
            <a:xfrm>
              <a:off x="5275" y="219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16</a:t>
              </a:r>
            </a:p>
          </p:txBody>
        </p:sp>
        <p:sp>
          <p:nvSpPr>
            <p:cNvPr id="46137" name="Line 108"/>
            <p:cNvSpPr>
              <a:spLocks noChangeShapeType="1"/>
            </p:cNvSpPr>
            <p:nvPr/>
          </p:nvSpPr>
          <p:spPr bwMode="auto">
            <a:xfrm>
              <a:off x="5280" y="2372"/>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8" name="Rectangle 109"/>
            <p:cNvSpPr>
              <a:spLocks noChangeArrowheads="1"/>
            </p:cNvSpPr>
            <p:nvPr/>
          </p:nvSpPr>
          <p:spPr bwMode="auto">
            <a:xfrm>
              <a:off x="5239" y="2341"/>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sp>
        <p:nvSpPr>
          <p:cNvPr id="46098" name="Rectangle 31"/>
          <p:cNvSpPr>
            <a:spLocks noChangeArrowheads="1"/>
          </p:cNvSpPr>
          <p:nvPr/>
        </p:nvSpPr>
        <p:spPr bwMode="auto">
          <a:xfrm>
            <a:off x="407988" y="4076700"/>
            <a:ext cx="18335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0000"/>
              </a:lnSpc>
              <a:spcBef>
                <a:spcPct val="20000"/>
              </a:spcBef>
            </a:pPr>
            <a:r>
              <a:rPr lang="en-GB">
                <a:solidFill>
                  <a:schemeClr val="tx1"/>
                </a:solidFill>
              </a:rPr>
              <a:t>P(</a:t>
            </a:r>
            <a:r>
              <a:rPr lang="en-GB" b="1">
                <a:solidFill>
                  <a:srgbClr val="008000"/>
                </a:solidFill>
              </a:rPr>
              <a:t>nK</a:t>
            </a:r>
            <a:r>
              <a:rPr lang="en-GB">
                <a:solidFill>
                  <a:schemeClr val="tx1"/>
                </a:solidFill>
              </a:rPr>
              <a:t>, </a:t>
            </a:r>
            <a:r>
              <a:rPr lang="en-GB" b="1">
                <a:solidFill>
                  <a:srgbClr val="008000"/>
                </a:solidFill>
              </a:rPr>
              <a:t>nK</a:t>
            </a:r>
            <a:r>
              <a:rPr lang="en-GB">
                <a:solidFill>
                  <a:schemeClr val="tx1"/>
                </a:solidFill>
              </a:rPr>
              <a:t>) </a:t>
            </a:r>
            <a:r>
              <a:rPr lang="en-GB"/>
              <a:t>=</a:t>
            </a:r>
          </a:p>
        </p:txBody>
      </p:sp>
      <p:grpSp>
        <p:nvGrpSpPr>
          <p:cNvPr id="46099" name="Group 110"/>
          <p:cNvGrpSpPr>
            <a:grpSpLocks/>
          </p:cNvGrpSpPr>
          <p:nvPr/>
        </p:nvGrpSpPr>
        <p:grpSpPr bwMode="auto">
          <a:xfrm>
            <a:off x="2189163" y="4076700"/>
            <a:ext cx="522287" cy="576263"/>
            <a:chOff x="4304" y="3838"/>
            <a:chExt cx="329" cy="363"/>
          </a:xfrm>
        </p:grpSpPr>
        <p:sp>
          <p:nvSpPr>
            <p:cNvPr id="46133" name="Text Box 111"/>
            <p:cNvSpPr txBox="1">
              <a:spLocks noChangeArrowheads="1"/>
            </p:cNvSpPr>
            <p:nvPr/>
          </p:nvSpPr>
          <p:spPr bwMode="auto">
            <a:xfrm>
              <a:off x="4304" y="383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188</a:t>
              </a:r>
            </a:p>
          </p:txBody>
        </p:sp>
        <p:sp>
          <p:nvSpPr>
            <p:cNvPr id="46134" name="Line 112"/>
            <p:cNvSpPr>
              <a:spLocks noChangeShapeType="1"/>
            </p:cNvSpPr>
            <p:nvPr/>
          </p:nvSpPr>
          <p:spPr bwMode="auto">
            <a:xfrm>
              <a:off x="4345" y="4020"/>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5" name="Rectangle 113"/>
            <p:cNvSpPr>
              <a:spLocks noChangeArrowheads="1"/>
            </p:cNvSpPr>
            <p:nvPr/>
          </p:nvSpPr>
          <p:spPr bwMode="auto">
            <a:xfrm>
              <a:off x="4304" y="398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sp>
        <p:nvSpPr>
          <p:cNvPr id="350329" name="Text Box 121"/>
          <p:cNvSpPr txBox="1">
            <a:spLocks noChangeArrowheads="1"/>
          </p:cNvSpPr>
          <p:nvPr/>
        </p:nvSpPr>
        <p:spPr bwMode="auto">
          <a:xfrm>
            <a:off x="304800" y="4868863"/>
            <a:ext cx="8588375" cy="1106487"/>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eaLnBrk="1" hangingPunct="1">
              <a:lnSpc>
                <a:spcPct val="90000"/>
              </a:lnSpc>
              <a:spcBef>
                <a:spcPct val="20000"/>
              </a:spcBef>
              <a:defRPr/>
            </a:pPr>
            <a:r>
              <a:rPr lang="en-GB">
                <a:latin typeface="Arial" charset="0"/>
                <a:cs typeface="Arial" charset="0"/>
              </a:rPr>
              <a:t>Remember, in tree diagrams, you </a:t>
            </a:r>
            <a:r>
              <a:rPr lang="en-GB" b="1">
                <a:solidFill>
                  <a:srgbClr val="FF6600"/>
                </a:solidFill>
                <a:latin typeface="Arial" charset="0"/>
                <a:cs typeface="Arial" charset="0"/>
              </a:rPr>
              <a:t>multiply</a:t>
            </a:r>
            <a:r>
              <a:rPr lang="en-GB" b="1">
                <a:solidFill>
                  <a:srgbClr val="FF3300"/>
                </a:solidFill>
                <a:latin typeface="Arial" charset="0"/>
                <a:cs typeface="Arial" charset="0"/>
              </a:rPr>
              <a:t> </a:t>
            </a:r>
            <a:r>
              <a:rPr lang="en-GB">
                <a:latin typeface="Arial" charset="0"/>
                <a:cs typeface="Arial" charset="0"/>
              </a:rPr>
              <a:t>along the branches but </a:t>
            </a:r>
            <a:r>
              <a:rPr lang="en-GB" b="1">
                <a:solidFill>
                  <a:srgbClr val="FF6600"/>
                </a:solidFill>
                <a:latin typeface="Arial" charset="0"/>
                <a:cs typeface="Arial" charset="0"/>
              </a:rPr>
              <a:t>add</a:t>
            </a:r>
            <a:r>
              <a:rPr lang="en-GB">
                <a:latin typeface="Arial" charset="0"/>
                <a:cs typeface="Arial" charset="0"/>
              </a:rPr>
              <a:t> the outcomes in the final column that are relevant to a given event.</a:t>
            </a:r>
          </a:p>
        </p:txBody>
      </p:sp>
      <p:grpSp>
        <p:nvGrpSpPr>
          <p:cNvPr id="6" name="Group 154"/>
          <p:cNvGrpSpPr>
            <a:grpSpLocks/>
          </p:cNvGrpSpPr>
          <p:nvPr/>
        </p:nvGrpSpPr>
        <p:grpSpPr bwMode="auto">
          <a:xfrm>
            <a:off x="3203575" y="1916113"/>
            <a:ext cx="3163888" cy="576262"/>
            <a:chOff x="1973" y="1207"/>
            <a:chExt cx="1993" cy="363"/>
          </a:xfrm>
        </p:grpSpPr>
        <p:sp>
          <p:nvSpPr>
            <p:cNvPr id="46117" name="Text Box 52"/>
            <p:cNvSpPr txBox="1">
              <a:spLocks noChangeArrowheads="1"/>
            </p:cNvSpPr>
            <p:nvPr/>
          </p:nvSpPr>
          <p:spPr bwMode="auto">
            <a:xfrm>
              <a:off x="2264" y="1207"/>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6118" name="Text Box 53"/>
            <p:cNvSpPr txBox="1">
              <a:spLocks noChangeArrowheads="1"/>
            </p:cNvSpPr>
            <p:nvPr/>
          </p:nvSpPr>
          <p:spPr bwMode="auto">
            <a:xfrm>
              <a:off x="2745" y="1207"/>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6119" name="Text Box 54"/>
            <p:cNvSpPr txBox="1">
              <a:spLocks noChangeArrowheads="1"/>
            </p:cNvSpPr>
            <p:nvPr/>
          </p:nvSpPr>
          <p:spPr bwMode="auto">
            <a:xfrm>
              <a:off x="3226" y="1207"/>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6120" name="Text Box 61"/>
            <p:cNvSpPr txBox="1">
              <a:spLocks noChangeArrowheads="1"/>
            </p:cNvSpPr>
            <p:nvPr/>
          </p:nvSpPr>
          <p:spPr bwMode="auto">
            <a:xfrm>
              <a:off x="3738" y="1207"/>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6121" name="Text Box 124"/>
            <p:cNvSpPr txBox="1">
              <a:spLocks noChangeArrowheads="1"/>
            </p:cNvSpPr>
            <p:nvPr/>
          </p:nvSpPr>
          <p:spPr bwMode="auto">
            <a:xfrm>
              <a:off x="2044" y="120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a:t>
              </a:r>
            </a:p>
          </p:txBody>
        </p:sp>
        <p:sp>
          <p:nvSpPr>
            <p:cNvPr id="46122" name="Line 125"/>
            <p:cNvSpPr>
              <a:spLocks noChangeShapeType="1"/>
            </p:cNvSpPr>
            <p:nvPr/>
          </p:nvSpPr>
          <p:spPr bwMode="auto">
            <a:xfrm>
              <a:off x="2014" y="1389"/>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3" name="Rectangle 126"/>
            <p:cNvSpPr>
              <a:spLocks noChangeArrowheads="1"/>
            </p:cNvSpPr>
            <p:nvPr/>
          </p:nvSpPr>
          <p:spPr bwMode="auto">
            <a:xfrm>
              <a:off x="1973" y="135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chemeClr val="tx1"/>
                  </a:solidFill>
                </a:rPr>
                <a:t>221</a:t>
              </a:r>
              <a:endParaRPr lang="en-GB" sz="1600" b="1">
                <a:solidFill>
                  <a:schemeClr val="tx1"/>
                </a:solidFill>
              </a:endParaRPr>
            </a:p>
          </p:txBody>
        </p:sp>
        <p:sp>
          <p:nvSpPr>
            <p:cNvPr id="46124" name="Text Box 128"/>
            <p:cNvSpPr txBox="1">
              <a:spLocks noChangeArrowheads="1"/>
            </p:cNvSpPr>
            <p:nvPr/>
          </p:nvSpPr>
          <p:spPr bwMode="auto">
            <a:xfrm>
              <a:off x="2490" y="120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16</a:t>
              </a:r>
            </a:p>
          </p:txBody>
        </p:sp>
        <p:sp>
          <p:nvSpPr>
            <p:cNvPr id="46125" name="Line 129"/>
            <p:cNvSpPr>
              <a:spLocks noChangeShapeType="1"/>
            </p:cNvSpPr>
            <p:nvPr/>
          </p:nvSpPr>
          <p:spPr bwMode="auto">
            <a:xfrm>
              <a:off x="2495" y="1389"/>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6" name="Rectangle 130"/>
            <p:cNvSpPr>
              <a:spLocks noChangeArrowheads="1"/>
            </p:cNvSpPr>
            <p:nvPr/>
          </p:nvSpPr>
          <p:spPr bwMode="auto">
            <a:xfrm>
              <a:off x="2454" y="135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chemeClr val="tx1"/>
                  </a:solidFill>
                </a:rPr>
                <a:t>221</a:t>
              </a:r>
              <a:endParaRPr lang="en-GB" sz="1600" b="1">
                <a:solidFill>
                  <a:schemeClr val="tx1"/>
                </a:solidFill>
              </a:endParaRPr>
            </a:p>
          </p:txBody>
        </p:sp>
        <p:sp>
          <p:nvSpPr>
            <p:cNvPr id="46127" name="Text Box 132"/>
            <p:cNvSpPr txBox="1">
              <a:spLocks noChangeArrowheads="1"/>
            </p:cNvSpPr>
            <p:nvPr/>
          </p:nvSpPr>
          <p:spPr bwMode="auto">
            <a:xfrm>
              <a:off x="2971" y="120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16</a:t>
              </a:r>
            </a:p>
          </p:txBody>
        </p:sp>
        <p:sp>
          <p:nvSpPr>
            <p:cNvPr id="46128" name="Line 133"/>
            <p:cNvSpPr>
              <a:spLocks noChangeShapeType="1"/>
            </p:cNvSpPr>
            <p:nvPr/>
          </p:nvSpPr>
          <p:spPr bwMode="auto">
            <a:xfrm>
              <a:off x="2976" y="1389"/>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9" name="Rectangle 134"/>
            <p:cNvSpPr>
              <a:spLocks noChangeArrowheads="1"/>
            </p:cNvSpPr>
            <p:nvPr/>
          </p:nvSpPr>
          <p:spPr bwMode="auto">
            <a:xfrm>
              <a:off x="2935" y="135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chemeClr val="tx1"/>
                  </a:solidFill>
                </a:rPr>
                <a:t>221</a:t>
              </a:r>
              <a:endParaRPr lang="en-GB" sz="1600" b="1">
                <a:solidFill>
                  <a:schemeClr val="tx1"/>
                </a:solidFill>
              </a:endParaRPr>
            </a:p>
          </p:txBody>
        </p:sp>
        <p:sp>
          <p:nvSpPr>
            <p:cNvPr id="46130" name="Text Box 136"/>
            <p:cNvSpPr txBox="1">
              <a:spLocks noChangeArrowheads="1"/>
            </p:cNvSpPr>
            <p:nvPr/>
          </p:nvSpPr>
          <p:spPr bwMode="auto">
            <a:xfrm>
              <a:off x="3416" y="120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188</a:t>
              </a:r>
            </a:p>
          </p:txBody>
        </p:sp>
        <p:sp>
          <p:nvSpPr>
            <p:cNvPr id="46131" name="Line 137"/>
            <p:cNvSpPr>
              <a:spLocks noChangeShapeType="1"/>
            </p:cNvSpPr>
            <p:nvPr/>
          </p:nvSpPr>
          <p:spPr bwMode="auto">
            <a:xfrm>
              <a:off x="3457" y="1389"/>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2" name="Rectangle 138"/>
            <p:cNvSpPr>
              <a:spLocks noChangeArrowheads="1"/>
            </p:cNvSpPr>
            <p:nvPr/>
          </p:nvSpPr>
          <p:spPr bwMode="auto">
            <a:xfrm>
              <a:off x="3416" y="1358"/>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chemeClr val="tx1"/>
                  </a:solidFill>
                </a:rPr>
                <a:t>221</a:t>
              </a:r>
              <a:endParaRPr lang="en-GB" sz="1600" b="1">
                <a:solidFill>
                  <a:schemeClr val="tx1"/>
                </a:solidFill>
              </a:endParaRPr>
            </a:p>
          </p:txBody>
        </p:sp>
      </p:grpSp>
      <p:grpSp>
        <p:nvGrpSpPr>
          <p:cNvPr id="7" name="Group 153"/>
          <p:cNvGrpSpPr>
            <a:grpSpLocks/>
          </p:cNvGrpSpPr>
          <p:nvPr/>
        </p:nvGrpSpPr>
        <p:grpSpPr bwMode="auto">
          <a:xfrm>
            <a:off x="6340475" y="3932238"/>
            <a:ext cx="1587500" cy="576262"/>
            <a:chOff x="3994" y="2508"/>
            <a:chExt cx="1000" cy="363"/>
          </a:xfrm>
        </p:grpSpPr>
        <p:sp>
          <p:nvSpPr>
            <p:cNvPr id="46108" name="Text Box 72"/>
            <p:cNvSpPr txBox="1">
              <a:spLocks noChangeArrowheads="1"/>
            </p:cNvSpPr>
            <p:nvPr/>
          </p:nvSpPr>
          <p:spPr bwMode="auto">
            <a:xfrm>
              <a:off x="4766" y="250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grpSp>
          <p:nvGrpSpPr>
            <p:cNvPr id="46109" name="Group 148"/>
            <p:cNvGrpSpPr>
              <a:grpSpLocks/>
            </p:cNvGrpSpPr>
            <p:nvPr/>
          </p:nvGrpSpPr>
          <p:grpSpPr bwMode="auto">
            <a:xfrm>
              <a:off x="3994" y="2508"/>
              <a:ext cx="810" cy="363"/>
              <a:chOff x="2590" y="1343"/>
              <a:chExt cx="810" cy="363"/>
            </a:xfrm>
          </p:grpSpPr>
          <p:sp>
            <p:nvSpPr>
              <p:cNvPr id="46110" name="Text Box 141"/>
              <p:cNvSpPr txBox="1">
                <a:spLocks noChangeArrowheads="1"/>
              </p:cNvSpPr>
              <p:nvPr/>
            </p:nvSpPr>
            <p:spPr bwMode="auto">
              <a:xfrm>
                <a:off x="2881" y="134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t>
                </a:r>
                <a:endParaRPr lang="en-GB">
                  <a:solidFill>
                    <a:schemeClr val="tx1"/>
                  </a:solidFill>
                </a:endParaRPr>
              </a:p>
            </p:txBody>
          </p:sp>
          <p:sp>
            <p:nvSpPr>
              <p:cNvPr id="46111" name="Text Box 142"/>
              <p:cNvSpPr txBox="1">
                <a:spLocks noChangeArrowheads="1"/>
              </p:cNvSpPr>
              <p:nvPr/>
            </p:nvSpPr>
            <p:spPr bwMode="auto">
              <a:xfrm>
                <a:off x="2626" y="134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16</a:t>
                </a:r>
              </a:p>
            </p:txBody>
          </p:sp>
          <p:sp>
            <p:nvSpPr>
              <p:cNvPr id="46112" name="Line 143"/>
              <p:cNvSpPr>
                <a:spLocks noChangeShapeType="1"/>
              </p:cNvSpPr>
              <p:nvPr/>
            </p:nvSpPr>
            <p:spPr bwMode="auto">
              <a:xfrm>
                <a:off x="2631" y="1525"/>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3" name="Rectangle 144"/>
              <p:cNvSpPr>
                <a:spLocks noChangeArrowheads="1"/>
              </p:cNvSpPr>
              <p:nvPr/>
            </p:nvSpPr>
            <p:spPr bwMode="auto">
              <a:xfrm>
                <a:off x="2590" y="1494"/>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chemeClr val="tx1"/>
                    </a:solidFill>
                  </a:rPr>
                  <a:t>221</a:t>
                </a:r>
                <a:endParaRPr lang="en-GB" sz="1600" b="1">
                  <a:solidFill>
                    <a:schemeClr val="tx1"/>
                  </a:solidFill>
                </a:endParaRPr>
              </a:p>
            </p:txBody>
          </p:sp>
          <p:sp>
            <p:nvSpPr>
              <p:cNvPr id="46114" name="Text Box 145"/>
              <p:cNvSpPr txBox="1">
                <a:spLocks noChangeArrowheads="1"/>
              </p:cNvSpPr>
              <p:nvPr/>
            </p:nvSpPr>
            <p:spPr bwMode="auto">
              <a:xfrm>
                <a:off x="3107" y="134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chemeClr val="tx1"/>
                    </a:solidFill>
                  </a:rPr>
                  <a:t>16</a:t>
                </a:r>
              </a:p>
            </p:txBody>
          </p:sp>
          <p:sp>
            <p:nvSpPr>
              <p:cNvPr id="46115" name="Line 146"/>
              <p:cNvSpPr>
                <a:spLocks noChangeShapeType="1"/>
              </p:cNvSpPr>
              <p:nvPr/>
            </p:nvSpPr>
            <p:spPr bwMode="auto">
              <a:xfrm>
                <a:off x="3112" y="1525"/>
                <a:ext cx="24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6" name="Rectangle 147"/>
              <p:cNvSpPr>
                <a:spLocks noChangeArrowheads="1"/>
              </p:cNvSpPr>
              <p:nvPr/>
            </p:nvSpPr>
            <p:spPr bwMode="auto">
              <a:xfrm>
                <a:off x="3071" y="1494"/>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chemeClr val="tx1"/>
                    </a:solidFill>
                  </a:rPr>
                  <a:t>221</a:t>
                </a:r>
                <a:endParaRPr lang="en-GB" sz="1600" b="1">
                  <a:solidFill>
                    <a:schemeClr val="tx1"/>
                  </a:solidFill>
                </a:endParaRPr>
              </a:p>
            </p:txBody>
          </p:sp>
        </p:grpSp>
      </p:grpSp>
      <p:grpSp>
        <p:nvGrpSpPr>
          <p:cNvPr id="9" name="Group 152"/>
          <p:cNvGrpSpPr>
            <a:grpSpLocks/>
          </p:cNvGrpSpPr>
          <p:nvPr/>
        </p:nvGrpSpPr>
        <p:grpSpPr bwMode="auto">
          <a:xfrm>
            <a:off x="7866063" y="3932238"/>
            <a:ext cx="522287" cy="576262"/>
            <a:chOff x="4921" y="2508"/>
            <a:chExt cx="329" cy="363"/>
          </a:xfrm>
        </p:grpSpPr>
        <p:sp>
          <p:nvSpPr>
            <p:cNvPr id="46105" name="Text Box 149"/>
            <p:cNvSpPr txBox="1">
              <a:spLocks noChangeArrowheads="1"/>
            </p:cNvSpPr>
            <p:nvPr/>
          </p:nvSpPr>
          <p:spPr bwMode="auto">
            <a:xfrm>
              <a:off x="4957" y="250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32</a:t>
              </a:r>
            </a:p>
          </p:txBody>
        </p:sp>
        <p:sp>
          <p:nvSpPr>
            <p:cNvPr id="46106" name="Line 150"/>
            <p:cNvSpPr>
              <a:spLocks noChangeShapeType="1"/>
            </p:cNvSpPr>
            <p:nvPr/>
          </p:nvSpPr>
          <p:spPr bwMode="auto">
            <a:xfrm>
              <a:off x="4962" y="2690"/>
              <a:ext cx="24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7" name="Rectangle 151"/>
            <p:cNvSpPr>
              <a:spLocks noChangeArrowheads="1"/>
            </p:cNvSpPr>
            <p:nvPr/>
          </p:nvSpPr>
          <p:spPr bwMode="auto">
            <a:xfrm>
              <a:off x="4921" y="2659"/>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6600"/>
                  </a:solidFill>
                </a:rPr>
                <a:t>221</a:t>
              </a:r>
              <a:endParaRPr lang="en-GB" sz="1600" b="1">
                <a:solidFill>
                  <a:srgbClr val="FF6600"/>
                </a:solidFill>
              </a:endParaRPr>
            </a:p>
          </p:txBody>
        </p:sp>
      </p:grpSp>
      <p:pic>
        <p:nvPicPr>
          <p:cNvPr id="46104" name="Picture 155"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2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02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02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02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0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4" grpId="0"/>
      <p:bldP spid="350215" grpId="0"/>
      <p:bldP spid="350216" grpId="0"/>
      <p:bldP spid="350217" grpId="0"/>
      <p:bldP spid="350329"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 y="838200"/>
            <a:ext cx="835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107" name="Rectangle 3"/>
          <p:cNvSpPr>
            <a:spLocks noChangeArrowheads="1"/>
          </p:cNvSpPr>
          <p:nvPr/>
        </p:nvSpPr>
        <p:spPr bwMode="auto">
          <a:xfrm>
            <a:off x="293688" y="90805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In a class of 30 students, 24 have mobile phones, 18 have internet access at home and 14 have both. </a:t>
            </a:r>
          </a:p>
        </p:txBody>
      </p:sp>
      <p:pic>
        <p:nvPicPr>
          <p:cNvPr id="47108" name="Picture 4"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8"/>
          <p:cNvSpPr>
            <a:spLocks noGrp="1" noChangeArrowheads="1"/>
          </p:cNvSpPr>
          <p:nvPr>
            <p:ph type="title"/>
          </p:nvPr>
        </p:nvSpPr>
        <p:spPr>
          <a:noFill/>
        </p:spPr>
        <p:txBody>
          <a:bodyPr/>
          <a:lstStyle/>
          <a:p>
            <a:pPr eaLnBrk="1" hangingPunct="1"/>
            <a:r>
              <a:rPr lang="en-GB" smtClean="0"/>
              <a:t>Harder problems</a:t>
            </a:r>
            <a:endParaRPr lang="en-US" smtClean="0"/>
          </a:p>
        </p:txBody>
      </p:sp>
      <p:pic>
        <p:nvPicPr>
          <p:cNvPr id="47110" name="Picture 19"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0"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0"/>
          <p:cNvGrpSpPr>
            <a:grpSpLocks/>
          </p:cNvGrpSpPr>
          <p:nvPr/>
        </p:nvGrpSpPr>
        <p:grpSpPr bwMode="auto">
          <a:xfrm>
            <a:off x="2627313" y="5373688"/>
            <a:ext cx="409575" cy="576262"/>
            <a:chOff x="1655" y="3385"/>
            <a:chExt cx="258" cy="363"/>
          </a:xfrm>
        </p:grpSpPr>
        <p:sp>
          <p:nvSpPr>
            <p:cNvPr id="47143" name="Text Box 22"/>
            <p:cNvSpPr txBox="1">
              <a:spLocks noChangeArrowheads="1"/>
            </p:cNvSpPr>
            <p:nvPr/>
          </p:nvSpPr>
          <p:spPr bwMode="auto">
            <a:xfrm>
              <a:off x="1690" y="3385"/>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a:t>
              </a:r>
            </a:p>
          </p:txBody>
        </p:sp>
        <p:sp>
          <p:nvSpPr>
            <p:cNvPr id="47144" name="Line 23"/>
            <p:cNvSpPr>
              <a:spLocks noChangeShapeType="1"/>
            </p:cNvSpPr>
            <p:nvPr/>
          </p:nvSpPr>
          <p:spPr bwMode="auto">
            <a:xfrm>
              <a:off x="1694" y="3567"/>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5" name="Text Box 24"/>
            <p:cNvSpPr txBox="1">
              <a:spLocks noChangeArrowheads="1"/>
            </p:cNvSpPr>
            <p:nvPr/>
          </p:nvSpPr>
          <p:spPr bwMode="auto">
            <a:xfrm>
              <a:off x="1655" y="353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15</a:t>
              </a:r>
              <a:endParaRPr lang="en-GB" sz="1600" b="1">
                <a:solidFill>
                  <a:srgbClr val="FF6600"/>
                </a:solidFill>
              </a:endParaRPr>
            </a:p>
          </p:txBody>
        </p:sp>
      </p:grpSp>
      <p:sp>
        <p:nvSpPr>
          <p:cNvPr id="293928" name="Rectangle 40"/>
          <p:cNvSpPr>
            <a:spLocks noChangeArrowheads="1"/>
          </p:cNvSpPr>
          <p:nvPr/>
        </p:nvSpPr>
        <p:spPr bwMode="auto">
          <a:xfrm>
            <a:off x="293688" y="1762125"/>
            <a:ext cx="7812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GB"/>
              <a:t>Fill in this diagram to show the number in each category:</a:t>
            </a:r>
          </a:p>
        </p:txBody>
      </p:sp>
      <p:grpSp>
        <p:nvGrpSpPr>
          <p:cNvPr id="3" name="Group 58"/>
          <p:cNvGrpSpPr>
            <a:grpSpLocks/>
          </p:cNvGrpSpPr>
          <p:nvPr/>
        </p:nvGrpSpPr>
        <p:grpSpPr bwMode="auto">
          <a:xfrm>
            <a:off x="539750" y="2349500"/>
            <a:ext cx="7812088" cy="1349375"/>
            <a:chOff x="340" y="1491"/>
            <a:chExt cx="4921" cy="850"/>
          </a:xfrm>
        </p:grpSpPr>
        <p:pic>
          <p:nvPicPr>
            <p:cNvPr id="47136"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1491"/>
              <a:ext cx="4921"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7" name="Text Box 36"/>
            <p:cNvSpPr txBox="1">
              <a:spLocks noChangeArrowheads="1"/>
            </p:cNvSpPr>
            <p:nvPr/>
          </p:nvSpPr>
          <p:spPr bwMode="auto">
            <a:xfrm>
              <a:off x="697" y="1616"/>
              <a:ext cx="13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Mobile phones</a:t>
              </a:r>
              <a:endParaRPr lang="en-GB"/>
            </a:p>
          </p:txBody>
        </p:sp>
        <p:sp>
          <p:nvSpPr>
            <p:cNvPr id="47138" name="Text Box 37"/>
            <p:cNvSpPr txBox="1">
              <a:spLocks noChangeArrowheads="1"/>
            </p:cNvSpPr>
            <p:nvPr/>
          </p:nvSpPr>
          <p:spPr bwMode="auto">
            <a:xfrm>
              <a:off x="2539" y="1616"/>
              <a:ext cx="5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Both</a:t>
              </a:r>
              <a:endParaRPr lang="en-GB"/>
            </a:p>
          </p:txBody>
        </p:sp>
        <p:sp>
          <p:nvSpPr>
            <p:cNvPr id="47139" name="Text Box 38"/>
            <p:cNvSpPr txBox="1">
              <a:spLocks noChangeArrowheads="1"/>
            </p:cNvSpPr>
            <p:nvPr/>
          </p:nvSpPr>
          <p:spPr bwMode="auto">
            <a:xfrm>
              <a:off x="3701" y="1616"/>
              <a:ext cx="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Internet</a:t>
              </a:r>
              <a:endParaRPr lang="en-GB"/>
            </a:p>
          </p:txBody>
        </p:sp>
        <p:sp>
          <p:nvSpPr>
            <p:cNvPr id="293930" name="Rectangle 42"/>
            <p:cNvSpPr>
              <a:spLocks noChangeArrowheads="1"/>
            </p:cNvSpPr>
            <p:nvPr/>
          </p:nvSpPr>
          <p:spPr bwMode="auto">
            <a:xfrm>
              <a:off x="1202" y="1888"/>
              <a:ext cx="363" cy="27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293931" name="Rectangle 43"/>
            <p:cNvSpPr>
              <a:spLocks noChangeArrowheads="1"/>
            </p:cNvSpPr>
            <p:nvPr/>
          </p:nvSpPr>
          <p:spPr bwMode="auto">
            <a:xfrm>
              <a:off x="2608" y="1888"/>
              <a:ext cx="363" cy="27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sp>
          <p:nvSpPr>
            <p:cNvPr id="293932" name="Rectangle 44"/>
            <p:cNvSpPr>
              <a:spLocks noChangeArrowheads="1"/>
            </p:cNvSpPr>
            <p:nvPr/>
          </p:nvSpPr>
          <p:spPr bwMode="auto">
            <a:xfrm>
              <a:off x="3923" y="1888"/>
              <a:ext cx="363" cy="272"/>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latin typeface="Arial" charset="0"/>
                <a:cs typeface="+mn-cs"/>
              </a:endParaRPr>
            </a:p>
          </p:txBody>
        </p:sp>
      </p:grpSp>
      <p:sp>
        <p:nvSpPr>
          <p:cNvPr id="293940" name="Rectangle 52"/>
          <p:cNvSpPr>
            <a:spLocks noChangeArrowheads="1"/>
          </p:cNvSpPr>
          <p:nvPr/>
        </p:nvSpPr>
        <p:spPr bwMode="auto">
          <a:xfrm>
            <a:off x="293688" y="3789363"/>
            <a:ext cx="8558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GB"/>
              <a:t>What is the probability of selecting a pupil at random who has:</a:t>
            </a:r>
          </a:p>
        </p:txBody>
      </p:sp>
      <p:sp>
        <p:nvSpPr>
          <p:cNvPr id="293941" name="Rectangle 53"/>
          <p:cNvSpPr>
            <a:spLocks noChangeArrowheads="1"/>
          </p:cNvSpPr>
          <p:nvPr/>
        </p:nvSpPr>
        <p:spPr bwMode="auto">
          <a:xfrm>
            <a:off x="995363" y="4322763"/>
            <a:ext cx="344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1) only a mobile phone?</a:t>
            </a:r>
          </a:p>
        </p:txBody>
      </p:sp>
      <p:sp>
        <p:nvSpPr>
          <p:cNvPr id="293943" name="Rectangle 55"/>
          <p:cNvSpPr>
            <a:spLocks noChangeArrowheads="1"/>
          </p:cNvSpPr>
          <p:nvPr/>
        </p:nvSpPr>
        <p:spPr bwMode="auto">
          <a:xfrm>
            <a:off x="995363" y="4856163"/>
            <a:ext cx="6456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2) a mobile phone or the internet but not both?</a:t>
            </a:r>
          </a:p>
        </p:txBody>
      </p:sp>
      <p:sp>
        <p:nvSpPr>
          <p:cNvPr id="293944" name="Rectangle 56"/>
          <p:cNvSpPr>
            <a:spLocks noChangeArrowheads="1"/>
          </p:cNvSpPr>
          <p:nvPr/>
        </p:nvSpPr>
        <p:spPr bwMode="auto">
          <a:xfrm>
            <a:off x="995363" y="5389563"/>
            <a:ext cx="164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3) neither?</a:t>
            </a:r>
          </a:p>
        </p:txBody>
      </p:sp>
      <p:sp>
        <p:nvSpPr>
          <p:cNvPr id="293945" name="Rectangle 57"/>
          <p:cNvSpPr>
            <a:spLocks noChangeArrowheads="1"/>
          </p:cNvSpPr>
          <p:nvPr/>
        </p:nvSpPr>
        <p:spPr bwMode="auto">
          <a:xfrm>
            <a:off x="995363" y="5924550"/>
            <a:ext cx="535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4) a mobile phone and/or the internet?</a:t>
            </a:r>
          </a:p>
        </p:txBody>
      </p:sp>
      <p:sp>
        <p:nvSpPr>
          <p:cNvPr id="293947" name="Rectangle 59"/>
          <p:cNvSpPr>
            <a:spLocks noChangeArrowheads="1"/>
          </p:cNvSpPr>
          <p:nvPr/>
        </p:nvSpPr>
        <p:spPr bwMode="auto">
          <a:xfrm>
            <a:off x="1908175" y="2979738"/>
            <a:ext cx="576263" cy="4318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atin typeface="Arial" charset="0"/>
                <a:cs typeface="+mn-cs"/>
              </a:rPr>
              <a:t>10</a:t>
            </a:r>
            <a:endParaRPr lang="en-GB">
              <a:latin typeface="Arial" charset="0"/>
              <a:cs typeface="+mn-cs"/>
            </a:endParaRPr>
          </a:p>
        </p:txBody>
      </p:sp>
      <p:sp>
        <p:nvSpPr>
          <p:cNvPr id="293948" name="Rectangle 60"/>
          <p:cNvSpPr>
            <a:spLocks noChangeArrowheads="1"/>
          </p:cNvSpPr>
          <p:nvPr/>
        </p:nvSpPr>
        <p:spPr bwMode="auto">
          <a:xfrm>
            <a:off x="4140200" y="2979738"/>
            <a:ext cx="576263" cy="4318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atin typeface="Arial" charset="0"/>
                <a:cs typeface="+mn-cs"/>
              </a:rPr>
              <a:t>14</a:t>
            </a:r>
            <a:endParaRPr lang="en-GB">
              <a:latin typeface="Arial" charset="0"/>
              <a:cs typeface="+mn-cs"/>
            </a:endParaRPr>
          </a:p>
        </p:txBody>
      </p:sp>
      <p:sp>
        <p:nvSpPr>
          <p:cNvPr id="293949" name="Rectangle 61"/>
          <p:cNvSpPr>
            <a:spLocks noChangeArrowheads="1"/>
          </p:cNvSpPr>
          <p:nvPr/>
        </p:nvSpPr>
        <p:spPr bwMode="auto">
          <a:xfrm>
            <a:off x="6227763" y="2979738"/>
            <a:ext cx="576262" cy="4318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atin typeface="Arial" charset="0"/>
                <a:cs typeface="+mn-cs"/>
              </a:rPr>
              <a:t>4</a:t>
            </a:r>
            <a:endParaRPr lang="en-GB">
              <a:latin typeface="Arial" charset="0"/>
              <a:cs typeface="+mn-cs"/>
            </a:endParaRPr>
          </a:p>
        </p:txBody>
      </p:sp>
      <p:grpSp>
        <p:nvGrpSpPr>
          <p:cNvPr id="4" name="Group 78"/>
          <p:cNvGrpSpPr>
            <a:grpSpLocks/>
          </p:cNvGrpSpPr>
          <p:nvPr/>
        </p:nvGrpSpPr>
        <p:grpSpPr bwMode="auto">
          <a:xfrm>
            <a:off x="4427538" y="4292600"/>
            <a:ext cx="298450" cy="576263"/>
            <a:chOff x="2789" y="2704"/>
            <a:chExt cx="188" cy="363"/>
          </a:xfrm>
        </p:grpSpPr>
        <p:sp>
          <p:nvSpPr>
            <p:cNvPr id="47133" name="Text Box 63"/>
            <p:cNvSpPr txBox="1">
              <a:spLocks noChangeArrowheads="1"/>
            </p:cNvSpPr>
            <p:nvPr/>
          </p:nvSpPr>
          <p:spPr bwMode="auto">
            <a:xfrm>
              <a:off x="2790" y="270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a:t>
              </a:r>
            </a:p>
          </p:txBody>
        </p:sp>
        <p:sp>
          <p:nvSpPr>
            <p:cNvPr id="47134" name="Line 64"/>
            <p:cNvSpPr>
              <a:spLocks noChangeShapeType="1"/>
            </p:cNvSpPr>
            <p:nvPr/>
          </p:nvSpPr>
          <p:spPr bwMode="auto">
            <a:xfrm>
              <a:off x="2826" y="2886"/>
              <a:ext cx="114"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Text Box 65"/>
            <p:cNvSpPr txBox="1">
              <a:spLocks noChangeArrowheads="1"/>
            </p:cNvSpPr>
            <p:nvPr/>
          </p:nvSpPr>
          <p:spPr bwMode="auto">
            <a:xfrm>
              <a:off x="2789" y="2855"/>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a:t>
              </a:r>
              <a:endParaRPr lang="en-GB" sz="1600" b="1">
                <a:solidFill>
                  <a:srgbClr val="FF6600"/>
                </a:solidFill>
              </a:endParaRPr>
            </a:p>
          </p:txBody>
        </p:sp>
      </p:grpSp>
      <p:grpSp>
        <p:nvGrpSpPr>
          <p:cNvPr id="5" name="Group 79"/>
          <p:cNvGrpSpPr>
            <a:grpSpLocks/>
          </p:cNvGrpSpPr>
          <p:nvPr/>
        </p:nvGrpSpPr>
        <p:grpSpPr bwMode="auto">
          <a:xfrm>
            <a:off x="7402513" y="4856163"/>
            <a:ext cx="409575" cy="576262"/>
            <a:chOff x="4663" y="3059"/>
            <a:chExt cx="258" cy="363"/>
          </a:xfrm>
        </p:grpSpPr>
        <p:sp>
          <p:nvSpPr>
            <p:cNvPr id="47130" name="Text Box 68"/>
            <p:cNvSpPr txBox="1">
              <a:spLocks noChangeArrowheads="1"/>
            </p:cNvSpPr>
            <p:nvPr/>
          </p:nvSpPr>
          <p:spPr bwMode="auto">
            <a:xfrm>
              <a:off x="4698" y="305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7</a:t>
              </a:r>
            </a:p>
          </p:txBody>
        </p:sp>
        <p:sp>
          <p:nvSpPr>
            <p:cNvPr id="47131" name="Line 69"/>
            <p:cNvSpPr>
              <a:spLocks noChangeShapeType="1"/>
            </p:cNvSpPr>
            <p:nvPr/>
          </p:nvSpPr>
          <p:spPr bwMode="auto">
            <a:xfrm>
              <a:off x="4702" y="3241"/>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Text Box 70"/>
            <p:cNvSpPr txBox="1">
              <a:spLocks noChangeArrowheads="1"/>
            </p:cNvSpPr>
            <p:nvPr/>
          </p:nvSpPr>
          <p:spPr bwMode="auto">
            <a:xfrm>
              <a:off x="4663" y="321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15</a:t>
              </a:r>
              <a:endParaRPr lang="en-GB" sz="1600" b="1">
                <a:solidFill>
                  <a:srgbClr val="FF6600"/>
                </a:solidFill>
              </a:endParaRPr>
            </a:p>
          </p:txBody>
        </p:sp>
      </p:grpSp>
      <p:grpSp>
        <p:nvGrpSpPr>
          <p:cNvPr id="6" name="Group 77"/>
          <p:cNvGrpSpPr>
            <a:grpSpLocks/>
          </p:cNvGrpSpPr>
          <p:nvPr/>
        </p:nvGrpSpPr>
        <p:grpSpPr bwMode="auto">
          <a:xfrm>
            <a:off x="6321425" y="5876925"/>
            <a:ext cx="411163" cy="576263"/>
            <a:chOff x="4167" y="3748"/>
            <a:chExt cx="259" cy="363"/>
          </a:xfrm>
        </p:grpSpPr>
        <p:sp>
          <p:nvSpPr>
            <p:cNvPr id="47127" name="Text Box 74"/>
            <p:cNvSpPr txBox="1">
              <a:spLocks noChangeArrowheads="1"/>
            </p:cNvSpPr>
            <p:nvPr/>
          </p:nvSpPr>
          <p:spPr bwMode="auto">
            <a:xfrm>
              <a:off x="4168" y="374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14</a:t>
              </a:r>
            </a:p>
          </p:txBody>
        </p:sp>
        <p:sp>
          <p:nvSpPr>
            <p:cNvPr id="47128" name="Line 75"/>
            <p:cNvSpPr>
              <a:spLocks noChangeShapeType="1"/>
            </p:cNvSpPr>
            <p:nvPr/>
          </p:nvSpPr>
          <p:spPr bwMode="auto">
            <a:xfrm>
              <a:off x="4207" y="3930"/>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Text Box 76"/>
            <p:cNvSpPr txBox="1">
              <a:spLocks noChangeArrowheads="1"/>
            </p:cNvSpPr>
            <p:nvPr/>
          </p:nvSpPr>
          <p:spPr bwMode="auto">
            <a:xfrm>
              <a:off x="4167" y="389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15</a:t>
              </a:r>
              <a:endParaRPr lang="en-GB" sz="1600" b="1">
                <a:solidFill>
                  <a:srgbClr val="FF6600"/>
                </a:solidFill>
              </a:endParaRPr>
            </a:p>
          </p:txBody>
        </p:sp>
      </p:grpSp>
      <p:pic>
        <p:nvPicPr>
          <p:cNvPr id="47126" name="Picture 81"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92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394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394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39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3940"/>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93941"/>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93943"/>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93944"/>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9394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28" grpId="0"/>
      <p:bldP spid="293940" grpId="0"/>
      <p:bldP spid="293941" grpId="0"/>
      <p:bldP spid="293943" grpId="0"/>
      <p:bldP spid="293944" grpId="0"/>
      <p:bldP spid="293945" grpId="0"/>
      <p:bldP spid="293947" grpId="0" animBg="1"/>
      <p:bldP spid="293948" grpId="0" animBg="1"/>
      <p:bldP spid="2939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4"/>
          <p:cNvSpPr>
            <a:spLocks noGrp="1" noChangeArrowheads="1"/>
          </p:cNvSpPr>
          <p:nvPr>
            <p:ph type="title"/>
          </p:nvPr>
        </p:nvSpPr>
        <p:spPr>
          <a:noFill/>
        </p:spPr>
        <p:txBody>
          <a:bodyPr/>
          <a:lstStyle/>
          <a:p>
            <a:pPr eaLnBrk="1" hangingPunct="1"/>
            <a:r>
              <a:rPr lang="en-GB" smtClean="0"/>
              <a:t>Summary of methods</a:t>
            </a:r>
            <a:endParaRPr lang="en-US" smtClean="0"/>
          </a:p>
        </p:txBody>
      </p:sp>
      <p:pic>
        <p:nvPicPr>
          <p:cNvPr id="48132" name="Picture 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7"/>
          <p:cNvSpPr>
            <a:spLocks noChangeArrowheads="1"/>
          </p:cNvSpPr>
          <p:nvPr/>
        </p:nvSpPr>
        <p:spPr bwMode="auto">
          <a:xfrm>
            <a:off x="250825" y="981075"/>
            <a:ext cx="8642350" cy="2438400"/>
          </a:xfrm>
          <a:prstGeom prst="rect">
            <a:avLst/>
          </a:prstGeom>
          <a:solidFill>
            <a:srgbClr val="D0B8E0"/>
          </a:solidFill>
          <a:ln w="28575">
            <a:solidFill>
              <a:schemeClr val="tx1"/>
            </a:solidFill>
            <a:miter lim="800000"/>
            <a:headEnd/>
            <a:tailEnd/>
          </a:ln>
        </p:spPr>
        <p:txBody>
          <a:bodyPr wrap="none" anchor="ctr"/>
          <a:lstStyle/>
          <a:p>
            <a:endParaRPr lang="en-US"/>
          </a:p>
        </p:txBody>
      </p:sp>
      <p:sp>
        <p:nvSpPr>
          <p:cNvPr id="295944" name="Rectangle 8"/>
          <p:cNvSpPr>
            <a:spLocks noChangeArrowheads="1"/>
          </p:cNvSpPr>
          <p:nvPr/>
        </p:nvSpPr>
        <p:spPr bwMode="auto">
          <a:xfrm>
            <a:off x="3609975" y="1046163"/>
            <a:ext cx="192405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The “</a:t>
            </a:r>
            <a:r>
              <a:rPr lang="en-GB" b="1">
                <a:solidFill>
                  <a:srgbClr val="FF3300"/>
                </a:solidFill>
                <a:latin typeface="Arial" charset="0"/>
                <a:cs typeface="+mn-cs"/>
              </a:rPr>
              <a:t>or</a:t>
            </a:r>
            <a:r>
              <a:rPr lang="en-GB">
                <a:latin typeface="Arial" charset="0"/>
                <a:cs typeface="+mn-cs"/>
              </a:rPr>
              <a:t>” rule</a:t>
            </a:r>
          </a:p>
        </p:txBody>
      </p:sp>
      <p:sp>
        <p:nvSpPr>
          <p:cNvPr id="295945" name="Rectangle 9"/>
          <p:cNvSpPr>
            <a:spLocks noChangeArrowheads="1"/>
          </p:cNvSpPr>
          <p:nvPr/>
        </p:nvSpPr>
        <p:spPr bwMode="auto">
          <a:xfrm>
            <a:off x="466725" y="2446338"/>
            <a:ext cx="821055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50000"/>
              </a:spcBef>
              <a:buFontTx/>
              <a:buBlip>
                <a:blip r:embed="rId6"/>
              </a:buBlip>
            </a:pPr>
            <a:r>
              <a:rPr lang="en-GB"/>
              <a:t>P(A </a:t>
            </a:r>
            <a:r>
              <a:rPr lang="en-GB" b="1">
                <a:solidFill>
                  <a:srgbClr val="FF6600"/>
                </a:solidFill>
              </a:rPr>
              <a:t>or</a:t>
            </a:r>
            <a:r>
              <a:rPr lang="en-GB"/>
              <a:t> B) = P(A) + P(B) if the two events are </a:t>
            </a:r>
            <a:r>
              <a:rPr lang="en-GB" b="1">
                <a:solidFill>
                  <a:srgbClr val="FF6600"/>
                </a:solidFill>
              </a:rPr>
              <a:t>mutually exclusive</a:t>
            </a:r>
            <a:r>
              <a:rPr lang="en-GB"/>
              <a:t>.</a:t>
            </a:r>
          </a:p>
        </p:txBody>
      </p:sp>
      <p:sp>
        <p:nvSpPr>
          <p:cNvPr id="295946" name="Rectangle 10"/>
          <p:cNvSpPr>
            <a:spLocks noChangeArrowheads="1"/>
          </p:cNvSpPr>
          <p:nvPr/>
        </p:nvSpPr>
        <p:spPr bwMode="auto">
          <a:xfrm>
            <a:off x="466725" y="1636713"/>
            <a:ext cx="8208963"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50000"/>
              </a:spcBef>
              <a:buFontTx/>
              <a:buBlip>
                <a:blip r:embed="rId6"/>
              </a:buBlip>
            </a:pPr>
            <a:r>
              <a:rPr lang="en-GB"/>
              <a:t>The word “</a:t>
            </a:r>
            <a:r>
              <a:rPr lang="en-GB" b="1">
                <a:solidFill>
                  <a:srgbClr val="FF6600"/>
                </a:solidFill>
              </a:rPr>
              <a:t>or</a:t>
            </a:r>
            <a:r>
              <a:rPr lang="en-GB"/>
              <a:t>” often indicates that the probabilities need to be added together.</a:t>
            </a:r>
          </a:p>
        </p:txBody>
      </p:sp>
      <p:grpSp>
        <p:nvGrpSpPr>
          <p:cNvPr id="2" name="Group 16"/>
          <p:cNvGrpSpPr>
            <a:grpSpLocks/>
          </p:cNvGrpSpPr>
          <p:nvPr/>
        </p:nvGrpSpPr>
        <p:grpSpPr bwMode="auto">
          <a:xfrm>
            <a:off x="250825" y="3582988"/>
            <a:ext cx="8642350" cy="2438400"/>
            <a:chOff x="158" y="2251"/>
            <a:chExt cx="5444" cy="1536"/>
          </a:xfrm>
        </p:grpSpPr>
        <p:sp>
          <p:nvSpPr>
            <p:cNvPr id="48142" name="Rectangle 11"/>
            <p:cNvSpPr>
              <a:spLocks noChangeArrowheads="1"/>
            </p:cNvSpPr>
            <p:nvPr/>
          </p:nvSpPr>
          <p:spPr bwMode="auto">
            <a:xfrm>
              <a:off x="158" y="2251"/>
              <a:ext cx="5444" cy="1536"/>
            </a:xfrm>
            <a:prstGeom prst="rect">
              <a:avLst/>
            </a:prstGeom>
            <a:solidFill>
              <a:srgbClr val="D0B8E0"/>
            </a:solidFill>
            <a:ln w="28575">
              <a:solidFill>
                <a:schemeClr val="tx1"/>
              </a:solidFill>
              <a:miter lim="800000"/>
              <a:headEnd/>
              <a:tailEnd/>
            </a:ln>
          </p:spPr>
          <p:txBody>
            <a:bodyPr wrap="none" anchor="ctr"/>
            <a:lstStyle/>
            <a:p>
              <a:endParaRPr lang="en-US"/>
            </a:p>
          </p:txBody>
        </p:sp>
        <p:sp>
          <p:nvSpPr>
            <p:cNvPr id="295948" name="Rectangle 12"/>
            <p:cNvSpPr>
              <a:spLocks noChangeArrowheads="1"/>
            </p:cNvSpPr>
            <p:nvPr/>
          </p:nvSpPr>
          <p:spPr bwMode="auto">
            <a:xfrm>
              <a:off x="2199" y="2292"/>
              <a:ext cx="1361" cy="306"/>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GB">
                  <a:latin typeface="Arial" charset="0"/>
                  <a:cs typeface="+mn-cs"/>
                </a:rPr>
                <a:t>The “</a:t>
              </a:r>
              <a:r>
                <a:rPr lang="en-GB" b="1">
                  <a:solidFill>
                    <a:srgbClr val="FF6600"/>
                  </a:solidFill>
                  <a:latin typeface="Arial" charset="0"/>
                  <a:cs typeface="+mn-cs"/>
                </a:rPr>
                <a:t>and</a:t>
              </a:r>
              <a:r>
                <a:rPr lang="en-GB">
                  <a:latin typeface="Arial" charset="0"/>
                  <a:cs typeface="+mn-cs"/>
                </a:rPr>
                <a:t>” rule</a:t>
              </a:r>
            </a:p>
          </p:txBody>
        </p:sp>
      </p:grpSp>
      <p:sp>
        <p:nvSpPr>
          <p:cNvPr id="295949" name="Rectangle 13"/>
          <p:cNvSpPr>
            <a:spLocks noChangeArrowheads="1"/>
          </p:cNvSpPr>
          <p:nvPr/>
        </p:nvSpPr>
        <p:spPr bwMode="auto">
          <a:xfrm>
            <a:off x="466725" y="5048250"/>
            <a:ext cx="821055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50000"/>
              </a:spcBef>
              <a:buFontTx/>
              <a:buBlip>
                <a:blip r:embed="rId6"/>
              </a:buBlip>
            </a:pPr>
            <a:r>
              <a:rPr lang="en-GB"/>
              <a:t>P(A </a:t>
            </a:r>
            <a:r>
              <a:rPr lang="en-GB" b="1">
                <a:solidFill>
                  <a:srgbClr val="FF6600"/>
                </a:solidFill>
              </a:rPr>
              <a:t>and</a:t>
            </a:r>
            <a:r>
              <a:rPr lang="en-GB"/>
              <a:t> B) = P(A) </a:t>
            </a:r>
            <a:r>
              <a:rPr lang="en-US"/>
              <a:t>×</a:t>
            </a:r>
            <a:r>
              <a:rPr lang="en-GB"/>
              <a:t> P(B) if the two events are </a:t>
            </a:r>
            <a:r>
              <a:rPr lang="en-GB" b="1">
                <a:solidFill>
                  <a:srgbClr val="FF6600"/>
                </a:solidFill>
              </a:rPr>
              <a:t>independent</a:t>
            </a:r>
            <a:r>
              <a:rPr lang="en-GB"/>
              <a:t>.</a:t>
            </a:r>
          </a:p>
        </p:txBody>
      </p:sp>
      <p:sp>
        <p:nvSpPr>
          <p:cNvPr id="295950" name="Rectangle 14"/>
          <p:cNvSpPr>
            <a:spLocks noChangeArrowheads="1"/>
          </p:cNvSpPr>
          <p:nvPr/>
        </p:nvSpPr>
        <p:spPr bwMode="auto">
          <a:xfrm>
            <a:off x="466725" y="4238625"/>
            <a:ext cx="8208963"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50000"/>
              </a:spcBef>
              <a:buFontTx/>
              <a:buBlip>
                <a:blip r:embed="rId6"/>
              </a:buBlip>
            </a:pPr>
            <a:r>
              <a:rPr lang="en-GB"/>
              <a:t>The word “</a:t>
            </a:r>
            <a:r>
              <a:rPr lang="en-GB" b="1">
                <a:solidFill>
                  <a:srgbClr val="FF6600"/>
                </a:solidFill>
              </a:rPr>
              <a:t>and</a:t>
            </a:r>
            <a:r>
              <a:rPr lang="en-GB"/>
              <a:t>” often indicates that the probabilities need to be multiplied together.</a:t>
            </a:r>
          </a:p>
        </p:txBody>
      </p:sp>
      <p:pic>
        <p:nvPicPr>
          <p:cNvPr id="48141" name="Picture 17"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59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5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5" grpId="0" animBg="1"/>
      <p:bldP spid="295946" grpId="0" animBg="1"/>
      <p:bldP spid="295949" grpId="0" animBg="1"/>
      <p:bldP spid="2959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49157" name="Rectangle 18"/>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49158" name="Rectangle 19"/>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49159" name="Rectangle 20"/>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49160" name="Rectangle 21"/>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49161" name="Rectangle 22"/>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49162" name="AutoShape 2"/>
          <p:cNvSpPr>
            <a:spLocks noGrp="1" noChangeArrowheads="1"/>
          </p:cNvSpPr>
          <p:nvPr>
            <p:ph type="subTitle" idx="1"/>
          </p:nvPr>
        </p:nvSpPr>
        <p:spPr bwMode="auto">
          <a:xfrm>
            <a:off x="685800" y="5351463"/>
            <a:ext cx="46482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D6.5 Experimental probability</a:t>
            </a:r>
          </a:p>
        </p:txBody>
      </p:sp>
      <p:sp>
        <p:nvSpPr>
          <p:cNvPr id="49163" name="AutoShape 11"/>
          <p:cNvSpPr>
            <a:spLocks noChangeArrowheads="1"/>
          </p:cNvSpPr>
          <p:nvPr/>
        </p:nvSpPr>
        <p:spPr bwMode="auto">
          <a:xfrm>
            <a:off x="304800" y="1033463"/>
            <a:ext cx="30480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D6 Probability</a:t>
            </a:r>
            <a:endParaRPr lang="en-GB" sz="3000">
              <a:solidFill>
                <a:schemeClr val="bg1"/>
              </a:solidFill>
            </a:endParaRPr>
          </a:p>
        </p:txBody>
      </p:sp>
      <p:sp>
        <p:nvSpPr>
          <p:cNvPr id="49164" name="AutoShape 12"/>
          <p:cNvSpPr>
            <a:spLocks noChangeArrowheads="1"/>
          </p:cNvSpPr>
          <p:nvPr/>
        </p:nvSpPr>
        <p:spPr bwMode="auto">
          <a:xfrm>
            <a:off x="685800" y="4525963"/>
            <a:ext cx="32004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D6.4 Tree diagrams</a:t>
            </a:r>
          </a:p>
        </p:txBody>
      </p:sp>
      <p:sp>
        <p:nvSpPr>
          <p:cNvPr id="49165" name="AutoShape 14"/>
          <p:cNvSpPr>
            <a:spLocks noChangeArrowheads="1"/>
          </p:cNvSpPr>
          <p:nvPr/>
        </p:nvSpPr>
        <p:spPr bwMode="auto">
          <a:xfrm>
            <a:off x="685800" y="2876550"/>
            <a:ext cx="5334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D6.2 Probabilities of single events</a:t>
            </a:r>
          </a:p>
        </p:txBody>
      </p:sp>
      <p:sp>
        <p:nvSpPr>
          <p:cNvPr id="49166" name="AutoShape 15"/>
          <p:cNvSpPr>
            <a:spLocks noChangeArrowheads="1"/>
          </p:cNvSpPr>
          <p:nvPr/>
        </p:nvSpPr>
        <p:spPr bwMode="auto">
          <a:xfrm>
            <a:off x="685800" y="2051050"/>
            <a:ext cx="51054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D6.1 The language of probability</a:t>
            </a:r>
          </a:p>
        </p:txBody>
      </p:sp>
      <p:sp>
        <p:nvSpPr>
          <p:cNvPr id="49167" name="AutoShape 17"/>
          <p:cNvSpPr>
            <a:spLocks noChangeArrowheads="1"/>
          </p:cNvSpPr>
          <p:nvPr/>
        </p:nvSpPr>
        <p:spPr bwMode="auto">
          <a:xfrm>
            <a:off x="685800" y="3700463"/>
            <a:ext cx="5902325"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D6.3 Probabilities of combined events</a:t>
            </a:r>
          </a:p>
        </p:txBody>
      </p:sp>
      <p:pic>
        <p:nvPicPr>
          <p:cNvPr id="49168" name="Picture 24"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0100" name="Group 68"/>
          <p:cNvGraphicFramePr>
            <a:graphicFrameLocks noGrp="1"/>
          </p:cNvGraphicFramePr>
          <p:nvPr/>
        </p:nvGraphicFramePr>
        <p:xfrm>
          <a:off x="762000" y="4953000"/>
          <a:ext cx="7645400" cy="1068388"/>
        </p:xfrm>
        <a:graphic>
          <a:graphicData uri="http://schemas.openxmlformats.org/drawingml/2006/table">
            <a:tbl>
              <a:tblPr/>
              <a:tblGrid>
                <a:gridCol w="1668463"/>
                <a:gridCol w="996950"/>
                <a:gridCol w="995362"/>
                <a:gridCol w="996950"/>
                <a:gridCol w="995363"/>
                <a:gridCol w="996950"/>
                <a:gridCol w="995362"/>
              </a:tblGrid>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1</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2</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3</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4</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5</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6</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Throws</a:t>
                      </a:r>
                      <a:endParaRPr kumimoji="0" lang="en-US" sz="2400" b="0" i="0" u="none" strike="noStrike" cap="none" normalizeH="0" baseline="0" smtClean="0">
                        <a:ln>
                          <a:noFill/>
                        </a:ln>
                        <a:solidFill>
                          <a:srgbClr val="010066"/>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a:t>
                      </a:r>
                      <a:endParaRPr kumimoji="0" lang="en-US" sz="2400" b="0" i="0" u="none" strike="noStrike" cap="none" normalizeH="0" baseline="0" smtClean="0">
                        <a:ln>
                          <a:noFill/>
                        </a:ln>
                        <a:solidFill>
                          <a:srgbClr val="FF6600"/>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5" name="Rectangle 30"/>
          <p:cNvSpPr>
            <a:spLocks noGrp="1" noChangeArrowheads="1"/>
          </p:cNvSpPr>
          <p:nvPr>
            <p:ph type="title"/>
          </p:nvPr>
        </p:nvSpPr>
        <p:spPr>
          <a:noFill/>
        </p:spPr>
        <p:txBody>
          <a:bodyPr/>
          <a:lstStyle/>
          <a:p>
            <a:pPr eaLnBrk="1" hangingPunct="1"/>
            <a:r>
              <a:rPr lang="en-GB" smtClean="0"/>
              <a:t>Expected probabilities</a:t>
            </a:r>
            <a:endParaRPr lang="en-US" smtClean="0"/>
          </a:p>
        </p:txBody>
      </p:sp>
      <p:sp>
        <p:nvSpPr>
          <p:cNvPr id="50206" name="Rectangle 31"/>
          <p:cNvSpPr>
            <a:spLocks noChangeArrowheads="1"/>
          </p:cNvSpPr>
          <p:nvPr/>
        </p:nvSpPr>
        <p:spPr bwMode="auto">
          <a:xfrm>
            <a:off x="1409700" y="990600"/>
            <a:ext cx="6324600" cy="850900"/>
          </a:xfrm>
          <a:prstGeom prst="rect">
            <a:avLst/>
          </a:prstGeom>
          <a:solidFill>
            <a:srgbClr val="FFFFCC"/>
          </a:solidFill>
          <a:ln w="28575">
            <a:solidFill>
              <a:schemeClr val="tx1"/>
            </a:solidFill>
            <a:miter lim="800000"/>
            <a:headEnd/>
            <a:tailEnd/>
          </a:ln>
        </p:spPr>
        <p:txBody>
          <a:bodyPr>
            <a:spAutoFit/>
          </a:bodyPr>
          <a:lstStyle/>
          <a:p>
            <a:pPr algn="ctr">
              <a:spcBef>
                <a:spcPct val="20000"/>
              </a:spcBef>
            </a:pPr>
            <a:r>
              <a:rPr lang="en-GB"/>
              <a:t>If you flipped a coin fifty times, how many heads would you expect to get?</a:t>
            </a:r>
          </a:p>
        </p:txBody>
      </p:sp>
      <p:pic>
        <p:nvPicPr>
          <p:cNvPr id="50207" name="Picture 3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8" name="Picture 3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106" name="Rectangle 74"/>
          <p:cNvSpPr>
            <a:spLocks noChangeArrowheads="1"/>
          </p:cNvSpPr>
          <p:nvPr/>
        </p:nvSpPr>
        <p:spPr bwMode="auto">
          <a:xfrm>
            <a:off x="228600" y="2608263"/>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20000"/>
              </a:spcBef>
              <a:buFontTx/>
              <a:buBlip>
                <a:blip r:embed="rId6"/>
              </a:buBlip>
            </a:pPr>
            <a:r>
              <a:rPr lang="en-GB"/>
              <a:t>In reality, it would probably not be exactly 25: this is an estimate.</a:t>
            </a:r>
          </a:p>
        </p:txBody>
      </p:sp>
      <p:sp>
        <p:nvSpPr>
          <p:cNvPr id="300108" name="Rectangle 76"/>
          <p:cNvSpPr>
            <a:spLocks noChangeArrowheads="1"/>
          </p:cNvSpPr>
          <p:nvPr/>
        </p:nvSpPr>
        <p:spPr bwMode="auto">
          <a:xfrm>
            <a:off x="228600" y="347345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20000"/>
              </a:spcBef>
              <a:buFontTx/>
              <a:buBlip>
                <a:blip r:embed="rId6"/>
              </a:buBlip>
            </a:pPr>
            <a:r>
              <a:rPr lang="en-GB"/>
              <a:t>When you throw a fair six-sided die 60 times, how many of each number would you expect to roll?</a:t>
            </a:r>
          </a:p>
        </p:txBody>
      </p:sp>
      <p:sp>
        <p:nvSpPr>
          <p:cNvPr id="300109" name="Rectangle 77"/>
          <p:cNvSpPr>
            <a:spLocks noChangeArrowheads="1"/>
          </p:cNvSpPr>
          <p:nvPr/>
        </p:nvSpPr>
        <p:spPr bwMode="auto">
          <a:xfrm>
            <a:off x="228600" y="4340225"/>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20000"/>
              </a:spcBef>
              <a:buFontTx/>
              <a:buBlip>
                <a:blip r:embed="rId6"/>
              </a:buBlip>
            </a:pPr>
            <a:r>
              <a:rPr lang="en-GB"/>
              <a:t>There are 6 numbers on the die. 60 ÷ 6 = 10.</a:t>
            </a:r>
          </a:p>
        </p:txBody>
      </p:sp>
      <p:grpSp>
        <p:nvGrpSpPr>
          <p:cNvPr id="2" name="Group 82"/>
          <p:cNvGrpSpPr>
            <a:grpSpLocks/>
          </p:cNvGrpSpPr>
          <p:nvPr/>
        </p:nvGrpSpPr>
        <p:grpSpPr bwMode="auto">
          <a:xfrm>
            <a:off x="228600" y="1989138"/>
            <a:ext cx="8686800" cy="576262"/>
            <a:chOff x="144" y="1253"/>
            <a:chExt cx="5472" cy="363"/>
          </a:xfrm>
        </p:grpSpPr>
        <p:sp>
          <p:nvSpPr>
            <p:cNvPr id="50214" name="Rectangle 3"/>
            <p:cNvSpPr>
              <a:spLocks noChangeArrowheads="1"/>
            </p:cNvSpPr>
            <p:nvPr/>
          </p:nvSpPr>
          <p:spPr bwMode="auto">
            <a:xfrm>
              <a:off x="144" y="1267"/>
              <a:ext cx="54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20000"/>
                </a:spcBef>
                <a:buFontTx/>
                <a:buBlip>
                  <a:blip r:embed="rId6"/>
                </a:buBlip>
              </a:pPr>
              <a:r>
                <a:rPr lang="en-GB"/>
                <a:t>The chance of getting a head is    . 50 ×    = 25 heads.</a:t>
              </a:r>
            </a:p>
          </p:txBody>
        </p:sp>
        <p:grpSp>
          <p:nvGrpSpPr>
            <p:cNvPr id="50215" name="Group 69"/>
            <p:cNvGrpSpPr>
              <a:grpSpLocks/>
            </p:cNvGrpSpPr>
            <p:nvPr/>
          </p:nvGrpSpPr>
          <p:grpSpPr bwMode="auto">
            <a:xfrm>
              <a:off x="3068" y="1253"/>
              <a:ext cx="188" cy="363"/>
              <a:chOff x="2217" y="3748"/>
              <a:chExt cx="188" cy="363"/>
            </a:xfrm>
          </p:grpSpPr>
          <p:sp>
            <p:nvSpPr>
              <p:cNvPr id="50220" name="Text Box 70"/>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0221" name="Line 71"/>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2" name="Text Box 72"/>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a:t>
                </a:r>
                <a:endParaRPr lang="en-GB" sz="1600" b="1"/>
              </a:p>
            </p:txBody>
          </p:sp>
        </p:grpSp>
        <p:grpSp>
          <p:nvGrpSpPr>
            <p:cNvPr id="50216" name="Group 78"/>
            <p:cNvGrpSpPr>
              <a:grpSpLocks/>
            </p:cNvGrpSpPr>
            <p:nvPr/>
          </p:nvGrpSpPr>
          <p:grpSpPr bwMode="auto">
            <a:xfrm>
              <a:off x="3742" y="1253"/>
              <a:ext cx="188" cy="363"/>
              <a:chOff x="2217" y="3748"/>
              <a:chExt cx="188" cy="363"/>
            </a:xfrm>
          </p:grpSpPr>
          <p:sp>
            <p:nvSpPr>
              <p:cNvPr id="50217" name="Text Box 79"/>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0218" name="Line 80"/>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9" name="Text Box 81"/>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a:t>
                </a:r>
                <a:endParaRPr lang="en-GB" sz="1600" b="1"/>
              </a:p>
            </p:txBody>
          </p:sp>
        </p:grpSp>
      </p:grpSp>
      <p:pic>
        <p:nvPicPr>
          <p:cNvPr id="50213" name="Picture 83"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10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010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010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00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106" grpId="0" build="p" autoUpdateAnimBg="0"/>
      <p:bldP spid="300108" grpId="0" build="p" autoUpdateAnimBg="0"/>
      <p:bldP spid="30010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2149" name="Group 69"/>
          <p:cNvGraphicFramePr>
            <a:graphicFrameLocks noGrp="1"/>
          </p:cNvGraphicFramePr>
          <p:nvPr/>
        </p:nvGraphicFramePr>
        <p:xfrm>
          <a:off x="762000" y="3789363"/>
          <a:ext cx="7645400" cy="1079500"/>
        </p:xfrm>
        <a:graphic>
          <a:graphicData uri="http://schemas.openxmlformats.org/drawingml/2006/table">
            <a:tbl>
              <a:tblPr/>
              <a:tblGrid>
                <a:gridCol w="1668463"/>
                <a:gridCol w="996950"/>
                <a:gridCol w="995362"/>
                <a:gridCol w="996950"/>
                <a:gridCol w="995363"/>
                <a:gridCol w="996950"/>
                <a:gridCol w="995362"/>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1</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2</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3</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4</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5</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6</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Throws</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12</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8</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14</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5</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11</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2110" name="Rectangle 30"/>
          <p:cNvSpPr>
            <a:spLocks noChangeArrowheads="1"/>
          </p:cNvSpPr>
          <p:nvPr/>
        </p:nvSpPr>
        <p:spPr bwMode="auto">
          <a:xfrm>
            <a:off x="1716088" y="5410200"/>
            <a:ext cx="5711825" cy="485775"/>
          </a:xfrm>
          <a:prstGeom prst="rect">
            <a:avLst/>
          </a:prstGeom>
          <a:solidFill>
            <a:srgbClr val="FFFFCC"/>
          </a:solidFill>
          <a:ln w="28575">
            <a:solidFill>
              <a:schemeClr val="tx1"/>
            </a:solidFill>
            <a:miter lim="800000"/>
            <a:headEnd/>
            <a:tailEnd/>
          </a:ln>
        </p:spPr>
        <p:txBody>
          <a:bodyPr>
            <a:spAutoFit/>
          </a:bodyPr>
          <a:lstStyle/>
          <a:p>
            <a:pPr algn="ctr">
              <a:spcBef>
                <a:spcPct val="20000"/>
              </a:spcBef>
            </a:pPr>
            <a:r>
              <a:rPr lang="en-GB"/>
              <a:t>Can you explain why Zarah is wrong?</a:t>
            </a:r>
          </a:p>
        </p:txBody>
      </p:sp>
      <p:sp>
        <p:nvSpPr>
          <p:cNvPr id="51230" name="Rectangle 31"/>
          <p:cNvSpPr>
            <a:spLocks noGrp="1" noChangeArrowheads="1"/>
          </p:cNvSpPr>
          <p:nvPr>
            <p:ph type="title"/>
          </p:nvPr>
        </p:nvSpPr>
        <p:spPr>
          <a:noFill/>
        </p:spPr>
        <p:txBody>
          <a:bodyPr/>
          <a:lstStyle/>
          <a:p>
            <a:pPr eaLnBrk="1" hangingPunct="1"/>
            <a:r>
              <a:rPr lang="en-GB" smtClean="0"/>
              <a:t>Expected probabilities</a:t>
            </a:r>
            <a:endParaRPr lang="en-US" smtClean="0"/>
          </a:p>
        </p:txBody>
      </p:sp>
      <p:pic>
        <p:nvPicPr>
          <p:cNvPr id="51231" name="Picture 3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2" name="Picture 3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3" name="Rectangle 3"/>
          <p:cNvSpPr>
            <a:spLocks noChangeArrowheads="1"/>
          </p:cNvSpPr>
          <p:nvPr/>
        </p:nvSpPr>
        <p:spPr bwMode="auto">
          <a:xfrm>
            <a:off x="228600" y="11049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“When I throw a die sixty times, I will get 10 sixes because the probability of getting a six is    ,” says Zarah.</a:t>
            </a:r>
          </a:p>
        </p:txBody>
      </p:sp>
      <p:grpSp>
        <p:nvGrpSpPr>
          <p:cNvPr id="51234" name="Group 38"/>
          <p:cNvGrpSpPr>
            <a:grpSpLocks/>
          </p:cNvGrpSpPr>
          <p:nvPr/>
        </p:nvGrpSpPr>
        <p:grpSpPr bwMode="auto">
          <a:xfrm>
            <a:off x="4140200" y="1436688"/>
            <a:ext cx="298450" cy="576262"/>
            <a:chOff x="2217" y="3748"/>
            <a:chExt cx="188" cy="363"/>
          </a:xfrm>
        </p:grpSpPr>
        <p:sp>
          <p:nvSpPr>
            <p:cNvPr id="51237" name="Text Box 39"/>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1238" name="Line 40"/>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9" name="Text Box 41"/>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302122" name="Rectangle 42"/>
          <p:cNvSpPr>
            <a:spLocks noChangeArrowheads="1"/>
          </p:cNvSpPr>
          <p:nvPr/>
        </p:nvSpPr>
        <p:spPr bwMode="auto">
          <a:xfrm>
            <a:off x="228600" y="2390775"/>
            <a:ext cx="8520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“But I’ve just thrown an unbiased dice sixty times and these are my results!” protests Monica. </a:t>
            </a:r>
          </a:p>
        </p:txBody>
      </p:sp>
      <p:pic>
        <p:nvPicPr>
          <p:cNvPr id="51236" name="Picture 71"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2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2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10" grpId="0" animBg="1"/>
      <p:bldP spid="3021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ChangeArrowheads="1"/>
          </p:cNvSpPr>
          <p:nvPr/>
        </p:nvSpPr>
        <p:spPr bwMode="auto">
          <a:xfrm>
            <a:off x="228600" y="990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Monica’s results can be expressed as fractions:</a:t>
            </a:r>
          </a:p>
        </p:txBody>
      </p:sp>
      <p:sp>
        <p:nvSpPr>
          <p:cNvPr id="304162" name="Rectangle 34"/>
          <p:cNvSpPr>
            <a:spLocks noChangeArrowheads="1"/>
          </p:cNvSpPr>
          <p:nvPr/>
        </p:nvSpPr>
        <p:spPr bwMode="auto">
          <a:xfrm>
            <a:off x="228600" y="36195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30000"/>
              </a:spcBef>
              <a:buFontTx/>
              <a:buBlip>
                <a:blip r:embed="rId4"/>
              </a:buBlip>
            </a:pPr>
            <a:r>
              <a:rPr lang="en-GB"/>
              <a:t>These fractions are called the </a:t>
            </a:r>
            <a:r>
              <a:rPr lang="en-GB" b="1">
                <a:solidFill>
                  <a:srgbClr val="FF6600"/>
                </a:solidFill>
              </a:rPr>
              <a:t>relative frequencies</a:t>
            </a:r>
            <a:r>
              <a:rPr lang="en-GB"/>
              <a:t>.</a:t>
            </a:r>
          </a:p>
        </p:txBody>
      </p:sp>
      <p:sp>
        <p:nvSpPr>
          <p:cNvPr id="52229" name="Rectangle 41"/>
          <p:cNvSpPr>
            <a:spLocks noGrp="1" noChangeArrowheads="1"/>
          </p:cNvSpPr>
          <p:nvPr>
            <p:ph type="title"/>
          </p:nvPr>
        </p:nvSpPr>
        <p:spPr>
          <a:noFill/>
        </p:spPr>
        <p:txBody>
          <a:bodyPr/>
          <a:lstStyle/>
          <a:p>
            <a:pPr eaLnBrk="1" hangingPunct="1"/>
            <a:r>
              <a:rPr lang="en-GB" smtClean="0"/>
              <a:t>Relative frequency</a:t>
            </a:r>
            <a:endParaRPr lang="en-US" smtClean="0"/>
          </a:p>
        </p:txBody>
      </p:sp>
      <p:pic>
        <p:nvPicPr>
          <p:cNvPr id="52230" name="Picture 4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2" name="Group 279"/>
          <p:cNvGrpSpPr>
            <a:grpSpLocks/>
          </p:cNvGrpSpPr>
          <p:nvPr/>
        </p:nvGrpSpPr>
        <p:grpSpPr bwMode="auto">
          <a:xfrm>
            <a:off x="250825" y="1628775"/>
            <a:ext cx="8569325" cy="1793875"/>
            <a:chOff x="158" y="1026"/>
            <a:chExt cx="5398" cy="1130"/>
          </a:xfrm>
        </p:grpSpPr>
        <p:sp>
          <p:nvSpPr>
            <p:cNvPr id="52267" name="Rectangle 232"/>
            <p:cNvSpPr>
              <a:spLocks noChangeArrowheads="1"/>
            </p:cNvSpPr>
            <p:nvPr/>
          </p:nvSpPr>
          <p:spPr bwMode="auto">
            <a:xfrm>
              <a:off x="4818" y="1352"/>
              <a:ext cx="73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11</a:t>
              </a:r>
              <a:endParaRPr lang="en-US">
                <a:solidFill>
                  <a:srgbClr val="FF6600"/>
                </a:solidFill>
              </a:endParaRPr>
            </a:p>
          </p:txBody>
        </p:sp>
        <p:sp>
          <p:nvSpPr>
            <p:cNvPr id="52268" name="Rectangle 230"/>
            <p:cNvSpPr>
              <a:spLocks noChangeArrowheads="1"/>
            </p:cNvSpPr>
            <p:nvPr/>
          </p:nvSpPr>
          <p:spPr bwMode="auto">
            <a:xfrm>
              <a:off x="4080" y="1352"/>
              <a:ext cx="73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5</a:t>
              </a:r>
              <a:endParaRPr lang="en-US">
                <a:solidFill>
                  <a:srgbClr val="FF6600"/>
                </a:solidFill>
              </a:endParaRPr>
            </a:p>
          </p:txBody>
        </p:sp>
        <p:sp>
          <p:nvSpPr>
            <p:cNvPr id="52269" name="Rectangle 228"/>
            <p:cNvSpPr>
              <a:spLocks noChangeArrowheads="1"/>
            </p:cNvSpPr>
            <p:nvPr/>
          </p:nvSpPr>
          <p:spPr bwMode="auto">
            <a:xfrm>
              <a:off x="3341" y="1352"/>
              <a:ext cx="73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14</a:t>
              </a:r>
              <a:endParaRPr lang="en-US">
                <a:solidFill>
                  <a:srgbClr val="FF6600"/>
                </a:solidFill>
              </a:endParaRPr>
            </a:p>
          </p:txBody>
        </p:sp>
        <p:sp>
          <p:nvSpPr>
            <p:cNvPr id="52270" name="Rectangle 226"/>
            <p:cNvSpPr>
              <a:spLocks noChangeArrowheads="1"/>
            </p:cNvSpPr>
            <p:nvPr/>
          </p:nvSpPr>
          <p:spPr bwMode="auto">
            <a:xfrm>
              <a:off x="2603" y="1352"/>
              <a:ext cx="73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8</a:t>
              </a:r>
              <a:endParaRPr lang="en-US">
                <a:solidFill>
                  <a:srgbClr val="FF6600"/>
                </a:solidFill>
              </a:endParaRPr>
            </a:p>
          </p:txBody>
        </p:sp>
        <p:sp>
          <p:nvSpPr>
            <p:cNvPr id="52271" name="Rectangle 224"/>
            <p:cNvSpPr>
              <a:spLocks noChangeArrowheads="1"/>
            </p:cNvSpPr>
            <p:nvPr/>
          </p:nvSpPr>
          <p:spPr bwMode="auto">
            <a:xfrm>
              <a:off x="1865" y="1352"/>
              <a:ext cx="73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10</a:t>
              </a:r>
              <a:endParaRPr lang="en-US">
                <a:solidFill>
                  <a:srgbClr val="FF6600"/>
                </a:solidFill>
              </a:endParaRPr>
            </a:p>
          </p:txBody>
        </p:sp>
        <p:sp>
          <p:nvSpPr>
            <p:cNvPr id="52272" name="Rectangle 222"/>
            <p:cNvSpPr>
              <a:spLocks noChangeArrowheads="1"/>
            </p:cNvSpPr>
            <p:nvPr/>
          </p:nvSpPr>
          <p:spPr bwMode="auto">
            <a:xfrm>
              <a:off x="1127" y="1352"/>
              <a:ext cx="73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solidFill>
                    <a:srgbClr val="FF6600"/>
                  </a:solidFill>
                </a:rPr>
                <a:t>12</a:t>
              </a:r>
              <a:endParaRPr lang="en-US">
                <a:solidFill>
                  <a:srgbClr val="FF6600"/>
                </a:solidFill>
              </a:endParaRPr>
            </a:p>
          </p:txBody>
        </p:sp>
        <p:sp>
          <p:nvSpPr>
            <p:cNvPr id="52273" name="Rectangle 220"/>
            <p:cNvSpPr>
              <a:spLocks noChangeArrowheads="1"/>
            </p:cNvSpPr>
            <p:nvPr/>
          </p:nvSpPr>
          <p:spPr bwMode="auto">
            <a:xfrm>
              <a:off x="158" y="1352"/>
              <a:ext cx="96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t>Throws</a:t>
              </a:r>
              <a:endParaRPr lang="en-US"/>
            </a:p>
          </p:txBody>
        </p:sp>
        <p:sp>
          <p:nvSpPr>
            <p:cNvPr id="52274" name="Rectangle 133"/>
            <p:cNvSpPr>
              <a:spLocks noChangeArrowheads="1"/>
            </p:cNvSpPr>
            <p:nvPr/>
          </p:nvSpPr>
          <p:spPr bwMode="auto">
            <a:xfrm>
              <a:off x="4818" y="1026"/>
              <a:ext cx="73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t>6</a:t>
              </a:r>
              <a:endParaRPr lang="en-US"/>
            </a:p>
          </p:txBody>
        </p:sp>
        <p:sp>
          <p:nvSpPr>
            <p:cNvPr id="52275" name="Rectangle 132"/>
            <p:cNvSpPr>
              <a:spLocks noChangeArrowheads="1"/>
            </p:cNvSpPr>
            <p:nvPr/>
          </p:nvSpPr>
          <p:spPr bwMode="auto">
            <a:xfrm>
              <a:off x="4080" y="1026"/>
              <a:ext cx="73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t>5</a:t>
              </a:r>
              <a:endParaRPr lang="en-US"/>
            </a:p>
          </p:txBody>
        </p:sp>
        <p:sp>
          <p:nvSpPr>
            <p:cNvPr id="52276" name="Rectangle 131"/>
            <p:cNvSpPr>
              <a:spLocks noChangeArrowheads="1"/>
            </p:cNvSpPr>
            <p:nvPr/>
          </p:nvSpPr>
          <p:spPr bwMode="auto">
            <a:xfrm>
              <a:off x="3341" y="1026"/>
              <a:ext cx="73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t>4</a:t>
              </a:r>
              <a:endParaRPr lang="en-US"/>
            </a:p>
          </p:txBody>
        </p:sp>
        <p:sp>
          <p:nvSpPr>
            <p:cNvPr id="52277" name="Rectangle 130"/>
            <p:cNvSpPr>
              <a:spLocks noChangeArrowheads="1"/>
            </p:cNvSpPr>
            <p:nvPr/>
          </p:nvSpPr>
          <p:spPr bwMode="auto">
            <a:xfrm>
              <a:off x="2603" y="1026"/>
              <a:ext cx="73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t>3</a:t>
              </a:r>
              <a:endParaRPr lang="en-US"/>
            </a:p>
          </p:txBody>
        </p:sp>
        <p:sp>
          <p:nvSpPr>
            <p:cNvPr id="52278" name="Rectangle 129"/>
            <p:cNvSpPr>
              <a:spLocks noChangeArrowheads="1"/>
            </p:cNvSpPr>
            <p:nvPr/>
          </p:nvSpPr>
          <p:spPr bwMode="auto">
            <a:xfrm>
              <a:off x="1865" y="1026"/>
              <a:ext cx="73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t>2</a:t>
              </a:r>
              <a:endParaRPr lang="en-US"/>
            </a:p>
          </p:txBody>
        </p:sp>
        <p:sp>
          <p:nvSpPr>
            <p:cNvPr id="52279" name="Rectangle 128"/>
            <p:cNvSpPr>
              <a:spLocks noChangeArrowheads="1"/>
            </p:cNvSpPr>
            <p:nvPr/>
          </p:nvSpPr>
          <p:spPr bwMode="auto">
            <a:xfrm>
              <a:off x="1127" y="1026"/>
              <a:ext cx="73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a:t>1</a:t>
              </a:r>
              <a:endParaRPr lang="en-US"/>
            </a:p>
          </p:txBody>
        </p:sp>
        <p:sp>
          <p:nvSpPr>
            <p:cNvPr id="52280" name="Rectangle 127"/>
            <p:cNvSpPr>
              <a:spLocks noChangeArrowheads="1"/>
            </p:cNvSpPr>
            <p:nvPr/>
          </p:nvSpPr>
          <p:spPr bwMode="auto">
            <a:xfrm>
              <a:off x="158" y="1026"/>
              <a:ext cx="9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800">
                <a:solidFill>
                  <a:schemeClr val="tx1"/>
                </a:solidFill>
              </a:endParaRPr>
            </a:p>
          </p:txBody>
        </p:sp>
        <p:sp>
          <p:nvSpPr>
            <p:cNvPr id="52281" name="Line 148"/>
            <p:cNvSpPr>
              <a:spLocks noChangeShapeType="1"/>
            </p:cNvSpPr>
            <p:nvPr/>
          </p:nvSpPr>
          <p:spPr bwMode="auto">
            <a:xfrm>
              <a:off x="158" y="1026"/>
              <a:ext cx="539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2" name="Line 149"/>
            <p:cNvSpPr>
              <a:spLocks noChangeShapeType="1"/>
            </p:cNvSpPr>
            <p:nvPr/>
          </p:nvSpPr>
          <p:spPr bwMode="auto">
            <a:xfrm>
              <a:off x="158" y="1352"/>
              <a:ext cx="53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3" name="Line 151"/>
            <p:cNvSpPr>
              <a:spLocks noChangeShapeType="1"/>
            </p:cNvSpPr>
            <p:nvPr/>
          </p:nvSpPr>
          <p:spPr bwMode="auto">
            <a:xfrm>
              <a:off x="158" y="2156"/>
              <a:ext cx="539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4" name="Line 152"/>
            <p:cNvSpPr>
              <a:spLocks noChangeShapeType="1"/>
            </p:cNvSpPr>
            <p:nvPr/>
          </p:nvSpPr>
          <p:spPr bwMode="auto">
            <a:xfrm>
              <a:off x="158" y="1026"/>
              <a:ext cx="0" cy="113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5" name="Line 153"/>
            <p:cNvSpPr>
              <a:spLocks noChangeShapeType="1"/>
            </p:cNvSpPr>
            <p:nvPr/>
          </p:nvSpPr>
          <p:spPr bwMode="auto">
            <a:xfrm>
              <a:off x="1127" y="1026"/>
              <a:ext cx="0" cy="11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6" name="Line 154"/>
            <p:cNvSpPr>
              <a:spLocks noChangeShapeType="1"/>
            </p:cNvSpPr>
            <p:nvPr/>
          </p:nvSpPr>
          <p:spPr bwMode="auto">
            <a:xfrm>
              <a:off x="1865" y="1026"/>
              <a:ext cx="0" cy="11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7" name="Line 155"/>
            <p:cNvSpPr>
              <a:spLocks noChangeShapeType="1"/>
            </p:cNvSpPr>
            <p:nvPr/>
          </p:nvSpPr>
          <p:spPr bwMode="auto">
            <a:xfrm>
              <a:off x="2603" y="1026"/>
              <a:ext cx="0" cy="11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8" name="Line 156"/>
            <p:cNvSpPr>
              <a:spLocks noChangeShapeType="1"/>
            </p:cNvSpPr>
            <p:nvPr/>
          </p:nvSpPr>
          <p:spPr bwMode="auto">
            <a:xfrm>
              <a:off x="3341" y="1026"/>
              <a:ext cx="0" cy="11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9" name="Line 157"/>
            <p:cNvSpPr>
              <a:spLocks noChangeShapeType="1"/>
            </p:cNvSpPr>
            <p:nvPr/>
          </p:nvSpPr>
          <p:spPr bwMode="auto">
            <a:xfrm>
              <a:off x="4080" y="1026"/>
              <a:ext cx="0" cy="11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0" name="Line 158"/>
            <p:cNvSpPr>
              <a:spLocks noChangeShapeType="1"/>
            </p:cNvSpPr>
            <p:nvPr/>
          </p:nvSpPr>
          <p:spPr bwMode="auto">
            <a:xfrm>
              <a:off x="4818" y="1026"/>
              <a:ext cx="0" cy="11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1" name="Line 159"/>
            <p:cNvSpPr>
              <a:spLocks noChangeShapeType="1"/>
            </p:cNvSpPr>
            <p:nvPr/>
          </p:nvSpPr>
          <p:spPr bwMode="auto">
            <a:xfrm>
              <a:off x="5556" y="1026"/>
              <a:ext cx="0" cy="113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2" name="Line 221"/>
            <p:cNvSpPr>
              <a:spLocks noChangeShapeType="1"/>
            </p:cNvSpPr>
            <p:nvPr/>
          </p:nvSpPr>
          <p:spPr bwMode="auto">
            <a:xfrm>
              <a:off x="158" y="1639"/>
              <a:ext cx="53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4404" name="Rectangle 276"/>
          <p:cNvSpPr>
            <a:spLocks noChangeArrowheads="1"/>
          </p:cNvSpPr>
          <p:nvPr/>
        </p:nvSpPr>
        <p:spPr bwMode="auto">
          <a:xfrm>
            <a:off x="228600" y="4179888"/>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30000"/>
              </a:spcBef>
              <a:buFontTx/>
              <a:buBlip>
                <a:blip r:embed="rId4"/>
              </a:buBlip>
            </a:pPr>
            <a:r>
              <a:rPr lang="en-GB"/>
              <a:t>They can also be called the </a:t>
            </a:r>
            <a:r>
              <a:rPr lang="en-GB" b="1">
                <a:solidFill>
                  <a:srgbClr val="FF6600"/>
                </a:solidFill>
              </a:rPr>
              <a:t>experimental probabilities</a:t>
            </a:r>
            <a:r>
              <a:rPr lang="en-GB"/>
              <a:t>.</a:t>
            </a:r>
          </a:p>
        </p:txBody>
      </p:sp>
      <p:grpSp>
        <p:nvGrpSpPr>
          <p:cNvPr id="3" name="Group 306"/>
          <p:cNvGrpSpPr>
            <a:grpSpLocks/>
          </p:cNvGrpSpPr>
          <p:nvPr/>
        </p:nvGrpSpPr>
        <p:grpSpPr bwMode="auto">
          <a:xfrm>
            <a:off x="228600" y="4724400"/>
            <a:ext cx="8686800" cy="576263"/>
            <a:chOff x="144" y="2976"/>
            <a:chExt cx="5472" cy="363"/>
          </a:xfrm>
        </p:grpSpPr>
        <p:grpSp>
          <p:nvGrpSpPr>
            <p:cNvPr id="52262" name="Group 48"/>
            <p:cNvGrpSpPr>
              <a:grpSpLocks/>
            </p:cNvGrpSpPr>
            <p:nvPr/>
          </p:nvGrpSpPr>
          <p:grpSpPr bwMode="auto">
            <a:xfrm>
              <a:off x="4967" y="2976"/>
              <a:ext cx="188" cy="363"/>
              <a:chOff x="2217" y="3748"/>
              <a:chExt cx="188" cy="363"/>
            </a:xfrm>
          </p:grpSpPr>
          <p:sp>
            <p:nvSpPr>
              <p:cNvPr id="52264" name="Text Box 49"/>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2265" name="Line 50"/>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6" name="Text Box 51"/>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52263" name="Rectangle 277"/>
            <p:cNvSpPr>
              <a:spLocks noChangeArrowheads="1"/>
            </p:cNvSpPr>
            <p:nvPr/>
          </p:nvSpPr>
          <p:spPr bwMode="auto">
            <a:xfrm>
              <a:off x="144" y="2986"/>
              <a:ext cx="54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30000"/>
                </a:spcBef>
                <a:buFontTx/>
                <a:buBlip>
                  <a:blip r:embed="rId4"/>
                </a:buBlip>
              </a:pPr>
              <a:r>
                <a:rPr lang="en-GB"/>
                <a:t>The experimental probabilities for a die are not always    .</a:t>
              </a:r>
            </a:p>
          </p:txBody>
        </p:sp>
      </p:grpSp>
      <p:sp>
        <p:nvSpPr>
          <p:cNvPr id="304406" name="Rectangle 278"/>
          <p:cNvSpPr>
            <a:spLocks noChangeArrowheads="1"/>
          </p:cNvSpPr>
          <p:nvPr/>
        </p:nvSpPr>
        <p:spPr bwMode="auto">
          <a:xfrm>
            <a:off x="228600" y="5300663"/>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30000"/>
              </a:spcBef>
              <a:buFontTx/>
              <a:buBlip>
                <a:blip r:embed="rId4"/>
              </a:buBlip>
            </a:pPr>
            <a:r>
              <a:rPr lang="en-GB"/>
              <a:t>Each time Monica repeats her experiment, the results will be slightly different.</a:t>
            </a:r>
          </a:p>
        </p:txBody>
      </p:sp>
      <p:grpSp>
        <p:nvGrpSpPr>
          <p:cNvPr id="5" name="Group 280"/>
          <p:cNvGrpSpPr>
            <a:grpSpLocks/>
          </p:cNvGrpSpPr>
          <p:nvPr/>
        </p:nvGrpSpPr>
        <p:grpSpPr bwMode="auto">
          <a:xfrm>
            <a:off x="2139950" y="2670175"/>
            <a:ext cx="468313" cy="684213"/>
            <a:chOff x="2081" y="3748"/>
            <a:chExt cx="295" cy="431"/>
          </a:xfrm>
        </p:grpSpPr>
        <p:sp>
          <p:nvSpPr>
            <p:cNvPr id="52259" name="Text Box 281"/>
            <p:cNvSpPr txBox="1">
              <a:spLocks noChangeArrowheads="1"/>
            </p:cNvSpPr>
            <p:nvPr/>
          </p:nvSpPr>
          <p:spPr bwMode="auto">
            <a:xfrm>
              <a:off x="2082" y="374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12</a:t>
              </a:r>
            </a:p>
          </p:txBody>
        </p:sp>
        <p:sp>
          <p:nvSpPr>
            <p:cNvPr id="52260" name="Line 282"/>
            <p:cNvSpPr>
              <a:spLocks noChangeShapeType="1"/>
            </p:cNvSpPr>
            <p:nvPr/>
          </p:nvSpPr>
          <p:spPr bwMode="auto">
            <a:xfrm>
              <a:off x="2118" y="3964"/>
              <a:ext cx="22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Text Box 283"/>
            <p:cNvSpPr txBox="1">
              <a:spLocks noChangeArrowheads="1"/>
            </p:cNvSpPr>
            <p:nvPr/>
          </p:nvSpPr>
          <p:spPr bwMode="auto">
            <a:xfrm>
              <a:off x="2081" y="3929"/>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60</a:t>
              </a:r>
              <a:endParaRPr lang="en-GB" sz="2000">
                <a:solidFill>
                  <a:srgbClr val="FF6600"/>
                </a:solidFill>
              </a:endParaRPr>
            </a:p>
          </p:txBody>
        </p:sp>
      </p:grpSp>
      <p:sp>
        <p:nvSpPr>
          <p:cNvPr id="304412" name="Rectangle 284"/>
          <p:cNvSpPr>
            <a:spLocks noChangeArrowheads="1"/>
          </p:cNvSpPr>
          <p:nvPr/>
        </p:nvSpPr>
        <p:spPr bwMode="auto">
          <a:xfrm>
            <a:off x="250825" y="2601913"/>
            <a:ext cx="15382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solidFill>
                  <a:schemeClr val="tx1"/>
                </a:solidFill>
              </a:rPr>
              <a:t>Relative frequency</a:t>
            </a:r>
            <a:endParaRPr lang="en-GB">
              <a:solidFill>
                <a:schemeClr val="tx1"/>
              </a:solidFill>
            </a:endParaRPr>
          </a:p>
        </p:txBody>
      </p:sp>
      <p:grpSp>
        <p:nvGrpSpPr>
          <p:cNvPr id="6" name="Group 285"/>
          <p:cNvGrpSpPr>
            <a:grpSpLocks/>
          </p:cNvGrpSpPr>
          <p:nvPr/>
        </p:nvGrpSpPr>
        <p:grpSpPr bwMode="auto">
          <a:xfrm>
            <a:off x="3311525" y="2670175"/>
            <a:ext cx="468313" cy="684213"/>
            <a:chOff x="2081" y="3748"/>
            <a:chExt cx="295" cy="431"/>
          </a:xfrm>
        </p:grpSpPr>
        <p:sp>
          <p:nvSpPr>
            <p:cNvPr id="52256" name="Text Box 286"/>
            <p:cNvSpPr txBox="1">
              <a:spLocks noChangeArrowheads="1"/>
            </p:cNvSpPr>
            <p:nvPr/>
          </p:nvSpPr>
          <p:spPr bwMode="auto">
            <a:xfrm>
              <a:off x="2082" y="374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12</a:t>
              </a:r>
            </a:p>
          </p:txBody>
        </p:sp>
        <p:sp>
          <p:nvSpPr>
            <p:cNvPr id="52257" name="Line 287"/>
            <p:cNvSpPr>
              <a:spLocks noChangeShapeType="1"/>
            </p:cNvSpPr>
            <p:nvPr/>
          </p:nvSpPr>
          <p:spPr bwMode="auto">
            <a:xfrm>
              <a:off x="2118" y="3964"/>
              <a:ext cx="22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8" name="Text Box 288"/>
            <p:cNvSpPr txBox="1">
              <a:spLocks noChangeArrowheads="1"/>
            </p:cNvSpPr>
            <p:nvPr/>
          </p:nvSpPr>
          <p:spPr bwMode="auto">
            <a:xfrm>
              <a:off x="2081" y="3929"/>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60</a:t>
              </a:r>
              <a:endParaRPr lang="en-GB" sz="2000">
                <a:solidFill>
                  <a:srgbClr val="FF6600"/>
                </a:solidFill>
              </a:endParaRPr>
            </a:p>
          </p:txBody>
        </p:sp>
      </p:grpSp>
      <p:grpSp>
        <p:nvGrpSpPr>
          <p:cNvPr id="7" name="Group 289"/>
          <p:cNvGrpSpPr>
            <a:grpSpLocks/>
          </p:cNvGrpSpPr>
          <p:nvPr/>
        </p:nvGrpSpPr>
        <p:grpSpPr bwMode="auto">
          <a:xfrm>
            <a:off x="4484688" y="2670175"/>
            <a:ext cx="466725" cy="684213"/>
            <a:chOff x="2835" y="1661"/>
            <a:chExt cx="294" cy="431"/>
          </a:xfrm>
        </p:grpSpPr>
        <p:sp>
          <p:nvSpPr>
            <p:cNvPr id="52253" name="Text Box 290"/>
            <p:cNvSpPr txBox="1">
              <a:spLocks noChangeArrowheads="1"/>
            </p:cNvSpPr>
            <p:nvPr/>
          </p:nvSpPr>
          <p:spPr bwMode="auto">
            <a:xfrm>
              <a:off x="2879" y="1661"/>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8</a:t>
              </a:r>
            </a:p>
          </p:txBody>
        </p:sp>
        <p:sp>
          <p:nvSpPr>
            <p:cNvPr id="52254" name="Line 291"/>
            <p:cNvSpPr>
              <a:spLocks noChangeShapeType="1"/>
            </p:cNvSpPr>
            <p:nvPr/>
          </p:nvSpPr>
          <p:spPr bwMode="auto">
            <a:xfrm>
              <a:off x="2871" y="1877"/>
              <a:ext cx="22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Text Box 292"/>
            <p:cNvSpPr txBox="1">
              <a:spLocks noChangeArrowheads="1"/>
            </p:cNvSpPr>
            <p:nvPr/>
          </p:nvSpPr>
          <p:spPr bwMode="auto">
            <a:xfrm>
              <a:off x="2835" y="1842"/>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60</a:t>
              </a:r>
              <a:endParaRPr lang="en-GB" sz="2000">
                <a:solidFill>
                  <a:srgbClr val="FF6600"/>
                </a:solidFill>
              </a:endParaRPr>
            </a:p>
          </p:txBody>
        </p:sp>
      </p:grpSp>
      <p:grpSp>
        <p:nvGrpSpPr>
          <p:cNvPr id="8" name="Group 293"/>
          <p:cNvGrpSpPr>
            <a:grpSpLocks/>
          </p:cNvGrpSpPr>
          <p:nvPr/>
        </p:nvGrpSpPr>
        <p:grpSpPr bwMode="auto">
          <a:xfrm>
            <a:off x="5656263" y="2670175"/>
            <a:ext cx="468312" cy="684213"/>
            <a:chOff x="2081" y="3748"/>
            <a:chExt cx="295" cy="431"/>
          </a:xfrm>
        </p:grpSpPr>
        <p:sp>
          <p:nvSpPr>
            <p:cNvPr id="52250" name="Text Box 294"/>
            <p:cNvSpPr txBox="1">
              <a:spLocks noChangeArrowheads="1"/>
            </p:cNvSpPr>
            <p:nvPr/>
          </p:nvSpPr>
          <p:spPr bwMode="auto">
            <a:xfrm>
              <a:off x="2082" y="374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14</a:t>
              </a:r>
            </a:p>
          </p:txBody>
        </p:sp>
        <p:sp>
          <p:nvSpPr>
            <p:cNvPr id="52251" name="Line 295"/>
            <p:cNvSpPr>
              <a:spLocks noChangeShapeType="1"/>
            </p:cNvSpPr>
            <p:nvPr/>
          </p:nvSpPr>
          <p:spPr bwMode="auto">
            <a:xfrm>
              <a:off x="2118" y="3964"/>
              <a:ext cx="22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Text Box 296"/>
            <p:cNvSpPr txBox="1">
              <a:spLocks noChangeArrowheads="1"/>
            </p:cNvSpPr>
            <p:nvPr/>
          </p:nvSpPr>
          <p:spPr bwMode="auto">
            <a:xfrm>
              <a:off x="2081" y="3929"/>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60</a:t>
              </a:r>
              <a:endParaRPr lang="en-GB" sz="2000">
                <a:solidFill>
                  <a:srgbClr val="FF6600"/>
                </a:solidFill>
              </a:endParaRPr>
            </a:p>
          </p:txBody>
        </p:sp>
      </p:grpSp>
      <p:grpSp>
        <p:nvGrpSpPr>
          <p:cNvPr id="9" name="Group 297"/>
          <p:cNvGrpSpPr>
            <a:grpSpLocks/>
          </p:cNvGrpSpPr>
          <p:nvPr/>
        </p:nvGrpSpPr>
        <p:grpSpPr bwMode="auto">
          <a:xfrm>
            <a:off x="6829425" y="2670175"/>
            <a:ext cx="466725" cy="684213"/>
            <a:chOff x="2835" y="1661"/>
            <a:chExt cx="294" cy="431"/>
          </a:xfrm>
        </p:grpSpPr>
        <p:sp>
          <p:nvSpPr>
            <p:cNvPr id="52247" name="Text Box 298"/>
            <p:cNvSpPr txBox="1">
              <a:spLocks noChangeArrowheads="1"/>
            </p:cNvSpPr>
            <p:nvPr/>
          </p:nvSpPr>
          <p:spPr bwMode="auto">
            <a:xfrm>
              <a:off x="2879" y="1661"/>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5</a:t>
              </a:r>
            </a:p>
          </p:txBody>
        </p:sp>
        <p:sp>
          <p:nvSpPr>
            <p:cNvPr id="52248" name="Line 299"/>
            <p:cNvSpPr>
              <a:spLocks noChangeShapeType="1"/>
            </p:cNvSpPr>
            <p:nvPr/>
          </p:nvSpPr>
          <p:spPr bwMode="auto">
            <a:xfrm>
              <a:off x="2871" y="1877"/>
              <a:ext cx="22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Text Box 300"/>
            <p:cNvSpPr txBox="1">
              <a:spLocks noChangeArrowheads="1"/>
            </p:cNvSpPr>
            <p:nvPr/>
          </p:nvSpPr>
          <p:spPr bwMode="auto">
            <a:xfrm>
              <a:off x="2835" y="1842"/>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60</a:t>
              </a:r>
              <a:endParaRPr lang="en-GB" sz="2000">
                <a:solidFill>
                  <a:srgbClr val="FF6600"/>
                </a:solidFill>
              </a:endParaRPr>
            </a:p>
          </p:txBody>
        </p:sp>
      </p:grpSp>
      <p:grpSp>
        <p:nvGrpSpPr>
          <p:cNvPr id="10" name="Group 301"/>
          <p:cNvGrpSpPr>
            <a:grpSpLocks/>
          </p:cNvGrpSpPr>
          <p:nvPr/>
        </p:nvGrpSpPr>
        <p:grpSpPr bwMode="auto">
          <a:xfrm>
            <a:off x="8001000" y="2670175"/>
            <a:ext cx="468313" cy="684213"/>
            <a:chOff x="2081" y="3748"/>
            <a:chExt cx="295" cy="431"/>
          </a:xfrm>
        </p:grpSpPr>
        <p:sp>
          <p:nvSpPr>
            <p:cNvPr id="52244" name="Text Box 302"/>
            <p:cNvSpPr txBox="1">
              <a:spLocks noChangeArrowheads="1"/>
            </p:cNvSpPr>
            <p:nvPr/>
          </p:nvSpPr>
          <p:spPr bwMode="auto">
            <a:xfrm>
              <a:off x="2082" y="374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11</a:t>
              </a:r>
            </a:p>
          </p:txBody>
        </p:sp>
        <p:sp>
          <p:nvSpPr>
            <p:cNvPr id="52245" name="Line 303"/>
            <p:cNvSpPr>
              <a:spLocks noChangeShapeType="1"/>
            </p:cNvSpPr>
            <p:nvPr/>
          </p:nvSpPr>
          <p:spPr bwMode="auto">
            <a:xfrm>
              <a:off x="2118" y="3964"/>
              <a:ext cx="22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Text Box 304"/>
            <p:cNvSpPr txBox="1">
              <a:spLocks noChangeArrowheads="1"/>
            </p:cNvSpPr>
            <p:nvPr/>
          </p:nvSpPr>
          <p:spPr bwMode="auto">
            <a:xfrm>
              <a:off x="2081" y="3929"/>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60</a:t>
              </a:r>
              <a:endParaRPr lang="en-GB" sz="2000">
                <a:solidFill>
                  <a:srgbClr val="FF6600"/>
                </a:solidFill>
              </a:endParaRPr>
            </a:p>
          </p:txBody>
        </p:sp>
      </p:grpSp>
      <p:pic>
        <p:nvPicPr>
          <p:cNvPr id="52243" name="Picture 307"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416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44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4404">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44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62" grpId="0" build="p" autoUpdateAnimBg="0"/>
      <p:bldP spid="304404" grpId="0" build="p" autoUpdateAnimBg="0"/>
      <p:bldP spid="304406" grpId="0" build="p" autoUpdateAnimBg="0"/>
      <p:bldP spid="304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81000" y="2967038"/>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chemeClr val="tx1"/>
                </a:solidFill>
              </a:rPr>
              <a:t>If a dice has ten faces, then there are ten possible outcomes, one for each face of the dice.</a:t>
            </a:r>
          </a:p>
        </p:txBody>
      </p:sp>
      <p:sp>
        <p:nvSpPr>
          <p:cNvPr id="120835" name="Rectangle 3"/>
          <p:cNvSpPr>
            <a:spLocks noChangeArrowheads="1"/>
          </p:cNvSpPr>
          <p:nvPr/>
        </p:nvSpPr>
        <p:spPr bwMode="auto">
          <a:xfrm>
            <a:off x="1790700" y="1057275"/>
            <a:ext cx="5562600"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marL="266700" indent="-266700">
              <a:defRPr/>
            </a:pPr>
            <a:r>
              <a:rPr lang="en-GB">
                <a:latin typeface="Arial" charset="0"/>
                <a:cs typeface="+mn-cs"/>
              </a:rPr>
              <a:t>An </a:t>
            </a:r>
            <a:r>
              <a:rPr lang="en-GB" b="1">
                <a:solidFill>
                  <a:srgbClr val="FF6600"/>
                </a:solidFill>
                <a:latin typeface="Arial" charset="0"/>
                <a:cs typeface="+mn-cs"/>
              </a:rPr>
              <a:t>event</a:t>
            </a:r>
            <a:r>
              <a:rPr lang="en-GB">
                <a:latin typeface="Arial" charset="0"/>
                <a:cs typeface="+mn-cs"/>
              </a:rPr>
              <a:t> can have several </a:t>
            </a:r>
            <a:r>
              <a:rPr lang="en-GB" b="1">
                <a:solidFill>
                  <a:srgbClr val="FF6600"/>
                </a:solidFill>
                <a:latin typeface="Arial" charset="0"/>
                <a:cs typeface="+mn-cs"/>
              </a:rPr>
              <a:t>outcomes</a:t>
            </a:r>
            <a:r>
              <a:rPr lang="en-GB">
                <a:solidFill>
                  <a:schemeClr val="tx1"/>
                </a:solidFill>
                <a:latin typeface="Arial" charset="0"/>
                <a:cs typeface="+mn-cs"/>
              </a:rPr>
              <a:t>.</a:t>
            </a:r>
          </a:p>
        </p:txBody>
      </p:sp>
      <p:pic>
        <p:nvPicPr>
          <p:cNvPr id="11268" name="Picture 6"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Grp="1" noChangeArrowheads="1"/>
          </p:cNvSpPr>
          <p:nvPr>
            <p:ph type="title"/>
          </p:nvPr>
        </p:nvSpPr>
        <p:spPr>
          <a:noFill/>
        </p:spPr>
        <p:txBody>
          <a:bodyPr/>
          <a:lstStyle/>
          <a:p>
            <a:pPr eaLnBrk="1" hangingPunct="1"/>
            <a:r>
              <a:rPr lang="en-GB" smtClean="0"/>
              <a:t>Outcomes and events</a:t>
            </a:r>
            <a:endParaRPr lang="en-US" smtClean="0"/>
          </a:p>
        </p:txBody>
      </p:sp>
      <p:pic>
        <p:nvPicPr>
          <p:cNvPr id="11270" name="Picture 8"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2" name="Rectangle 10"/>
          <p:cNvSpPr>
            <a:spLocks noChangeArrowheads="1"/>
          </p:cNvSpPr>
          <p:nvPr/>
        </p:nvSpPr>
        <p:spPr bwMode="auto">
          <a:xfrm>
            <a:off x="1727200" y="1857375"/>
            <a:ext cx="5688013" cy="850900"/>
          </a:xfrm>
          <a:prstGeom prst="rect">
            <a:avLst/>
          </a:prstGeom>
          <a:solidFill>
            <a:srgbClr val="FFFFCC"/>
          </a:solidFill>
          <a:ln w="28575">
            <a:solidFill>
              <a:schemeClr val="tx1"/>
            </a:solidFill>
            <a:miter lim="800000"/>
            <a:headEnd/>
            <a:tailEnd/>
          </a:ln>
        </p:spPr>
        <p:txBody>
          <a:bodyPr>
            <a:spAutoFit/>
          </a:bodyPr>
          <a:lstStyle/>
          <a:p>
            <a:pPr algn="ctr"/>
            <a:r>
              <a:rPr lang="en-GB">
                <a:solidFill>
                  <a:schemeClr val="tx1"/>
                </a:solidFill>
              </a:rPr>
              <a:t>What are the possible outcomes when throwing a ten-sided dice?</a:t>
            </a:r>
          </a:p>
        </p:txBody>
      </p:sp>
      <p:sp>
        <p:nvSpPr>
          <p:cNvPr id="120843" name="Rectangle 11"/>
          <p:cNvSpPr>
            <a:spLocks noChangeArrowheads="1"/>
          </p:cNvSpPr>
          <p:nvPr/>
        </p:nvSpPr>
        <p:spPr bwMode="auto">
          <a:xfrm>
            <a:off x="1028700" y="4022725"/>
            <a:ext cx="7086600" cy="485775"/>
          </a:xfrm>
          <a:prstGeom prst="rect">
            <a:avLst/>
          </a:prstGeom>
          <a:solidFill>
            <a:srgbClr val="FFFFCC"/>
          </a:solidFill>
          <a:ln w="28575">
            <a:solidFill>
              <a:schemeClr val="tx1"/>
            </a:solidFill>
            <a:miter lim="800000"/>
            <a:headEnd/>
            <a:tailEnd/>
          </a:ln>
        </p:spPr>
        <p:txBody>
          <a:bodyPr>
            <a:spAutoFit/>
          </a:bodyPr>
          <a:lstStyle/>
          <a:p>
            <a:r>
              <a:rPr lang="en-GB">
                <a:solidFill>
                  <a:schemeClr val="tx1"/>
                </a:solidFill>
              </a:rPr>
              <a:t>Can you think of an event that has two outcomes?</a:t>
            </a:r>
          </a:p>
        </p:txBody>
      </p:sp>
      <p:sp>
        <p:nvSpPr>
          <p:cNvPr id="120844" name="Text Box 12"/>
          <p:cNvSpPr txBox="1">
            <a:spLocks noChangeArrowheads="1"/>
          </p:cNvSpPr>
          <p:nvPr/>
        </p:nvSpPr>
        <p:spPr bwMode="auto">
          <a:xfrm>
            <a:off x="381000" y="4649788"/>
            <a:ext cx="832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 simple example of an event that has two outcomes is flipping a coin.</a:t>
            </a:r>
          </a:p>
        </p:txBody>
      </p:sp>
      <p:sp>
        <p:nvSpPr>
          <p:cNvPr id="120849" name="Text Box 17"/>
          <p:cNvSpPr txBox="1">
            <a:spLocks noChangeArrowheads="1"/>
          </p:cNvSpPr>
          <p:nvPr/>
        </p:nvSpPr>
        <p:spPr bwMode="auto">
          <a:xfrm>
            <a:off x="381000" y="5564188"/>
            <a:ext cx="832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two outcomes are heads and tails.</a:t>
            </a:r>
          </a:p>
        </p:txBody>
      </p:sp>
      <p:pic>
        <p:nvPicPr>
          <p:cNvPr id="11276" name="Picture 19"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42" grpId="0" animBg="1"/>
      <p:bldP spid="120843" grpId="0" animBg="1"/>
      <p:bldP spid="120844" grpId="0"/>
      <p:bldP spid="12084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43" name="Group 67"/>
          <p:cNvGraphicFramePr>
            <a:graphicFrameLocks noGrp="1"/>
          </p:cNvGraphicFramePr>
          <p:nvPr/>
        </p:nvGraphicFramePr>
        <p:xfrm>
          <a:off x="228600" y="1773238"/>
          <a:ext cx="4572000" cy="1828800"/>
        </p:xfrm>
        <a:graphic>
          <a:graphicData uri="http://schemas.openxmlformats.org/drawingml/2006/table">
            <a:tbl>
              <a:tblPr/>
              <a:tblGrid>
                <a:gridCol w="1435100"/>
                <a:gridCol w="1431925"/>
                <a:gridCol w="1704975"/>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Rainy</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Sunny</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cs typeface="Arial" charset="0"/>
                        </a:rPr>
                        <a:t>Cloudy</a:t>
                      </a:r>
                      <a:endParaRPr kumimoji="0" lang="en-US" sz="2400" b="0" i="0" u="none" strike="noStrike" cap="none" normalizeH="0" baseline="0" smtClean="0">
                        <a:ln>
                          <a:noFill/>
                        </a:ln>
                        <a:solidFill>
                          <a:srgbClr val="010066"/>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12 days</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10 days</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FF6600"/>
                          </a:solidFill>
                          <a:effectLst/>
                          <a:latin typeface="Arial" charset="0"/>
                          <a:cs typeface="Arial" charset="0"/>
                        </a:rPr>
                        <a:t>8 days</a:t>
                      </a: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2500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3268"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Rectangle 3"/>
          <p:cNvSpPr>
            <a:spLocks noChangeArrowheads="1"/>
          </p:cNvSpPr>
          <p:nvPr/>
        </p:nvSpPr>
        <p:spPr bwMode="auto">
          <a:xfrm>
            <a:off x="228600" y="90805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I keep a record of the weather while I am on holiday. Here are my results:</a:t>
            </a:r>
          </a:p>
        </p:txBody>
      </p:sp>
      <p:sp>
        <p:nvSpPr>
          <p:cNvPr id="306198" name="Rectangle 22"/>
          <p:cNvSpPr>
            <a:spLocks noChangeArrowheads="1"/>
          </p:cNvSpPr>
          <p:nvPr/>
        </p:nvSpPr>
        <p:spPr bwMode="auto">
          <a:xfrm>
            <a:off x="228600" y="3716338"/>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4163" indent="-284163">
              <a:spcBef>
                <a:spcPct val="40000"/>
              </a:spcBef>
              <a:buFontTx/>
              <a:buBlip>
                <a:blip r:embed="rId4"/>
              </a:buBlip>
            </a:pPr>
            <a:r>
              <a:rPr lang="en-GB"/>
              <a:t>What was the probability as a decimal that it rained on a particular day?</a:t>
            </a:r>
          </a:p>
        </p:txBody>
      </p:sp>
      <p:pic>
        <p:nvPicPr>
          <p:cNvPr id="53271" name="Picture 26" descr="Holiday2004 018"/>
          <p:cNvPicPr>
            <a:picLocks noChangeAspect="1" noChangeArrowheads="1"/>
          </p:cNvPicPr>
          <p:nvPr/>
        </p:nvPicPr>
        <p:blipFill>
          <a:blip r:embed="rId5">
            <a:extLst>
              <a:ext uri="{28A0092B-C50C-407E-A947-70E740481C1C}">
                <a14:useLocalDpi xmlns:a14="http://schemas.microsoft.com/office/drawing/2010/main" val="0"/>
              </a:ext>
            </a:extLst>
          </a:blip>
          <a:srcRect b="18645"/>
          <a:stretch>
            <a:fillRect/>
          </a:stretch>
        </p:blipFill>
        <p:spPr bwMode="auto">
          <a:xfrm>
            <a:off x="5334000" y="1557338"/>
            <a:ext cx="3352800" cy="20462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272" name="Rectangle 27"/>
          <p:cNvSpPr>
            <a:spLocks noGrp="1" noChangeArrowheads="1"/>
          </p:cNvSpPr>
          <p:nvPr>
            <p:ph type="title"/>
          </p:nvPr>
        </p:nvSpPr>
        <p:spPr>
          <a:noFill/>
        </p:spPr>
        <p:txBody>
          <a:bodyPr/>
          <a:lstStyle/>
          <a:p>
            <a:pPr eaLnBrk="1" hangingPunct="1"/>
            <a:r>
              <a:rPr lang="en-GB" smtClean="0"/>
              <a:t>Relative frequency</a:t>
            </a:r>
            <a:endParaRPr lang="en-US" smtClean="0"/>
          </a:p>
        </p:txBody>
      </p:sp>
      <p:pic>
        <p:nvPicPr>
          <p:cNvPr id="53273" name="Picture 28"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4" name="Picture 29"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8"/>
          <p:cNvGrpSpPr>
            <a:grpSpLocks/>
          </p:cNvGrpSpPr>
          <p:nvPr/>
        </p:nvGrpSpPr>
        <p:grpSpPr bwMode="auto">
          <a:xfrm>
            <a:off x="1189038" y="3005138"/>
            <a:ext cx="298450" cy="576262"/>
            <a:chOff x="2971" y="3793"/>
            <a:chExt cx="188" cy="363"/>
          </a:xfrm>
        </p:grpSpPr>
        <p:sp>
          <p:nvSpPr>
            <p:cNvPr id="53305" name="Text Box 43"/>
            <p:cNvSpPr txBox="1">
              <a:spLocks noChangeArrowheads="1"/>
            </p:cNvSpPr>
            <p:nvPr/>
          </p:nvSpPr>
          <p:spPr bwMode="auto">
            <a:xfrm>
              <a:off x="2972" y="379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2</a:t>
              </a:r>
            </a:p>
          </p:txBody>
        </p:sp>
        <p:sp>
          <p:nvSpPr>
            <p:cNvPr id="53306" name="Line 44"/>
            <p:cNvSpPr>
              <a:spLocks noChangeShapeType="1"/>
            </p:cNvSpPr>
            <p:nvPr/>
          </p:nvSpPr>
          <p:spPr bwMode="auto">
            <a:xfrm>
              <a:off x="3008" y="3975"/>
              <a:ext cx="114"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07" name="Text Box 45"/>
            <p:cNvSpPr txBox="1">
              <a:spLocks noChangeArrowheads="1"/>
            </p:cNvSpPr>
            <p:nvPr/>
          </p:nvSpPr>
          <p:spPr bwMode="auto">
            <a:xfrm>
              <a:off x="2971" y="394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5</a:t>
              </a:r>
              <a:endParaRPr lang="en-GB" sz="1600" b="1">
                <a:solidFill>
                  <a:srgbClr val="FF6600"/>
                </a:solidFill>
              </a:endParaRPr>
            </a:p>
          </p:txBody>
        </p:sp>
      </p:grpSp>
      <p:grpSp>
        <p:nvGrpSpPr>
          <p:cNvPr id="3" name="Group 93"/>
          <p:cNvGrpSpPr>
            <a:grpSpLocks/>
          </p:cNvGrpSpPr>
          <p:nvPr/>
        </p:nvGrpSpPr>
        <p:grpSpPr bwMode="auto">
          <a:xfrm>
            <a:off x="396875" y="3005138"/>
            <a:ext cx="782638" cy="576262"/>
            <a:chOff x="250" y="1976"/>
            <a:chExt cx="493" cy="363"/>
          </a:xfrm>
        </p:grpSpPr>
        <p:grpSp>
          <p:nvGrpSpPr>
            <p:cNvPr id="53300" name="Group 69"/>
            <p:cNvGrpSpPr>
              <a:grpSpLocks/>
            </p:cNvGrpSpPr>
            <p:nvPr/>
          </p:nvGrpSpPr>
          <p:grpSpPr bwMode="auto">
            <a:xfrm>
              <a:off x="250" y="1976"/>
              <a:ext cx="259" cy="363"/>
              <a:chOff x="204" y="1979"/>
              <a:chExt cx="259" cy="363"/>
            </a:xfrm>
          </p:grpSpPr>
          <p:sp>
            <p:nvSpPr>
              <p:cNvPr id="53302" name="Text Box 47"/>
              <p:cNvSpPr txBox="1">
                <a:spLocks noChangeArrowheads="1"/>
              </p:cNvSpPr>
              <p:nvPr/>
            </p:nvSpPr>
            <p:spPr bwMode="auto">
              <a:xfrm>
                <a:off x="205" y="197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12</a:t>
                </a:r>
              </a:p>
            </p:txBody>
          </p:sp>
          <p:sp>
            <p:nvSpPr>
              <p:cNvPr id="53303" name="Line 48"/>
              <p:cNvSpPr>
                <a:spLocks noChangeShapeType="1"/>
              </p:cNvSpPr>
              <p:nvPr/>
            </p:nvSpPr>
            <p:spPr bwMode="auto">
              <a:xfrm>
                <a:off x="244" y="2161"/>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04" name="Text Box 49"/>
              <p:cNvSpPr txBox="1">
                <a:spLocks noChangeArrowheads="1"/>
              </p:cNvSpPr>
              <p:nvPr/>
            </p:nvSpPr>
            <p:spPr bwMode="auto">
              <a:xfrm>
                <a:off x="204" y="213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30</a:t>
                </a:r>
                <a:endParaRPr lang="en-GB" sz="1600" b="1">
                  <a:solidFill>
                    <a:srgbClr val="FF6600"/>
                  </a:solidFill>
                </a:endParaRPr>
              </a:p>
            </p:txBody>
          </p:sp>
        </p:grpSp>
        <p:sp>
          <p:nvSpPr>
            <p:cNvPr id="53301" name="Text Box 71"/>
            <p:cNvSpPr txBox="1">
              <a:spLocks noChangeArrowheads="1"/>
            </p:cNvSpPr>
            <p:nvPr/>
          </p:nvSpPr>
          <p:spPr bwMode="auto">
            <a:xfrm>
              <a:off x="515" y="201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a:t>
              </a:r>
            </a:p>
          </p:txBody>
        </p:sp>
      </p:grpSp>
      <p:grpSp>
        <p:nvGrpSpPr>
          <p:cNvPr id="5" name="Group 77"/>
          <p:cNvGrpSpPr>
            <a:grpSpLocks/>
          </p:cNvGrpSpPr>
          <p:nvPr/>
        </p:nvGrpSpPr>
        <p:grpSpPr bwMode="auto">
          <a:xfrm>
            <a:off x="2617788" y="3005138"/>
            <a:ext cx="298450" cy="576262"/>
            <a:chOff x="2971" y="3793"/>
            <a:chExt cx="188" cy="363"/>
          </a:xfrm>
        </p:grpSpPr>
        <p:sp>
          <p:nvSpPr>
            <p:cNvPr id="53297" name="Text Box 78"/>
            <p:cNvSpPr txBox="1">
              <a:spLocks noChangeArrowheads="1"/>
            </p:cNvSpPr>
            <p:nvPr/>
          </p:nvSpPr>
          <p:spPr bwMode="auto">
            <a:xfrm>
              <a:off x="2972" y="379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a:t>
              </a:r>
            </a:p>
          </p:txBody>
        </p:sp>
        <p:sp>
          <p:nvSpPr>
            <p:cNvPr id="53298" name="Line 79"/>
            <p:cNvSpPr>
              <a:spLocks noChangeShapeType="1"/>
            </p:cNvSpPr>
            <p:nvPr/>
          </p:nvSpPr>
          <p:spPr bwMode="auto">
            <a:xfrm>
              <a:off x="3008" y="3975"/>
              <a:ext cx="114"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9" name="Text Box 80"/>
            <p:cNvSpPr txBox="1">
              <a:spLocks noChangeArrowheads="1"/>
            </p:cNvSpPr>
            <p:nvPr/>
          </p:nvSpPr>
          <p:spPr bwMode="auto">
            <a:xfrm>
              <a:off x="2971" y="394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a:t>
              </a:r>
              <a:endParaRPr lang="en-GB" sz="1600" b="1">
                <a:solidFill>
                  <a:srgbClr val="FF6600"/>
                </a:solidFill>
              </a:endParaRPr>
            </a:p>
          </p:txBody>
        </p:sp>
      </p:grpSp>
      <p:grpSp>
        <p:nvGrpSpPr>
          <p:cNvPr id="6" name="Group 94"/>
          <p:cNvGrpSpPr>
            <a:grpSpLocks/>
          </p:cNvGrpSpPr>
          <p:nvPr/>
        </p:nvGrpSpPr>
        <p:grpSpPr bwMode="auto">
          <a:xfrm>
            <a:off x="1825625" y="3005138"/>
            <a:ext cx="782638" cy="576262"/>
            <a:chOff x="1150" y="1976"/>
            <a:chExt cx="493" cy="363"/>
          </a:xfrm>
        </p:grpSpPr>
        <p:grpSp>
          <p:nvGrpSpPr>
            <p:cNvPr id="53292" name="Group 81"/>
            <p:cNvGrpSpPr>
              <a:grpSpLocks/>
            </p:cNvGrpSpPr>
            <p:nvPr/>
          </p:nvGrpSpPr>
          <p:grpSpPr bwMode="auto">
            <a:xfrm>
              <a:off x="1150" y="1976"/>
              <a:ext cx="259" cy="363"/>
              <a:chOff x="204" y="1979"/>
              <a:chExt cx="259" cy="363"/>
            </a:xfrm>
          </p:grpSpPr>
          <p:sp>
            <p:nvSpPr>
              <p:cNvPr id="53294" name="Text Box 82"/>
              <p:cNvSpPr txBox="1">
                <a:spLocks noChangeArrowheads="1"/>
              </p:cNvSpPr>
              <p:nvPr/>
            </p:nvSpPr>
            <p:spPr bwMode="auto">
              <a:xfrm>
                <a:off x="205" y="197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10</a:t>
                </a:r>
              </a:p>
            </p:txBody>
          </p:sp>
          <p:sp>
            <p:nvSpPr>
              <p:cNvPr id="53295" name="Line 83"/>
              <p:cNvSpPr>
                <a:spLocks noChangeShapeType="1"/>
              </p:cNvSpPr>
              <p:nvPr/>
            </p:nvSpPr>
            <p:spPr bwMode="auto">
              <a:xfrm>
                <a:off x="244" y="2161"/>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6" name="Text Box 84"/>
              <p:cNvSpPr txBox="1">
                <a:spLocks noChangeArrowheads="1"/>
              </p:cNvSpPr>
              <p:nvPr/>
            </p:nvSpPr>
            <p:spPr bwMode="auto">
              <a:xfrm>
                <a:off x="204" y="213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30</a:t>
                </a:r>
                <a:endParaRPr lang="en-GB" sz="1600" b="1">
                  <a:solidFill>
                    <a:srgbClr val="FF6600"/>
                  </a:solidFill>
                </a:endParaRPr>
              </a:p>
            </p:txBody>
          </p:sp>
        </p:grpSp>
        <p:sp>
          <p:nvSpPr>
            <p:cNvPr id="53293" name="Text Box 85"/>
            <p:cNvSpPr txBox="1">
              <a:spLocks noChangeArrowheads="1"/>
            </p:cNvSpPr>
            <p:nvPr/>
          </p:nvSpPr>
          <p:spPr bwMode="auto">
            <a:xfrm>
              <a:off x="1415" y="201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a:t>
              </a:r>
            </a:p>
          </p:txBody>
        </p:sp>
      </p:grpSp>
      <p:grpSp>
        <p:nvGrpSpPr>
          <p:cNvPr id="8" name="Group 95"/>
          <p:cNvGrpSpPr>
            <a:grpSpLocks/>
          </p:cNvGrpSpPr>
          <p:nvPr/>
        </p:nvGrpSpPr>
        <p:grpSpPr bwMode="auto">
          <a:xfrm>
            <a:off x="3389313" y="3005138"/>
            <a:ext cx="746125" cy="576262"/>
            <a:chOff x="2135" y="1976"/>
            <a:chExt cx="470" cy="363"/>
          </a:xfrm>
        </p:grpSpPr>
        <p:grpSp>
          <p:nvGrpSpPr>
            <p:cNvPr id="53287" name="Group 87"/>
            <p:cNvGrpSpPr>
              <a:grpSpLocks/>
            </p:cNvGrpSpPr>
            <p:nvPr/>
          </p:nvGrpSpPr>
          <p:grpSpPr bwMode="auto">
            <a:xfrm>
              <a:off x="2135" y="1976"/>
              <a:ext cx="258" cy="363"/>
              <a:chOff x="3152" y="3793"/>
              <a:chExt cx="258" cy="363"/>
            </a:xfrm>
          </p:grpSpPr>
          <p:sp>
            <p:nvSpPr>
              <p:cNvPr id="53289" name="Text Box 39"/>
              <p:cNvSpPr txBox="1">
                <a:spLocks noChangeArrowheads="1"/>
              </p:cNvSpPr>
              <p:nvPr/>
            </p:nvSpPr>
            <p:spPr bwMode="auto">
              <a:xfrm>
                <a:off x="3187" y="379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8</a:t>
                </a:r>
              </a:p>
            </p:txBody>
          </p:sp>
          <p:sp>
            <p:nvSpPr>
              <p:cNvPr id="53290" name="Line 40"/>
              <p:cNvSpPr>
                <a:spLocks noChangeShapeType="1"/>
              </p:cNvSpPr>
              <p:nvPr/>
            </p:nvSpPr>
            <p:spPr bwMode="auto">
              <a:xfrm>
                <a:off x="3191" y="397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1" name="Text Box 41"/>
              <p:cNvSpPr txBox="1">
                <a:spLocks noChangeArrowheads="1"/>
              </p:cNvSpPr>
              <p:nvPr/>
            </p:nvSpPr>
            <p:spPr bwMode="auto">
              <a:xfrm>
                <a:off x="3152" y="394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30</a:t>
                </a:r>
                <a:endParaRPr lang="en-GB" sz="1600" b="1">
                  <a:solidFill>
                    <a:srgbClr val="FF6600"/>
                  </a:solidFill>
                </a:endParaRPr>
              </a:p>
            </p:txBody>
          </p:sp>
        </p:grpSp>
        <p:sp>
          <p:nvSpPr>
            <p:cNvPr id="53288" name="Text Box 86"/>
            <p:cNvSpPr txBox="1">
              <a:spLocks noChangeArrowheads="1"/>
            </p:cNvSpPr>
            <p:nvPr/>
          </p:nvSpPr>
          <p:spPr bwMode="auto">
            <a:xfrm>
              <a:off x="2377" y="201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a:t>
              </a:r>
            </a:p>
          </p:txBody>
        </p:sp>
      </p:grpSp>
      <p:grpSp>
        <p:nvGrpSpPr>
          <p:cNvPr id="10" name="Group 88"/>
          <p:cNvGrpSpPr>
            <a:grpSpLocks/>
          </p:cNvGrpSpPr>
          <p:nvPr/>
        </p:nvGrpSpPr>
        <p:grpSpPr bwMode="auto">
          <a:xfrm>
            <a:off x="4110038" y="3005138"/>
            <a:ext cx="409575" cy="576262"/>
            <a:chOff x="3152" y="3793"/>
            <a:chExt cx="258" cy="363"/>
          </a:xfrm>
        </p:grpSpPr>
        <p:sp>
          <p:nvSpPr>
            <p:cNvPr id="53284" name="Text Box 89"/>
            <p:cNvSpPr txBox="1">
              <a:spLocks noChangeArrowheads="1"/>
            </p:cNvSpPr>
            <p:nvPr/>
          </p:nvSpPr>
          <p:spPr bwMode="auto">
            <a:xfrm>
              <a:off x="3187" y="379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solidFill>
                    <a:srgbClr val="FF6600"/>
                  </a:solidFill>
                </a:rPr>
                <a:t>4</a:t>
              </a:r>
            </a:p>
          </p:txBody>
        </p:sp>
        <p:sp>
          <p:nvSpPr>
            <p:cNvPr id="53285" name="Line 90"/>
            <p:cNvSpPr>
              <a:spLocks noChangeShapeType="1"/>
            </p:cNvSpPr>
            <p:nvPr/>
          </p:nvSpPr>
          <p:spPr bwMode="auto">
            <a:xfrm>
              <a:off x="3191" y="3975"/>
              <a:ext cx="179"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6" name="Text Box 91"/>
            <p:cNvSpPr txBox="1">
              <a:spLocks noChangeArrowheads="1"/>
            </p:cNvSpPr>
            <p:nvPr/>
          </p:nvSpPr>
          <p:spPr bwMode="auto">
            <a:xfrm>
              <a:off x="3152" y="394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solidFill>
                    <a:srgbClr val="FF6600"/>
                  </a:solidFill>
                </a:rPr>
                <a:t>15</a:t>
              </a:r>
              <a:endParaRPr lang="en-GB" sz="1600" b="1">
                <a:solidFill>
                  <a:srgbClr val="FF6600"/>
                </a:solidFill>
              </a:endParaRPr>
            </a:p>
          </p:txBody>
        </p:sp>
      </p:grpSp>
      <p:sp>
        <p:nvSpPr>
          <p:cNvPr id="306273" name="Rectangle 97"/>
          <p:cNvSpPr>
            <a:spLocks noChangeArrowheads="1"/>
          </p:cNvSpPr>
          <p:nvPr/>
        </p:nvSpPr>
        <p:spPr bwMode="auto">
          <a:xfrm>
            <a:off x="228600" y="4556125"/>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4163" indent="-284163">
              <a:spcBef>
                <a:spcPct val="40000"/>
              </a:spcBef>
              <a:buFontTx/>
              <a:buBlip>
                <a:blip r:embed="rId4"/>
              </a:buBlip>
            </a:pPr>
            <a:r>
              <a:rPr lang="en-GB"/>
              <a:t>What was the probability as a percentage that it was cloudy?</a:t>
            </a:r>
          </a:p>
        </p:txBody>
      </p:sp>
      <p:sp>
        <p:nvSpPr>
          <p:cNvPr id="306274" name="Rectangle 98"/>
          <p:cNvSpPr>
            <a:spLocks noChangeArrowheads="1"/>
          </p:cNvSpPr>
          <p:nvPr/>
        </p:nvSpPr>
        <p:spPr bwMode="auto">
          <a:xfrm>
            <a:off x="228600" y="5049838"/>
            <a:ext cx="8839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4163" indent="-284163">
              <a:spcBef>
                <a:spcPct val="40000"/>
              </a:spcBef>
              <a:buFontTx/>
              <a:buBlip>
                <a:blip r:embed="rId4"/>
              </a:buBlip>
            </a:pPr>
            <a:r>
              <a:rPr lang="en-GB"/>
              <a:t>Next year I am planning to go on holiday to the same place, at the same time of year, for 15 days. How many days is it likely to be sunny? Why is this only an estimate?</a:t>
            </a:r>
          </a:p>
        </p:txBody>
      </p:sp>
      <p:pic>
        <p:nvPicPr>
          <p:cNvPr id="53283" name="Picture 99"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6198">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627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62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8" grpId="0" build="p" autoUpdateAnimBg="0"/>
      <p:bldP spid="306273" grpId="0" build="p" autoUpdateAnimBg="0"/>
      <p:bldP spid="30627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ChangeArrowheads="1"/>
          </p:cNvSpPr>
          <p:nvPr/>
        </p:nvSpPr>
        <p:spPr bwMode="auto">
          <a:xfrm>
            <a:off x="228600" y="9906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One of these graphs shows the results of Monica’s experiment in which she threw a die 60 times. The other represents the results of throwing a die 6000 times. </a:t>
            </a:r>
          </a:p>
        </p:txBody>
      </p:sp>
      <p:sp>
        <p:nvSpPr>
          <p:cNvPr id="54276" name="Rectangle 6"/>
          <p:cNvSpPr>
            <a:spLocks noGrp="1" noChangeArrowheads="1"/>
          </p:cNvSpPr>
          <p:nvPr>
            <p:ph type="title"/>
          </p:nvPr>
        </p:nvSpPr>
        <p:spPr>
          <a:noFill/>
        </p:spPr>
        <p:txBody>
          <a:bodyPr/>
          <a:lstStyle/>
          <a:p>
            <a:pPr eaLnBrk="1" hangingPunct="1"/>
            <a:r>
              <a:rPr lang="en-GB" smtClean="0"/>
              <a:t>Experimental and theoretical probability</a:t>
            </a:r>
            <a:endParaRPr lang="en-US" smtClean="0"/>
          </a:p>
        </p:txBody>
      </p:sp>
      <p:pic>
        <p:nvPicPr>
          <p:cNvPr id="54277" name="Picture 7"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9" name="Group 119"/>
          <p:cNvGrpSpPr>
            <a:grpSpLocks/>
          </p:cNvGrpSpPr>
          <p:nvPr/>
        </p:nvGrpSpPr>
        <p:grpSpPr bwMode="auto">
          <a:xfrm>
            <a:off x="179388" y="2278063"/>
            <a:ext cx="4284662" cy="3382962"/>
            <a:chOff x="113" y="1526"/>
            <a:chExt cx="2699" cy="2131"/>
          </a:xfrm>
        </p:grpSpPr>
        <p:sp>
          <p:nvSpPr>
            <p:cNvPr id="54309" name="Rectangle 111"/>
            <p:cNvSpPr>
              <a:spLocks noChangeArrowheads="1"/>
            </p:cNvSpPr>
            <p:nvPr/>
          </p:nvSpPr>
          <p:spPr bwMode="auto">
            <a:xfrm>
              <a:off x="113" y="1526"/>
              <a:ext cx="2699" cy="2131"/>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4310" name="Rectangle 115"/>
            <p:cNvSpPr>
              <a:spLocks noChangeArrowheads="1"/>
            </p:cNvSpPr>
            <p:nvPr/>
          </p:nvSpPr>
          <p:spPr bwMode="auto">
            <a:xfrm>
              <a:off x="407" y="1616"/>
              <a:ext cx="2268" cy="15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311" name="Rectangle 52"/>
            <p:cNvSpPr>
              <a:spLocks noChangeArrowheads="1"/>
            </p:cNvSpPr>
            <p:nvPr/>
          </p:nvSpPr>
          <p:spPr bwMode="auto">
            <a:xfrm>
              <a:off x="560"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1</a:t>
              </a:r>
              <a:endParaRPr lang="en-GB" sz="1800"/>
            </a:p>
          </p:txBody>
        </p:sp>
        <p:sp>
          <p:nvSpPr>
            <p:cNvPr id="54312" name="Rectangle 53"/>
            <p:cNvSpPr>
              <a:spLocks noChangeArrowheads="1"/>
            </p:cNvSpPr>
            <p:nvPr/>
          </p:nvSpPr>
          <p:spPr bwMode="auto">
            <a:xfrm>
              <a:off x="944"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2</a:t>
              </a:r>
              <a:endParaRPr lang="en-GB" sz="1800"/>
            </a:p>
          </p:txBody>
        </p:sp>
        <p:sp>
          <p:nvSpPr>
            <p:cNvPr id="54313" name="Rectangle 54"/>
            <p:cNvSpPr>
              <a:spLocks noChangeArrowheads="1"/>
            </p:cNvSpPr>
            <p:nvPr/>
          </p:nvSpPr>
          <p:spPr bwMode="auto">
            <a:xfrm>
              <a:off x="1327"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3</a:t>
              </a:r>
              <a:endParaRPr lang="en-GB" sz="1800"/>
            </a:p>
          </p:txBody>
        </p:sp>
        <p:sp>
          <p:nvSpPr>
            <p:cNvPr id="54314" name="Rectangle 55"/>
            <p:cNvSpPr>
              <a:spLocks noChangeArrowheads="1"/>
            </p:cNvSpPr>
            <p:nvPr/>
          </p:nvSpPr>
          <p:spPr bwMode="auto">
            <a:xfrm>
              <a:off x="1709"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4</a:t>
              </a:r>
              <a:endParaRPr lang="en-GB" sz="1800"/>
            </a:p>
          </p:txBody>
        </p:sp>
        <p:sp>
          <p:nvSpPr>
            <p:cNvPr id="54315" name="Rectangle 56"/>
            <p:cNvSpPr>
              <a:spLocks noChangeArrowheads="1"/>
            </p:cNvSpPr>
            <p:nvPr/>
          </p:nvSpPr>
          <p:spPr bwMode="auto">
            <a:xfrm>
              <a:off x="2091"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5</a:t>
              </a:r>
              <a:endParaRPr lang="en-GB" sz="1800"/>
            </a:p>
          </p:txBody>
        </p:sp>
        <p:sp>
          <p:nvSpPr>
            <p:cNvPr id="54316" name="Rectangle 57"/>
            <p:cNvSpPr>
              <a:spLocks noChangeArrowheads="1"/>
            </p:cNvSpPr>
            <p:nvPr/>
          </p:nvSpPr>
          <p:spPr bwMode="auto">
            <a:xfrm>
              <a:off x="2474"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6</a:t>
              </a:r>
              <a:endParaRPr lang="en-GB" sz="1800"/>
            </a:p>
          </p:txBody>
        </p:sp>
        <p:sp>
          <p:nvSpPr>
            <p:cNvPr id="54317" name="Rectangle 58"/>
            <p:cNvSpPr>
              <a:spLocks noChangeArrowheads="1"/>
            </p:cNvSpPr>
            <p:nvPr/>
          </p:nvSpPr>
          <p:spPr bwMode="auto">
            <a:xfrm>
              <a:off x="1120" y="3438"/>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b="1">
                  <a:solidFill>
                    <a:schemeClr val="tx1"/>
                  </a:solidFill>
                </a:rPr>
                <a:t>Dice number</a:t>
              </a:r>
              <a:endParaRPr lang="en-GB" sz="1800">
                <a:solidFill>
                  <a:schemeClr val="tx1"/>
                </a:solidFill>
              </a:endParaRPr>
            </a:p>
          </p:txBody>
        </p:sp>
        <p:sp>
          <p:nvSpPr>
            <p:cNvPr id="54318" name="Rectangle 59"/>
            <p:cNvSpPr>
              <a:spLocks noChangeArrowheads="1"/>
            </p:cNvSpPr>
            <p:nvPr/>
          </p:nvSpPr>
          <p:spPr bwMode="auto">
            <a:xfrm rot="-5400000">
              <a:off x="-119" y="2276"/>
              <a:ext cx="7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b="1">
                  <a:solidFill>
                    <a:schemeClr val="tx1"/>
                  </a:solidFill>
                </a:rPr>
                <a:t>Frequency</a:t>
              </a:r>
              <a:endParaRPr lang="en-GB" sz="1800">
                <a:solidFill>
                  <a:schemeClr val="tx1"/>
                </a:solidFill>
              </a:endParaRPr>
            </a:p>
          </p:txBody>
        </p:sp>
        <p:sp>
          <p:nvSpPr>
            <p:cNvPr id="54319" name="Rectangle 19"/>
            <p:cNvSpPr>
              <a:spLocks noChangeArrowheads="1"/>
            </p:cNvSpPr>
            <p:nvPr/>
          </p:nvSpPr>
          <p:spPr bwMode="auto">
            <a:xfrm>
              <a:off x="520" y="1884"/>
              <a:ext cx="154" cy="1328"/>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320" name="Rectangle 20"/>
            <p:cNvSpPr>
              <a:spLocks noChangeArrowheads="1"/>
            </p:cNvSpPr>
            <p:nvPr/>
          </p:nvSpPr>
          <p:spPr bwMode="auto">
            <a:xfrm>
              <a:off x="903" y="2106"/>
              <a:ext cx="155" cy="1106"/>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321" name="Rectangle 21"/>
            <p:cNvSpPr>
              <a:spLocks noChangeArrowheads="1"/>
            </p:cNvSpPr>
            <p:nvPr/>
          </p:nvSpPr>
          <p:spPr bwMode="auto">
            <a:xfrm>
              <a:off x="1287" y="2329"/>
              <a:ext cx="154" cy="883"/>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322" name="Rectangle 22"/>
            <p:cNvSpPr>
              <a:spLocks noChangeArrowheads="1"/>
            </p:cNvSpPr>
            <p:nvPr/>
          </p:nvSpPr>
          <p:spPr bwMode="auto">
            <a:xfrm>
              <a:off x="1670" y="1665"/>
              <a:ext cx="152" cy="1547"/>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323" name="Rectangle 23"/>
            <p:cNvSpPr>
              <a:spLocks noChangeArrowheads="1"/>
            </p:cNvSpPr>
            <p:nvPr/>
          </p:nvSpPr>
          <p:spPr bwMode="auto">
            <a:xfrm>
              <a:off x="2050" y="2657"/>
              <a:ext cx="155" cy="555"/>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324" name="Rectangle 24"/>
            <p:cNvSpPr>
              <a:spLocks noChangeArrowheads="1"/>
            </p:cNvSpPr>
            <p:nvPr/>
          </p:nvSpPr>
          <p:spPr bwMode="auto">
            <a:xfrm>
              <a:off x="2434" y="1997"/>
              <a:ext cx="154" cy="1215"/>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325" name="Line 25"/>
            <p:cNvSpPr>
              <a:spLocks noChangeShapeType="1"/>
            </p:cNvSpPr>
            <p:nvPr/>
          </p:nvSpPr>
          <p:spPr bwMode="auto">
            <a:xfrm>
              <a:off x="407" y="1600"/>
              <a:ext cx="1" cy="16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326" name="Group 118"/>
            <p:cNvGrpSpPr>
              <a:grpSpLocks/>
            </p:cNvGrpSpPr>
            <p:nvPr/>
          </p:nvGrpSpPr>
          <p:grpSpPr bwMode="auto">
            <a:xfrm>
              <a:off x="407" y="3212"/>
              <a:ext cx="2297" cy="24"/>
              <a:chOff x="407" y="3212"/>
              <a:chExt cx="2297" cy="24"/>
            </a:xfrm>
          </p:grpSpPr>
          <p:sp>
            <p:nvSpPr>
              <p:cNvPr id="54327" name="Line 35"/>
              <p:cNvSpPr>
                <a:spLocks noChangeShapeType="1"/>
              </p:cNvSpPr>
              <p:nvPr/>
            </p:nvSpPr>
            <p:spPr bwMode="auto">
              <a:xfrm>
                <a:off x="407" y="3212"/>
                <a:ext cx="229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8" name="Line 36"/>
              <p:cNvSpPr>
                <a:spLocks noChangeShapeType="1"/>
              </p:cNvSpPr>
              <p:nvPr/>
            </p:nvSpPr>
            <p:spPr bwMode="auto">
              <a:xfrm flipV="1">
                <a:off x="407" y="3212"/>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9" name="Line 37"/>
              <p:cNvSpPr>
                <a:spLocks noChangeShapeType="1"/>
              </p:cNvSpPr>
              <p:nvPr/>
            </p:nvSpPr>
            <p:spPr bwMode="auto">
              <a:xfrm flipV="1">
                <a:off x="790" y="3212"/>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0" name="Line 38"/>
              <p:cNvSpPr>
                <a:spLocks noChangeShapeType="1"/>
              </p:cNvSpPr>
              <p:nvPr/>
            </p:nvSpPr>
            <p:spPr bwMode="auto">
              <a:xfrm flipV="1">
                <a:off x="1174" y="3212"/>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1" name="Line 39"/>
              <p:cNvSpPr>
                <a:spLocks noChangeShapeType="1"/>
              </p:cNvSpPr>
              <p:nvPr/>
            </p:nvSpPr>
            <p:spPr bwMode="auto">
              <a:xfrm flipV="1">
                <a:off x="1557" y="3212"/>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2" name="Line 40"/>
              <p:cNvSpPr>
                <a:spLocks noChangeShapeType="1"/>
              </p:cNvSpPr>
              <p:nvPr/>
            </p:nvSpPr>
            <p:spPr bwMode="auto">
              <a:xfrm flipV="1">
                <a:off x="1937" y="3212"/>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3" name="Line 41"/>
              <p:cNvSpPr>
                <a:spLocks noChangeShapeType="1"/>
              </p:cNvSpPr>
              <p:nvPr/>
            </p:nvSpPr>
            <p:spPr bwMode="auto">
              <a:xfrm flipV="1">
                <a:off x="2321" y="3212"/>
                <a:ext cx="1"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4" name="Line 42"/>
              <p:cNvSpPr>
                <a:spLocks noChangeShapeType="1"/>
              </p:cNvSpPr>
              <p:nvPr/>
            </p:nvSpPr>
            <p:spPr bwMode="auto">
              <a:xfrm flipV="1">
                <a:off x="2702" y="3212"/>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4280" name="Group 120"/>
          <p:cNvGrpSpPr>
            <a:grpSpLocks/>
          </p:cNvGrpSpPr>
          <p:nvPr/>
        </p:nvGrpSpPr>
        <p:grpSpPr bwMode="auto">
          <a:xfrm>
            <a:off x="4679950" y="2276475"/>
            <a:ext cx="4284663" cy="3382963"/>
            <a:chOff x="2948" y="1525"/>
            <a:chExt cx="2699" cy="2131"/>
          </a:xfrm>
        </p:grpSpPr>
        <p:sp>
          <p:nvSpPr>
            <p:cNvPr id="54283" name="Rectangle 114"/>
            <p:cNvSpPr>
              <a:spLocks noChangeArrowheads="1"/>
            </p:cNvSpPr>
            <p:nvPr/>
          </p:nvSpPr>
          <p:spPr bwMode="auto">
            <a:xfrm>
              <a:off x="2948" y="1525"/>
              <a:ext cx="2699" cy="2131"/>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4284" name="Rectangle 116"/>
            <p:cNvSpPr>
              <a:spLocks noChangeArrowheads="1"/>
            </p:cNvSpPr>
            <p:nvPr/>
          </p:nvSpPr>
          <p:spPr bwMode="auto">
            <a:xfrm>
              <a:off x="3222" y="1616"/>
              <a:ext cx="2268" cy="15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5" name="Rectangle 68"/>
            <p:cNvSpPr>
              <a:spLocks noChangeArrowheads="1"/>
            </p:cNvSpPr>
            <p:nvPr/>
          </p:nvSpPr>
          <p:spPr bwMode="auto">
            <a:xfrm>
              <a:off x="3337" y="1765"/>
              <a:ext cx="156" cy="1447"/>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286" name="Rectangle 69"/>
            <p:cNvSpPr>
              <a:spLocks noChangeArrowheads="1"/>
            </p:cNvSpPr>
            <p:nvPr/>
          </p:nvSpPr>
          <p:spPr bwMode="auto">
            <a:xfrm>
              <a:off x="3726" y="1833"/>
              <a:ext cx="155" cy="1379"/>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287" name="Rectangle 70"/>
            <p:cNvSpPr>
              <a:spLocks noChangeArrowheads="1"/>
            </p:cNvSpPr>
            <p:nvPr/>
          </p:nvSpPr>
          <p:spPr bwMode="auto">
            <a:xfrm>
              <a:off x="4114" y="1796"/>
              <a:ext cx="159" cy="1416"/>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288" name="Rectangle 71"/>
            <p:cNvSpPr>
              <a:spLocks noChangeArrowheads="1"/>
            </p:cNvSpPr>
            <p:nvPr/>
          </p:nvSpPr>
          <p:spPr bwMode="auto">
            <a:xfrm>
              <a:off x="4505" y="1693"/>
              <a:ext cx="156" cy="1519"/>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289" name="Rectangle 72"/>
            <p:cNvSpPr>
              <a:spLocks noChangeArrowheads="1"/>
            </p:cNvSpPr>
            <p:nvPr/>
          </p:nvSpPr>
          <p:spPr bwMode="auto">
            <a:xfrm>
              <a:off x="4894" y="1886"/>
              <a:ext cx="155" cy="1326"/>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290" name="Rectangle 73"/>
            <p:cNvSpPr>
              <a:spLocks noChangeArrowheads="1"/>
            </p:cNvSpPr>
            <p:nvPr/>
          </p:nvSpPr>
          <p:spPr bwMode="auto">
            <a:xfrm>
              <a:off x="5282" y="1833"/>
              <a:ext cx="155" cy="1379"/>
            </a:xfrm>
            <a:prstGeom prst="rect">
              <a:avLst/>
            </a:prstGeom>
            <a:gradFill rotWithShape="1">
              <a:gsLst>
                <a:gs pos="0">
                  <a:srgbClr val="CFE7FF"/>
                </a:gs>
                <a:gs pos="100000">
                  <a:srgbClr val="75BAFF"/>
                </a:gs>
              </a:gsLst>
              <a:lin ang="5400000" scaled="1"/>
            </a:gradFill>
            <a:ln w="28575">
              <a:solidFill>
                <a:srgbClr val="000000"/>
              </a:solidFill>
              <a:miter lim="800000"/>
              <a:headEnd/>
              <a:tailEnd/>
            </a:ln>
          </p:spPr>
          <p:txBody>
            <a:bodyPr/>
            <a:lstStyle/>
            <a:p>
              <a:endParaRPr lang="en-US"/>
            </a:p>
          </p:txBody>
        </p:sp>
        <p:sp>
          <p:nvSpPr>
            <p:cNvPr id="54291" name="Line 74"/>
            <p:cNvSpPr>
              <a:spLocks noChangeShapeType="1"/>
            </p:cNvSpPr>
            <p:nvPr/>
          </p:nvSpPr>
          <p:spPr bwMode="auto">
            <a:xfrm>
              <a:off x="3222" y="1614"/>
              <a:ext cx="1" cy="159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292" name="Group 117"/>
            <p:cNvGrpSpPr>
              <a:grpSpLocks/>
            </p:cNvGrpSpPr>
            <p:nvPr/>
          </p:nvGrpSpPr>
          <p:grpSpPr bwMode="auto">
            <a:xfrm>
              <a:off x="3222" y="3214"/>
              <a:ext cx="2334" cy="22"/>
              <a:chOff x="3222" y="3122"/>
              <a:chExt cx="2334" cy="22"/>
            </a:xfrm>
          </p:grpSpPr>
          <p:sp>
            <p:nvSpPr>
              <p:cNvPr id="54301" name="Line 82"/>
              <p:cNvSpPr>
                <a:spLocks noChangeShapeType="1"/>
              </p:cNvSpPr>
              <p:nvPr/>
            </p:nvSpPr>
            <p:spPr bwMode="auto">
              <a:xfrm>
                <a:off x="3222" y="3122"/>
                <a:ext cx="23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2" name="Line 83"/>
              <p:cNvSpPr>
                <a:spLocks noChangeShapeType="1"/>
              </p:cNvSpPr>
              <p:nvPr/>
            </p:nvSpPr>
            <p:spPr bwMode="auto">
              <a:xfrm flipV="1">
                <a:off x="3222" y="3122"/>
                <a:ext cx="1"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3" name="Line 84"/>
              <p:cNvSpPr>
                <a:spLocks noChangeShapeType="1"/>
              </p:cNvSpPr>
              <p:nvPr/>
            </p:nvSpPr>
            <p:spPr bwMode="auto">
              <a:xfrm flipV="1">
                <a:off x="3611" y="3122"/>
                <a:ext cx="1" cy="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4" name="Line 85"/>
              <p:cNvSpPr>
                <a:spLocks noChangeShapeType="1"/>
              </p:cNvSpPr>
              <p:nvPr/>
            </p:nvSpPr>
            <p:spPr bwMode="auto">
              <a:xfrm flipV="1">
                <a:off x="3999" y="3122"/>
                <a:ext cx="1" cy="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5" name="Line 86"/>
              <p:cNvSpPr>
                <a:spLocks noChangeShapeType="1"/>
              </p:cNvSpPr>
              <p:nvPr/>
            </p:nvSpPr>
            <p:spPr bwMode="auto">
              <a:xfrm flipV="1">
                <a:off x="4390" y="3122"/>
                <a:ext cx="1" cy="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6" name="Line 87"/>
              <p:cNvSpPr>
                <a:spLocks noChangeShapeType="1"/>
              </p:cNvSpPr>
              <p:nvPr/>
            </p:nvSpPr>
            <p:spPr bwMode="auto">
              <a:xfrm flipV="1">
                <a:off x="4779" y="3122"/>
                <a:ext cx="1" cy="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7" name="Line 88"/>
              <p:cNvSpPr>
                <a:spLocks noChangeShapeType="1"/>
              </p:cNvSpPr>
              <p:nvPr/>
            </p:nvSpPr>
            <p:spPr bwMode="auto">
              <a:xfrm flipV="1">
                <a:off x="5167" y="3122"/>
                <a:ext cx="1" cy="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8" name="Line 89"/>
              <p:cNvSpPr>
                <a:spLocks noChangeShapeType="1"/>
              </p:cNvSpPr>
              <p:nvPr/>
            </p:nvSpPr>
            <p:spPr bwMode="auto">
              <a:xfrm flipV="1">
                <a:off x="5555" y="3122"/>
                <a:ext cx="1" cy="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93" name="Rectangle 97"/>
            <p:cNvSpPr>
              <a:spLocks noChangeArrowheads="1"/>
            </p:cNvSpPr>
            <p:nvPr/>
          </p:nvSpPr>
          <p:spPr bwMode="auto">
            <a:xfrm>
              <a:off x="3378"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1</a:t>
              </a:r>
              <a:endParaRPr lang="en-GB" sz="1800"/>
            </a:p>
          </p:txBody>
        </p:sp>
        <p:sp>
          <p:nvSpPr>
            <p:cNvPr id="54294" name="Rectangle 98"/>
            <p:cNvSpPr>
              <a:spLocks noChangeArrowheads="1"/>
            </p:cNvSpPr>
            <p:nvPr/>
          </p:nvSpPr>
          <p:spPr bwMode="auto">
            <a:xfrm>
              <a:off x="3766"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2</a:t>
              </a:r>
              <a:endParaRPr lang="en-GB" sz="1800"/>
            </a:p>
          </p:txBody>
        </p:sp>
        <p:sp>
          <p:nvSpPr>
            <p:cNvPr id="54295" name="Rectangle 99"/>
            <p:cNvSpPr>
              <a:spLocks noChangeArrowheads="1"/>
            </p:cNvSpPr>
            <p:nvPr/>
          </p:nvSpPr>
          <p:spPr bwMode="auto">
            <a:xfrm>
              <a:off x="4157"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3</a:t>
              </a:r>
              <a:endParaRPr lang="en-GB" sz="1800"/>
            </a:p>
          </p:txBody>
        </p:sp>
        <p:sp>
          <p:nvSpPr>
            <p:cNvPr id="54296" name="Rectangle 100"/>
            <p:cNvSpPr>
              <a:spLocks noChangeArrowheads="1"/>
            </p:cNvSpPr>
            <p:nvPr/>
          </p:nvSpPr>
          <p:spPr bwMode="auto">
            <a:xfrm>
              <a:off x="4546"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4</a:t>
              </a:r>
              <a:endParaRPr lang="en-GB" sz="1800"/>
            </a:p>
          </p:txBody>
        </p:sp>
        <p:sp>
          <p:nvSpPr>
            <p:cNvPr id="54297" name="Rectangle 101"/>
            <p:cNvSpPr>
              <a:spLocks noChangeArrowheads="1"/>
            </p:cNvSpPr>
            <p:nvPr/>
          </p:nvSpPr>
          <p:spPr bwMode="auto">
            <a:xfrm>
              <a:off x="4935"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5</a:t>
              </a:r>
              <a:endParaRPr lang="en-GB" sz="1800"/>
            </a:p>
          </p:txBody>
        </p:sp>
        <p:sp>
          <p:nvSpPr>
            <p:cNvPr id="54298" name="Rectangle 102"/>
            <p:cNvSpPr>
              <a:spLocks noChangeArrowheads="1"/>
            </p:cNvSpPr>
            <p:nvPr/>
          </p:nvSpPr>
          <p:spPr bwMode="auto">
            <a:xfrm>
              <a:off x="5323" y="327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a:solidFill>
                    <a:srgbClr val="000080"/>
                  </a:solidFill>
                </a:rPr>
                <a:t>6</a:t>
              </a:r>
              <a:endParaRPr lang="en-GB" sz="1800"/>
            </a:p>
          </p:txBody>
        </p:sp>
        <p:sp>
          <p:nvSpPr>
            <p:cNvPr id="54299" name="Rectangle 103"/>
            <p:cNvSpPr>
              <a:spLocks noChangeArrowheads="1"/>
            </p:cNvSpPr>
            <p:nvPr/>
          </p:nvSpPr>
          <p:spPr bwMode="auto">
            <a:xfrm>
              <a:off x="3953" y="3438"/>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b="1">
                  <a:solidFill>
                    <a:schemeClr val="tx1"/>
                  </a:solidFill>
                </a:rPr>
                <a:t>Dice number</a:t>
              </a:r>
              <a:endParaRPr lang="en-GB" sz="1800">
                <a:solidFill>
                  <a:schemeClr val="tx1"/>
                </a:solidFill>
              </a:endParaRPr>
            </a:p>
          </p:txBody>
        </p:sp>
        <p:sp>
          <p:nvSpPr>
            <p:cNvPr id="54300" name="Rectangle 104"/>
            <p:cNvSpPr>
              <a:spLocks noChangeArrowheads="1"/>
            </p:cNvSpPr>
            <p:nvPr/>
          </p:nvSpPr>
          <p:spPr bwMode="auto">
            <a:xfrm rot="-5400000">
              <a:off x="2736" y="2276"/>
              <a:ext cx="7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b="1">
                  <a:solidFill>
                    <a:schemeClr val="tx1"/>
                  </a:solidFill>
                </a:rPr>
                <a:t>Frequency</a:t>
              </a:r>
              <a:endParaRPr lang="en-GB" sz="1800">
                <a:solidFill>
                  <a:schemeClr val="tx1"/>
                </a:solidFill>
              </a:endParaRPr>
            </a:p>
          </p:txBody>
        </p:sp>
      </p:grpSp>
      <p:sp>
        <p:nvSpPr>
          <p:cNvPr id="308331" name="Rectangle 107"/>
          <p:cNvSpPr>
            <a:spLocks noChangeArrowheads="1"/>
          </p:cNvSpPr>
          <p:nvPr/>
        </p:nvSpPr>
        <p:spPr bwMode="auto">
          <a:xfrm>
            <a:off x="2522538" y="5949950"/>
            <a:ext cx="4129087" cy="485775"/>
          </a:xfrm>
          <a:prstGeom prst="rect">
            <a:avLst/>
          </a:prstGeom>
          <a:solidFill>
            <a:srgbClr val="FFFFCC"/>
          </a:solidFill>
          <a:ln w="28575">
            <a:solidFill>
              <a:schemeClr val="tx1"/>
            </a:solidFill>
            <a:miter lim="800000"/>
            <a:headEnd/>
            <a:tailEnd/>
          </a:ln>
        </p:spPr>
        <p:txBody>
          <a:bodyPr wrap="none">
            <a:spAutoFit/>
          </a:bodyPr>
          <a:lstStyle/>
          <a:p>
            <a:pPr>
              <a:spcBef>
                <a:spcPct val="20000"/>
              </a:spcBef>
            </a:pPr>
            <a:r>
              <a:rPr lang="en-GB"/>
              <a:t>Which do you think is which?</a:t>
            </a:r>
          </a:p>
        </p:txBody>
      </p:sp>
      <p:pic>
        <p:nvPicPr>
          <p:cNvPr id="54282" name="Picture 121"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3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4"/>
          <p:cNvSpPr>
            <a:spLocks noGrp="1" noChangeArrowheads="1"/>
          </p:cNvSpPr>
          <p:nvPr>
            <p:ph type="title"/>
          </p:nvPr>
        </p:nvSpPr>
        <p:spPr>
          <a:noFill/>
        </p:spPr>
        <p:txBody>
          <a:bodyPr/>
          <a:lstStyle/>
          <a:p>
            <a:pPr eaLnBrk="1" hangingPunct="1"/>
            <a:r>
              <a:rPr lang="en-GB" smtClean="0"/>
              <a:t>Experimental and theoretical probability</a:t>
            </a:r>
            <a:endParaRPr lang="en-US" smtClean="0"/>
          </a:p>
        </p:txBody>
      </p:sp>
      <p:pic>
        <p:nvPicPr>
          <p:cNvPr id="55300" name="Picture 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89" name="Rectangle 21"/>
          <p:cNvSpPr>
            <a:spLocks noChangeArrowheads="1"/>
          </p:cNvSpPr>
          <p:nvPr/>
        </p:nvSpPr>
        <p:spPr bwMode="auto">
          <a:xfrm>
            <a:off x="157163" y="3319463"/>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50000"/>
              </a:spcBef>
              <a:buFontTx/>
              <a:buBlip>
                <a:blip r:embed="rId6"/>
              </a:buBlip>
            </a:pPr>
            <a:r>
              <a:rPr lang="en-GB"/>
              <a:t>Can the </a:t>
            </a:r>
            <a:r>
              <a:rPr lang="en-GB" b="1">
                <a:solidFill>
                  <a:srgbClr val="FF6600"/>
                </a:solidFill>
              </a:rPr>
              <a:t>theoretical probability</a:t>
            </a:r>
            <a:r>
              <a:rPr lang="en-GB" b="1">
                <a:solidFill>
                  <a:srgbClr val="FF3300"/>
                </a:solidFill>
              </a:rPr>
              <a:t> </a:t>
            </a:r>
            <a:r>
              <a:rPr lang="en-GB"/>
              <a:t>of getting a head when you flip a coin be worked out?</a:t>
            </a:r>
          </a:p>
        </p:txBody>
      </p:sp>
      <p:grpSp>
        <p:nvGrpSpPr>
          <p:cNvPr id="2" name="Group 40"/>
          <p:cNvGrpSpPr>
            <a:grpSpLocks/>
          </p:cNvGrpSpPr>
          <p:nvPr/>
        </p:nvGrpSpPr>
        <p:grpSpPr bwMode="auto">
          <a:xfrm>
            <a:off x="157163" y="4076700"/>
            <a:ext cx="8686800" cy="925513"/>
            <a:chOff x="144" y="2568"/>
            <a:chExt cx="5472" cy="583"/>
          </a:xfrm>
        </p:grpSpPr>
        <p:grpSp>
          <p:nvGrpSpPr>
            <p:cNvPr id="55318" name="Group 11"/>
            <p:cNvGrpSpPr>
              <a:grpSpLocks/>
            </p:cNvGrpSpPr>
            <p:nvPr/>
          </p:nvGrpSpPr>
          <p:grpSpPr bwMode="auto">
            <a:xfrm>
              <a:off x="3768" y="2788"/>
              <a:ext cx="188" cy="363"/>
              <a:chOff x="2217" y="3748"/>
              <a:chExt cx="188" cy="363"/>
            </a:xfrm>
          </p:grpSpPr>
          <p:sp>
            <p:nvSpPr>
              <p:cNvPr id="55320" name="Text Box 12"/>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5321" name="Line 13"/>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Text Box 14"/>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2</a:t>
                </a:r>
                <a:endParaRPr lang="en-GB" sz="1600" b="1"/>
              </a:p>
            </p:txBody>
          </p:sp>
        </p:grpSp>
        <p:sp>
          <p:nvSpPr>
            <p:cNvPr id="55319" name="Rectangle 22"/>
            <p:cNvSpPr>
              <a:spLocks noChangeArrowheads="1"/>
            </p:cNvSpPr>
            <p:nvPr/>
          </p:nvSpPr>
          <p:spPr bwMode="auto">
            <a:xfrm>
              <a:off x="144" y="2568"/>
              <a:ext cx="54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20000"/>
                </a:spcBef>
                <a:buFontTx/>
                <a:buBlip>
                  <a:blip r:embed="rId6"/>
                </a:buBlip>
              </a:pPr>
              <a:r>
                <a:rPr lang="en-GB"/>
                <a:t>Yes – the symmetrical properties of the coin provide us with enough information to calculate that it is    .</a:t>
              </a:r>
            </a:p>
          </p:txBody>
        </p:sp>
      </p:grpSp>
      <p:grpSp>
        <p:nvGrpSpPr>
          <p:cNvPr id="4" name="Group 39"/>
          <p:cNvGrpSpPr>
            <a:grpSpLocks/>
          </p:cNvGrpSpPr>
          <p:nvPr/>
        </p:nvGrpSpPr>
        <p:grpSpPr bwMode="auto">
          <a:xfrm>
            <a:off x="157163" y="2482850"/>
            <a:ext cx="8686800" cy="946150"/>
            <a:chOff x="144" y="1564"/>
            <a:chExt cx="5472" cy="596"/>
          </a:xfrm>
        </p:grpSpPr>
        <p:sp>
          <p:nvSpPr>
            <p:cNvPr id="55313" name="Rectangle 20"/>
            <p:cNvSpPr>
              <a:spLocks noChangeArrowheads="1"/>
            </p:cNvSpPr>
            <p:nvPr/>
          </p:nvSpPr>
          <p:spPr bwMode="auto">
            <a:xfrm>
              <a:off x="144" y="1564"/>
              <a:ext cx="54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20000"/>
                </a:spcBef>
                <a:buFontTx/>
                <a:buBlip>
                  <a:blip r:embed="rId6"/>
                </a:buBlip>
              </a:pPr>
              <a:r>
                <a:rPr lang="en-GB"/>
                <a:t>This is called the </a:t>
              </a:r>
              <a:r>
                <a:rPr lang="en-GB" b="1">
                  <a:solidFill>
                    <a:srgbClr val="FF6600"/>
                  </a:solidFill>
                </a:rPr>
                <a:t>theoretical probability</a:t>
              </a:r>
              <a:r>
                <a:rPr lang="en-GB"/>
                <a:t>.</a:t>
              </a:r>
              <a:r>
                <a:rPr lang="en-GB" b="1">
                  <a:solidFill>
                    <a:srgbClr val="FF3300"/>
                  </a:solidFill>
                </a:rPr>
                <a:t> </a:t>
              </a:r>
              <a:r>
                <a:rPr lang="en-GB"/>
                <a:t>The theoretical probability of getting a six on a fair die is    .</a:t>
              </a:r>
            </a:p>
          </p:txBody>
        </p:sp>
        <p:grpSp>
          <p:nvGrpSpPr>
            <p:cNvPr id="55314" name="Group 23"/>
            <p:cNvGrpSpPr>
              <a:grpSpLocks/>
            </p:cNvGrpSpPr>
            <p:nvPr/>
          </p:nvGrpSpPr>
          <p:grpSpPr bwMode="auto">
            <a:xfrm>
              <a:off x="3826" y="1797"/>
              <a:ext cx="188" cy="363"/>
              <a:chOff x="2217" y="3748"/>
              <a:chExt cx="188" cy="363"/>
            </a:xfrm>
          </p:grpSpPr>
          <p:sp>
            <p:nvSpPr>
              <p:cNvPr id="55315" name="Text Box 24"/>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5316" name="Line 25"/>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Text Box 26"/>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grpSp>
      <p:sp>
        <p:nvSpPr>
          <p:cNvPr id="55305" name="Rectangle 3"/>
          <p:cNvSpPr>
            <a:spLocks noChangeArrowheads="1"/>
          </p:cNvSpPr>
          <p:nvPr/>
        </p:nvSpPr>
        <p:spPr bwMode="auto">
          <a:xfrm>
            <a:off x="157163" y="908050"/>
            <a:ext cx="85201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20000"/>
              </a:spcBef>
              <a:buFontTx/>
              <a:buBlip>
                <a:blip r:embed="rId6"/>
              </a:buBlip>
            </a:pPr>
            <a:r>
              <a:rPr lang="en-GB"/>
              <a:t>To work out the probability of throwing a six on a die, it is not necessary to do an experiment. The uniform properties of the cube provide us with enough information to calculate that it is    .</a:t>
            </a:r>
          </a:p>
        </p:txBody>
      </p:sp>
      <p:grpSp>
        <p:nvGrpSpPr>
          <p:cNvPr id="55306" name="Group 29"/>
          <p:cNvGrpSpPr>
            <a:grpSpLocks/>
          </p:cNvGrpSpPr>
          <p:nvPr/>
        </p:nvGrpSpPr>
        <p:grpSpPr bwMode="auto">
          <a:xfrm>
            <a:off x="1620838" y="1989138"/>
            <a:ext cx="298450" cy="576262"/>
            <a:chOff x="2217" y="3748"/>
            <a:chExt cx="188" cy="363"/>
          </a:xfrm>
        </p:grpSpPr>
        <p:sp>
          <p:nvSpPr>
            <p:cNvPr id="55310" name="Text Box 30"/>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5311" name="Line 31"/>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2" name="Text Box 32"/>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314402" name="Rectangle 34"/>
          <p:cNvSpPr>
            <a:spLocks noChangeArrowheads="1"/>
          </p:cNvSpPr>
          <p:nvPr/>
        </p:nvSpPr>
        <p:spPr bwMode="auto">
          <a:xfrm>
            <a:off x="157163" y="4881563"/>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20000"/>
              </a:spcBef>
              <a:buFontTx/>
              <a:buBlip>
                <a:blip r:embed="rId6"/>
              </a:buBlip>
            </a:pPr>
            <a:r>
              <a:rPr lang="en-GB"/>
              <a:t>Can you work out the </a:t>
            </a:r>
            <a:r>
              <a:rPr lang="en-GB" b="1">
                <a:solidFill>
                  <a:srgbClr val="FF6600"/>
                </a:solidFill>
              </a:rPr>
              <a:t>theoretical probability</a:t>
            </a:r>
            <a:r>
              <a:rPr lang="en-GB" b="1">
                <a:solidFill>
                  <a:srgbClr val="FF3300"/>
                </a:solidFill>
              </a:rPr>
              <a:t> </a:t>
            </a:r>
            <a:r>
              <a:rPr lang="en-GB"/>
              <a:t>of a particular bus being on time?</a:t>
            </a:r>
          </a:p>
        </p:txBody>
      </p:sp>
      <p:sp>
        <p:nvSpPr>
          <p:cNvPr id="314403" name="Rectangle 35"/>
          <p:cNvSpPr>
            <a:spLocks noChangeArrowheads="1"/>
          </p:cNvSpPr>
          <p:nvPr/>
        </p:nvSpPr>
        <p:spPr bwMode="auto">
          <a:xfrm>
            <a:off x="157163" y="5661025"/>
            <a:ext cx="902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20000"/>
              </a:spcBef>
              <a:buFontTx/>
              <a:buBlip>
                <a:blip r:embed="rId6"/>
              </a:buBlip>
            </a:pPr>
            <a:r>
              <a:rPr lang="en-GB"/>
              <a:t>No – you would need to collect data and calculate an estimate.</a:t>
            </a:r>
          </a:p>
        </p:txBody>
      </p:sp>
      <p:pic>
        <p:nvPicPr>
          <p:cNvPr id="55309" name="Picture 41"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3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4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9" grpId="0"/>
      <p:bldP spid="314402" grpId="0"/>
      <p:bldP spid="31440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ChangeArrowheads="1"/>
          </p:cNvSpPr>
          <p:nvPr/>
        </p:nvSpPr>
        <p:spPr bwMode="auto">
          <a:xfrm>
            <a:off x="228600" y="1119188"/>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50000"/>
              </a:spcBef>
              <a:buFontTx/>
              <a:buBlip>
                <a:blip r:embed="rId4"/>
              </a:buBlip>
            </a:pPr>
            <a:r>
              <a:rPr lang="en-GB"/>
              <a:t>The probability worked out from carrying out an experiment or collecting data is called the </a:t>
            </a:r>
            <a:r>
              <a:rPr lang="en-GB" b="1">
                <a:solidFill>
                  <a:srgbClr val="FF6600"/>
                </a:solidFill>
              </a:rPr>
              <a:t>experimental probability</a:t>
            </a:r>
            <a:r>
              <a:rPr lang="en-GB"/>
              <a:t>. This will vary each time you do an experiment.</a:t>
            </a:r>
          </a:p>
        </p:txBody>
      </p:sp>
      <p:sp>
        <p:nvSpPr>
          <p:cNvPr id="56324" name="Rectangle 4"/>
          <p:cNvSpPr>
            <a:spLocks noGrp="1" noChangeArrowheads="1"/>
          </p:cNvSpPr>
          <p:nvPr>
            <p:ph type="title"/>
          </p:nvPr>
        </p:nvSpPr>
        <p:spPr>
          <a:noFill/>
        </p:spPr>
        <p:txBody>
          <a:bodyPr/>
          <a:lstStyle/>
          <a:p>
            <a:pPr eaLnBrk="1" hangingPunct="1"/>
            <a:r>
              <a:rPr lang="en-GB" smtClean="0"/>
              <a:t>Experimental and theoretical probability</a:t>
            </a:r>
            <a:endParaRPr lang="en-US" smtClean="0"/>
          </a:p>
        </p:txBody>
      </p:sp>
      <p:pic>
        <p:nvPicPr>
          <p:cNvPr id="56325"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228600" y="2439988"/>
            <a:ext cx="8686800" cy="1227137"/>
            <a:chOff x="144" y="1537"/>
            <a:chExt cx="5472" cy="773"/>
          </a:xfrm>
        </p:grpSpPr>
        <p:grpSp>
          <p:nvGrpSpPr>
            <p:cNvPr id="56336" name="Group 8"/>
            <p:cNvGrpSpPr>
              <a:grpSpLocks/>
            </p:cNvGrpSpPr>
            <p:nvPr/>
          </p:nvGrpSpPr>
          <p:grpSpPr bwMode="auto">
            <a:xfrm>
              <a:off x="4824" y="1537"/>
              <a:ext cx="188" cy="363"/>
              <a:chOff x="2217" y="3748"/>
              <a:chExt cx="188" cy="363"/>
            </a:xfrm>
          </p:grpSpPr>
          <p:sp>
            <p:nvSpPr>
              <p:cNvPr id="56338" name="Text Box 9"/>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6339" name="Line 10"/>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Text Box 11"/>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sp>
          <p:nvSpPr>
            <p:cNvPr id="56337" name="Rectangle 12"/>
            <p:cNvSpPr>
              <a:spLocks noChangeArrowheads="1"/>
            </p:cNvSpPr>
            <p:nvPr/>
          </p:nvSpPr>
          <p:spPr bwMode="auto">
            <a:xfrm>
              <a:off x="144" y="1562"/>
              <a:ext cx="547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50000"/>
                </a:spcBef>
                <a:buFontTx/>
                <a:buBlip>
                  <a:blip r:embed="rId4"/>
                </a:buBlip>
              </a:pPr>
              <a:r>
                <a:rPr lang="en-GB"/>
                <a:t>The theoretical probability of getting a six on a die is    . However, this does not mean every sixth throw of a die will be a six.</a:t>
              </a:r>
            </a:p>
          </p:txBody>
        </p:sp>
      </p:grpSp>
      <p:sp>
        <p:nvSpPr>
          <p:cNvPr id="360461" name="Rectangle 13"/>
          <p:cNvSpPr>
            <a:spLocks noChangeArrowheads="1"/>
          </p:cNvSpPr>
          <p:nvPr/>
        </p:nvSpPr>
        <p:spPr bwMode="auto">
          <a:xfrm>
            <a:off x="228600" y="384175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50000"/>
              </a:spcBef>
              <a:buFontTx/>
              <a:buBlip>
                <a:blip r:embed="rId4"/>
              </a:buBlip>
            </a:pPr>
            <a:r>
              <a:rPr lang="en-GB"/>
              <a:t>The more times I throw the die, the closer to the theoretical probabilities the results will become.</a:t>
            </a:r>
          </a:p>
        </p:txBody>
      </p:sp>
      <p:grpSp>
        <p:nvGrpSpPr>
          <p:cNvPr id="4" name="Group 14"/>
          <p:cNvGrpSpPr>
            <a:grpSpLocks/>
          </p:cNvGrpSpPr>
          <p:nvPr/>
        </p:nvGrpSpPr>
        <p:grpSpPr bwMode="auto">
          <a:xfrm>
            <a:off x="228600" y="4838700"/>
            <a:ext cx="8686800" cy="923925"/>
            <a:chOff x="144" y="3048"/>
            <a:chExt cx="5472" cy="582"/>
          </a:xfrm>
        </p:grpSpPr>
        <p:sp>
          <p:nvSpPr>
            <p:cNvPr id="56331" name="Rectangle 15"/>
            <p:cNvSpPr>
              <a:spLocks noChangeArrowheads="1"/>
            </p:cNvSpPr>
            <p:nvPr/>
          </p:nvSpPr>
          <p:spPr bwMode="auto">
            <a:xfrm>
              <a:off x="144" y="3048"/>
              <a:ext cx="54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50000"/>
                </a:spcBef>
                <a:buFontTx/>
                <a:buBlip>
                  <a:blip r:embed="rId4"/>
                </a:buBlip>
              </a:pPr>
              <a:r>
                <a:rPr lang="en-GB"/>
                <a:t>If I could throw the die an infinite number of times, the probabilities would be exactly    .</a:t>
              </a:r>
            </a:p>
          </p:txBody>
        </p:sp>
        <p:grpSp>
          <p:nvGrpSpPr>
            <p:cNvPr id="56332" name="Group 16"/>
            <p:cNvGrpSpPr>
              <a:grpSpLocks/>
            </p:cNvGrpSpPr>
            <p:nvPr/>
          </p:nvGrpSpPr>
          <p:grpSpPr bwMode="auto">
            <a:xfrm>
              <a:off x="2921" y="3267"/>
              <a:ext cx="188" cy="363"/>
              <a:chOff x="2217" y="3748"/>
              <a:chExt cx="188" cy="363"/>
            </a:xfrm>
          </p:grpSpPr>
          <p:sp>
            <p:nvSpPr>
              <p:cNvPr id="56333" name="Text Box 17"/>
              <p:cNvSpPr txBox="1">
                <a:spLocks noChangeArrowheads="1"/>
              </p:cNvSpPr>
              <p:nvPr/>
            </p:nvSpPr>
            <p:spPr bwMode="auto">
              <a:xfrm>
                <a:off x="2218"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56334" name="Line 18"/>
              <p:cNvSpPr>
                <a:spLocks noChangeShapeType="1"/>
              </p:cNvSpPr>
              <p:nvPr/>
            </p:nvSpPr>
            <p:spPr bwMode="auto">
              <a:xfrm>
                <a:off x="2254" y="393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Text Box 19"/>
              <p:cNvSpPr txBox="1">
                <a:spLocks noChangeArrowheads="1"/>
              </p:cNvSpPr>
              <p:nvPr/>
            </p:nvSpPr>
            <p:spPr bwMode="auto">
              <a:xfrm>
                <a:off x="2217"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6</a:t>
                </a:r>
                <a:endParaRPr lang="en-GB" sz="1600" b="1"/>
              </a:p>
            </p:txBody>
          </p:sp>
        </p:grpSp>
      </p:grpSp>
      <p:pic>
        <p:nvPicPr>
          <p:cNvPr id="56330" name="Picture 22"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0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boardworks_logo"/>
          <p:cNvPicPr>
            <a:picLocks noChangeAspect="1" noChangeArrowheads="1"/>
          </p:cNvPicPr>
          <p:nvPr/>
        </p:nvPicPr>
        <p:blipFill>
          <a:blip r:embed="rId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p:cNvSpPr>
            <a:spLocks noGrp="1" noChangeArrowheads="1"/>
          </p:cNvSpPr>
          <p:nvPr>
            <p:ph type="title"/>
          </p:nvPr>
        </p:nvSpPr>
        <p:spPr>
          <a:noFill/>
        </p:spPr>
        <p:txBody>
          <a:bodyPr/>
          <a:lstStyle/>
          <a:p>
            <a:pPr eaLnBrk="1" hangingPunct="1"/>
            <a:r>
              <a:rPr lang="en-GB" smtClean="0"/>
              <a:t>Experimental and theoretical probability</a:t>
            </a:r>
            <a:endParaRPr lang="en-US" smtClean="0"/>
          </a:p>
        </p:txBody>
      </p:sp>
      <p:pic>
        <p:nvPicPr>
          <p:cNvPr id="8197" name="Picture 7"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9"/>
          <p:cNvGrpSpPr>
            <a:grpSpLocks/>
          </p:cNvGrpSpPr>
          <p:nvPr/>
        </p:nvGrpSpPr>
        <p:grpSpPr bwMode="auto">
          <a:xfrm>
            <a:off x="7304088" y="115888"/>
            <a:ext cx="576262" cy="576262"/>
            <a:chOff x="4601" y="73"/>
            <a:chExt cx="363" cy="363"/>
          </a:xfrm>
        </p:grpSpPr>
        <p:pic>
          <p:nvPicPr>
            <p:cNvPr id="8201" name="Picture 10" descr="flash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Oval 11"/>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203" name="Oval 12"/>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pic>
        <p:nvPicPr>
          <p:cNvPr id="8200" name="Picture 18"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8194" r:id="rId2" imgW="9142857" imgH="5187731"/>
        </mc:Choice>
        <mc:Fallback>
          <p:control r:id="rId2" imgW="9142857" imgH="5187731">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descr="left_button">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descr="boardworks_logo"/>
          <p:cNvPicPr>
            <a:picLocks noChangeAspect="1" noChangeArrowheads="1"/>
          </p:cNvPicPr>
          <p:nvPr/>
        </p:nvPicPr>
        <p:blipFill>
          <a:blip r:embed="rId4">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7" name="Rectangle 3"/>
          <p:cNvSpPr>
            <a:spLocks noChangeArrowheads="1"/>
          </p:cNvSpPr>
          <p:nvPr/>
        </p:nvSpPr>
        <p:spPr bwMode="auto">
          <a:xfrm>
            <a:off x="322263" y="925513"/>
            <a:ext cx="8713787"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spcBef>
                <a:spcPct val="30000"/>
              </a:spcBef>
              <a:buFontTx/>
              <a:buBlip>
                <a:blip r:embed="rId5"/>
              </a:buBlip>
            </a:pPr>
            <a:r>
              <a:rPr lang="en-GB"/>
              <a:t>What are experimental and theoretical probabilities? </a:t>
            </a:r>
          </a:p>
          <a:p>
            <a:pPr marL="263525" indent="-263525">
              <a:spcBef>
                <a:spcPct val="30000"/>
              </a:spcBef>
              <a:buFontTx/>
              <a:buBlip>
                <a:blip r:embed="rId5"/>
              </a:buBlip>
            </a:pPr>
            <a:r>
              <a:rPr lang="en-GB"/>
              <a:t>Give examples of two mutually exclusive events.</a:t>
            </a:r>
          </a:p>
          <a:p>
            <a:pPr marL="263525" indent="-263525">
              <a:spcBef>
                <a:spcPct val="30000"/>
              </a:spcBef>
              <a:buFontTx/>
              <a:buBlip>
                <a:blip r:embed="rId5"/>
              </a:buBlip>
            </a:pPr>
            <a:r>
              <a:rPr lang="en-GB"/>
              <a:t>Give examples of two events that are not mutually exclusive.</a:t>
            </a:r>
          </a:p>
          <a:p>
            <a:pPr marL="263525" indent="-263525">
              <a:spcBef>
                <a:spcPct val="30000"/>
              </a:spcBef>
              <a:buFontTx/>
              <a:buBlip>
                <a:blip r:embed="rId5"/>
              </a:buBlip>
            </a:pPr>
            <a:r>
              <a:rPr lang="en-GB"/>
              <a:t>Give examples of two independent events.</a:t>
            </a:r>
          </a:p>
          <a:p>
            <a:pPr marL="263525" indent="-263525">
              <a:spcBef>
                <a:spcPct val="30000"/>
              </a:spcBef>
              <a:buFontTx/>
              <a:buBlip>
                <a:blip r:embed="rId5"/>
              </a:buBlip>
            </a:pPr>
            <a:r>
              <a:rPr lang="en-GB"/>
              <a:t>Give examples of two dependent events.</a:t>
            </a:r>
          </a:p>
          <a:p>
            <a:pPr marL="263525" indent="-263525">
              <a:spcBef>
                <a:spcPct val="30000"/>
              </a:spcBef>
              <a:buFontTx/>
              <a:buBlip>
                <a:blip r:embed="rId5"/>
              </a:buBlip>
            </a:pPr>
            <a:r>
              <a:rPr lang="en-GB"/>
              <a:t>A question asks for “the probability of event A or event B occurring”. Should you add or multiply the probabilities?</a:t>
            </a:r>
          </a:p>
          <a:p>
            <a:pPr marL="263525" indent="-263525">
              <a:spcBef>
                <a:spcPct val="30000"/>
              </a:spcBef>
              <a:buFontTx/>
              <a:buBlip>
                <a:blip r:embed="rId5"/>
              </a:buBlip>
            </a:pPr>
            <a:r>
              <a:rPr lang="en-GB"/>
              <a:t>A question asks for “the probability of event A followed by event B”. Should you add or multiply the probabilities?</a:t>
            </a:r>
          </a:p>
          <a:p>
            <a:pPr marL="263525" indent="-263525">
              <a:spcBef>
                <a:spcPct val="30000"/>
              </a:spcBef>
              <a:buFontTx/>
              <a:buBlip>
                <a:blip r:embed="rId5"/>
              </a:buBlip>
            </a:pPr>
            <a:r>
              <a:rPr lang="en-GB"/>
              <a:t>A question asks for “the probability of event A and event B occurring in any order”. Should you add or multiply the probabilities?</a:t>
            </a:r>
          </a:p>
        </p:txBody>
      </p:sp>
      <p:sp>
        <p:nvSpPr>
          <p:cNvPr id="57349" name="Rectangle 4"/>
          <p:cNvSpPr>
            <a:spLocks noGrp="1" noChangeArrowheads="1"/>
          </p:cNvSpPr>
          <p:nvPr>
            <p:ph type="title"/>
          </p:nvPr>
        </p:nvSpPr>
        <p:spPr>
          <a:noFill/>
        </p:spPr>
        <p:txBody>
          <a:bodyPr/>
          <a:lstStyle/>
          <a:p>
            <a:pPr eaLnBrk="1" hangingPunct="1"/>
            <a:r>
              <a:rPr lang="en-GB" smtClean="0"/>
              <a:t>Review</a:t>
            </a:r>
            <a:endParaRPr lang="en-US" smtClean="0"/>
          </a:p>
        </p:txBody>
      </p:sp>
      <p:pic>
        <p:nvPicPr>
          <p:cNvPr id="57350" name="Picture 8"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8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8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8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84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84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84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84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8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7"/>
          <p:cNvSpPr>
            <a:spLocks noGrp="1" noChangeArrowheads="1"/>
          </p:cNvSpPr>
          <p:nvPr>
            <p:ph type="title"/>
          </p:nvPr>
        </p:nvSpPr>
        <p:spPr>
          <a:noFill/>
        </p:spPr>
        <p:txBody>
          <a:bodyPr/>
          <a:lstStyle/>
          <a:p>
            <a:pPr eaLnBrk="1" hangingPunct="1"/>
            <a:r>
              <a:rPr lang="en-GB" smtClean="0"/>
              <a:t>Outcomes and events</a:t>
            </a:r>
            <a:endParaRPr lang="en-US" smtClean="0"/>
          </a:p>
        </p:txBody>
      </p:sp>
      <p:pic>
        <p:nvPicPr>
          <p:cNvPr id="12292" name="Picture 8"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9" name="Rectangle 11"/>
          <p:cNvSpPr>
            <a:spLocks noChangeArrowheads="1"/>
          </p:cNvSpPr>
          <p:nvPr/>
        </p:nvSpPr>
        <p:spPr bwMode="auto">
          <a:xfrm>
            <a:off x="1219200" y="1130300"/>
            <a:ext cx="6705600"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GB">
                <a:latin typeface="Arial" charset="0"/>
                <a:cs typeface="+mn-cs"/>
              </a:rPr>
              <a:t>Each outcome of a given event has a </a:t>
            </a:r>
            <a:r>
              <a:rPr lang="en-GB" b="1">
                <a:solidFill>
                  <a:srgbClr val="FF6600"/>
                </a:solidFill>
                <a:latin typeface="Arial" charset="0"/>
                <a:cs typeface="+mn-cs"/>
              </a:rPr>
              <a:t>probability</a:t>
            </a:r>
            <a:r>
              <a:rPr lang="en-GB" b="1">
                <a:solidFill>
                  <a:srgbClr val="FF3300"/>
                </a:solidFill>
                <a:latin typeface="Arial" charset="0"/>
                <a:cs typeface="+mn-cs"/>
              </a:rPr>
              <a:t> </a:t>
            </a:r>
            <a:r>
              <a:rPr lang="en-GB">
                <a:latin typeface="Arial" charset="0"/>
                <a:cs typeface="+mn-cs"/>
              </a:rPr>
              <a:t>or a </a:t>
            </a:r>
            <a:r>
              <a:rPr lang="en-GB" b="1">
                <a:solidFill>
                  <a:srgbClr val="FF6600"/>
                </a:solidFill>
                <a:latin typeface="Arial" charset="0"/>
                <a:cs typeface="+mn-cs"/>
              </a:rPr>
              <a:t>chance</a:t>
            </a:r>
            <a:r>
              <a:rPr lang="en-GB">
                <a:latin typeface="Arial" charset="0"/>
                <a:cs typeface="+mn-cs"/>
              </a:rPr>
              <a:t> of </a:t>
            </a:r>
            <a:r>
              <a:rPr lang="en-GB" b="1">
                <a:solidFill>
                  <a:srgbClr val="FF6600"/>
                </a:solidFill>
                <a:latin typeface="Arial" charset="0"/>
                <a:cs typeface="+mn-cs"/>
              </a:rPr>
              <a:t>occurring</a:t>
            </a:r>
            <a:r>
              <a:rPr lang="en-GB">
                <a:latin typeface="Arial" charset="0"/>
                <a:cs typeface="+mn-cs"/>
              </a:rPr>
              <a:t>.</a:t>
            </a:r>
          </a:p>
        </p:txBody>
      </p:sp>
      <p:sp>
        <p:nvSpPr>
          <p:cNvPr id="222220" name="Rectangle 12"/>
          <p:cNvSpPr>
            <a:spLocks noChangeArrowheads="1"/>
          </p:cNvSpPr>
          <p:nvPr/>
        </p:nvSpPr>
        <p:spPr bwMode="auto">
          <a:xfrm>
            <a:off x="1295400" y="2154238"/>
            <a:ext cx="6553200" cy="850900"/>
          </a:xfrm>
          <a:prstGeom prst="rect">
            <a:avLst/>
          </a:prstGeom>
          <a:solidFill>
            <a:srgbClr val="FFFFCC"/>
          </a:solidFill>
          <a:ln w="28575">
            <a:solidFill>
              <a:schemeClr val="tx1"/>
            </a:solidFill>
            <a:miter lim="800000"/>
            <a:headEnd/>
            <a:tailEnd/>
          </a:ln>
        </p:spPr>
        <p:txBody>
          <a:bodyPr>
            <a:spAutoFit/>
          </a:bodyPr>
          <a:lstStyle/>
          <a:p>
            <a:pPr algn="ctr"/>
            <a:r>
              <a:rPr lang="en-GB">
                <a:solidFill>
                  <a:schemeClr val="tx1"/>
                </a:solidFill>
              </a:rPr>
              <a:t>What are the chances of each outcome from throwing a ten-sided dice?</a:t>
            </a:r>
          </a:p>
        </p:txBody>
      </p:sp>
      <p:sp>
        <p:nvSpPr>
          <p:cNvPr id="222222" name="Rectangle 14"/>
          <p:cNvSpPr>
            <a:spLocks noChangeArrowheads="1"/>
          </p:cNvSpPr>
          <p:nvPr/>
        </p:nvSpPr>
        <p:spPr bwMode="auto">
          <a:xfrm>
            <a:off x="533400" y="4173538"/>
            <a:ext cx="8320088" cy="850900"/>
          </a:xfrm>
          <a:prstGeom prst="rect">
            <a:avLst/>
          </a:prstGeom>
          <a:solidFill>
            <a:srgbClr val="FFFFCC"/>
          </a:solidFill>
          <a:ln w="28575">
            <a:solidFill>
              <a:schemeClr val="tx1"/>
            </a:solidFill>
            <a:miter lim="800000"/>
            <a:headEnd/>
            <a:tailEnd/>
          </a:ln>
        </p:spPr>
        <p:txBody>
          <a:bodyPr>
            <a:spAutoFit/>
          </a:bodyPr>
          <a:lstStyle/>
          <a:p>
            <a:pPr algn="ctr"/>
            <a:r>
              <a:rPr lang="en-GB">
                <a:solidFill>
                  <a:schemeClr val="tx1"/>
                </a:solidFill>
              </a:rPr>
              <a:t>Can you think of an event</a:t>
            </a:r>
            <a:r>
              <a:rPr lang="en-GB" b="1">
                <a:solidFill>
                  <a:schemeClr val="tx1"/>
                </a:solidFill>
              </a:rPr>
              <a:t> </a:t>
            </a:r>
            <a:r>
              <a:rPr lang="en-GB">
                <a:solidFill>
                  <a:schemeClr val="tx1"/>
                </a:solidFill>
              </a:rPr>
              <a:t>that has two outcomes which have probabilities that are not equal?</a:t>
            </a:r>
          </a:p>
        </p:txBody>
      </p:sp>
      <p:sp>
        <p:nvSpPr>
          <p:cNvPr id="222223" name="Text Box 15"/>
          <p:cNvSpPr txBox="1">
            <a:spLocks noChangeArrowheads="1"/>
          </p:cNvSpPr>
          <p:nvPr/>
        </p:nvSpPr>
        <p:spPr bwMode="auto">
          <a:xfrm>
            <a:off x="441325" y="5197475"/>
            <a:ext cx="8451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One example is that a randomly chosen person will be right- or left-handed.</a:t>
            </a:r>
            <a:endParaRPr lang="en-GB" b="1" baseline="-25000">
              <a:solidFill>
                <a:schemeClr val="tx1"/>
              </a:solidFill>
            </a:endParaRPr>
          </a:p>
        </p:txBody>
      </p:sp>
      <p:grpSp>
        <p:nvGrpSpPr>
          <p:cNvPr id="2" name="Group 21"/>
          <p:cNvGrpSpPr>
            <a:grpSpLocks/>
          </p:cNvGrpSpPr>
          <p:nvPr/>
        </p:nvGrpSpPr>
        <p:grpSpPr bwMode="auto">
          <a:xfrm>
            <a:off x="441325" y="3178175"/>
            <a:ext cx="8702675" cy="898525"/>
            <a:chOff x="278" y="2002"/>
            <a:chExt cx="5482" cy="566"/>
          </a:xfrm>
        </p:grpSpPr>
        <p:sp>
          <p:nvSpPr>
            <p:cNvPr id="12300" name="Text Box 13"/>
            <p:cNvSpPr txBox="1">
              <a:spLocks noChangeArrowheads="1"/>
            </p:cNvSpPr>
            <p:nvPr/>
          </p:nvSpPr>
          <p:spPr bwMode="auto">
            <a:xfrm>
              <a:off x="278" y="2002"/>
              <a:ext cx="548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Assuming that the dice is </a:t>
              </a:r>
              <a:r>
                <a:rPr lang="en-GB" b="1">
                  <a:solidFill>
                    <a:srgbClr val="FF6600"/>
                  </a:solidFill>
                </a:rPr>
                <a:t>fair</a:t>
              </a:r>
              <a:r>
                <a:rPr lang="en-GB">
                  <a:solidFill>
                    <a:schemeClr val="tx1"/>
                  </a:solidFill>
                </a:rPr>
                <a:t>, the chances of each outcome occurring is     .</a:t>
              </a:r>
            </a:p>
          </p:txBody>
        </p:sp>
        <p:grpSp>
          <p:nvGrpSpPr>
            <p:cNvPr id="12301" name="Group 20"/>
            <p:cNvGrpSpPr>
              <a:grpSpLocks/>
            </p:cNvGrpSpPr>
            <p:nvPr/>
          </p:nvGrpSpPr>
          <p:grpSpPr bwMode="auto">
            <a:xfrm>
              <a:off x="1338" y="2205"/>
              <a:ext cx="258" cy="363"/>
              <a:chOff x="1338" y="2251"/>
              <a:chExt cx="258" cy="363"/>
            </a:xfrm>
          </p:grpSpPr>
          <p:sp>
            <p:nvSpPr>
              <p:cNvPr id="12302" name="Text Box 16"/>
              <p:cNvSpPr txBox="1">
                <a:spLocks noChangeArrowheads="1"/>
              </p:cNvSpPr>
              <p:nvPr/>
            </p:nvSpPr>
            <p:spPr bwMode="auto">
              <a:xfrm>
                <a:off x="1373" y="2251"/>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b="1"/>
                  <a:t>1</a:t>
                </a:r>
              </a:p>
            </p:txBody>
          </p:sp>
          <p:sp>
            <p:nvSpPr>
              <p:cNvPr id="12303" name="Line 17"/>
              <p:cNvSpPr>
                <a:spLocks noChangeShapeType="1"/>
              </p:cNvSpPr>
              <p:nvPr/>
            </p:nvSpPr>
            <p:spPr bwMode="auto">
              <a:xfrm>
                <a:off x="1377" y="2433"/>
                <a:ext cx="17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Text Box 18"/>
              <p:cNvSpPr txBox="1">
                <a:spLocks noChangeArrowheads="1"/>
              </p:cNvSpPr>
              <p:nvPr/>
            </p:nvSpPr>
            <p:spPr bwMode="auto">
              <a:xfrm>
                <a:off x="1338" y="240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b="1"/>
                  <a:t>10</a:t>
                </a:r>
                <a:endParaRPr lang="en-GB" sz="1600" b="1"/>
              </a:p>
            </p:txBody>
          </p:sp>
        </p:grpSp>
      </p:grpSp>
      <p:pic>
        <p:nvPicPr>
          <p:cNvPr id="12299" name="Picture 22"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0" grpId="0" animBg="1"/>
      <p:bldP spid="222222" grpId="0" animBg="1"/>
      <p:bldP spid="222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81000" y="15240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2100" indent="-292100">
              <a:spcBef>
                <a:spcPct val="25000"/>
              </a:spcBef>
            </a:pPr>
            <a:endParaRPr lang="en-GB"/>
          </a:p>
          <a:p>
            <a:pPr marL="292100" indent="-292100">
              <a:spcBef>
                <a:spcPct val="25000"/>
              </a:spcBef>
              <a:buFontTx/>
              <a:buBlip>
                <a:blip r:embed="rId3"/>
              </a:buBlip>
            </a:pPr>
            <a:r>
              <a:rPr lang="en-GB"/>
              <a:t>It will rain tomorrow.</a:t>
            </a:r>
          </a:p>
          <a:p>
            <a:pPr marL="292100" indent="-292100">
              <a:spcBef>
                <a:spcPct val="25000"/>
              </a:spcBef>
              <a:buFontTx/>
              <a:buBlip>
                <a:blip r:embed="rId3"/>
              </a:buBlip>
            </a:pPr>
            <a:r>
              <a:rPr lang="en-GB"/>
              <a:t>A child born will be a boy.</a:t>
            </a:r>
          </a:p>
          <a:p>
            <a:pPr marL="292100" indent="-292100">
              <a:spcBef>
                <a:spcPct val="25000"/>
              </a:spcBef>
              <a:buFontTx/>
              <a:buBlip>
                <a:blip r:embed="rId3"/>
              </a:buBlip>
            </a:pPr>
            <a:r>
              <a:rPr lang="en-GB"/>
              <a:t>A coin will show tails when it is flipped.</a:t>
            </a:r>
          </a:p>
          <a:p>
            <a:pPr marL="292100" indent="-292100">
              <a:spcBef>
                <a:spcPct val="25000"/>
              </a:spcBef>
              <a:buFontTx/>
              <a:buBlip>
                <a:blip r:embed="rId3"/>
              </a:buBlip>
            </a:pPr>
            <a:r>
              <a:rPr lang="en-GB"/>
              <a:t>A number selected at random from 1 to 100 will be even.</a:t>
            </a:r>
          </a:p>
          <a:p>
            <a:pPr marL="292100" indent="-292100">
              <a:spcBef>
                <a:spcPct val="25000"/>
              </a:spcBef>
              <a:buFontTx/>
              <a:buBlip>
                <a:blip r:embed="rId3"/>
              </a:buBlip>
            </a:pPr>
            <a:r>
              <a:rPr lang="en-GB"/>
              <a:t>When a dice is thrown, it will show a square number.</a:t>
            </a:r>
          </a:p>
          <a:p>
            <a:pPr marL="292100" indent="-292100">
              <a:spcBef>
                <a:spcPct val="25000"/>
              </a:spcBef>
              <a:buFontTx/>
              <a:buBlip>
                <a:blip r:embed="rId3"/>
              </a:buBlip>
            </a:pPr>
            <a:r>
              <a:rPr lang="en-GB"/>
              <a:t>The next person to walk into the room will be right handed.</a:t>
            </a:r>
          </a:p>
          <a:p>
            <a:pPr marL="292100" indent="-292100">
              <a:spcBef>
                <a:spcPct val="25000"/>
              </a:spcBef>
              <a:buFontTx/>
              <a:buBlip>
                <a:blip r:embed="rId3"/>
              </a:buBlip>
            </a:pPr>
            <a:r>
              <a:rPr lang="en-GB"/>
              <a:t>The bus will be on time tonight.</a:t>
            </a:r>
          </a:p>
          <a:p>
            <a:pPr marL="292100" indent="-292100">
              <a:spcBef>
                <a:spcPct val="25000"/>
              </a:spcBef>
              <a:buFontTx/>
              <a:buBlip>
                <a:blip r:embed="rId3"/>
              </a:buBlip>
            </a:pPr>
            <a:r>
              <a:rPr lang="en-GB"/>
              <a:t>The bus driver will be female.</a:t>
            </a:r>
          </a:p>
          <a:p>
            <a:pPr marL="292100" indent="-292100">
              <a:spcBef>
                <a:spcPct val="25000"/>
              </a:spcBef>
              <a:buFontTx/>
              <a:buBlip>
                <a:blip r:embed="rId3"/>
              </a:buBlip>
            </a:pPr>
            <a:r>
              <a:rPr lang="en-GB"/>
              <a:t>When a dice is thrown, it will show a prime number.</a:t>
            </a:r>
          </a:p>
        </p:txBody>
      </p:sp>
      <p:pic>
        <p:nvPicPr>
          <p:cNvPr id="13315" name="Picture 3" descr="boardworks_logo"/>
          <p:cNvPicPr>
            <a:picLocks noChangeAspect="1" noChangeArrowheads="1"/>
          </p:cNvPicPr>
          <p:nvPr/>
        </p:nvPicPr>
        <p:blipFill>
          <a:blip r:embed="rId4">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Grp="1" noChangeArrowheads="1"/>
          </p:cNvSpPr>
          <p:nvPr>
            <p:ph type="title"/>
          </p:nvPr>
        </p:nvSpPr>
        <p:spPr>
          <a:noFill/>
        </p:spPr>
        <p:txBody>
          <a:bodyPr/>
          <a:lstStyle/>
          <a:p>
            <a:pPr eaLnBrk="1" hangingPunct="1"/>
            <a:r>
              <a:rPr lang="en-GB" smtClean="0"/>
              <a:t>Two outcomes</a:t>
            </a:r>
            <a:endParaRPr lang="en-US" smtClean="0"/>
          </a:p>
        </p:txBody>
      </p:sp>
      <p:pic>
        <p:nvPicPr>
          <p:cNvPr id="13317"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p:cNvSpPr>
            <a:spLocks noChangeArrowheads="1"/>
          </p:cNvSpPr>
          <p:nvPr/>
        </p:nvSpPr>
        <p:spPr bwMode="auto">
          <a:xfrm>
            <a:off x="990600" y="990600"/>
            <a:ext cx="6964363" cy="850900"/>
          </a:xfrm>
          <a:prstGeom prst="rect">
            <a:avLst/>
          </a:prstGeom>
          <a:solidFill>
            <a:srgbClr val="FFFFCC"/>
          </a:solidFill>
          <a:ln w="28575">
            <a:solidFill>
              <a:schemeClr val="tx1"/>
            </a:solidFill>
            <a:miter lim="800000"/>
            <a:headEnd/>
            <a:tailEnd/>
          </a:ln>
        </p:spPr>
        <p:txBody>
          <a:bodyPr>
            <a:spAutoFit/>
          </a:bodyPr>
          <a:lstStyle/>
          <a:p>
            <a:pPr algn="ctr"/>
            <a:r>
              <a:rPr lang="en-GB"/>
              <a:t>In which of these scenarios does each outcome have an equal chance of occurring?</a:t>
            </a:r>
          </a:p>
        </p:txBody>
      </p:sp>
      <p:pic>
        <p:nvPicPr>
          <p:cNvPr id="13320" name="Picture 8"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9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9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93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9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493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49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4930">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52400" y="152400"/>
            <a:ext cx="7875588" cy="533400"/>
          </a:xfrm>
          <a:noFill/>
        </p:spPr>
        <p:txBody>
          <a:bodyPr/>
          <a:lstStyle/>
          <a:p>
            <a:pPr eaLnBrk="1" hangingPunct="1"/>
            <a:r>
              <a:rPr lang="en-GB" smtClean="0">
                <a:solidFill>
                  <a:srgbClr val="5B0091"/>
                </a:solidFill>
              </a:rPr>
              <a:t>The probability scale</a:t>
            </a:r>
          </a:p>
        </p:txBody>
      </p:sp>
      <p:pic>
        <p:nvPicPr>
          <p:cNvPr id="14339"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411163" y="1196975"/>
            <a:ext cx="850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measure probability on a scale from 0 to 1.</a:t>
            </a:r>
            <a:endParaRPr lang="en-GB"/>
          </a:p>
        </p:txBody>
      </p:sp>
      <p:sp>
        <p:nvSpPr>
          <p:cNvPr id="224262" name="Text Box 6"/>
          <p:cNvSpPr txBox="1">
            <a:spLocks noChangeArrowheads="1"/>
          </p:cNvSpPr>
          <p:nvPr/>
        </p:nvSpPr>
        <p:spPr bwMode="auto">
          <a:xfrm>
            <a:off x="411163" y="1835150"/>
            <a:ext cx="8504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an event is </a:t>
            </a:r>
            <a:r>
              <a:rPr lang="en-US" b="1">
                <a:solidFill>
                  <a:srgbClr val="FF6600"/>
                </a:solidFill>
              </a:rPr>
              <a:t>impossible</a:t>
            </a:r>
            <a:r>
              <a:rPr lang="en-US"/>
              <a:t> or has no chance of occurring, then it has a probability of </a:t>
            </a:r>
            <a:r>
              <a:rPr lang="en-US" b="1">
                <a:solidFill>
                  <a:srgbClr val="FF6600"/>
                </a:solidFill>
              </a:rPr>
              <a:t>0</a:t>
            </a:r>
            <a:r>
              <a:rPr lang="en-US"/>
              <a:t>.</a:t>
            </a:r>
            <a:endParaRPr lang="en-GB"/>
          </a:p>
        </p:txBody>
      </p:sp>
      <p:sp>
        <p:nvSpPr>
          <p:cNvPr id="224263" name="Text Box 7"/>
          <p:cNvSpPr txBox="1">
            <a:spLocks noChangeArrowheads="1"/>
          </p:cNvSpPr>
          <p:nvPr/>
        </p:nvSpPr>
        <p:spPr bwMode="auto">
          <a:xfrm>
            <a:off x="411163" y="2838450"/>
            <a:ext cx="850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an event is </a:t>
            </a:r>
            <a:r>
              <a:rPr lang="en-US" b="1">
                <a:solidFill>
                  <a:srgbClr val="FF6600"/>
                </a:solidFill>
              </a:rPr>
              <a:t>certain</a:t>
            </a:r>
            <a:r>
              <a:rPr lang="en-US"/>
              <a:t> it has a probability of </a:t>
            </a:r>
            <a:r>
              <a:rPr lang="en-US" b="1">
                <a:solidFill>
                  <a:srgbClr val="FF6600"/>
                </a:solidFill>
              </a:rPr>
              <a:t>1</a:t>
            </a:r>
            <a:r>
              <a:rPr lang="en-US"/>
              <a:t>.</a:t>
            </a:r>
            <a:endParaRPr lang="en-GB"/>
          </a:p>
        </p:txBody>
      </p:sp>
      <p:sp>
        <p:nvSpPr>
          <p:cNvPr id="224264" name="Text Box 8"/>
          <p:cNvSpPr txBox="1">
            <a:spLocks noChangeArrowheads="1"/>
          </p:cNvSpPr>
          <p:nvPr/>
        </p:nvSpPr>
        <p:spPr bwMode="auto">
          <a:xfrm>
            <a:off x="411163" y="3476625"/>
            <a:ext cx="850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can be shown on the probability scale as:</a:t>
            </a:r>
            <a:endParaRPr lang="en-GB"/>
          </a:p>
        </p:txBody>
      </p:sp>
      <p:sp>
        <p:nvSpPr>
          <p:cNvPr id="224265" name="Text Box 9"/>
          <p:cNvSpPr txBox="1">
            <a:spLocks noChangeArrowheads="1"/>
          </p:cNvSpPr>
          <p:nvPr/>
        </p:nvSpPr>
        <p:spPr bwMode="auto">
          <a:xfrm>
            <a:off x="411163" y="5121275"/>
            <a:ext cx="8397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Probabilities are written as fractions, decimals and, less often, as percentages. </a:t>
            </a:r>
          </a:p>
        </p:txBody>
      </p:sp>
      <p:sp>
        <p:nvSpPr>
          <p:cNvPr id="224274" name="Text Box 18"/>
          <p:cNvSpPr txBox="1">
            <a:spLocks noChangeArrowheads="1"/>
          </p:cNvSpPr>
          <p:nvPr/>
        </p:nvSpPr>
        <p:spPr bwMode="auto">
          <a:xfrm>
            <a:off x="304800" y="4646613"/>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impossible</a:t>
            </a:r>
          </a:p>
        </p:txBody>
      </p:sp>
      <p:sp>
        <p:nvSpPr>
          <p:cNvPr id="224275" name="Text Box 19"/>
          <p:cNvSpPr txBox="1">
            <a:spLocks noChangeArrowheads="1"/>
          </p:cNvSpPr>
          <p:nvPr/>
        </p:nvSpPr>
        <p:spPr bwMode="auto">
          <a:xfrm>
            <a:off x="7829550" y="4646613"/>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certain</a:t>
            </a:r>
          </a:p>
        </p:txBody>
      </p:sp>
      <p:sp>
        <p:nvSpPr>
          <p:cNvPr id="224276" name="Text Box 20"/>
          <p:cNvSpPr txBox="1">
            <a:spLocks noChangeArrowheads="1"/>
          </p:cNvSpPr>
          <p:nvPr/>
        </p:nvSpPr>
        <p:spPr bwMode="auto">
          <a:xfrm>
            <a:off x="3886200" y="464661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solidFill>
                  <a:srgbClr val="FF6600"/>
                </a:solidFill>
              </a:rPr>
              <a:t>even chance</a:t>
            </a:r>
          </a:p>
        </p:txBody>
      </p:sp>
      <p:grpSp>
        <p:nvGrpSpPr>
          <p:cNvPr id="2" name="Group 30"/>
          <p:cNvGrpSpPr>
            <a:grpSpLocks/>
          </p:cNvGrpSpPr>
          <p:nvPr/>
        </p:nvGrpSpPr>
        <p:grpSpPr bwMode="auto">
          <a:xfrm>
            <a:off x="698500" y="4114800"/>
            <a:ext cx="7747000" cy="657225"/>
            <a:chOff x="440" y="2592"/>
            <a:chExt cx="4880" cy="414"/>
          </a:xfrm>
        </p:grpSpPr>
        <p:sp>
          <p:nvSpPr>
            <p:cNvPr id="14351" name="Line 11"/>
            <p:cNvSpPr>
              <a:spLocks noChangeShapeType="1"/>
            </p:cNvSpPr>
            <p:nvPr/>
          </p:nvSpPr>
          <p:spPr bwMode="auto">
            <a:xfrm>
              <a:off x="541" y="2592"/>
              <a:ext cx="46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12"/>
            <p:cNvSpPr>
              <a:spLocks noChangeShapeType="1"/>
            </p:cNvSpPr>
            <p:nvPr/>
          </p:nvSpPr>
          <p:spPr bwMode="auto">
            <a:xfrm>
              <a:off x="541" y="2592"/>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Line 13"/>
            <p:cNvSpPr>
              <a:spLocks noChangeShapeType="1"/>
            </p:cNvSpPr>
            <p:nvPr/>
          </p:nvSpPr>
          <p:spPr bwMode="auto">
            <a:xfrm>
              <a:off x="2869" y="2592"/>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14"/>
            <p:cNvSpPr>
              <a:spLocks noChangeShapeType="1"/>
            </p:cNvSpPr>
            <p:nvPr/>
          </p:nvSpPr>
          <p:spPr bwMode="auto">
            <a:xfrm>
              <a:off x="5197" y="2592"/>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Text Box 15"/>
            <p:cNvSpPr txBox="1">
              <a:spLocks noChangeArrowheads="1"/>
            </p:cNvSpPr>
            <p:nvPr/>
          </p:nvSpPr>
          <p:spPr bwMode="auto">
            <a:xfrm>
              <a:off x="440" y="266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14356" name="Text Box 17"/>
            <p:cNvSpPr txBox="1">
              <a:spLocks noChangeArrowheads="1"/>
            </p:cNvSpPr>
            <p:nvPr/>
          </p:nvSpPr>
          <p:spPr bwMode="auto">
            <a:xfrm>
              <a:off x="5096" y="2665"/>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grpSp>
          <p:nvGrpSpPr>
            <p:cNvPr id="14357" name="Group 29"/>
            <p:cNvGrpSpPr>
              <a:grpSpLocks/>
            </p:cNvGrpSpPr>
            <p:nvPr/>
          </p:nvGrpSpPr>
          <p:grpSpPr bwMode="auto">
            <a:xfrm>
              <a:off x="2768" y="2643"/>
              <a:ext cx="188" cy="363"/>
              <a:chOff x="2126" y="3748"/>
              <a:chExt cx="188" cy="363"/>
            </a:xfrm>
          </p:grpSpPr>
          <p:sp>
            <p:nvSpPr>
              <p:cNvPr id="14358" name="Text Box 26"/>
              <p:cNvSpPr txBox="1">
                <a:spLocks noChangeArrowheads="1"/>
              </p:cNvSpPr>
              <p:nvPr/>
            </p:nvSpPr>
            <p:spPr bwMode="auto">
              <a:xfrm>
                <a:off x="2127" y="374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1</a:t>
                </a:r>
              </a:p>
            </p:txBody>
          </p:sp>
          <p:sp>
            <p:nvSpPr>
              <p:cNvPr id="14359" name="Line 27"/>
              <p:cNvSpPr>
                <a:spLocks noChangeShapeType="1"/>
              </p:cNvSpPr>
              <p:nvPr/>
            </p:nvSpPr>
            <p:spPr bwMode="auto">
              <a:xfrm>
                <a:off x="2152" y="3930"/>
                <a:ext cx="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Text Box 28"/>
              <p:cNvSpPr txBox="1">
                <a:spLocks noChangeArrowheads="1"/>
              </p:cNvSpPr>
              <p:nvPr/>
            </p:nvSpPr>
            <p:spPr bwMode="auto">
              <a:xfrm>
                <a:off x="2126" y="389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grpSp>
      </p:grpSp>
      <p:pic>
        <p:nvPicPr>
          <p:cNvPr id="14350" name="Picture 36"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42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42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4264"/>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2427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2427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2427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24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autoUpdateAnimBg="0"/>
      <p:bldP spid="224263" grpId="0" autoUpdateAnimBg="0"/>
      <p:bldP spid="224264" grpId="0" autoUpdateAnimBg="0"/>
      <p:bldP spid="224265" grpId="0" autoUpdateAnimBg="0"/>
      <p:bldP spid="224274" grpId="0" autoUpdateAnimBg="0"/>
      <p:bldP spid="224275" grpId="0" autoUpdateAnimBg="0"/>
      <p:bldP spid="2242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descr="boardworks_logo"/>
          <p:cNvPicPr>
            <a:picLocks noChangeAspect="1" noChangeArrowheads="1"/>
          </p:cNvPicPr>
          <p:nvPr/>
        </p:nvPicPr>
        <p:blipFill>
          <a:blip r:embed="rId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Grp="1" noChangeArrowheads="1"/>
          </p:cNvSpPr>
          <p:nvPr>
            <p:ph type="title"/>
          </p:nvPr>
        </p:nvSpPr>
        <p:spPr>
          <a:noFill/>
        </p:spPr>
        <p:txBody>
          <a:bodyPr/>
          <a:lstStyle/>
          <a:p>
            <a:pPr eaLnBrk="1" hangingPunct="1"/>
            <a:r>
              <a:rPr lang="en-GB" smtClean="0"/>
              <a:t>Using the probability scale</a:t>
            </a:r>
            <a:endParaRPr lang="en-US" smtClean="0"/>
          </a:p>
        </p:txBody>
      </p:sp>
      <p:pic>
        <p:nvPicPr>
          <p:cNvPr id="4101" name="Picture 11"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3"/>
          <p:cNvGrpSpPr>
            <a:grpSpLocks/>
          </p:cNvGrpSpPr>
          <p:nvPr/>
        </p:nvGrpSpPr>
        <p:grpSpPr bwMode="auto">
          <a:xfrm>
            <a:off x="7304088" y="115888"/>
            <a:ext cx="576262" cy="576262"/>
            <a:chOff x="4601" y="73"/>
            <a:chExt cx="363" cy="363"/>
          </a:xfrm>
        </p:grpSpPr>
        <p:pic>
          <p:nvPicPr>
            <p:cNvPr id="4105" name="Picture 14" descr="flash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15"/>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107" name="Oval 16"/>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pic>
        <p:nvPicPr>
          <p:cNvPr id="4104" name="Picture 19" descr="level_foundation-hig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098" r:id="rId2" imgW="9142857" imgH="5111581"/>
        </mc:Choice>
        <mc:Fallback>
          <p:control r:id="rId2" imgW="9142857" imgH="5111581">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2161</TotalTime>
  <Words>5590</Words>
  <Application>Microsoft Office PowerPoint</Application>
  <PresentationFormat>On-screen Show (4:3)</PresentationFormat>
  <Paragraphs>1510</Paragraphs>
  <Slides>55</Slides>
  <Notes>54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9" baseType="lpstr">
      <vt:lpstr>Arial</vt:lpstr>
      <vt:lpstr>Times New Roman</vt:lpstr>
      <vt:lpstr>Boardworks template</vt:lpstr>
      <vt:lpstr>Adobe Photoshop Image</vt:lpstr>
      <vt:lpstr>PowerPoint Presentation</vt:lpstr>
      <vt:lpstr>Contents</vt:lpstr>
      <vt:lpstr>The language of probability</vt:lpstr>
      <vt:lpstr>The language of probability</vt:lpstr>
      <vt:lpstr>Outcomes and events</vt:lpstr>
      <vt:lpstr>Outcomes and events</vt:lpstr>
      <vt:lpstr>Two outcomes</vt:lpstr>
      <vt:lpstr>The probability scale</vt:lpstr>
      <vt:lpstr>Using the probability scale</vt:lpstr>
      <vt:lpstr>Contents</vt:lpstr>
      <vt:lpstr>Calculating probability</vt:lpstr>
      <vt:lpstr>Calculating probability</vt:lpstr>
      <vt:lpstr>Calculating probabilities with spinners</vt:lpstr>
      <vt:lpstr>Calculating probabilities</vt:lpstr>
      <vt:lpstr>Contents</vt:lpstr>
      <vt:lpstr>Combined events: horse race</vt:lpstr>
      <vt:lpstr>Horse race</vt:lpstr>
      <vt:lpstr>Horse race evaluation</vt:lpstr>
      <vt:lpstr>Sample space diagrams</vt:lpstr>
      <vt:lpstr>Sample space diagrams</vt:lpstr>
      <vt:lpstr>Combined events with coins and dice</vt:lpstr>
      <vt:lpstr>Combined events</vt:lpstr>
      <vt:lpstr>Other combined events</vt:lpstr>
      <vt:lpstr>Calculating the number of outcomes</vt:lpstr>
      <vt:lpstr>Using fractions to find probabilities</vt:lpstr>
      <vt:lpstr>Using fractions to find probabilities</vt:lpstr>
      <vt:lpstr>Using fractions to find probabilities</vt:lpstr>
      <vt:lpstr>Mutually exclusive events</vt:lpstr>
      <vt:lpstr>Independent events</vt:lpstr>
      <vt:lpstr>Independent events</vt:lpstr>
      <vt:lpstr>Independent events</vt:lpstr>
      <vt:lpstr>Combining probabilities using multiplication</vt:lpstr>
      <vt:lpstr>Contents</vt:lpstr>
      <vt:lpstr>Tree diagrams</vt:lpstr>
      <vt:lpstr>Tree diagrams</vt:lpstr>
      <vt:lpstr>Tree diagrams</vt:lpstr>
      <vt:lpstr>Probability without replacement</vt:lpstr>
      <vt:lpstr>Tree diagrams</vt:lpstr>
      <vt:lpstr>Tree diagrams</vt:lpstr>
      <vt:lpstr>Probability without replacement activity</vt:lpstr>
      <vt:lpstr>Dependent events</vt:lpstr>
      <vt:lpstr>Tree diagrams</vt:lpstr>
      <vt:lpstr>Tree diagrams</vt:lpstr>
      <vt:lpstr>Harder problems</vt:lpstr>
      <vt:lpstr>Summary of methods</vt:lpstr>
      <vt:lpstr>Contents</vt:lpstr>
      <vt:lpstr>Expected probabilities</vt:lpstr>
      <vt:lpstr>Expected probabilities</vt:lpstr>
      <vt:lpstr>Relative frequency</vt:lpstr>
      <vt:lpstr>Relative frequency</vt:lpstr>
      <vt:lpstr>Experimental and theoretical probability</vt:lpstr>
      <vt:lpstr>Experimental and theoretical probability</vt:lpstr>
      <vt:lpstr>Experimental and theoretical probability</vt:lpstr>
      <vt:lpstr>Experimental and theoretical probability</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D6 Probability</dc:title>
  <dc:creator>©Boardworks Ltd 2005</dc:creator>
  <cp:lastModifiedBy>Teacher E-Solutions</cp:lastModifiedBy>
  <cp:revision>111</cp:revision>
  <dcterms:created xsi:type="dcterms:W3CDTF">2003-07-21T09:50:03Z</dcterms:created>
  <dcterms:modified xsi:type="dcterms:W3CDTF">2019-01-18T17:08:34Z</dcterms:modified>
</cp:coreProperties>
</file>