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67" r:id="rId2"/>
    <p:sldMasterId id="2147484183" r:id="rId3"/>
    <p:sldMasterId id="2147484201" r:id="rId4"/>
    <p:sldMasterId id="2147484203" r:id="rId5"/>
    <p:sldMasterId id="2147484205" r:id="rId6"/>
  </p:sldMasterIdLst>
  <p:notesMasterIdLst>
    <p:notesMasterId r:id="rId50"/>
  </p:notesMasterIdLst>
  <p:sldIdLst>
    <p:sldId id="272" r:id="rId7"/>
    <p:sldId id="287" r:id="rId8"/>
    <p:sldId id="292" r:id="rId9"/>
    <p:sldId id="290" r:id="rId10"/>
    <p:sldId id="293" r:id="rId11"/>
    <p:sldId id="289" r:id="rId12"/>
    <p:sldId id="294" r:id="rId13"/>
    <p:sldId id="295" r:id="rId14"/>
    <p:sldId id="296" r:id="rId15"/>
    <p:sldId id="297" r:id="rId16"/>
    <p:sldId id="300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91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0000"/>
    <a:srgbClr val="00FF00"/>
    <a:srgbClr val="FF66FF"/>
    <a:srgbClr val="FF9900"/>
    <a:srgbClr val="33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9" autoAdjust="0"/>
    <p:restoredTop sz="83803" autoAdjust="0"/>
  </p:normalViewPr>
  <p:slideViewPr>
    <p:cSldViewPr snapToGrid="0">
      <p:cViewPr>
        <p:scale>
          <a:sx n="59" d="100"/>
          <a:sy n="59" d="100"/>
        </p:scale>
        <p:origin x="-58" y="-5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0.wmf"/><Relationship Id="rId5" Type="http://schemas.openxmlformats.org/officeDocument/2006/relationships/image" Target="../media/image5.wmf"/><Relationship Id="rId4" Type="http://schemas.openxmlformats.org/officeDocument/2006/relationships/image" Target="../media/image9.wmf"/><Relationship Id="rId9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image" Target="../media/image18.emf"/><Relationship Id="rId21" Type="http://schemas.openxmlformats.org/officeDocument/2006/relationships/image" Target="../media/image36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image" Target="../media/image17.emf"/><Relationship Id="rId16" Type="http://schemas.openxmlformats.org/officeDocument/2006/relationships/image" Target="../media/image31.emf"/><Relationship Id="rId20" Type="http://schemas.openxmlformats.org/officeDocument/2006/relationships/image" Target="../media/image35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23" Type="http://schemas.openxmlformats.org/officeDocument/2006/relationships/image" Target="../media/image38.emf"/><Relationship Id="rId10" Type="http://schemas.openxmlformats.org/officeDocument/2006/relationships/image" Target="../media/image25.emf"/><Relationship Id="rId19" Type="http://schemas.openxmlformats.org/officeDocument/2006/relationships/image" Target="../media/image34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Relationship Id="rId22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72324E-2728-4EEF-B195-E05BBBB5D001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73DED9-B076-428A-8785-C87C5656E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48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CE3F04B-0C53-47A3-B4E5-736A9064DDDE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smtClean="0"/>
              <a:t>www.mathsrevision.com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AAB7716-F479-4D53-8F32-4C343B94F1B1}" type="datetime1">
              <a:rPr lang="en-US" sz="1200" smtClean="0"/>
              <a:pPr eaLnBrk="1" hangingPunct="1"/>
              <a:t>1/18/2019</a:t>
            </a:fld>
            <a:endParaRPr lang="en-US" sz="1200" smtClean="0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smtClean="0"/>
              <a:t>www.mathsrevision.com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3E3D424-7018-4430-84B2-98E3ADBFAC36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706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omic Sans MS" pitchFamily="66" charset="0"/>
              </a:rPr>
              <a:t>We start by find the equation of a circle centre the origin.</a:t>
            </a:r>
          </a:p>
          <a:p>
            <a:r>
              <a:rPr lang="en-US" smtClean="0">
                <a:latin typeface="Comic Sans MS" pitchFamily="66" charset="0"/>
              </a:rPr>
              <a:t>First draw set axises x,y and then label the origin O.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Next we plot a point P say, which as coordinates x,y.</a:t>
            </a:r>
          </a:p>
          <a:p>
            <a:r>
              <a:rPr lang="en-US" smtClean="0">
                <a:latin typeface="Comic Sans MS" pitchFamily="66" charset="0"/>
              </a:rPr>
              <a:t>Next draw a line from the origin O to the point P and label</a:t>
            </a:r>
          </a:p>
          <a:p>
            <a:r>
              <a:rPr lang="en-US" smtClean="0">
                <a:latin typeface="Comic Sans MS" pitchFamily="66" charset="0"/>
              </a:rPr>
              <a:t>length of this line r.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If we now rotate the point P through 360 degrees keep the Origin fixed we trace out a circle with radius r and centre O. 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Remembering Pythagoras’s Theorem from Standard grade </a:t>
            </a:r>
          </a:p>
          <a:p>
            <a:r>
              <a:rPr lang="en-US" smtClean="0">
                <a:latin typeface="Comic Sans MS" pitchFamily="66" charset="0"/>
              </a:rPr>
              <a:t>a square plus b squared equal c squares we can now write down the equal of any circle with centre the origin.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smtClean="0"/>
              <a:t>www.mathsrevision.com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549F2ED-943C-4462-93F4-457EF211A992}" type="datetime1">
              <a:rPr lang="en-US" sz="1200" smtClean="0"/>
              <a:pPr eaLnBrk="1" hangingPunct="1"/>
              <a:t>1/18/2019</a:t>
            </a:fld>
            <a:endParaRPr lang="en-US" sz="1200" smtClean="0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smtClean="0"/>
              <a:t>www.mathsrevision.com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382364A-D2A8-4A2F-825B-4619F6C300D0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716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smtClean="0">
                <a:latin typeface="Comic Sans MS" pitchFamily="66" charset="0"/>
              </a:rPr>
              <a:t>We are now in a position to find the equation of any circle with centre A,B.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All we have to do is repeat the process in shown in slide 2, but this time the centre is chosen to be (a,b).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First plot a point C and label it’s coordinates (a,b), next we plot another point P  and label it’s coordinates (x,y).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Next draw a line from C to P and call this length (r).</a:t>
            </a:r>
          </a:p>
          <a:p>
            <a:r>
              <a:rPr lang="en-US" sz="1000" smtClean="0">
                <a:latin typeface="Comic Sans MS" pitchFamily="66" charset="0"/>
              </a:rPr>
              <a:t>(r) will be the radius of our circle with centre (a,b).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Again we rotate the point P through 360 degrees keeping the point C fixed.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Using </a:t>
            </a:r>
            <a:r>
              <a:rPr lang="en-GB" sz="1000" smtClean="0">
                <a:latin typeface="Comic Sans MS" pitchFamily="66" charset="0"/>
              </a:rPr>
              <a:t>Pythagoras Theorem a squared plus b squared equal c squared we can write down the equation </a:t>
            </a:r>
            <a:r>
              <a:rPr lang="en-US" sz="1000" smtClean="0">
                <a:latin typeface="Comic Sans MS" pitchFamily="66" charset="0"/>
              </a:rPr>
              <a:t>of any circle with centre (a,b) and radius (r).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The equation is</a:t>
            </a:r>
            <a:r>
              <a:rPr lang="en-US" smtClean="0">
                <a:latin typeface="Comic Sans MS" pitchFamily="66" charset="0"/>
              </a:rPr>
              <a:t> </a:t>
            </a:r>
            <a:r>
              <a:rPr lang="en-US" sz="1000" smtClean="0">
                <a:latin typeface="Comic Sans MS" pitchFamily="66" charset="0"/>
              </a:rPr>
              <a:t>(</a:t>
            </a:r>
            <a:r>
              <a:rPr lang="en-GB" sz="1000" smtClean="0">
                <a:latin typeface="Comic Sans MS" pitchFamily="66" charset="0"/>
              </a:rPr>
              <a:t>x - a) all squared plus (y-b) all squared equals (r) squared.</a:t>
            </a:r>
          </a:p>
          <a:p>
            <a:endParaRPr lang="en-GB" sz="1000" smtClean="0">
              <a:latin typeface="Comic Sans MS" pitchFamily="66" charset="0"/>
            </a:endParaRPr>
          </a:p>
          <a:p>
            <a:r>
              <a:rPr lang="en-GB" sz="1000" smtClean="0">
                <a:latin typeface="Comic Sans MS" pitchFamily="66" charset="0"/>
              </a:rPr>
              <a:t>Finally to write down the equation of a circle we need to know the co-ordinates of the centre and the length of the radius or co-ordinates of the centre and the co-ordinates of a point on the circumference of the circle.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smtClean="0"/>
              <a:t>www.mathsrevision.com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2385DF7-EDB1-4654-B755-F9EC223C2C70}" type="datetime1">
              <a:rPr lang="en-US" sz="1200" smtClean="0"/>
              <a:pPr eaLnBrk="1" hangingPunct="1"/>
              <a:t>1/18/2019</a:t>
            </a:fld>
            <a:endParaRPr lang="en-US" sz="1200" smtClean="0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smtClean="0"/>
              <a:t>www.mathsrevision.com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E50F2AD-887B-4857-AD41-8160014A6565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727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smtClean="0">
                <a:latin typeface="Comic Sans MS" pitchFamily="66" charset="0"/>
              </a:rPr>
              <a:t>We have derived the general equation of any circle with centre (a,b) and radius ®, this is given at the top of the slide.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We can re-write this equation into a different format given at the bottom of the slide. </a:t>
            </a:r>
          </a:p>
          <a:p>
            <a:r>
              <a:rPr lang="en-US" sz="1000" smtClean="0">
                <a:latin typeface="Comic Sans MS" pitchFamily="66" charset="0"/>
              </a:rPr>
              <a:t>The reason for doing so, is that this format can be much more useful when dealing with certain types of questions.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To get to this equivalent form we multiply out the bracket in our original equation. </a:t>
            </a:r>
          </a:p>
          <a:p>
            <a:r>
              <a:rPr lang="en-US" sz="1000" smtClean="0">
                <a:latin typeface="Comic Sans MS" pitchFamily="66" charset="0"/>
              </a:rPr>
              <a:t>Then we gather each of the different terms together. </a:t>
            </a:r>
          </a:p>
          <a:p>
            <a:r>
              <a:rPr lang="en-US" sz="1000" smtClean="0">
                <a:latin typeface="Comic Sans MS" pitchFamily="66" charset="0"/>
              </a:rPr>
              <a:t>Then we equate the LHS of the equation to zero, by subtracting r squared from each side.  </a:t>
            </a:r>
          </a:p>
          <a:p>
            <a:r>
              <a:rPr lang="en-US" sz="1000" smtClean="0">
                <a:latin typeface="Comic Sans MS" pitchFamily="66" charset="0"/>
              </a:rPr>
              <a:t>We then we tidy up the equation further by letting g= - a , f = -b and the constant term c = a squared plus b squared minus r squared. </a:t>
            </a:r>
          </a:p>
          <a:p>
            <a:r>
              <a:rPr lang="en-US" sz="1000" smtClean="0">
                <a:latin typeface="Comic Sans MS" pitchFamily="66" charset="0"/>
              </a:rPr>
              <a:t>This gives us the equivalent form of the general equation at the bottom of the slide.</a:t>
            </a:r>
          </a:p>
          <a:p>
            <a:r>
              <a:rPr lang="en-US" sz="1000" smtClean="0">
                <a:latin typeface="Comic Sans MS" pitchFamily="66" charset="0"/>
              </a:rPr>
              <a:t>Note that in this format the centre is given by (-g, -f ) since a=-g and b=-f.</a:t>
            </a:r>
          </a:p>
          <a:p>
            <a:endParaRPr lang="en-US" sz="1000" smtClean="0">
              <a:latin typeface="Comic Sans MS" pitchFamily="66" charset="0"/>
            </a:endParaRPr>
          </a:p>
          <a:p>
            <a:r>
              <a:rPr lang="en-US" sz="1000" smtClean="0">
                <a:latin typeface="Comic Sans MS" pitchFamily="66" charset="0"/>
              </a:rPr>
              <a:t>Also by rearranging the expression for c we can deduce the formula for the radius r. </a:t>
            </a:r>
          </a:p>
          <a:p>
            <a:r>
              <a:rPr lang="en-US" sz="1000" smtClean="0">
                <a:latin typeface="Comic Sans MS" pitchFamily="66" charset="0"/>
              </a:rPr>
              <a:t> r=square root of g2+f2-c. 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9"/>
          <p:cNvSpPr txBox="1">
            <a:spLocks noChangeArrowheads="1"/>
          </p:cNvSpPr>
          <p:nvPr userDrawn="1"/>
        </p:nvSpPr>
        <p:spPr bwMode="auto">
          <a:xfrm>
            <a:off x="114300" y="1498600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19" name="TextBox 40"/>
          <p:cNvSpPr txBox="1">
            <a:spLocks noChangeArrowheads="1"/>
          </p:cNvSpPr>
          <p:nvPr userDrawn="1"/>
        </p:nvSpPr>
        <p:spPr bwMode="auto">
          <a:xfrm>
            <a:off x="3862388" y="1397000"/>
            <a:ext cx="148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Comic Sans MS" pitchFamily="66" charset="0"/>
              </a:rPr>
              <a:t>Outcome 4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41500" y="571500"/>
            <a:ext cx="5524500" cy="78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226E-A924-44A0-BC2B-E95579E19A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34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523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BD8C-2D9A-49E4-A1CA-FCA3691876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6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412A-3B3A-4274-8FA2-02F8BD6444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89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9915-E96F-49FA-A7C8-58B4EADCCC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3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74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6028" y="1691822"/>
            <a:ext cx="7771946" cy="173717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74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054" y="3885974"/>
            <a:ext cx="6399893" cy="175305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0A17-0AF7-4330-9A56-C5F21D7AC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9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7878-3F6E-4EB3-B3DC-303A02B86BE9}" type="datetime5">
              <a:rPr lang="en-US"/>
              <a:pPr>
                <a:defRPr/>
              </a:pPr>
              <a:t>18-Jan-19</a:t>
            </a:fld>
            <a:endParaRPr lang="en-US" sz="14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8193-0D63-4B5B-BAC7-32951ECE92C4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769239"/>
      </p:ext>
    </p:extLst>
  </p:cSld>
  <p:clrMapOvr>
    <a:masterClrMapping/>
  </p:clrMapOvr>
  <p:transition spd="slow" advClick="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D183-14D3-43B3-9B60-A9575AB5B32A}" type="datetime5">
              <a:rPr lang="en-US"/>
              <a:pPr>
                <a:defRPr/>
              </a:pPr>
              <a:t>18-Jan-19</a:t>
            </a:fld>
            <a:endParaRPr lang="en-US" sz="14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6555-FD3F-4750-876F-18129BE72A7C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753083"/>
      </p:ext>
    </p:extLst>
  </p:cSld>
  <p:clrMapOvr>
    <a:masterClrMapping/>
  </p:clrMapOvr>
  <p:transition spd="slow" advClick="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6B08-B220-47C6-8A73-CE93663663BD}" type="datetime5">
              <a:rPr lang="en-US"/>
              <a:pPr>
                <a:defRPr/>
              </a:pPr>
              <a:t>18-Jan-19</a:t>
            </a:fld>
            <a:endParaRPr lang="en-US" sz="14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4B90-0001-45C5-9792-7BA1E877BE2B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123676"/>
      </p:ext>
    </p:extLst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F7F8-07AE-4B1E-98C5-3CADA5CFB8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3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3746-16FA-4E1F-ABEE-FB9602D6F0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34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A8D6-10E3-4459-B71B-6691209082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63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953C-E2A4-4437-BB54-8F84BE4507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36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8142-C1A4-474A-8D06-A5F0A94151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F3E5-4D67-43A7-8451-5A2A34C90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7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8D45-A26E-46FF-8AE2-F625D684F8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2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2477-E101-48EE-861F-D5642DFA4D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4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4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920F4D10-70F6-4E3E-87F8-178C9A85A9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80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033" name="Picture 21" descr="scottishflag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2" descr="Office Objects 057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22"/>
          <p:cNvSpPr txBox="1">
            <a:spLocks noChangeArrowheads="1"/>
          </p:cNvSpPr>
          <p:nvPr userDrawn="1"/>
        </p:nvSpPr>
        <p:spPr bwMode="auto">
          <a:xfrm>
            <a:off x="142875" y="1428750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1036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</a:rPr>
              <a:t>Outcome 4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7DAE92-CD94-4633-95C2-00F03C9834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65306" tIns="32653" rIns="65306" bIns="32653"/>
          <a:lstStyle/>
          <a:p>
            <a:pPr>
              <a:defRPr/>
            </a:pPr>
            <a:endParaRPr lang="en-GB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63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63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64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64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64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64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4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4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594AD65-8847-4983-BAF3-194DF87B1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7" r:id="rId1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83232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09764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036296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362829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5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31A66540-30CD-4ACE-A2D9-6EC689A02FD3}" type="datetime5">
              <a:rPr lang="en-US"/>
              <a:pPr>
                <a:defRPr/>
              </a:pPr>
              <a:t>18-Jan-19</a:t>
            </a:fld>
            <a:endParaRPr lang="en-US" sz="1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www.mathsrevision.com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AC6F657C-E042-4C43-AA72-47D677B5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</p:sldLayoutIdLst>
  <p:transition spd="slow" advClick="0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P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P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128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9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4953CEDA-B3DC-492C-8D93-2691EAD47FFF}" type="datetime5">
              <a:rPr lang="en-US"/>
              <a:pPr>
                <a:defRPr/>
              </a:pPr>
              <a:t>18-Jan-19</a:t>
            </a:fld>
            <a:endParaRPr lang="en-US" sz="1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www.mathsrevision.com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CED1A33A-022A-456E-BF70-729C9F4CA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</p:sldLayoutIdLst>
  <p:transition spd="slow" advClick="0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P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P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615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3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68E6862D-84AF-459F-B1DA-757C1EAAFE78}" type="datetime5">
              <a:rPr lang="en-US"/>
              <a:pPr>
                <a:defRPr/>
              </a:pPr>
              <a:t>18-Jan-19</a:t>
            </a:fld>
            <a:endParaRPr lang="en-US" sz="1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www.mathsrevision.com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BBCA7395-3249-4724-A578-0066EC76E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</p:sldLayoutIdLst>
  <p:transition spd="slow" advClick="0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P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P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1.wmf"/><Relationship Id="rId3" Type="http://schemas.openxmlformats.org/officeDocument/2006/relationships/slideLayout" Target="../slideLayouts/slideLayout17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2" Type="http://schemas.openxmlformats.org/officeDocument/2006/relationships/audio" Target="file:///C:\Maths\Website\Presentations\HS_Circle\slide4.wav" TargetMode="Externa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4.png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0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.wmf"/><Relationship Id="rId22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9" Type="http://schemas.openxmlformats.org/officeDocument/2006/relationships/oleObject" Target="../embeddings/oleObject30.bin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31.emf"/><Relationship Id="rId42" Type="http://schemas.openxmlformats.org/officeDocument/2006/relationships/image" Target="../media/image35.emf"/><Relationship Id="rId47" Type="http://schemas.openxmlformats.org/officeDocument/2006/relationships/oleObject" Target="../embeddings/oleObject34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33.emf"/><Relationship Id="rId46" Type="http://schemas.openxmlformats.org/officeDocument/2006/relationships/image" Target="../media/image37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oleObject" Target="../embeddings/oleObject25.bin"/><Relationship Id="rId41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6.emf"/><Relationship Id="rId32" Type="http://schemas.openxmlformats.org/officeDocument/2006/relationships/image" Target="../media/image30.emf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34.emf"/><Relationship Id="rId45" Type="http://schemas.openxmlformats.org/officeDocument/2006/relationships/oleObject" Target="../embeddings/oleObject33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8.emf"/><Relationship Id="rId36" Type="http://schemas.openxmlformats.org/officeDocument/2006/relationships/image" Target="../media/image32.emf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4" Type="http://schemas.openxmlformats.org/officeDocument/2006/relationships/image" Target="../media/image36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29.emf"/><Relationship Id="rId35" Type="http://schemas.openxmlformats.org/officeDocument/2006/relationships/oleObject" Target="../embeddings/oleObject28.bin"/><Relationship Id="rId43" Type="http://schemas.openxmlformats.org/officeDocument/2006/relationships/oleObject" Target="../embeddings/oleObject32.bin"/><Relationship Id="rId48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8.wmf"/><Relationship Id="rId3" Type="http://schemas.openxmlformats.org/officeDocument/2006/relationships/audio" Target="../media/audio1.wav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3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2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audio" Target="../media/audio1.wav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3.wmf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42.png"/><Relationship Id="rId9" Type="http://schemas.openxmlformats.org/officeDocument/2006/relationships/image" Target="../media/image5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7.wmf"/><Relationship Id="rId3" Type="http://schemas.openxmlformats.org/officeDocument/2006/relationships/audio" Target="../media/audio1.wav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6.wmf"/><Relationship Id="rId5" Type="http://schemas.openxmlformats.org/officeDocument/2006/relationships/image" Target="../media/image43.png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42.png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2.wmf"/><Relationship Id="rId3" Type="http://schemas.openxmlformats.org/officeDocument/2006/relationships/audio" Target="../media/audio1.wav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1.wmf"/><Relationship Id="rId5" Type="http://schemas.openxmlformats.org/officeDocument/2006/relationships/image" Target="../media/image43.png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42.png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2.wmf"/><Relationship Id="rId5" Type="http://schemas.openxmlformats.org/officeDocument/2006/relationships/image" Target="../media/image74.png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73.bin"/><Relationship Id="rId3" Type="http://schemas.openxmlformats.org/officeDocument/2006/relationships/audio" Target="../media/audio1.wav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80.wmf"/><Relationship Id="rId25" Type="http://schemas.openxmlformats.org/officeDocument/2006/relationships/image" Target="../media/image8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7.wmf"/><Relationship Id="rId24" Type="http://schemas.openxmlformats.org/officeDocument/2006/relationships/oleObject" Target="../embeddings/oleObject76.bin"/><Relationship Id="rId5" Type="http://schemas.openxmlformats.org/officeDocument/2006/relationships/image" Target="../media/image43.png"/><Relationship Id="rId15" Type="http://schemas.openxmlformats.org/officeDocument/2006/relationships/image" Target="../media/image79.wmf"/><Relationship Id="rId23" Type="http://schemas.openxmlformats.org/officeDocument/2006/relationships/image" Target="../media/image83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81.wmf"/><Relationship Id="rId4" Type="http://schemas.openxmlformats.org/officeDocument/2006/relationships/image" Target="../media/image42.png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2.wmf"/><Relationship Id="rId3" Type="http://schemas.openxmlformats.org/officeDocument/2006/relationships/audio" Target="../media/audio1.wav"/><Relationship Id="rId21" Type="http://schemas.openxmlformats.org/officeDocument/2006/relationships/image" Target="../media/image93.wmf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8.wmf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2.bin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43.png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6.wmf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43.png"/><Relationship Id="rId10" Type="http://schemas.openxmlformats.org/officeDocument/2006/relationships/image" Target="../media/image87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9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93.bin"/><Relationship Id="rId3" Type="http://schemas.openxmlformats.org/officeDocument/2006/relationships/audio" Target="../media/audio1.wav"/><Relationship Id="rId7" Type="http://schemas.openxmlformats.org/officeDocument/2006/relationships/image" Target="../media/image104.png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00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11.wmf"/><Relationship Id="rId3" Type="http://schemas.openxmlformats.org/officeDocument/2006/relationships/audio" Target="../media/audio1.wav"/><Relationship Id="rId21" Type="http://schemas.openxmlformats.org/officeDocument/2006/relationships/image" Target="../media/image43.png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82563"/>
            <a:ext cx="7086600" cy="1036637"/>
          </a:xfrm>
        </p:spPr>
        <p:txBody>
          <a:bodyPr/>
          <a:lstStyle/>
          <a:p>
            <a:pPr algn="ctr" eaLnBrk="1" hangingPunct="1"/>
            <a:r>
              <a:rPr lang="en-GB" sz="4800" b="0" smtClean="0">
                <a:solidFill>
                  <a:srgbClr val="FFFF00"/>
                </a:solidFill>
                <a:effectLst/>
              </a:rPr>
              <a:t>CIRCLE EQUATIONS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001838" y="2184400"/>
            <a:ext cx="6897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The Graphical Form of the Circle Equation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001838" y="2628900"/>
            <a:ext cx="5541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Inside , Outside or On the Circle</a:t>
            </a:r>
          </a:p>
        </p:txBody>
      </p:sp>
      <p:sp>
        <p:nvSpPr>
          <p:cNvPr id="2458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2243138"/>
            <a:ext cx="409575" cy="268287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2738438"/>
            <a:ext cx="409575" cy="268287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001838" y="3148013"/>
            <a:ext cx="6380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Intersection Form of the Circle Equation</a:t>
            </a:r>
          </a:p>
        </p:txBody>
      </p:sp>
      <p:sp>
        <p:nvSpPr>
          <p:cNvPr id="24584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3232150"/>
            <a:ext cx="409575" cy="28733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001838" y="4110038"/>
            <a:ext cx="714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Find intersection points between a Line &amp; Circle</a:t>
            </a:r>
          </a:p>
        </p:txBody>
      </p:sp>
      <p:sp>
        <p:nvSpPr>
          <p:cNvPr id="24586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420211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2001838" y="4538663"/>
            <a:ext cx="6897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Tangency (&amp; Discriminant) to the Circle</a:t>
            </a:r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2001838" y="5026025"/>
            <a:ext cx="5678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Equation of Tangent to the Circle </a:t>
            </a:r>
          </a:p>
        </p:txBody>
      </p:sp>
      <p:sp>
        <p:nvSpPr>
          <p:cNvPr id="24589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4632325"/>
            <a:ext cx="409575" cy="268288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5126038"/>
            <a:ext cx="409575" cy="268287"/>
          </a:xfrm>
          <a:prstGeom prst="actionButtonForwardNex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5983288"/>
            <a:ext cx="542925" cy="436562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0"/>
          <p:cNvSpPr txBox="1">
            <a:spLocks noChangeArrowheads="1"/>
          </p:cNvSpPr>
          <p:nvPr/>
        </p:nvSpPr>
        <p:spPr bwMode="auto">
          <a:xfrm>
            <a:off x="2001838" y="5930900"/>
            <a:ext cx="449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Exam Type Questions</a:t>
            </a:r>
          </a:p>
        </p:txBody>
      </p:sp>
      <p:sp>
        <p:nvSpPr>
          <p:cNvPr id="24593" name="Text Box 10"/>
          <p:cNvSpPr txBox="1">
            <a:spLocks noChangeArrowheads="1"/>
          </p:cNvSpPr>
          <p:nvPr/>
        </p:nvSpPr>
        <p:spPr bwMode="auto">
          <a:xfrm>
            <a:off x="2001838" y="5467350"/>
            <a:ext cx="5678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Mind Map of Circle Chapter</a:t>
            </a:r>
          </a:p>
        </p:txBody>
      </p:sp>
      <p:sp>
        <p:nvSpPr>
          <p:cNvPr id="24594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5567363"/>
            <a:ext cx="409575" cy="2682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10"/>
          <p:cNvSpPr txBox="1">
            <a:spLocks noChangeArrowheads="1"/>
          </p:cNvSpPr>
          <p:nvPr/>
        </p:nvSpPr>
        <p:spPr bwMode="auto">
          <a:xfrm>
            <a:off x="2014538" y="3627438"/>
            <a:ext cx="714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200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Finding distances involving circles and lines</a:t>
            </a:r>
          </a:p>
        </p:txBody>
      </p:sp>
      <p:sp>
        <p:nvSpPr>
          <p:cNvPr id="24596" name="AutoShape 11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90650" y="3719513"/>
            <a:ext cx="409575" cy="268287"/>
          </a:xfrm>
          <a:prstGeom prst="actionButtonForwardNex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27100" y="2030413"/>
            <a:ext cx="226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 K(-7,12)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27100" y="2574925"/>
            <a:ext cx="2111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1150" y="2574925"/>
            <a:ext cx="241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(-7+1)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(12-4)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06975" y="2574925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 (-6)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+ 8</a:t>
            </a:r>
            <a:r>
              <a:rPr lang="en-GB" sz="2000" baseline="30000" dirty="0">
                <a:latin typeface="+mj-lt"/>
              </a:rPr>
              <a:t>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22988" y="2574925"/>
            <a:ext cx="225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= 36 + 64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</a:t>
            </a:r>
            <a:r>
              <a:rPr lang="en-GB" sz="2000" dirty="0">
                <a:latin typeface="+mj-lt"/>
              </a:rPr>
              <a:t> 100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7100" y="2994025"/>
            <a:ext cx="668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point K is on the circumference.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" y="36131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 L(10,5)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82650" y="4081463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741613" y="4081463"/>
            <a:ext cx="230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(10+1)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(5-4)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33938" y="4081463"/>
            <a:ext cx="1062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11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+ 1</a:t>
            </a:r>
            <a:r>
              <a:rPr lang="en-GB" sz="2000" baseline="30000" dirty="0">
                <a:latin typeface="+mj-lt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46750" y="4081463"/>
            <a:ext cx="190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121 + 1 = 122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61263" y="402431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&gt;</a:t>
            </a:r>
            <a:r>
              <a:rPr lang="en-GB" sz="2000" dirty="0">
                <a:latin typeface="+mj-lt"/>
              </a:rPr>
              <a:t> 100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09638" y="45624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point L is outside the circumference.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14400" y="51768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 M(4,9)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87413" y="5727700"/>
            <a:ext cx="2138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762250" y="5727700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(4+1)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(9-4)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791075" y="5727700"/>
            <a:ext cx="120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5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+ 5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648325" y="5727700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25 + 25 = 50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435850" y="5670550"/>
            <a:ext cx="96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&lt;</a:t>
            </a:r>
            <a:r>
              <a:rPr lang="en-GB" sz="2000" dirty="0">
                <a:latin typeface="+mj-lt"/>
              </a:rPr>
              <a:t> 100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09638" y="6226175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point M is inside the circumference.</a:t>
            </a:r>
          </a:p>
        </p:txBody>
      </p:sp>
      <p:cxnSp>
        <p:nvCxnSpPr>
          <p:cNvPr id="33814" name="Straight Connector 22"/>
          <p:cNvCxnSpPr>
            <a:cxnSpLocks noChangeShapeType="1"/>
          </p:cNvCxnSpPr>
          <p:nvPr/>
        </p:nvCxnSpPr>
        <p:spPr bwMode="auto">
          <a:xfrm>
            <a:off x="1022350" y="3495675"/>
            <a:ext cx="78803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Straight Connector 23"/>
          <p:cNvCxnSpPr>
            <a:cxnSpLocks noChangeShapeType="1"/>
          </p:cNvCxnSpPr>
          <p:nvPr/>
        </p:nvCxnSpPr>
        <p:spPr bwMode="auto">
          <a:xfrm>
            <a:off x="1022350" y="5141913"/>
            <a:ext cx="78803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850900" y="730250"/>
            <a:ext cx="6705600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Inside / Outside or On Circumference</a:t>
            </a:r>
            <a:endParaRPr lang="en-GB" sz="28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8E5D8B-0756-4F9A-AD7F-52D5C9BBA3F3}" type="datetime5">
              <a:rPr lang="en-US"/>
              <a:pPr>
                <a:defRPr/>
              </a:pPr>
              <a:t>18-Jan-19</a:t>
            </a:fld>
            <a:endParaRPr lang="en-US" sz="1400">
              <a:effectLst/>
            </a:endParaRPr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DBB26-69C7-4F4C-8136-CE8342C67891}" type="slidenum">
              <a:rPr lang="en-US"/>
              <a:pPr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Intersection Form of the Circle Equation</a:t>
            </a:r>
            <a:endParaRPr lang="en-GB" sz="4000" dirty="0" smtClean="0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246188" y="3248025"/>
          <a:ext cx="40846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Equation" r:id="rId5" imgW="2413000" imgH="228600" progId="Equation.3">
                  <p:embed/>
                </p:oleObj>
              </mc:Choice>
              <mc:Fallback>
                <p:oleObj name="Equation" r:id="rId5" imgW="2413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3248025"/>
                        <a:ext cx="408463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246188" y="2686050"/>
          <a:ext cx="36560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Equation" r:id="rId7" imgW="2159000" imgH="228600" progId="Equation.3">
                  <p:embed/>
                </p:oleObj>
              </mc:Choice>
              <mc:Fallback>
                <p:oleObj name="Equation" r:id="rId7" imgW="21590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686050"/>
                        <a:ext cx="36560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246188" y="3811588"/>
          <a:ext cx="37417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Equation" r:id="rId9" imgW="2209800" imgH="228600" progId="Equation.3">
                  <p:embed/>
                </p:oleObj>
              </mc:Choice>
              <mc:Fallback>
                <p:oleObj name="Equation" r:id="rId9" imgW="2209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3811588"/>
                        <a:ext cx="37417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393825" y="4483100"/>
          <a:ext cx="38258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Equation" r:id="rId11" imgW="2260600" imgH="228600" progId="Equation.3">
                  <p:embed/>
                </p:oleObj>
              </mc:Choice>
              <mc:Fallback>
                <p:oleObj name="Equation" r:id="rId11" imgW="22606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483100"/>
                        <a:ext cx="38258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24"/>
          <p:cNvSpPr>
            <a:spLocks noChangeArrowheads="1"/>
          </p:cNvSpPr>
          <p:nvPr/>
        </p:nvSpPr>
        <p:spPr bwMode="auto">
          <a:xfrm>
            <a:off x="1117600" y="1719263"/>
            <a:ext cx="7566025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7" name="Object 4"/>
          <p:cNvGraphicFramePr>
            <a:graphicFrameLocks noChangeAspect="1"/>
          </p:cNvGraphicFramePr>
          <p:nvPr/>
        </p:nvGraphicFramePr>
        <p:xfrm>
          <a:off x="1816100" y="1831975"/>
          <a:ext cx="24939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13" imgW="1473200" imgH="228600" progId="Equation.3">
                  <p:embed/>
                </p:oleObj>
              </mc:Choice>
              <mc:Fallback>
                <p:oleObj name="Equation" r:id="rId13" imgW="1473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831975"/>
                        <a:ext cx="24939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5"/>
          <p:cNvSpPr>
            <a:spLocks noChangeArrowheads="1"/>
          </p:cNvSpPr>
          <p:nvPr/>
        </p:nvSpPr>
        <p:spPr bwMode="auto">
          <a:xfrm rot="10800000" flipV="1">
            <a:off x="4487863" y="1881188"/>
            <a:ext cx="1643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Centre  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C(a,b)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4829" name="Text Box 6"/>
          <p:cNvSpPr txBox="1">
            <a:spLocks noChangeArrowheads="1"/>
          </p:cNvSpPr>
          <p:nvPr/>
        </p:nvSpPr>
        <p:spPr bwMode="auto">
          <a:xfrm>
            <a:off x="5994400" y="1785938"/>
            <a:ext cx="98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latin typeface="Comic Sans MS" pitchFamily="66" charset="0"/>
              </a:rPr>
              <a:t>Radius</a:t>
            </a:r>
            <a:r>
              <a:rPr lang="en-GB">
                <a:latin typeface="Comic Sans MS" pitchFamily="66" charset="0"/>
              </a:rPr>
              <a:t> 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r</a:t>
            </a:r>
            <a:endParaRPr lang="en-GB"/>
          </a:p>
        </p:txBody>
      </p:sp>
      <p:sp>
        <p:nvSpPr>
          <p:cNvPr id="34830" name="Text Box 25"/>
          <p:cNvSpPr txBox="1">
            <a:spLocks noChangeArrowheads="1"/>
          </p:cNvSpPr>
          <p:nvPr/>
        </p:nvSpPr>
        <p:spPr bwMode="auto">
          <a:xfrm>
            <a:off x="1303338" y="18176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1.</a:t>
            </a:r>
            <a:r>
              <a:rPr lang="en-US"/>
              <a:t> </a:t>
            </a:r>
          </a:p>
        </p:txBody>
      </p:sp>
      <p:grpSp>
        <p:nvGrpSpPr>
          <p:cNvPr id="34831" name="Group 30"/>
          <p:cNvGrpSpPr>
            <a:grpSpLocks/>
          </p:cNvGrpSpPr>
          <p:nvPr/>
        </p:nvGrpSpPr>
        <p:grpSpPr bwMode="auto">
          <a:xfrm>
            <a:off x="1096963" y="5387975"/>
            <a:ext cx="7566025" cy="652463"/>
            <a:chOff x="699" y="3616"/>
            <a:chExt cx="4766" cy="411"/>
          </a:xfrm>
        </p:grpSpPr>
        <p:sp>
          <p:nvSpPr>
            <p:cNvPr id="34853" name="Rectangle 22"/>
            <p:cNvSpPr>
              <a:spLocks noChangeArrowheads="1"/>
            </p:cNvSpPr>
            <p:nvPr/>
          </p:nvSpPr>
          <p:spPr bwMode="auto">
            <a:xfrm>
              <a:off x="699" y="3616"/>
              <a:ext cx="4766" cy="4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54" name="Group 29"/>
            <p:cNvGrpSpPr>
              <a:grpSpLocks/>
            </p:cNvGrpSpPr>
            <p:nvPr/>
          </p:nvGrpSpPr>
          <p:grpSpPr bwMode="auto">
            <a:xfrm>
              <a:off x="1144" y="3662"/>
              <a:ext cx="4211" cy="288"/>
              <a:chOff x="815" y="3662"/>
              <a:chExt cx="4540" cy="280"/>
            </a:xfrm>
          </p:grpSpPr>
          <p:sp>
            <p:nvSpPr>
              <p:cNvPr id="34856" name="Rectangle 19"/>
              <p:cNvSpPr>
                <a:spLocks noChangeArrowheads="1"/>
              </p:cNvSpPr>
              <p:nvPr/>
            </p:nvSpPr>
            <p:spPr bwMode="auto">
              <a:xfrm>
                <a:off x="3877" y="3662"/>
                <a:ext cx="66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omic Sans MS" pitchFamily="66" charset="0"/>
                  </a:rPr>
                  <a:t>Radius</a:t>
                </a:r>
                <a:r>
                  <a:rPr lang="en-GB">
                    <a:latin typeface="Comic Sans MS" pitchFamily="66" charset="0"/>
                  </a:rPr>
                  <a:t> </a:t>
                </a:r>
                <a:r>
                  <a:rPr lang="en-GB" sz="1600">
                    <a:solidFill>
                      <a:srgbClr val="FF3300"/>
                    </a:solidFill>
                    <a:latin typeface="Comic Sans MS" pitchFamily="66" charset="0"/>
                  </a:rPr>
                  <a:t>r</a:t>
                </a:r>
              </a:p>
            </p:txBody>
          </p:sp>
          <p:grpSp>
            <p:nvGrpSpPr>
              <p:cNvPr id="34857" name="Group 21"/>
              <p:cNvGrpSpPr>
                <a:grpSpLocks/>
              </p:cNvGrpSpPr>
              <p:nvPr/>
            </p:nvGrpSpPr>
            <p:grpSpPr bwMode="auto">
              <a:xfrm>
                <a:off x="815" y="3687"/>
                <a:ext cx="4540" cy="243"/>
                <a:chOff x="815" y="3687"/>
                <a:chExt cx="4540" cy="243"/>
              </a:xfrm>
            </p:grpSpPr>
            <p:graphicFrame>
              <p:nvGraphicFramePr>
                <p:cNvPr id="34858" name="Object 17"/>
                <p:cNvGraphicFramePr>
                  <a:graphicFrameLocks noChangeAspect="1"/>
                </p:cNvGraphicFramePr>
                <p:nvPr/>
              </p:nvGraphicFramePr>
              <p:xfrm>
                <a:off x="815" y="3687"/>
                <a:ext cx="1869" cy="2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66" name="Equation" r:id="rId15" imgW="1752600" imgH="228600" progId="Equation.3">
                        <p:embed/>
                      </p:oleObj>
                    </mc:Choice>
                    <mc:Fallback>
                      <p:oleObj name="Equation" r:id="rId15" imgW="1752600" imgH="228600" progId="Equation.3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" y="3687"/>
                              <a:ext cx="1869" cy="2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4859" name="Rectangle 18"/>
                <p:cNvSpPr>
                  <a:spLocks noChangeArrowheads="1"/>
                </p:cNvSpPr>
                <p:nvPr/>
              </p:nvSpPr>
              <p:spPr bwMode="auto">
                <a:xfrm>
                  <a:off x="2859" y="3718"/>
                  <a:ext cx="1125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Centre  </a:t>
                  </a:r>
                  <a:r>
                    <a:rPr lang="en-US" sz="1600">
                      <a:solidFill>
                        <a:srgbClr val="FF3300"/>
                      </a:solidFill>
                      <a:latin typeface="Comic Sans MS" pitchFamily="66" charset="0"/>
                    </a:rPr>
                    <a:t>C(-g,-f)</a:t>
                  </a:r>
                </a:p>
              </p:txBody>
            </p:sp>
            <p:graphicFrame>
              <p:nvGraphicFramePr>
                <p:cNvPr id="34860" name="Object 20"/>
                <p:cNvGraphicFramePr>
                  <a:graphicFrameLocks noChangeAspect="1"/>
                </p:cNvGraphicFramePr>
                <p:nvPr/>
              </p:nvGraphicFramePr>
              <p:xfrm>
                <a:off x="4502" y="3696"/>
                <a:ext cx="853" cy="2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67" name="Equation" r:id="rId17" imgW="1016000" imgH="279400" progId="Equation.3">
                        <p:embed/>
                      </p:oleObj>
                    </mc:Choice>
                    <mc:Fallback>
                      <p:oleObj name="Equation" r:id="rId17" imgW="1016000" imgH="279400" progId="Equation.3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02" y="3696"/>
                              <a:ext cx="853" cy="2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4855" name="Rectangle 28"/>
            <p:cNvSpPr>
              <a:spLocks noChangeArrowheads="1"/>
            </p:cNvSpPr>
            <p:nvPr/>
          </p:nvSpPr>
          <p:spPr bwMode="auto">
            <a:xfrm>
              <a:off x="821" y="3668"/>
              <a:ext cx="2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2.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246188" y="4375150"/>
            <a:ext cx="4533900" cy="1014413"/>
            <a:chOff x="791" y="2786"/>
            <a:chExt cx="2856" cy="639"/>
          </a:xfrm>
        </p:grpSpPr>
        <p:graphicFrame>
          <p:nvGraphicFramePr>
            <p:cNvPr id="34839" name="Object 14"/>
            <p:cNvGraphicFramePr>
              <a:graphicFrameLocks noChangeAspect="1"/>
            </p:cNvGraphicFramePr>
            <p:nvPr/>
          </p:nvGraphicFramePr>
          <p:xfrm>
            <a:off x="791" y="3170"/>
            <a:ext cx="285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8" name="Equation" r:id="rId19" imgW="2679700" imgH="241300" progId="Equation.3">
                    <p:embed/>
                  </p:oleObj>
                </mc:Choice>
                <mc:Fallback>
                  <p:oleObj name="Equation" r:id="rId19" imgW="2679700" imgH="2413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" y="3170"/>
                          <a:ext cx="2856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840" name="Group 48"/>
            <p:cNvGrpSpPr>
              <a:grpSpLocks/>
            </p:cNvGrpSpPr>
            <p:nvPr/>
          </p:nvGrpSpPr>
          <p:grpSpPr bwMode="auto">
            <a:xfrm>
              <a:off x="2242" y="2786"/>
              <a:ext cx="912" cy="477"/>
              <a:chOff x="2265" y="2877"/>
              <a:chExt cx="897" cy="465"/>
            </a:xfrm>
          </p:grpSpPr>
          <p:sp>
            <p:nvSpPr>
              <p:cNvPr id="34851" name="Oval 35"/>
              <p:cNvSpPr>
                <a:spLocks noChangeArrowheads="1"/>
              </p:cNvSpPr>
              <p:nvPr/>
            </p:nvSpPr>
            <p:spPr bwMode="auto">
              <a:xfrm>
                <a:off x="2265" y="2877"/>
                <a:ext cx="897" cy="324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2" name="Line 36"/>
              <p:cNvSpPr>
                <a:spLocks noChangeShapeType="1"/>
              </p:cNvSpPr>
              <p:nvPr/>
            </p:nvSpPr>
            <p:spPr bwMode="auto">
              <a:xfrm flipH="1">
                <a:off x="2661" y="3201"/>
                <a:ext cx="24" cy="14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1" name="Group 46"/>
            <p:cNvGrpSpPr>
              <a:grpSpLocks/>
            </p:cNvGrpSpPr>
            <p:nvPr/>
          </p:nvGrpSpPr>
          <p:grpSpPr bwMode="auto">
            <a:xfrm>
              <a:off x="1336" y="2885"/>
              <a:ext cx="333" cy="360"/>
              <a:chOff x="1344" y="2976"/>
              <a:chExt cx="333" cy="360"/>
            </a:xfrm>
          </p:grpSpPr>
          <p:sp>
            <p:nvSpPr>
              <p:cNvPr id="34847" name="Oval 38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93" cy="18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Oval 39"/>
              <p:cNvSpPr>
                <a:spLocks noChangeArrowheads="1"/>
              </p:cNvSpPr>
              <p:nvPr/>
            </p:nvSpPr>
            <p:spPr bwMode="auto">
              <a:xfrm>
                <a:off x="1344" y="3018"/>
                <a:ext cx="150" cy="12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Line 40"/>
              <p:cNvSpPr>
                <a:spLocks noChangeShapeType="1"/>
              </p:cNvSpPr>
              <p:nvPr/>
            </p:nvSpPr>
            <p:spPr bwMode="auto">
              <a:xfrm>
                <a:off x="1632" y="3159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Line 41"/>
              <p:cNvSpPr>
                <a:spLocks noChangeShapeType="1"/>
              </p:cNvSpPr>
              <p:nvPr/>
            </p:nvSpPr>
            <p:spPr bwMode="auto">
              <a:xfrm>
                <a:off x="1473" y="3129"/>
                <a:ext cx="132" cy="19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2" name="Group 47"/>
            <p:cNvGrpSpPr>
              <a:grpSpLocks/>
            </p:cNvGrpSpPr>
            <p:nvPr/>
          </p:nvGrpSpPr>
          <p:grpSpPr bwMode="auto">
            <a:xfrm>
              <a:off x="1741" y="2879"/>
              <a:ext cx="333" cy="360"/>
              <a:chOff x="1749" y="2970"/>
              <a:chExt cx="333" cy="360"/>
            </a:xfrm>
          </p:grpSpPr>
          <p:sp>
            <p:nvSpPr>
              <p:cNvPr id="34843" name="Oval 42"/>
              <p:cNvSpPr>
                <a:spLocks noChangeArrowheads="1"/>
              </p:cNvSpPr>
              <p:nvPr/>
            </p:nvSpPr>
            <p:spPr bwMode="auto">
              <a:xfrm>
                <a:off x="1989" y="2970"/>
                <a:ext cx="93" cy="18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4" name="Oval 43"/>
              <p:cNvSpPr>
                <a:spLocks noChangeArrowheads="1"/>
              </p:cNvSpPr>
              <p:nvPr/>
            </p:nvSpPr>
            <p:spPr bwMode="auto">
              <a:xfrm>
                <a:off x="1749" y="3012"/>
                <a:ext cx="150" cy="12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Line 44"/>
              <p:cNvSpPr>
                <a:spLocks noChangeShapeType="1"/>
              </p:cNvSpPr>
              <p:nvPr/>
            </p:nvSpPr>
            <p:spPr bwMode="auto">
              <a:xfrm>
                <a:off x="2037" y="3153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45"/>
              <p:cNvSpPr>
                <a:spLocks noChangeShapeType="1"/>
              </p:cNvSpPr>
              <p:nvPr/>
            </p:nvSpPr>
            <p:spPr bwMode="auto">
              <a:xfrm>
                <a:off x="1878" y="3123"/>
                <a:ext cx="132" cy="19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5281613" y="2740025"/>
            <a:ext cx="3405187" cy="2530475"/>
            <a:chOff x="3327" y="1726"/>
            <a:chExt cx="2145" cy="1594"/>
          </a:xfrm>
        </p:grpSpPr>
        <p:grpSp>
          <p:nvGrpSpPr>
            <p:cNvPr id="34835" name="Group 34"/>
            <p:cNvGrpSpPr>
              <a:grpSpLocks/>
            </p:cNvGrpSpPr>
            <p:nvPr/>
          </p:nvGrpSpPr>
          <p:grpSpPr bwMode="auto">
            <a:xfrm>
              <a:off x="4200" y="1726"/>
              <a:ext cx="1272" cy="1594"/>
              <a:chOff x="4200" y="1726"/>
              <a:chExt cx="1272" cy="1594"/>
            </a:xfrm>
          </p:grpSpPr>
          <p:graphicFrame>
            <p:nvGraphicFramePr>
              <p:cNvPr id="34837" name="Object 32"/>
              <p:cNvGraphicFramePr>
                <a:graphicFrameLocks noChangeAspect="1"/>
              </p:cNvGraphicFramePr>
              <p:nvPr/>
            </p:nvGraphicFramePr>
            <p:xfrm>
              <a:off x="4281" y="2008"/>
              <a:ext cx="1191" cy="1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69" name="Equation" r:id="rId21" imgW="1397000" imgH="1308100" progId="Equation.3">
                      <p:embed/>
                    </p:oleObj>
                  </mc:Choice>
                  <mc:Fallback>
                    <p:oleObj name="Equation" r:id="rId21" imgW="1397000" imgH="13081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1" y="2008"/>
                            <a:ext cx="1191" cy="1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38" name="Line 33"/>
              <p:cNvSpPr>
                <a:spLocks noChangeShapeType="1"/>
              </p:cNvSpPr>
              <p:nvPr/>
            </p:nvSpPr>
            <p:spPr bwMode="auto">
              <a:xfrm>
                <a:off x="4200" y="1726"/>
                <a:ext cx="0" cy="15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6" name="Line 50"/>
            <p:cNvSpPr>
              <a:spLocks noChangeShapeType="1"/>
            </p:cNvSpPr>
            <p:nvPr/>
          </p:nvSpPr>
          <p:spPr bwMode="auto">
            <a:xfrm flipV="1">
              <a:off x="3327" y="2187"/>
              <a:ext cx="954" cy="10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99" name="slide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105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604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34" fill="hold"/>
                                        <p:tgtEl>
                                          <p:spTgt spid="6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46113"/>
            <a:ext cx="6759575" cy="617537"/>
          </a:xfrm>
        </p:spPr>
        <p:txBody>
          <a:bodyPr/>
          <a:lstStyle/>
          <a:p>
            <a:pPr algn="ctr"/>
            <a:r>
              <a:rPr lang="en-GB" sz="2800" b="0" smtClean="0">
                <a:effectLst/>
              </a:rPr>
              <a:t>Equation   x</a:t>
            </a:r>
            <a:r>
              <a:rPr lang="en-GB" sz="2800" b="0" baseline="30000" smtClean="0">
                <a:effectLst/>
              </a:rPr>
              <a:t>2</a:t>
            </a:r>
            <a:r>
              <a:rPr lang="en-GB" sz="2800" b="0" smtClean="0">
                <a:effectLst/>
              </a:rPr>
              <a:t> + y</a:t>
            </a:r>
            <a:r>
              <a:rPr lang="en-GB" sz="2800" b="0" baseline="30000" smtClean="0">
                <a:effectLst/>
              </a:rPr>
              <a:t>2</a:t>
            </a:r>
            <a:r>
              <a:rPr lang="en-GB" sz="2800" b="0" smtClean="0">
                <a:effectLst/>
              </a:rPr>
              <a:t> + 2gx + 2fy + c = 0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9163" y="147478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Example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54088" y="2047875"/>
            <a:ext cx="8135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Write the equation   (x-5)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(y+3)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= 49   without brackets.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76438" y="2944813"/>
            <a:ext cx="544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(x-5)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(y+3)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49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76438" y="3554413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(x-5)(x+5) + (y+3)(y+3) = 49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76438" y="4164013"/>
            <a:ext cx="5459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- 10x + 25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+ 6y + 9 – 49 = 0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487613" y="4854575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+ 6y -15 = 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41388" y="55626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This takes the form given above where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38475" y="6216650"/>
            <a:ext cx="3684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2g = -10 ,  2f = 6 and   c = 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69950" y="143827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Example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27100" y="20701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Show that the equation     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- 6x + 2y - 71 = 0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27100" y="2603500"/>
            <a:ext cx="798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represents a circle and find  the centre and radius.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14600" y="32766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+ 2y - 71 = 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14600" y="3787775"/>
            <a:ext cx="388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+ 2y  =  71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14600" y="4303713"/>
            <a:ext cx="570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(x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+ 9) + (y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+ 2y + 1)  =  71 + 9 + 1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14600" y="4965700"/>
            <a:ext cx="360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- 3)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 + 1)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=  81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39800" y="56515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This is now in the form   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 </a:t>
            </a:r>
            <a:r>
              <a:rPr lang="en-GB" dirty="0">
                <a:latin typeface="+mj-lt"/>
              </a:rPr>
              <a:t>= r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39800" y="6350000"/>
            <a:ext cx="820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represents a circle with centre (3,-1)  and  radius = 9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44538" y="646113"/>
            <a:ext cx="6759575" cy="6175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85838" y="1922463"/>
            <a:ext cx="8158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We now have 2 ways on finding the centre and radius of a circle depending on the form we have.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54088" y="13843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22625" y="2578100"/>
            <a:ext cx="3810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+ 6y - 15 = 0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4060825" y="2984500"/>
            <a:ext cx="577850" cy="717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70225" y="3724275"/>
            <a:ext cx="138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2g = -10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63900" y="4105275"/>
            <a:ext cx="1173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 = -5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5386388" y="2984500"/>
            <a:ext cx="46037" cy="86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051425" y="3876675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6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203825" y="4257675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= 3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6064250" y="2998788"/>
            <a:ext cx="739775" cy="70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423025" y="37242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 = -15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36625" y="4822825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= (-g,-f)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416300" y="4822825"/>
            <a:ext cx="146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(5,-3)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400675" y="4821238"/>
            <a:ext cx="3448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(g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+ f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– c)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383338" y="5334000"/>
            <a:ext cx="277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  <a:sym typeface="Symbol" pitchFamily="18" charset="2"/>
              </a:rPr>
              <a:t>= (25 + 9 – (-15))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396038" y="5867400"/>
            <a:ext cx="97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49</a:t>
            </a:r>
            <a:endParaRPr lang="en-GB" dirty="0">
              <a:latin typeface="+mj-lt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396038" y="6400800"/>
            <a:ext cx="79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7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4060826" y="5808662"/>
            <a:ext cx="193675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44538" y="646113"/>
            <a:ext cx="6759575" cy="6175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1" grpId="0" autoUpdateAnimBg="0"/>
      <p:bldP spid="13322" grpId="0" autoUpdateAnimBg="0"/>
      <p:bldP spid="13330" grpId="0" autoUpdateAnimBg="0"/>
      <p:bldP spid="13331" grpId="0" autoUpdateAnimBg="0"/>
      <p:bldP spid="13332" grpId="0" autoUpdateAnimBg="0"/>
      <p:bldP spid="13333" grpId="0" autoUpdateAnimBg="0"/>
      <p:bldP spid="13334" grpId="0" autoUpdateAnimBg="0"/>
      <p:bldP spid="13335" grpId="0" autoUpdateAnimBg="0"/>
      <p:bldP spid="133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60425" y="1452563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Example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19400" y="2268538"/>
            <a:ext cx="3783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- 6x + 2y - 71 = 0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3657600" y="2752725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0" y="3362325"/>
            <a:ext cx="1246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2g = -6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19400" y="374332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 = -3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953000" y="2752725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3514725"/>
            <a:ext cx="1160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00600" y="389572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= 1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5562600" y="2676525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019800" y="3362325"/>
            <a:ext cx="128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 = -71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95363" y="4554538"/>
            <a:ext cx="235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= (-g,-f)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22625" y="4554538"/>
            <a:ext cx="130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(3,-1)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400675" y="4621213"/>
            <a:ext cx="355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(g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+ f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– c)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369050" y="507841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  <a:sym typeface="Symbol" pitchFamily="18" charset="2"/>
              </a:rPr>
              <a:t>= (9 + 1 – (-71))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369050" y="56054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= </a:t>
            </a:r>
            <a:r>
              <a:rPr lang="en-GB">
                <a:latin typeface="+mj-lt"/>
                <a:sym typeface="Symbol" pitchFamily="18" charset="2"/>
              </a:rPr>
              <a:t>81</a:t>
            </a:r>
            <a:endParaRPr lang="en-GB">
              <a:latin typeface="+mj-lt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369050" y="61325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9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44538" y="646113"/>
            <a:ext cx="6759575" cy="6175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4060826" y="5808662"/>
            <a:ext cx="193675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9" grpId="0" autoUpdateAnimBg="0"/>
      <p:bldP spid="15370" grpId="0" autoUpdateAnimBg="0"/>
      <p:bldP spid="15372" grpId="0" autoUpdateAnimBg="0"/>
      <p:bldP spid="15373" grpId="0" autoUpdateAnimBg="0"/>
      <p:bldP spid="15374" grpId="0" autoUpdateAnimBg="0"/>
      <p:bldP spid="15375" grpId="0" autoUpdateAnimBg="0"/>
      <p:bldP spid="15376" grpId="0" autoUpdateAnimBg="0"/>
      <p:bldP spid="15377" grpId="0" autoUpdateAnimBg="0"/>
      <p:bldP spid="153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44538" y="633413"/>
            <a:ext cx="6759575" cy="6175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47725" y="14112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52763" y="2730500"/>
            <a:ext cx="5105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+ 4y - 5 = 0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3276600" y="3160713"/>
            <a:ext cx="1214438" cy="882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396716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2g = -10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743200" y="434816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g = -5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257800" y="320516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24400" y="396716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2f = 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876800" y="43481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f = 2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5867400" y="3205163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324600" y="37385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c = -5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09638" y="5338763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= (-g,-f)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155950" y="5338763"/>
            <a:ext cx="134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(5,-2)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508625" y="5240338"/>
            <a:ext cx="3433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(g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+ f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– c)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418263" y="5770563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  <a:sym typeface="Symbol" pitchFamily="18" charset="2"/>
              </a:rPr>
              <a:t>= (25 + 4 – (-5))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418263" y="629761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34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958850" y="1873250"/>
            <a:ext cx="802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centre &amp; radius of   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+ 4y - 5 = 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8600" y="2671763"/>
            <a:ext cx="914400" cy="609600"/>
            <a:chOff x="7848600" y="2671477"/>
            <a:chExt cx="914400" cy="609600"/>
          </a:xfrm>
        </p:grpSpPr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7848600" y="2671477"/>
              <a:ext cx="914400" cy="609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7853363" y="2747677"/>
              <a:ext cx="904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NAB</a:t>
              </a:r>
            </a:p>
          </p:txBody>
        </p: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4060826" y="5808662"/>
            <a:ext cx="193675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2" grpId="0" autoUpdateAnimBg="0"/>
      <p:bldP spid="16393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63600" y="1346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latin typeface="+mj-lt"/>
              </a:rPr>
              <a:t>Example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94225" y="3759200"/>
            <a:ext cx="233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- 8y + 7 = 0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181100" y="1917700"/>
            <a:ext cx="755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circle   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- 8y + 7 = 0                          cuts the y- axis at A &amp; B.  Find the length of AB.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1257300" y="3759200"/>
            <a:ext cx="1524000" cy="14478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1485900" y="3454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028700" y="322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Y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485900" y="3835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latin typeface="+mj-lt"/>
              </a:rPr>
              <a:t>A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562100" y="4673600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B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590800" y="3073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At A &amp; B   x = 0    so the equation becomes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594225" y="4256088"/>
            <a:ext cx="248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(y – 1)(y – 7) = 0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594225" y="4749800"/>
            <a:ext cx="241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 = 1   or   y = 7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933825" y="5588000"/>
            <a:ext cx="334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 is (0,7)  &amp;  B is (0,1)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264025" y="61595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AB = 6 units</a:t>
            </a:r>
          </a:p>
        </p:txBody>
      </p:sp>
      <p:cxnSp>
        <p:nvCxnSpPr>
          <p:cNvPr id="40975" name="Straight Arrow Connector 16"/>
          <p:cNvCxnSpPr>
            <a:cxnSpLocks noChangeShapeType="1"/>
          </p:cNvCxnSpPr>
          <p:nvPr/>
        </p:nvCxnSpPr>
        <p:spPr bwMode="auto">
          <a:xfrm>
            <a:off x="1155700" y="5270500"/>
            <a:ext cx="16637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6" name="Oval 17"/>
          <p:cNvSpPr>
            <a:spLocks noChangeArrowheads="1"/>
          </p:cNvSpPr>
          <p:nvPr/>
        </p:nvSpPr>
        <p:spPr bwMode="auto">
          <a:xfrm>
            <a:off x="1435100" y="3911600"/>
            <a:ext cx="127000" cy="1143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7" name="Oval 18"/>
          <p:cNvSpPr>
            <a:spLocks noChangeArrowheads="1"/>
          </p:cNvSpPr>
          <p:nvPr/>
        </p:nvSpPr>
        <p:spPr bwMode="auto">
          <a:xfrm>
            <a:off x="1435100" y="4953000"/>
            <a:ext cx="127000" cy="1143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44538" y="633413"/>
            <a:ext cx="6759575" cy="6175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781300" y="51403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32" grpId="0" autoUpdateAnimBg="0"/>
      <p:bldP spid="17433" grpId="0" autoUpdateAnimBg="0"/>
      <p:bldP spid="17434" grpId="0" autoUpdateAnimBg="0"/>
      <p:bldP spid="17435" grpId="0" autoUpdateAnimBg="0"/>
      <p:bldP spid="174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73100" y="6477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Application of Circle Theory</a:t>
            </a:r>
          </a:p>
        </p:txBody>
      </p:sp>
      <p:pic>
        <p:nvPicPr>
          <p:cNvPr id="41987" name="Picture 3" descr="C:\Program Files\Common Files\Microsoft Shared\Clipart\cagcat50\so0138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201863"/>
            <a:ext cx="13843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7900" y="1801813"/>
            <a:ext cx="8166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Frosty the Snowman’s lower body section can be represented     by the equation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71600" y="254158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+ y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– 6x + 2y – 26 = 0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27100" y="3052763"/>
            <a:ext cx="7391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His middle section is the same size as the lower but his head is only 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2200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the size of the other two sections. Find the equation of his head !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041900" y="2770188"/>
            <a:ext cx="2641600" cy="206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08200" y="4318000"/>
            <a:ext cx="392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6x + 2y – 26 = 0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1651000" y="4775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965200" y="50800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2g = -6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154113" y="54610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 = -3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251200" y="4699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717800" y="5232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2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897188" y="55911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= 1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4318000" y="4775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937000" y="530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 = -26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965200" y="614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centre = (-g,-f)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06750" y="6146800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(3,-1)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905500" y="4927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</a:t>
            </a:r>
            <a:r>
              <a:rPr lang="en-GB" dirty="0">
                <a:latin typeface="+mj-lt"/>
              </a:rPr>
              <a:t>(g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f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c)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819900" y="5461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</a:t>
            </a:r>
            <a:r>
              <a:rPr lang="en-GB" dirty="0">
                <a:latin typeface="+mj-lt"/>
              </a:rPr>
              <a:t>(9 + 1 + 26)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819900" y="58801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</a:t>
            </a:r>
            <a:r>
              <a:rPr lang="en-GB" dirty="0">
                <a:latin typeface="+mj-lt"/>
              </a:rPr>
              <a:t>36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819900" y="6299200"/>
            <a:ext cx="85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 6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>
            <a:off x="4730751" y="5797550"/>
            <a:ext cx="17399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utoUpdateAnimBg="0"/>
      <p:bldP spid="21516" grpId="0" autoUpdateAnimBg="0"/>
      <p:bldP spid="21517" grpId="0" autoUpdateAnimBg="0"/>
      <p:bldP spid="21519" grpId="0" autoUpdateAnimBg="0"/>
      <p:bldP spid="21520" grpId="0" autoUpdateAnimBg="0"/>
      <p:bldP spid="21522" grpId="0" autoUpdateAnimBg="0"/>
      <p:bldP spid="21523" grpId="0" autoUpdateAnimBg="0"/>
      <p:bldP spid="21524" grpId="0" autoUpdateAnimBg="0"/>
      <p:bldP spid="21526" grpId="0" autoUpdateAnimBg="0"/>
      <p:bldP spid="21528" grpId="0" autoUpdateAnimBg="0"/>
      <p:bldP spid="21529" grpId="0" autoUpdateAnimBg="0"/>
      <p:bldP spid="215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30613" y="2111375"/>
            <a:ext cx="4478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radius of head = 1/3 of 6 = 2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355725" y="1752600"/>
            <a:ext cx="1093788" cy="9144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98513" y="2667000"/>
            <a:ext cx="2209800" cy="20574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98513" y="4724400"/>
            <a:ext cx="2209800" cy="20574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65313" y="571500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+mj-lt"/>
              </a:rPr>
              <a:t>(3,-1)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73250" y="5041900"/>
            <a:ext cx="67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17713" y="3505200"/>
            <a:ext cx="86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(3,11)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873250" y="223678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416050" y="1803400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(3,19)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627313" y="2209800"/>
            <a:ext cx="1527175" cy="842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227513" y="29845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Using		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 </a:t>
            </a:r>
            <a:r>
              <a:rPr lang="en-GB" dirty="0">
                <a:latin typeface="+mj-lt"/>
              </a:rPr>
              <a:t>= 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075113" y="38227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Equation  is	  (x-3)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(y-19)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 4</a:t>
            </a:r>
            <a:endParaRPr lang="en-GB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73100" y="6477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Working with Distances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873250" y="3971925"/>
            <a:ext cx="67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130969" y="3994944"/>
            <a:ext cx="3543300" cy="142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873250" y="2940050"/>
            <a:ext cx="67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43026" name="Oval 19"/>
          <p:cNvSpPr>
            <a:spLocks noChangeArrowheads="1"/>
          </p:cNvSpPr>
          <p:nvPr/>
        </p:nvSpPr>
        <p:spPr bwMode="auto">
          <a:xfrm>
            <a:off x="1835150" y="5686425"/>
            <a:ext cx="134938" cy="1333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7" name="Oval 21"/>
          <p:cNvSpPr>
            <a:spLocks noChangeArrowheads="1"/>
          </p:cNvSpPr>
          <p:nvPr/>
        </p:nvSpPr>
        <p:spPr bwMode="auto">
          <a:xfrm>
            <a:off x="1849438" y="2143125"/>
            <a:ext cx="133350" cy="1333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1835150" y="3629025"/>
            <a:ext cx="134938" cy="1333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1" grpId="0" animBg="1"/>
      <p:bldP spid="22542" grpId="0" autoUpdateAnimBg="0"/>
      <p:bldP spid="22543" grpId="0" autoUpdateAnimBg="0"/>
      <p:bldP spid="23" grpId="0" autoUpdateAnimBg="0"/>
      <p:bldP spid="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GB" b="0" smtClean="0">
                <a:solidFill>
                  <a:srgbClr val="FFFF00"/>
                </a:solidFill>
                <a:effectLst/>
              </a:rPr>
              <a:t>The Circle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498725" y="501332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5470525" y="3184525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2498725" y="3184525"/>
            <a:ext cx="2971800" cy="1828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31925" y="4860925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(a , b)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470525" y="280352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, y)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27438" y="35052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r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241925" y="4784725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470525" y="4937125"/>
            <a:ext cx="108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, b)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098925" y="50895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565525" y="55467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(x – a)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5546725" y="4098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308725" y="38703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(y – b)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44563" y="5486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By Pythagoras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93725" y="1889125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distance from (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a,b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) to (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x,y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) is given by     </a:t>
            </a:r>
          </a:p>
          <a:p>
            <a:pPr>
              <a:defRPr/>
            </a:pPr>
            <a:r>
              <a:rPr lang="en-GB" dirty="0">
                <a:latin typeface="+mj-lt"/>
              </a:rPr>
              <a:t>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(x - 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 - b)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822325" y="28797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latin typeface="+mj-lt"/>
              </a:rPr>
              <a:t>Proof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819400" y="6126163"/>
            <a:ext cx="3657600" cy="45720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(x - a)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 - b)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  <p:bldP spid="2056" grpId="0" autoUpdateAnimBg="0"/>
      <p:bldP spid="2057" grpId="0" autoUpdateAnimBg="0"/>
      <p:bldP spid="2058" grpId="0" animBg="1"/>
      <p:bldP spid="2060" grpId="0" autoUpdateAnimBg="0"/>
      <p:bldP spid="2062" grpId="0" autoUpdateAnimBg="0"/>
      <p:bldP spid="2064" grpId="0" autoUpdateAnimBg="0"/>
      <p:bldP spid="2065" grpId="0" autoUpdateAnimBg="0"/>
      <p:bldP spid="2068" grpId="0" autoUpdateAnimBg="0"/>
      <p:bldP spid="206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73100" y="6477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Working with Distances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92175" y="147955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68375" y="1878013"/>
            <a:ext cx="8175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By considering centres and radii prove that the following two circles touch each other.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26352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Circle 1	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+ 4x - 2y - 5 = 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3070225"/>
            <a:ext cx="678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Circle 2	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- 20x + 6y + 19 = 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995363" y="3657600"/>
            <a:ext cx="3738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u="sng" dirty="0">
                <a:solidFill>
                  <a:srgbClr val="FFFF00"/>
                </a:solidFill>
                <a:latin typeface="+mj-lt"/>
              </a:rPr>
              <a:t>Circle 1</a:t>
            </a:r>
            <a:r>
              <a:rPr lang="en-GB" sz="2000" dirty="0">
                <a:latin typeface="+mj-lt"/>
              </a:rPr>
              <a:t>	     2g = 4  so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g = 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03425" y="4022725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2f = -2 so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f = -1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17863" y="43878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c = -5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138238" y="487680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centre = (-g, -f)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348038" y="4876800"/>
            <a:ext cx="1049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= (-2,1)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11250" y="5334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radius 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(g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f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c)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917700" y="5737225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(4 + 1 + 5)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917700" y="6118225"/>
            <a:ext cx="879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sz="22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10</a:t>
            </a:r>
            <a:endParaRPr lang="en-GB" sz="2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724400" y="3630613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u="sng" dirty="0">
                <a:solidFill>
                  <a:srgbClr val="FFFF00"/>
                </a:solidFill>
                <a:latin typeface="+mj-lt"/>
              </a:rPr>
              <a:t>Circle 2</a:t>
            </a:r>
            <a:r>
              <a:rPr lang="en-GB" sz="2000" dirty="0">
                <a:latin typeface="+mj-lt"/>
              </a:rPr>
              <a:t>       2g = -20   so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g = -10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929438" y="4010025"/>
            <a:ext cx="214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2f = 6 so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f = 3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8045450" y="438785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c = 19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137150" y="4876800"/>
            <a:ext cx="209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centre = (-g, -f)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270750" y="4876800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=  (10,-3)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132388" y="5334000"/>
            <a:ext cx="269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radius 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(g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f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c)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938838" y="567372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(100 + 9 – 19)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938838" y="6015038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90</a:t>
            </a:r>
            <a:endParaRPr lang="en-GB" sz="2000" dirty="0">
              <a:latin typeface="+mj-lt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938838" y="6354763"/>
            <a:ext cx="140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9 </a:t>
            </a:r>
            <a:r>
              <a:rPr lang="en-GB" sz="1100" dirty="0">
                <a:latin typeface="+mj-lt"/>
                <a:sym typeface="Symbol" pitchFamily="18" charset="2"/>
              </a:rPr>
              <a:t>X</a:t>
            </a:r>
            <a:r>
              <a:rPr lang="en-GB" sz="2000" dirty="0">
                <a:latin typeface="+mj-lt"/>
                <a:sym typeface="Symbol" pitchFamily="18" charset="2"/>
              </a:rPr>
              <a:t> 10</a:t>
            </a:r>
            <a:endParaRPr lang="en-GB" sz="2000" dirty="0">
              <a:latin typeface="+mj-lt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153275" y="6346825"/>
            <a:ext cx="113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=  3</a:t>
            </a:r>
            <a:r>
              <a:rPr lang="en-GB" sz="22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10</a:t>
            </a: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660900" y="3733800"/>
            <a:ext cx="19050" cy="3124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2000">
              <a:latin typeface="+mj-lt"/>
            </a:endParaRPr>
          </a:p>
        </p:txBody>
      </p:sp>
      <p:cxnSp>
        <p:nvCxnSpPr>
          <p:cNvPr id="44058" name="Straight Connector 27"/>
          <p:cNvCxnSpPr>
            <a:cxnSpLocks noChangeShapeType="1"/>
          </p:cNvCxnSpPr>
          <p:nvPr/>
        </p:nvCxnSpPr>
        <p:spPr bwMode="auto">
          <a:xfrm>
            <a:off x="1895475" y="3536950"/>
            <a:ext cx="58499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  <p:bldP spid="19474" grpId="0" autoUpdateAnimBg="0"/>
      <p:bldP spid="19475" grpId="0" autoUpdateAnimBg="0"/>
      <p:bldP spid="19476" grpId="0" autoUpdateAnimBg="0"/>
      <p:bldP spid="19477" grpId="0" autoUpdateAnimBg="0"/>
      <p:bldP spid="19478" grpId="0" autoUpdateAnimBg="0"/>
      <p:bldP spid="19479" grpId="0" autoUpdateAnimBg="0"/>
      <p:bldP spid="19480" grpId="0" autoUpdateAnimBg="0"/>
      <p:bldP spid="1948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683250" y="4191000"/>
            <a:ext cx="1066800" cy="990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6673850" y="3124200"/>
            <a:ext cx="2362200" cy="22098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09638" y="1931988"/>
            <a:ext cx="694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d is the distance between the centres then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00163" y="2590800"/>
            <a:ext cx="346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d</a:t>
            </a:r>
            <a:r>
              <a:rPr lang="en-GB" baseline="30000" dirty="0">
                <a:latin typeface="+mj-lt"/>
              </a:rPr>
              <a:t>2 </a:t>
            </a:r>
            <a:r>
              <a:rPr lang="en-GB" dirty="0">
                <a:latin typeface="+mj-lt"/>
              </a:rPr>
              <a:t>  =  (x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-x</a:t>
            </a:r>
            <a:r>
              <a:rPr lang="en-GB" baseline="-25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-y</a:t>
            </a:r>
            <a:r>
              <a:rPr lang="en-GB" baseline="-25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)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84700" y="2586038"/>
            <a:ext cx="2774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(10+2)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(-3-1)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185025" y="2600325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144 + 16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19275" y="3011488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160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70025" y="3433763"/>
            <a:ext cx="162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d  =  </a:t>
            </a:r>
            <a:r>
              <a:rPr lang="en-GB" dirty="0">
                <a:latin typeface="+mj-lt"/>
                <a:sym typeface="Symbol" pitchFamily="18" charset="2"/>
              </a:rPr>
              <a:t>160</a:t>
            </a:r>
            <a:endParaRPr lang="en-GB" dirty="0">
              <a:latin typeface="+mj-lt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33563" y="385286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  <a:sym typeface="Symbol" pitchFamily="18" charset="2"/>
              </a:rPr>
              <a:t>=  16  </a:t>
            </a:r>
            <a:r>
              <a:rPr lang="en-GB" sz="1100" dirty="0">
                <a:latin typeface="+mj-lt"/>
                <a:sym typeface="Symbol" pitchFamily="18" charset="2"/>
              </a:rPr>
              <a:t>X</a:t>
            </a:r>
            <a:r>
              <a:rPr lang="en-GB" dirty="0">
                <a:latin typeface="+mj-lt"/>
                <a:sym typeface="Symbol" pitchFamily="18" charset="2"/>
              </a:rPr>
              <a:t> 10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662363" y="38528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=   410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079500" y="4697413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radius1 + radius2 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079500" y="5173663"/>
            <a:ext cx="225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</a:t>
            </a:r>
            <a:r>
              <a:rPr lang="en-GB" dirty="0">
                <a:latin typeface="+mj-lt"/>
                <a:sym typeface="Symbol" pitchFamily="18" charset="2"/>
              </a:rPr>
              <a:t>10  + 310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079500" y="5651500"/>
            <a:ext cx="1398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=   410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079500" y="6132513"/>
            <a:ext cx="4271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=  distance between centres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6216650" y="4235450"/>
            <a:ext cx="1609725" cy="488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14045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>
                <a:latin typeface="+mj-lt"/>
              </a:rPr>
              <a:t>r1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054850" y="3962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>
                <a:latin typeface="+mj-lt"/>
              </a:rPr>
              <a:t>r2</a:t>
            </a:r>
          </a:p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648325" y="5638800"/>
            <a:ext cx="3495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It now follows                 that the circles touch !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785100" y="4154488"/>
            <a:ext cx="107950" cy="1222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162675" y="4657725"/>
            <a:ext cx="107950" cy="1206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73100" y="6477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Working with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82" grpId="0" autoUpdateAnimBg="0"/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90" grpId="0" autoUpdateAnimBg="0"/>
      <p:bldP spid="20491" grpId="0" autoUpdateAnimBg="0"/>
      <p:bldP spid="20492" grpId="0" autoUpdateAnimBg="0"/>
      <p:bldP spid="20493" grpId="0" autoUpdateAnimBg="0"/>
      <p:bldP spid="20494" grpId="0" autoUpdateAnimBg="0"/>
      <p:bldP spid="20498" grpId="0" autoUpdateAnimBg="0"/>
      <p:bldP spid="20499" grpId="0" autoUpdateAnimBg="0"/>
      <p:bldP spid="20501" grpId="0" autoUpdateAnimBg="0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457200"/>
            <a:ext cx="6880225" cy="1143000"/>
          </a:xfrm>
        </p:spPr>
        <p:txBody>
          <a:bodyPr/>
          <a:lstStyle/>
          <a:p>
            <a:pPr algn="ctr"/>
            <a:r>
              <a:rPr lang="en-GB" sz="3200" b="0" smtClean="0">
                <a:effectLst/>
              </a:rPr>
              <a:t>Intersection of Lines &amp; Circles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66963" y="19415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There are 3 possible scenarios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282700" y="2573338"/>
            <a:ext cx="1524000" cy="1371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5" name="Oval 15"/>
          <p:cNvSpPr>
            <a:spLocks noChangeArrowheads="1"/>
          </p:cNvSpPr>
          <p:nvPr/>
        </p:nvSpPr>
        <p:spPr bwMode="auto">
          <a:xfrm>
            <a:off x="3721100" y="2573338"/>
            <a:ext cx="1524000" cy="137160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16"/>
          <p:cNvSpPr>
            <a:spLocks noChangeArrowheads="1"/>
          </p:cNvSpPr>
          <p:nvPr/>
        </p:nvSpPr>
        <p:spPr bwMode="auto">
          <a:xfrm>
            <a:off x="6311900" y="2573338"/>
            <a:ext cx="1524000" cy="137160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749300" y="2878138"/>
            <a:ext cx="2286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721100" y="3729038"/>
            <a:ext cx="1828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845300" y="3944938"/>
            <a:ext cx="1828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084263" y="4252913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rgbClr val="FFFF00"/>
                </a:solidFill>
                <a:latin typeface="+mj-lt"/>
              </a:rPr>
              <a:t>2 points  of contact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962400" y="4251325"/>
            <a:ext cx="230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1 point of contact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99225" y="4251325"/>
            <a:ext cx="263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0  points  of contact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051300" y="4559300"/>
            <a:ext cx="212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line is a </a:t>
            </a:r>
            <a:r>
              <a:rPr lang="en-GB" sz="2000" dirty="0">
                <a:latin typeface="+mj-lt"/>
              </a:rPr>
              <a:t>tangent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85800" y="6024563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To determine where the line and circle meet we use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simultaneous equations</a:t>
            </a:r>
            <a:r>
              <a:rPr lang="en-GB" sz="2000" dirty="0">
                <a:latin typeface="+mj-lt"/>
              </a:rPr>
              <a:t> and the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  <a:r>
              <a:rPr lang="en-GB" sz="2000" dirty="0">
                <a:latin typeface="+mj-lt"/>
              </a:rPr>
              <a:t> tells us how many solutions we have.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223963" y="3187700"/>
            <a:ext cx="120650" cy="1063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679700" y="2908300"/>
            <a:ext cx="122238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635500" y="3854450"/>
            <a:ext cx="120650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09713" y="4935538"/>
            <a:ext cx="1643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&gt; 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5138" y="5170488"/>
            <a:ext cx="1677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= 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2938" y="4779963"/>
            <a:ext cx="1643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&lt; 0)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9238" y="4592638"/>
            <a:ext cx="1651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9425" y="4862513"/>
            <a:ext cx="1651000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9763" y="4514850"/>
            <a:ext cx="1651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8" grpId="0" animBg="1"/>
      <p:bldP spid="10259" grpId="0" animBg="1"/>
      <p:bldP spid="10260" grpId="0" autoUpdateAnimBg="0"/>
      <p:bldP spid="10261" grpId="0" autoUpdateAnimBg="0"/>
      <p:bldP spid="10262" grpId="0" autoUpdateAnimBg="0"/>
      <p:bldP spid="10263" grpId="0" autoUpdateAnimBg="0"/>
      <p:bldP spid="10264" grpId="0" autoUpdateAnimBg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946150" y="698500"/>
            <a:ext cx="6880225" cy="7270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Intersection of Lines &amp; Circles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0425" y="1425575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85838" y="1905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where the line  y = 2x + 1  meets the circle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85838" y="2349500"/>
            <a:ext cx="782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– 4)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 + 1)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20  and comment on the answer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87413" y="3003550"/>
            <a:ext cx="5297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Replace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y</a:t>
            </a:r>
            <a:r>
              <a:rPr lang="en-GB" sz="2000" dirty="0">
                <a:latin typeface="+mj-lt"/>
              </a:rPr>
              <a:t>  by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+ 1 </a:t>
            </a:r>
            <a:r>
              <a:rPr lang="en-GB" sz="2000" dirty="0">
                <a:latin typeface="+mj-lt"/>
              </a:rPr>
              <a:t>in the circle equation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88088" y="3003550"/>
            <a:ext cx="281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 – 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y</a:t>
            </a:r>
            <a:r>
              <a:rPr lang="en-GB" sz="2000" dirty="0">
                <a:latin typeface="+mj-lt"/>
              </a:rPr>
              <a:t> + 1)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 20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3138" y="3711575"/>
            <a:ext cx="470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becomes    (x – 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+ 1 </a:t>
            </a:r>
            <a:r>
              <a:rPr lang="en-GB" sz="2000" dirty="0">
                <a:latin typeface="+mj-lt"/>
              </a:rPr>
              <a:t>+ 1)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 20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635250" y="4062413"/>
            <a:ext cx="310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 – 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(2x + 2)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 20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19238" y="4414838"/>
            <a:ext cx="410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 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8x + 16 + 4x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+ 8x + 4 = 20</a:t>
            </a: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1295400" y="5791200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en-GB" b="1"/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262438" y="4765675"/>
            <a:ext cx="1263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5x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 0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397375" y="5116513"/>
            <a:ext cx="103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 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451350" y="5468938"/>
            <a:ext cx="4491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x   = 0 one solution tangent point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46100" y="624205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Using	  y = 2x + 1,   if  x = 0 then  y = 1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876925" y="6242050"/>
            <a:ext cx="327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Point of contact is (0,1)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2" grpId="0" autoUpdateAnimBg="0"/>
      <p:bldP spid="13323" grpId="0" autoUpdateAnimBg="0"/>
      <p:bldP spid="13326" grpId="0" autoUpdateAnimBg="0"/>
      <p:bldP spid="13327" grpId="0" autoUpdateAnimBg="0"/>
      <p:bldP spid="13328" grpId="0" autoUpdateAnimBg="0"/>
      <p:bldP spid="13329" grpId="0" autoUpdateAnimBg="0"/>
      <p:bldP spid="1333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01700" y="1479550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77975" y="188277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Find where the line  y = 2x + 6  meets the circle      x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+ 10x – 2y + 1 = 0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9163" y="2551113"/>
            <a:ext cx="545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Replace  y  by  2x + 6  in the circle equation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11888" y="2509838"/>
            <a:ext cx="312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+ 10x – 2y + 1 = 0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3011488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becomes 	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+ 6</a:t>
            </a:r>
            <a:r>
              <a:rPr lang="en-GB" sz="2000" dirty="0">
                <a:latin typeface="+mj-lt"/>
              </a:rPr>
              <a:t>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000" dirty="0">
                <a:latin typeface="+mj-lt"/>
              </a:rPr>
              <a:t>+ 10x – 2(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+ 6</a:t>
            </a:r>
            <a:r>
              <a:rPr lang="en-GB" sz="2000" dirty="0">
                <a:latin typeface="+mj-lt"/>
              </a:rPr>
              <a:t>) + 1 = 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336800" y="3438525"/>
            <a:ext cx="514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+ 4x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+ 24x + 36 + 10x – 4x - 12 + 1 = 0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1295400" y="5791200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en-GB" b="1"/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348038" y="3944938"/>
            <a:ext cx="238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5x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+ 30x + 25 = 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579813" y="4316413"/>
            <a:ext cx="214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 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+ 6x + 5 = 0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429000" y="4687888"/>
            <a:ext cx="231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 + 5)(x + 1)   = 0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619750" y="3957638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FF00"/>
                </a:solidFill>
                <a:latin typeface="+mj-lt"/>
                <a:sym typeface="Symbol" pitchFamily="18" charset="2"/>
              </a:rPr>
              <a:t>( 5 )</a:t>
            </a:r>
            <a:endParaRPr lang="en-GB" sz="1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203575" y="5046663"/>
            <a:ext cx="275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x = -5  or   x = -1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50888" y="5795963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Using  y = 2x + 6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003550" y="579596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x = -5  then  y = -4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003550" y="64055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if   x = -1  then  y = 4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781800" y="5473700"/>
            <a:ext cx="2311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Points of contact are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(-5,-4) and (-1,4).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6146801" y="6108700"/>
            <a:ext cx="1143000" cy="31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676525" y="5580063"/>
            <a:ext cx="34417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946150" y="698500"/>
            <a:ext cx="6880225" cy="7270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Intersection of Lines &amp; Circles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  <p:bldP spid="14344" grpId="0" autoUpdateAnimBg="0"/>
      <p:bldP spid="14345" grpId="0" autoUpdateAnimBg="0"/>
      <p:bldP spid="14347" grpId="0" autoUpdateAnimBg="0"/>
      <p:bldP spid="14349" grpId="0" autoUpdateAnimBg="0"/>
      <p:bldP spid="14350" grpId="0" autoUpdateAnimBg="0"/>
      <p:bldP spid="14351" grpId="0" autoUpdateAnimBg="0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  <p:bldP spid="143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75" y="646113"/>
            <a:ext cx="5038725" cy="590550"/>
          </a:xfrm>
        </p:spPr>
        <p:txBody>
          <a:bodyPr/>
          <a:lstStyle/>
          <a:p>
            <a:pPr algn="ctr"/>
            <a:r>
              <a:rPr lang="en-GB" b="0" smtClean="0">
                <a:effectLst/>
              </a:rPr>
              <a:t>Tangency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42963" y="1497013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096000" y="441960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GB" sz="2000">
              <a:latin typeface="+mj-lt"/>
            </a:endParaRPr>
          </a:p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0738" y="187325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Prove that the line  2x + y = 19  is a tangent to  the circle    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- 6x + 4y - 32 = 0 , and also find the point of contact.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927100" y="2725738"/>
            <a:ext cx="4694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2x + y = 19    so    y = 19 – 2x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927100" y="3141663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Replace y  by  (19 – 2x)  in the circle equation.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927100" y="3581400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+ y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- 6x + 4y - 32 = 0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927100" y="4038600"/>
            <a:ext cx="579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+ (19 – 2x)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- 6x + 4(19 – 2x) - 32 = 0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927100" y="4495800"/>
            <a:ext cx="6262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+ 361 – 76x + 4x</a:t>
            </a:r>
            <a:r>
              <a:rPr lang="en-GB" sz="2200" baseline="30000" dirty="0">
                <a:latin typeface="+mj-lt"/>
              </a:rPr>
              <a:t>2 </a:t>
            </a:r>
            <a:r>
              <a:rPr lang="en-GB" sz="2200" dirty="0">
                <a:latin typeface="+mj-lt"/>
              </a:rPr>
              <a:t>- 6x + 76 – 8x - 32 = 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927100" y="5029200"/>
            <a:ext cx="6019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>
                <a:latin typeface="+mj-lt"/>
              </a:rPr>
              <a:t>5x</a:t>
            </a:r>
            <a:r>
              <a:rPr lang="en-GB" sz="2200" baseline="30000">
                <a:latin typeface="+mj-lt"/>
              </a:rPr>
              <a:t>2</a:t>
            </a:r>
            <a:r>
              <a:rPr lang="en-GB" sz="2200">
                <a:latin typeface="+mj-lt"/>
              </a:rPr>
              <a:t> – 90x + 405 = 0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581400" y="5051425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( </a:t>
            </a:r>
            <a:r>
              <a:rPr lang="en-GB" sz="20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5)</a:t>
            </a:r>
            <a:endParaRPr lang="en-GB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927100" y="54864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18x + 81 = 0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927100" y="59436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(x – 9)(x – 9) = 0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533400" y="6400800"/>
            <a:ext cx="5827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x = 9 only one solution hence tangent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5724525" y="5021263"/>
            <a:ext cx="2667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Using    y = 19 – 2x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724525" y="5480050"/>
            <a:ext cx="285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If  x = 9  then  y = 1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5724525" y="5940425"/>
            <a:ext cx="32575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Point of contact is (9,1)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02575" y="2747963"/>
            <a:ext cx="931863" cy="469900"/>
            <a:chOff x="7162800" y="2855255"/>
            <a:chExt cx="932329" cy="470647"/>
          </a:xfrm>
        </p:grpSpPr>
        <p:sp>
          <p:nvSpPr>
            <p:cNvPr id="49173" name="Rectangle 43"/>
            <p:cNvSpPr>
              <a:spLocks noChangeArrowheads="1"/>
            </p:cNvSpPr>
            <p:nvPr/>
          </p:nvSpPr>
          <p:spPr bwMode="auto">
            <a:xfrm>
              <a:off x="7162800" y="2868702"/>
              <a:ext cx="9144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Text Box 42"/>
            <p:cNvSpPr txBox="1">
              <a:spLocks noChangeArrowheads="1"/>
            </p:cNvSpPr>
            <p:nvPr/>
          </p:nvSpPr>
          <p:spPr bwMode="auto">
            <a:xfrm>
              <a:off x="7162800" y="2855255"/>
              <a:ext cx="932329" cy="4579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NAB</a:t>
              </a:r>
            </a:p>
          </p:txBody>
        </p: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5003801" y="5702300"/>
            <a:ext cx="1219200" cy="31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  <p:bldP spid="10268" grpId="0" autoUpdateAnimBg="0"/>
      <p:bldP spid="10269" grpId="0" autoUpdateAnimBg="0"/>
      <p:bldP spid="10270" grpId="0" autoUpdateAnimBg="0"/>
      <p:bldP spid="10271" grpId="0" autoUpdateAnimBg="0"/>
      <p:bldP spid="10272" grpId="0" autoUpdateAnimBg="0"/>
      <p:bldP spid="10273" grpId="0" autoUpdateAnimBg="0"/>
      <p:bldP spid="10274" grpId="0" autoUpdateAnimBg="0"/>
      <p:bldP spid="10275" grpId="0" autoUpdateAnimBg="0"/>
      <p:bldP spid="10276" grpId="0" autoUpdateAnimBg="0"/>
      <p:bldP spid="10277" grpId="0" autoUpdateAnimBg="0"/>
      <p:bldP spid="10278" grpId="0" autoUpdateAnimBg="0"/>
      <p:bldP spid="1027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54088" y="1949450"/>
            <a:ext cx="8189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At the line  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– 18x + 81 = 0  we can also show there is  only one solution by showing that the discriminant is zero.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73213" y="6318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Using Discriminants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3092450"/>
            <a:ext cx="708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For  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18x + 81 = 0 ,    a =1, b = -18 and  c = 9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37782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So    b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– 4ac =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00400" y="377825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(-18)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4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1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81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822950" y="377825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364 - 364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10475" y="37782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0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981075" y="4540250"/>
            <a:ext cx="8162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Since  disc = 0  then equation has only one root so there is only one point of contact so line is a tangent.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57200" y="5754688"/>
            <a:ext cx="868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 next example uses discriminants in a slightly      different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70" grpId="0" autoUpdateAnimBg="0"/>
      <p:bldP spid="1537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47955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27100" y="1846263"/>
            <a:ext cx="820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Find the equations of the tangents to the circle  x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– 4y – 6 = 0  from the point  (0,-8).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23925" y="233521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4y – 6 = 0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5663" y="2725738"/>
            <a:ext cx="250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2g = 0   so  g = 0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55663" y="3036888"/>
            <a:ext cx="268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2f = -4   so  f = -2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55663" y="3348038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Centre is (0,2)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1416050" y="4186238"/>
            <a:ext cx="990600" cy="9144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900238" y="38814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214438" y="4348163"/>
            <a:ext cx="963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+mj-lt"/>
              </a:rPr>
              <a:t>(0,2)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438275" y="60150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-8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816100" y="38052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Y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568450" y="4262438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1187450" y="4338638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495675" y="2627313"/>
            <a:ext cx="0" cy="3657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 sz="2200">
              <a:latin typeface="+mj-lt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590925" y="2782888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latin typeface="+mj-lt"/>
              </a:rPr>
              <a:t>Each tangent takes the form   y = mx -8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590925" y="3173413"/>
            <a:ext cx="555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latin typeface="+mj-lt"/>
              </a:rPr>
              <a:t>Replace y  by  (mx – 8)  in the circle equation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590925" y="3563938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to find where they meet.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646863" y="3563938"/>
            <a:ext cx="197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This gives us …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603625" y="4056063"/>
            <a:ext cx="246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4y – 6 = 0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603625" y="4589463"/>
            <a:ext cx="402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 err="1">
                <a:latin typeface="+mj-lt"/>
              </a:rPr>
              <a:t>mx</a:t>
            </a:r>
            <a:r>
              <a:rPr lang="en-GB" sz="2000" dirty="0">
                <a:latin typeface="+mj-lt"/>
              </a:rPr>
              <a:t> – 8)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4(</a:t>
            </a:r>
            <a:r>
              <a:rPr lang="en-GB" sz="2000" dirty="0" err="1">
                <a:latin typeface="+mj-lt"/>
              </a:rPr>
              <a:t>mx</a:t>
            </a:r>
            <a:r>
              <a:rPr lang="en-GB" sz="2000" dirty="0">
                <a:latin typeface="+mj-lt"/>
              </a:rPr>
              <a:t> – 8) – 6 = 0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603625" y="5122863"/>
            <a:ext cx="496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m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16mx + 64 –4mx + 32 – 6 = 0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603625" y="5656263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(m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+ 1)x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20mx + 90 = 0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887413" y="6427788"/>
            <a:ext cx="24876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In this quadratic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267075" y="6410325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>
                <a:solidFill>
                  <a:srgbClr val="FFFF00"/>
                </a:solidFill>
                <a:latin typeface="+mj-lt"/>
              </a:rPr>
              <a:t>a = (m</a:t>
            </a:r>
            <a:r>
              <a:rPr lang="en-GB" sz="2200" baseline="3000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>
                <a:solidFill>
                  <a:srgbClr val="FFFF00"/>
                </a:solidFill>
                <a:latin typeface="+mj-lt"/>
              </a:rPr>
              <a:t>+ 1)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948238" y="6410325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>
                <a:solidFill>
                  <a:srgbClr val="FFFF00"/>
                </a:solidFill>
                <a:latin typeface="+mj-lt"/>
              </a:rPr>
              <a:t>b = -20m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629400" y="6410325"/>
            <a:ext cx="152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>
                <a:solidFill>
                  <a:srgbClr val="FFFF00"/>
                </a:solidFill>
                <a:latin typeface="+mj-lt"/>
              </a:rPr>
              <a:t>c =90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855788" y="4611688"/>
            <a:ext cx="93662" cy="9525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573213" y="6318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Using Discriminants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utoUpdateAnimBg="0"/>
      <p:bldP spid="16395" grpId="0"/>
      <p:bldP spid="16405" grpId="0" autoUpdateAnimBg="0"/>
      <p:bldP spid="16406" grpId="0" autoUpdateAnimBg="0"/>
      <p:bldP spid="16407" grpId="0" autoUpdateAnimBg="0"/>
      <p:bldP spid="16408" grpId="0" autoUpdateAnimBg="0"/>
      <p:bldP spid="16409" grpId="0" autoUpdateAnimBg="0"/>
      <p:bldP spid="16410" grpId="0" autoUpdateAnimBg="0"/>
      <p:bldP spid="16411" grpId="0" autoUpdateAnimBg="0"/>
      <p:bldP spid="16412" grpId="0" autoUpdateAnimBg="0"/>
      <p:bldP spid="16413" grpId="0" autoUpdateAnimBg="0"/>
      <p:bldP spid="16414" grpId="0" autoUpdateAnimBg="0"/>
      <p:bldP spid="16415" grpId="0" autoUpdateAnimBg="0"/>
      <p:bldP spid="16416" grpId="0" autoUpdateAnimBg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30275" y="1916113"/>
            <a:ext cx="5349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For tangency we need   discriminate = 0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5300" y="1916113"/>
            <a:ext cx="1804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– 4ac = 0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43013" y="2608263"/>
            <a:ext cx="4171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latin typeface="+mj-lt"/>
              </a:rPr>
              <a:t>(-20m)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4 </a:t>
            </a:r>
            <a:r>
              <a:rPr lang="en-GB" sz="1100" dirty="0">
                <a:latin typeface="+mj-lt"/>
              </a:rPr>
              <a:t>X</a:t>
            </a:r>
            <a:r>
              <a:rPr lang="en-GB" sz="2200" dirty="0">
                <a:latin typeface="+mj-lt"/>
              </a:rPr>
              <a:t> (m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+ 1) </a:t>
            </a:r>
            <a:r>
              <a:rPr lang="en-GB" sz="1100" dirty="0">
                <a:latin typeface="+mj-lt"/>
              </a:rPr>
              <a:t>X</a:t>
            </a:r>
            <a:r>
              <a:rPr lang="en-GB" sz="2200" dirty="0">
                <a:latin typeface="+mj-lt"/>
              </a:rPr>
              <a:t> 90 = 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46263" y="3263900"/>
            <a:ext cx="3465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400m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360m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360 = 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82925" y="3797300"/>
            <a:ext cx="2403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40m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 – 360 = 0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89375" y="4330700"/>
            <a:ext cx="1785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40m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 = 360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225925" y="4864100"/>
            <a:ext cx="1193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 = 9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86438" y="4845050"/>
            <a:ext cx="1860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m = -3  or  3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919163" y="5522913"/>
            <a:ext cx="3490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So the two tangents are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65638" y="5522913"/>
            <a:ext cx="4324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y = -3x – 8   and   y = 3x - 8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01700" y="6189663"/>
            <a:ext cx="824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and the gradients are reflected in the symmetry of the diagram.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35175" y="646113"/>
            <a:ext cx="5038725" cy="59055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Tangency</a:t>
            </a:r>
            <a:endParaRPr lang="en-GB" sz="44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619125"/>
            <a:ext cx="5821363" cy="685800"/>
          </a:xfrm>
        </p:spPr>
        <p:txBody>
          <a:bodyPr/>
          <a:lstStyle/>
          <a:p>
            <a:pPr algn="ctr"/>
            <a:r>
              <a:rPr lang="en-GB" sz="3600" b="0" smtClean="0">
                <a:effectLst/>
              </a:rPr>
              <a:t>Equations of Tangents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901700" y="19812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NB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:     At the point of contact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			a tangent and radius/diameter are </a:t>
            </a:r>
            <a:r>
              <a:rPr lang="en-GB" dirty="0">
                <a:latin typeface="+mj-lt"/>
              </a:rPr>
              <a:t>perpendicular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587500" y="3402013"/>
            <a:ext cx="1706563" cy="1627187"/>
          </a:xfrm>
          <a:prstGeom prst="ellipse">
            <a:avLst/>
          </a:prstGeom>
          <a:solidFill>
            <a:schemeClr val="tx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1093788" y="4065588"/>
            <a:ext cx="3657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465388" y="42672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9278427">
            <a:off x="2797175" y="4778375"/>
            <a:ext cx="152400" cy="152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222750" y="3667125"/>
            <a:ext cx="133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Tangent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644650" y="43338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radius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627188" y="5791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This means we make use of    m</a:t>
            </a:r>
            <a:r>
              <a:rPr lang="en-GB" baseline="-25000">
                <a:solidFill>
                  <a:srgbClr val="FFFF00"/>
                </a:solidFill>
                <a:latin typeface="+mj-lt"/>
              </a:rPr>
              <a:t>1</a:t>
            </a:r>
            <a:r>
              <a:rPr lang="en-GB">
                <a:solidFill>
                  <a:srgbClr val="FFFF00"/>
                </a:solidFill>
                <a:latin typeface="+mj-lt"/>
              </a:rPr>
              <a:t>m</a:t>
            </a:r>
            <a:r>
              <a:rPr lang="en-GB" baseline="-25000">
                <a:solidFill>
                  <a:srgbClr val="FFFF00"/>
                </a:solidFill>
                <a:latin typeface="+mj-lt"/>
              </a:rPr>
              <a:t>2</a:t>
            </a:r>
            <a:r>
              <a:rPr lang="en-GB">
                <a:solidFill>
                  <a:srgbClr val="FFFF00"/>
                </a:solidFill>
                <a:latin typeface="+mj-lt"/>
              </a:rPr>
              <a:t> = -1.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393950" y="4162425"/>
            <a:ext cx="93663" cy="10636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01938" y="4913313"/>
            <a:ext cx="93662" cy="106362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68" grpId="0" animBg="1"/>
      <p:bldP spid="10269" grpId="0" animBg="1"/>
      <p:bldP spid="10270" grpId="0" animBg="1"/>
      <p:bldP spid="10271" grpId="0" autoUpdateAnimBg="0"/>
      <p:bldP spid="10272" grpId="0" autoUpdateAnimBg="0"/>
      <p:bldP spid="10273" grpId="0" autoUpdateAnimBg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B2D10-109B-459D-95C2-180B09F743A3}" type="slidenum">
              <a:rPr lang="en-US"/>
              <a:pPr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533400"/>
            <a:ext cx="4810125" cy="912813"/>
          </a:xfrm>
        </p:spPr>
        <p:txBody>
          <a:bodyPr/>
          <a:lstStyle/>
          <a:p>
            <a:pPr algn="ctr">
              <a:defRPr/>
            </a:pPr>
            <a: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Equation of a Circle </a:t>
            </a:r>
            <a:b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Centre at the Origin</a:t>
            </a:r>
            <a:endParaRPr lang="en-GB" smtClean="0"/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6357938" y="1936750"/>
          <a:ext cx="14589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936750"/>
                        <a:ext cx="14589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722938" y="1604963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By</a:t>
            </a:r>
            <a:r>
              <a:rPr lang="en-GB" sz="1600">
                <a:solidFill>
                  <a:srgbClr val="FF3300"/>
                </a:solidFill>
              </a:rPr>
              <a:t> 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Pythagoras Theorem</a:t>
            </a:r>
            <a:endParaRPr lang="en-GB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624513" y="431800"/>
            <a:ext cx="3100387" cy="2520950"/>
            <a:chOff x="3543" y="272"/>
            <a:chExt cx="1953" cy="1588"/>
          </a:xfrm>
        </p:grpSpPr>
        <p:sp>
          <p:nvSpPr>
            <p:cNvPr id="26655" name="AutoShape 19"/>
            <p:cNvSpPr>
              <a:spLocks noChangeArrowheads="1"/>
            </p:cNvSpPr>
            <p:nvPr/>
          </p:nvSpPr>
          <p:spPr bwMode="auto">
            <a:xfrm>
              <a:off x="3543" y="272"/>
              <a:ext cx="1953" cy="1588"/>
            </a:xfrm>
            <a:prstGeom prst="cloudCallout">
              <a:avLst>
                <a:gd name="adj1" fmla="val -60806"/>
                <a:gd name="adj2" fmla="val 378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Text Box 23"/>
            <p:cNvSpPr txBox="1">
              <a:spLocks noChangeArrowheads="1"/>
            </p:cNvSpPr>
            <p:nvPr/>
          </p:nvSpPr>
          <p:spPr bwMode="auto">
            <a:xfrm>
              <a:off x="4103" y="485"/>
              <a:ext cx="10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Comic Sans MS" pitchFamily="66" charset="0"/>
                </a:rPr>
                <a:t>OP has length </a:t>
              </a:r>
              <a:r>
                <a:rPr lang="en-GB" sz="1600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GB" sz="1600">
                  <a:latin typeface="Comic Sans MS" pitchFamily="66" charset="0"/>
                </a:rPr>
                <a:t> </a:t>
              </a:r>
              <a:endParaRPr lang="en-GB"/>
            </a:p>
          </p:txBody>
        </p:sp>
        <p:sp>
          <p:nvSpPr>
            <p:cNvPr id="26657" name="Text Box 26"/>
            <p:cNvSpPr txBox="1">
              <a:spLocks noChangeArrowheads="1"/>
            </p:cNvSpPr>
            <p:nvPr/>
          </p:nvSpPr>
          <p:spPr bwMode="auto">
            <a:xfrm>
              <a:off x="3714" y="647"/>
              <a:ext cx="17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GB" sz="1600">
                  <a:latin typeface="Comic Sans MS" pitchFamily="66" charset="0"/>
                </a:rPr>
                <a:t> is the radius of the circle</a:t>
              </a:r>
              <a:endParaRPr lang="en-GB"/>
            </a:p>
          </p:txBody>
        </p:sp>
      </p:grpSp>
      <p:sp>
        <p:nvSpPr>
          <p:cNvPr id="26631" name="Rectangle 21"/>
          <p:cNvSpPr>
            <a:spLocks noChangeArrowheads="1"/>
          </p:cNvSpPr>
          <p:nvPr/>
        </p:nvSpPr>
        <p:spPr bwMode="auto">
          <a:xfrm>
            <a:off x="3810000" y="3886200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Comic Sans MS" pitchFamily="66" charset="0"/>
              </a:rPr>
              <a:t>O</a:t>
            </a:r>
            <a:endParaRPr lang="en-GB"/>
          </a:p>
        </p:txBody>
      </p:sp>
      <p:sp>
        <p:nvSpPr>
          <p:cNvPr id="26632" name="Line 4"/>
          <p:cNvSpPr>
            <a:spLocks noChangeShapeType="1"/>
          </p:cNvSpPr>
          <p:nvPr/>
        </p:nvSpPr>
        <p:spPr bwMode="auto">
          <a:xfrm>
            <a:off x="1981200" y="3886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743200" y="2590800"/>
            <a:ext cx="2743200" cy="2590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6072188" y="387032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latin typeface="Comic Sans MS" pitchFamily="66" charset="0"/>
              </a:rPr>
              <a:t>x-axis</a:t>
            </a:r>
            <a:endParaRPr lang="en-GB"/>
          </a:p>
        </p:txBody>
      </p:sp>
      <p:sp>
        <p:nvSpPr>
          <p:cNvPr id="26635" name="Line 3"/>
          <p:cNvSpPr>
            <a:spLocks noChangeShapeType="1"/>
          </p:cNvSpPr>
          <p:nvPr/>
        </p:nvSpPr>
        <p:spPr bwMode="auto">
          <a:xfrm flipH="1" flipV="1">
            <a:off x="4114800" y="1666875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114800" y="2943225"/>
            <a:ext cx="947738" cy="9429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262438" y="3062288"/>
            <a:ext cx="29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FF3300"/>
                </a:solidFill>
                <a:latin typeface="Comic Sans MS" pitchFamily="66" charset="0"/>
              </a:rPr>
              <a:t>r</a:t>
            </a:r>
            <a:endParaRPr lang="en-GB"/>
          </a:p>
        </p:txBody>
      </p:sp>
      <p:sp>
        <p:nvSpPr>
          <p:cNvPr id="26638" name="Text Box 27"/>
          <p:cNvSpPr txBox="1">
            <a:spLocks noChangeArrowheads="1"/>
          </p:cNvSpPr>
          <p:nvPr/>
        </p:nvSpPr>
        <p:spPr bwMode="auto">
          <a:xfrm>
            <a:off x="3338513" y="1655763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latin typeface="Comic Sans MS" pitchFamily="66" charset="0"/>
              </a:rPr>
              <a:t>y-axis</a:t>
            </a:r>
            <a:endParaRPr lang="en-GB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810000" y="2771775"/>
            <a:ext cx="1400175" cy="1411288"/>
            <a:chOff x="2400" y="1746"/>
            <a:chExt cx="882" cy="889"/>
          </a:xfrm>
        </p:grpSpPr>
        <p:sp>
          <p:nvSpPr>
            <p:cNvPr id="26650" name="Rectangle 12"/>
            <p:cNvSpPr>
              <a:spLocks noChangeArrowheads="1"/>
            </p:cNvSpPr>
            <p:nvPr/>
          </p:nvSpPr>
          <p:spPr bwMode="auto">
            <a:xfrm>
              <a:off x="2400" y="174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Comic Sans MS" pitchFamily="66" charset="0"/>
                </a:rPr>
                <a:t>y</a:t>
              </a:r>
              <a:endParaRPr lang="en-GB" sz="1600">
                <a:latin typeface="Comic Sans MS" pitchFamily="66" charset="0"/>
              </a:endParaRPr>
            </a:p>
          </p:txBody>
        </p:sp>
        <p:grpSp>
          <p:nvGrpSpPr>
            <p:cNvPr id="26651" name="Group 55"/>
            <p:cNvGrpSpPr>
              <a:grpSpLocks/>
            </p:cNvGrpSpPr>
            <p:nvPr/>
          </p:nvGrpSpPr>
          <p:grpSpPr bwMode="auto">
            <a:xfrm>
              <a:off x="2589" y="1854"/>
              <a:ext cx="693" cy="781"/>
              <a:chOff x="2589" y="1854"/>
              <a:chExt cx="693" cy="781"/>
            </a:xfrm>
          </p:grpSpPr>
          <p:sp>
            <p:nvSpPr>
              <p:cNvPr id="26652" name="Text Box 11"/>
              <p:cNvSpPr txBox="1">
                <a:spLocks noChangeArrowheads="1"/>
              </p:cNvSpPr>
              <p:nvPr/>
            </p:nvSpPr>
            <p:spPr bwMode="auto">
              <a:xfrm>
                <a:off x="3090" y="242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600" b="1">
                    <a:latin typeface="Comic Sans MS" pitchFamily="66" charset="0"/>
                  </a:rPr>
                  <a:t>x</a:t>
                </a:r>
                <a:endParaRPr lang="en-GB" sz="1600">
                  <a:latin typeface="Comic Sans MS" pitchFamily="66" charset="0"/>
                </a:endParaRPr>
              </a:p>
            </p:txBody>
          </p:sp>
          <p:sp>
            <p:nvSpPr>
              <p:cNvPr id="26653" name="Line 20"/>
              <p:cNvSpPr>
                <a:spLocks noChangeShapeType="1"/>
              </p:cNvSpPr>
              <p:nvPr/>
            </p:nvSpPr>
            <p:spPr bwMode="auto">
              <a:xfrm>
                <a:off x="3186" y="187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28"/>
              <p:cNvSpPr>
                <a:spLocks noChangeShapeType="1"/>
              </p:cNvSpPr>
              <p:nvPr/>
            </p:nvSpPr>
            <p:spPr bwMode="auto">
              <a:xfrm rot="16200000" flipV="1">
                <a:off x="2870" y="1573"/>
                <a:ext cx="0" cy="5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03325" y="1843088"/>
            <a:ext cx="1077913" cy="1138237"/>
            <a:chOff x="758" y="1161"/>
            <a:chExt cx="679" cy="717"/>
          </a:xfrm>
        </p:grpSpPr>
        <p:sp>
          <p:nvSpPr>
            <p:cNvPr id="26645" name="AutoShape 33"/>
            <p:cNvSpPr>
              <a:spLocks noChangeArrowheads="1"/>
            </p:cNvSpPr>
            <p:nvPr/>
          </p:nvSpPr>
          <p:spPr bwMode="auto">
            <a:xfrm flipH="1">
              <a:off x="876" y="1161"/>
              <a:ext cx="348" cy="381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Text Box 34"/>
            <p:cNvSpPr txBox="1">
              <a:spLocks noChangeArrowheads="1"/>
            </p:cNvSpPr>
            <p:nvPr/>
          </p:nvSpPr>
          <p:spPr bwMode="auto">
            <a:xfrm>
              <a:off x="953" y="1502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pitchFamily="66" charset="0"/>
                </a:rPr>
                <a:t>a</a:t>
              </a:r>
              <a:endParaRPr lang="en-US"/>
            </a:p>
          </p:txBody>
        </p:sp>
        <p:sp>
          <p:nvSpPr>
            <p:cNvPr id="26647" name="Rectangle 35"/>
            <p:cNvSpPr>
              <a:spLocks noChangeArrowheads="1"/>
            </p:cNvSpPr>
            <p:nvPr/>
          </p:nvSpPr>
          <p:spPr bwMode="auto">
            <a:xfrm>
              <a:off x="1245" y="1257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26648" name="Rectangle 36"/>
            <p:cNvSpPr>
              <a:spLocks noChangeArrowheads="1"/>
            </p:cNvSpPr>
            <p:nvPr/>
          </p:nvSpPr>
          <p:spPr bwMode="auto">
            <a:xfrm>
              <a:off x="861" y="1209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26649" name="Text Box 37"/>
            <p:cNvSpPr txBox="1">
              <a:spLocks noChangeArrowheads="1"/>
            </p:cNvSpPr>
            <p:nvPr/>
          </p:nvSpPr>
          <p:spPr bwMode="auto">
            <a:xfrm>
              <a:off x="758" y="168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Comic Sans MS" pitchFamily="66" charset="0"/>
                </a:rPr>
                <a:t>a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r>
                <a:rPr lang="en-US" sz="1400">
                  <a:latin typeface="Comic Sans MS" pitchFamily="66" charset="0"/>
                </a:rPr>
                <a:t>+b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r>
                <a:rPr lang="en-US" sz="1400">
                  <a:latin typeface="Comic Sans MS" pitchFamily="66" charset="0"/>
                </a:rPr>
                <a:t>=c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endParaRPr lang="en-US"/>
            </a:p>
          </p:txBody>
        </p:sp>
      </p:grpSp>
      <p:sp>
        <p:nvSpPr>
          <p:cNvPr id="2102" name="Line 54"/>
          <p:cNvSpPr>
            <a:spLocks noChangeShapeType="1"/>
          </p:cNvSpPr>
          <p:nvPr/>
        </p:nvSpPr>
        <p:spPr bwMode="auto">
          <a:xfrm flipH="1" flipV="1">
            <a:off x="4670425" y="2619375"/>
            <a:ext cx="366713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029200" y="2767013"/>
            <a:ext cx="798513" cy="336550"/>
            <a:chOff x="3168" y="1743"/>
            <a:chExt cx="503" cy="212"/>
          </a:xfrm>
        </p:grpSpPr>
        <p:sp>
          <p:nvSpPr>
            <p:cNvPr id="26643" name="Oval 8"/>
            <p:cNvSpPr>
              <a:spLocks noChangeArrowheads="1"/>
            </p:cNvSpPr>
            <p:nvPr/>
          </p:nvSpPr>
          <p:spPr bwMode="auto">
            <a:xfrm>
              <a:off x="3168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18"/>
            <p:cNvSpPr>
              <a:spLocks noChangeArrowheads="1"/>
            </p:cNvSpPr>
            <p:nvPr/>
          </p:nvSpPr>
          <p:spPr bwMode="auto">
            <a:xfrm>
              <a:off x="3216" y="1743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accent2"/>
                  </a:solidFill>
                  <a:latin typeface="Comic Sans MS" pitchFamily="66" charset="0"/>
                </a:rPr>
                <a:t>P(x,y)</a:t>
              </a:r>
              <a:endParaRPr lang="en-GB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utoUpdateAnimBg="0"/>
      <p:bldP spid="2053" grpId="0" animBg="1"/>
      <p:bldP spid="2061" grpId="0" animBg="1"/>
      <p:bldP spid="2073" grpId="0" autoUpdateAnimBg="0"/>
      <p:bldP spid="2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22350" y="646113"/>
            <a:ext cx="6292850" cy="6985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Equations of Tangents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74713" y="1484313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73100" y="1944688"/>
            <a:ext cx="65071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Prove that the point (-4,4) lies on the circle                                        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– 12y + 16 = 0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08063" y="2640013"/>
            <a:ext cx="650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Find the equation of the tangent here.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50913" y="3217863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At (-4,4)	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12y + 16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94300" y="321786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=  16 + 16 – 48 + 16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893050" y="3217863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0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98750" y="3746500"/>
            <a:ext cx="499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(-4,4) must lie on the circle.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698750" y="4325938"/>
            <a:ext cx="319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12y + 16 = 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698750" y="493712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2g = 0   so   g = 0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698750" y="554513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-12  so   f = -6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69875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Centre is (-g,-f) = (0,6)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61300" y="2357438"/>
            <a:ext cx="933450" cy="461962"/>
            <a:chOff x="7162799" y="2061880"/>
            <a:chExt cx="932329" cy="461665"/>
          </a:xfrm>
        </p:grpSpPr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7162799" y="2061880"/>
              <a:ext cx="914888" cy="456906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7162799" y="2061880"/>
              <a:ext cx="932329" cy="4616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NAB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460500" y="1963738"/>
            <a:ext cx="1371600" cy="13716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1612900" y="2649538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977900" y="2330450"/>
            <a:ext cx="14478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28800" y="2249488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(0,6)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63613" y="3222625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(-4,4)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11488" y="2082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Gradient of radius =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92813" y="1895475"/>
            <a:ext cx="1143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– y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x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– x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056313" y="2366963"/>
            <a:ext cx="838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6913" y="2082800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</a:t>
            </a:r>
            <a:r>
              <a:rPr lang="en-GB" baseline="30000" dirty="0">
                <a:latin typeface="+mj-lt"/>
              </a:rPr>
              <a:t>(6 – 4)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(0 + 4)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727700" y="277971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 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4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741988" y="34242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 </a:t>
            </a:r>
            <a:r>
              <a:rPr lang="en-GB" baseline="30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09800" y="4235450"/>
            <a:ext cx="452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gradient of tangent  =   -2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81800" y="423545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  m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m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-1)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209800" y="479583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Using		y – b = m(x – a)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209800" y="5302250"/>
            <a:ext cx="537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We get	y – 4 = -2(x + 4)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236788" y="5813425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		y – 4 = -2x - 8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738438" y="6319838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		y = -2x - 4</a:t>
            </a:r>
          </a:p>
        </p:txBody>
      </p:sp>
      <p:sp>
        <p:nvSpPr>
          <p:cNvPr id="55315" name="Oval 20"/>
          <p:cNvSpPr>
            <a:spLocks noChangeArrowheads="1"/>
          </p:cNvSpPr>
          <p:nvPr/>
        </p:nvSpPr>
        <p:spPr bwMode="auto">
          <a:xfrm>
            <a:off x="1573213" y="3038475"/>
            <a:ext cx="120650" cy="1349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16" name="Oval 21"/>
          <p:cNvSpPr>
            <a:spLocks noChangeArrowheads="1"/>
          </p:cNvSpPr>
          <p:nvPr/>
        </p:nvSpPr>
        <p:spPr bwMode="auto">
          <a:xfrm>
            <a:off x="2074863" y="2613025"/>
            <a:ext cx="122237" cy="1349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022350" y="646113"/>
            <a:ext cx="6292850" cy="6985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Equations of Tangents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utoUpdateAnimBg="0"/>
      <p:bldP spid="16393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  <p:bldP spid="1640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" name="Object 512"/>
          <p:cNvGraphicFramePr>
            <a:graphicFrameLocks noChangeAspect="1"/>
          </p:cNvGraphicFramePr>
          <p:nvPr/>
        </p:nvGraphicFramePr>
        <p:xfrm>
          <a:off x="4979988" y="4311650"/>
          <a:ext cx="22447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Visio" r:id="rId3" imgW="3142922" imgH="2137994" progId="Visio.Drawing.11">
                  <p:embed/>
                </p:oleObj>
              </mc:Choice>
              <mc:Fallback>
                <p:oleObj name="Visio" r:id="rId3" imgW="3142922" imgH="2137994" progId="Visio.Drawing.11">
                  <p:embed/>
                  <p:pic>
                    <p:nvPicPr>
                      <p:cNvPr id="0" name="Object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311650"/>
                        <a:ext cx="2244725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" name="Line 516"/>
          <p:cNvSpPr>
            <a:spLocks noChangeShapeType="1"/>
          </p:cNvSpPr>
          <p:nvPr/>
        </p:nvSpPr>
        <p:spPr bwMode="auto">
          <a:xfrm>
            <a:off x="6561138" y="5713413"/>
            <a:ext cx="0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58" name="Object 510"/>
          <p:cNvGraphicFramePr>
            <a:graphicFrameLocks noChangeAspect="1"/>
          </p:cNvGraphicFramePr>
          <p:nvPr/>
        </p:nvGraphicFramePr>
        <p:xfrm>
          <a:off x="2995613" y="4760913"/>
          <a:ext cx="207962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Visio" r:id="rId5" imgW="2911628" imgH="2191638" progId="Visio.Drawing.11">
                  <p:embed/>
                </p:oleObj>
              </mc:Choice>
              <mc:Fallback>
                <p:oleObj name="Visio" r:id="rId5" imgW="2911628" imgH="2191638" progId="Visio.Drawing.11">
                  <p:embed/>
                  <p:pic>
                    <p:nvPicPr>
                      <p:cNvPr id="0" name="Object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760913"/>
                        <a:ext cx="2079625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1" name="Object 523"/>
          <p:cNvGraphicFramePr>
            <a:graphicFrameLocks noChangeAspect="1"/>
          </p:cNvGraphicFramePr>
          <p:nvPr/>
        </p:nvGraphicFramePr>
        <p:xfrm>
          <a:off x="6935788" y="1292225"/>
          <a:ext cx="22082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Visio" r:id="rId7" imgW="3091421" imgH="1471548" progId="Visio.Drawing.11">
                  <p:embed/>
                </p:oleObj>
              </mc:Choice>
              <mc:Fallback>
                <p:oleObj name="Visio" r:id="rId7" imgW="3091421" imgH="1471548" progId="Visio.Drawing.11">
                  <p:embed/>
                  <p:pic>
                    <p:nvPicPr>
                      <p:cNvPr id="0" name="Object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1292225"/>
                        <a:ext cx="220821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8" name="Object 520"/>
          <p:cNvGraphicFramePr>
            <a:graphicFrameLocks noChangeAspect="1"/>
          </p:cNvGraphicFramePr>
          <p:nvPr/>
        </p:nvGraphicFramePr>
        <p:xfrm>
          <a:off x="6589713" y="0"/>
          <a:ext cx="19510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Visio" r:id="rId9" imgW="2731836" imgH="751458" progId="Visio.Drawing.11">
                  <p:embed/>
                </p:oleObj>
              </mc:Choice>
              <mc:Fallback>
                <p:oleObj name="Visio" r:id="rId9" imgW="2731836" imgH="751458" progId="Visio.Drawing.11">
                  <p:embed/>
                  <p:pic>
                    <p:nvPicPr>
                      <p:cNvPr id="0" name="Object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0"/>
                        <a:ext cx="19510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flipV="1">
            <a:off x="6599238" y="411163"/>
            <a:ext cx="319087" cy="214312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79" name="AutoShape 531"/>
          <p:cNvSpPr>
            <a:spLocks noChangeArrowheads="1"/>
          </p:cNvSpPr>
          <p:nvPr/>
        </p:nvSpPr>
        <p:spPr bwMode="auto">
          <a:xfrm>
            <a:off x="1762125" y="2270125"/>
            <a:ext cx="698500" cy="168275"/>
          </a:xfrm>
          <a:prstGeom prst="leftRightArrow">
            <a:avLst>
              <a:gd name="adj1" fmla="val 44093"/>
              <a:gd name="adj2" fmla="val 131216"/>
            </a:avLst>
          </a:pr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5298" tIns="32649" rIns="65298" bIns="32649" anchor="ctr"/>
          <a:lstStyle/>
          <a:p>
            <a:endParaRPr lang="en-US"/>
          </a:p>
        </p:txBody>
      </p:sp>
      <p:graphicFrame>
        <p:nvGraphicFramePr>
          <p:cNvPr id="2510" name="Object 462"/>
          <p:cNvGraphicFramePr>
            <a:graphicFrameLocks noChangeAspect="1"/>
          </p:cNvGraphicFramePr>
          <p:nvPr/>
        </p:nvGraphicFramePr>
        <p:xfrm>
          <a:off x="2400300" y="18224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Visio" r:id="rId11" imgW="1056684" imgH="1056496" progId="Visio.Drawing.11">
                  <p:embed/>
                </p:oleObj>
              </mc:Choice>
              <mc:Fallback>
                <p:oleObj name="Visio" r:id="rId11" imgW="1056684" imgH="1056496" progId="Visio.Drawing.11">
                  <p:embed/>
                  <p:pic>
                    <p:nvPicPr>
                      <p:cNvPr id="0" name="Object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822450"/>
                        <a:ext cx="755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1" name="Line 483"/>
          <p:cNvSpPr>
            <a:spLocks noChangeShapeType="1"/>
          </p:cNvSpPr>
          <p:nvPr/>
        </p:nvSpPr>
        <p:spPr bwMode="auto">
          <a:xfrm flipH="1">
            <a:off x="3086100" y="2062163"/>
            <a:ext cx="254000" cy="49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1" name="Object 463"/>
          <p:cNvGraphicFramePr>
            <a:graphicFrameLocks noChangeAspect="1"/>
          </p:cNvGraphicFramePr>
          <p:nvPr/>
        </p:nvGraphicFramePr>
        <p:xfrm>
          <a:off x="2486025" y="134938"/>
          <a:ext cx="19526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Visio" r:id="rId13" imgW="2731836" imgH="1039675" progId="Visio.Drawing.11">
                  <p:embed/>
                </p:oleObj>
              </mc:Choice>
              <mc:Fallback>
                <p:oleObj name="Visio" r:id="rId13" imgW="2731836" imgH="1039675" progId="Visio.Drawing.11">
                  <p:embed/>
                  <p:pic>
                    <p:nvPicPr>
                      <p:cNvPr id="0" name="Object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134938"/>
                        <a:ext cx="19526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0" name="Line 482"/>
          <p:cNvSpPr>
            <a:spLocks noChangeShapeType="1"/>
          </p:cNvSpPr>
          <p:nvPr/>
        </p:nvSpPr>
        <p:spPr bwMode="auto">
          <a:xfrm flipH="1" flipV="1">
            <a:off x="3692525" y="787400"/>
            <a:ext cx="479425" cy="993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2" name="Line 474"/>
          <p:cNvSpPr>
            <a:spLocks noChangeShapeType="1"/>
          </p:cNvSpPr>
          <p:nvPr/>
        </p:nvSpPr>
        <p:spPr bwMode="auto">
          <a:xfrm>
            <a:off x="1350963" y="4579938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6" name="Object 458"/>
          <p:cNvGraphicFramePr>
            <a:graphicFrameLocks noChangeAspect="1"/>
          </p:cNvGraphicFramePr>
          <p:nvPr/>
        </p:nvGraphicFramePr>
        <p:xfrm>
          <a:off x="973138" y="4932363"/>
          <a:ext cx="7937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Visio" r:id="rId15" imgW="1111403" imgH="1111503" progId="Visio.Drawing.11">
                  <p:embed/>
                </p:oleObj>
              </mc:Choice>
              <mc:Fallback>
                <p:oleObj name="Visio" r:id="rId15" imgW="1111403" imgH="1111503" progId="Visio.Drawing.11">
                  <p:embed/>
                  <p:pic>
                    <p:nvPicPr>
                      <p:cNvPr id="0" name="Object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4932363"/>
                        <a:ext cx="7937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4" name="Line 476"/>
          <p:cNvSpPr>
            <a:spLocks noChangeShapeType="1"/>
          </p:cNvSpPr>
          <p:nvPr/>
        </p:nvSpPr>
        <p:spPr bwMode="auto">
          <a:xfrm flipH="1" flipV="1">
            <a:off x="1350963" y="16414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8" name="Object 460"/>
          <p:cNvGraphicFramePr>
            <a:graphicFrameLocks noChangeAspect="1"/>
          </p:cNvGraphicFramePr>
          <p:nvPr/>
        </p:nvGraphicFramePr>
        <p:xfrm>
          <a:off x="0" y="423863"/>
          <a:ext cx="272256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Visio" r:id="rId17" imgW="3811511" imgH="1776586" progId="Visio.Drawing.11">
                  <p:embed/>
                </p:oleObj>
              </mc:Choice>
              <mc:Fallback>
                <p:oleObj name="Visio" r:id="rId17" imgW="3811511" imgH="1776586" progId="Visio.Drawing.11">
                  <p:embed/>
                  <p:pic>
                    <p:nvPicPr>
                      <p:cNvPr id="0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3863"/>
                        <a:ext cx="2722563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" name="Object 515"/>
          <p:cNvGraphicFramePr>
            <a:graphicFrameLocks noChangeAspect="1"/>
          </p:cNvGraphicFramePr>
          <p:nvPr/>
        </p:nvGraphicFramePr>
        <p:xfrm>
          <a:off x="4456113" y="5935663"/>
          <a:ext cx="32369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Visio" r:id="rId19" imgW="4531601" imgH="1291525" progId="Visio.Drawing.11">
                  <p:embed/>
                </p:oleObj>
              </mc:Choice>
              <mc:Fallback>
                <p:oleObj name="Visio" r:id="rId19" imgW="4531601" imgH="1291525" progId="Visio.Drawing.11">
                  <p:embed/>
                  <p:pic>
                    <p:nvPicPr>
                      <p:cNvPr id="0" name="Object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5935663"/>
                        <a:ext cx="32369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5" name="Line 517"/>
          <p:cNvSpPr>
            <a:spLocks noChangeShapeType="1"/>
          </p:cNvSpPr>
          <p:nvPr/>
        </p:nvSpPr>
        <p:spPr bwMode="auto">
          <a:xfrm>
            <a:off x="4826000" y="5956300"/>
            <a:ext cx="136525" cy="165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5" name="Line 497"/>
          <p:cNvSpPr>
            <a:spLocks noChangeShapeType="1"/>
          </p:cNvSpPr>
          <p:nvPr/>
        </p:nvSpPr>
        <p:spPr bwMode="auto">
          <a:xfrm>
            <a:off x="8764588" y="3656013"/>
            <a:ext cx="0" cy="33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6" name="Object 468"/>
          <p:cNvGraphicFramePr>
            <a:graphicFrameLocks noChangeAspect="1"/>
          </p:cNvGraphicFramePr>
          <p:nvPr/>
        </p:nvGraphicFramePr>
        <p:xfrm>
          <a:off x="6999288" y="2879725"/>
          <a:ext cx="21447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7" name="Visio" r:id="rId21" imgW="3001754" imgH="1345623" progId="Visio.Drawing.11">
                  <p:embed/>
                </p:oleObj>
              </mc:Choice>
              <mc:Fallback>
                <p:oleObj name="Visio" r:id="rId21" imgW="3001754" imgH="1345623" progId="Visio.Drawing.11">
                  <p:embed/>
                  <p:pic>
                    <p:nvPicPr>
                      <p:cNvPr id="0" name="Object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2879725"/>
                        <a:ext cx="21447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1" name="Line 493"/>
          <p:cNvSpPr>
            <a:spLocks noChangeShapeType="1"/>
          </p:cNvSpPr>
          <p:nvPr/>
        </p:nvSpPr>
        <p:spPr bwMode="auto">
          <a:xfrm>
            <a:off x="6181725" y="1179513"/>
            <a:ext cx="1100138" cy="193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3" name="Object 465"/>
          <p:cNvGraphicFramePr>
            <a:graphicFrameLocks noChangeAspect="1"/>
          </p:cNvGraphicFramePr>
          <p:nvPr/>
        </p:nvGraphicFramePr>
        <p:xfrm>
          <a:off x="6999288" y="381000"/>
          <a:ext cx="214471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8" name="Visio" r:id="rId23" imgW="3001754" imgH="1327439" progId="Visio.Drawing.11">
                  <p:embed/>
                </p:oleObj>
              </mc:Choice>
              <mc:Fallback>
                <p:oleObj name="Visio" r:id="rId23" imgW="3001754" imgH="1327439" progId="Visio.Drawing.11">
                  <p:embed/>
                  <p:pic>
                    <p:nvPicPr>
                      <p:cNvPr id="0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381000"/>
                        <a:ext cx="2144712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6" name="Line 488"/>
          <p:cNvSpPr>
            <a:spLocks noChangeShapeType="1"/>
          </p:cNvSpPr>
          <p:nvPr/>
        </p:nvSpPr>
        <p:spPr bwMode="auto">
          <a:xfrm>
            <a:off x="6375400" y="984250"/>
            <a:ext cx="663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" name="Line 501"/>
          <p:cNvSpPr>
            <a:spLocks noChangeShapeType="1"/>
          </p:cNvSpPr>
          <p:nvPr/>
        </p:nvSpPr>
        <p:spPr bwMode="auto">
          <a:xfrm flipH="1">
            <a:off x="4221163" y="4094163"/>
            <a:ext cx="381000" cy="885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345" name="Object 453"/>
          <p:cNvGraphicFramePr>
            <a:graphicFrameLocks noChangeAspect="1"/>
          </p:cNvGraphicFramePr>
          <p:nvPr/>
        </p:nvGraphicFramePr>
        <p:xfrm>
          <a:off x="26988" y="5807075"/>
          <a:ext cx="31400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9" name="Visio" r:id="rId25" imgW="3565963" imgH="1046040" progId="Visio.Drawing.11">
                  <p:embed/>
                </p:oleObj>
              </mc:Choice>
              <mc:Fallback>
                <p:oleObj name="Visio" r:id="rId25" imgW="3565963" imgH="1046040" progId="Visio.Drawing.11">
                  <p:embed/>
                  <p:pic>
                    <p:nvPicPr>
                      <p:cNvPr id="0" name="Object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5807075"/>
                        <a:ext cx="31400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6" name="Object 455"/>
          <p:cNvGraphicFramePr>
            <a:graphicFrameLocks noChangeAspect="1"/>
          </p:cNvGraphicFramePr>
          <p:nvPr/>
        </p:nvGraphicFramePr>
        <p:xfrm>
          <a:off x="3975100" y="2520950"/>
          <a:ext cx="164306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0" name="Visio" r:id="rId27" imgW="2299598" imgH="2299833" progId="Visio.Drawing.11">
                  <p:embed/>
                </p:oleObj>
              </mc:Choice>
              <mc:Fallback>
                <p:oleObj name="Visio" r:id="rId27" imgW="2299598" imgH="2299833" progId="Visio.Drawing.11">
                  <p:embed/>
                  <p:pic>
                    <p:nvPicPr>
                      <p:cNvPr id="0" name="Object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520950"/>
                        <a:ext cx="164306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3" name="Line 475"/>
          <p:cNvSpPr>
            <a:spLocks noChangeShapeType="1"/>
          </p:cNvSpPr>
          <p:nvPr/>
        </p:nvSpPr>
        <p:spPr bwMode="auto">
          <a:xfrm flipH="1" flipV="1">
            <a:off x="1362075" y="2736850"/>
            <a:ext cx="1588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7" name="Object 459"/>
          <p:cNvGraphicFramePr>
            <a:graphicFrameLocks noChangeAspect="1"/>
          </p:cNvGraphicFramePr>
          <p:nvPr/>
        </p:nvGraphicFramePr>
        <p:xfrm>
          <a:off x="963613" y="1941513"/>
          <a:ext cx="8334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Visio" r:id="rId29" imgW="1169342" imgH="1169237" progId="Visio.Drawing.11">
                  <p:embed/>
                </p:oleObj>
              </mc:Choice>
              <mc:Fallback>
                <p:oleObj name="Visio" r:id="rId29" imgW="1169342" imgH="1169237" progId="Visio.Drawing.11">
                  <p:embed/>
                  <p:pic>
                    <p:nvPicPr>
                      <p:cNvPr id="0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941513"/>
                        <a:ext cx="83343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4" name="Object 456"/>
          <p:cNvGraphicFramePr>
            <a:graphicFrameLocks noChangeAspect="1"/>
          </p:cNvGraphicFramePr>
          <p:nvPr/>
        </p:nvGraphicFramePr>
        <p:xfrm>
          <a:off x="200025" y="3006725"/>
          <a:ext cx="23383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Visio" r:id="rId31" imgW="3271673" imgH="1098319" progId="Visio.Drawing.11">
                  <p:embed/>
                </p:oleObj>
              </mc:Choice>
              <mc:Fallback>
                <p:oleObj name="Visio" r:id="rId31" imgW="3271673" imgH="1098319" progId="Visio.Drawing.11">
                  <p:embed/>
                  <p:pic>
                    <p:nvPicPr>
                      <p:cNvPr id="0" name="Object 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006725"/>
                        <a:ext cx="233838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" name="Line 471"/>
          <p:cNvSpPr>
            <a:spLocks noChangeShapeType="1"/>
          </p:cNvSpPr>
          <p:nvPr/>
        </p:nvSpPr>
        <p:spPr bwMode="auto">
          <a:xfrm flipH="1">
            <a:off x="2398713" y="3363913"/>
            <a:ext cx="1587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5" name="Object 467"/>
          <p:cNvGraphicFramePr>
            <a:graphicFrameLocks noChangeAspect="1"/>
          </p:cNvGraphicFramePr>
          <p:nvPr/>
        </p:nvGraphicFramePr>
        <p:xfrm>
          <a:off x="7572375" y="2382838"/>
          <a:ext cx="15716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" name="Visio" r:id="rId33" imgW="2200735" imgH="501881" progId="Visio.Drawing.11">
                  <p:embed/>
                </p:oleObj>
              </mc:Choice>
              <mc:Fallback>
                <p:oleObj name="Visio" r:id="rId33" imgW="2200735" imgH="501881" progId="Visio.Drawing.11">
                  <p:embed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382838"/>
                        <a:ext cx="15716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3" name="Line 495"/>
          <p:cNvSpPr>
            <a:spLocks noChangeShapeType="1"/>
          </p:cNvSpPr>
          <p:nvPr/>
        </p:nvSpPr>
        <p:spPr bwMode="auto">
          <a:xfrm>
            <a:off x="8764588" y="2144713"/>
            <a:ext cx="7937" cy="263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8" name="Object 470"/>
          <p:cNvGraphicFramePr>
            <a:graphicFrameLocks noChangeAspect="1"/>
          </p:cNvGraphicFramePr>
          <p:nvPr/>
        </p:nvGraphicFramePr>
        <p:xfrm>
          <a:off x="7450138" y="4692650"/>
          <a:ext cx="16938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Visio" r:id="rId35" imgW="2371791" imgH="1579743" progId="Visio.Drawing.11">
                  <p:embed/>
                </p:oleObj>
              </mc:Choice>
              <mc:Fallback>
                <p:oleObj name="Visio" r:id="rId35" imgW="2371791" imgH="1579743" progId="Visio.Drawing.11">
                  <p:embed/>
                  <p:pic>
                    <p:nvPicPr>
                      <p:cNvPr id="0" name="Object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4692650"/>
                        <a:ext cx="16938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7" name="Line 499"/>
          <p:cNvSpPr>
            <a:spLocks noChangeShapeType="1"/>
          </p:cNvSpPr>
          <p:nvPr/>
        </p:nvSpPr>
        <p:spPr bwMode="auto">
          <a:xfrm>
            <a:off x="8737600" y="4359275"/>
            <a:ext cx="46038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56" name="Object 508"/>
          <p:cNvGraphicFramePr>
            <a:graphicFrameLocks noChangeAspect="1"/>
          </p:cNvGraphicFramePr>
          <p:nvPr/>
        </p:nvGraphicFramePr>
        <p:xfrm>
          <a:off x="1970088" y="3649663"/>
          <a:ext cx="19510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Visio" r:id="rId37" imgW="2731836" imgH="1059678" progId="Visio.Drawing.11">
                  <p:embed/>
                </p:oleObj>
              </mc:Choice>
              <mc:Fallback>
                <p:oleObj name="Visio" r:id="rId37" imgW="2731836" imgH="1059678" progId="Visio.Drawing.11">
                  <p:embed/>
                  <p:pic>
                    <p:nvPicPr>
                      <p:cNvPr id="0" name="Object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3649663"/>
                        <a:ext cx="1951037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7" name="Object 509"/>
          <p:cNvGraphicFramePr>
            <a:graphicFrameLocks noChangeAspect="1"/>
          </p:cNvGraphicFramePr>
          <p:nvPr/>
        </p:nvGraphicFramePr>
        <p:xfrm>
          <a:off x="207963" y="15875"/>
          <a:ext cx="19510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Visio" r:id="rId39" imgW="2734595" imgH="754640" progId="Visio.Drawing.11">
                  <p:embed/>
                </p:oleObj>
              </mc:Choice>
              <mc:Fallback>
                <p:oleObj name="Visio" r:id="rId39" imgW="2734595" imgH="754640" progId="Visio.Drawing.11">
                  <p:embed/>
                  <p:pic>
                    <p:nvPicPr>
                      <p:cNvPr id="0" name="Object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5875"/>
                        <a:ext cx="19510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" name="Line 513"/>
          <p:cNvSpPr>
            <a:spLocks noChangeShapeType="1"/>
          </p:cNvSpPr>
          <p:nvPr/>
        </p:nvSpPr>
        <p:spPr bwMode="auto">
          <a:xfrm>
            <a:off x="5235575" y="4006850"/>
            <a:ext cx="330200" cy="546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" name="Line 524"/>
          <p:cNvSpPr>
            <a:spLocks noChangeShapeType="1"/>
          </p:cNvSpPr>
          <p:nvPr/>
        </p:nvSpPr>
        <p:spPr bwMode="auto">
          <a:xfrm>
            <a:off x="6553200" y="1208088"/>
            <a:ext cx="609600" cy="369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9" name="Object 521"/>
          <p:cNvGraphicFramePr>
            <a:graphicFrameLocks noChangeAspect="1"/>
          </p:cNvGraphicFramePr>
          <p:nvPr/>
        </p:nvGraphicFramePr>
        <p:xfrm>
          <a:off x="4252913" y="333375"/>
          <a:ext cx="246538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Visio" r:id="rId41" imgW="3451466" imgH="1597472" progId="Visio.Drawing.11">
                  <p:embed/>
                </p:oleObj>
              </mc:Choice>
              <mc:Fallback>
                <p:oleObj name="Visio" r:id="rId41" imgW="3451466" imgH="1597472" progId="Visio.Drawing.11">
                  <p:embed/>
                  <p:pic>
                    <p:nvPicPr>
                      <p:cNvPr id="0" name="Object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33375"/>
                        <a:ext cx="2465387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5" name="Line 527"/>
          <p:cNvSpPr>
            <a:spLocks noChangeShapeType="1"/>
          </p:cNvSpPr>
          <p:nvPr/>
        </p:nvSpPr>
        <p:spPr bwMode="auto">
          <a:xfrm flipV="1">
            <a:off x="5019675" y="1392238"/>
            <a:ext cx="76200" cy="403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9" name="Object 461"/>
          <p:cNvGraphicFramePr>
            <a:graphicFrameLocks noChangeAspect="1"/>
          </p:cNvGraphicFramePr>
          <p:nvPr/>
        </p:nvGraphicFramePr>
        <p:xfrm>
          <a:off x="3303588" y="1644650"/>
          <a:ext cx="3122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Visio" r:id="rId43" imgW="4369742" imgH="951483" progId="Visio.Drawing.11">
                  <p:embed/>
                </p:oleObj>
              </mc:Choice>
              <mc:Fallback>
                <p:oleObj name="Visio" r:id="rId43" imgW="4369742" imgH="951483" progId="Visio.Drawing.11">
                  <p:embed/>
                  <p:pic>
                    <p:nvPicPr>
                      <p:cNvPr id="0" name="Object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1644650"/>
                        <a:ext cx="31226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" name="Line 481"/>
          <p:cNvSpPr>
            <a:spLocks noChangeShapeType="1"/>
          </p:cNvSpPr>
          <p:nvPr/>
        </p:nvSpPr>
        <p:spPr bwMode="auto">
          <a:xfrm flipV="1">
            <a:off x="4756150" y="2260600"/>
            <a:ext cx="0" cy="284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8" name="AutoShape 530"/>
          <p:cNvSpPr>
            <a:spLocks noChangeArrowheads="1"/>
          </p:cNvSpPr>
          <p:nvPr/>
        </p:nvSpPr>
        <p:spPr bwMode="auto">
          <a:xfrm rot="-2544552">
            <a:off x="2378075" y="2609850"/>
            <a:ext cx="1379538" cy="182563"/>
          </a:xfrm>
          <a:prstGeom prst="leftRightArrow">
            <a:avLst>
              <a:gd name="adj1" fmla="val 50000"/>
              <a:gd name="adj2" fmla="val 151130"/>
            </a:avLst>
          </a:pr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5298" tIns="32649" rIns="65298" bIns="32649" anchor="ctr"/>
          <a:lstStyle/>
          <a:p>
            <a:endParaRPr lang="en-US"/>
          </a:p>
        </p:txBody>
      </p:sp>
      <p:sp>
        <p:nvSpPr>
          <p:cNvPr id="2521" name="Line 473"/>
          <p:cNvSpPr>
            <a:spLocks noChangeShapeType="1"/>
          </p:cNvSpPr>
          <p:nvPr/>
        </p:nvSpPr>
        <p:spPr bwMode="auto">
          <a:xfrm>
            <a:off x="1350963" y="3762375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5" name="Object 457"/>
          <p:cNvGraphicFramePr>
            <a:graphicFrameLocks noChangeAspect="1"/>
          </p:cNvGraphicFramePr>
          <p:nvPr/>
        </p:nvGraphicFramePr>
        <p:xfrm>
          <a:off x="646113" y="4062413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Visio" r:id="rId45" imgW="2025081" imgH="765550" progId="Visio.Drawing.11">
                  <p:embed/>
                </p:oleObj>
              </mc:Choice>
              <mc:Fallback>
                <p:oleObj name="Visio" r:id="rId45" imgW="2025081" imgH="765550" progId="Visio.Drawing.11">
                  <p:embed/>
                  <p:pic>
                    <p:nvPicPr>
                      <p:cNvPr id="0" name="Object 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062413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" name="Text Box 532"/>
          <p:cNvSpPr txBox="1">
            <a:spLocks noChangeArrowheads="1"/>
          </p:cNvSpPr>
          <p:nvPr/>
        </p:nvSpPr>
        <p:spPr bwMode="auto">
          <a:xfrm>
            <a:off x="336550" y="3751263"/>
            <a:ext cx="171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Special case</a:t>
            </a:r>
          </a:p>
        </p:txBody>
      </p:sp>
      <p:graphicFrame>
        <p:nvGraphicFramePr>
          <p:cNvPr id="2517" name="Object 469"/>
          <p:cNvGraphicFramePr>
            <a:graphicFrameLocks noChangeAspect="1"/>
          </p:cNvGraphicFramePr>
          <p:nvPr/>
        </p:nvGraphicFramePr>
        <p:xfrm>
          <a:off x="7192963" y="3941763"/>
          <a:ext cx="19510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Visio" r:id="rId47" imgW="2734568" imgH="754734" progId="Visio.Drawing.11">
                  <p:embed/>
                </p:oleObj>
              </mc:Choice>
              <mc:Fallback>
                <p:oleObj name="Visio" r:id="rId47" imgW="2734568" imgH="754734" progId="Visio.Drawing.11">
                  <p:embed/>
                  <p:pic>
                    <p:nvPicPr>
                      <p:cNvPr id="0" name="Object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3941763"/>
                        <a:ext cx="19510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" grpId="0" animBg="1"/>
      <p:bldP spid="2579" grpId="0" animBg="1"/>
      <p:bldP spid="2531" grpId="0" animBg="1"/>
      <p:bldP spid="2530" grpId="0" animBg="1"/>
      <p:bldP spid="2522" grpId="0" animBg="1"/>
      <p:bldP spid="2524" grpId="0" animBg="1"/>
      <p:bldP spid="2565" grpId="0" animBg="1"/>
      <p:bldP spid="2545" grpId="0" animBg="1"/>
      <p:bldP spid="2541" grpId="0" animBg="1"/>
      <p:bldP spid="2536" grpId="0" animBg="1"/>
      <p:bldP spid="2549" grpId="0" animBg="1"/>
      <p:bldP spid="2523" grpId="0" animBg="1"/>
      <p:bldP spid="2519" grpId="0" animBg="1"/>
      <p:bldP spid="2543" grpId="0" animBg="1"/>
      <p:bldP spid="2547" grpId="0" animBg="1"/>
      <p:bldP spid="2561" grpId="0" animBg="1"/>
      <p:bldP spid="2572" grpId="0" animBg="1"/>
      <p:bldP spid="2575" grpId="0" animBg="1"/>
      <p:bldP spid="2529" grpId="0" animBg="1"/>
      <p:bldP spid="2578" grpId="0" animBg="1"/>
      <p:bldP spid="2521" grpId="0" animBg="1"/>
      <p:bldP spid="25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57349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57350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57353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Rectangle 26"/>
          <p:cNvSpPr>
            <a:spLocks noChangeArrowheads="1"/>
          </p:cNvSpPr>
          <p:nvPr/>
        </p:nvSpPr>
        <p:spPr bwMode="auto">
          <a:xfrm>
            <a:off x="522288" y="998538"/>
            <a:ext cx="4938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>
                <a:latin typeface="Arial" pitchFamily="34" charset="0"/>
              </a:rPr>
              <a:t>Find the equation of the circle with centre</a:t>
            </a:r>
          </a:p>
          <a:p>
            <a:pPr>
              <a:lnSpc>
                <a:spcPct val="12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>
                <a:latin typeface="Arial" pitchFamily="34" charset="0"/>
              </a:rPr>
              <a:t>(–3, 4) and passing through the origin. 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660400" y="2732088"/>
            <a:ext cx="3270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Find radius (distance formula):</a:t>
            </a:r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4354513" y="2751138"/>
          <a:ext cx="6889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Equation" r:id="rId5" imgW="342603" imgH="177646" progId="Equation.DSMT4">
                  <p:embed/>
                </p:oleObj>
              </mc:Choice>
              <mc:Fallback>
                <p:oleObj name="Equation" r:id="rId5" imgW="342603" imgH="177646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751138"/>
                        <a:ext cx="68897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85800" y="3413125"/>
            <a:ext cx="23304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You know the centre:</a:t>
            </a:r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3649663" y="3378200"/>
          <a:ext cx="9937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Equation" r:id="rId7" imgW="494870" imgH="203024" progId="Equation.DSMT4">
                  <p:embed/>
                </p:oleObj>
              </mc:Choice>
              <mc:Fallback>
                <p:oleObj name="Equation" r:id="rId7" imgW="494870" imgH="20302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378200"/>
                        <a:ext cx="9937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1" name="Picture 31" descr="ti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0338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32" descr="1999-1%20Q%2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792163"/>
            <a:ext cx="20986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84213" y="4179888"/>
            <a:ext cx="2330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Write down equation:</a:t>
            </a:r>
          </a:p>
        </p:txBody>
      </p:sp>
      <p:graphicFrame>
        <p:nvGraphicFramePr>
          <p:cNvPr id="20514" name="Object 34"/>
          <p:cNvGraphicFramePr>
            <a:graphicFrameLocks noChangeAspect="1"/>
          </p:cNvGraphicFramePr>
          <p:nvPr/>
        </p:nvGraphicFramePr>
        <p:xfrm>
          <a:off x="3297238" y="4151313"/>
          <a:ext cx="28019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Equation" r:id="rId11" imgW="1397000" imgH="228600" progId="Equation.DSMT4">
                  <p:embed/>
                </p:oleObj>
              </mc:Choice>
              <mc:Fallback>
                <p:oleObj name="Equation" r:id="rId11" imgW="13970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151313"/>
                        <a:ext cx="28019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 autoUpdateAnimBg="0"/>
      <p:bldP spid="20509" grpId="0" animBg="1" autoUpdateAnimBg="0"/>
      <p:bldP spid="2051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58374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58377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16"/>
          <p:cNvSpPr>
            <a:spLocks noChangeArrowheads="1"/>
          </p:cNvSpPr>
          <p:nvPr/>
        </p:nvSpPr>
        <p:spPr bwMode="auto">
          <a:xfrm>
            <a:off x="522288" y="933450"/>
            <a:ext cx="7972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>
                <a:latin typeface="Arial" pitchFamily="34" charset="0"/>
              </a:rPr>
              <a:t>Explain why the equation</a:t>
            </a:r>
          </a:p>
          <a:p>
            <a:pPr algn="l">
              <a:lnSpc>
                <a:spcPct val="12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>
                <a:latin typeface="Arial" pitchFamily="34" charset="0"/>
              </a:rPr>
              <a:t>does </a:t>
            </a:r>
            <a:r>
              <a:rPr lang="en-GB" sz="2000" b="1">
                <a:latin typeface="Arial" pitchFamily="34" charset="0"/>
              </a:rPr>
              <a:t>not</a:t>
            </a:r>
            <a:r>
              <a:rPr lang="en-GB" sz="2000">
                <a:latin typeface="Arial" pitchFamily="34" charset="0"/>
              </a:rPr>
              <a:t> represent a circle. 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58800" y="2246313"/>
            <a:ext cx="276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Consider the 2 conditions</a:t>
            </a:r>
          </a:p>
        </p:txBody>
      </p:sp>
      <p:pic>
        <p:nvPicPr>
          <p:cNvPr id="33810" name="Picture 18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718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82613" y="3308350"/>
            <a:ext cx="19621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g and f:</a:t>
            </a:r>
          </a:p>
        </p:txBody>
      </p:sp>
      <p:graphicFrame>
        <p:nvGraphicFramePr>
          <p:cNvPr id="33812" name="Object 20"/>
          <p:cNvGraphicFramePr>
            <a:graphicFrameLocks noChangeAspect="1"/>
          </p:cNvGraphicFramePr>
          <p:nvPr/>
        </p:nvGraphicFramePr>
        <p:xfrm>
          <a:off x="6199188" y="2619375"/>
          <a:ext cx="18700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6" imgW="1206500" imgH="228600" progId="Equation.DSMT4">
                  <p:embed/>
                </p:oleObj>
              </mc:Choice>
              <mc:Fallback>
                <p:oleObj name="Equation" r:id="rId6" imgW="12065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619375"/>
                        <a:ext cx="18700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21"/>
          <p:cNvGraphicFramePr>
            <a:graphicFrameLocks noChangeAspect="1"/>
          </p:cNvGraphicFramePr>
          <p:nvPr/>
        </p:nvGraphicFramePr>
        <p:xfrm>
          <a:off x="3687763" y="979488"/>
          <a:ext cx="33035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8" imgW="1498600" imgH="228600" progId="Equation.DSMT4">
                  <p:embed/>
                </p:oleObj>
              </mc:Choice>
              <mc:Fallback>
                <p:oleObj name="Equation" r:id="rId8" imgW="14986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979488"/>
                        <a:ext cx="33035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433763" y="2235200"/>
            <a:ext cx="492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1.   Coefficients of x</a:t>
            </a:r>
            <a:r>
              <a:rPr lang="en-GB" sz="1800" baseline="30000">
                <a:latin typeface="Arial" pitchFamily="34" charset="0"/>
              </a:rPr>
              <a:t>2</a:t>
            </a:r>
            <a:r>
              <a:rPr lang="en-GB" sz="1800">
                <a:latin typeface="Arial" pitchFamily="34" charset="0"/>
              </a:rPr>
              <a:t> and y</a:t>
            </a:r>
            <a:r>
              <a:rPr lang="en-GB" sz="1800" baseline="30000">
                <a:latin typeface="Arial" pitchFamily="34" charset="0"/>
              </a:rPr>
              <a:t>2</a:t>
            </a:r>
            <a:r>
              <a:rPr lang="en-GB" sz="1800">
                <a:latin typeface="Arial" pitchFamily="34" charset="0"/>
              </a:rPr>
              <a:t> must be the same.</a:t>
            </a:r>
          </a:p>
        </p:txBody>
      </p:sp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2941638" y="3132138"/>
          <a:ext cx="19335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10" imgW="1079032" imgH="393529" progId="Equation.DSMT4">
                  <p:embed/>
                </p:oleObj>
              </mc:Choice>
              <mc:Fallback>
                <p:oleObj name="Equation" r:id="rId10" imgW="1079032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132138"/>
                        <a:ext cx="193357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3541713" y="3849688"/>
          <a:ext cx="41640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Equation" r:id="rId12" imgW="2451100" imgH="381000" progId="Equation.DSMT4">
                  <p:embed/>
                </p:oleObj>
              </mc:Choice>
              <mc:Fallback>
                <p:oleObj name="Equation" r:id="rId12" imgW="2451100" imgH="3810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3849688"/>
                        <a:ext cx="416401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463925" y="2643188"/>
            <a:ext cx="254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2.   Radius must be &gt; 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81025" y="3968750"/>
            <a:ext cx="2638425" cy="392113"/>
            <a:chOff x="439" y="2588"/>
            <a:chExt cx="1662" cy="247"/>
          </a:xfrm>
        </p:grpSpPr>
        <p:sp>
          <p:nvSpPr>
            <p:cNvPr id="58392" name="Text Box 27"/>
            <p:cNvSpPr txBox="1">
              <a:spLocks noChangeArrowheads="1"/>
            </p:cNvSpPr>
            <p:nvPr/>
          </p:nvSpPr>
          <p:spPr bwMode="auto">
            <a:xfrm>
              <a:off x="439" y="2604"/>
              <a:ext cx="1662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l" eaLnBrk="1" hangingPunct="1"/>
              <a:r>
                <a:rPr lang="en-GB" sz="1800">
                  <a:latin typeface="Arial" pitchFamily="34" charset="0"/>
                </a:rPr>
                <a:t>Evaluate</a:t>
              </a:r>
            </a:p>
          </p:txBody>
        </p:sp>
        <p:graphicFrame>
          <p:nvGraphicFramePr>
            <p:cNvPr id="58393" name="Object 28"/>
            <p:cNvGraphicFramePr>
              <a:graphicFrameLocks noChangeAspect="1"/>
            </p:cNvGraphicFramePr>
            <p:nvPr/>
          </p:nvGraphicFramePr>
          <p:xfrm>
            <a:off x="1237" y="2588"/>
            <a:ext cx="753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8" name="Equation" r:id="rId14" imgW="711200" imgH="228600" progId="Equation.DSMT4">
                    <p:embed/>
                  </p:oleObj>
                </mc:Choice>
                <mc:Fallback>
                  <p:oleObj name="Equation" r:id="rId14" imgW="711200" imgH="2286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2588"/>
                          <a:ext cx="753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595313" y="4684713"/>
            <a:ext cx="1276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Deduction:</a:t>
            </a:r>
          </a:p>
        </p:txBody>
      </p:sp>
      <p:graphicFrame>
        <p:nvGraphicFramePr>
          <p:cNvPr id="33822" name="Object 30"/>
          <p:cNvGraphicFramePr>
            <a:graphicFrameLocks noChangeAspect="1"/>
          </p:cNvGraphicFramePr>
          <p:nvPr/>
        </p:nvGraphicFramePr>
        <p:xfrm>
          <a:off x="2168525" y="4649788"/>
          <a:ext cx="4213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Equation" r:id="rId16" imgW="2717800" imgH="279400" progId="Equation.DSMT4">
                  <p:embed/>
                </p:oleObj>
              </mc:Choice>
              <mc:Fallback>
                <p:oleObj name="Equation" r:id="rId16" imgW="2717800" imgH="279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4649788"/>
                        <a:ext cx="42132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449638" y="5119688"/>
            <a:ext cx="3021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400">
                <a:latin typeface="Arial" pitchFamily="34" charset="0"/>
              </a:rPr>
              <a:t>Equation does not represent a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 autoUpdateAnimBg="0"/>
      <p:bldP spid="33811" grpId="0" animBg="1" autoUpdateAnimBg="0"/>
      <p:bldP spid="33814" grpId="0" autoUpdateAnimBg="0"/>
      <p:bldP spid="33817" grpId="0" autoUpdateAnimBg="0"/>
      <p:bldP spid="33821" grpId="0" animBg="1" autoUpdateAnimBg="0"/>
      <p:bldP spid="3382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59397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59398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9400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59401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58800" y="3117850"/>
            <a:ext cx="32321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mid-point for centre:</a:t>
            </a:r>
          </a:p>
        </p:txBody>
      </p:sp>
      <p:pic>
        <p:nvPicPr>
          <p:cNvPr id="34833" name="Picture 17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4621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42925" y="3865563"/>
            <a:ext cx="2292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radius CQ:</a:t>
            </a:r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4206875" y="3105150"/>
          <a:ext cx="706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6" imgW="355292" imgH="203024" progId="Equation.DSMT4">
                  <p:embed/>
                </p:oleObj>
              </mc:Choice>
              <mc:Fallback>
                <p:oleObj name="Equation" r:id="rId6" imgW="355292" imgH="20302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3105150"/>
                        <a:ext cx="7064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3595688" y="4673600"/>
          <a:ext cx="25511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8" imgW="1384300" imgH="279400" progId="Equation.DSMT4">
                  <p:embed/>
                </p:oleObj>
              </mc:Choice>
              <mc:Fallback>
                <p:oleObj name="Equation" r:id="rId8" imgW="13843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673600"/>
                        <a:ext cx="25511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54038" y="4767263"/>
            <a:ext cx="263842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Write down equation;</a:t>
            </a:r>
          </a:p>
        </p:txBody>
      </p:sp>
      <p:sp>
        <p:nvSpPr>
          <p:cNvPr id="59408" name="Text Box 22"/>
          <p:cNvSpPr txBox="1">
            <a:spLocks noChangeArrowheads="1"/>
          </p:cNvSpPr>
          <p:nvPr/>
        </p:nvSpPr>
        <p:spPr bwMode="auto">
          <a:xfrm>
            <a:off x="468313" y="928688"/>
            <a:ext cx="7177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000">
                <a:latin typeface="Arial" pitchFamily="34" charset="0"/>
              </a:rPr>
              <a:t>Find the equation of the circle which has P(–2, –1) and Q(4, 5)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>
                <a:latin typeface="Arial" pitchFamily="34" charset="0"/>
              </a:rPr>
              <a:t>as the end points of a diameter. </a:t>
            </a:r>
          </a:p>
        </p:txBody>
      </p:sp>
      <p:graphicFrame>
        <p:nvGraphicFramePr>
          <p:cNvPr id="34839" name="Object 23"/>
          <p:cNvGraphicFramePr>
            <a:graphicFrameLocks noChangeAspect="1"/>
          </p:cNvGraphicFramePr>
          <p:nvPr/>
        </p:nvGraphicFramePr>
        <p:xfrm>
          <a:off x="3468688" y="3806825"/>
          <a:ext cx="1025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10" imgW="520700" imgH="228600" progId="Equation.DSMT4">
                  <p:embed/>
                </p:oleObj>
              </mc:Choice>
              <mc:Fallback>
                <p:oleObj name="Equation" r:id="rId10" imgW="5207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3806825"/>
                        <a:ext cx="1025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85788" y="2320925"/>
            <a:ext cx="1657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Make a sketch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970588" y="1741488"/>
            <a:ext cx="2719387" cy="1552575"/>
            <a:chOff x="3761" y="1097"/>
            <a:chExt cx="1713" cy="978"/>
          </a:xfrm>
        </p:grpSpPr>
        <p:sp>
          <p:nvSpPr>
            <p:cNvPr id="59412" name="Line 26"/>
            <p:cNvSpPr>
              <a:spLocks noChangeShapeType="1"/>
            </p:cNvSpPr>
            <p:nvPr/>
          </p:nvSpPr>
          <p:spPr bwMode="auto">
            <a:xfrm flipV="1">
              <a:off x="4179" y="1372"/>
              <a:ext cx="860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Oval 27"/>
            <p:cNvSpPr>
              <a:spLocks noChangeArrowheads="1"/>
            </p:cNvSpPr>
            <p:nvPr/>
          </p:nvSpPr>
          <p:spPr bwMode="auto">
            <a:xfrm>
              <a:off x="4124" y="1097"/>
              <a:ext cx="978" cy="97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Text Box 28"/>
            <p:cNvSpPr txBox="1">
              <a:spLocks noChangeArrowheads="1"/>
            </p:cNvSpPr>
            <p:nvPr/>
          </p:nvSpPr>
          <p:spPr bwMode="auto">
            <a:xfrm>
              <a:off x="3761" y="1767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P(-2, -1)</a:t>
              </a:r>
            </a:p>
          </p:txBody>
        </p:sp>
        <p:sp>
          <p:nvSpPr>
            <p:cNvPr id="59415" name="Text Box 29"/>
            <p:cNvSpPr txBox="1">
              <a:spLocks noChangeArrowheads="1"/>
            </p:cNvSpPr>
            <p:nvPr/>
          </p:nvSpPr>
          <p:spPr bwMode="auto">
            <a:xfrm>
              <a:off x="5104" y="1274"/>
              <a:ext cx="3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Q(4, 5)</a:t>
              </a:r>
            </a:p>
          </p:txBody>
        </p:sp>
        <p:sp>
          <p:nvSpPr>
            <p:cNvPr id="59416" name="Text Box 30"/>
            <p:cNvSpPr txBox="1">
              <a:spLocks noChangeArrowheads="1"/>
            </p:cNvSpPr>
            <p:nvPr/>
          </p:nvSpPr>
          <p:spPr bwMode="auto">
            <a:xfrm>
              <a:off x="4445" y="1437"/>
              <a:ext cx="2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C</a:t>
              </a:r>
            </a:p>
          </p:txBody>
        </p:sp>
        <p:sp>
          <p:nvSpPr>
            <p:cNvPr id="59417" name="Oval 31"/>
            <p:cNvSpPr>
              <a:spLocks noChangeArrowheads="1"/>
            </p:cNvSpPr>
            <p:nvPr/>
          </p:nvSpPr>
          <p:spPr bwMode="auto">
            <a:xfrm>
              <a:off x="4581" y="15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 animBg="1" autoUpdateAnimBg="0"/>
      <p:bldP spid="34834" grpId="0" animBg="1" autoUpdateAnimBg="0"/>
      <p:bldP spid="34837" grpId="0" animBg="1" autoUpdateAnimBg="0"/>
      <p:bldP spid="3484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0422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0424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0425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58800" y="2274888"/>
            <a:ext cx="2749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centre of circle:</a:t>
            </a:r>
          </a:p>
        </p:txBody>
      </p:sp>
      <p:pic>
        <p:nvPicPr>
          <p:cNvPr id="35857" name="Picture 17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718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42925" y="3451225"/>
            <a:ext cx="4591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gradient of OP (radius to tangent)</a:t>
            </a: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3641725" y="2247900"/>
          <a:ext cx="9509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Equation" r:id="rId6" imgW="457002" imgH="203112" progId="Equation.DSMT4">
                  <p:embed/>
                </p:oleObj>
              </mc:Choice>
              <mc:Fallback>
                <p:oleObj name="Equation" r:id="rId6" imgW="457002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2247900"/>
                        <a:ext cx="9509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54038" y="4181475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Gradient of tangent:</a:t>
            </a:r>
          </a:p>
        </p:txBody>
      </p:sp>
      <p:sp>
        <p:nvSpPr>
          <p:cNvPr id="60431" name="Text Box 21"/>
          <p:cNvSpPr txBox="1">
            <a:spLocks noChangeArrowheads="1"/>
          </p:cNvSpPr>
          <p:nvPr/>
        </p:nvSpPr>
        <p:spPr bwMode="auto">
          <a:xfrm>
            <a:off x="468313" y="928688"/>
            <a:ext cx="725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000">
                <a:latin typeface="Arial" pitchFamily="34" charset="0"/>
              </a:rPr>
              <a:t>Find the equation of the tangent at the point (3, 4) on the circle </a:t>
            </a:r>
          </a:p>
        </p:txBody>
      </p:sp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5254625" y="3233738"/>
          <a:ext cx="80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Equation" r:id="rId8" imgW="406048" imgH="393359" progId="Equation.DSMT4">
                  <p:embed/>
                </p:oleObj>
              </mc:Choice>
              <mc:Fallback>
                <p:oleObj name="Equation" r:id="rId8" imgW="406048" imgH="39335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3233738"/>
                        <a:ext cx="8001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23"/>
          <p:cNvGraphicFramePr>
            <a:graphicFrameLocks noChangeAspect="1"/>
          </p:cNvGraphicFramePr>
          <p:nvPr/>
        </p:nvGraphicFramePr>
        <p:xfrm>
          <a:off x="2903538" y="1443038"/>
          <a:ext cx="3449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Equation" r:id="rId10" imgW="1562100" imgH="228600" progId="Equation.DSMT4">
                  <p:embed/>
                </p:oleObj>
              </mc:Choice>
              <mc:Fallback>
                <p:oleObj name="Equation" r:id="rId10" imgW="15621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1443038"/>
                        <a:ext cx="3449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3097213" y="4168775"/>
          <a:ext cx="923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Equation" r:id="rId12" imgW="469696" imgH="177723" progId="Equation.DSMT4">
                  <p:embed/>
                </p:oleObj>
              </mc:Choice>
              <mc:Fallback>
                <p:oleObj name="Equation" r:id="rId12" imgW="469696" imgH="17772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4168775"/>
                        <a:ext cx="9239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54038" y="4895850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Equation of tangent:</a:t>
            </a:r>
          </a:p>
        </p:txBody>
      </p:sp>
      <p:graphicFrame>
        <p:nvGraphicFramePr>
          <p:cNvPr id="35866" name="Object 26"/>
          <p:cNvGraphicFramePr>
            <a:graphicFrameLocks noChangeAspect="1"/>
          </p:cNvGraphicFramePr>
          <p:nvPr/>
        </p:nvGraphicFramePr>
        <p:xfrm>
          <a:off x="3121025" y="4887913"/>
          <a:ext cx="1398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Equation" r:id="rId14" imgW="710891" imgH="203112" progId="Equation.DSMT4">
                  <p:embed/>
                </p:oleObj>
              </mc:Choice>
              <mc:Fallback>
                <p:oleObj name="Equation" r:id="rId14" imgW="710891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887913"/>
                        <a:ext cx="13985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57213" y="2844800"/>
            <a:ext cx="1657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Make a sketch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559550" y="1973263"/>
            <a:ext cx="1681163" cy="1800225"/>
            <a:chOff x="4132" y="1243"/>
            <a:chExt cx="1059" cy="1134"/>
          </a:xfrm>
        </p:grpSpPr>
        <p:grpSp>
          <p:nvGrpSpPr>
            <p:cNvPr id="60439" name="Group 29"/>
            <p:cNvGrpSpPr>
              <a:grpSpLocks/>
            </p:cNvGrpSpPr>
            <p:nvPr/>
          </p:nvGrpSpPr>
          <p:grpSpPr bwMode="auto">
            <a:xfrm>
              <a:off x="4132" y="1243"/>
              <a:ext cx="1043" cy="1134"/>
              <a:chOff x="4132" y="1243"/>
              <a:chExt cx="1043" cy="1134"/>
            </a:xfrm>
          </p:grpSpPr>
          <p:sp>
            <p:nvSpPr>
              <p:cNvPr id="60442" name="Oval 30"/>
              <p:cNvSpPr>
                <a:spLocks noChangeArrowheads="1"/>
              </p:cNvSpPr>
              <p:nvPr/>
            </p:nvSpPr>
            <p:spPr bwMode="auto">
              <a:xfrm>
                <a:off x="4132" y="1417"/>
                <a:ext cx="960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3" name="Line 31"/>
              <p:cNvSpPr>
                <a:spLocks noChangeShapeType="1"/>
              </p:cNvSpPr>
              <p:nvPr/>
            </p:nvSpPr>
            <p:spPr bwMode="auto">
              <a:xfrm>
                <a:off x="4498" y="1243"/>
                <a:ext cx="677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4" name="Line 32"/>
              <p:cNvSpPr>
                <a:spLocks noChangeShapeType="1"/>
              </p:cNvSpPr>
              <p:nvPr/>
            </p:nvSpPr>
            <p:spPr bwMode="auto">
              <a:xfrm flipV="1">
                <a:off x="4599" y="1490"/>
                <a:ext cx="283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440" name="Text Box 33"/>
            <p:cNvSpPr txBox="1">
              <a:spLocks noChangeArrowheads="1"/>
            </p:cNvSpPr>
            <p:nvPr/>
          </p:nvSpPr>
          <p:spPr bwMode="auto">
            <a:xfrm>
              <a:off x="4438" y="1922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O(-1, 2)</a:t>
              </a:r>
            </a:p>
          </p:txBody>
        </p:sp>
        <p:sp>
          <p:nvSpPr>
            <p:cNvPr id="60441" name="Text Box 34"/>
            <p:cNvSpPr txBox="1">
              <a:spLocks noChangeArrowheads="1"/>
            </p:cNvSpPr>
            <p:nvPr/>
          </p:nvSpPr>
          <p:spPr bwMode="auto">
            <a:xfrm>
              <a:off x="4894" y="1356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P(3, 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 autoUpdateAnimBg="0"/>
      <p:bldP spid="35858" grpId="0" animBg="1" autoUpdateAnimBg="0"/>
      <p:bldP spid="35860" grpId="0" animBg="1" autoUpdateAnimBg="0"/>
      <p:bldP spid="35865" grpId="0" animBg="1" autoUpdateAnimBg="0"/>
      <p:bldP spid="3586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1446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1448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1449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58800" y="2274888"/>
            <a:ext cx="2241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Find centre of circle:</a:t>
            </a:r>
          </a:p>
        </p:txBody>
      </p:sp>
      <p:pic>
        <p:nvPicPr>
          <p:cNvPr id="36881" name="Picture 17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718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42925" y="3451225"/>
            <a:ext cx="40449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gradient of radius to tangent</a:t>
            </a:r>
          </a:p>
        </p:txBody>
      </p:sp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3076575" y="2233613"/>
          <a:ext cx="8969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Equation" r:id="rId6" imgW="431613" imgH="203112" progId="Equation.DSMT4">
                  <p:embed/>
                </p:oleObj>
              </mc:Choice>
              <mc:Fallback>
                <p:oleObj name="Equation" r:id="rId6" imgW="431613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233613"/>
                        <a:ext cx="8969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54038" y="4181475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Gradient of tangent:</a:t>
            </a:r>
          </a:p>
        </p:txBody>
      </p:sp>
      <p:sp>
        <p:nvSpPr>
          <p:cNvPr id="61455" name="Text Box 21"/>
          <p:cNvSpPr txBox="1">
            <a:spLocks noChangeArrowheads="1"/>
          </p:cNvSpPr>
          <p:nvPr/>
        </p:nvSpPr>
        <p:spPr bwMode="auto">
          <a:xfrm>
            <a:off x="430213" y="889000"/>
            <a:ext cx="8191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GB" sz="2000">
                <a:latin typeface="Arial" pitchFamily="34" charset="0"/>
              </a:rPr>
              <a:t>The point P(2, 3) lies on the circle</a:t>
            </a:r>
          </a:p>
          <a:p>
            <a:pPr algn="l" eaLnBrk="1" hangingPunct="1">
              <a:lnSpc>
                <a:spcPct val="125000"/>
              </a:lnSpc>
            </a:pPr>
            <a:r>
              <a:rPr lang="en-GB" sz="2000">
                <a:latin typeface="Arial" pitchFamily="34" charset="0"/>
              </a:rPr>
              <a:t>Find the equation of the tangent at P.</a:t>
            </a:r>
            <a:endParaRPr lang="en-GB" sz="2000" b="1">
              <a:latin typeface="Arial" pitchFamily="34" charset="0"/>
            </a:endParaRPr>
          </a:p>
        </p:txBody>
      </p: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975225" y="3233738"/>
          <a:ext cx="80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Equation" r:id="rId8" imgW="406048" imgH="393359" progId="Equation.DSMT4">
                  <p:embed/>
                </p:oleObj>
              </mc:Choice>
              <mc:Fallback>
                <p:oleObj name="Equation" r:id="rId8" imgW="406048" imgH="39335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3233738"/>
                        <a:ext cx="8001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3048000" y="3960813"/>
          <a:ext cx="10239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Equation" r:id="rId10" imgW="520474" imgH="393529" progId="Equation.DSMT4">
                  <p:embed/>
                </p:oleObj>
              </mc:Choice>
              <mc:Fallback>
                <p:oleObj name="Equation" r:id="rId10" imgW="520474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0813"/>
                        <a:ext cx="10239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554038" y="4895850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Equation of tangent:</a:t>
            </a:r>
          </a:p>
        </p:txBody>
      </p:sp>
      <p:graphicFrame>
        <p:nvGraphicFramePr>
          <p:cNvPr id="36889" name="Object 25"/>
          <p:cNvGraphicFramePr>
            <a:graphicFrameLocks noChangeAspect="1"/>
          </p:cNvGraphicFramePr>
          <p:nvPr/>
        </p:nvGraphicFramePr>
        <p:xfrm>
          <a:off x="3046413" y="4887913"/>
          <a:ext cx="1547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Equation" r:id="rId12" imgW="787058" imgH="203112" progId="Equation.DSMT4">
                  <p:embed/>
                </p:oleObj>
              </mc:Choice>
              <mc:Fallback>
                <p:oleObj name="Equation" r:id="rId12" imgW="787058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4887913"/>
                        <a:ext cx="15478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557213" y="2844800"/>
            <a:ext cx="1657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Make a sketch</a:t>
            </a:r>
          </a:p>
        </p:txBody>
      </p:sp>
      <p:graphicFrame>
        <p:nvGraphicFramePr>
          <p:cNvPr id="61461" name="Object 27"/>
          <p:cNvGraphicFramePr>
            <a:graphicFrameLocks noChangeAspect="1"/>
          </p:cNvGraphicFramePr>
          <p:nvPr/>
        </p:nvGraphicFramePr>
        <p:xfrm>
          <a:off x="4525963" y="960438"/>
          <a:ext cx="22748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Equation" r:id="rId14" imgW="1333500" imgH="228600" progId="Equation.DSMT4">
                  <p:embed/>
                </p:oleObj>
              </mc:Choice>
              <mc:Fallback>
                <p:oleObj name="Equation" r:id="rId14" imgW="133350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960438"/>
                        <a:ext cx="22748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559550" y="1973263"/>
            <a:ext cx="1681163" cy="1800225"/>
            <a:chOff x="4132" y="1243"/>
            <a:chExt cx="1059" cy="1134"/>
          </a:xfrm>
        </p:grpSpPr>
        <p:grpSp>
          <p:nvGrpSpPr>
            <p:cNvPr id="61463" name="Group 29"/>
            <p:cNvGrpSpPr>
              <a:grpSpLocks/>
            </p:cNvGrpSpPr>
            <p:nvPr/>
          </p:nvGrpSpPr>
          <p:grpSpPr bwMode="auto">
            <a:xfrm>
              <a:off x="4132" y="1243"/>
              <a:ext cx="1043" cy="1134"/>
              <a:chOff x="4132" y="1243"/>
              <a:chExt cx="1043" cy="1134"/>
            </a:xfrm>
          </p:grpSpPr>
          <p:sp>
            <p:nvSpPr>
              <p:cNvPr id="61466" name="Oval 30"/>
              <p:cNvSpPr>
                <a:spLocks noChangeArrowheads="1"/>
              </p:cNvSpPr>
              <p:nvPr/>
            </p:nvSpPr>
            <p:spPr bwMode="auto">
              <a:xfrm>
                <a:off x="4132" y="1417"/>
                <a:ext cx="960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7" name="Line 31"/>
              <p:cNvSpPr>
                <a:spLocks noChangeShapeType="1"/>
              </p:cNvSpPr>
              <p:nvPr/>
            </p:nvSpPr>
            <p:spPr bwMode="auto">
              <a:xfrm>
                <a:off x="4498" y="1243"/>
                <a:ext cx="677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Line 32"/>
              <p:cNvSpPr>
                <a:spLocks noChangeShapeType="1"/>
              </p:cNvSpPr>
              <p:nvPr/>
            </p:nvSpPr>
            <p:spPr bwMode="auto">
              <a:xfrm flipV="1">
                <a:off x="4599" y="1490"/>
                <a:ext cx="283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64" name="Text Box 33"/>
            <p:cNvSpPr txBox="1">
              <a:spLocks noChangeArrowheads="1"/>
            </p:cNvSpPr>
            <p:nvPr/>
          </p:nvSpPr>
          <p:spPr bwMode="auto">
            <a:xfrm>
              <a:off x="4438" y="1922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O(-1, 1)</a:t>
              </a:r>
            </a:p>
          </p:txBody>
        </p:sp>
        <p:sp>
          <p:nvSpPr>
            <p:cNvPr id="61465" name="Text Box 34"/>
            <p:cNvSpPr txBox="1">
              <a:spLocks noChangeArrowheads="1"/>
            </p:cNvSpPr>
            <p:nvPr/>
          </p:nvSpPr>
          <p:spPr bwMode="auto">
            <a:xfrm>
              <a:off x="4894" y="1356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>
                  <a:latin typeface="Arial" pitchFamily="34" charset="0"/>
                </a:rPr>
                <a:t>P(2, 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 autoUpdateAnimBg="0"/>
      <p:bldP spid="36882" grpId="0" animBg="1" autoUpdateAnimBg="0"/>
      <p:bldP spid="36884" grpId="0" animBg="1" autoUpdateAnimBg="0"/>
      <p:bldP spid="36888" grpId="0" animBg="1" autoUpdateAnimBg="0"/>
      <p:bldP spid="3689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2470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2473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6" descr="2003-1%20Q%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27088"/>
            <a:ext cx="32051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256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8163" y="3906838"/>
            <a:ext cx="23479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 is centre of small circle</a:t>
            </a:r>
          </a:p>
        </p:txBody>
      </p:sp>
      <p:sp>
        <p:nvSpPr>
          <p:cNvPr id="62477" name="Text Box 19"/>
          <p:cNvSpPr txBox="1">
            <a:spLocks noChangeArrowheads="1"/>
          </p:cNvSpPr>
          <p:nvPr/>
        </p:nvSpPr>
        <p:spPr bwMode="auto">
          <a:xfrm>
            <a:off x="487363" y="692150"/>
            <a:ext cx="604361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r>
              <a:rPr lang="en-GB" sz="1600"/>
              <a:t>O, A and B are the centres of the three circles shown in</a:t>
            </a:r>
          </a:p>
          <a:p>
            <a:pPr algn="l" eaLnBrk="1" hangingPunct="1"/>
            <a:r>
              <a:rPr lang="en-GB" sz="1600"/>
              <a:t>the diagram. The two outer circles are congruent, each</a:t>
            </a:r>
          </a:p>
          <a:p>
            <a:pPr algn="l" eaLnBrk="1" hangingPunct="1"/>
            <a:r>
              <a:rPr lang="en-GB" sz="1600"/>
              <a:t>touches the smallest circle. Circle centre A has equation </a:t>
            </a:r>
          </a:p>
          <a:p>
            <a:pPr algn="l" eaLnBrk="1" hangingPunct="1"/>
            <a:r>
              <a:rPr lang="en-GB" sz="1600"/>
              <a:t> </a:t>
            </a:r>
          </a:p>
          <a:p>
            <a:pPr algn="l" eaLnBrk="1" hangingPunct="1">
              <a:spcBef>
                <a:spcPct val="30000"/>
              </a:spcBef>
            </a:pPr>
            <a:r>
              <a:rPr lang="en-GB" sz="1600"/>
              <a:t>The three centres lie on a parabola whose axis of symmetry</a:t>
            </a:r>
          </a:p>
          <a:p>
            <a:pPr algn="l" eaLnBrk="1" hangingPunct="1"/>
            <a:r>
              <a:rPr lang="en-GB" sz="1600"/>
              <a:t>is shown the by broken line through A.</a:t>
            </a:r>
          </a:p>
          <a:p>
            <a:pPr algn="l" eaLnBrk="1" hangingPunct="1"/>
            <a:r>
              <a:rPr lang="en-GB" sz="1600"/>
              <a:t>   a)   i)   State coordinates of A and find length of line OA.</a:t>
            </a:r>
          </a:p>
          <a:p>
            <a:pPr algn="l" eaLnBrk="1" hangingPunct="1"/>
            <a:r>
              <a:rPr lang="en-GB" sz="1600"/>
              <a:t>         ii)   Hence find the equation of the circle with centre B.</a:t>
            </a:r>
          </a:p>
          <a:p>
            <a:pPr algn="l" eaLnBrk="1" hangingPunct="1"/>
            <a:r>
              <a:rPr lang="en-GB" sz="1600"/>
              <a:t>   b)   The equation of the parabola can be written in the form  	</a:t>
            </a:r>
          </a:p>
        </p:txBody>
      </p:sp>
      <p:graphicFrame>
        <p:nvGraphicFramePr>
          <p:cNvPr id="62478" name="Object 20"/>
          <p:cNvGraphicFramePr>
            <a:graphicFrameLocks noChangeAspect="1"/>
          </p:cNvGraphicFramePr>
          <p:nvPr/>
        </p:nvGraphicFramePr>
        <p:xfrm>
          <a:off x="2006600" y="1825625"/>
          <a:ext cx="20320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7" imgW="1485900" imgH="279400" progId="Equation.DSMT4">
                  <p:embed/>
                </p:oleObj>
              </mc:Choice>
              <mc:Fallback>
                <p:oleObj name="Equation" r:id="rId7" imgW="14859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825625"/>
                        <a:ext cx="20320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21"/>
          <p:cNvGraphicFramePr>
            <a:graphicFrameLocks noChangeAspect="1"/>
          </p:cNvGraphicFramePr>
          <p:nvPr/>
        </p:nvGraphicFramePr>
        <p:xfrm>
          <a:off x="5764213" y="2986088"/>
          <a:ext cx="1468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9" imgW="850531" imgH="203112" progId="Equation.DSMT4">
                  <p:embed/>
                </p:oleObj>
              </mc:Choice>
              <mc:Fallback>
                <p:oleObj name="Equation" r:id="rId9" imgW="850531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2986088"/>
                        <a:ext cx="14684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3036888" y="3913188"/>
          <a:ext cx="11572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11" imgW="660113" imgH="203112" progId="Equation.DSMT4">
                  <p:embed/>
                </p:oleObj>
              </mc:Choice>
              <mc:Fallback>
                <p:oleObj name="Equation" r:id="rId11" imgW="660113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3913188"/>
                        <a:ext cx="115728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478338" y="3867150"/>
            <a:ext cx="2466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OA (Distance formula)</a:t>
            </a:r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7229475" y="3883025"/>
          <a:ext cx="311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13" imgW="177492" imgH="177492" progId="Equation.DSMT4">
                  <p:embed/>
                </p:oleObj>
              </mc:Choice>
              <mc:Fallback>
                <p:oleObj name="Equation" r:id="rId13" imgW="177492" imgH="17749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3883025"/>
                        <a:ext cx="3111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4484688" y="4364038"/>
            <a:ext cx="28590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radius of circle A from eqn.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46100" y="4394200"/>
            <a:ext cx="211931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Use symmetry, find B</a:t>
            </a:r>
          </a:p>
        </p:txBody>
      </p:sp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2882900" y="4400550"/>
          <a:ext cx="9794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15" imgW="558558" imgH="203112" progId="Equation.DSMT4">
                  <p:embed/>
                </p:oleObj>
              </mc:Choice>
              <mc:Fallback>
                <p:oleObj name="Equation" r:id="rId15" imgW="558558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400550"/>
                        <a:ext cx="9794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28"/>
          <p:cNvGraphicFramePr>
            <a:graphicFrameLocks noChangeAspect="1"/>
          </p:cNvGraphicFramePr>
          <p:nvPr/>
        </p:nvGraphicFramePr>
        <p:xfrm>
          <a:off x="7518400" y="4370388"/>
          <a:ext cx="20161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370388"/>
                        <a:ext cx="20161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546100" y="4878388"/>
            <a:ext cx="209232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radius of circle B</a:t>
            </a:r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2930525" y="4892675"/>
          <a:ext cx="104616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19" imgW="596641" imgH="177723" progId="Equation.DSMT4">
                  <p:embed/>
                </p:oleObj>
              </mc:Choice>
              <mc:Fallback>
                <p:oleObj name="Equation" r:id="rId19" imgW="596641" imgH="177723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4892675"/>
                        <a:ext cx="104616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9" name="Text Box 31"/>
          <p:cNvSpPr txBox="1">
            <a:spLocks noChangeArrowheads="1"/>
          </p:cNvSpPr>
          <p:nvPr/>
        </p:nvSpPr>
        <p:spPr bwMode="auto">
          <a:xfrm>
            <a:off x="7385050" y="2997200"/>
            <a:ext cx="148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latin typeface="Arial" pitchFamily="34" charset="0"/>
              </a:rPr>
              <a:t>Find </a:t>
            </a:r>
            <a:r>
              <a:rPr lang="en-GB" sz="1600" i="1">
                <a:latin typeface="Arial" pitchFamily="34" charset="0"/>
              </a:rPr>
              <a:t>p</a:t>
            </a:r>
            <a:r>
              <a:rPr lang="en-GB" sz="1600">
                <a:latin typeface="Arial" pitchFamily="34" charset="0"/>
              </a:rPr>
              <a:t>  and  </a:t>
            </a:r>
            <a:r>
              <a:rPr lang="en-GB" sz="1600" i="1">
                <a:latin typeface="Arial" pitchFamily="34" charset="0"/>
              </a:rPr>
              <a:t>q</a:t>
            </a:r>
            <a:r>
              <a:rPr lang="en-GB" sz="1600">
                <a:latin typeface="Arial" pitchFamily="34" charset="0"/>
              </a:rPr>
              <a:t>.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486275" y="4894263"/>
            <a:ext cx="10033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Eqn. of B</a:t>
            </a:r>
          </a:p>
        </p:txBody>
      </p:sp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5634038" y="4864100"/>
          <a:ext cx="20478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Equation" r:id="rId21" imgW="1168400" imgH="228600" progId="Equation.DSMT4">
                  <p:embed/>
                </p:oleObj>
              </mc:Choice>
              <mc:Fallback>
                <p:oleObj name="Equation" r:id="rId21" imgW="116840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4864100"/>
                        <a:ext cx="20478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560388" y="5370513"/>
            <a:ext cx="2455862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/>
              <a:t>Points O, A, B lie on parabola – subst. A and B in turn</a:t>
            </a:r>
          </a:p>
        </p:txBody>
      </p:sp>
      <p:graphicFrame>
        <p:nvGraphicFramePr>
          <p:cNvPr id="37923" name="Object 35"/>
          <p:cNvGraphicFramePr>
            <a:graphicFrameLocks noChangeAspect="1"/>
          </p:cNvGraphicFramePr>
          <p:nvPr/>
        </p:nvGraphicFramePr>
        <p:xfrm>
          <a:off x="3162300" y="5376863"/>
          <a:ext cx="1431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4" name="Equation" r:id="rId23" imgW="1054100" imgH="431800" progId="Equation.DSMT4">
                  <p:embed/>
                </p:oleObj>
              </mc:Choice>
              <mc:Fallback>
                <p:oleObj name="Equation" r:id="rId23" imgW="1054100" imgH="431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76863"/>
                        <a:ext cx="14319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4729163" y="5473700"/>
            <a:ext cx="747712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Solve:</a:t>
            </a:r>
          </a:p>
        </p:txBody>
      </p:sp>
      <p:graphicFrame>
        <p:nvGraphicFramePr>
          <p:cNvPr id="37925" name="Object 37"/>
          <p:cNvGraphicFramePr>
            <a:graphicFrameLocks noChangeAspect="1"/>
          </p:cNvGraphicFramePr>
          <p:nvPr/>
        </p:nvGraphicFramePr>
        <p:xfrm>
          <a:off x="5576888" y="5435600"/>
          <a:ext cx="15398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5" name="Equation" r:id="rId25" imgW="1053643" imgH="317362" progId="Equation.DSMT4">
                  <p:embed/>
                </p:oleObj>
              </mc:Choice>
              <mc:Fallback>
                <p:oleObj name="Equation" r:id="rId25" imgW="1053643" imgH="317362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5435600"/>
                        <a:ext cx="15398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animBg="1" autoUpdateAnimBg="0"/>
      <p:bldP spid="37911" grpId="0" animBg="1" autoUpdateAnimBg="0"/>
      <p:bldP spid="37913" grpId="0" animBg="1" autoUpdateAnimBg="0"/>
      <p:bldP spid="37914" grpId="0" animBg="1" autoUpdateAnimBg="0"/>
      <p:bldP spid="37917" grpId="0" animBg="1" autoUpdateAnimBg="0"/>
      <p:bldP spid="37920" grpId="0" animBg="1" autoUpdateAnimBg="0"/>
      <p:bldP spid="37922" grpId="0" animBg="1" autoUpdateAnimBg="0"/>
      <p:bldP spid="3792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3494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3497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44500" y="3487738"/>
            <a:ext cx="2052638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centre of circle P:</a:t>
            </a:r>
          </a:p>
        </p:txBody>
      </p:sp>
      <p:pic>
        <p:nvPicPr>
          <p:cNvPr id="38929" name="Picture 17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53800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73075" y="4502150"/>
            <a:ext cx="31877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Gradient of radius of Q to tangent: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2630488" y="3498850"/>
          <a:ext cx="7048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Equation" r:id="rId6" imgW="380835" imgH="203112" progId="Equation.DSMT4">
                  <p:embed/>
                </p:oleObj>
              </mc:Choice>
              <mc:Fallback>
                <p:oleObj name="Equation" r:id="rId6" imgW="380835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3498850"/>
                        <a:ext cx="7048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73075" y="5006975"/>
            <a:ext cx="18986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Equation of tangent:</a:t>
            </a:r>
          </a:p>
        </p:txBody>
      </p:sp>
      <p:graphicFrame>
        <p:nvGraphicFramePr>
          <p:cNvPr id="38933" name="Object 21"/>
          <p:cNvGraphicFramePr>
            <a:graphicFrameLocks noChangeAspect="1"/>
          </p:cNvGraphicFramePr>
          <p:nvPr/>
        </p:nvGraphicFramePr>
        <p:xfrm>
          <a:off x="2606675" y="4999038"/>
          <a:ext cx="1122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Equation" r:id="rId8" imgW="571252" imgH="203112" progId="Equation.DSMT4">
                  <p:embed/>
                </p:oleObj>
              </mc:Choice>
              <mc:Fallback>
                <p:oleObj name="Equation" r:id="rId8" imgW="571252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4999038"/>
                        <a:ext cx="11223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95300" y="5486400"/>
            <a:ext cx="24606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Solve eqns. simultaneously</a:t>
            </a:r>
          </a:p>
        </p:txBody>
      </p:sp>
      <p:grpSp>
        <p:nvGrpSpPr>
          <p:cNvPr id="63505" name="Group 23"/>
          <p:cNvGrpSpPr>
            <a:grpSpLocks/>
          </p:cNvGrpSpPr>
          <p:nvPr/>
        </p:nvGrpSpPr>
        <p:grpSpPr bwMode="auto">
          <a:xfrm>
            <a:off x="442913" y="730250"/>
            <a:ext cx="8191500" cy="2747963"/>
            <a:chOff x="279" y="460"/>
            <a:chExt cx="5160" cy="1731"/>
          </a:xfrm>
        </p:grpSpPr>
        <p:sp>
          <p:nvSpPr>
            <p:cNvPr id="63518" name="Text Box 24"/>
            <p:cNvSpPr txBox="1">
              <a:spLocks noChangeArrowheads="1"/>
            </p:cNvSpPr>
            <p:nvPr/>
          </p:nvSpPr>
          <p:spPr bwMode="auto">
            <a:xfrm>
              <a:off x="279" y="460"/>
              <a:ext cx="5160" cy="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GB" sz="1800"/>
                <a:t>Circle P has equation                                               Circle Q has centre (–2, –1) and radius 2</a:t>
              </a:r>
              <a:r>
                <a:rPr lang="en-GB" sz="1800">
                  <a:sym typeface="Symbol" pitchFamily="18" charset="2"/>
                </a:rPr>
                <a:t></a:t>
              </a:r>
              <a:r>
                <a:rPr lang="en-GB" sz="1800"/>
                <a:t>2.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sz="1800"/>
                <a:t>  a)  i)   Show that the radius of circle P is 4</a:t>
              </a:r>
              <a:r>
                <a:rPr lang="en-GB" sz="1800">
                  <a:sym typeface="Symbol" pitchFamily="18" charset="2"/>
                </a:rPr>
                <a:t></a:t>
              </a:r>
              <a:r>
                <a:rPr lang="en-GB" sz="1800"/>
                <a:t>2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sz="1800"/>
                <a:t>       ii)  Hence show that circles P and Q touch. 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sz="1800"/>
                <a:t>  b)  Find the equation of the tangent to circle Q at the point (–4, 1) 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sz="1800"/>
                <a:t>  c)  The tangent in (b) intersects circle P in two points. Find the x co-ordinates of the points of  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sz="1800"/>
                <a:t>        intersection, expressing your answers in the form </a:t>
              </a:r>
            </a:p>
          </p:txBody>
        </p:sp>
        <p:graphicFrame>
          <p:nvGraphicFramePr>
            <p:cNvPr id="63519" name="Object 25"/>
            <p:cNvGraphicFramePr>
              <a:graphicFrameLocks noChangeAspect="1"/>
            </p:cNvGraphicFramePr>
            <p:nvPr/>
          </p:nvGraphicFramePr>
          <p:xfrm>
            <a:off x="1528" y="505"/>
            <a:ext cx="147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3" name="Equation" r:id="rId10" imgW="1549400" imgH="228600" progId="Equation.DSMT4">
                    <p:embed/>
                  </p:oleObj>
                </mc:Choice>
                <mc:Fallback>
                  <p:oleObj name="Equation" r:id="rId10" imgW="1549400" imgH="2286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8" y="505"/>
                          <a:ext cx="147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20" name="Object 26"/>
            <p:cNvGraphicFramePr>
              <a:graphicFrameLocks noChangeAspect="1"/>
            </p:cNvGraphicFramePr>
            <p:nvPr/>
          </p:nvGraphicFramePr>
          <p:xfrm>
            <a:off x="3237" y="1905"/>
            <a:ext cx="55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4" name="Equation" r:id="rId12" imgW="520700" imgH="228600" progId="Equation.DSMT4">
                    <p:embed/>
                  </p:oleObj>
                </mc:Choice>
                <mc:Fallback>
                  <p:oleObj name="Equation" r:id="rId12" imgW="520700" imgH="2286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7" y="1905"/>
                          <a:ext cx="55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651250" y="3487738"/>
            <a:ext cx="20939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radius of circle :P:</a:t>
            </a:r>
          </a:p>
        </p:txBody>
      </p:sp>
      <p:graphicFrame>
        <p:nvGraphicFramePr>
          <p:cNvPr id="38940" name="Object 28"/>
          <p:cNvGraphicFramePr>
            <a:graphicFrameLocks noChangeAspect="1"/>
          </p:cNvGraphicFramePr>
          <p:nvPr/>
        </p:nvGraphicFramePr>
        <p:xfrm>
          <a:off x="5918200" y="3454400"/>
          <a:ext cx="2679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Equation" r:id="rId14" imgW="1612900" imgH="254000" progId="Equation.DSMT4">
                  <p:embed/>
                </p:oleObj>
              </mc:Choice>
              <mc:Fallback>
                <p:oleObj name="Equation" r:id="rId14" imgW="1612900" imgH="254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54400"/>
                        <a:ext cx="26797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58788" y="4002088"/>
            <a:ext cx="27336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distance between centres</a:t>
            </a:r>
          </a:p>
        </p:txBody>
      </p:sp>
      <p:graphicFrame>
        <p:nvGraphicFramePr>
          <p:cNvPr id="38942" name="Object 30"/>
          <p:cNvGraphicFramePr>
            <a:graphicFrameLocks noChangeAspect="1"/>
          </p:cNvGraphicFramePr>
          <p:nvPr/>
        </p:nvGraphicFramePr>
        <p:xfrm>
          <a:off x="3403600" y="3976688"/>
          <a:ext cx="13620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Equation" r:id="rId16" imgW="736600" imgH="228600" progId="Equation.DSMT4">
                  <p:embed/>
                </p:oleObj>
              </mc:Choice>
              <mc:Fallback>
                <p:oleObj name="Equation" r:id="rId16" imgW="73660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976688"/>
                        <a:ext cx="13620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029200" y="4014788"/>
            <a:ext cx="10826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Deduction: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175375" y="4010025"/>
            <a:ext cx="2714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800"/>
              <a:t>= sum of radii, so circles touch</a:t>
            </a:r>
            <a:endParaRPr lang="en-GB" sz="1800"/>
          </a:p>
        </p:txBody>
      </p:sp>
      <p:graphicFrame>
        <p:nvGraphicFramePr>
          <p:cNvPr id="38945" name="Object 33"/>
          <p:cNvGraphicFramePr>
            <a:graphicFrameLocks noChangeAspect="1"/>
          </p:cNvGraphicFramePr>
          <p:nvPr/>
        </p:nvGraphicFramePr>
        <p:xfrm>
          <a:off x="3865563" y="4508500"/>
          <a:ext cx="8445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Equation" r:id="rId18" imgW="457002" imgH="177723" progId="Equation.DSMT4">
                  <p:embed/>
                </p:oleObj>
              </mc:Choice>
              <mc:Fallback>
                <p:oleObj name="Equation" r:id="rId18" imgW="457002" imgH="177723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508500"/>
                        <a:ext cx="8445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5032375" y="4489450"/>
            <a:ext cx="20970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Gradient tangent at Q:</a:t>
            </a:r>
          </a:p>
        </p:txBody>
      </p:sp>
      <p:graphicFrame>
        <p:nvGraphicFramePr>
          <p:cNvPr id="38947" name="Object 35"/>
          <p:cNvGraphicFramePr>
            <a:graphicFrameLocks noChangeAspect="1"/>
          </p:cNvGraphicFramePr>
          <p:nvPr/>
        </p:nvGraphicFramePr>
        <p:xfrm>
          <a:off x="7429500" y="4495800"/>
          <a:ext cx="6572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Equation" r:id="rId20" imgW="355138" imgH="177569" progId="Equation.DSMT4">
                  <p:embed/>
                </p:oleObj>
              </mc:Choice>
              <mc:Fallback>
                <p:oleObj name="Equation" r:id="rId20" imgW="355138" imgH="17756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4495800"/>
                        <a:ext cx="6572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8" name="Object 36"/>
          <p:cNvGraphicFramePr>
            <a:graphicFrameLocks noChangeAspect="1"/>
          </p:cNvGraphicFramePr>
          <p:nvPr/>
        </p:nvGraphicFramePr>
        <p:xfrm>
          <a:off x="3027363" y="5438775"/>
          <a:ext cx="224631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Equation" r:id="rId22" imgW="1549400" imgH="457200" progId="Equation.DSMT4">
                  <p:embed/>
                </p:oleObj>
              </mc:Choice>
              <mc:Fallback>
                <p:oleObj name="Equation" r:id="rId22" imgW="1549400" imgH="457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5438775"/>
                        <a:ext cx="2246312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5540375" y="5434013"/>
            <a:ext cx="6127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Soln:</a:t>
            </a:r>
          </a:p>
        </p:txBody>
      </p:sp>
      <p:graphicFrame>
        <p:nvGraphicFramePr>
          <p:cNvPr id="38950" name="Object 38"/>
          <p:cNvGraphicFramePr>
            <a:graphicFrameLocks noChangeAspect="1"/>
          </p:cNvGraphicFramePr>
          <p:nvPr/>
        </p:nvGraphicFramePr>
        <p:xfrm>
          <a:off x="6305550" y="5403850"/>
          <a:ext cx="963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Equation" r:id="rId24" imgW="520700" imgH="228600" progId="Equation.DSMT4">
                  <p:embed/>
                </p:oleObj>
              </mc:Choice>
              <mc:Fallback>
                <p:oleObj name="Equation" r:id="rId24" imgW="52070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5403850"/>
                        <a:ext cx="9636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  <p:bldP spid="38930" grpId="0" animBg="1" autoUpdateAnimBg="0"/>
      <p:bldP spid="38932" grpId="0" animBg="1" autoUpdateAnimBg="0"/>
      <p:bldP spid="38934" grpId="0" animBg="1" autoUpdateAnimBg="0"/>
      <p:bldP spid="38939" grpId="0" animBg="1" autoUpdateAnimBg="0"/>
      <p:bldP spid="38941" grpId="0" animBg="1" autoUpdateAnimBg="0"/>
      <p:bldP spid="38943" grpId="0" animBg="1" autoUpdateAnimBg="0"/>
      <p:bldP spid="38944" grpId="0" autoUpdateAnimBg="0"/>
      <p:bldP spid="38946" grpId="0" animBg="1" autoUpdateAnimBg="0"/>
      <p:bldP spid="3894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82738" y="2676525"/>
            <a:ext cx="2303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= 7</a:t>
            </a:r>
            <a:endParaRPr lang="en-GB" sz="2800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82738" y="3371850"/>
            <a:ext cx="481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centre  (0,0)  &amp;  radius = </a:t>
            </a:r>
            <a:r>
              <a:rPr lang="en-GB" sz="2800" dirty="0">
                <a:latin typeface="+mj-lt"/>
                <a:sym typeface="Symbol" pitchFamily="18" charset="2"/>
              </a:rPr>
              <a:t>7</a:t>
            </a:r>
            <a:endParaRPr lang="en-GB" sz="2800" dirty="0">
              <a:latin typeface="+mj-lt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82738" y="5194300"/>
            <a:ext cx="7015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centre  (0,0)  &amp;  radius =  </a:t>
            </a:r>
            <a:r>
              <a:rPr lang="en-GB" sz="2800" baseline="30000" dirty="0">
                <a:latin typeface="+mj-lt"/>
              </a:rPr>
              <a:t>1</a:t>
            </a:r>
            <a:r>
              <a:rPr lang="en-GB" sz="2800" dirty="0">
                <a:latin typeface="+mj-lt"/>
              </a:rPr>
              <a:t>/</a:t>
            </a:r>
            <a:r>
              <a:rPr lang="en-GB" sz="2800" baseline="-25000" dirty="0">
                <a:latin typeface="+mj-lt"/>
              </a:rPr>
              <a:t>3</a:t>
            </a:r>
            <a:endParaRPr lang="en-GB" sz="2800" dirty="0">
              <a:latin typeface="+mj-lt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82738" y="4484688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2800" baseline="-25000" dirty="0">
                <a:solidFill>
                  <a:srgbClr val="FFFF00"/>
                </a:solidFill>
                <a:latin typeface="+mj-lt"/>
              </a:rPr>
              <a:t>9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35050" y="1981200"/>
            <a:ext cx="805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Find the centre and radius of the circles below</a:t>
            </a:r>
            <a:endParaRPr lang="en-GB" sz="2800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  <p:bldP spid="5129" grpId="0" autoUpdateAnimBg="0"/>
      <p:bldP spid="5130" grpId="0" autoUpdateAnimBg="0"/>
      <p:bldP spid="1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4518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4521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22" name="Object 16"/>
          <p:cNvGraphicFramePr>
            <a:graphicFrameLocks noChangeAspect="1"/>
          </p:cNvGraphicFramePr>
          <p:nvPr/>
        </p:nvGraphicFramePr>
        <p:xfrm>
          <a:off x="5330825" y="836613"/>
          <a:ext cx="318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r:id="rId5" imgW="1828800" imgH="228600" progId="Equation.DSMT4">
                  <p:embed/>
                </p:oleObj>
              </mc:Choice>
              <mc:Fallback>
                <p:oleObj r:id="rId5" imgW="18288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836613"/>
                        <a:ext cx="318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8"/>
          <p:cNvSpPr txBox="1">
            <a:spLocks noChangeArrowheads="1"/>
          </p:cNvSpPr>
          <p:nvPr/>
        </p:nvSpPr>
        <p:spPr bwMode="auto">
          <a:xfrm>
            <a:off x="492125" y="844550"/>
            <a:ext cx="48117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cs typeface="Times New Roman" pitchFamily="18" charset="0"/>
              </a:rPr>
              <a:t>For what range of values of  </a:t>
            </a:r>
            <a:r>
              <a:rPr lang="en-GB" sz="2000" i="1">
                <a:cs typeface="Times New Roman" pitchFamily="18" charset="0"/>
              </a:rPr>
              <a:t>k</a:t>
            </a:r>
            <a:r>
              <a:rPr lang="en-GB" sz="2000">
                <a:cs typeface="Times New Roman" pitchFamily="18" charset="0"/>
              </a:rPr>
              <a:t>  does the equation  </a:t>
            </a:r>
          </a:p>
          <a:p>
            <a:pPr eaLnBrk="1" hangingPunct="1">
              <a:lnSpc>
                <a:spcPct val="110000"/>
              </a:lnSpc>
            </a:pPr>
            <a:r>
              <a:rPr lang="en-GB" sz="2000">
                <a:cs typeface="Times New Roman" pitchFamily="18" charset="0"/>
              </a:rPr>
              <a:t>represent a circle ?</a:t>
            </a:r>
            <a:r>
              <a:rPr lang="en-GB" sz="2000"/>
              <a:t> 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95325" y="1709738"/>
            <a:ext cx="2305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Determine g, f and c:</a:t>
            </a:r>
          </a:p>
        </p:txBody>
      </p:sp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3336925" y="1701800"/>
          <a:ext cx="33670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7" imgW="1879600" imgH="203200" progId="Equation.DSMT4">
                  <p:embed/>
                </p:oleObj>
              </mc:Choice>
              <mc:Fallback>
                <p:oleObj name="Equation" r:id="rId7" imgW="18796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701800"/>
                        <a:ext cx="33670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695325" y="2290763"/>
            <a:ext cx="1695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State condition</a:t>
            </a:r>
          </a:p>
        </p:txBody>
      </p:sp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2520950" y="2254250"/>
          <a:ext cx="16843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254250"/>
                        <a:ext cx="16843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408488" y="2246313"/>
            <a:ext cx="149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Put in values</a:t>
            </a:r>
          </a:p>
        </p:txBody>
      </p:sp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6056313" y="2209800"/>
          <a:ext cx="2844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tion" r:id="rId11" imgW="1587500" imgH="228600" progId="Equation.DSMT4">
                  <p:embed/>
                </p:oleObj>
              </mc:Choice>
              <mc:Fallback>
                <p:oleObj name="Equation" r:id="rId11" imgW="15875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209800"/>
                        <a:ext cx="2844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95325" y="2871788"/>
            <a:ext cx="984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Simplify</a:t>
            </a:r>
          </a:p>
        </p:txBody>
      </p:sp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2024063" y="2886075"/>
          <a:ext cx="1638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Equation" r:id="rId13" imgW="914400" imgH="203040" progId="Equation.DSMT4">
                  <p:embed/>
                </p:oleObj>
              </mc:Choice>
              <mc:Fallback>
                <p:oleObj name="Equation" r:id="rId13" imgW="91440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886075"/>
                        <a:ext cx="16383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95325" y="3400425"/>
            <a:ext cx="2305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Complete the square</a:t>
            </a:r>
          </a:p>
        </p:txBody>
      </p:sp>
      <p:pic>
        <p:nvPicPr>
          <p:cNvPr id="39970" name="Picture 34" descr="tic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9737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71" name="Object 35"/>
          <p:cNvGraphicFramePr>
            <a:graphicFrameLocks noChangeAspect="1"/>
          </p:cNvGraphicFramePr>
          <p:nvPr/>
        </p:nvGraphicFramePr>
        <p:xfrm>
          <a:off x="730250" y="3789363"/>
          <a:ext cx="22256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Equation" r:id="rId16" imgW="1358310" imgH="1180588" progId="Equation.DSMT4">
                  <p:embed/>
                </p:oleObj>
              </mc:Choice>
              <mc:Fallback>
                <p:oleObj name="Equation" r:id="rId16" imgW="1358310" imgH="118058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789363"/>
                        <a:ext cx="2225675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386138" y="5367338"/>
            <a:ext cx="3963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/>
              <a:t>So equation is a circle for all values of  </a:t>
            </a:r>
            <a:r>
              <a:rPr lang="en-GB" sz="2000" i="1"/>
              <a:t>k</a:t>
            </a:r>
            <a:r>
              <a:rPr lang="en-GB" sz="1800" b="1"/>
              <a:t>.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4211638" y="2857500"/>
            <a:ext cx="22796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Need to see the position</a:t>
            </a:r>
          </a:p>
          <a:p>
            <a:pPr eaLnBrk="1" hangingPunct="1"/>
            <a:r>
              <a:rPr lang="en-GB" sz="1800"/>
              <a:t>of the parabola</a:t>
            </a:r>
          </a:p>
        </p:txBody>
      </p:sp>
      <p:pic>
        <p:nvPicPr>
          <p:cNvPr id="39975" name="Picture 39" descr="parabola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757488"/>
            <a:ext cx="16859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368675" y="3889375"/>
            <a:ext cx="168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Minimum value is</a:t>
            </a:r>
          </a:p>
        </p:txBody>
      </p:sp>
      <p:graphicFrame>
        <p:nvGraphicFramePr>
          <p:cNvPr id="39977" name="Object 41"/>
          <p:cNvGraphicFramePr>
            <a:graphicFrameLocks noChangeAspect="1"/>
          </p:cNvGraphicFramePr>
          <p:nvPr/>
        </p:nvGraphicFramePr>
        <p:xfrm>
          <a:off x="5016500" y="3829050"/>
          <a:ext cx="15954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Equation" r:id="rId19" imgW="1231366" imgH="393529" progId="Equation.DSMT4">
                  <p:embed/>
                </p:oleObj>
              </mc:Choice>
              <mc:Fallback>
                <p:oleObj name="Equation" r:id="rId19" imgW="1231366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829050"/>
                        <a:ext cx="15954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3354388" y="4460875"/>
            <a:ext cx="2579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This is positive, so graph is: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354388" y="4319588"/>
            <a:ext cx="4216400" cy="1028700"/>
            <a:chOff x="2113" y="2721"/>
            <a:chExt cx="2656" cy="648"/>
          </a:xfrm>
        </p:grpSpPr>
        <p:sp>
          <p:nvSpPr>
            <p:cNvPr id="64542" name="Text Box 45"/>
            <p:cNvSpPr txBox="1">
              <a:spLocks noChangeArrowheads="1"/>
            </p:cNvSpPr>
            <p:nvPr/>
          </p:nvSpPr>
          <p:spPr bwMode="auto">
            <a:xfrm>
              <a:off x="2113" y="3078"/>
              <a:ext cx="18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/>
                <a:t>Expression is positive for all </a:t>
              </a:r>
              <a:r>
                <a:rPr lang="en-GB" sz="2000" i="1"/>
                <a:t>k</a:t>
              </a:r>
              <a:r>
                <a:rPr lang="en-GB" sz="1800"/>
                <a:t>:</a:t>
              </a:r>
            </a:p>
          </p:txBody>
        </p:sp>
        <p:pic>
          <p:nvPicPr>
            <p:cNvPr id="64543" name="Picture 46" descr="parabola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2721"/>
              <a:ext cx="49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 animBg="1" autoUpdateAnimBg="0"/>
      <p:bldP spid="39957" grpId="0" animBg="1" autoUpdateAnimBg="0"/>
      <p:bldP spid="39959" grpId="0" animBg="1" autoUpdateAnimBg="0"/>
      <p:bldP spid="39961" grpId="0" animBg="1" autoUpdateAnimBg="0"/>
      <p:bldP spid="39963" grpId="0" animBg="1" autoUpdateAnimBg="0"/>
      <p:bldP spid="39973" grpId="0" autoUpdateAnimBg="0"/>
      <p:bldP spid="39974" grpId="0" animBg="1" autoUpdateAnimBg="0"/>
      <p:bldP spid="39976" grpId="0" autoUpdateAnimBg="0"/>
      <p:bldP spid="3997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5542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5544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5545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Rectangle 14"/>
          <p:cNvSpPr>
            <a:spLocks noChangeArrowheads="1"/>
          </p:cNvSpPr>
          <p:nvPr/>
        </p:nvSpPr>
        <p:spPr bwMode="auto">
          <a:xfrm>
            <a:off x="36576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5547" name="Object 15"/>
          <p:cNvGraphicFramePr>
            <a:graphicFrameLocks noChangeAspect="1"/>
          </p:cNvGraphicFramePr>
          <p:nvPr/>
        </p:nvGraphicFramePr>
        <p:xfrm>
          <a:off x="5318125" y="879475"/>
          <a:ext cx="2611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Equation" r:id="rId5" imgW="1498600" imgH="228600" progId="Equation.DSMT4">
                  <p:embed/>
                </p:oleObj>
              </mc:Choice>
              <mc:Fallback>
                <p:oleObj name="Equation" r:id="rId5" imgW="1498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879475"/>
                        <a:ext cx="26114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Text Box 16"/>
          <p:cNvSpPr txBox="1">
            <a:spLocks noChangeArrowheads="1"/>
          </p:cNvSpPr>
          <p:nvPr/>
        </p:nvSpPr>
        <p:spPr bwMode="auto">
          <a:xfrm>
            <a:off x="492125" y="887413"/>
            <a:ext cx="4811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cs typeface="Times New Roman" pitchFamily="18" charset="0"/>
              </a:rPr>
              <a:t>For what range of values of  </a:t>
            </a:r>
            <a:r>
              <a:rPr lang="en-GB" sz="2000" i="1">
                <a:cs typeface="Times New Roman" pitchFamily="18" charset="0"/>
              </a:rPr>
              <a:t>c</a:t>
            </a:r>
            <a:r>
              <a:rPr lang="en-GB" sz="2000">
                <a:cs typeface="Times New Roman" pitchFamily="18" charset="0"/>
              </a:rPr>
              <a:t>  does the equation  </a:t>
            </a:r>
          </a:p>
          <a:p>
            <a:pPr eaLnBrk="1" hangingPunct="1">
              <a:lnSpc>
                <a:spcPct val="110000"/>
              </a:lnSpc>
            </a:pPr>
            <a:r>
              <a:rPr lang="en-GB" sz="2000">
                <a:cs typeface="Times New Roman" pitchFamily="18" charset="0"/>
              </a:rPr>
              <a:t>represent a circle ?</a:t>
            </a:r>
            <a:r>
              <a:rPr lang="en-GB" sz="2000"/>
              <a:t> 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695325" y="2166938"/>
            <a:ext cx="2305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Determine g, f and c:</a:t>
            </a:r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3711575" y="2159000"/>
          <a:ext cx="2616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Equation" r:id="rId7" imgW="1459866" imgH="203112" progId="Equation.DSMT4">
                  <p:embed/>
                </p:oleObj>
              </mc:Choice>
              <mc:Fallback>
                <p:oleObj name="Equation" r:id="rId7" imgW="1459866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2159000"/>
                        <a:ext cx="26162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95325" y="2890838"/>
            <a:ext cx="1695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State condition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2520950" y="2854325"/>
          <a:ext cx="16843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854325"/>
                        <a:ext cx="16843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408488" y="2846388"/>
            <a:ext cx="149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Put in values</a:t>
            </a:r>
          </a:p>
        </p:txBody>
      </p:sp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6523038" y="2809875"/>
          <a:ext cx="19113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Equation" r:id="rId11" imgW="1066800" imgH="228600" progId="Equation.DSMT4">
                  <p:embed/>
                </p:oleObj>
              </mc:Choice>
              <mc:Fallback>
                <p:oleObj name="Equation" r:id="rId11" imgW="10668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809875"/>
                        <a:ext cx="19113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95325" y="3614738"/>
            <a:ext cx="984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Simplify</a:t>
            </a:r>
          </a:p>
        </p:txBody>
      </p:sp>
      <p:graphicFrame>
        <p:nvGraphicFramePr>
          <p:cNvPr id="42008" name="Object 24"/>
          <p:cNvGraphicFramePr>
            <a:graphicFrameLocks noChangeAspect="1"/>
          </p:cNvGraphicFramePr>
          <p:nvPr/>
        </p:nvGraphicFramePr>
        <p:xfrm>
          <a:off x="2532063" y="3651250"/>
          <a:ext cx="13652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Equation" r:id="rId13" imgW="761669" imgH="177723" progId="Equation.DSMT4">
                  <p:embed/>
                </p:oleObj>
              </mc:Choice>
              <mc:Fallback>
                <p:oleObj name="Equation" r:id="rId13" imgW="761669" imgH="17772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651250"/>
                        <a:ext cx="13652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95325" y="4371975"/>
            <a:ext cx="15398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Re-arrange:  </a:t>
            </a:r>
          </a:p>
        </p:txBody>
      </p:sp>
      <p:pic>
        <p:nvPicPr>
          <p:cNvPr id="42010" name="Picture 26" descr="tic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2719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011" name="Object 27"/>
          <p:cNvGraphicFramePr>
            <a:graphicFrameLocks noChangeAspect="1"/>
          </p:cNvGraphicFramePr>
          <p:nvPr/>
        </p:nvGraphicFramePr>
        <p:xfrm>
          <a:off x="2746375" y="4383088"/>
          <a:ext cx="7048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383088"/>
                        <a:ext cx="7048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 autoUpdateAnimBg="0"/>
      <p:bldP spid="42003" grpId="0" animBg="1" autoUpdateAnimBg="0"/>
      <p:bldP spid="42005" grpId="0" animBg="1" autoUpdateAnimBg="0"/>
      <p:bldP spid="42007" grpId="0" animBg="1" autoUpdateAnimBg="0"/>
      <p:bldP spid="4200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6566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6568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6569" name="Picture 13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6576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1" name="Text Box 16"/>
          <p:cNvSpPr txBox="1">
            <a:spLocks noChangeArrowheads="1"/>
          </p:cNvSpPr>
          <p:nvPr/>
        </p:nvSpPr>
        <p:spPr bwMode="auto">
          <a:xfrm>
            <a:off x="492125" y="887413"/>
            <a:ext cx="48117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GB" sz="2000">
                <a:cs typeface="Times New Roman" pitchFamily="18" charset="0"/>
              </a:rPr>
              <a:t>The circle shown has equation  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sz="2000">
                <a:cs typeface="Times New Roman" pitchFamily="18" charset="0"/>
              </a:rPr>
              <a:t>Find the equation of the tangent at the point (6, 2). </a:t>
            </a:r>
          </a:p>
        </p:txBody>
      </p:sp>
      <p:sp>
        <p:nvSpPr>
          <p:cNvPr id="66572" name="Rectangle 35"/>
          <p:cNvSpPr>
            <a:spLocks noChangeArrowheads="1"/>
          </p:cNvSpPr>
          <p:nvPr/>
        </p:nvSpPr>
        <p:spPr bwMode="auto">
          <a:xfrm>
            <a:off x="38719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6573" name="Object 34"/>
          <p:cNvGraphicFramePr>
            <a:graphicFrameLocks noChangeAspect="1"/>
          </p:cNvGraphicFramePr>
          <p:nvPr/>
        </p:nvGraphicFramePr>
        <p:xfrm>
          <a:off x="3462338" y="925513"/>
          <a:ext cx="23256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Equation" r:id="rId5" imgW="1397000" imgH="228600" progId="Equation.DSMT4">
                  <p:embed/>
                </p:oleObj>
              </mc:Choice>
              <mc:Fallback>
                <p:oleObj name="Equation" r:id="rId5" imgW="13970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925513"/>
                        <a:ext cx="23256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36" descr="1998-1%20Q%2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768350"/>
            <a:ext cx="22002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558800" y="2274888"/>
            <a:ext cx="2749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centre of circle:</a:t>
            </a:r>
          </a:p>
        </p:txBody>
      </p:sp>
      <p:pic>
        <p:nvPicPr>
          <p:cNvPr id="40998" name="Picture 38" descr="t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2465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542925" y="2979738"/>
            <a:ext cx="4197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Calculate gradient of radius (to tangent)</a:t>
            </a:r>
          </a:p>
        </p:txBody>
      </p:sp>
      <p:graphicFrame>
        <p:nvGraphicFramePr>
          <p:cNvPr id="41000" name="Object 40"/>
          <p:cNvGraphicFramePr>
            <a:graphicFrameLocks noChangeAspect="1"/>
          </p:cNvGraphicFramePr>
          <p:nvPr/>
        </p:nvGraphicFramePr>
        <p:xfrm>
          <a:off x="3616325" y="2247900"/>
          <a:ext cx="10033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Equation" r:id="rId9" imgW="482391" imgH="203112" progId="Equation.DSMT4">
                  <p:embed/>
                </p:oleObj>
              </mc:Choice>
              <mc:Fallback>
                <p:oleObj name="Equation" r:id="rId9" imgW="482391" imgH="203112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247900"/>
                        <a:ext cx="10033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554038" y="3709988"/>
            <a:ext cx="22606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Gradient of tangent:</a:t>
            </a:r>
          </a:p>
        </p:txBody>
      </p:sp>
      <p:graphicFrame>
        <p:nvGraphicFramePr>
          <p:cNvPr id="41002" name="Object 42"/>
          <p:cNvGraphicFramePr>
            <a:graphicFrameLocks noChangeAspect="1"/>
          </p:cNvGraphicFramePr>
          <p:nvPr/>
        </p:nvGraphicFramePr>
        <p:xfrm>
          <a:off x="5254625" y="2762250"/>
          <a:ext cx="80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Equation" r:id="rId11" imgW="406048" imgH="393359" progId="Equation.DSMT4">
                  <p:embed/>
                </p:oleObj>
              </mc:Choice>
              <mc:Fallback>
                <p:oleObj name="Equation" r:id="rId11" imgW="406048" imgH="393359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2762250"/>
                        <a:ext cx="8001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3" name="Object 43"/>
          <p:cNvGraphicFramePr>
            <a:graphicFrameLocks noChangeAspect="1"/>
          </p:cNvGraphicFramePr>
          <p:nvPr/>
        </p:nvGraphicFramePr>
        <p:xfrm>
          <a:off x="3048000" y="3487738"/>
          <a:ext cx="10239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13" imgW="520474" imgH="393529" progId="Equation.DSMT4">
                  <p:embed/>
                </p:oleObj>
              </mc:Choice>
              <mc:Fallback>
                <p:oleObj name="Equation" r:id="rId13" imgW="520474" imgH="39352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87738"/>
                        <a:ext cx="10239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554038" y="4424363"/>
            <a:ext cx="22606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Equation of tangent:</a:t>
            </a:r>
          </a:p>
        </p:txBody>
      </p:sp>
      <p:graphicFrame>
        <p:nvGraphicFramePr>
          <p:cNvPr id="41005" name="Object 45"/>
          <p:cNvGraphicFramePr>
            <a:graphicFrameLocks noChangeAspect="1"/>
          </p:cNvGraphicFramePr>
          <p:nvPr/>
        </p:nvGraphicFramePr>
        <p:xfrm>
          <a:off x="3033713" y="4416425"/>
          <a:ext cx="1573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15" imgW="799753" imgH="203112" progId="Equation.DSMT4">
                  <p:embed/>
                </p:oleObj>
              </mc:Choice>
              <mc:Fallback>
                <p:oleObj name="Equation" r:id="rId15" imgW="799753" imgH="203112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416425"/>
                        <a:ext cx="15732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 animBg="1" autoUpdateAnimBg="0"/>
      <p:bldP spid="40999" grpId="0" animBg="1" autoUpdateAnimBg="0"/>
      <p:bldP spid="41001" grpId="0" animBg="1" autoUpdateAnimBg="0"/>
      <p:bldP spid="4100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6">
            <a:hlinkClick r:id="" action="ppaction://hlinkshowjump?jump=next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AutoShape 7">
            <a:hlinkClick r:id="" action="ppaction://hlinkshowjump?jump=previousslide">
              <a:snd r:embed="rId3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67590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7593" name="Picture 15" descr="1995-2%20Q%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90563"/>
            <a:ext cx="24161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4" name="Group 28"/>
          <p:cNvGrpSpPr>
            <a:grpSpLocks/>
          </p:cNvGrpSpPr>
          <p:nvPr/>
        </p:nvGrpSpPr>
        <p:grpSpPr bwMode="auto">
          <a:xfrm>
            <a:off x="434975" y="715963"/>
            <a:ext cx="6226175" cy="2419350"/>
            <a:chOff x="274" y="550"/>
            <a:chExt cx="3922" cy="1524"/>
          </a:xfrm>
        </p:grpSpPr>
        <p:sp>
          <p:nvSpPr>
            <p:cNvPr id="67620" name="Text Box 14"/>
            <p:cNvSpPr txBox="1">
              <a:spLocks noChangeArrowheads="1"/>
            </p:cNvSpPr>
            <p:nvPr/>
          </p:nvSpPr>
          <p:spPr bwMode="auto">
            <a:xfrm>
              <a:off x="274" y="550"/>
              <a:ext cx="3922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l" eaLnBrk="1" hangingPunct="1"/>
              <a:r>
                <a:rPr lang="en-GB" sz="1800">
                  <a:cs typeface="Times New Roman" pitchFamily="18" charset="0"/>
                </a:rPr>
                <a:t>When newspapers were printed by lithograph, the newsprint had</a:t>
              </a:r>
            </a:p>
            <a:p>
              <a:pPr algn="l" eaLnBrk="1" hangingPunct="1"/>
              <a:r>
                <a:rPr lang="en-GB" sz="1800">
                  <a:cs typeface="Times New Roman" pitchFamily="18" charset="0"/>
                </a:rPr>
                <a:t>to run over three rollers, illustrated in the diagram by 3 circles. </a:t>
              </a:r>
            </a:p>
            <a:p>
              <a:pPr algn="l" eaLnBrk="1" hangingPunct="1"/>
              <a:r>
                <a:rPr lang="en-GB" sz="1800">
                  <a:cs typeface="Times New Roman" pitchFamily="18" charset="0"/>
                </a:rPr>
                <a:t>The centres A, B and C of the three circles are collinear.</a:t>
              </a:r>
            </a:p>
            <a:p>
              <a:pPr algn="l" eaLnBrk="1" hangingPunct="1"/>
              <a:r>
                <a:rPr lang="en-GB" sz="1800">
                  <a:cs typeface="Times New Roman" pitchFamily="18" charset="0"/>
                </a:rPr>
                <a:t>The equations of the circumferences of the outer circles are</a:t>
              </a:r>
            </a:p>
            <a:p>
              <a:pPr algn="l" eaLnBrk="1" hangingPunct="1"/>
              <a:endParaRPr lang="en-GB" sz="1800">
                <a:cs typeface="Times New Roman" pitchFamily="18" charset="0"/>
              </a:endParaRPr>
            </a:p>
            <a:p>
              <a:pPr algn="l" eaLnBrk="1" hangingPunct="1">
                <a:spcBef>
                  <a:spcPct val="40000"/>
                </a:spcBef>
              </a:pPr>
              <a:r>
                <a:rPr lang="en-GB" sz="1800">
                  <a:cs typeface="Times New Roman" pitchFamily="18" charset="0"/>
                </a:rPr>
                <a:t>Find the equation of the central circle.</a:t>
              </a:r>
              <a:r>
                <a:rPr lang="en-GB" sz="1800"/>
                <a:t> </a:t>
              </a:r>
            </a:p>
          </p:txBody>
        </p:sp>
        <p:graphicFrame>
          <p:nvGraphicFramePr>
            <p:cNvPr id="67621" name="Object 16"/>
            <p:cNvGraphicFramePr>
              <a:graphicFrameLocks noChangeAspect="1"/>
            </p:cNvGraphicFramePr>
            <p:nvPr/>
          </p:nvGraphicFramePr>
          <p:xfrm>
            <a:off x="492" y="1508"/>
            <a:ext cx="3126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2" r:id="rId5" imgW="3276600" imgH="215900" progId="Equation.DSMT4">
                    <p:embed/>
                  </p:oleObj>
                </mc:Choice>
                <mc:Fallback>
                  <p:oleObj r:id="rId5" imgW="3276600" imgH="2159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508"/>
                          <a:ext cx="3126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58800" y="2692400"/>
            <a:ext cx="29718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centre and radius of Circle A</a:t>
            </a:r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3897313" y="2652713"/>
          <a:ext cx="2663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Equation" r:id="rId7" imgW="1307532" imgH="203112" progId="Equation.DSMT4">
                  <p:embed/>
                </p:oleObj>
              </mc:Choice>
              <mc:Fallback>
                <p:oleObj name="Equation" r:id="rId7" imgW="1307532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2652713"/>
                        <a:ext cx="2663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58800" y="3235325"/>
            <a:ext cx="29813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centre and radius of Circle C</a:t>
            </a:r>
          </a:p>
        </p:txBody>
      </p:sp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4025900" y="3195638"/>
          <a:ext cx="2405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Equation" r:id="rId9" imgW="1180588" imgH="203112" progId="Equation.DSMT4">
                  <p:embed/>
                </p:oleObj>
              </mc:Choice>
              <mc:Fallback>
                <p:oleObj name="Equation" r:id="rId9" imgW="1180588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195638"/>
                        <a:ext cx="24050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58800" y="3759200"/>
            <a:ext cx="31591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distance AB (distance formula)</a:t>
            </a:r>
          </a:p>
        </p:txBody>
      </p:sp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4181475" y="3668713"/>
          <a:ext cx="209391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Equation" r:id="rId11" imgW="1028254" imgH="253890" progId="Equation.DSMT4">
                  <p:embed/>
                </p:oleObj>
              </mc:Choice>
              <mc:Fallback>
                <p:oleObj name="Equation" r:id="rId11" imgW="1028254" imgH="25389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3668713"/>
                        <a:ext cx="209391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58800" y="4300538"/>
            <a:ext cx="22082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Find diameter of circle B</a:t>
            </a:r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3044825" y="4289425"/>
          <a:ext cx="436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Equation" r:id="rId13" imgW="2146300" imgH="203200" progId="Equation.DSMT4">
                  <p:embed/>
                </p:oleObj>
              </mc:Choice>
              <mc:Fallback>
                <p:oleObj name="Equation" r:id="rId13" imgW="21463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289425"/>
                        <a:ext cx="4368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558800" y="4830763"/>
            <a:ext cx="21590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Use proportion to find B</a:t>
            </a:r>
          </a:p>
        </p:txBody>
      </p:sp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2973388" y="4705350"/>
          <a:ext cx="46799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Equation" r:id="rId15" imgW="2298700" imgH="317500" progId="Equation.DSMT4">
                  <p:embed/>
                </p:oleObj>
              </mc:Choice>
              <mc:Fallback>
                <p:oleObj name="Equation" r:id="rId15" imgW="2298700" imgH="3175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705350"/>
                        <a:ext cx="46799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58800" y="5414963"/>
            <a:ext cx="1135063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Centre of B</a:t>
            </a:r>
          </a:p>
        </p:txBody>
      </p:sp>
      <p:graphicFrame>
        <p:nvGraphicFramePr>
          <p:cNvPr id="43038" name="Object 30"/>
          <p:cNvGraphicFramePr>
            <a:graphicFrameLocks noChangeAspect="1"/>
          </p:cNvGraphicFramePr>
          <p:nvPr/>
        </p:nvGraphicFramePr>
        <p:xfrm>
          <a:off x="1866900" y="5408613"/>
          <a:ext cx="9826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Equation" r:id="rId17" imgW="482391" imgH="203112" progId="Equation.DSMT4">
                  <p:embed/>
                </p:oleObj>
              </mc:Choice>
              <mc:Fallback>
                <p:oleObj name="Equation" r:id="rId17" imgW="482391" imgH="203112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5408613"/>
                        <a:ext cx="9826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3263900" y="5414963"/>
            <a:ext cx="1314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Equation of B</a:t>
            </a:r>
          </a:p>
        </p:txBody>
      </p:sp>
      <p:graphicFrame>
        <p:nvGraphicFramePr>
          <p:cNvPr id="43040" name="Object 32"/>
          <p:cNvGraphicFramePr>
            <a:graphicFrameLocks noChangeAspect="1"/>
          </p:cNvGraphicFramePr>
          <p:nvPr/>
        </p:nvGraphicFramePr>
        <p:xfrm>
          <a:off x="4762500" y="5303838"/>
          <a:ext cx="3051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Equation" r:id="rId19" imgW="1498600" imgH="279400" progId="Equation.DSMT4">
                  <p:embed/>
                </p:oleObj>
              </mc:Choice>
              <mc:Fallback>
                <p:oleObj name="Equation" r:id="rId19" imgW="1498600" imgH="279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5303838"/>
                        <a:ext cx="3051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41" name="Picture 33" descr="tick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8515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972300" y="2520950"/>
            <a:ext cx="1835150" cy="1593850"/>
            <a:chOff x="4392" y="1588"/>
            <a:chExt cx="1156" cy="1004"/>
          </a:xfrm>
        </p:grpSpPr>
        <p:sp>
          <p:nvSpPr>
            <p:cNvPr id="67611" name="AutoShape 34"/>
            <p:cNvSpPr>
              <a:spLocks noChangeArrowheads="1"/>
            </p:cNvSpPr>
            <p:nvPr/>
          </p:nvSpPr>
          <p:spPr bwMode="auto">
            <a:xfrm flipH="1">
              <a:off x="4581" y="1727"/>
              <a:ext cx="727" cy="727"/>
            </a:xfrm>
            <a:prstGeom prst="rtTriangle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Text Box 35"/>
            <p:cNvSpPr txBox="1">
              <a:spLocks noChangeArrowheads="1"/>
            </p:cNvSpPr>
            <p:nvPr/>
          </p:nvSpPr>
          <p:spPr bwMode="auto">
            <a:xfrm>
              <a:off x="5276" y="1588"/>
              <a:ext cx="2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(24, 12)</a:t>
              </a:r>
            </a:p>
          </p:txBody>
        </p:sp>
        <p:sp>
          <p:nvSpPr>
            <p:cNvPr id="67613" name="Text Box 36"/>
            <p:cNvSpPr txBox="1">
              <a:spLocks noChangeArrowheads="1"/>
            </p:cNvSpPr>
            <p:nvPr/>
          </p:nvSpPr>
          <p:spPr bwMode="auto">
            <a:xfrm>
              <a:off x="4392" y="2466"/>
              <a:ext cx="3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(-12, -15)</a:t>
              </a:r>
            </a:p>
          </p:txBody>
        </p:sp>
        <p:sp>
          <p:nvSpPr>
            <p:cNvPr id="67614" name="Text Box 37"/>
            <p:cNvSpPr txBox="1">
              <a:spLocks noChangeArrowheads="1"/>
            </p:cNvSpPr>
            <p:nvPr/>
          </p:nvSpPr>
          <p:spPr bwMode="auto">
            <a:xfrm>
              <a:off x="5355" y="2011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27</a:t>
              </a:r>
            </a:p>
          </p:txBody>
        </p:sp>
        <p:sp>
          <p:nvSpPr>
            <p:cNvPr id="67615" name="Text Box 38"/>
            <p:cNvSpPr txBox="1">
              <a:spLocks noChangeArrowheads="1"/>
            </p:cNvSpPr>
            <p:nvPr/>
          </p:nvSpPr>
          <p:spPr bwMode="auto">
            <a:xfrm>
              <a:off x="4961" y="2477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36</a:t>
              </a:r>
            </a:p>
          </p:txBody>
        </p:sp>
        <p:sp>
          <p:nvSpPr>
            <p:cNvPr id="67616" name="Text Box 39"/>
            <p:cNvSpPr txBox="1">
              <a:spLocks noChangeArrowheads="1"/>
            </p:cNvSpPr>
            <p:nvPr/>
          </p:nvSpPr>
          <p:spPr bwMode="auto">
            <a:xfrm>
              <a:off x="4977" y="1799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25</a:t>
              </a:r>
            </a:p>
          </p:txBody>
        </p:sp>
        <p:sp>
          <p:nvSpPr>
            <p:cNvPr id="67617" name="Oval 40"/>
            <p:cNvSpPr>
              <a:spLocks noChangeArrowheads="1"/>
            </p:cNvSpPr>
            <p:nvPr/>
          </p:nvSpPr>
          <p:spPr bwMode="auto">
            <a:xfrm>
              <a:off x="4858" y="211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Text Box 41"/>
            <p:cNvSpPr txBox="1">
              <a:spLocks noChangeArrowheads="1"/>
            </p:cNvSpPr>
            <p:nvPr/>
          </p:nvSpPr>
          <p:spPr bwMode="auto">
            <a:xfrm>
              <a:off x="4643" y="2136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20</a:t>
              </a:r>
            </a:p>
          </p:txBody>
        </p:sp>
        <p:sp>
          <p:nvSpPr>
            <p:cNvPr id="67619" name="Text Box 42"/>
            <p:cNvSpPr txBox="1">
              <a:spLocks noChangeArrowheads="1"/>
            </p:cNvSpPr>
            <p:nvPr/>
          </p:nvSpPr>
          <p:spPr bwMode="auto">
            <a:xfrm>
              <a:off x="4817" y="201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20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 autoUpdateAnimBg="0"/>
      <p:bldP spid="43028" grpId="0" animBg="1" autoUpdateAnimBg="0"/>
      <p:bldP spid="43030" grpId="0" animBg="1" autoUpdateAnimBg="0"/>
      <p:bldP spid="43032" grpId="0" animBg="1" autoUpdateAnimBg="0"/>
      <p:bldP spid="43034" grpId="0" animBg="1" autoUpdateAnimBg="0"/>
      <p:bldP spid="43037" grpId="0" animBg="1" autoUpdateAnimBg="0"/>
      <p:bldP spid="4303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1B504-BFC8-49DE-BB9A-2EC148613242}" type="slidenum">
              <a:rPr lang="en-US"/>
              <a:pPr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General Equation of a Circle</a:t>
            </a:r>
            <a:endParaRPr lang="en-GB" smtClean="0"/>
          </a:p>
        </p:txBody>
      </p:sp>
      <p:sp>
        <p:nvSpPr>
          <p:cNvPr id="28676" name="Line 34"/>
          <p:cNvSpPr>
            <a:spLocks noChangeShapeType="1"/>
          </p:cNvSpPr>
          <p:nvPr/>
        </p:nvSpPr>
        <p:spPr bwMode="auto">
          <a:xfrm>
            <a:off x="992188" y="4316413"/>
            <a:ext cx="585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V="1">
            <a:off x="4043363" y="2055813"/>
            <a:ext cx="919162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36"/>
          <p:cNvSpPr txBox="1">
            <a:spLocks noChangeArrowheads="1"/>
          </p:cNvSpPr>
          <p:nvPr/>
        </p:nvSpPr>
        <p:spPr bwMode="auto">
          <a:xfrm>
            <a:off x="5276850" y="4411663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latin typeface="Comic Sans MS" pitchFamily="66" charset="0"/>
              </a:rPr>
              <a:t>x-axis</a:t>
            </a:r>
            <a:endParaRPr lang="en-GB"/>
          </a:p>
        </p:txBody>
      </p:sp>
      <p:sp>
        <p:nvSpPr>
          <p:cNvPr id="28679" name="Line 39"/>
          <p:cNvSpPr>
            <a:spLocks noChangeShapeType="1"/>
          </p:cNvSpPr>
          <p:nvPr/>
        </p:nvSpPr>
        <p:spPr bwMode="auto">
          <a:xfrm flipV="1">
            <a:off x="2076450" y="1760538"/>
            <a:ext cx="4763" cy="422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46"/>
          <p:cNvSpPr txBox="1">
            <a:spLocks noChangeArrowheads="1"/>
          </p:cNvSpPr>
          <p:nvPr/>
        </p:nvSpPr>
        <p:spPr bwMode="auto">
          <a:xfrm>
            <a:off x="1333500" y="1663700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latin typeface="Comic Sans MS" pitchFamily="66" charset="0"/>
              </a:rPr>
              <a:t>y-axis</a:t>
            </a:r>
            <a:endParaRPr lang="en-GB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2643188" y="1703388"/>
            <a:ext cx="2743200" cy="2590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795463" y="2593975"/>
            <a:ext cx="2441575" cy="2043113"/>
            <a:chOff x="1131" y="1634"/>
            <a:chExt cx="1538" cy="1287"/>
          </a:xfrm>
        </p:grpSpPr>
        <p:sp>
          <p:nvSpPr>
            <p:cNvPr id="28714" name="Text Box 52"/>
            <p:cNvSpPr txBox="1">
              <a:spLocks noChangeArrowheads="1"/>
            </p:cNvSpPr>
            <p:nvPr/>
          </p:nvSpPr>
          <p:spPr bwMode="auto">
            <a:xfrm>
              <a:off x="2463" y="270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 b="1">
                  <a:latin typeface="Comic Sans MS" pitchFamily="66" charset="0"/>
                </a:rPr>
                <a:t>a</a:t>
              </a:r>
            </a:p>
          </p:txBody>
        </p:sp>
        <p:grpSp>
          <p:nvGrpSpPr>
            <p:cNvPr id="28715" name="Group 102"/>
            <p:cNvGrpSpPr>
              <a:grpSpLocks/>
            </p:cNvGrpSpPr>
            <p:nvPr/>
          </p:nvGrpSpPr>
          <p:grpSpPr bwMode="auto">
            <a:xfrm>
              <a:off x="1131" y="1634"/>
              <a:ext cx="1538" cy="1083"/>
              <a:chOff x="1131" y="1634"/>
              <a:chExt cx="1538" cy="1083"/>
            </a:xfrm>
          </p:grpSpPr>
          <p:sp>
            <p:nvSpPr>
              <p:cNvPr id="28716" name="Rectangle 43"/>
              <p:cNvSpPr>
                <a:spLocks noChangeArrowheads="1"/>
              </p:cNvSpPr>
              <p:nvPr/>
            </p:nvSpPr>
            <p:spPr bwMode="auto">
              <a:xfrm>
                <a:off x="2205" y="1634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solidFill>
                      <a:srgbClr val="FF3300"/>
                    </a:solidFill>
                    <a:latin typeface="Comic Sans MS" pitchFamily="66" charset="0"/>
                  </a:rPr>
                  <a:t>C(a,b)</a:t>
                </a:r>
                <a:endParaRPr lang="en-GB" sz="1200"/>
              </a:p>
            </p:txBody>
          </p:sp>
          <p:sp>
            <p:nvSpPr>
              <p:cNvPr id="28717" name="Oval 51"/>
              <p:cNvSpPr>
                <a:spLocks noChangeArrowheads="1"/>
              </p:cNvSpPr>
              <p:nvPr/>
            </p:nvSpPr>
            <p:spPr bwMode="auto">
              <a:xfrm>
                <a:off x="2531" y="183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" name="Line 53"/>
              <p:cNvSpPr>
                <a:spLocks noChangeShapeType="1"/>
              </p:cNvSpPr>
              <p:nvPr/>
            </p:nvSpPr>
            <p:spPr bwMode="auto">
              <a:xfrm rot="5400000">
                <a:off x="1919" y="1243"/>
                <a:ext cx="0" cy="123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Line 54"/>
              <p:cNvSpPr>
                <a:spLocks noChangeShapeType="1"/>
              </p:cNvSpPr>
              <p:nvPr/>
            </p:nvSpPr>
            <p:spPr bwMode="auto">
              <a:xfrm>
                <a:off x="2559" y="1895"/>
                <a:ext cx="0" cy="82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62"/>
              <p:cNvSpPr>
                <a:spLocks noChangeArrowheads="1"/>
              </p:cNvSpPr>
              <p:nvPr/>
            </p:nvSpPr>
            <p:spPr bwMode="auto">
              <a:xfrm>
                <a:off x="1131" y="17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600" b="1">
                    <a:latin typeface="Comic Sans MS" pitchFamily="66" charset="0"/>
                  </a:rPr>
                  <a:t>b</a:t>
                </a:r>
              </a:p>
            </p:txBody>
          </p:sp>
        </p:grpSp>
      </p:grpSp>
      <p:sp>
        <p:nvSpPr>
          <p:cNvPr id="28683" name="Rectangle 63"/>
          <p:cNvSpPr>
            <a:spLocks noChangeArrowheads="1"/>
          </p:cNvSpPr>
          <p:nvPr/>
        </p:nvSpPr>
        <p:spPr bwMode="auto">
          <a:xfrm>
            <a:off x="1814513" y="4270375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Comic Sans MS" pitchFamily="66" charset="0"/>
              </a:rPr>
              <a:t>O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741738" y="4908550"/>
            <a:ext cx="422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To find the equation of a circle you need to know</a:t>
            </a:r>
            <a:endParaRPr lang="en-GB"/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4252913" y="2255838"/>
            <a:ext cx="29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3300"/>
                </a:solidFill>
                <a:latin typeface="Comic Sans MS" pitchFamily="66" charset="0"/>
              </a:rPr>
              <a:t>r</a:t>
            </a: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803400" y="1836738"/>
            <a:ext cx="4003675" cy="2800350"/>
            <a:chOff x="1136" y="1157"/>
            <a:chExt cx="2522" cy="1764"/>
          </a:xfrm>
        </p:grpSpPr>
        <p:sp>
          <p:nvSpPr>
            <p:cNvPr id="28708" name="Line 66"/>
            <p:cNvSpPr>
              <a:spLocks noChangeShapeType="1"/>
            </p:cNvSpPr>
            <p:nvPr/>
          </p:nvSpPr>
          <p:spPr bwMode="auto">
            <a:xfrm>
              <a:off x="3117" y="1319"/>
              <a:ext cx="0" cy="13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Line 67"/>
            <p:cNvSpPr>
              <a:spLocks noChangeShapeType="1"/>
            </p:cNvSpPr>
            <p:nvPr/>
          </p:nvSpPr>
          <p:spPr bwMode="auto">
            <a:xfrm rot="-5400000">
              <a:off x="2214" y="410"/>
              <a:ext cx="6" cy="179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Rectangle 68"/>
            <p:cNvSpPr>
              <a:spLocks noChangeArrowheads="1"/>
            </p:cNvSpPr>
            <p:nvPr/>
          </p:nvSpPr>
          <p:spPr bwMode="auto">
            <a:xfrm>
              <a:off x="3030" y="2709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Comic Sans MS" pitchFamily="66" charset="0"/>
                </a:rPr>
                <a:t>x</a:t>
              </a:r>
            </a:p>
          </p:txBody>
        </p:sp>
        <p:sp>
          <p:nvSpPr>
            <p:cNvPr id="28711" name="Rectangle 69"/>
            <p:cNvSpPr>
              <a:spLocks noChangeArrowheads="1"/>
            </p:cNvSpPr>
            <p:nvPr/>
          </p:nvSpPr>
          <p:spPr bwMode="auto">
            <a:xfrm>
              <a:off x="1136" y="12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Comic Sans MS" pitchFamily="66" charset="0"/>
                </a:rPr>
                <a:t>y</a:t>
              </a:r>
            </a:p>
          </p:txBody>
        </p:sp>
        <p:sp>
          <p:nvSpPr>
            <p:cNvPr id="28712" name="Rectangle 71"/>
            <p:cNvSpPr>
              <a:spLocks noChangeArrowheads="1"/>
            </p:cNvSpPr>
            <p:nvPr/>
          </p:nvSpPr>
          <p:spPr bwMode="auto">
            <a:xfrm>
              <a:off x="3203" y="1157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accent2"/>
                  </a:solidFill>
                  <a:latin typeface="Comic Sans MS" pitchFamily="66" charset="0"/>
                </a:rPr>
                <a:t>P(x,y)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8713" name="Oval 73"/>
            <p:cNvSpPr>
              <a:spLocks noChangeArrowheads="1"/>
            </p:cNvSpPr>
            <p:nvPr/>
          </p:nvSpPr>
          <p:spPr bwMode="auto">
            <a:xfrm>
              <a:off x="3088" y="1282"/>
              <a:ext cx="48" cy="4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4289425" y="3022600"/>
            <a:ext cx="493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x-a</a:t>
            </a:r>
            <a:endParaRPr lang="en-US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 rot="5400000">
            <a:off x="4484688" y="2511425"/>
            <a:ext cx="0" cy="898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4949825" y="2114550"/>
            <a:ext cx="0" cy="830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4883150" y="2454275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y-b</a:t>
            </a:r>
            <a:endParaRPr lang="en-US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220913" y="4505325"/>
            <a:ext cx="1077912" cy="1138238"/>
            <a:chOff x="758" y="1161"/>
            <a:chExt cx="679" cy="717"/>
          </a:xfrm>
        </p:grpSpPr>
        <p:sp>
          <p:nvSpPr>
            <p:cNvPr id="28703" name="AutoShape 79"/>
            <p:cNvSpPr>
              <a:spLocks noChangeArrowheads="1"/>
            </p:cNvSpPr>
            <p:nvPr/>
          </p:nvSpPr>
          <p:spPr bwMode="auto">
            <a:xfrm flipH="1">
              <a:off x="876" y="1161"/>
              <a:ext cx="348" cy="381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Text Box 80"/>
            <p:cNvSpPr txBox="1">
              <a:spLocks noChangeArrowheads="1"/>
            </p:cNvSpPr>
            <p:nvPr/>
          </p:nvSpPr>
          <p:spPr bwMode="auto">
            <a:xfrm>
              <a:off x="953" y="1502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pitchFamily="66" charset="0"/>
                </a:rPr>
                <a:t>a</a:t>
              </a:r>
              <a:endParaRPr lang="en-US"/>
            </a:p>
          </p:txBody>
        </p:sp>
        <p:sp>
          <p:nvSpPr>
            <p:cNvPr id="28705" name="Rectangle 81"/>
            <p:cNvSpPr>
              <a:spLocks noChangeArrowheads="1"/>
            </p:cNvSpPr>
            <p:nvPr/>
          </p:nvSpPr>
          <p:spPr bwMode="auto">
            <a:xfrm>
              <a:off x="1245" y="1257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28706" name="Rectangle 82"/>
            <p:cNvSpPr>
              <a:spLocks noChangeArrowheads="1"/>
            </p:cNvSpPr>
            <p:nvPr/>
          </p:nvSpPr>
          <p:spPr bwMode="auto">
            <a:xfrm>
              <a:off x="861" y="1209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28707" name="Text Box 83"/>
            <p:cNvSpPr txBox="1">
              <a:spLocks noChangeArrowheads="1"/>
            </p:cNvSpPr>
            <p:nvPr/>
          </p:nvSpPr>
          <p:spPr bwMode="auto">
            <a:xfrm>
              <a:off x="758" y="168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Comic Sans MS" pitchFamily="66" charset="0"/>
                </a:rPr>
                <a:t>a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r>
                <a:rPr lang="en-US" sz="1400">
                  <a:latin typeface="Comic Sans MS" pitchFamily="66" charset="0"/>
                </a:rPr>
                <a:t>+b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r>
                <a:rPr lang="en-US" sz="1400">
                  <a:latin typeface="Comic Sans MS" pitchFamily="66" charset="0"/>
                </a:rPr>
                <a:t>=c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endParaRPr lang="en-US"/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5788025" y="2479675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By</a:t>
            </a:r>
            <a:r>
              <a:rPr lang="en-GB" sz="1600">
                <a:solidFill>
                  <a:srgbClr val="FF3300"/>
                </a:solidFill>
              </a:rPr>
              <a:t> 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Pythagoras Theorem</a:t>
            </a:r>
            <a:endParaRPr lang="en-GB"/>
          </a:p>
        </p:txBody>
      </p: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5611813" y="1370013"/>
            <a:ext cx="3243262" cy="2520950"/>
            <a:chOff x="3535" y="863"/>
            <a:chExt cx="2043" cy="1588"/>
          </a:xfrm>
        </p:grpSpPr>
        <p:sp>
          <p:nvSpPr>
            <p:cNvPr id="28700" name="AutoShape 93"/>
            <p:cNvSpPr>
              <a:spLocks noChangeArrowheads="1"/>
            </p:cNvSpPr>
            <p:nvPr/>
          </p:nvSpPr>
          <p:spPr bwMode="auto">
            <a:xfrm>
              <a:off x="3535" y="863"/>
              <a:ext cx="2043" cy="1588"/>
            </a:xfrm>
            <a:prstGeom prst="cloudCallout">
              <a:avLst>
                <a:gd name="adj1" fmla="val -62083"/>
                <a:gd name="adj2" fmla="val 52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Text Box 94"/>
            <p:cNvSpPr txBox="1">
              <a:spLocks noChangeArrowheads="1"/>
            </p:cNvSpPr>
            <p:nvPr/>
          </p:nvSpPr>
          <p:spPr bwMode="auto">
            <a:xfrm>
              <a:off x="4121" y="1076"/>
              <a:ext cx="10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Comic Sans MS" pitchFamily="66" charset="0"/>
                </a:rPr>
                <a:t>CP has length </a:t>
              </a:r>
              <a:r>
                <a:rPr lang="en-GB" sz="1600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GB" sz="1600">
                  <a:latin typeface="Comic Sans MS" pitchFamily="66" charset="0"/>
                </a:rPr>
                <a:t> </a:t>
              </a:r>
              <a:endParaRPr lang="en-GB"/>
            </a:p>
          </p:txBody>
        </p:sp>
        <p:sp>
          <p:nvSpPr>
            <p:cNvPr id="28702" name="Text Box 95"/>
            <p:cNvSpPr txBox="1">
              <a:spLocks noChangeArrowheads="1"/>
            </p:cNvSpPr>
            <p:nvPr/>
          </p:nvSpPr>
          <p:spPr bwMode="auto">
            <a:xfrm>
              <a:off x="3795" y="1215"/>
              <a:ext cx="174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GB" sz="1600">
                  <a:latin typeface="Comic Sans MS" pitchFamily="66" charset="0"/>
                </a:rPr>
                <a:t> is the radius of the circle</a:t>
              </a:r>
            </a:p>
            <a:p>
              <a:pPr eaLnBrk="1" hangingPunct="1"/>
              <a:r>
                <a:rPr lang="en-GB" sz="1600">
                  <a:latin typeface="Comic Sans MS" pitchFamily="66" charset="0"/>
                </a:rPr>
                <a:t>with centre (a,b)</a:t>
              </a:r>
              <a:endParaRPr lang="en-GB"/>
            </a:p>
          </p:txBody>
        </p:sp>
      </p:grp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4513263" y="5246688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400">
                <a:latin typeface="Comic Sans MS" pitchFamily="66" charset="0"/>
              </a:rPr>
              <a:t>Centre </a:t>
            </a:r>
            <a:r>
              <a:rPr lang="en-US" sz="1400">
                <a:solidFill>
                  <a:srgbClr val="FF3300"/>
                </a:solidFill>
                <a:latin typeface="Comic Sans MS" pitchFamily="66" charset="0"/>
              </a:rPr>
              <a:t>C (a,b)</a:t>
            </a:r>
            <a:r>
              <a:rPr lang="en-US" sz="1400">
                <a:latin typeface="Comic Sans MS" pitchFamily="66" charset="0"/>
              </a:rPr>
              <a:t> and radius</a:t>
            </a:r>
            <a:r>
              <a:rPr lang="en-US" sz="1400">
                <a:solidFill>
                  <a:srgbClr val="FF3300"/>
                </a:solidFill>
                <a:latin typeface="Comic Sans MS" pitchFamily="66" charset="0"/>
              </a:rPr>
              <a:t> r</a:t>
            </a:r>
            <a:endParaRPr lang="en-US"/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5867400" y="2876550"/>
            <a:ext cx="2493963" cy="644525"/>
            <a:chOff x="3696" y="1812"/>
            <a:chExt cx="1571" cy="406"/>
          </a:xfrm>
        </p:grpSpPr>
        <p:graphicFrame>
          <p:nvGraphicFramePr>
            <p:cNvPr id="28698" name="Object 0"/>
            <p:cNvGraphicFramePr>
              <a:graphicFrameLocks noChangeAspect="1"/>
            </p:cNvGraphicFramePr>
            <p:nvPr/>
          </p:nvGraphicFramePr>
          <p:xfrm>
            <a:off x="3696" y="1812"/>
            <a:ext cx="1571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1" name="Equation" r:id="rId4" imgW="1473200" imgH="228600" progId="Equation.3">
                    <p:embed/>
                  </p:oleObj>
                </mc:Choice>
                <mc:Fallback>
                  <p:oleObj name="Equation" r:id="rId4" imgW="1473200" imgH="228600" progId="Equation.3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812"/>
                          <a:ext cx="1571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9" name="Rectangle 99"/>
            <p:cNvSpPr>
              <a:spLocks noChangeArrowheads="1"/>
            </p:cNvSpPr>
            <p:nvPr/>
          </p:nvSpPr>
          <p:spPr bwMode="auto">
            <a:xfrm rot="10800000" flipV="1">
              <a:off x="4000" y="2026"/>
              <a:ext cx="8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Comic Sans MS" pitchFamily="66" charset="0"/>
                </a:rPr>
                <a:t>Centre  </a:t>
              </a:r>
              <a:r>
                <a:rPr lang="en-US" sz="1400">
                  <a:solidFill>
                    <a:srgbClr val="FF3300"/>
                  </a:solidFill>
                  <a:latin typeface="Comic Sans MS" pitchFamily="66" charset="0"/>
                </a:rPr>
                <a:t>C(a,b)</a:t>
              </a:r>
              <a:endParaRPr lang="en-US" sz="1400">
                <a:latin typeface="Comic Sans MS" pitchFamily="66" charset="0"/>
              </a:endParaRPr>
            </a:p>
          </p:txBody>
        </p:sp>
      </p:grpSp>
      <p:sp>
        <p:nvSpPr>
          <p:cNvPr id="5221" name="Text Box 101"/>
          <p:cNvSpPr txBox="1">
            <a:spLocks noChangeArrowheads="1"/>
          </p:cNvSpPr>
          <p:nvPr/>
        </p:nvSpPr>
        <p:spPr bwMode="auto">
          <a:xfrm>
            <a:off x="3175000" y="5676900"/>
            <a:ext cx="5116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400">
                <a:latin typeface="Comic Sans MS" pitchFamily="66" charset="0"/>
              </a:rPr>
              <a:t>Centre </a:t>
            </a:r>
            <a:r>
              <a:rPr lang="en-US" sz="1400">
                <a:solidFill>
                  <a:srgbClr val="FF3300"/>
                </a:solidFill>
                <a:latin typeface="Comic Sans MS" pitchFamily="66" charset="0"/>
              </a:rPr>
              <a:t>C (a,b)</a:t>
            </a:r>
            <a:r>
              <a:rPr lang="en-US" sz="1400">
                <a:latin typeface="Comic Sans MS" pitchFamily="66" charset="0"/>
              </a:rPr>
              <a:t> and point on the circumference of the circle </a:t>
            </a:r>
            <a:endParaRPr lang="en-US"/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5575300" y="5443538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600"/>
              <a:t>OR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5" grpId="0" animBg="1"/>
      <p:bldP spid="5168" grpId="0" animBg="1"/>
      <p:bldP spid="5184" grpId="0" autoUpdateAnimBg="0"/>
      <p:bldP spid="5190" grpId="0" autoUpdateAnimBg="0"/>
      <p:bldP spid="5194" grpId="0" autoUpdateAnimBg="0"/>
      <p:bldP spid="5195" grpId="0" animBg="1"/>
      <p:bldP spid="5196" grpId="0" animBg="1"/>
      <p:bldP spid="5197" grpId="0" autoUpdateAnimBg="0"/>
      <p:bldP spid="5211" grpId="0" autoUpdateAnimBg="0"/>
      <p:bldP spid="5217" grpId="0" autoUpdateAnimBg="0"/>
      <p:bldP spid="5221" grpId="0" autoUpdateAnimBg="0"/>
      <p:bldP spid="52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5363" y="139858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Examples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46150" y="1898650"/>
            <a:ext cx="294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(x-2)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(y-5)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49</a:t>
            </a:r>
            <a:endParaRPr lang="en-GB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95700" y="1898650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(2,5)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634038" y="189865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7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46150" y="2498725"/>
            <a:ext cx="292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(x+5)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13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95700" y="2501900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(-5,1)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4038" y="2500313"/>
            <a:ext cx="193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13</a:t>
            </a:r>
            <a:endParaRPr lang="en-GB" dirty="0">
              <a:latin typeface="+mj-lt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46150" y="3103563"/>
            <a:ext cx="2455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(x-3)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20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695700" y="3103563"/>
            <a:ext cx="200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(3,0)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634038" y="3106738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20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593013" y="3084513"/>
            <a:ext cx="155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4 </a:t>
            </a:r>
            <a:r>
              <a:rPr lang="en-GB" sz="1100" dirty="0">
                <a:latin typeface="+mj-lt"/>
                <a:sym typeface="Symbol" pitchFamily="18" charset="2"/>
              </a:rPr>
              <a:t>X</a:t>
            </a:r>
            <a:r>
              <a:rPr lang="en-GB" dirty="0">
                <a:latin typeface="+mj-lt"/>
                <a:sym typeface="Symbol" pitchFamily="18" charset="2"/>
              </a:rPr>
              <a:t> 5</a:t>
            </a:r>
            <a:endParaRPr lang="en-GB" dirty="0">
              <a:latin typeface="+mj-lt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593013" y="3568700"/>
            <a:ext cx="98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25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066800" y="3810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Centre  (2,-3)  &amp;  radius = 10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066800" y="4441825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Equation is	(x-2)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(y+3)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100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066800" y="5294313"/>
            <a:ext cx="5029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Centre  (0,6)  &amp;  radius = 2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3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858000" y="5257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2</a:t>
            </a:r>
            <a:r>
              <a:rPr lang="en-GB" dirty="0">
                <a:latin typeface="+mj-lt"/>
                <a:sym typeface="Symbol" pitchFamily="18" charset="2"/>
              </a:rPr>
              <a:t>3 </a:t>
            </a:r>
            <a:r>
              <a:rPr lang="en-GB" sz="1050" dirty="0">
                <a:latin typeface="+mj-lt"/>
                <a:sym typeface="Symbol" pitchFamily="18" charset="2"/>
              </a:rPr>
              <a:t>X</a:t>
            </a:r>
            <a:r>
              <a:rPr lang="en-GB" dirty="0">
                <a:latin typeface="+mj-lt"/>
                <a:sym typeface="Symbol" pitchFamily="18" charset="2"/>
              </a:rPr>
              <a:t> </a:t>
            </a:r>
            <a:r>
              <a:rPr lang="en-GB" dirty="0">
                <a:latin typeface="+mj-lt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229475" y="5715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4</a:t>
            </a:r>
            <a:r>
              <a:rPr lang="en-GB" dirty="0">
                <a:latin typeface="+mj-lt"/>
                <a:sym typeface="Symbol" pitchFamily="18" charset="2"/>
              </a:rPr>
              <a:t>9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229475" y="617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= 12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066800" y="5930900"/>
            <a:ext cx="541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Equation is	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(y-6)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12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45288" y="4271963"/>
            <a:ext cx="990600" cy="609600"/>
            <a:chOff x="6745939" y="4271681"/>
            <a:chExt cx="990600" cy="609600"/>
          </a:xfrm>
        </p:grpSpPr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6745939" y="4271681"/>
              <a:ext cx="990600" cy="609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6804676" y="4346293"/>
              <a:ext cx="8731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NAB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  <p:cxnSp>
        <p:nvCxnSpPr>
          <p:cNvPr id="29719" name="Straight Connector 27"/>
          <p:cNvCxnSpPr>
            <a:cxnSpLocks noChangeShapeType="1"/>
          </p:cNvCxnSpPr>
          <p:nvPr/>
        </p:nvCxnSpPr>
        <p:spPr bwMode="auto">
          <a:xfrm>
            <a:off x="1104900" y="3708400"/>
            <a:ext cx="5541963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traight Connector 29"/>
          <p:cNvCxnSpPr>
            <a:cxnSpLocks noChangeShapeType="1"/>
          </p:cNvCxnSpPr>
          <p:nvPr/>
        </p:nvCxnSpPr>
        <p:spPr bwMode="auto">
          <a:xfrm>
            <a:off x="1104900" y="5057775"/>
            <a:ext cx="5541963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3" grpId="0" autoUpdateAnimBg="0"/>
      <p:bldP spid="4104" grpId="0" autoUpdateAnimBg="0"/>
      <p:bldP spid="4106" grpId="0" autoUpdateAnimBg="0"/>
      <p:bldP spid="4107" grpId="0" autoUpdateAnimBg="0"/>
      <p:bldP spid="4108" grpId="0" autoUpdateAnimBg="0"/>
      <p:bldP spid="4109" grpId="0" autoUpdateAnimBg="0"/>
      <p:bldP spid="4112" grpId="0" autoUpdateAnimBg="0"/>
      <p:bldP spid="4115" grpId="0" autoUpdateAnimBg="0"/>
      <p:bldP spid="4116" grpId="0" autoUpdateAnimBg="0"/>
      <p:bldP spid="4117" grpId="0" autoUpdateAnimBg="0"/>
      <p:bldP spid="41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87413" y="1425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30488" y="2070100"/>
            <a:ext cx="6400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equation of the circle that has PQ as diameter where P is(5,2) and Q is(-1,-6).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97088" y="3343275"/>
            <a:ext cx="3367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 is   (</a:t>
            </a:r>
            <a:r>
              <a:rPr lang="en-GB" baseline="30000" dirty="0">
                <a:latin typeface="+mj-lt"/>
              </a:rPr>
              <a:t>(5+(-1))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,</a:t>
            </a:r>
            <a:r>
              <a:rPr lang="en-GB" baseline="30000" dirty="0">
                <a:latin typeface="+mj-lt"/>
              </a:rPr>
              <a:t>(2+(-6))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)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24475" y="3343275"/>
            <a:ext cx="158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(2,-2)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97088" y="4067175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CP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= (5-2)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+ (2+2)</a:t>
            </a:r>
            <a:r>
              <a:rPr lang="en-GB" baseline="30000">
                <a:latin typeface="+mj-lt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24475" y="4067175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9 + 16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777038" y="4065588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25  =  r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77038" y="3346450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 (</a:t>
            </a:r>
            <a:r>
              <a:rPr lang="en-GB" dirty="0" err="1">
                <a:latin typeface="+mj-lt"/>
              </a:rPr>
              <a:t>a,b</a:t>
            </a:r>
            <a:r>
              <a:rPr lang="en-GB" dirty="0">
                <a:latin typeface="+mj-lt"/>
              </a:rPr>
              <a:t>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600200" y="5092700"/>
            <a:ext cx="673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Using        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r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36788" y="5965825"/>
            <a:ext cx="551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Equation  is   (x-2)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(y+2)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25</a:t>
            </a:r>
          </a:p>
        </p:txBody>
      </p:sp>
      <p:grpSp>
        <p:nvGrpSpPr>
          <p:cNvPr id="30732" name="Group 21"/>
          <p:cNvGrpSpPr>
            <a:grpSpLocks/>
          </p:cNvGrpSpPr>
          <p:nvPr/>
        </p:nvGrpSpPr>
        <p:grpSpPr bwMode="auto">
          <a:xfrm>
            <a:off x="968375" y="1981200"/>
            <a:ext cx="1752600" cy="1295400"/>
            <a:chOff x="968186" y="1981200"/>
            <a:chExt cx="1752600" cy="1295400"/>
          </a:xfrm>
        </p:grpSpPr>
        <p:grpSp>
          <p:nvGrpSpPr>
            <p:cNvPr id="30734" name="Group 17"/>
            <p:cNvGrpSpPr>
              <a:grpSpLocks/>
            </p:cNvGrpSpPr>
            <p:nvPr/>
          </p:nvGrpSpPr>
          <p:grpSpPr bwMode="auto">
            <a:xfrm>
              <a:off x="968186" y="1981200"/>
              <a:ext cx="1752600" cy="1295400"/>
              <a:chOff x="968186" y="1981200"/>
              <a:chExt cx="1752600" cy="1295400"/>
            </a:xfrm>
          </p:grpSpPr>
          <p:sp>
            <p:nvSpPr>
              <p:cNvPr id="8196" name="Oval 4"/>
              <p:cNvSpPr>
                <a:spLocks noChangeArrowheads="1"/>
              </p:cNvSpPr>
              <p:nvPr/>
            </p:nvSpPr>
            <p:spPr bwMode="auto">
              <a:xfrm>
                <a:off x="1196786" y="2057400"/>
                <a:ext cx="1143000" cy="10668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8197" name="Line 5"/>
              <p:cNvSpPr>
                <a:spLocks noChangeShapeType="1"/>
              </p:cNvSpPr>
              <p:nvPr/>
            </p:nvSpPr>
            <p:spPr bwMode="auto">
              <a:xfrm flipV="1">
                <a:off x="1272986" y="2286000"/>
                <a:ext cx="990600" cy="6096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2263586" y="198120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+mj-lt"/>
                  </a:rPr>
                  <a:t>P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968186" y="28194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+mj-lt"/>
                  </a:rPr>
                  <a:t>Q</a:t>
                </a: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1501586" y="2209800"/>
                <a:ext cx="6096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2000">
                    <a:latin typeface="+mj-lt"/>
                  </a:rPr>
                  <a:t>C</a:t>
                </a:r>
              </a:p>
            </p:txBody>
          </p:sp>
        </p:grpSp>
        <p:sp>
          <p:nvSpPr>
            <p:cNvPr id="30735" name="Oval 20"/>
            <p:cNvSpPr>
              <a:spLocks noChangeArrowheads="1"/>
            </p:cNvSpPr>
            <p:nvPr/>
          </p:nvSpPr>
          <p:spPr bwMode="auto">
            <a:xfrm>
              <a:off x="1694328" y="2554945"/>
              <a:ext cx="121023" cy="121024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87413" y="141605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1878013"/>
            <a:ext cx="787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Two circles are concentric.  </a:t>
            </a:r>
            <a:r>
              <a:rPr lang="en-GB" sz="2000" dirty="0">
                <a:latin typeface="+mj-lt"/>
              </a:rPr>
              <a:t>(</a:t>
            </a:r>
            <a:r>
              <a:rPr lang="en-GB" sz="2000" dirty="0" err="1">
                <a:latin typeface="+mj-lt"/>
              </a:rPr>
              <a:t>ie</a:t>
            </a:r>
            <a:r>
              <a:rPr lang="en-GB" sz="2000" dirty="0">
                <a:latin typeface="+mj-lt"/>
              </a:rPr>
              <a:t> have same centre)   </a:t>
            </a:r>
            <a:endParaRPr lang="en-GB" dirty="0">
              <a:latin typeface="+mj-lt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322513"/>
            <a:ext cx="6742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larger has equation  </a:t>
            </a:r>
            <a:r>
              <a:rPr lang="en-GB" dirty="0">
                <a:latin typeface="+mj-lt"/>
              </a:rPr>
              <a:t>(x+3)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(y-5)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12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2752725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radius of the smaller is half that of the larger.    Find its equation.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20775" y="3908425"/>
            <a:ext cx="568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Using        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r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20775" y="4500563"/>
            <a:ext cx="443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Centres are at 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(-3, 5)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20775" y="507365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Larger radius =  </a:t>
            </a:r>
            <a:r>
              <a:rPr lang="en-GB">
                <a:latin typeface="+mj-lt"/>
                <a:sym typeface="Symbol" pitchFamily="18" charset="2"/>
              </a:rPr>
              <a:t>12</a:t>
            </a:r>
            <a:endParaRPr lang="en-GB">
              <a:latin typeface="+mj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16375" y="507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4</a:t>
            </a:r>
            <a:r>
              <a:rPr lang="en-GB" sz="1100" dirty="0">
                <a:latin typeface="+mj-lt"/>
                <a:sym typeface="Symbol" pitchFamily="18" charset="2"/>
              </a:rPr>
              <a:t> X 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16575" y="5073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2 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96975" y="5659438"/>
            <a:ext cx="332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Smaller radius = 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092575" y="56610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   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96975" y="62706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Required equation  is   (x+3)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(y-5)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3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  <p:grpSp>
        <p:nvGrpSpPr>
          <p:cNvPr id="31759" name="Group 19"/>
          <p:cNvGrpSpPr>
            <a:grpSpLocks/>
          </p:cNvGrpSpPr>
          <p:nvPr/>
        </p:nvGrpSpPr>
        <p:grpSpPr bwMode="auto">
          <a:xfrm>
            <a:off x="7691438" y="1452563"/>
            <a:ext cx="1344612" cy="1317625"/>
            <a:chOff x="7530353" y="3993776"/>
            <a:chExt cx="1344706" cy="1317812"/>
          </a:xfrm>
        </p:grpSpPr>
        <p:sp>
          <p:nvSpPr>
            <p:cNvPr id="31761" name="Oval 15"/>
            <p:cNvSpPr>
              <a:spLocks noChangeArrowheads="1"/>
            </p:cNvSpPr>
            <p:nvPr/>
          </p:nvSpPr>
          <p:spPr bwMode="auto">
            <a:xfrm>
              <a:off x="7530353" y="3993776"/>
              <a:ext cx="1344706" cy="1317812"/>
            </a:xfrm>
            <a:prstGeom prst="ellipse">
              <a:avLst/>
            </a:prstGeom>
            <a:solidFill>
              <a:srgbClr val="4D4D4D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2" name="Oval 17"/>
            <p:cNvSpPr>
              <a:spLocks noChangeArrowheads="1"/>
            </p:cNvSpPr>
            <p:nvPr/>
          </p:nvSpPr>
          <p:spPr bwMode="auto">
            <a:xfrm>
              <a:off x="7873253" y="4363571"/>
              <a:ext cx="658906" cy="57822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155872" y="4598699"/>
              <a:ext cx="93669" cy="1079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cxnSp>
        <p:nvCxnSpPr>
          <p:cNvPr id="31760" name="Straight Connector 21"/>
          <p:cNvCxnSpPr>
            <a:cxnSpLocks noChangeShapeType="1"/>
          </p:cNvCxnSpPr>
          <p:nvPr/>
        </p:nvCxnSpPr>
        <p:spPr bwMode="auto">
          <a:xfrm>
            <a:off x="1089025" y="3711575"/>
            <a:ext cx="778668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  <p:bldP spid="9228" grpId="0" autoUpdateAnimBg="0"/>
      <p:bldP spid="9229" grpId="0" autoUpdateAnimBg="0"/>
      <p:bldP spid="92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381000"/>
            <a:ext cx="6705600" cy="1143000"/>
          </a:xfrm>
        </p:spPr>
        <p:txBody>
          <a:bodyPr/>
          <a:lstStyle/>
          <a:p>
            <a:pPr algn="ctr"/>
            <a:r>
              <a:rPr lang="en-GB" sz="2800" b="0" smtClean="0">
                <a:solidFill>
                  <a:srgbClr val="FFFF00"/>
                </a:solidFill>
                <a:effectLst/>
              </a:rPr>
              <a:t>Inside / Outside or On Circumference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028700" y="20447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When a circle has equation    (x-a)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</a:t>
            </a:r>
            <a:r>
              <a:rPr lang="en-GB">
                <a:solidFill>
                  <a:srgbClr val="FFFF00"/>
                </a:solidFill>
                <a:latin typeface="+mj-lt"/>
              </a:rPr>
              <a:t> + (y-b)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 </a:t>
            </a:r>
            <a:r>
              <a:rPr lang="en-GB">
                <a:solidFill>
                  <a:srgbClr val="FFFF00"/>
                </a:solidFill>
                <a:latin typeface="+mj-lt"/>
              </a:rPr>
              <a:t>= r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</a:t>
            </a:r>
            <a:r>
              <a:rPr lang="en-GB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927100" y="2819400"/>
            <a:ext cx="805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(</a:t>
            </a:r>
            <a:r>
              <a:rPr lang="en-GB" sz="2000" dirty="0" err="1">
                <a:latin typeface="+mj-lt"/>
              </a:rPr>
              <a:t>x,y</a:t>
            </a:r>
            <a:r>
              <a:rPr lang="en-GB" sz="2000" dirty="0">
                <a:latin typeface="+mj-lt"/>
              </a:rPr>
              <a:t>) lies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on</a:t>
            </a:r>
            <a:r>
              <a:rPr lang="en-GB" sz="2000" dirty="0">
                <a:latin typeface="+mj-lt"/>
              </a:rPr>
              <a:t> the circumference then            (x-a)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(y-b)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</a:t>
            </a:r>
            <a:r>
              <a:rPr lang="en-GB" sz="2000" dirty="0">
                <a:latin typeface="+mj-lt"/>
              </a:rPr>
              <a:t> r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928688" y="3384550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(</a:t>
            </a:r>
            <a:r>
              <a:rPr lang="en-GB" sz="2000" dirty="0" err="1">
                <a:latin typeface="+mj-lt"/>
              </a:rPr>
              <a:t>x,y</a:t>
            </a:r>
            <a:r>
              <a:rPr lang="en-GB" sz="2000" dirty="0">
                <a:latin typeface="+mj-lt"/>
              </a:rPr>
              <a:t>) lies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inside</a:t>
            </a:r>
            <a:r>
              <a:rPr lang="en-GB" sz="2000" dirty="0">
                <a:latin typeface="+mj-lt"/>
              </a:rPr>
              <a:t> the circumference then      (x-a)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(y-b)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&lt;</a:t>
            </a:r>
            <a:r>
              <a:rPr lang="en-GB" sz="2000" dirty="0">
                <a:latin typeface="+mj-lt"/>
              </a:rPr>
              <a:t> r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28688" y="3949700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(</a:t>
            </a:r>
            <a:r>
              <a:rPr lang="en-GB" sz="2000" dirty="0" err="1">
                <a:latin typeface="+mj-lt"/>
              </a:rPr>
              <a:t>x,y</a:t>
            </a:r>
            <a:r>
              <a:rPr lang="en-GB" sz="2000" dirty="0">
                <a:latin typeface="+mj-lt"/>
              </a:rPr>
              <a:t>) lies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outside</a:t>
            </a:r>
            <a:r>
              <a:rPr lang="en-GB" sz="2000" dirty="0">
                <a:latin typeface="+mj-lt"/>
              </a:rPr>
              <a:t> the circumference then    (x-a)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(y-b)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&gt;</a:t>
            </a:r>
            <a:r>
              <a:rPr lang="en-GB" sz="2000" dirty="0">
                <a:latin typeface="+mj-lt"/>
              </a:rPr>
              <a:t> r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939800" y="4902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438400" y="49022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Taking the circle    (x+1)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(y-4)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100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438400" y="54229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Determine where the  following points lie;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197100" y="6070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K(-7,12)  ,  L(10,5)  ,  M(4,9)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utoUpdateAnimBg="0"/>
      <p:bldP spid="2073" grpId="0" autoUpdateAnimBg="0"/>
      <p:bldP spid="2074" grpId="0" autoUpdateAnimBg="0"/>
      <p:bldP spid="2075" grpId="0" autoUpdateAnimBg="0"/>
      <p:bldP spid="2076" grpId="0" autoUpdateAnimBg="0"/>
      <p:bldP spid="2077" grpId="0" autoUpdateAnimBg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tebook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otebook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otebook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2012</TotalTime>
  <Words>4124</Words>
  <Application>Microsoft Office PowerPoint</Application>
  <PresentationFormat>On-screen Show (4:3)</PresentationFormat>
  <Paragraphs>659</Paragraphs>
  <Slides>43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Arial Narrow</vt:lpstr>
      <vt:lpstr>Arial</vt:lpstr>
      <vt:lpstr>Comic Sans MS</vt:lpstr>
      <vt:lpstr>Tahoma</vt:lpstr>
      <vt:lpstr>Wingdings</vt:lpstr>
      <vt:lpstr>Calibri</vt:lpstr>
      <vt:lpstr>Times New Roman</vt:lpstr>
      <vt:lpstr>Monotype Sorts</vt:lpstr>
      <vt:lpstr>Wingdings 2</vt:lpstr>
      <vt:lpstr>Symbol</vt:lpstr>
      <vt:lpstr>1_Shimmer</vt:lpstr>
      <vt:lpstr>Default Design</vt:lpstr>
      <vt:lpstr>Ripple</vt:lpstr>
      <vt:lpstr>Notebook</vt:lpstr>
      <vt:lpstr>1_Notebook</vt:lpstr>
      <vt:lpstr>2_Notebook</vt:lpstr>
      <vt:lpstr>Microsoft Equation 3.0</vt:lpstr>
      <vt:lpstr>Microsoft Visio Drawing</vt:lpstr>
      <vt:lpstr>Microsoft Office Visio Drawing</vt:lpstr>
      <vt:lpstr>MathType 5.0 Equation</vt:lpstr>
      <vt:lpstr>CIRCLE EQUATIONS</vt:lpstr>
      <vt:lpstr>The Circle</vt:lpstr>
      <vt:lpstr>Equation of a Circle  Centre at the Origin</vt:lpstr>
      <vt:lpstr>PowerPoint Presentation</vt:lpstr>
      <vt:lpstr>General Equation of a Circle</vt:lpstr>
      <vt:lpstr>PowerPoint Presentation</vt:lpstr>
      <vt:lpstr>PowerPoint Presentation</vt:lpstr>
      <vt:lpstr>PowerPoint Presentation</vt:lpstr>
      <vt:lpstr>Inside / Outside or On Circumference</vt:lpstr>
      <vt:lpstr>PowerPoint Presentation</vt:lpstr>
      <vt:lpstr>Intersection Form of the Circle Equation</vt:lpstr>
      <vt:lpstr>Equation   x2 + y2 + 2gx + 2fy + c =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Intersection of Lines &amp; Circles</vt:lpstr>
      <vt:lpstr>PowerPoint Presentation</vt:lpstr>
      <vt:lpstr>PowerPoint Presentation</vt:lpstr>
      <vt:lpstr>Tangency</vt:lpstr>
      <vt:lpstr>PowerPoint Presentation</vt:lpstr>
      <vt:lpstr>PowerPoint Presentation</vt:lpstr>
      <vt:lpstr>PowerPoint Presentation</vt:lpstr>
      <vt:lpstr>Equations of Tangents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Outcome 4</dc:title>
  <dc:subject>Mathematics</dc:subject>
  <dc:creator>B Lafferty</dc:creator>
  <cp:lastModifiedBy>Teacher E-Solutions</cp:lastModifiedBy>
  <cp:revision>250</cp:revision>
  <dcterms:created xsi:type="dcterms:W3CDTF">2003-07-06T12:17:47Z</dcterms:created>
  <dcterms:modified xsi:type="dcterms:W3CDTF">2019-01-18T17:08:47Z</dcterms:modified>
</cp:coreProperties>
</file>