
<file path=[Content_Types].xml><?xml version="1.0" encoding="utf-8"?>
<Types xmlns="http://schemas.openxmlformats.org/package/2006/content-types">
  <Default Extension="png" ContentType="image/png"/>
  <Default Extension="bin" ContentType="audio/unknown"/>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5"/>
  </p:notesMasterIdLst>
  <p:handoutMasterIdLst>
    <p:handoutMasterId r:id="rId36"/>
  </p:handoutMasterIdLst>
  <p:sldIdLst>
    <p:sldId id="367" r:id="rId2"/>
    <p:sldId id="369" r:id="rId3"/>
    <p:sldId id="372" r:id="rId4"/>
    <p:sldId id="409" r:id="rId5"/>
    <p:sldId id="371" r:id="rId6"/>
    <p:sldId id="373" r:id="rId7"/>
    <p:sldId id="374" r:id="rId8"/>
    <p:sldId id="378" r:id="rId9"/>
    <p:sldId id="379" r:id="rId10"/>
    <p:sldId id="380" r:id="rId11"/>
    <p:sldId id="385" r:id="rId12"/>
    <p:sldId id="388" r:id="rId13"/>
    <p:sldId id="390" r:id="rId14"/>
    <p:sldId id="408" r:id="rId15"/>
    <p:sldId id="389" r:id="rId16"/>
    <p:sldId id="410" r:id="rId17"/>
    <p:sldId id="411" r:id="rId18"/>
    <p:sldId id="412" r:id="rId19"/>
    <p:sldId id="413" r:id="rId20"/>
    <p:sldId id="414" r:id="rId21"/>
    <p:sldId id="415" r:id="rId22"/>
    <p:sldId id="416" r:id="rId23"/>
    <p:sldId id="417" r:id="rId24"/>
    <p:sldId id="418" r:id="rId25"/>
    <p:sldId id="419" r:id="rId26"/>
    <p:sldId id="420" r:id="rId27"/>
    <p:sldId id="421" r:id="rId28"/>
    <p:sldId id="422" r:id="rId29"/>
    <p:sldId id="423" r:id="rId30"/>
    <p:sldId id="424" r:id="rId31"/>
    <p:sldId id="425" r:id="rId32"/>
    <p:sldId id="426" r:id="rId33"/>
    <p:sldId id="427" r:id="rId34"/>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sz="2400"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sz="2400"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sz="2400"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EFF77"/>
    <a:srgbClr val="FFF0B9"/>
    <a:srgbClr val="CC0000"/>
    <a:srgbClr val="FFEA18"/>
    <a:srgbClr val="FFCC18"/>
    <a:srgbClr val="66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61" autoAdjust="0"/>
    <p:restoredTop sz="90929"/>
  </p:normalViewPr>
  <p:slideViewPr>
    <p:cSldViewPr snapToGrid="0">
      <p:cViewPr>
        <p:scale>
          <a:sx n="86" d="100"/>
          <a:sy n="86" d="100"/>
        </p:scale>
        <p:origin x="-58" y="4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20" d="100"/>
          <a:sy n="120" d="100"/>
        </p:scale>
        <p:origin x="-2896"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3" name="Rectangle 5"/>
          <p:cNvSpPr>
            <a:spLocks noGrp="1" noChangeArrowheads="1"/>
          </p:cNvSpPr>
          <p:nvPr>
            <p:ph type="sldNum" sz="quarter" idx="3"/>
          </p:nvPr>
        </p:nvSpPr>
        <p:spPr bwMode="auto">
          <a:xfrm>
            <a:off x="6096000" y="8686800"/>
            <a:ext cx="762000" cy="457200"/>
          </a:xfrm>
          <a:prstGeom prst="rect">
            <a:avLst/>
          </a:prstGeom>
          <a:noFill/>
          <a:ln>
            <a:noFill/>
          </a:ln>
          <a:effectLst/>
          <a:extLst/>
        </p:spPr>
        <p:txBody>
          <a:bodyPr vert="horz" wrap="none" lIns="91440" tIns="45720" rIns="91440" bIns="45720" numCol="1" anchor="b" anchorCtr="0" compatLnSpc="1">
            <a:prstTxWarp prst="textNoShape">
              <a:avLst/>
            </a:prstTxWarp>
          </a:bodyPr>
          <a:lstStyle>
            <a:lvl1pPr algn="r">
              <a:defRPr sz="1000" b="1">
                <a:latin typeface="Arial" charset="0"/>
              </a:defRPr>
            </a:lvl1pPr>
          </a:lstStyle>
          <a:p>
            <a:pPr>
              <a:defRPr/>
            </a:pPr>
            <a:fld id="{55D99696-0FE3-4EDE-83CC-C1EECA1F8124}" type="slidenum">
              <a:rPr lang="en-US"/>
              <a:pPr>
                <a:defRPr/>
              </a:pPr>
              <a:t>‹#›</a:t>
            </a:fld>
            <a:endParaRPr lang="en-US" sz="1200"/>
          </a:p>
        </p:txBody>
      </p:sp>
      <p:sp>
        <p:nvSpPr>
          <p:cNvPr id="58375" name="Text Box 7"/>
          <p:cNvSpPr txBox="1">
            <a:spLocks noChangeArrowheads="1"/>
          </p:cNvSpPr>
          <p:nvPr/>
        </p:nvSpPr>
        <p:spPr bwMode="auto">
          <a:xfrm>
            <a:off x="228600" y="141288"/>
            <a:ext cx="6400800" cy="473075"/>
          </a:xfrm>
          <a:prstGeom prst="rect">
            <a:avLst/>
          </a:prstGeom>
          <a:noFill/>
          <a:ln>
            <a:noFill/>
          </a:ln>
          <a:effectLst/>
          <a:extLst/>
        </p:spPr>
        <p:txBody>
          <a:bodyPr anchor="ctr">
            <a:spAutoFit/>
          </a:bodyPr>
          <a:lstStyle>
            <a:lvl1pPr algn="l">
              <a:tabLst>
                <a:tab pos="6170613" algn="r"/>
              </a:tabLst>
              <a:defRPr sz="2400">
                <a:solidFill>
                  <a:schemeClr val="tx1"/>
                </a:solidFill>
                <a:latin typeface="Times" pitchFamily="32" charset="0"/>
              </a:defRPr>
            </a:lvl1pPr>
            <a:lvl2pPr algn="l">
              <a:tabLst>
                <a:tab pos="6170613" algn="r"/>
              </a:tabLst>
              <a:defRPr sz="2400">
                <a:solidFill>
                  <a:schemeClr val="tx1"/>
                </a:solidFill>
                <a:latin typeface="Times" pitchFamily="32" charset="0"/>
              </a:defRPr>
            </a:lvl2pPr>
            <a:lvl3pPr algn="l">
              <a:tabLst>
                <a:tab pos="6170613" algn="r"/>
              </a:tabLst>
              <a:defRPr sz="2400">
                <a:solidFill>
                  <a:schemeClr val="tx1"/>
                </a:solidFill>
                <a:latin typeface="Times" pitchFamily="32" charset="0"/>
              </a:defRPr>
            </a:lvl3pPr>
            <a:lvl4pPr algn="l">
              <a:tabLst>
                <a:tab pos="6170613" algn="r"/>
              </a:tabLst>
              <a:defRPr sz="2400">
                <a:solidFill>
                  <a:schemeClr val="tx1"/>
                </a:solidFill>
                <a:latin typeface="Times" pitchFamily="32" charset="0"/>
              </a:defRPr>
            </a:lvl4pPr>
            <a:lvl5pPr algn="l">
              <a:tabLst>
                <a:tab pos="6170613" algn="r"/>
              </a:tabLst>
              <a:defRPr sz="2400">
                <a:solidFill>
                  <a:schemeClr val="tx1"/>
                </a:solidFill>
                <a:latin typeface="Times" pitchFamily="32" charset="0"/>
              </a:defRPr>
            </a:lvl5pPr>
            <a:lvl6pPr eaLnBrk="0" fontAlgn="base" hangingPunct="0">
              <a:spcBef>
                <a:spcPct val="0"/>
              </a:spcBef>
              <a:spcAft>
                <a:spcPct val="0"/>
              </a:spcAft>
              <a:tabLst>
                <a:tab pos="6170613" algn="r"/>
              </a:tabLst>
              <a:defRPr sz="2400">
                <a:solidFill>
                  <a:schemeClr val="tx1"/>
                </a:solidFill>
                <a:latin typeface="Times" pitchFamily="32" charset="0"/>
              </a:defRPr>
            </a:lvl6pPr>
            <a:lvl7pPr eaLnBrk="0" fontAlgn="base" hangingPunct="0">
              <a:spcBef>
                <a:spcPct val="0"/>
              </a:spcBef>
              <a:spcAft>
                <a:spcPct val="0"/>
              </a:spcAft>
              <a:tabLst>
                <a:tab pos="6170613" algn="r"/>
              </a:tabLst>
              <a:defRPr sz="2400">
                <a:solidFill>
                  <a:schemeClr val="tx1"/>
                </a:solidFill>
                <a:latin typeface="Times" pitchFamily="32" charset="0"/>
              </a:defRPr>
            </a:lvl7pPr>
            <a:lvl8pPr eaLnBrk="0" fontAlgn="base" hangingPunct="0">
              <a:spcBef>
                <a:spcPct val="0"/>
              </a:spcBef>
              <a:spcAft>
                <a:spcPct val="0"/>
              </a:spcAft>
              <a:tabLst>
                <a:tab pos="6170613" algn="r"/>
              </a:tabLst>
              <a:defRPr sz="2400">
                <a:solidFill>
                  <a:schemeClr val="tx1"/>
                </a:solidFill>
                <a:latin typeface="Times" pitchFamily="32" charset="0"/>
              </a:defRPr>
            </a:lvl8pPr>
            <a:lvl9pPr eaLnBrk="0" fontAlgn="base" hangingPunct="0">
              <a:spcBef>
                <a:spcPct val="0"/>
              </a:spcBef>
              <a:spcAft>
                <a:spcPct val="0"/>
              </a:spcAft>
              <a:tabLst>
                <a:tab pos="6170613" algn="r"/>
              </a:tabLst>
              <a:defRPr sz="2400">
                <a:solidFill>
                  <a:schemeClr val="tx1"/>
                </a:solidFill>
                <a:latin typeface="Times" pitchFamily="32" charset="0"/>
              </a:defRPr>
            </a:lvl9pPr>
          </a:lstStyle>
          <a:p>
            <a:pPr>
              <a:defRPr/>
            </a:pPr>
            <a:r>
              <a:rPr lang="en-US" sz="1100" b="1" smtClean="0">
                <a:latin typeface="Arial" charset="0"/>
              </a:rPr>
              <a:t>Division Ave. High School	Ms. Foglia</a:t>
            </a:r>
            <a:endParaRPr lang="en-US" sz="1800" b="1" smtClean="0">
              <a:latin typeface="Arial" charset="0"/>
            </a:endParaRPr>
          </a:p>
          <a:p>
            <a:pPr algn="ctr">
              <a:defRPr/>
            </a:pPr>
            <a:r>
              <a:rPr lang="en-US" sz="1400" b="1" smtClean="0">
                <a:latin typeface="Arial" charset="0"/>
              </a:rPr>
              <a:t>AP Biology</a:t>
            </a:r>
          </a:p>
        </p:txBody>
      </p:sp>
    </p:spTree>
    <p:extLst>
      <p:ext uri="{BB962C8B-B14F-4D97-AF65-F5344CB8AC3E}">
        <p14:creationId xmlns:p14="http://schemas.microsoft.com/office/powerpoint/2010/main" val="413013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5"/>
          <p:cNvSpPr>
            <a:spLocks noGrp="1" noChangeArrowheads="1"/>
          </p:cNvSpPr>
          <p:nvPr>
            <p:ph type="body" sz="quarter" idx="3"/>
          </p:nvPr>
        </p:nvSpPr>
        <p:spPr bwMode="auto">
          <a:xfrm>
            <a:off x="914400" y="4343400"/>
            <a:ext cx="50292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endParaRPr lang="en-US" noProof="0" smtClean="0"/>
          </a:p>
        </p:txBody>
      </p:sp>
      <p:sp>
        <p:nvSpPr>
          <p:cNvPr id="56327" name="Rectangle 7"/>
          <p:cNvSpPr>
            <a:spLocks noGrp="1" noChangeArrowheads="1"/>
          </p:cNvSpPr>
          <p:nvPr>
            <p:ph type="sldNum" sz="quarter" idx="5"/>
          </p:nvPr>
        </p:nvSpPr>
        <p:spPr bwMode="auto">
          <a:xfrm>
            <a:off x="3886200" y="8686800"/>
            <a:ext cx="2971800" cy="457200"/>
          </a:xfrm>
          <a:prstGeom prst="rect">
            <a:avLst/>
          </a:prstGeom>
          <a:noFill/>
          <a:ln>
            <a:noFill/>
          </a:ln>
          <a:effectLst/>
          <a:extLst/>
        </p:spPr>
        <p:txBody>
          <a:bodyPr vert="horz" wrap="none" lIns="91440" tIns="45720" rIns="91440" bIns="45720" numCol="1" anchor="b" anchorCtr="0" compatLnSpc="1">
            <a:prstTxWarp prst="textNoShape">
              <a:avLst/>
            </a:prstTxWarp>
          </a:bodyPr>
          <a:lstStyle>
            <a:lvl1pPr algn="r">
              <a:defRPr sz="1200">
                <a:latin typeface="Times" pitchFamily="32" charset="0"/>
              </a:defRPr>
            </a:lvl1pPr>
          </a:lstStyle>
          <a:p>
            <a:pPr>
              <a:defRPr/>
            </a:pPr>
            <a:fld id="{BB22E805-BFB0-40EF-974F-C406AE0C4877}" type="slidenum">
              <a:rPr lang="en-US"/>
              <a:pPr>
                <a:defRPr/>
              </a:pPr>
              <a:t>‹#›</a:t>
            </a:fld>
            <a:endParaRPr lang="en-US"/>
          </a:p>
        </p:txBody>
      </p:sp>
    </p:spTree>
    <p:extLst>
      <p:ext uri="{BB962C8B-B14F-4D97-AF65-F5344CB8AC3E}">
        <p14:creationId xmlns:p14="http://schemas.microsoft.com/office/powerpoint/2010/main" val="33375981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346075" indent="-112713" algn="l" rtl="0" eaLnBrk="0" fontAlgn="base" hangingPunct="0">
      <a:spcBef>
        <a:spcPct val="30000"/>
      </a:spcBef>
      <a:spcAft>
        <a:spcPct val="0"/>
      </a:spcAft>
      <a:buFont typeface="Wingdings" pitchFamily="2" charset="2"/>
      <a:buChar char="§"/>
      <a:defRPr sz="1200" kern="1200">
        <a:solidFill>
          <a:schemeClr val="tx1"/>
        </a:solidFill>
        <a:latin typeface="Arial" charset="0"/>
        <a:ea typeface="+mn-ea"/>
        <a:cs typeface="+mn-cs"/>
      </a:defRPr>
    </a:lvl2pPr>
    <a:lvl3pPr marL="690563" indent="-122238" algn="l" rtl="0" eaLnBrk="0" fontAlgn="base" hangingPunct="0">
      <a:spcBef>
        <a:spcPct val="30000"/>
      </a:spcBef>
      <a:spcAft>
        <a:spcPct val="0"/>
      </a:spcAft>
      <a:buFont typeface="Wingdings" pitchFamily="2" charset="2"/>
      <a:buChar char="§"/>
      <a:defRPr sz="1200" kern="1200">
        <a:solidFill>
          <a:schemeClr val="tx1"/>
        </a:solidFill>
        <a:latin typeface="Arial" charset="0"/>
        <a:ea typeface="+mn-ea"/>
        <a:cs typeface="+mn-cs"/>
      </a:defRPr>
    </a:lvl3pPr>
    <a:lvl4pPr marL="1371600" algn="l" rtl="0" eaLnBrk="0" fontAlgn="base" hangingPunct="0">
      <a:spcBef>
        <a:spcPct val="30000"/>
      </a:spcBef>
      <a:spcAft>
        <a:spcPct val="0"/>
      </a:spcAft>
      <a:buFont typeface="Wingdings" pitchFamily="2" charset="2"/>
      <a:buChar char="§"/>
      <a:defRPr sz="14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BBA01DBC-586C-4257-91BC-C6D3262FFB93}" type="slidenum">
              <a:rPr lang="en-US" sz="1200" smtClean="0">
                <a:latin typeface="Times" pitchFamily="32" charset="0"/>
              </a:rPr>
              <a:pPr/>
              <a:t>1</a:t>
            </a:fld>
            <a:endParaRPr lang="en-US" sz="1200" smtClean="0">
              <a:latin typeface="Times" pitchFamily="32" charset="0"/>
            </a:endParaRPr>
          </a:p>
        </p:txBody>
      </p:sp>
      <p:sp>
        <p:nvSpPr>
          <p:cNvPr id="37891" name="Rectangle 2"/>
          <p:cNvSpPr>
            <a:spLocks noChangeArrowheads="1" noTextEdit="1"/>
          </p:cNvSpPr>
          <p:nvPr>
            <p:ph type="sldImg"/>
          </p:nvPr>
        </p:nvSpPr>
        <p:spPr>
          <a:solidFill>
            <a:srgbClr val="FFFFFF"/>
          </a:solidFill>
          <a:ln/>
        </p:spPr>
      </p:sp>
      <p:sp>
        <p:nvSpPr>
          <p:cNvPr id="37892"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FE3314B9-E58D-428D-BF95-D270CF466740}" type="slidenum">
              <a:rPr lang="en-US" sz="1200" smtClean="0">
                <a:latin typeface="Times" pitchFamily="32" charset="0"/>
              </a:rPr>
              <a:pPr/>
              <a:t>10</a:t>
            </a:fld>
            <a:endParaRPr lang="en-US" sz="1200" smtClean="0">
              <a:latin typeface="Times" pitchFamily="32" charset="0"/>
            </a:endParaRPr>
          </a:p>
        </p:txBody>
      </p:sp>
      <p:sp>
        <p:nvSpPr>
          <p:cNvPr id="47107" name="Rectangle 2"/>
          <p:cNvSpPr>
            <a:spLocks noChangeArrowheads="1" noTextEdit="1"/>
          </p:cNvSpPr>
          <p:nvPr>
            <p:ph type="sldImg"/>
          </p:nvPr>
        </p:nvSpPr>
        <p:spPr>
          <a:solidFill>
            <a:srgbClr val="FFFFFF"/>
          </a:solidFill>
          <a:ln/>
        </p:spPr>
      </p:sp>
      <p:sp>
        <p:nvSpPr>
          <p:cNvPr id="47108"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5BC9E847-C23A-417E-BCB3-7B85FF1AFC4A}" type="slidenum">
              <a:rPr lang="en-US" sz="1200" smtClean="0">
                <a:latin typeface="Times" pitchFamily="32" charset="0"/>
              </a:rPr>
              <a:pPr/>
              <a:t>11</a:t>
            </a:fld>
            <a:endParaRPr lang="en-US" sz="1200" smtClean="0">
              <a:latin typeface="Times" pitchFamily="32" charset="0"/>
            </a:endParaRPr>
          </a:p>
        </p:txBody>
      </p:sp>
      <p:sp>
        <p:nvSpPr>
          <p:cNvPr id="48131" name="Rectangle 2"/>
          <p:cNvSpPr>
            <a:spLocks noChangeArrowheads="1" noTextEdit="1"/>
          </p:cNvSpPr>
          <p:nvPr>
            <p:ph type="sldImg"/>
          </p:nvPr>
        </p:nvSpPr>
        <p:spPr>
          <a:solidFill>
            <a:srgbClr val="FFFFFF"/>
          </a:solidFill>
          <a:ln/>
        </p:spPr>
      </p:sp>
      <p:sp>
        <p:nvSpPr>
          <p:cNvPr id="48132"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212D3CEE-2222-4292-B9C2-C2D377AE8979}" type="slidenum">
              <a:rPr lang="en-US" sz="1200" smtClean="0">
                <a:latin typeface="Times" pitchFamily="32" charset="0"/>
              </a:rPr>
              <a:pPr/>
              <a:t>12</a:t>
            </a:fld>
            <a:endParaRPr lang="en-US" sz="1200" smtClean="0">
              <a:latin typeface="Times" pitchFamily="32" charset="0"/>
            </a:endParaRPr>
          </a:p>
        </p:txBody>
      </p:sp>
      <p:sp>
        <p:nvSpPr>
          <p:cNvPr id="49155" name="Rectangle 2"/>
          <p:cNvSpPr>
            <a:spLocks noChangeArrowheads="1" noTextEdit="1"/>
          </p:cNvSpPr>
          <p:nvPr>
            <p:ph type="sldImg"/>
          </p:nvPr>
        </p:nvSpPr>
        <p:spPr>
          <a:solidFill>
            <a:srgbClr val="FFFFFF"/>
          </a:solidFill>
          <a:ln/>
        </p:spPr>
      </p:sp>
      <p:sp>
        <p:nvSpPr>
          <p:cNvPr id="49156"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878EC3C2-D82F-4031-9701-EF48DA6CD607}" type="slidenum">
              <a:rPr lang="en-US" sz="1200" smtClean="0">
                <a:latin typeface="Times" pitchFamily="32" charset="0"/>
              </a:rPr>
              <a:pPr/>
              <a:t>13</a:t>
            </a:fld>
            <a:endParaRPr lang="en-US" sz="1200" smtClean="0">
              <a:latin typeface="Times" pitchFamily="32" charset="0"/>
            </a:endParaRPr>
          </a:p>
        </p:txBody>
      </p:sp>
      <p:sp>
        <p:nvSpPr>
          <p:cNvPr id="50179" name="Rectangle 2"/>
          <p:cNvSpPr>
            <a:spLocks noChangeArrowheads="1" noTextEdit="1"/>
          </p:cNvSpPr>
          <p:nvPr>
            <p:ph type="sldImg"/>
          </p:nvPr>
        </p:nvSpPr>
        <p:spPr>
          <a:solidFill>
            <a:srgbClr val="FFFFFF"/>
          </a:solidFill>
          <a:ln/>
        </p:spPr>
      </p:sp>
      <p:sp>
        <p:nvSpPr>
          <p:cNvPr id="50180"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F93E4690-9A04-475F-A7E6-C4D32A067E79}" type="slidenum">
              <a:rPr lang="en-US" sz="1200" smtClean="0">
                <a:latin typeface="Times" pitchFamily="32" charset="0"/>
              </a:rPr>
              <a:pPr/>
              <a:t>14</a:t>
            </a:fld>
            <a:endParaRPr lang="en-US" sz="1200" smtClean="0">
              <a:latin typeface="Times" pitchFamily="32" charset="0"/>
            </a:endParaRPr>
          </a:p>
        </p:txBody>
      </p:sp>
      <p:sp>
        <p:nvSpPr>
          <p:cNvPr id="51203" name="Rectangle 2"/>
          <p:cNvSpPr>
            <a:spLocks noChangeArrowheads="1" noTextEdit="1"/>
          </p:cNvSpPr>
          <p:nvPr>
            <p:ph type="sldImg"/>
          </p:nvPr>
        </p:nvSpPr>
        <p:spPr>
          <a:solidFill>
            <a:srgbClr val="FFFFFF"/>
          </a:solidFill>
          <a:ln/>
        </p:spPr>
      </p:sp>
      <p:sp>
        <p:nvSpPr>
          <p:cNvPr id="51204"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03E728D5-3CCC-4A7E-8E7B-B4FA062BEB4B}" type="slidenum">
              <a:rPr lang="en-US" sz="1200" smtClean="0">
                <a:latin typeface="Times" pitchFamily="32" charset="0"/>
              </a:rPr>
              <a:pPr/>
              <a:t>15</a:t>
            </a:fld>
            <a:endParaRPr lang="en-US" sz="1200" smtClean="0">
              <a:latin typeface="Times" pitchFamily="32" charset="0"/>
            </a:endParaRPr>
          </a:p>
        </p:txBody>
      </p:sp>
      <p:sp>
        <p:nvSpPr>
          <p:cNvPr id="52227" name="Rectangle 2"/>
          <p:cNvSpPr>
            <a:spLocks noChangeArrowheads="1" noTextEdit="1"/>
          </p:cNvSpPr>
          <p:nvPr>
            <p:ph type="sldImg"/>
          </p:nvPr>
        </p:nvSpPr>
        <p:spPr>
          <a:solidFill>
            <a:srgbClr val="FFFFFF"/>
          </a:solidFill>
          <a:ln/>
        </p:spPr>
      </p:sp>
      <p:sp>
        <p:nvSpPr>
          <p:cNvPr id="52228"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9E3AF316-410A-4798-BCC6-FBFEFCEE79E0}" type="slidenum">
              <a:rPr lang="en-US" sz="1200" smtClean="0">
                <a:latin typeface="Times" pitchFamily="32" charset="0"/>
              </a:rPr>
              <a:pPr/>
              <a:t>16</a:t>
            </a:fld>
            <a:endParaRPr lang="en-US" sz="1200" smtClean="0">
              <a:latin typeface="Times" pitchFamily="32" charset="0"/>
            </a:endParaRPr>
          </a:p>
        </p:txBody>
      </p:sp>
      <p:sp>
        <p:nvSpPr>
          <p:cNvPr id="53251" name="Rectangle 2"/>
          <p:cNvSpPr>
            <a:spLocks noChangeArrowheads="1" noTextEdit="1"/>
          </p:cNvSpPr>
          <p:nvPr>
            <p:ph type="sldImg"/>
          </p:nvPr>
        </p:nvSpPr>
        <p:spPr>
          <a:solidFill>
            <a:srgbClr val="FFFFFF"/>
          </a:solidFill>
          <a:ln/>
        </p:spPr>
      </p:sp>
      <p:sp>
        <p:nvSpPr>
          <p:cNvPr id="53252"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40399641-C8BC-421D-A759-2B4B5A618F2E}" type="slidenum">
              <a:rPr lang="en-US" sz="1200" smtClean="0">
                <a:latin typeface="Times" pitchFamily="32" charset="0"/>
              </a:rPr>
              <a:pPr/>
              <a:t>18</a:t>
            </a:fld>
            <a:endParaRPr lang="en-US" sz="1200" smtClean="0">
              <a:latin typeface="Times" pitchFamily="32" charset="0"/>
            </a:endParaRPr>
          </a:p>
        </p:txBody>
      </p:sp>
      <p:sp>
        <p:nvSpPr>
          <p:cNvPr id="54275" name="Rectangle 2"/>
          <p:cNvSpPr>
            <a:spLocks noChangeArrowheads="1" noTextEdit="1"/>
          </p:cNvSpPr>
          <p:nvPr>
            <p:ph type="sldImg"/>
          </p:nvPr>
        </p:nvSpPr>
        <p:spPr>
          <a:solidFill>
            <a:srgbClr val="FFFFFF"/>
          </a:solidFill>
          <a:ln/>
        </p:spPr>
      </p:sp>
      <p:sp>
        <p:nvSpPr>
          <p:cNvPr id="54276"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2947DCA5-0E40-4CC3-AE40-612CA91090D3}" type="slidenum">
              <a:rPr lang="en-US" sz="1200" smtClean="0">
                <a:latin typeface="Times" pitchFamily="32" charset="0"/>
              </a:rPr>
              <a:pPr/>
              <a:t>19</a:t>
            </a:fld>
            <a:endParaRPr lang="en-US" sz="1200" smtClean="0">
              <a:latin typeface="Times" pitchFamily="32" charset="0"/>
            </a:endParaRPr>
          </a:p>
        </p:txBody>
      </p:sp>
      <p:sp>
        <p:nvSpPr>
          <p:cNvPr id="55299" name="Rectangle 2"/>
          <p:cNvSpPr>
            <a:spLocks noChangeArrowheads="1" noTextEdit="1"/>
          </p:cNvSpPr>
          <p:nvPr>
            <p:ph type="sldImg"/>
          </p:nvPr>
        </p:nvSpPr>
        <p:spPr>
          <a:solidFill>
            <a:srgbClr val="FFFFFF"/>
          </a:solidFill>
          <a:ln/>
        </p:spPr>
      </p:sp>
      <p:sp>
        <p:nvSpPr>
          <p:cNvPr id="55300"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447C3975-3BBA-4917-B369-92150397169E}" type="slidenum">
              <a:rPr lang="en-US" sz="1200" smtClean="0">
                <a:latin typeface="Times" pitchFamily="32" charset="0"/>
              </a:rPr>
              <a:pPr/>
              <a:t>20</a:t>
            </a:fld>
            <a:endParaRPr lang="en-US" sz="1200" smtClean="0">
              <a:latin typeface="Times" pitchFamily="32" charset="0"/>
            </a:endParaRPr>
          </a:p>
        </p:txBody>
      </p:sp>
      <p:sp>
        <p:nvSpPr>
          <p:cNvPr id="56323" name="Rectangle 2"/>
          <p:cNvSpPr>
            <a:spLocks noChangeArrowheads="1" noTextEdit="1"/>
          </p:cNvSpPr>
          <p:nvPr>
            <p:ph type="sldImg"/>
          </p:nvPr>
        </p:nvSpPr>
        <p:spPr>
          <a:solidFill>
            <a:srgbClr val="FFFFFF"/>
          </a:solidFill>
          <a:ln/>
        </p:spPr>
      </p:sp>
      <p:sp>
        <p:nvSpPr>
          <p:cNvPr id="56324"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F2C5FC9F-26A5-47BD-8D20-15BC3B713093}" type="slidenum">
              <a:rPr lang="en-US" sz="1200" smtClean="0">
                <a:latin typeface="Times" pitchFamily="32" charset="0"/>
              </a:rPr>
              <a:pPr/>
              <a:t>2</a:t>
            </a:fld>
            <a:endParaRPr lang="en-US" sz="1200" smtClean="0">
              <a:latin typeface="Times" pitchFamily="32" charset="0"/>
            </a:endParaRPr>
          </a:p>
        </p:txBody>
      </p:sp>
      <p:sp>
        <p:nvSpPr>
          <p:cNvPr id="38915" name="Rectangle 2"/>
          <p:cNvSpPr>
            <a:spLocks noChangeArrowheads="1" noTextEdit="1"/>
          </p:cNvSpPr>
          <p:nvPr>
            <p:ph type="sldImg"/>
          </p:nvPr>
        </p:nvSpPr>
        <p:spPr>
          <a:solidFill>
            <a:srgbClr val="FFFFFF"/>
          </a:solidFill>
          <a:ln/>
        </p:spPr>
      </p:sp>
      <p:sp>
        <p:nvSpPr>
          <p:cNvPr id="38916"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F96F4414-19B4-4F10-90CD-4C2939266374}" type="slidenum">
              <a:rPr lang="en-US" sz="1200" smtClean="0">
                <a:latin typeface="Times" pitchFamily="32" charset="0"/>
              </a:rPr>
              <a:pPr/>
              <a:t>21</a:t>
            </a:fld>
            <a:endParaRPr lang="en-US" sz="1200" smtClean="0">
              <a:latin typeface="Times" pitchFamily="32" charset="0"/>
            </a:endParaRPr>
          </a:p>
        </p:txBody>
      </p:sp>
      <p:sp>
        <p:nvSpPr>
          <p:cNvPr id="57347" name="Rectangle 2"/>
          <p:cNvSpPr>
            <a:spLocks noChangeArrowheads="1" noTextEdit="1"/>
          </p:cNvSpPr>
          <p:nvPr>
            <p:ph type="sldImg"/>
          </p:nvPr>
        </p:nvSpPr>
        <p:spPr>
          <a:solidFill>
            <a:srgbClr val="FFFFFF"/>
          </a:solidFill>
          <a:ln/>
        </p:spPr>
      </p:sp>
      <p:sp>
        <p:nvSpPr>
          <p:cNvPr id="57348"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57A08B2F-1418-4F2E-9998-40C9E90A9E71}" type="slidenum">
              <a:rPr lang="en-US" sz="1200" smtClean="0">
                <a:latin typeface="Times" pitchFamily="32" charset="0"/>
              </a:rPr>
              <a:pPr/>
              <a:t>22</a:t>
            </a:fld>
            <a:endParaRPr lang="en-US" sz="1200" smtClean="0">
              <a:latin typeface="Times" pitchFamily="32" charset="0"/>
            </a:endParaRPr>
          </a:p>
        </p:txBody>
      </p:sp>
      <p:sp>
        <p:nvSpPr>
          <p:cNvPr id="58371" name="Rectangle 2"/>
          <p:cNvSpPr>
            <a:spLocks noChangeArrowheads="1" noTextEdit="1"/>
          </p:cNvSpPr>
          <p:nvPr>
            <p:ph type="sldImg"/>
          </p:nvPr>
        </p:nvSpPr>
        <p:spPr>
          <a:solidFill>
            <a:srgbClr val="FFFFFF"/>
          </a:solidFill>
          <a:ln/>
        </p:spPr>
      </p:sp>
      <p:sp>
        <p:nvSpPr>
          <p:cNvPr id="58372"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EFE328C3-9BD2-4B29-8E30-FD1A1E761856}" type="slidenum">
              <a:rPr lang="en-US" sz="1200" smtClean="0">
                <a:latin typeface="Times" pitchFamily="32" charset="0"/>
              </a:rPr>
              <a:pPr/>
              <a:t>23</a:t>
            </a:fld>
            <a:endParaRPr lang="en-US" sz="1200" smtClean="0">
              <a:latin typeface="Times" pitchFamily="32" charset="0"/>
            </a:endParaRPr>
          </a:p>
        </p:txBody>
      </p:sp>
      <p:sp>
        <p:nvSpPr>
          <p:cNvPr id="59395" name="Rectangle 2"/>
          <p:cNvSpPr>
            <a:spLocks noChangeArrowheads="1" noTextEdit="1"/>
          </p:cNvSpPr>
          <p:nvPr>
            <p:ph type="sldImg"/>
          </p:nvPr>
        </p:nvSpPr>
        <p:spPr>
          <a:solidFill>
            <a:srgbClr val="FFFFFF"/>
          </a:solidFill>
          <a:ln/>
        </p:spPr>
      </p:sp>
      <p:sp>
        <p:nvSpPr>
          <p:cNvPr id="59396"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3B7199B2-FB04-4878-99A6-FA2D5D86ED73}" type="slidenum">
              <a:rPr lang="en-US" sz="1200" smtClean="0">
                <a:latin typeface="Times" pitchFamily="32" charset="0"/>
              </a:rPr>
              <a:pPr/>
              <a:t>24</a:t>
            </a:fld>
            <a:endParaRPr lang="en-US" sz="1200" smtClean="0">
              <a:latin typeface="Times" pitchFamily="32" charset="0"/>
            </a:endParaRPr>
          </a:p>
        </p:txBody>
      </p:sp>
      <p:sp>
        <p:nvSpPr>
          <p:cNvPr id="60419" name="Rectangle 2"/>
          <p:cNvSpPr>
            <a:spLocks noChangeArrowheads="1" noTextEdit="1"/>
          </p:cNvSpPr>
          <p:nvPr>
            <p:ph type="sldImg"/>
          </p:nvPr>
        </p:nvSpPr>
        <p:spPr>
          <a:solidFill>
            <a:srgbClr val="FFFFFF"/>
          </a:solidFill>
          <a:ln/>
        </p:spPr>
      </p:sp>
      <p:sp>
        <p:nvSpPr>
          <p:cNvPr id="60420"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E84678F8-F452-4F25-997E-B0B40F957311}" type="slidenum">
              <a:rPr lang="en-US" sz="1200" smtClean="0">
                <a:latin typeface="Times" pitchFamily="32" charset="0"/>
              </a:rPr>
              <a:pPr/>
              <a:t>26</a:t>
            </a:fld>
            <a:endParaRPr lang="en-US" sz="1200" smtClean="0">
              <a:latin typeface="Times" pitchFamily="32" charset="0"/>
            </a:endParaRPr>
          </a:p>
        </p:txBody>
      </p:sp>
      <p:sp>
        <p:nvSpPr>
          <p:cNvPr id="61443" name="Rectangle 2"/>
          <p:cNvSpPr>
            <a:spLocks noChangeArrowheads="1" noTextEdit="1"/>
          </p:cNvSpPr>
          <p:nvPr>
            <p:ph type="sldImg"/>
          </p:nvPr>
        </p:nvSpPr>
        <p:spPr>
          <a:solidFill>
            <a:srgbClr val="FFFFFF"/>
          </a:solidFill>
          <a:ln/>
        </p:spPr>
      </p:sp>
      <p:sp>
        <p:nvSpPr>
          <p:cNvPr id="61444"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1C1F696D-01F7-45E9-856D-116C6D1BE4ED}" type="slidenum">
              <a:rPr lang="en-US" sz="1200" smtClean="0">
                <a:latin typeface="Times" pitchFamily="32" charset="0"/>
              </a:rPr>
              <a:pPr/>
              <a:t>27</a:t>
            </a:fld>
            <a:endParaRPr lang="en-US" sz="1200" smtClean="0">
              <a:latin typeface="Times" pitchFamily="32" charset="0"/>
            </a:endParaRPr>
          </a:p>
        </p:txBody>
      </p:sp>
      <p:sp>
        <p:nvSpPr>
          <p:cNvPr id="62467" name="Rectangle 2"/>
          <p:cNvSpPr>
            <a:spLocks noChangeArrowheads="1" noTextEdit="1"/>
          </p:cNvSpPr>
          <p:nvPr>
            <p:ph type="sldImg"/>
          </p:nvPr>
        </p:nvSpPr>
        <p:spPr>
          <a:solidFill>
            <a:srgbClr val="FFFFFF"/>
          </a:solidFill>
          <a:ln/>
        </p:spPr>
      </p:sp>
      <p:sp>
        <p:nvSpPr>
          <p:cNvPr id="6246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2FE92C9F-8A63-4B5D-A917-46C7B7EFDB12}" type="slidenum">
              <a:rPr lang="en-US" sz="1200" smtClean="0">
                <a:latin typeface="Times" pitchFamily="32" charset="0"/>
              </a:rPr>
              <a:pPr/>
              <a:t>28</a:t>
            </a:fld>
            <a:endParaRPr lang="en-US" sz="1200" smtClean="0">
              <a:latin typeface="Times" pitchFamily="32" charset="0"/>
            </a:endParaRPr>
          </a:p>
        </p:txBody>
      </p:sp>
      <p:sp>
        <p:nvSpPr>
          <p:cNvPr id="63491" name="Rectangle 2"/>
          <p:cNvSpPr>
            <a:spLocks noChangeArrowheads="1" noTextEdit="1"/>
          </p:cNvSpPr>
          <p:nvPr>
            <p:ph type="sldImg"/>
          </p:nvPr>
        </p:nvSpPr>
        <p:spPr>
          <a:solidFill>
            <a:srgbClr val="FFFFFF"/>
          </a:solidFill>
          <a:ln/>
        </p:spPr>
      </p:sp>
      <p:sp>
        <p:nvSpPr>
          <p:cNvPr id="63492"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2B24A583-4244-48EC-8AF2-E867284B2FC7}" type="slidenum">
              <a:rPr lang="en-US" sz="1200" smtClean="0">
                <a:latin typeface="Times" pitchFamily="32" charset="0"/>
              </a:rPr>
              <a:pPr/>
              <a:t>29</a:t>
            </a:fld>
            <a:endParaRPr lang="en-US" sz="1200" smtClean="0">
              <a:latin typeface="Times" pitchFamily="32" charset="0"/>
            </a:endParaRPr>
          </a:p>
        </p:txBody>
      </p:sp>
      <p:sp>
        <p:nvSpPr>
          <p:cNvPr id="64515" name="Rectangle 2"/>
          <p:cNvSpPr>
            <a:spLocks noChangeArrowheads="1" noTextEdit="1"/>
          </p:cNvSpPr>
          <p:nvPr>
            <p:ph type="sldImg"/>
          </p:nvPr>
        </p:nvSpPr>
        <p:spPr>
          <a:solidFill>
            <a:srgbClr val="FFFFFF"/>
          </a:solidFill>
          <a:ln/>
        </p:spPr>
      </p:sp>
      <p:sp>
        <p:nvSpPr>
          <p:cNvPr id="64516"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FEE26F70-2F9D-4865-AF6E-1F75CECE1F17}" type="slidenum">
              <a:rPr lang="en-US" sz="1200" smtClean="0">
                <a:latin typeface="Times" pitchFamily="32" charset="0"/>
              </a:rPr>
              <a:pPr/>
              <a:t>30</a:t>
            </a:fld>
            <a:endParaRPr lang="en-US" sz="1200" smtClean="0">
              <a:latin typeface="Times" pitchFamily="32" charset="0"/>
            </a:endParaRPr>
          </a:p>
        </p:txBody>
      </p:sp>
      <p:sp>
        <p:nvSpPr>
          <p:cNvPr id="65539" name="Rectangle 2"/>
          <p:cNvSpPr>
            <a:spLocks noChangeArrowheads="1" noTextEdit="1"/>
          </p:cNvSpPr>
          <p:nvPr>
            <p:ph type="sldImg"/>
          </p:nvPr>
        </p:nvSpPr>
        <p:spPr>
          <a:solidFill>
            <a:srgbClr val="FFFFFF"/>
          </a:solidFill>
          <a:ln/>
        </p:spPr>
      </p:sp>
      <p:sp>
        <p:nvSpPr>
          <p:cNvPr id="65540"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AD90E607-3522-44EB-88F8-D9532022BC43}" type="slidenum">
              <a:rPr lang="en-US" sz="1200" smtClean="0">
                <a:latin typeface="Times" pitchFamily="32" charset="0"/>
              </a:rPr>
              <a:pPr/>
              <a:t>31</a:t>
            </a:fld>
            <a:endParaRPr lang="en-US" sz="1200" smtClean="0">
              <a:latin typeface="Times" pitchFamily="32" charset="0"/>
            </a:endParaRPr>
          </a:p>
        </p:txBody>
      </p:sp>
      <p:sp>
        <p:nvSpPr>
          <p:cNvPr id="66563" name="Rectangle 2"/>
          <p:cNvSpPr>
            <a:spLocks noChangeArrowheads="1" noTextEdit="1"/>
          </p:cNvSpPr>
          <p:nvPr>
            <p:ph type="sldImg"/>
          </p:nvPr>
        </p:nvSpPr>
        <p:spPr>
          <a:solidFill>
            <a:srgbClr val="FFFFFF"/>
          </a:solidFill>
          <a:ln/>
        </p:spPr>
      </p:sp>
      <p:sp>
        <p:nvSpPr>
          <p:cNvPr id="66564"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94C2835B-DD2F-4946-A054-F0746F11EFC5}" type="slidenum">
              <a:rPr lang="en-US" sz="1200" smtClean="0">
                <a:latin typeface="Times" pitchFamily="32" charset="0"/>
              </a:rPr>
              <a:pPr/>
              <a:t>3</a:t>
            </a:fld>
            <a:endParaRPr lang="en-US" sz="1200" smtClean="0">
              <a:latin typeface="Times" pitchFamily="32" charset="0"/>
            </a:endParaRPr>
          </a:p>
        </p:txBody>
      </p:sp>
      <p:sp>
        <p:nvSpPr>
          <p:cNvPr id="39939" name="Rectangle 2"/>
          <p:cNvSpPr>
            <a:spLocks noChangeArrowheads="1" noTextEdit="1"/>
          </p:cNvSpPr>
          <p:nvPr>
            <p:ph type="sldImg"/>
          </p:nvPr>
        </p:nvSpPr>
        <p:spPr>
          <a:solidFill>
            <a:srgbClr val="FFFFFF"/>
          </a:solidFill>
          <a:ln/>
        </p:spPr>
      </p:sp>
      <p:sp>
        <p:nvSpPr>
          <p:cNvPr id="39940"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58B7F7E9-4468-4AFF-9AB8-2C6618ACD2E0}" type="slidenum">
              <a:rPr lang="en-US" sz="1200" smtClean="0">
                <a:latin typeface="Times" pitchFamily="32" charset="0"/>
              </a:rPr>
              <a:pPr/>
              <a:t>32</a:t>
            </a:fld>
            <a:endParaRPr lang="en-US" sz="1200" smtClean="0">
              <a:latin typeface="Times" pitchFamily="32" charset="0"/>
            </a:endParaRPr>
          </a:p>
        </p:txBody>
      </p:sp>
      <p:sp>
        <p:nvSpPr>
          <p:cNvPr id="67587" name="Rectangle 2"/>
          <p:cNvSpPr>
            <a:spLocks noChangeArrowheads="1" noTextEdit="1"/>
          </p:cNvSpPr>
          <p:nvPr>
            <p:ph type="sldImg"/>
          </p:nvPr>
        </p:nvSpPr>
        <p:spPr>
          <a:solidFill>
            <a:srgbClr val="FFFFFF"/>
          </a:solidFill>
          <a:ln/>
        </p:spPr>
      </p:sp>
      <p:sp>
        <p:nvSpPr>
          <p:cNvPr id="6758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sz="800" smtClean="0">
                <a:latin typeface="Arial" pitchFamily="34" charset="0"/>
              </a:rPr>
              <a:t>The loss of leaves each autumn is an adaptation that keeps deciduous trees from desiccating during winter when the roots cannot absorb water from the frozen ground. Before leaves abscise, many essential elements are salvaged from the dying leaves and are stored in stem parenchyma cells. These nutrients are recycled back to developing leaves the following spring. Fall color is a combination of new red pigments made during autumn and yellow and orange carotenoids that were already present in the leaf but are rendered visible by the breakdown of the dark green chlorophyll in autumn.</a:t>
            </a:r>
          </a:p>
          <a:p>
            <a:pPr eaLnBrk="1" hangingPunct="1"/>
            <a:endParaRPr lang="en-US" sz="800" smtClean="0">
              <a:latin typeface="Arial" pitchFamily="34" charset="0"/>
            </a:endParaRPr>
          </a:p>
          <a:p>
            <a:pPr eaLnBrk="1" hangingPunct="1"/>
            <a:r>
              <a:rPr lang="en-US" sz="800" smtClean="0">
                <a:latin typeface="Arial" pitchFamily="34" charset="0"/>
              </a:rPr>
              <a:t>Photo: Abscission of a maple leaf.  </a:t>
            </a:r>
          </a:p>
          <a:p>
            <a:pPr eaLnBrk="1" hangingPunct="1"/>
            <a:r>
              <a:rPr lang="en-US" sz="800" smtClean="0">
                <a:latin typeface="Arial" pitchFamily="34" charset="0"/>
              </a:rPr>
              <a:t>Abscission is controlled by a change in the balance of ethylene and auxin. The abscission layer can be seen here as a vertical band at the base of the petiole. After the leaf falls, a protective layer of cork becomes the leaf scar that helps prevent pathogens from invading the plant (LM).</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C935AB93-0900-465C-9034-15B08F2C1B2E}" type="slidenum">
              <a:rPr lang="en-US" sz="1200" smtClean="0">
                <a:latin typeface="Times" pitchFamily="32" charset="0"/>
              </a:rPr>
              <a:pPr/>
              <a:t>33</a:t>
            </a:fld>
            <a:endParaRPr lang="en-US" sz="1200" smtClean="0">
              <a:latin typeface="Times" pitchFamily="32" charset="0"/>
            </a:endParaRPr>
          </a:p>
        </p:txBody>
      </p:sp>
      <p:sp>
        <p:nvSpPr>
          <p:cNvPr id="68611" name="Rectangle 2"/>
          <p:cNvSpPr>
            <a:spLocks noChangeArrowheads="1" noTextEdit="1"/>
          </p:cNvSpPr>
          <p:nvPr>
            <p:ph type="sldImg"/>
          </p:nvPr>
        </p:nvSpPr>
        <p:spPr>
          <a:solidFill>
            <a:srgbClr val="FFFFFF"/>
          </a:solidFill>
          <a:ln/>
        </p:spPr>
      </p:sp>
      <p:sp>
        <p:nvSpPr>
          <p:cNvPr id="68612"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4B2A545D-6CC7-4F3B-B4F9-721D108D59FD}" type="slidenum">
              <a:rPr lang="en-US" sz="1200" smtClean="0">
                <a:latin typeface="Times" pitchFamily="32" charset="0"/>
              </a:rPr>
              <a:pPr/>
              <a:t>4</a:t>
            </a:fld>
            <a:endParaRPr lang="en-US" sz="1200" smtClean="0">
              <a:latin typeface="Times" pitchFamily="32" charset="0"/>
            </a:endParaRPr>
          </a:p>
        </p:txBody>
      </p:sp>
      <p:sp>
        <p:nvSpPr>
          <p:cNvPr id="40963" name="Rectangle 2"/>
          <p:cNvSpPr>
            <a:spLocks noChangeArrowheads="1" noTextEdit="1"/>
          </p:cNvSpPr>
          <p:nvPr>
            <p:ph type="sldImg"/>
          </p:nvPr>
        </p:nvSpPr>
        <p:spPr>
          <a:solidFill>
            <a:srgbClr val="FFFFFF"/>
          </a:solidFill>
          <a:ln/>
        </p:spPr>
      </p:sp>
      <p:sp>
        <p:nvSpPr>
          <p:cNvPr id="40964"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E69A96B6-834C-4BDB-97E4-283EE28AAF8C}" type="slidenum">
              <a:rPr lang="en-US" sz="1200" smtClean="0">
                <a:latin typeface="Times" pitchFamily="32" charset="0"/>
              </a:rPr>
              <a:pPr/>
              <a:t>5</a:t>
            </a:fld>
            <a:endParaRPr lang="en-US" sz="1200" smtClean="0">
              <a:latin typeface="Times" pitchFamily="32" charset="0"/>
            </a:endParaRPr>
          </a:p>
        </p:txBody>
      </p:sp>
      <p:sp>
        <p:nvSpPr>
          <p:cNvPr id="41987" name="Rectangle 2"/>
          <p:cNvSpPr>
            <a:spLocks noChangeArrowheads="1" noTextEdit="1"/>
          </p:cNvSpPr>
          <p:nvPr>
            <p:ph type="sldImg"/>
          </p:nvPr>
        </p:nvSpPr>
        <p:spPr>
          <a:solidFill>
            <a:srgbClr val="FFFFFF"/>
          </a:solidFill>
          <a:ln/>
        </p:spPr>
      </p:sp>
      <p:sp>
        <p:nvSpPr>
          <p:cNvPr id="41988"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E35FB8C6-B2FA-4B36-95CA-82E1F3B2E806}" type="slidenum">
              <a:rPr lang="en-US" sz="1200" smtClean="0">
                <a:latin typeface="Times" pitchFamily="32" charset="0"/>
              </a:rPr>
              <a:pPr/>
              <a:t>6</a:t>
            </a:fld>
            <a:endParaRPr lang="en-US" sz="1200" smtClean="0">
              <a:latin typeface="Times" pitchFamily="32" charset="0"/>
            </a:endParaRPr>
          </a:p>
        </p:txBody>
      </p:sp>
      <p:sp>
        <p:nvSpPr>
          <p:cNvPr id="43011" name="Rectangle 2"/>
          <p:cNvSpPr>
            <a:spLocks noChangeArrowheads="1" noTextEdit="1"/>
          </p:cNvSpPr>
          <p:nvPr>
            <p:ph type="sldImg"/>
          </p:nvPr>
        </p:nvSpPr>
        <p:spPr>
          <a:solidFill>
            <a:srgbClr val="FFFFFF"/>
          </a:solidFill>
          <a:ln/>
        </p:spPr>
      </p:sp>
      <p:sp>
        <p:nvSpPr>
          <p:cNvPr id="43012"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B824DFA6-B32A-4773-8F58-E41E46D69BAA}" type="slidenum">
              <a:rPr lang="en-US" sz="1200" smtClean="0">
                <a:latin typeface="Times" pitchFamily="32" charset="0"/>
              </a:rPr>
              <a:pPr/>
              <a:t>7</a:t>
            </a:fld>
            <a:endParaRPr lang="en-US" sz="1200" smtClean="0">
              <a:latin typeface="Times" pitchFamily="32" charset="0"/>
            </a:endParaRPr>
          </a:p>
        </p:txBody>
      </p:sp>
      <p:sp>
        <p:nvSpPr>
          <p:cNvPr id="44035" name="Rectangle 2"/>
          <p:cNvSpPr>
            <a:spLocks noChangeArrowheads="1" noTextEdit="1"/>
          </p:cNvSpPr>
          <p:nvPr>
            <p:ph type="sldImg"/>
          </p:nvPr>
        </p:nvSpPr>
        <p:spPr>
          <a:solidFill>
            <a:srgbClr val="FFFFFF"/>
          </a:solidFill>
          <a:ln/>
        </p:spPr>
      </p:sp>
      <p:sp>
        <p:nvSpPr>
          <p:cNvPr id="44036"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B3B423B0-557E-4E42-8F1F-FF63DE375D78}" type="slidenum">
              <a:rPr lang="en-US" sz="1200" smtClean="0">
                <a:latin typeface="Times" pitchFamily="32" charset="0"/>
              </a:rPr>
              <a:pPr/>
              <a:t>8</a:t>
            </a:fld>
            <a:endParaRPr lang="en-US" sz="1200" smtClean="0">
              <a:latin typeface="Times" pitchFamily="32" charset="0"/>
            </a:endParaRPr>
          </a:p>
        </p:txBody>
      </p:sp>
      <p:sp>
        <p:nvSpPr>
          <p:cNvPr id="45059" name="Rectangle 2"/>
          <p:cNvSpPr>
            <a:spLocks noChangeArrowheads="1" noTextEdit="1"/>
          </p:cNvSpPr>
          <p:nvPr>
            <p:ph type="sldImg"/>
          </p:nvPr>
        </p:nvSpPr>
        <p:spPr>
          <a:solidFill>
            <a:srgbClr val="FFFFFF"/>
          </a:solidFill>
          <a:ln/>
        </p:spPr>
      </p:sp>
      <p:sp>
        <p:nvSpPr>
          <p:cNvPr id="45060"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5E4F44FE-8354-4D06-83A7-DDE23B16B466}" type="slidenum">
              <a:rPr lang="en-US" sz="1200" smtClean="0">
                <a:latin typeface="Times" pitchFamily="32" charset="0"/>
              </a:rPr>
              <a:pPr/>
              <a:t>9</a:t>
            </a:fld>
            <a:endParaRPr lang="en-US" sz="1200" smtClean="0">
              <a:latin typeface="Times" pitchFamily="32" charset="0"/>
            </a:endParaRPr>
          </a:p>
        </p:txBody>
      </p:sp>
      <p:sp>
        <p:nvSpPr>
          <p:cNvPr id="46083" name="Rectangle 2"/>
          <p:cNvSpPr>
            <a:spLocks noChangeArrowheads="1" noTextEdit="1"/>
          </p:cNvSpPr>
          <p:nvPr>
            <p:ph type="sldImg"/>
          </p:nvPr>
        </p:nvSpPr>
        <p:spPr>
          <a:solidFill>
            <a:srgbClr val="FFFFFF"/>
          </a:solidFill>
          <a:ln/>
        </p:spPr>
      </p:sp>
      <p:sp>
        <p:nvSpPr>
          <p:cNvPr id="46084" name="Rectangle 3"/>
          <p:cNvSpPr>
            <a:spLocks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3"/>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a:effectLst/>
        </p:spPr>
        <p:txBody>
          <a:bodyPr wrap="none" anchor="ctr"/>
          <a:lstStyle/>
          <a:p>
            <a:pPr>
              <a:defRPr/>
            </a:pPr>
            <a:endParaRPr lang="en-US">
              <a:latin typeface="Times" pitchFamily="32" charset="0"/>
            </a:endParaRPr>
          </a:p>
        </p:txBody>
      </p:sp>
      <p:sp>
        <p:nvSpPr>
          <p:cNvPr id="5" name="Rectangle 74"/>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a:effectLst/>
        </p:spPr>
        <p:txBody>
          <a:bodyPr wrap="none" anchor="ctr"/>
          <a:lstStyle/>
          <a:p>
            <a:pPr>
              <a:defRPr/>
            </a:pPr>
            <a:endParaRPr lang="en-IE">
              <a:latin typeface="Arial" charset="0"/>
            </a:endParaRPr>
          </a:p>
        </p:txBody>
      </p:sp>
      <p:grpSp>
        <p:nvGrpSpPr>
          <p:cNvPr id="6" name="Group 78"/>
          <p:cNvGrpSpPr>
            <a:grpSpLocks/>
          </p:cNvGrpSpPr>
          <p:nvPr/>
        </p:nvGrpSpPr>
        <p:grpSpPr bwMode="auto">
          <a:xfrm>
            <a:off x="381000" y="1524000"/>
            <a:ext cx="6324600" cy="2590800"/>
            <a:chOff x="240" y="960"/>
            <a:chExt cx="3984" cy="1632"/>
          </a:xfrm>
        </p:grpSpPr>
        <p:sp>
          <p:nvSpPr>
            <p:cNvPr id="7" name="Line 75"/>
            <p:cNvSpPr>
              <a:spLocks noChangeShapeType="1"/>
            </p:cNvSpPr>
            <p:nvPr userDrawn="1"/>
          </p:nvSpPr>
          <p:spPr bwMode="auto">
            <a:xfrm>
              <a:off x="240" y="1152"/>
              <a:ext cx="3984" cy="0"/>
            </a:xfrm>
            <a:prstGeom prst="line">
              <a:avLst/>
            </a:prstGeom>
            <a:noFill/>
            <a:ln w="12700">
              <a:solidFill>
                <a:schemeClr val="hlink"/>
              </a:solidFill>
              <a:round/>
              <a:headEnd/>
              <a:tailEnd/>
            </a:ln>
            <a:effectLst/>
          </p:spPr>
          <p:txBody>
            <a:bodyPr wrap="none" anchor="ctr"/>
            <a:lstStyle/>
            <a:p>
              <a:pPr>
                <a:defRPr/>
              </a:pPr>
              <a:endParaRPr lang="en-US">
                <a:latin typeface="Arial" charset="0"/>
              </a:endParaRPr>
            </a:p>
          </p:txBody>
        </p:sp>
        <p:sp>
          <p:nvSpPr>
            <p:cNvPr id="8" name="Line 76"/>
            <p:cNvSpPr>
              <a:spLocks noChangeShapeType="1"/>
            </p:cNvSpPr>
            <p:nvPr userDrawn="1"/>
          </p:nvSpPr>
          <p:spPr bwMode="auto">
            <a:xfrm>
              <a:off x="384" y="960"/>
              <a:ext cx="0" cy="1632"/>
            </a:xfrm>
            <a:prstGeom prst="line">
              <a:avLst/>
            </a:prstGeom>
            <a:noFill/>
            <a:ln w="12700">
              <a:solidFill>
                <a:schemeClr val="hlink"/>
              </a:solidFill>
              <a:round/>
              <a:headEnd/>
              <a:tailEnd/>
            </a:ln>
            <a:effectLst/>
          </p:spPr>
          <p:txBody>
            <a:bodyPr wrap="none" anchor="ctr"/>
            <a:lstStyle/>
            <a:p>
              <a:pPr>
                <a:defRPr/>
              </a:pPr>
              <a:endParaRPr lang="en-US">
                <a:latin typeface="Arial" charset="0"/>
              </a:endParaRPr>
            </a:p>
          </p:txBody>
        </p:sp>
        <p:sp>
          <p:nvSpPr>
            <p:cNvPr id="9" name="Oval 77"/>
            <p:cNvSpPr>
              <a:spLocks noChangeArrowheads="1"/>
            </p:cNvSpPr>
            <p:nvPr userDrawn="1"/>
          </p:nvSpPr>
          <p:spPr bwMode="auto">
            <a:xfrm>
              <a:off x="336" y="1104"/>
              <a:ext cx="96" cy="96"/>
            </a:xfrm>
            <a:prstGeom prst="ellipse">
              <a:avLst/>
            </a:prstGeom>
            <a:noFill/>
            <a:ln w="9525">
              <a:solidFill>
                <a:schemeClr val="hlink"/>
              </a:solidFill>
              <a:round/>
              <a:headEnd/>
              <a:tailEnd/>
            </a:ln>
            <a:effectLst/>
          </p:spPr>
          <p:txBody>
            <a:bodyPr wrap="none" anchor="ctr"/>
            <a:lstStyle/>
            <a:p>
              <a:pPr>
                <a:defRPr/>
              </a:pPr>
              <a:endParaRPr lang="en-IE">
                <a:latin typeface="Arial" charset="0"/>
              </a:endParaRPr>
            </a:p>
          </p:txBody>
        </p:sp>
      </p:grpSp>
      <p:grpSp>
        <p:nvGrpSpPr>
          <p:cNvPr id="10" name="Group 79"/>
          <p:cNvGrpSpPr>
            <a:grpSpLocks/>
          </p:cNvGrpSpPr>
          <p:nvPr/>
        </p:nvGrpSpPr>
        <p:grpSpPr bwMode="auto">
          <a:xfrm rot="10800000">
            <a:off x="2286000" y="2819400"/>
            <a:ext cx="6324600" cy="2590800"/>
            <a:chOff x="240" y="960"/>
            <a:chExt cx="3984" cy="1632"/>
          </a:xfrm>
        </p:grpSpPr>
        <p:sp>
          <p:nvSpPr>
            <p:cNvPr id="11" name="Line 80"/>
            <p:cNvSpPr>
              <a:spLocks noChangeShapeType="1"/>
            </p:cNvSpPr>
            <p:nvPr userDrawn="1"/>
          </p:nvSpPr>
          <p:spPr bwMode="auto">
            <a:xfrm>
              <a:off x="241" y="1152"/>
              <a:ext cx="3984" cy="0"/>
            </a:xfrm>
            <a:prstGeom prst="line">
              <a:avLst/>
            </a:prstGeom>
            <a:noFill/>
            <a:ln w="12700">
              <a:solidFill>
                <a:schemeClr val="hlink"/>
              </a:solidFill>
              <a:round/>
              <a:headEnd/>
              <a:tailEnd/>
            </a:ln>
            <a:effectLst/>
          </p:spPr>
          <p:txBody>
            <a:bodyPr wrap="none" anchor="ctr"/>
            <a:lstStyle/>
            <a:p>
              <a:pPr>
                <a:defRPr/>
              </a:pPr>
              <a:endParaRPr lang="en-US">
                <a:latin typeface="Arial" charset="0"/>
              </a:endParaRPr>
            </a:p>
          </p:txBody>
        </p:sp>
        <p:sp>
          <p:nvSpPr>
            <p:cNvPr id="12" name="Line 81"/>
            <p:cNvSpPr>
              <a:spLocks noChangeShapeType="1"/>
            </p:cNvSpPr>
            <p:nvPr userDrawn="1"/>
          </p:nvSpPr>
          <p:spPr bwMode="auto">
            <a:xfrm>
              <a:off x="384" y="960"/>
              <a:ext cx="0" cy="1632"/>
            </a:xfrm>
            <a:prstGeom prst="line">
              <a:avLst/>
            </a:prstGeom>
            <a:noFill/>
            <a:ln w="12700">
              <a:solidFill>
                <a:schemeClr val="hlink"/>
              </a:solidFill>
              <a:round/>
              <a:headEnd/>
              <a:tailEnd/>
            </a:ln>
            <a:effectLst/>
          </p:spPr>
          <p:txBody>
            <a:bodyPr wrap="none" anchor="ctr"/>
            <a:lstStyle/>
            <a:p>
              <a:pPr>
                <a:defRPr/>
              </a:pPr>
              <a:endParaRPr lang="en-US">
                <a:latin typeface="Arial" charset="0"/>
              </a:endParaRPr>
            </a:p>
          </p:txBody>
        </p:sp>
        <p:sp>
          <p:nvSpPr>
            <p:cNvPr id="13" name="Oval 82"/>
            <p:cNvSpPr>
              <a:spLocks noChangeArrowheads="1"/>
            </p:cNvSpPr>
            <p:nvPr userDrawn="1"/>
          </p:nvSpPr>
          <p:spPr bwMode="auto">
            <a:xfrm>
              <a:off x="336" y="1104"/>
              <a:ext cx="96" cy="96"/>
            </a:xfrm>
            <a:prstGeom prst="ellipse">
              <a:avLst/>
            </a:prstGeom>
            <a:noFill/>
            <a:ln w="9525">
              <a:solidFill>
                <a:schemeClr val="hlink"/>
              </a:solidFill>
              <a:round/>
              <a:headEnd/>
              <a:tailEnd/>
            </a:ln>
            <a:effectLst/>
          </p:spPr>
          <p:txBody>
            <a:bodyPr wrap="none" anchor="ctr"/>
            <a:lstStyle/>
            <a:p>
              <a:pPr>
                <a:defRPr/>
              </a:pPr>
              <a:endParaRPr lang="en-IE">
                <a:latin typeface="Arial" charset="0"/>
              </a:endParaRPr>
            </a:p>
          </p:txBody>
        </p:sp>
      </p:grpSp>
      <p:sp>
        <p:nvSpPr>
          <p:cNvPr id="14" name="Text Box 83"/>
          <p:cNvSpPr txBox="1">
            <a:spLocks noChangeArrowheads="1"/>
          </p:cNvSpPr>
          <p:nvPr/>
        </p:nvSpPr>
        <p:spPr bwMode="auto">
          <a:xfrm>
            <a:off x="228600" y="6384925"/>
            <a:ext cx="1447800" cy="336550"/>
          </a:xfrm>
          <a:prstGeom prst="rect">
            <a:avLst/>
          </a:prstGeom>
          <a:noFill/>
          <a:ln w="9525">
            <a:noFill/>
            <a:miter lim="800000"/>
            <a:headEnd/>
            <a:tailEnd/>
          </a:ln>
          <a:effectLst/>
        </p:spPr>
        <p:txBody>
          <a:bodyPr anchor="ctr">
            <a:spAutoFit/>
          </a:bodyPr>
          <a:lstStyle/>
          <a:p>
            <a:pPr algn="l">
              <a:spcBef>
                <a:spcPct val="50000"/>
              </a:spcBef>
              <a:defRPr/>
            </a:pPr>
            <a:r>
              <a:rPr lang="en-US" sz="1600" b="1">
                <a:latin typeface="Arial" charset="0"/>
              </a:rPr>
              <a:t>AP Biology</a:t>
            </a:r>
            <a:endParaRPr lang="en-US">
              <a:latin typeface="Times" pitchFamily="32" charset="0"/>
            </a:endParaRPr>
          </a:p>
        </p:txBody>
      </p:sp>
      <p:sp>
        <p:nvSpPr>
          <p:cNvPr id="4163" name="Rectangle 67"/>
          <p:cNvSpPr>
            <a:spLocks noGrp="1" noChangeArrowheads="1"/>
          </p:cNvSpPr>
          <p:nvPr>
            <p:ph type="ctrTitle"/>
          </p:nvPr>
        </p:nvSpPr>
        <p:spPr>
          <a:xfrm>
            <a:off x="990600" y="1981200"/>
            <a:ext cx="7239000" cy="914400"/>
          </a:xfrm>
        </p:spPr>
        <p:txBody>
          <a:bodyPr anchor="b"/>
          <a:lstStyle>
            <a:lvl1pPr>
              <a:defRPr/>
            </a:lvl1pPr>
          </a:lstStyle>
          <a:p>
            <a:pPr lvl="0"/>
            <a:r>
              <a:rPr lang="en-US" noProof="0" smtClean="0"/>
              <a:t>Click to edit Master title style</a:t>
            </a:r>
          </a:p>
        </p:txBody>
      </p:sp>
      <p:sp>
        <p:nvSpPr>
          <p:cNvPr id="416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32" charset="2"/>
              <a:buNone/>
              <a:defRPr/>
            </a:lvl1pPr>
          </a:lstStyle>
          <a:p>
            <a:pPr lvl="0"/>
            <a:r>
              <a:rPr lang="en-US" noProof="0" smtClean="0"/>
              <a:t>Click to edit Master subtitle style</a:t>
            </a:r>
          </a:p>
        </p:txBody>
      </p:sp>
      <p:sp>
        <p:nvSpPr>
          <p:cNvPr id="15" name="Rectangle 69"/>
          <p:cNvSpPr>
            <a:spLocks noGrp="1" noChangeArrowheads="1"/>
          </p:cNvSpPr>
          <p:nvPr>
            <p:ph type="dt" sz="quarter" idx="10"/>
          </p:nvPr>
        </p:nvSpPr>
        <p:spPr bwMode="auto">
          <a:xfrm>
            <a:off x="6934200" y="6264275"/>
            <a:ext cx="1524000" cy="457200"/>
          </a:xfrm>
          <a:prstGeom prst="rect">
            <a:avLst/>
          </a:prstGeom>
          <a:extLst/>
        </p:spPr>
        <p:txBody>
          <a:bodyPr vert="horz" wrap="square" lIns="91440" tIns="45720" rIns="91440" bIns="45720" numCol="1" anchor="b" anchorCtr="0" compatLnSpc="1">
            <a:prstTxWarp prst="textNoShape">
              <a:avLst/>
            </a:prstTxWarp>
          </a:bodyPr>
          <a:lstStyle>
            <a:lvl1pPr algn="r" eaLnBrk="1" hangingPunct="1">
              <a:defRPr sz="1400" b="1">
                <a:latin typeface="Arial" charset="0"/>
              </a:defRPr>
            </a:lvl1pPr>
          </a:lstStyle>
          <a:p>
            <a:pPr>
              <a:defRPr/>
            </a:pPr>
            <a:r>
              <a:rPr lang="en-US"/>
              <a:t>2006-2007</a:t>
            </a:r>
            <a:endParaRPr lang="en-US" b="0"/>
          </a:p>
        </p:txBody>
      </p:sp>
      <p:sp>
        <p:nvSpPr>
          <p:cNvPr id="16" name="Rectangle 70"/>
          <p:cNvSpPr>
            <a:spLocks noGrp="1" noChangeArrowheads="1"/>
          </p:cNvSpPr>
          <p:nvPr>
            <p:ph type="ftr" sz="quarter" idx="11"/>
          </p:nvPr>
        </p:nvSpPr>
        <p:spPr bwMode="auto">
          <a:xfrm>
            <a:off x="3124200" y="6248400"/>
            <a:ext cx="2895600" cy="457200"/>
          </a:xfrm>
          <a:prstGeom prst="rect">
            <a:avLst/>
          </a:prstGeom>
          <a:extLst/>
        </p:spPr>
        <p:txBody>
          <a:bodyPr vert="horz" wrap="square" lIns="91440" tIns="45720" rIns="91440" bIns="45720" numCol="1" anchor="b" anchorCtr="0" compatLnSpc="1">
            <a:prstTxWarp prst="textNoShape">
              <a:avLst/>
            </a:prstTxWarp>
          </a:bodyPr>
          <a:lstStyle>
            <a:lvl1pPr eaLnBrk="1" hangingPunct="1">
              <a:defRPr sz="1400">
                <a:latin typeface="Arial" charset="0"/>
              </a:defRPr>
            </a:lvl1pPr>
          </a:lstStyle>
          <a:p>
            <a:pPr>
              <a:defRPr/>
            </a:pPr>
            <a:endParaRPr lang="en-US"/>
          </a:p>
        </p:txBody>
      </p:sp>
    </p:spTree>
    <p:extLst>
      <p:ext uri="{BB962C8B-B14F-4D97-AF65-F5344CB8AC3E}">
        <p14:creationId xmlns:p14="http://schemas.microsoft.com/office/powerpoint/2010/main" val="1163833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67"/>
          <p:cNvSpPr>
            <a:spLocks noGrp="1" noChangeArrowheads="1"/>
          </p:cNvSpPr>
          <p:nvPr>
            <p:ph type="sldNum" sz="quarter" idx="10"/>
          </p:nvPr>
        </p:nvSpPr>
        <p:spPr>
          <a:ln/>
        </p:spPr>
        <p:txBody>
          <a:bodyPr/>
          <a:lstStyle>
            <a:lvl1pPr>
              <a:defRPr/>
            </a:lvl1pPr>
          </a:lstStyle>
          <a:p>
            <a:pPr>
              <a:defRPr/>
            </a:pPr>
            <a:fld id="{832D201F-FEC9-43D1-A2B3-DA8ECFD1988D}" type="slidenum">
              <a:rPr lang="en-US"/>
              <a:pPr>
                <a:defRPr/>
              </a:pPr>
              <a:t>‹#›</a:t>
            </a:fld>
            <a:endParaRPr lang="en-US">
              <a:solidFill>
                <a:schemeClr val="hlink"/>
              </a:solidFill>
            </a:endParaRPr>
          </a:p>
        </p:txBody>
      </p:sp>
    </p:spTree>
    <p:extLst>
      <p:ext uri="{BB962C8B-B14F-4D97-AF65-F5344CB8AC3E}">
        <p14:creationId xmlns:p14="http://schemas.microsoft.com/office/powerpoint/2010/main" val="2297756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685800"/>
            <a:ext cx="2000250" cy="5105400"/>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609600" y="685800"/>
            <a:ext cx="584835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67"/>
          <p:cNvSpPr>
            <a:spLocks noGrp="1" noChangeArrowheads="1"/>
          </p:cNvSpPr>
          <p:nvPr>
            <p:ph type="sldNum" sz="quarter" idx="10"/>
          </p:nvPr>
        </p:nvSpPr>
        <p:spPr>
          <a:ln/>
        </p:spPr>
        <p:txBody>
          <a:bodyPr/>
          <a:lstStyle>
            <a:lvl1pPr>
              <a:defRPr/>
            </a:lvl1pPr>
          </a:lstStyle>
          <a:p>
            <a:pPr>
              <a:defRPr/>
            </a:pPr>
            <a:fld id="{4B157B46-E750-4E85-B5D3-EBA3810308D0}" type="slidenum">
              <a:rPr lang="en-US"/>
              <a:pPr>
                <a:defRPr/>
              </a:pPr>
              <a:t>‹#›</a:t>
            </a:fld>
            <a:endParaRPr lang="en-US">
              <a:solidFill>
                <a:schemeClr val="hlink"/>
              </a:solidFill>
            </a:endParaRPr>
          </a:p>
        </p:txBody>
      </p:sp>
    </p:spTree>
    <p:extLst>
      <p:ext uri="{BB962C8B-B14F-4D97-AF65-F5344CB8AC3E}">
        <p14:creationId xmlns:p14="http://schemas.microsoft.com/office/powerpoint/2010/main" val="3596411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67"/>
          <p:cNvSpPr>
            <a:spLocks noGrp="1" noChangeArrowheads="1"/>
          </p:cNvSpPr>
          <p:nvPr>
            <p:ph type="sldNum" sz="quarter" idx="10"/>
          </p:nvPr>
        </p:nvSpPr>
        <p:spPr>
          <a:ln/>
        </p:spPr>
        <p:txBody>
          <a:bodyPr/>
          <a:lstStyle>
            <a:lvl1pPr>
              <a:defRPr/>
            </a:lvl1pPr>
          </a:lstStyle>
          <a:p>
            <a:pPr>
              <a:defRPr/>
            </a:pPr>
            <a:fld id="{284864E1-CFDC-4493-A566-7D6954948E44}" type="slidenum">
              <a:rPr lang="en-US"/>
              <a:pPr>
                <a:defRPr/>
              </a:pPr>
              <a:t>‹#›</a:t>
            </a:fld>
            <a:endParaRPr lang="en-US">
              <a:solidFill>
                <a:schemeClr val="hlink"/>
              </a:solidFill>
            </a:endParaRPr>
          </a:p>
        </p:txBody>
      </p:sp>
    </p:spTree>
    <p:extLst>
      <p:ext uri="{BB962C8B-B14F-4D97-AF65-F5344CB8AC3E}">
        <p14:creationId xmlns:p14="http://schemas.microsoft.com/office/powerpoint/2010/main" val="318704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sldNum" sz="quarter" idx="10"/>
          </p:nvPr>
        </p:nvSpPr>
        <p:spPr>
          <a:ln/>
        </p:spPr>
        <p:txBody>
          <a:bodyPr/>
          <a:lstStyle>
            <a:lvl1pPr>
              <a:defRPr/>
            </a:lvl1pPr>
          </a:lstStyle>
          <a:p>
            <a:pPr>
              <a:defRPr/>
            </a:pPr>
            <a:fld id="{5EADC30A-9AD6-4755-BD00-A7E481C30981}" type="slidenum">
              <a:rPr lang="en-US"/>
              <a:pPr>
                <a:defRPr/>
              </a:pPr>
              <a:t>‹#›</a:t>
            </a:fld>
            <a:endParaRPr lang="en-US">
              <a:solidFill>
                <a:schemeClr val="hlink"/>
              </a:solidFill>
            </a:endParaRPr>
          </a:p>
        </p:txBody>
      </p:sp>
    </p:spTree>
    <p:extLst>
      <p:ext uri="{BB962C8B-B14F-4D97-AF65-F5344CB8AC3E}">
        <p14:creationId xmlns:p14="http://schemas.microsoft.com/office/powerpoint/2010/main" val="2447033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382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8006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Rectangle 67"/>
          <p:cNvSpPr>
            <a:spLocks noGrp="1" noChangeArrowheads="1"/>
          </p:cNvSpPr>
          <p:nvPr>
            <p:ph type="sldNum" sz="quarter" idx="10"/>
          </p:nvPr>
        </p:nvSpPr>
        <p:spPr>
          <a:ln/>
        </p:spPr>
        <p:txBody>
          <a:bodyPr/>
          <a:lstStyle>
            <a:lvl1pPr>
              <a:defRPr/>
            </a:lvl1pPr>
          </a:lstStyle>
          <a:p>
            <a:pPr>
              <a:defRPr/>
            </a:pPr>
            <a:fld id="{F3E064E4-CFAC-4A01-9BC5-E2F97A1CCC7E}" type="slidenum">
              <a:rPr lang="en-US"/>
              <a:pPr>
                <a:defRPr/>
              </a:pPr>
              <a:t>‹#›</a:t>
            </a:fld>
            <a:endParaRPr lang="en-US">
              <a:solidFill>
                <a:schemeClr val="hlink"/>
              </a:solidFill>
            </a:endParaRPr>
          </a:p>
        </p:txBody>
      </p:sp>
    </p:spTree>
    <p:extLst>
      <p:ext uri="{BB962C8B-B14F-4D97-AF65-F5344CB8AC3E}">
        <p14:creationId xmlns:p14="http://schemas.microsoft.com/office/powerpoint/2010/main" val="780839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Rectangle 67"/>
          <p:cNvSpPr>
            <a:spLocks noGrp="1" noChangeArrowheads="1"/>
          </p:cNvSpPr>
          <p:nvPr>
            <p:ph type="sldNum" sz="quarter" idx="10"/>
          </p:nvPr>
        </p:nvSpPr>
        <p:spPr>
          <a:ln/>
        </p:spPr>
        <p:txBody>
          <a:bodyPr/>
          <a:lstStyle>
            <a:lvl1pPr>
              <a:defRPr/>
            </a:lvl1pPr>
          </a:lstStyle>
          <a:p>
            <a:pPr>
              <a:defRPr/>
            </a:pPr>
            <a:fld id="{15CF105F-C433-4288-A3FB-833AC49F41F7}" type="slidenum">
              <a:rPr lang="en-US"/>
              <a:pPr>
                <a:defRPr/>
              </a:pPr>
              <a:t>‹#›</a:t>
            </a:fld>
            <a:endParaRPr lang="en-US">
              <a:solidFill>
                <a:schemeClr val="hlink"/>
              </a:solidFill>
            </a:endParaRPr>
          </a:p>
        </p:txBody>
      </p:sp>
    </p:spTree>
    <p:extLst>
      <p:ext uri="{BB962C8B-B14F-4D97-AF65-F5344CB8AC3E}">
        <p14:creationId xmlns:p14="http://schemas.microsoft.com/office/powerpoint/2010/main" val="3990452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Rectangle 67"/>
          <p:cNvSpPr>
            <a:spLocks noGrp="1" noChangeArrowheads="1"/>
          </p:cNvSpPr>
          <p:nvPr>
            <p:ph type="sldNum" sz="quarter" idx="10"/>
          </p:nvPr>
        </p:nvSpPr>
        <p:spPr>
          <a:ln/>
        </p:spPr>
        <p:txBody>
          <a:bodyPr/>
          <a:lstStyle>
            <a:lvl1pPr>
              <a:defRPr/>
            </a:lvl1pPr>
          </a:lstStyle>
          <a:p>
            <a:pPr>
              <a:defRPr/>
            </a:pPr>
            <a:fld id="{08C0013A-33B9-431C-B27B-8B043C9C4F35}" type="slidenum">
              <a:rPr lang="en-US"/>
              <a:pPr>
                <a:defRPr/>
              </a:pPr>
              <a:t>‹#›</a:t>
            </a:fld>
            <a:endParaRPr lang="en-US">
              <a:solidFill>
                <a:schemeClr val="hlink"/>
              </a:solidFill>
            </a:endParaRPr>
          </a:p>
        </p:txBody>
      </p:sp>
    </p:spTree>
    <p:extLst>
      <p:ext uri="{BB962C8B-B14F-4D97-AF65-F5344CB8AC3E}">
        <p14:creationId xmlns:p14="http://schemas.microsoft.com/office/powerpoint/2010/main" val="2589786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sldNum" sz="quarter" idx="10"/>
          </p:nvPr>
        </p:nvSpPr>
        <p:spPr>
          <a:ln/>
        </p:spPr>
        <p:txBody>
          <a:bodyPr/>
          <a:lstStyle>
            <a:lvl1pPr>
              <a:defRPr/>
            </a:lvl1pPr>
          </a:lstStyle>
          <a:p>
            <a:pPr>
              <a:defRPr/>
            </a:pPr>
            <a:fld id="{0547ED96-732C-4B23-AA14-FC58A79DE329}" type="slidenum">
              <a:rPr lang="en-US"/>
              <a:pPr>
                <a:defRPr/>
              </a:pPr>
              <a:t>‹#›</a:t>
            </a:fld>
            <a:endParaRPr lang="en-US">
              <a:solidFill>
                <a:schemeClr val="hlink"/>
              </a:solidFill>
            </a:endParaRPr>
          </a:p>
        </p:txBody>
      </p:sp>
    </p:spTree>
    <p:extLst>
      <p:ext uri="{BB962C8B-B14F-4D97-AF65-F5344CB8AC3E}">
        <p14:creationId xmlns:p14="http://schemas.microsoft.com/office/powerpoint/2010/main" val="1275418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sldNum" sz="quarter" idx="10"/>
          </p:nvPr>
        </p:nvSpPr>
        <p:spPr>
          <a:ln/>
        </p:spPr>
        <p:txBody>
          <a:bodyPr/>
          <a:lstStyle>
            <a:lvl1pPr>
              <a:defRPr/>
            </a:lvl1pPr>
          </a:lstStyle>
          <a:p>
            <a:pPr>
              <a:defRPr/>
            </a:pPr>
            <a:fld id="{F411CBBE-9BE1-404E-BD0F-8D180F2FC17B}" type="slidenum">
              <a:rPr lang="en-US"/>
              <a:pPr>
                <a:defRPr/>
              </a:pPr>
              <a:t>‹#›</a:t>
            </a:fld>
            <a:endParaRPr lang="en-US">
              <a:solidFill>
                <a:schemeClr val="hlink"/>
              </a:solidFill>
            </a:endParaRPr>
          </a:p>
        </p:txBody>
      </p:sp>
    </p:spTree>
    <p:extLst>
      <p:ext uri="{BB962C8B-B14F-4D97-AF65-F5344CB8AC3E}">
        <p14:creationId xmlns:p14="http://schemas.microsoft.com/office/powerpoint/2010/main" val="4145823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sldNum" sz="quarter" idx="10"/>
          </p:nvPr>
        </p:nvSpPr>
        <p:spPr>
          <a:ln/>
        </p:spPr>
        <p:txBody>
          <a:bodyPr/>
          <a:lstStyle>
            <a:lvl1pPr>
              <a:defRPr/>
            </a:lvl1pPr>
          </a:lstStyle>
          <a:p>
            <a:pPr>
              <a:defRPr/>
            </a:pPr>
            <a:fld id="{4DF5E30E-D984-41AB-BEF6-95061FE861B3}" type="slidenum">
              <a:rPr lang="en-US"/>
              <a:pPr>
                <a:defRPr/>
              </a:pPr>
              <a:t>‹#›</a:t>
            </a:fld>
            <a:endParaRPr lang="en-US">
              <a:solidFill>
                <a:schemeClr val="hlink"/>
              </a:solidFill>
            </a:endParaRPr>
          </a:p>
        </p:txBody>
      </p:sp>
    </p:spTree>
    <p:extLst>
      <p:ext uri="{BB962C8B-B14F-4D97-AF65-F5344CB8AC3E}">
        <p14:creationId xmlns:p14="http://schemas.microsoft.com/office/powerpoint/2010/main" val="1518555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3"/>
          <p:cNvSpPr>
            <a:spLocks noGrp="1" noChangeArrowheads="1"/>
          </p:cNvSpPr>
          <p:nvPr>
            <p:ph type="title"/>
          </p:nvPr>
        </p:nvSpPr>
        <p:spPr bwMode="auto">
          <a:xfrm>
            <a:off x="609600" y="6858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64" descr="Rectangle: Click to edit Master text styles&#10;Second level&#10;Third level&#10;Fourth level&#10;Fifth level"/>
          <p:cNvSpPr>
            <a:spLocks noGrp="1" noChangeArrowheads="1"/>
          </p:cNvSpPr>
          <p:nvPr>
            <p:ph type="body" idx="1"/>
          </p:nvPr>
        </p:nvSpPr>
        <p:spPr bwMode="auto">
          <a:xfrm>
            <a:off x="838200" y="13716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39" name="Rectangle 67"/>
          <p:cNvSpPr>
            <a:spLocks noGrp="1" noChangeArrowheads="1"/>
          </p:cNvSpPr>
          <p:nvPr>
            <p:ph type="sldNum" sz="quarter" idx="4"/>
          </p:nvPr>
        </p:nvSpPr>
        <p:spPr bwMode="auto">
          <a:xfrm>
            <a:off x="3962400" y="6492875"/>
            <a:ext cx="533400" cy="2286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b="1">
                <a:latin typeface="Arial" charset="0"/>
              </a:defRPr>
            </a:lvl1pPr>
          </a:lstStyle>
          <a:p>
            <a:pPr>
              <a:defRPr/>
            </a:pPr>
            <a:fld id="{BA40D671-26B3-47DA-8DC0-1E9028153230}" type="slidenum">
              <a:rPr lang="en-US"/>
              <a:pPr>
                <a:defRPr/>
              </a:pPr>
              <a:t>‹#›</a:t>
            </a:fld>
            <a:endParaRPr lang="en-US">
              <a:solidFill>
                <a:schemeClr val="hlink"/>
              </a:solidFill>
            </a:endParaRPr>
          </a:p>
        </p:txBody>
      </p:sp>
      <p:sp>
        <p:nvSpPr>
          <p:cNvPr id="1029" name="Line 75"/>
          <p:cNvSpPr>
            <a:spLocks noChangeShapeType="1"/>
          </p:cNvSpPr>
          <p:nvPr/>
        </p:nvSpPr>
        <p:spPr bwMode="auto">
          <a:xfrm>
            <a:off x="381000" y="1219200"/>
            <a:ext cx="6324600" cy="0"/>
          </a:xfrm>
          <a:prstGeom prst="line">
            <a:avLst/>
          </a:prstGeom>
          <a:noFill/>
          <a:ln w="12700">
            <a:solidFill>
              <a:schemeClr val="hlink"/>
            </a:solidFill>
            <a:round/>
            <a:headEnd/>
            <a:tailEnd/>
          </a:ln>
          <a:effectLst/>
        </p:spPr>
        <p:txBody>
          <a:bodyPr wrap="none" anchor="ctr"/>
          <a:lstStyle/>
          <a:p>
            <a:pPr>
              <a:defRPr/>
            </a:pPr>
            <a:endParaRPr lang="en-US">
              <a:latin typeface="Arial" charset="0"/>
            </a:endParaRPr>
          </a:p>
        </p:txBody>
      </p:sp>
      <p:sp>
        <p:nvSpPr>
          <p:cNvPr id="1030" name="Line 76"/>
          <p:cNvSpPr>
            <a:spLocks noChangeShapeType="1"/>
          </p:cNvSpPr>
          <p:nvPr/>
        </p:nvSpPr>
        <p:spPr bwMode="auto">
          <a:xfrm>
            <a:off x="609600" y="914400"/>
            <a:ext cx="0" cy="2590800"/>
          </a:xfrm>
          <a:prstGeom prst="line">
            <a:avLst/>
          </a:prstGeom>
          <a:noFill/>
          <a:ln w="12700">
            <a:solidFill>
              <a:schemeClr val="hlink"/>
            </a:solidFill>
            <a:round/>
            <a:headEnd/>
            <a:tailEnd/>
          </a:ln>
          <a:effectLst/>
        </p:spPr>
        <p:txBody>
          <a:bodyPr wrap="none" anchor="ctr"/>
          <a:lstStyle/>
          <a:p>
            <a:pPr>
              <a:defRPr/>
            </a:pPr>
            <a:endParaRPr lang="en-US">
              <a:latin typeface="Arial" charset="0"/>
            </a:endParaRPr>
          </a:p>
        </p:txBody>
      </p:sp>
      <p:sp>
        <p:nvSpPr>
          <p:cNvPr id="1031" name="Oval 77"/>
          <p:cNvSpPr>
            <a:spLocks noChangeArrowheads="1"/>
          </p:cNvSpPr>
          <p:nvPr/>
        </p:nvSpPr>
        <p:spPr bwMode="auto">
          <a:xfrm>
            <a:off x="533400" y="1143000"/>
            <a:ext cx="152400" cy="152400"/>
          </a:xfrm>
          <a:prstGeom prst="ellipse">
            <a:avLst/>
          </a:prstGeom>
          <a:noFill/>
          <a:ln w="9525">
            <a:solidFill>
              <a:schemeClr val="hlink"/>
            </a:solidFill>
            <a:round/>
            <a:headEnd/>
            <a:tailEnd/>
          </a:ln>
          <a:effectLst/>
        </p:spPr>
        <p:txBody>
          <a:bodyPr wrap="none" anchor="ctr"/>
          <a:lstStyle/>
          <a:p>
            <a:pPr>
              <a:defRPr/>
            </a:pPr>
            <a:endParaRPr lang="en-IE">
              <a:latin typeface="Arial" charset="0"/>
            </a:endParaRPr>
          </a:p>
        </p:txBody>
      </p:sp>
      <p:sp>
        <p:nvSpPr>
          <p:cNvPr id="1032" name="Rectangle 78"/>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a:effectLst/>
        </p:spPr>
        <p:txBody>
          <a:bodyPr wrap="none" anchor="ctr"/>
          <a:lstStyle/>
          <a:p>
            <a:pPr>
              <a:defRPr/>
            </a:pPr>
            <a:endParaRPr lang="en-US">
              <a:latin typeface="Times" pitchFamily="32" charset="0"/>
            </a:endParaRPr>
          </a:p>
        </p:txBody>
      </p:sp>
      <p:sp>
        <p:nvSpPr>
          <p:cNvPr id="1033" name="Rectangle 79"/>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a:effectLst/>
        </p:spPr>
        <p:txBody>
          <a:bodyPr wrap="none" anchor="ctr"/>
          <a:lstStyle/>
          <a:p>
            <a:pPr>
              <a:defRPr/>
            </a:pPr>
            <a:endParaRPr lang="en-IE">
              <a:latin typeface="Arial" charset="0"/>
            </a:endParaRPr>
          </a:p>
        </p:txBody>
      </p:sp>
      <p:sp>
        <p:nvSpPr>
          <p:cNvPr id="1034" name="Text Box 81"/>
          <p:cNvSpPr txBox="1">
            <a:spLocks noChangeArrowheads="1"/>
          </p:cNvSpPr>
          <p:nvPr/>
        </p:nvSpPr>
        <p:spPr bwMode="auto">
          <a:xfrm>
            <a:off x="228600" y="6384925"/>
            <a:ext cx="1447800" cy="336550"/>
          </a:xfrm>
          <a:prstGeom prst="rect">
            <a:avLst/>
          </a:prstGeom>
          <a:noFill/>
          <a:ln w="9525">
            <a:noFill/>
            <a:miter lim="800000"/>
            <a:headEnd/>
            <a:tailEnd/>
          </a:ln>
          <a:effectLst/>
        </p:spPr>
        <p:txBody>
          <a:bodyPr anchor="ctr">
            <a:spAutoFit/>
          </a:bodyPr>
          <a:lstStyle/>
          <a:p>
            <a:pPr algn="l">
              <a:spcBef>
                <a:spcPct val="50000"/>
              </a:spcBef>
              <a:defRPr/>
            </a:pPr>
            <a:r>
              <a:rPr lang="en-US" sz="1600" b="1">
                <a:latin typeface="Arial" charset="0"/>
              </a:rPr>
              <a:t>AP Biology</a:t>
            </a:r>
            <a:endParaRPr lang="en-US">
              <a:latin typeface="Times" pitchFamily="32" charset="0"/>
            </a:endParaRPr>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0F116A"/>
        </a:buClr>
        <a:buSzPct val="120000"/>
        <a:buFont typeface="Wingdings" pitchFamily="2" charset="2"/>
        <a:buChar char="§"/>
        <a:defRPr sz="3000" b="1">
          <a:solidFill>
            <a:srgbClr val="0F116A"/>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u"/>
        <a:defRPr sz="2800" b="1">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
        <a:defRPr sz="2400" b="1">
          <a:solidFill>
            <a:srgbClr val="0F116A"/>
          </a:solidFill>
          <a:latin typeface="+mn-lt"/>
        </a:defRPr>
      </a:lvl3pPr>
      <a:lvl4pPr marL="1600200" indent="-228600" algn="l" rtl="0" eaLnBrk="0" fontAlgn="base" hangingPunct="0">
        <a:spcBef>
          <a:spcPct val="20000"/>
        </a:spcBef>
        <a:spcAft>
          <a:spcPct val="0"/>
        </a:spcAft>
        <a:buClr>
          <a:schemeClr val="tx1"/>
        </a:buClr>
        <a:buSzPct val="110000"/>
        <a:buFont typeface="Wingdings" pitchFamily="2" charset="2"/>
        <a:buChar char="w"/>
        <a:defRPr sz="2000" b="1">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b="1">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32" charset="2"/>
        <a:buChar char="n"/>
        <a:defRPr sz="2000" b="1">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32" charset="2"/>
        <a:buChar char="n"/>
        <a:defRPr sz="2000" b="1">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32" charset="2"/>
        <a:buChar char="n"/>
        <a:defRPr sz="2000" b="1">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32" charset="2"/>
        <a:buChar char="n"/>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wmf"/><Relationship Id="rId4" Type="http://schemas.openxmlformats.org/officeDocument/2006/relationships/audio" Target="../media/audio4.bin"/></Relationships>
</file>

<file path=ppt/slides/_rels/slide1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20.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audio" Target="../media/audio4.bin"/></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wmf"/><Relationship Id="rId4" Type="http://schemas.openxmlformats.org/officeDocument/2006/relationships/audio" Target="../media/audio4.bin"/></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9.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audio" Target="../media/audio2.bin"/></Relationships>
</file>

<file path=ppt/slides/_rels/slide2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8" Type="http://schemas.openxmlformats.org/officeDocument/2006/relationships/audio" Target="../media/audio4.bin"/><Relationship Id="rId3" Type="http://schemas.openxmlformats.org/officeDocument/2006/relationships/audio" Target="../media/audio1.bin"/><Relationship Id="rId7" Type="http://schemas.openxmlformats.org/officeDocument/2006/relationships/audio" Target="../media/audio6.bin"/><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audio" Target="../media/audio3.bin"/><Relationship Id="rId5" Type="http://schemas.openxmlformats.org/officeDocument/2006/relationships/audio" Target="../media/audio5.bin"/><Relationship Id="rId10" Type="http://schemas.openxmlformats.org/officeDocument/2006/relationships/image" Target="../media/image20.wmf"/><Relationship Id="rId4" Type="http://schemas.openxmlformats.org/officeDocument/2006/relationships/audio" Target="../media/audio2.bin"/><Relationship Id="rId9"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audio" Target="../media/audio3.bin"/></Relationships>
</file>

<file path=ppt/slides/_rels/slide2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audio" Target="../media/audio2.bin"/></Relationships>
</file>

<file path=ppt/slides/_rels/slide2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bin"/><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audio" Target="../media/audio3.bin"/><Relationship Id="rId4" Type="http://schemas.openxmlformats.org/officeDocument/2006/relationships/audio" Target="../media/audio2.bin"/><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audio" Target="../media/audio1.bin"/><Relationship Id="rId7"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20.wmf"/><Relationship Id="rId4" Type="http://schemas.openxmlformats.org/officeDocument/2006/relationships/audio" Target="../media/audio4.bin"/><Relationship Id="rId9" Type="http://schemas.openxmlformats.org/officeDocument/2006/relationships/image" Target="../media/image55.png"/></Relationships>
</file>

<file path=ppt/slides/_rels/slide3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audio" Target="../media/audio1.bin"/><Relationship Id="rId7"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33.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9.jpeg"/></Relationships>
</file>

<file path=ppt/slides/_rels/slide4.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9"/>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r>
              <a:rPr lang="en-US" sz="1400" smtClean="0"/>
              <a:t>2006-2007</a:t>
            </a:r>
            <a:endParaRPr lang="en-US" sz="1400" b="0" smtClean="0"/>
          </a:p>
        </p:txBody>
      </p:sp>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57200"/>
            <a:ext cx="34290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ChangeArrowheads="1"/>
          </p:cNvSpPr>
          <p:nvPr/>
        </p:nvSpPr>
        <p:spPr bwMode="auto">
          <a:xfrm>
            <a:off x="2514600" y="2239963"/>
            <a:ext cx="33845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600" b="1">
                <a:solidFill>
                  <a:schemeClr val="tx2"/>
                </a:solidFill>
              </a:rPr>
              <a:t>Plant Anatomy</a:t>
            </a:r>
          </a:p>
          <a:p>
            <a:endParaRPr lang="en-US" sz="3600" b="1">
              <a:solidFill>
                <a:schemeClr val="tx2"/>
              </a:solidFill>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276600"/>
            <a:ext cx="233203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l="1945"/>
          <a:stretch>
            <a:fillRect/>
          </a:stretch>
        </p:blipFill>
        <p:spPr bwMode="auto">
          <a:xfrm>
            <a:off x="5854700" y="4495800"/>
            <a:ext cx="32131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Plant CELL types in plant tissues</a:t>
            </a:r>
          </a:p>
        </p:txBody>
      </p:sp>
      <p:sp>
        <p:nvSpPr>
          <p:cNvPr id="396291" name="Rectangle 3" descr="Rectangle: Click to edit Master text styles&#10;Second level&#10;Third level&#10;Fourth level&#10;Fifth level"/>
          <p:cNvSpPr>
            <a:spLocks noGrp="1" noChangeArrowheads="1"/>
          </p:cNvSpPr>
          <p:nvPr>
            <p:ph type="body" idx="1"/>
          </p:nvPr>
        </p:nvSpPr>
        <p:spPr>
          <a:xfrm>
            <a:off x="838200" y="1371600"/>
            <a:ext cx="7772400" cy="5486400"/>
          </a:xfrm>
        </p:spPr>
        <p:txBody>
          <a:bodyPr/>
          <a:lstStyle/>
          <a:p>
            <a:pPr eaLnBrk="1" hangingPunct="1">
              <a:lnSpc>
                <a:spcPct val="90000"/>
              </a:lnSpc>
            </a:pPr>
            <a:r>
              <a:rPr lang="en-US" u="sng" smtClean="0">
                <a:solidFill>
                  <a:srgbClr val="CC0000"/>
                </a:solidFill>
              </a:rPr>
              <a:t>Parenchyma</a:t>
            </a:r>
            <a:endParaRPr lang="en-US" smtClean="0"/>
          </a:p>
          <a:p>
            <a:pPr lvl="1" eaLnBrk="1" hangingPunct="1">
              <a:lnSpc>
                <a:spcPct val="90000"/>
              </a:lnSpc>
            </a:pPr>
            <a:r>
              <a:rPr lang="en-US" sz="2400" smtClean="0"/>
              <a:t>“typical” plant cells = least specialized</a:t>
            </a:r>
          </a:p>
          <a:p>
            <a:pPr lvl="1" eaLnBrk="1" hangingPunct="1">
              <a:lnSpc>
                <a:spcPct val="90000"/>
              </a:lnSpc>
            </a:pPr>
            <a:r>
              <a:rPr lang="en-US" sz="2400" smtClean="0"/>
              <a:t>photosynthetic cells, storage cells</a:t>
            </a:r>
          </a:p>
          <a:p>
            <a:pPr lvl="1" eaLnBrk="1" hangingPunct="1">
              <a:lnSpc>
                <a:spcPct val="90000"/>
              </a:lnSpc>
            </a:pPr>
            <a:r>
              <a:rPr lang="en-US" sz="2400" smtClean="0"/>
              <a:t>tissue of leaves, stem, fruit, storage roots</a:t>
            </a:r>
          </a:p>
          <a:p>
            <a:pPr eaLnBrk="1" hangingPunct="1">
              <a:lnSpc>
                <a:spcPct val="90000"/>
              </a:lnSpc>
            </a:pPr>
            <a:r>
              <a:rPr lang="en-US" u="sng" smtClean="0">
                <a:solidFill>
                  <a:srgbClr val="CC0000"/>
                </a:solidFill>
              </a:rPr>
              <a:t>Collenchyma</a:t>
            </a:r>
            <a:endParaRPr lang="en-US" smtClean="0"/>
          </a:p>
          <a:p>
            <a:pPr lvl="1" eaLnBrk="1" hangingPunct="1">
              <a:lnSpc>
                <a:spcPct val="90000"/>
              </a:lnSpc>
            </a:pPr>
            <a:r>
              <a:rPr lang="en-US" sz="2400" smtClean="0"/>
              <a:t>unevenly thickened primary walls</a:t>
            </a:r>
          </a:p>
          <a:p>
            <a:pPr lvl="1" eaLnBrk="1" hangingPunct="1">
              <a:lnSpc>
                <a:spcPct val="90000"/>
              </a:lnSpc>
            </a:pPr>
            <a:r>
              <a:rPr lang="en-US" sz="2400" smtClean="0"/>
              <a:t>support</a:t>
            </a:r>
            <a:endParaRPr lang="en-US" smtClean="0"/>
          </a:p>
          <a:p>
            <a:pPr eaLnBrk="1" hangingPunct="1">
              <a:lnSpc>
                <a:spcPct val="90000"/>
              </a:lnSpc>
            </a:pPr>
            <a:r>
              <a:rPr lang="en-US" u="sng" smtClean="0">
                <a:solidFill>
                  <a:srgbClr val="CC0000"/>
                </a:solidFill>
              </a:rPr>
              <a:t>Sclerenchyma</a:t>
            </a:r>
            <a:r>
              <a:rPr lang="en-US" smtClean="0"/>
              <a:t> </a:t>
            </a:r>
          </a:p>
          <a:p>
            <a:pPr lvl="1" eaLnBrk="1" hangingPunct="1">
              <a:lnSpc>
                <a:spcPct val="90000"/>
              </a:lnSpc>
            </a:pPr>
            <a:r>
              <a:rPr lang="en-US" sz="2400" smtClean="0"/>
              <a:t>very thick, “woody” secondary walls</a:t>
            </a:r>
          </a:p>
          <a:p>
            <a:pPr lvl="1" eaLnBrk="1" hangingPunct="1">
              <a:lnSpc>
                <a:spcPct val="90000"/>
              </a:lnSpc>
            </a:pPr>
            <a:r>
              <a:rPr lang="en-US" sz="2400" smtClean="0"/>
              <a:t>support</a:t>
            </a:r>
          </a:p>
          <a:p>
            <a:pPr lvl="1" eaLnBrk="1" hangingPunct="1">
              <a:lnSpc>
                <a:spcPct val="90000"/>
              </a:lnSpc>
            </a:pPr>
            <a:r>
              <a:rPr lang="en-US" sz="2400" smtClean="0"/>
              <a:t>rigid cells that can’t elongate</a:t>
            </a:r>
          </a:p>
          <a:p>
            <a:pPr lvl="1" eaLnBrk="1" hangingPunct="1">
              <a:lnSpc>
                <a:spcPct val="90000"/>
              </a:lnSpc>
            </a:pPr>
            <a:r>
              <a:rPr lang="en-US" sz="2400" smtClean="0"/>
              <a:t>dead at functional maturity</a:t>
            </a:r>
            <a:endParaRPr lang="en-US" smtClean="0">
              <a:solidFill>
                <a:srgbClr val="000000"/>
              </a:solidFill>
            </a:endParaRPr>
          </a:p>
        </p:txBody>
      </p:sp>
      <p:pic>
        <p:nvPicPr>
          <p:cNvPr id="396296" name="Picture 8" descr="penguin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0175" y="5440363"/>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6297" name="AutoShape 9"/>
          <p:cNvSpPr>
            <a:spLocks noChangeArrowheads="1"/>
          </p:cNvSpPr>
          <p:nvPr/>
        </p:nvSpPr>
        <p:spPr bwMode="auto">
          <a:xfrm>
            <a:off x="6872288" y="3476625"/>
            <a:ext cx="1822450" cy="1192213"/>
          </a:xfrm>
          <a:prstGeom prst="wedgeEllipseCallout">
            <a:avLst>
              <a:gd name="adj1" fmla="val 13153"/>
              <a:gd name="adj2" fmla="val 125634"/>
            </a:avLst>
          </a:prstGeom>
          <a:solidFill>
            <a:srgbClr val="FFEA18"/>
          </a:solidFill>
          <a:ln w="38100">
            <a:solidFill>
              <a:srgbClr val="CC0000"/>
            </a:solidFill>
            <a:miter lim="800000"/>
            <a:headEnd/>
            <a:tailEnd/>
          </a:ln>
        </p:spPr>
        <p:txBody>
          <a:bodyPr wrap="none" lIns="0" tIns="0" rIns="0" bIns="0" anchor="ctr"/>
          <a:lstStyle/>
          <a:p>
            <a:r>
              <a:rPr lang="en-US" sz="1800" b="1">
                <a:solidFill>
                  <a:srgbClr val="0F116A"/>
                </a:solidFill>
                <a:latin typeface="Comic Sans MS" pitchFamily="66" charset="0"/>
                <a:ea typeface="ＭＳ Ｐゴシック" pitchFamily="32" charset="-128"/>
              </a:rPr>
              <a:t>If I</a:t>
            </a:r>
            <a:r>
              <a:rPr lang="en-US" sz="1800" b="1">
                <a:solidFill>
                  <a:srgbClr val="0F116A"/>
                </a:solidFill>
                <a:ea typeface="ＭＳ Ｐゴシック" pitchFamily="32" charset="-128"/>
              </a:rPr>
              <a:t>’</a:t>
            </a:r>
            <a:r>
              <a:rPr lang="en-US" sz="1800" b="1">
                <a:solidFill>
                  <a:srgbClr val="0F116A"/>
                </a:solidFill>
                <a:latin typeface="Comic Sans MS" pitchFamily="66" charset="0"/>
                <a:ea typeface="ＭＳ Ｐゴシック" pitchFamily="32" charset="-128"/>
              </a:rPr>
              <a:t>d only</a:t>
            </a:r>
            <a:br>
              <a:rPr lang="en-US" sz="1800" b="1">
                <a:solidFill>
                  <a:srgbClr val="0F116A"/>
                </a:solidFill>
                <a:latin typeface="Comic Sans MS" pitchFamily="66" charset="0"/>
                <a:ea typeface="ＭＳ Ｐゴシック" pitchFamily="32" charset="-128"/>
              </a:rPr>
            </a:br>
            <a:r>
              <a:rPr lang="en-US" sz="1800" b="1">
                <a:solidFill>
                  <a:srgbClr val="0F116A"/>
                </a:solidFill>
                <a:latin typeface="Comic Sans MS" pitchFamily="66" charset="0"/>
                <a:ea typeface="ＭＳ Ｐゴシック" pitchFamily="32" charset="-128"/>
              </a:rPr>
              <a:t>had triplets</a:t>
            </a:r>
            <a:r>
              <a:rPr lang="en-US" sz="1800" b="1" i="1">
                <a:solidFill>
                  <a:srgbClr val="0F116A"/>
                </a:solidFill>
                <a:latin typeface="Comic Sans MS" pitchFamily="66" charset="0"/>
                <a:ea typeface="ＭＳ Ｐゴシック" pitchFamily="32" charset="-128"/>
              </a:rPr>
              <a:t>!</a:t>
            </a:r>
            <a:endParaRPr lang="en-US" sz="1800" b="1">
              <a:solidFill>
                <a:srgbClr val="0F116A"/>
              </a:solidFill>
              <a:latin typeface="Comic Sans MS" pitchFamily="66" charset="0"/>
              <a:ea typeface="ＭＳ Ｐゴシック" pitchFamily="32"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6291">
                                            <p:txEl>
                                              <p:pRg st="0" end="0"/>
                                            </p:txEl>
                                          </p:spTgt>
                                        </p:tgtEl>
                                        <p:attrNameLst>
                                          <p:attrName>style.visibility</p:attrName>
                                        </p:attrNameLst>
                                      </p:cBhvr>
                                      <p:to>
                                        <p:strVal val="visible"/>
                                      </p:to>
                                    </p:set>
                                    <p:anim calcmode="lin" valueType="num">
                                      <p:cBhvr additive="base">
                                        <p:cTn id="7" dur="500" fill="hold"/>
                                        <p:tgtEl>
                                          <p:spTgt spid="396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629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6291">
                                            <p:txEl>
                                              <p:pRg st="4" end="4"/>
                                            </p:txEl>
                                          </p:spTgt>
                                        </p:tgtEl>
                                        <p:attrNameLst>
                                          <p:attrName>style.visibility</p:attrName>
                                        </p:attrNameLst>
                                      </p:cBhvr>
                                      <p:to>
                                        <p:strVal val="visible"/>
                                      </p:to>
                                    </p:set>
                                    <p:anim calcmode="lin" valueType="num">
                                      <p:cBhvr additive="base">
                                        <p:cTn id="13" dur="500" fill="hold"/>
                                        <p:tgtEl>
                                          <p:spTgt spid="396291">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629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6291">
                                            <p:txEl>
                                              <p:pRg st="7" end="7"/>
                                            </p:txEl>
                                          </p:spTgt>
                                        </p:tgtEl>
                                        <p:attrNameLst>
                                          <p:attrName>style.visibility</p:attrName>
                                        </p:attrNameLst>
                                      </p:cBhvr>
                                      <p:to>
                                        <p:strVal val="visible"/>
                                      </p:to>
                                    </p:set>
                                    <p:anim calcmode="lin" valueType="num">
                                      <p:cBhvr additive="base">
                                        <p:cTn id="19" dur="500" fill="hold"/>
                                        <p:tgtEl>
                                          <p:spTgt spid="396291">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6291">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396296"/>
                                        </p:tgtEl>
                                        <p:attrNameLst>
                                          <p:attrName>style.visibility</p:attrName>
                                        </p:attrNameLst>
                                      </p:cBhvr>
                                      <p:to>
                                        <p:strVal val="visible"/>
                                      </p:to>
                                    </p:set>
                                  </p:childTnLst>
                                </p:cTn>
                              </p:par>
                            </p:childTnLst>
                          </p:cTn>
                        </p:par>
                        <p:par>
                          <p:cTn id="25" fill="hold" nodeType="afterGroup">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396297"/>
                                        </p:tgtEl>
                                        <p:attrNameLst>
                                          <p:attrName>style.visibility</p:attrName>
                                        </p:attrNameLst>
                                      </p:cBhvr>
                                      <p:to>
                                        <p:strVal val="visible"/>
                                      </p:to>
                                    </p:set>
                                    <p:animEffect transition="in" filter="wipe(down)">
                                      <p:cBhvr>
                                        <p:cTn id="28" dur="500"/>
                                        <p:tgtEl>
                                          <p:spTgt spid="396297"/>
                                        </p:tgtEl>
                                      </p:cBhvr>
                                    </p:animEffect>
                                  </p:childTnLst>
                                  <p:subTnLst>
                                    <p:audio>
                                      <p:cMediaNode>
                                        <p:cTn display="0" masterRel="sameClick">
                                          <p:stCondLst>
                                            <p:cond evt="begin" delay="0">
                                              <p:tn val="26"/>
                                            </p:cond>
                                          </p:stCondLst>
                                          <p:endCondLst>
                                            <p:cond evt="onStopAudio" delay="0">
                                              <p:tgtEl>
                                                <p:sldTgt/>
                                              </p:tgtEl>
                                            </p:cond>
                                          </p:endCondLst>
                                        </p:cTn>
                                        <p:tgtEl>
                                          <p:sndTgt r:embed="rId4" name="Quack"/>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396291">
                                            <p:txEl>
                                              <p:pRg st="1" end="1"/>
                                            </p:txEl>
                                          </p:spTgt>
                                        </p:tgtEl>
                                        <p:attrNameLst>
                                          <p:attrName>style.visibility</p:attrName>
                                        </p:attrNameLst>
                                      </p:cBhvr>
                                      <p:to>
                                        <p:strVal val="visible"/>
                                      </p:to>
                                    </p:set>
                                    <p:anim calcmode="lin" valueType="num">
                                      <p:cBhvr additive="base">
                                        <p:cTn id="33" dur="500" fill="hold"/>
                                        <p:tgtEl>
                                          <p:spTgt spid="396291">
                                            <p:txEl>
                                              <p:pRg st="1" end="1"/>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9629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Whoosh"/>
                                        </p:tgtEl>
                                      </p:cMediaNode>
                                    </p:audio>
                                  </p:subTnLst>
                                </p:cTn>
                              </p:par>
                              <p:par>
                                <p:cTn id="35" presetID="2" presetClass="entr" presetSubtype="8" fill="hold" grpId="0" nodeType="withEffect">
                                  <p:stCondLst>
                                    <p:cond delay="0"/>
                                  </p:stCondLst>
                                  <p:childTnLst>
                                    <p:set>
                                      <p:cBhvr>
                                        <p:cTn id="36" dur="1" fill="hold">
                                          <p:stCondLst>
                                            <p:cond delay="0"/>
                                          </p:stCondLst>
                                        </p:cTn>
                                        <p:tgtEl>
                                          <p:spTgt spid="396291">
                                            <p:txEl>
                                              <p:pRg st="2" end="2"/>
                                            </p:txEl>
                                          </p:spTgt>
                                        </p:tgtEl>
                                        <p:attrNameLst>
                                          <p:attrName>style.visibility</p:attrName>
                                        </p:attrNameLst>
                                      </p:cBhvr>
                                      <p:to>
                                        <p:strVal val="visible"/>
                                      </p:to>
                                    </p:set>
                                    <p:anim calcmode="lin" valueType="num">
                                      <p:cBhvr additive="base">
                                        <p:cTn id="37" dur="500" fill="hold"/>
                                        <p:tgtEl>
                                          <p:spTgt spid="396291">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9629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par>
                                <p:cTn id="39" presetID="2" presetClass="entr" presetSubtype="8" fill="hold" grpId="0" nodeType="withEffect">
                                  <p:stCondLst>
                                    <p:cond delay="0"/>
                                  </p:stCondLst>
                                  <p:childTnLst>
                                    <p:set>
                                      <p:cBhvr>
                                        <p:cTn id="40" dur="1" fill="hold">
                                          <p:stCondLst>
                                            <p:cond delay="0"/>
                                          </p:stCondLst>
                                        </p:cTn>
                                        <p:tgtEl>
                                          <p:spTgt spid="396291">
                                            <p:txEl>
                                              <p:pRg st="3" end="3"/>
                                            </p:txEl>
                                          </p:spTgt>
                                        </p:tgtEl>
                                        <p:attrNameLst>
                                          <p:attrName>style.visibility</p:attrName>
                                        </p:attrNameLst>
                                      </p:cBhvr>
                                      <p:to>
                                        <p:strVal val="visible"/>
                                      </p:to>
                                    </p:set>
                                    <p:anim calcmode="lin" valueType="num">
                                      <p:cBhvr additive="base">
                                        <p:cTn id="41" dur="500" fill="hold"/>
                                        <p:tgtEl>
                                          <p:spTgt spid="396291">
                                            <p:txEl>
                                              <p:pRg st="3" end="3"/>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9629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Whoosh"/>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96291">
                                            <p:txEl>
                                              <p:pRg st="5" end="5"/>
                                            </p:txEl>
                                          </p:spTgt>
                                        </p:tgtEl>
                                        <p:attrNameLst>
                                          <p:attrName>style.visibility</p:attrName>
                                        </p:attrNameLst>
                                      </p:cBhvr>
                                      <p:to>
                                        <p:strVal val="visible"/>
                                      </p:to>
                                    </p:set>
                                    <p:anim calcmode="lin" valueType="num">
                                      <p:cBhvr additive="base">
                                        <p:cTn id="47" dur="500" fill="hold"/>
                                        <p:tgtEl>
                                          <p:spTgt spid="396291">
                                            <p:txEl>
                                              <p:pRg st="5" end="5"/>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9629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3" name="Whoosh"/>
                                        </p:tgtEl>
                                      </p:cMediaNode>
                                    </p:audio>
                                  </p:subTnLst>
                                </p:cTn>
                              </p:par>
                              <p:par>
                                <p:cTn id="49" presetID="2" presetClass="entr" presetSubtype="8" fill="hold" grpId="0" nodeType="withEffect">
                                  <p:stCondLst>
                                    <p:cond delay="0"/>
                                  </p:stCondLst>
                                  <p:childTnLst>
                                    <p:set>
                                      <p:cBhvr>
                                        <p:cTn id="50" dur="1" fill="hold">
                                          <p:stCondLst>
                                            <p:cond delay="0"/>
                                          </p:stCondLst>
                                        </p:cTn>
                                        <p:tgtEl>
                                          <p:spTgt spid="396291">
                                            <p:txEl>
                                              <p:pRg st="6" end="6"/>
                                            </p:txEl>
                                          </p:spTgt>
                                        </p:tgtEl>
                                        <p:attrNameLst>
                                          <p:attrName>style.visibility</p:attrName>
                                        </p:attrNameLst>
                                      </p:cBhvr>
                                      <p:to>
                                        <p:strVal val="visible"/>
                                      </p:to>
                                    </p:set>
                                    <p:anim calcmode="lin" valueType="num">
                                      <p:cBhvr additive="base">
                                        <p:cTn id="51" dur="500" fill="hold"/>
                                        <p:tgtEl>
                                          <p:spTgt spid="396291">
                                            <p:txEl>
                                              <p:pRg st="6" end="6"/>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9629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3" name="Whoosh"/>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396291">
                                            <p:txEl>
                                              <p:pRg st="8" end="8"/>
                                            </p:txEl>
                                          </p:spTgt>
                                        </p:tgtEl>
                                        <p:attrNameLst>
                                          <p:attrName>style.visibility</p:attrName>
                                        </p:attrNameLst>
                                      </p:cBhvr>
                                      <p:to>
                                        <p:strVal val="visible"/>
                                      </p:to>
                                    </p:set>
                                    <p:anim calcmode="lin" valueType="num">
                                      <p:cBhvr additive="base">
                                        <p:cTn id="57" dur="500" fill="hold"/>
                                        <p:tgtEl>
                                          <p:spTgt spid="396291">
                                            <p:txEl>
                                              <p:pRg st="8" end="8"/>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96291">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3" name="Whoosh"/>
                                        </p:tgtEl>
                                      </p:cMediaNode>
                                    </p:audio>
                                  </p:subTnLst>
                                </p:cTn>
                              </p:par>
                              <p:par>
                                <p:cTn id="59" presetID="2" presetClass="entr" presetSubtype="8" fill="hold" grpId="0" nodeType="withEffect">
                                  <p:stCondLst>
                                    <p:cond delay="0"/>
                                  </p:stCondLst>
                                  <p:childTnLst>
                                    <p:set>
                                      <p:cBhvr>
                                        <p:cTn id="60" dur="1" fill="hold">
                                          <p:stCondLst>
                                            <p:cond delay="0"/>
                                          </p:stCondLst>
                                        </p:cTn>
                                        <p:tgtEl>
                                          <p:spTgt spid="396291">
                                            <p:txEl>
                                              <p:pRg st="9" end="9"/>
                                            </p:txEl>
                                          </p:spTgt>
                                        </p:tgtEl>
                                        <p:attrNameLst>
                                          <p:attrName>style.visibility</p:attrName>
                                        </p:attrNameLst>
                                      </p:cBhvr>
                                      <p:to>
                                        <p:strVal val="visible"/>
                                      </p:to>
                                    </p:set>
                                    <p:anim calcmode="lin" valueType="num">
                                      <p:cBhvr additive="base">
                                        <p:cTn id="61" dur="500" fill="hold"/>
                                        <p:tgtEl>
                                          <p:spTgt spid="396291">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96291">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
                                        </p:tgtEl>
                                      </p:cMediaNode>
                                    </p:audio>
                                  </p:subTnLst>
                                </p:cTn>
                              </p:par>
                              <p:par>
                                <p:cTn id="63" presetID="2" presetClass="entr" presetSubtype="8" fill="hold" grpId="0" nodeType="withEffect">
                                  <p:stCondLst>
                                    <p:cond delay="0"/>
                                  </p:stCondLst>
                                  <p:childTnLst>
                                    <p:set>
                                      <p:cBhvr>
                                        <p:cTn id="64" dur="1" fill="hold">
                                          <p:stCondLst>
                                            <p:cond delay="0"/>
                                          </p:stCondLst>
                                        </p:cTn>
                                        <p:tgtEl>
                                          <p:spTgt spid="396291">
                                            <p:txEl>
                                              <p:pRg st="10" end="10"/>
                                            </p:txEl>
                                          </p:spTgt>
                                        </p:tgtEl>
                                        <p:attrNameLst>
                                          <p:attrName>style.visibility</p:attrName>
                                        </p:attrNameLst>
                                      </p:cBhvr>
                                      <p:to>
                                        <p:strVal val="visible"/>
                                      </p:to>
                                    </p:set>
                                    <p:anim calcmode="lin" valueType="num">
                                      <p:cBhvr additive="base">
                                        <p:cTn id="65" dur="500" fill="hold"/>
                                        <p:tgtEl>
                                          <p:spTgt spid="396291">
                                            <p:txEl>
                                              <p:pRg st="10" end="10"/>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396291">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3" name="Whoosh"/>
                                        </p:tgtEl>
                                      </p:cMediaNode>
                                    </p:audio>
                                  </p:subTnLst>
                                </p:cTn>
                              </p:par>
                              <p:par>
                                <p:cTn id="67" presetID="2" presetClass="entr" presetSubtype="8" fill="hold" grpId="0" nodeType="withEffect">
                                  <p:stCondLst>
                                    <p:cond delay="0"/>
                                  </p:stCondLst>
                                  <p:childTnLst>
                                    <p:set>
                                      <p:cBhvr>
                                        <p:cTn id="68" dur="1" fill="hold">
                                          <p:stCondLst>
                                            <p:cond delay="0"/>
                                          </p:stCondLst>
                                        </p:cTn>
                                        <p:tgtEl>
                                          <p:spTgt spid="396291">
                                            <p:txEl>
                                              <p:pRg st="11" end="11"/>
                                            </p:txEl>
                                          </p:spTgt>
                                        </p:tgtEl>
                                        <p:attrNameLst>
                                          <p:attrName>style.visibility</p:attrName>
                                        </p:attrNameLst>
                                      </p:cBhvr>
                                      <p:to>
                                        <p:strVal val="visible"/>
                                      </p:to>
                                    </p:set>
                                    <p:anim calcmode="lin" valueType="num">
                                      <p:cBhvr additive="base">
                                        <p:cTn id="69" dur="500" fill="hold"/>
                                        <p:tgtEl>
                                          <p:spTgt spid="396291">
                                            <p:txEl>
                                              <p:pRg st="11" end="11"/>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396291">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1" grpId="0" build="p" autoUpdateAnimBg="0"/>
      <p:bldP spid="396297"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Xylem and Phloem</a:t>
            </a:r>
          </a:p>
        </p:txBody>
      </p:sp>
      <p:sp>
        <p:nvSpPr>
          <p:cNvPr id="406531" name="Rectangle 3" descr="Rectangle: Click to edit Master text styles&#10;Second level&#10;Third level&#10;Fourth level&#10;Fifth level"/>
          <p:cNvSpPr>
            <a:spLocks noGrp="1" noChangeArrowheads="1"/>
          </p:cNvSpPr>
          <p:nvPr>
            <p:ph type="body" idx="1"/>
          </p:nvPr>
        </p:nvSpPr>
        <p:spPr>
          <a:xfrm>
            <a:off x="609600" y="1371600"/>
            <a:ext cx="4419600" cy="5334000"/>
          </a:xfrm>
        </p:spPr>
        <p:txBody>
          <a:bodyPr/>
          <a:lstStyle/>
          <a:p>
            <a:pPr eaLnBrk="1" hangingPunct="1">
              <a:buFont typeface="Wingdings" pitchFamily="2" charset="2"/>
              <a:buNone/>
            </a:pPr>
            <a:r>
              <a:rPr lang="en-US" sz="1800" b="0" smtClean="0">
                <a:solidFill>
                  <a:srgbClr val="CC0000"/>
                </a:solidFill>
              </a:rPr>
              <a:t>Xylem- water conducting cells. </a:t>
            </a:r>
          </a:p>
          <a:p>
            <a:pPr eaLnBrk="1" hangingPunct="1">
              <a:buFont typeface="Wingdings" pitchFamily="2" charset="2"/>
              <a:buNone/>
            </a:pPr>
            <a:r>
              <a:rPr lang="en-US" u="sng" smtClean="0">
                <a:solidFill>
                  <a:srgbClr val="CC0000"/>
                </a:solidFill>
              </a:rPr>
              <a:t>xylem vessels- </a:t>
            </a:r>
            <a:r>
              <a:rPr lang="en-US" sz="2000" b="0" smtClean="0">
                <a:solidFill>
                  <a:srgbClr val="000000"/>
                </a:solidFill>
              </a:rPr>
              <a:t>found mostly in angiosperms have pits for water movement. </a:t>
            </a:r>
          </a:p>
          <a:p>
            <a:pPr eaLnBrk="1" hangingPunct="1">
              <a:buFont typeface="Wingdings" pitchFamily="2" charset="2"/>
              <a:buNone/>
            </a:pPr>
            <a:r>
              <a:rPr lang="en-US" u="sng" smtClean="0">
                <a:solidFill>
                  <a:srgbClr val="CC0000"/>
                </a:solidFill>
              </a:rPr>
              <a:t>xylem tracheids- </a:t>
            </a:r>
            <a:r>
              <a:rPr lang="en-US" sz="2000" b="0" smtClean="0">
                <a:solidFill>
                  <a:srgbClr val="000000"/>
                </a:solidFill>
              </a:rPr>
              <a:t>long thin cells strengthen with lignin</a:t>
            </a:r>
            <a:endParaRPr lang="en-US" sz="2000" smtClean="0">
              <a:solidFill>
                <a:srgbClr val="000000"/>
              </a:solidFill>
            </a:endParaRPr>
          </a:p>
        </p:txBody>
      </p:sp>
      <p:pic>
        <p:nvPicPr>
          <p:cNvPr id="13316" name="Picture 4" descr="35-11c2-Sclereids"/>
          <p:cNvPicPr>
            <a:picLocks noChangeAspect="1" noChangeArrowheads="1"/>
          </p:cNvPicPr>
          <p:nvPr/>
        </p:nvPicPr>
        <p:blipFill>
          <a:blip r:embed="rId4"/>
          <a:srcRect/>
          <a:stretch>
            <a:fillRect/>
          </a:stretch>
        </p:blipFill>
        <p:spPr bwMode="auto">
          <a:xfrm>
            <a:off x="4572000" y="3935413"/>
            <a:ext cx="3408363" cy="2816225"/>
          </a:xfrm>
          <a:prstGeom prst="rect">
            <a:avLst/>
          </a:prstGeom>
          <a:noFill/>
          <a:ln w="9525">
            <a:noFill/>
            <a:miter lim="800000"/>
            <a:headEnd/>
            <a:tailEnd/>
          </a:ln>
          <a:effectLst>
            <a:outerShdw dist="35921" dir="2700000" algn="ctr" rotWithShape="0">
              <a:srgbClr val="808080"/>
            </a:outerShdw>
          </a:effectLst>
        </p:spPr>
      </p:pic>
      <p:pic>
        <p:nvPicPr>
          <p:cNvPr id="13317" name="Picture 5"/>
          <p:cNvPicPr>
            <a:picLocks noChangeAspect="1" noChangeArrowheads="1"/>
          </p:cNvPicPr>
          <p:nvPr/>
        </p:nvPicPr>
        <p:blipFill>
          <a:blip r:embed="rId5"/>
          <a:srcRect/>
          <a:stretch>
            <a:fillRect/>
          </a:stretch>
        </p:blipFill>
        <p:spPr bwMode="auto">
          <a:xfrm>
            <a:off x="6203950" y="457200"/>
            <a:ext cx="2825750" cy="3962400"/>
          </a:xfrm>
          <a:prstGeom prst="rect">
            <a:avLst/>
          </a:prstGeom>
          <a:noFill/>
          <a:ln w="9525">
            <a:noFill/>
            <a:miter lim="800000"/>
            <a:headEnd/>
            <a:tailEnd/>
          </a:ln>
          <a:effectLst>
            <a:outerShdw dist="35921" dir="2700000" algn="ctr" rotWithShape="0">
              <a:srgbClr val="808080"/>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6531">
                                            <p:txEl>
                                              <p:pRg st="0" end="0"/>
                                            </p:txEl>
                                          </p:spTgt>
                                        </p:tgtEl>
                                        <p:attrNameLst>
                                          <p:attrName>style.visibility</p:attrName>
                                        </p:attrNameLst>
                                      </p:cBhvr>
                                      <p:to>
                                        <p:strVal val="visible"/>
                                      </p:to>
                                    </p:set>
                                    <p:anim calcmode="lin" valueType="num">
                                      <p:cBhvr additive="base">
                                        <p:cTn id="7" dur="500" fill="hold"/>
                                        <p:tgtEl>
                                          <p:spTgt spid="406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653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6531">
                                            <p:txEl>
                                              <p:pRg st="1" end="1"/>
                                            </p:txEl>
                                          </p:spTgt>
                                        </p:tgtEl>
                                        <p:attrNameLst>
                                          <p:attrName>style.visibility</p:attrName>
                                        </p:attrNameLst>
                                      </p:cBhvr>
                                      <p:to>
                                        <p:strVal val="visible"/>
                                      </p:to>
                                    </p:set>
                                    <p:anim calcmode="lin" valueType="num">
                                      <p:cBhvr additive="base">
                                        <p:cTn id="13" dur="500" fill="hold"/>
                                        <p:tgtEl>
                                          <p:spTgt spid="4065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653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6531">
                                            <p:txEl>
                                              <p:pRg st="2" end="2"/>
                                            </p:txEl>
                                          </p:spTgt>
                                        </p:tgtEl>
                                        <p:attrNameLst>
                                          <p:attrName>style.visibility</p:attrName>
                                        </p:attrNameLst>
                                      </p:cBhvr>
                                      <p:to>
                                        <p:strVal val="visible"/>
                                      </p:to>
                                    </p:set>
                                    <p:anim calcmode="lin" valueType="num">
                                      <p:cBhvr additive="base">
                                        <p:cTn id="19" dur="500" fill="hold"/>
                                        <p:tgtEl>
                                          <p:spTgt spid="4065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653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0"/>
          <p:cNvSpPr>
            <a:spLocks noChangeArrowheads="1"/>
          </p:cNvSpPr>
          <p:nvPr/>
        </p:nvSpPr>
        <p:spPr bwMode="auto">
          <a:xfrm>
            <a:off x="7062788" y="1016000"/>
            <a:ext cx="2081212" cy="2097088"/>
          </a:xfrm>
          <a:prstGeom prst="rect">
            <a:avLst/>
          </a:prstGeom>
          <a:solidFill>
            <a:srgbClr val="FFF0B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IE"/>
          </a:p>
        </p:txBody>
      </p:sp>
      <p:sp>
        <p:nvSpPr>
          <p:cNvPr id="14339" name="Rectangle 15"/>
          <p:cNvSpPr>
            <a:spLocks noChangeArrowheads="1"/>
          </p:cNvSpPr>
          <p:nvPr/>
        </p:nvSpPr>
        <p:spPr bwMode="auto">
          <a:xfrm>
            <a:off x="6921500" y="2911475"/>
            <a:ext cx="2222500" cy="3913188"/>
          </a:xfrm>
          <a:prstGeom prst="rect">
            <a:avLst/>
          </a:prstGeom>
          <a:solidFill>
            <a:srgbClr val="FFF0B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IE"/>
          </a:p>
        </p:txBody>
      </p:sp>
      <p:sp>
        <p:nvSpPr>
          <p:cNvPr id="14340" name="Rectangle 14"/>
          <p:cNvSpPr>
            <a:spLocks noChangeArrowheads="1"/>
          </p:cNvSpPr>
          <p:nvPr/>
        </p:nvSpPr>
        <p:spPr bwMode="auto">
          <a:xfrm>
            <a:off x="39688" y="492125"/>
            <a:ext cx="9104312" cy="619125"/>
          </a:xfrm>
          <a:prstGeom prst="rect">
            <a:avLst/>
          </a:prstGeom>
          <a:solidFill>
            <a:srgbClr val="FFF0B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IE"/>
          </a:p>
        </p:txBody>
      </p:sp>
      <p:pic>
        <p:nvPicPr>
          <p:cNvPr id="14341" name="Picture 2"/>
          <p:cNvPicPr>
            <a:picLocks noChangeAspect="1" noChangeArrowheads="1"/>
          </p:cNvPicPr>
          <p:nvPr/>
        </p:nvPicPr>
        <p:blipFill>
          <a:blip r:embed="rId5">
            <a:extLst>
              <a:ext uri="{28A0092B-C50C-407E-A947-70E740481C1C}">
                <a14:useLocalDpi xmlns:a14="http://schemas.microsoft.com/office/drawing/2010/main" val="0"/>
              </a:ext>
            </a:extLst>
          </a:blip>
          <a:srcRect l="1593" t="2400" r="2124" b="3960"/>
          <a:stretch>
            <a:fillRect/>
          </a:stretch>
        </p:blipFill>
        <p:spPr bwMode="auto">
          <a:xfrm>
            <a:off x="39688" y="636588"/>
            <a:ext cx="7189787" cy="618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5"/>
          <p:cNvSpPr>
            <a:spLocks noChangeArrowheads="1"/>
          </p:cNvSpPr>
          <p:nvPr/>
        </p:nvSpPr>
        <p:spPr bwMode="auto">
          <a:xfrm>
            <a:off x="149225" y="6276975"/>
            <a:ext cx="1468438" cy="396875"/>
          </a:xfrm>
          <a:prstGeom prst="rect">
            <a:avLst/>
          </a:prstGeom>
          <a:solidFill>
            <a:srgbClr val="FFF0B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r>
              <a:rPr lang="en-US" sz="2600" b="1" u="sng">
                <a:solidFill>
                  <a:srgbClr val="CC0000"/>
                </a:solidFill>
              </a:rPr>
              <a:t>tracheids</a:t>
            </a:r>
            <a:endParaRPr lang="en-US" sz="2600" b="1">
              <a:solidFill>
                <a:srgbClr val="0F116A"/>
              </a:solidFill>
            </a:endParaRPr>
          </a:p>
        </p:txBody>
      </p:sp>
      <p:sp>
        <p:nvSpPr>
          <p:cNvPr id="14343" name="Rectangle 6"/>
          <p:cNvSpPr>
            <a:spLocks noChangeArrowheads="1"/>
          </p:cNvSpPr>
          <p:nvPr/>
        </p:nvSpPr>
        <p:spPr bwMode="auto">
          <a:xfrm>
            <a:off x="869950" y="490538"/>
            <a:ext cx="2533650" cy="317500"/>
          </a:xfrm>
          <a:prstGeom prst="rect">
            <a:avLst/>
          </a:prstGeom>
          <a:solidFill>
            <a:srgbClr val="FFF0B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0000"/>
              </a:lnSpc>
            </a:pPr>
            <a:r>
              <a:rPr lang="en-US" sz="2600" b="1" u="sng">
                <a:solidFill>
                  <a:srgbClr val="CC0000"/>
                </a:solidFill>
              </a:rPr>
              <a:t>vessel elements</a:t>
            </a:r>
            <a:endParaRPr lang="en-US" sz="2600" b="1">
              <a:solidFill>
                <a:srgbClr val="CC0000"/>
              </a:solidFill>
            </a:endParaRPr>
          </a:p>
        </p:txBody>
      </p:sp>
      <p:pic>
        <p:nvPicPr>
          <p:cNvPr id="1434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6838" y="4210050"/>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Rectangle 8"/>
          <p:cNvSpPr>
            <a:spLocks noChangeArrowheads="1"/>
          </p:cNvSpPr>
          <p:nvPr/>
        </p:nvSpPr>
        <p:spPr bwMode="auto">
          <a:xfrm>
            <a:off x="5557838" y="284163"/>
            <a:ext cx="3554412" cy="5873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sz="3600" b="1">
                <a:solidFill>
                  <a:schemeClr val="tx2"/>
                </a:solidFill>
              </a:rPr>
              <a:t>Vascular tissue</a:t>
            </a:r>
          </a:p>
        </p:txBody>
      </p:sp>
      <p:pic>
        <p:nvPicPr>
          <p:cNvPr id="412683" name="Picture 11" descr="penguin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50175" y="5440363"/>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684" name="AutoShape 12"/>
          <p:cNvSpPr>
            <a:spLocks noChangeArrowheads="1"/>
          </p:cNvSpPr>
          <p:nvPr/>
        </p:nvSpPr>
        <p:spPr bwMode="auto">
          <a:xfrm>
            <a:off x="6435725" y="4152900"/>
            <a:ext cx="2052638" cy="1081088"/>
          </a:xfrm>
          <a:prstGeom prst="wedgeEllipseCallout">
            <a:avLst>
              <a:gd name="adj1" fmla="val 27338"/>
              <a:gd name="adj2" fmla="val 81130"/>
            </a:avLst>
          </a:prstGeom>
          <a:solidFill>
            <a:srgbClr val="FFEA18"/>
          </a:solidFill>
          <a:ln w="38100">
            <a:solidFill>
              <a:srgbClr val="CC0000"/>
            </a:solidFill>
            <a:miter lim="800000"/>
            <a:headEnd/>
            <a:tailEnd/>
          </a:ln>
        </p:spPr>
        <p:txBody>
          <a:bodyPr wrap="none" lIns="0" tIns="0" rIns="0" bIns="0" anchor="ctr"/>
          <a:lstStyle/>
          <a:p>
            <a:r>
              <a:rPr lang="en-US" sz="1600" b="1">
                <a:solidFill>
                  <a:srgbClr val="0F116A"/>
                </a:solidFill>
                <a:latin typeface="Comic Sans MS" pitchFamily="66" charset="0"/>
                <a:ea typeface="ＭＳ Ｐゴシック" pitchFamily="32" charset="-128"/>
              </a:rPr>
              <a:t>Aaaah</a:t>
            </a:r>
            <a:r>
              <a:rPr lang="en-US" sz="1600" b="1">
                <a:solidFill>
                  <a:srgbClr val="0F116A"/>
                </a:solidFill>
                <a:ea typeface="ＭＳ Ｐゴシック" pitchFamily="32" charset="-128"/>
              </a:rPr>
              <a:t>…</a:t>
            </a:r>
            <a:endParaRPr lang="en-US" sz="1600" b="1">
              <a:solidFill>
                <a:srgbClr val="0F116A"/>
              </a:solidFill>
              <a:latin typeface="Comic Sans MS" pitchFamily="66" charset="0"/>
              <a:ea typeface="ＭＳ Ｐゴシック" pitchFamily="32" charset="-128"/>
            </a:endParaRPr>
          </a:p>
          <a:p>
            <a:r>
              <a:rPr lang="en-US" sz="1600" b="1">
                <a:solidFill>
                  <a:srgbClr val="0F116A"/>
                </a:solidFill>
                <a:latin typeface="Comic Sans MS" pitchFamily="66" charset="0"/>
                <a:ea typeface="ＭＳ Ｐゴシック" pitchFamily="32" charset="-128"/>
              </a:rPr>
              <a:t>Structure</a:t>
            </a:r>
            <a:r>
              <a:rPr lang="en-US" sz="1600" b="1">
                <a:solidFill>
                  <a:srgbClr val="0F116A"/>
                </a:solidFill>
                <a:ea typeface="ＭＳ Ｐゴシック" pitchFamily="32" charset="-128"/>
              </a:rPr>
              <a:t>–</a:t>
            </a:r>
            <a:r>
              <a:rPr lang="en-US" sz="1600" b="1">
                <a:solidFill>
                  <a:srgbClr val="0F116A"/>
                </a:solidFill>
                <a:latin typeface="Comic Sans MS" pitchFamily="66" charset="0"/>
                <a:ea typeface="ＭＳ Ｐゴシック" pitchFamily="32" charset="-128"/>
              </a:rPr>
              <a:t>Function</a:t>
            </a:r>
            <a:br>
              <a:rPr lang="en-US" sz="1600" b="1">
                <a:solidFill>
                  <a:srgbClr val="0F116A"/>
                </a:solidFill>
                <a:latin typeface="Comic Sans MS" pitchFamily="66" charset="0"/>
                <a:ea typeface="ＭＳ Ｐゴシック" pitchFamily="32" charset="-128"/>
              </a:rPr>
            </a:br>
            <a:r>
              <a:rPr lang="en-US" sz="1600" b="1">
                <a:solidFill>
                  <a:srgbClr val="0F116A"/>
                </a:solidFill>
                <a:latin typeface="Comic Sans MS" pitchFamily="66" charset="0"/>
                <a:ea typeface="ＭＳ Ｐゴシック" pitchFamily="32" charset="-128"/>
              </a:rPr>
              <a:t>again</a:t>
            </a:r>
            <a:r>
              <a:rPr lang="en-US" sz="1600" b="1" i="1">
                <a:solidFill>
                  <a:srgbClr val="0F116A"/>
                </a:solidFill>
                <a:latin typeface="Comic Sans MS" pitchFamily="66" charset="0"/>
                <a:ea typeface="ＭＳ Ｐゴシック" pitchFamily="32" charset="-128"/>
              </a:rPr>
              <a:t>!</a:t>
            </a:r>
            <a:endParaRPr lang="en-US" sz="1600" b="1">
              <a:solidFill>
                <a:srgbClr val="0F116A"/>
              </a:solidFill>
              <a:latin typeface="Comic Sans MS" pitchFamily="66" charset="0"/>
              <a:ea typeface="ＭＳ Ｐゴシック" pitchFamily="32" charset="-128"/>
            </a:endParaRPr>
          </a:p>
        </p:txBody>
      </p:sp>
      <p:sp>
        <p:nvSpPr>
          <p:cNvPr id="14348" name="Rectangle 13"/>
          <p:cNvSpPr>
            <a:spLocks noChangeArrowheads="1"/>
          </p:cNvSpPr>
          <p:nvPr/>
        </p:nvSpPr>
        <p:spPr bwMode="auto">
          <a:xfrm>
            <a:off x="1058863" y="2060575"/>
            <a:ext cx="671512" cy="339725"/>
          </a:xfrm>
          <a:prstGeom prst="rect">
            <a:avLst/>
          </a:prstGeom>
          <a:solidFill>
            <a:srgbClr val="FFF0B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0000"/>
              </a:lnSpc>
            </a:pPr>
            <a:r>
              <a:rPr lang="en-US" sz="1400" b="1">
                <a:solidFill>
                  <a:srgbClr val="000000"/>
                </a:solidFill>
              </a:rPr>
              <a:t>vessel </a:t>
            </a:r>
            <a:br>
              <a:rPr lang="en-US" sz="1400" b="1">
                <a:solidFill>
                  <a:srgbClr val="000000"/>
                </a:solidFill>
              </a:rPr>
            </a:br>
            <a:r>
              <a:rPr lang="en-US" sz="1400" b="1">
                <a:solidFill>
                  <a:srgbClr val="000000"/>
                </a:solidFill>
              </a:rPr>
              <a:t>element</a:t>
            </a:r>
            <a:endParaRPr lang="en-US" sz="2000" b="1">
              <a:solidFill>
                <a:srgbClr val="0F116A"/>
              </a:solidFill>
            </a:endParaRPr>
          </a:p>
        </p:txBody>
      </p:sp>
      <p:sp>
        <p:nvSpPr>
          <p:cNvPr id="14349" name="AutoShape 16"/>
          <p:cNvSpPr>
            <a:spLocks noChangeArrowheads="1"/>
          </p:cNvSpPr>
          <p:nvPr/>
        </p:nvSpPr>
        <p:spPr bwMode="auto">
          <a:xfrm>
            <a:off x="6802438" y="3541713"/>
            <a:ext cx="2081212" cy="508000"/>
          </a:xfrm>
          <a:prstGeom prst="roundRect">
            <a:avLst>
              <a:gd name="adj" fmla="val 16667"/>
            </a:avLst>
          </a:pr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pPr marL="280988" indent="-280988">
              <a:buFont typeface="Wingdings" pitchFamily="2" charset="2"/>
              <a:buNone/>
            </a:pPr>
            <a:r>
              <a:rPr lang="en-US" sz="3000" b="1">
                <a:solidFill>
                  <a:schemeClr val="bg1"/>
                </a:solidFill>
              </a:rPr>
              <a:t>dead cells</a:t>
            </a:r>
          </a:p>
        </p:txBody>
      </p:sp>
      <p:sp>
        <p:nvSpPr>
          <p:cNvPr id="14350" name="Freeform 17"/>
          <p:cNvSpPr>
            <a:spLocks/>
          </p:cNvSpPr>
          <p:nvPr/>
        </p:nvSpPr>
        <p:spPr bwMode="auto">
          <a:xfrm>
            <a:off x="3024188" y="1254125"/>
            <a:ext cx="1017587" cy="2276475"/>
          </a:xfrm>
          <a:custGeom>
            <a:avLst/>
            <a:gdLst>
              <a:gd name="T0" fmla="*/ 67720138 w 553"/>
              <a:gd name="T1" fmla="*/ 0 h 1382"/>
              <a:gd name="T2" fmla="*/ 16930954 w 553"/>
              <a:gd name="T3" fmla="*/ 151948939 h 1382"/>
              <a:gd name="T4" fmla="*/ 0 w 553"/>
              <a:gd name="T5" fmla="*/ 2147483647 h 1382"/>
              <a:gd name="T6" fmla="*/ 399552806 w 553"/>
              <a:gd name="T7" fmla="*/ 2147483647 h 1382"/>
              <a:gd name="T8" fmla="*/ 382623699 w 553"/>
              <a:gd name="T9" fmla="*/ 2127285245 h 1382"/>
              <a:gd name="T10" fmla="*/ 1483087775 w 553"/>
              <a:gd name="T11" fmla="*/ 2147483647 h 1382"/>
              <a:gd name="T12" fmla="*/ 1520333651 w 553"/>
              <a:gd name="T13" fmla="*/ 1400101226 h 1382"/>
              <a:gd name="T14" fmla="*/ 487589799 w 553"/>
              <a:gd name="T15" fmla="*/ 1329553587 h 1382"/>
              <a:gd name="T16" fmla="*/ 436800522 w 553"/>
              <a:gd name="T17" fmla="*/ 40699813 h 1382"/>
              <a:gd name="T18" fmla="*/ 67720138 w 553"/>
              <a:gd name="T19" fmla="*/ 0 h 13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3"/>
              <a:gd name="T31" fmla="*/ 0 h 1382"/>
              <a:gd name="T32" fmla="*/ 553 w 553"/>
              <a:gd name="T33" fmla="*/ 1382 h 13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3" h="1382">
                <a:moveTo>
                  <a:pt x="20" y="0"/>
                </a:moveTo>
                <a:lnTo>
                  <a:pt x="5" y="56"/>
                </a:lnTo>
                <a:lnTo>
                  <a:pt x="0" y="1373"/>
                </a:lnTo>
                <a:cubicBezTo>
                  <a:pt x="116" y="1346"/>
                  <a:pt x="97" y="1382"/>
                  <a:pt x="118" y="1336"/>
                </a:cubicBezTo>
                <a:cubicBezTo>
                  <a:pt x="112" y="787"/>
                  <a:pt x="113" y="971"/>
                  <a:pt x="113" y="784"/>
                </a:cubicBezTo>
                <a:cubicBezTo>
                  <a:pt x="439" y="820"/>
                  <a:pt x="438" y="928"/>
                  <a:pt x="438" y="815"/>
                </a:cubicBezTo>
                <a:cubicBezTo>
                  <a:pt x="454" y="514"/>
                  <a:pt x="553" y="516"/>
                  <a:pt x="449" y="516"/>
                </a:cubicBezTo>
                <a:lnTo>
                  <a:pt x="144" y="490"/>
                </a:lnTo>
                <a:lnTo>
                  <a:pt x="129" y="15"/>
                </a:lnTo>
                <a:lnTo>
                  <a:pt x="20" y="0"/>
                </a:lnTo>
                <a:close/>
              </a:path>
            </a:pathLst>
          </a:custGeom>
          <a:solidFill>
            <a:srgbClr val="FFF0B9"/>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a:p>
        </p:txBody>
      </p:sp>
      <p:sp>
        <p:nvSpPr>
          <p:cNvPr id="14351" name="Freeform 19"/>
          <p:cNvSpPr>
            <a:spLocks/>
          </p:cNvSpPr>
          <p:nvPr/>
        </p:nvSpPr>
        <p:spPr bwMode="auto">
          <a:xfrm>
            <a:off x="1770063" y="1679575"/>
            <a:ext cx="311150" cy="1147763"/>
          </a:xfrm>
          <a:custGeom>
            <a:avLst/>
            <a:gdLst>
              <a:gd name="T0" fmla="*/ 493950670 w 196"/>
              <a:gd name="T1" fmla="*/ 0 h 723"/>
              <a:gd name="T2" fmla="*/ 0 w 196"/>
              <a:gd name="T3" fmla="*/ 819051854 h 723"/>
              <a:gd name="T4" fmla="*/ 468749115 w 196"/>
              <a:gd name="T5" fmla="*/ 1822074735 h 723"/>
              <a:gd name="T6" fmla="*/ 0 60000 65536"/>
              <a:gd name="T7" fmla="*/ 0 60000 65536"/>
              <a:gd name="T8" fmla="*/ 0 60000 65536"/>
              <a:gd name="T9" fmla="*/ 0 w 196"/>
              <a:gd name="T10" fmla="*/ 0 h 723"/>
              <a:gd name="T11" fmla="*/ 196 w 196"/>
              <a:gd name="T12" fmla="*/ 723 h 723"/>
            </a:gdLst>
            <a:ahLst/>
            <a:cxnLst>
              <a:cxn ang="T6">
                <a:pos x="T0" y="T1"/>
              </a:cxn>
              <a:cxn ang="T7">
                <a:pos x="T2" y="T3"/>
              </a:cxn>
              <a:cxn ang="T8">
                <a:pos x="T4" y="T5"/>
              </a:cxn>
            </a:cxnLst>
            <a:rect l="T9" t="T10" r="T11" b="T12"/>
            <a:pathLst>
              <a:path w="196" h="723">
                <a:moveTo>
                  <a:pt x="196" y="0"/>
                </a:moveTo>
                <a:lnTo>
                  <a:pt x="0" y="325"/>
                </a:lnTo>
                <a:lnTo>
                  <a:pt x="186" y="723"/>
                </a:lnTo>
              </a:path>
            </a:pathLst>
          </a:custGeom>
          <a:noFill/>
          <a:ln w="1270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2682" name="Rectangle 10"/>
          <p:cNvSpPr>
            <a:spLocks noChangeArrowheads="1"/>
          </p:cNvSpPr>
          <p:nvPr/>
        </p:nvSpPr>
        <p:spPr bwMode="auto">
          <a:xfrm>
            <a:off x="2938463" y="903288"/>
            <a:ext cx="6335712"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p>
            <a:pPr marL="285750" indent="-285750" algn="l" eaLnBrk="1" hangingPunct="1">
              <a:lnSpc>
                <a:spcPct val="90000"/>
              </a:lnSpc>
              <a:spcBef>
                <a:spcPct val="20000"/>
              </a:spcBef>
              <a:buSzPct val="120000"/>
              <a:buFont typeface="Wingdings" pitchFamily="2" charset="2"/>
              <a:buChar char="§"/>
            </a:pPr>
            <a:r>
              <a:rPr lang="en-US" sz="3000" b="1">
                <a:solidFill>
                  <a:srgbClr val="0F116A"/>
                </a:solidFill>
              </a:rPr>
              <a:t>Xylem</a:t>
            </a:r>
            <a:r>
              <a:rPr lang="en-US" sz="2600" b="1">
                <a:solidFill>
                  <a:srgbClr val="0F116A"/>
                </a:solidFill>
              </a:rPr>
              <a:t>  </a:t>
            </a:r>
            <a:endParaRPr lang="en-US" sz="2600" b="1">
              <a:solidFill>
                <a:srgbClr val="000000"/>
              </a:solidFill>
            </a:endParaRPr>
          </a:p>
          <a:p>
            <a:pPr marL="682625" lvl="1" indent="-282575" algn="l" eaLnBrk="1" hangingPunct="1">
              <a:lnSpc>
                <a:spcPct val="90000"/>
              </a:lnSpc>
              <a:spcBef>
                <a:spcPct val="20000"/>
              </a:spcBef>
              <a:buClr>
                <a:schemeClr val="tx1"/>
              </a:buClr>
              <a:buSzPct val="60000"/>
              <a:buFont typeface="Wingdings" pitchFamily="2" charset="2"/>
              <a:buChar char="u"/>
            </a:pPr>
            <a:r>
              <a:rPr lang="en-US" b="1"/>
              <a:t>move </a:t>
            </a:r>
            <a:r>
              <a:rPr lang="en-US" b="1" u="sng">
                <a:solidFill>
                  <a:srgbClr val="CC0000"/>
                </a:solidFill>
              </a:rPr>
              <a:t>water &amp; minerals</a:t>
            </a:r>
            <a:r>
              <a:rPr lang="en-US" b="1"/>
              <a:t> up from roots </a:t>
            </a:r>
          </a:p>
          <a:p>
            <a:pPr marL="682625" lvl="1" indent="-282575" algn="l" eaLnBrk="1" hangingPunct="1">
              <a:lnSpc>
                <a:spcPct val="90000"/>
              </a:lnSpc>
              <a:spcBef>
                <a:spcPct val="20000"/>
              </a:spcBef>
              <a:buClr>
                <a:schemeClr val="tx1"/>
              </a:buClr>
              <a:buSzPct val="60000"/>
              <a:buFont typeface="Wingdings" pitchFamily="2" charset="2"/>
              <a:buChar char="u"/>
            </a:pPr>
            <a:r>
              <a:rPr lang="en-US" b="1" u="sng">
                <a:solidFill>
                  <a:srgbClr val="CC0000"/>
                </a:solidFill>
              </a:rPr>
              <a:t>dead</a:t>
            </a:r>
            <a:r>
              <a:rPr lang="en-US" b="1"/>
              <a:t> cells at functional maturity</a:t>
            </a:r>
          </a:p>
          <a:p>
            <a:pPr marL="968375" lvl="2" indent="-171450" algn="l" eaLnBrk="1" hangingPunct="1">
              <a:lnSpc>
                <a:spcPct val="90000"/>
              </a:lnSpc>
              <a:spcBef>
                <a:spcPct val="20000"/>
              </a:spcBef>
              <a:buClr>
                <a:schemeClr val="hlink"/>
              </a:buClr>
              <a:buSzPct val="95000"/>
              <a:buFont typeface="Wingdings" pitchFamily="2" charset="2"/>
              <a:buChar char="§"/>
            </a:pPr>
            <a:r>
              <a:rPr lang="en-US" sz="2000" b="1">
                <a:solidFill>
                  <a:srgbClr val="0F116A"/>
                </a:solidFill>
              </a:rPr>
              <a:t>only cell walls remain</a:t>
            </a:r>
          </a:p>
          <a:p>
            <a:pPr marL="968375" lvl="2" indent="-171450" algn="l" eaLnBrk="1" hangingPunct="1">
              <a:lnSpc>
                <a:spcPct val="90000"/>
              </a:lnSpc>
              <a:spcBef>
                <a:spcPct val="20000"/>
              </a:spcBef>
              <a:buClr>
                <a:schemeClr val="hlink"/>
              </a:buClr>
              <a:buSzPct val="95000"/>
              <a:buFont typeface="Wingdings" pitchFamily="2" charset="2"/>
              <a:buChar char="§"/>
            </a:pPr>
            <a:r>
              <a:rPr lang="en-US" sz="2000" b="1">
                <a:solidFill>
                  <a:srgbClr val="0F116A"/>
                </a:solidFill>
              </a:rPr>
              <a:t>need empty pipes to efficiently move H</a:t>
            </a:r>
            <a:r>
              <a:rPr lang="en-US" sz="2000" b="1" baseline="-25000">
                <a:solidFill>
                  <a:srgbClr val="0F116A"/>
                </a:solidFill>
              </a:rPr>
              <a:t>2</a:t>
            </a:r>
            <a:r>
              <a:rPr lang="en-US" sz="2000" b="1">
                <a:solidFill>
                  <a:srgbClr val="0F116A"/>
                </a:solidFill>
              </a:rPr>
              <a:t>O</a:t>
            </a:r>
          </a:p>
          <a:p>
            <a:pPr marL="968375" lvl="2" indent="-171450" algn="l" eaLnBrk="1" hangingPunct="1">
              <a:lnSpc>
                <a:spcPct val="90000"/>
              </a:lnSpc>
              <a:spcBef>
                <a:spcPct val="20000"/>
              </a:spcBef>
              <a:buClr>
                <a:schemeClr val="hlink"/>
              </a:buClr>
              <a:buSzPct val="95000"/>
              <a:buFont typeface="Wingdings" pitchFamily="2" charset="2"/>
              <a:buChar char="§"/>
            </a:pPr>
            <a:r>
              <a:rPr lang="en-US" sz="2000" b="1">
                <a:solidFill>
                  <a:srgbClr val="0F116A"/>
                </a:solidFill>
              </a:rPr>
              <a:t>transpirational pull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2682">
                                            <p:txEl>
                                              <p:pRg st="0" end="0"/>
                                            </p:txEl>
                                          </p:spTgt>
                                        </p:tgtEl>
                                        <p:attrNameLst>
                                          <p:attrName>style.visibility</p:attrName>
                                        </p:attrNameLst>
                                      </p:cBhvr>
                                      <p:to>
                                        <p:strVal val="visible"/>
                                      </p:to>
                                    </p:set>
                                    <p:anim calcmode="lin" valueType="num">
                                      <p:cBhvr additive="base">
                                        <p:cTn id="7" dur="500" fill="hold"/>
                                        <p:tgtEl>
                                          <p:spTgt spid="41268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268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2682">
                                            <p:txEl>
                                              <p:pRg st="1" end="1"/>
                                            </p:txEl>
                                          </p:spTgt>
                                        </p:tgtEl>
                                        <p:attrNameLst>
                                          <p:attrName>style.visibility</p:attrName>
                                        </p:attrNameLst>
                                      </p:cBhvr>
                                      <p:to>
                                        <p:strVal val="visible"/>
                                      </p:to>
                                    </p:set>
                                    <p:anim calcmode="lin" valueType="num">
                                      <p:cBhvr additive="base">
                                        <p:cTn id="13" dur="500" fill="hold"/>
                                        <p:tgtEl>
                                          <p:spTgt spid="41268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268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2682">
                                            <p:txEl>
                                              <p:pRg st="2" end="2"/>
                                            </p:txEl>
                                          </p:spTgt>
                                        </p:tgtEl>
                                        <p:attrNameLst>
                                          <p:attrName>style.visibility</p:attrName>
                                        </p:attrNameLst>
                                      </p:cBhvr>
                                      <p:to>
                                        <p:strVal val="visible"/>
                                      </p:to>
                                    </p:set>
                                    <p:anim calcmode="lin" valueType="num">
                                      <p:cBhvr additive="base">
                                        <p:cTn id="19" dur="500" fill="hold"/>
                                        <p:tgtEl>
                                          <p:spTgt spid="41268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268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2682">
                                            <p:txEl>
                                              <p:pRg st="3" end="3"/>
                                            </p:txEl>
                                          </p:spTgt>
                                        </p:tgtEl>
                                        <p:attrNameLst>
                                          <p:attrName>style.visibility</p:attrName>
                                        </p:attrNameLst>
                                      </p:cBhvr>
                                      <p:to>
                                        <p:strVal val="visible"/>
                                      </p:to>
                                    </p:set>
                                    <p:anim calcmode="lin" valueType="num">
                                      <p:cBhvr additive="base">
                                        <p:cTn id="25" dur="500" fill="hold"/>
                                        <p:tgtEl>
                                          <p:spTgt spid="41268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268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par>
                                <p:cTn id="27" presetID="2" presetClass="entr" presetSubtype="8" fill="hold" grpId="0" nodeType="withEffect">
                                  <p:stCondLst>
                                    <p:cond delay="0"/>
                                  </p:stCondLst>
                                  <p:childTnLst>
                                    <p:set>
                                      <p:cBhvr>
                                        <p:cTn id="28" dur="1" fill="hold">
                                          <p:stCondLst>
                                            <p:cond delay="0"/>
                                          </p:stCondLst>
                                        </p:cTn>
                                        <p:tgtEl>
                                          <p:spTgt spid="412682">
                                            <p:txEl>
                                              <p:pRg st="4" end="4"/>
                                            </p:txEl>
                                          </p:spTgt>
                                        </p:tgtEl>
                                        <p:attrNameLst>
                                          <p:attrName>style.visibility</p:attrName>
                                        </p:attrNameLst>
                                      </p:cBhvr>
                                      <p:to>
                                        <p:strVal val="visible"/>
                                      </p:to>
                                    </p:set>
                                    <p:anim calcmode="lin" valueType="num">
                                      <p:cBhvr additive="base">
                                        <p:cTn id="29" dur="500" fill="hold"/>
                                        <p:tgtEl>
                                          <p:spTgt spid="412682">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1268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par>
                                <p:cTn id="31" presetID="2" presetClass="entr" presetSubtype="8" fill="hold" grpId="0" nodeType="withEffect">
                                  <p:stCondLst>
                                    <p:cond delay="0"/>
                                  </p:stCondLst>
                                  <p:childTnLst>
                                    <p:set>
                                      <p:cBhvr>
                                        <p:cTn id="32" dur="1" fill="hold">
                                          <p:stCondLst>
                                            <p:cond delay="0"/>
                                          </p:stCondLst>
                                        </p:cTn>
                                        <p:tgtEl>
                                          <p:spTgt spid="412682">
                                            <p:txEl>
                                              <p:pRg st="5" end="5"/>
                                            </p:txEl>
                                          </p:spTgt>
                                        </p:tgtEl>
                                        <p:attrNameLst>
                                          <p:attrName>style.visibility</p:attrName>
                                        </p:attrNameLst>
                                      </p:cBhvr>
                                      <p:to>
                                        <p:strVal val="visible"/>
                                      </p:to>
                                    </p:set>
                                    <p:anim calcmode="lin" valueType="num">
                                      <p:cBhvr additive="base">
                                        <p:cTn id="33" dur="500" fill="hold"/>
                                        <p:tgtEl>
                                          <p:spTgt spid="412682">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12682">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Whoosh"/>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412683"/>
                                        </p:tgtEl>
                                        <p:attrNameLst>
                                          <p:attrName>style.visibility</p:attrName>
                                        </p:attrNameLst>
                                      </p:cBhvr>
                                      <p:to>
                                        <p:strVal val="visible"/>
                                      </p:to>
                                    </p:set>
                                  </p:childTnLst>
                                </p:cTn>
                              </p:par>
                            </p:childTnLst>
                          </p:cTn>
                        </p:par>
                        <p:par>
                          <p:cTn id="39" fill="hold" nodeType="afterGroup">
                            <p:stCondLst>
                              <p:cond delay="500"/>
                            </p:stCondLst>
                            <p:childTnLst>
                              <p:par>
                                <p:cTn id="40" presetID="22" presetClass="entr" presetSubtype="4" fill="hold" grpId="0" nodeType="afterEffect">
                                  <p:stCondLst>
                                    <p:cond delay="0"/>
                                  </p:stCondLst>
                                  <p:childTnLst>
                                    <p:set>
                                      <p:cBhvr>
                                        <p:cTn id="41" dur="1" fill="hold">
                                          <p:stCondLst>
                                            <p:cond delay="0"/>
                                          </p:stCondLst>
                                        </p:cTn>
                                        <p:tgtEl>
                                          <p:spTgt spid="412684"/>
                                        </p:tgtEl>
                                        <p:attrNameLst>
                                          <p:attrName>style.visibility</p:attrName>
                                        </p:attrNameLst>
                                      </p:cBhvr>
                                      <p:to>
                                        <p:strVal val="visible"/>
                                      </p:to>
                                    </p:set>
                                    <p:animEffect transition="in" filter="wipe(down)">
                                      <p:cBhvr>
                                        <p:cTn id="42" dur="500"/>
                                        <p:tgtEl>
                                          <p:spTgt spid="412684"/>
                                        </p:tgtEl>
                                      </p:cBhvr>
                                    </p:animEffect>
                                  </p:childTnLst>
                                  <p:subTnLst>
                                    <p:audio>
                                      <p:cMediaNode>
                                        <p:cTn display="0" masterRel="sameClick">
                                          <p:stCondLst>
                                            <p:cond evt="begin" delay="0">
                                              <p:tn val="40"/>
                                            </p:cond>
                                          </p:stCondLst>
                                          <p:endCondLst>
                                            <p:cond evt="onStopAudio" delay="0">
                                              <p:tgtEl>
                                                <p:sldTgt/>
                                              </p:tgtEl>
                                            </p:cond>
                                          </p:endCondLst>
                                        </p:cTn>
                                        <p:tgtEl>
                                          <p:sndTgt r:embed="rId4"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84" grpId="0" animBg="1" autoUpdateAnimBg="0"/>
      <p:bldP spid="412682"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b="5164"/>
          <a:stretch>
            <a:fillRect/>
          </a:stretch>
        </p:blipFill>
        <p:spPr bwMode="auto">
          <a:xfrm>
            <a:off x="304800" y="2214563"/>
            <a:ext cx="8458200"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Grp="1" noChangeArrowheads="1"/>
          </p:cNvSpPr>
          <p:nvPr>
            <p:ph type="title"/>
          </p:nvPr>
        </p:nvSpPr>
        <p:spPr>
          <a:noFill/>
        </p:spPr>
        <p:txBody>
          <a:bodyPr/>
          <a:lstStyle/>
          <a:p>
            <a:pPr eaLnBrk="1" hangingPunct="1"/>
            <a:r>
              <a:rPr lang="en-US" smtClean="0"/>
              <a:t>Phloem: food-conducting cells</a:t>
            </a:r>
          </a:p>
        </p:txBody>
      </p:sp>
      <p:sp>
        <p:nvSpPr>
          <p:cNvPr id="15364" name="Rectangle 4"/>
          <p:cNvSpPr>
            <a:spLocks noChangeArrowheads="1"/>
          </p:cNvSpPr>
          <p:nvPr/>
        </p:nvSpPr>
        <p:spPr bwMode="auto">
          <a:xfrm>
            <a:off x="815975" y="1441450"/>
            <a:ext cx="80216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80988" indent="-280988" algn="l">
              <a:buFont typeface="Wingdings" pitchFamily="2" charset="2"/>
              <a:buChar char="§"/>
            </a:pPr>
            <a:r>
              <a:rPr lang="en-US" sz="3000" b="1">
                <a:solidFill>
                  <a:srgbClr val="0F116A"/>
                </a:solidFill>
              </a:rPr>
              <a:t>carry </a:t>
            </a:r>
            <a:r>
              <a:rPr lang="en-US" sz="3000" b="1" u="sng">
                <a:solidFill>
                  <a:srgbClr val="CC0000"/>
                </a:solidFill>
              </a:rPr>
              <a:t>sugars &amp; nutrients</a:t>
            </a:r>
            <a:r>
              <a:rPr lang="en-US" sz="3000" b="1">
                <a:solidFill>
                  <a:srgbClr val="0F116A"/>
                </a:solidFill>
              </a:rPr>
              <a:t> throughout plant</a:t>
            </a:r>
          </a:p>
        </p:txBody>
      </p:sp>
      <p:sp>
        <p:nvSpPr>
          <p:cNvPr id="15365" name="Rectangle 5"/>
          <p:cNvSpPr>
            <a:spLocks noChangeArrowheads="1"/>
          </p:cNvSpPr>
          <p:nvPr/>
        </p:nvSpPr>
        <p:spPr bwMode="auto">
          <a:xfrm>
            <a:off x="3390900" y="2300288"/>
            <a:ext cx="1701800" cy="334962"/>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r>
              <a:rPr lang="en-US" sz="2200" b="1" u="sng">
                <a:solidFill>
                  <a:srgbClr val="CC0000"/>
                </a:solidFill>
              </a:rPr>
              <a:t>sieve tube</a:t>
            </a:r>
            <a:endParaRPr lang="en-US" sz="2200" b="1">
              <a:solidFill>
                <a:srgbClr val="0F116A"/>
              </a:solidFill>
            </a:endParaRPr>
          </a:p>
        </p:txBody>
      </p:sp>
      <p:sp>
        <p:nvSpPr>
          <p:cNvPr id="15366" name="Rectangle 6"/>
          <p:cNvSpPr>
            <a:spLocks noChangeArrowheads="1"/>
          </p:cNvSpPr>
          <p:nvPr/>
        </p:nvSpPr>
        <p:spPr bwMode="auto">
          <a:xfrm>
            <a:off x="165100" y="3959225"/>
            <a:ext cx="2198688" cy="334963"/>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r>
              <a:rPr lang="en-US" sz="2200" b="1" u="sng">
                <a:solidFill>
                  <a:srgbClr val="CC0000"/>
                </a:solidFill>
              </a:rPr>
              <a:t>companion cell</a:t>
            </a:r>
            <a:endParaRPr lang="en-US" sz="2200" b="1">
              <a:solidFill>
                <a:srgbClr val="0F116A"/>
              </a:solidFill>
            </a:endParaRPr>
          </a:p>
        </p:txBody>
      </p:sp>
      <p:sp>
        <p:nvSpPr>
          <p:cNvPr id="15367" name="AutoShape 7"/>
          <p:cNvSpPr>
            <a:spLocks noChangeArrowheads="1"/>
          </p:cNvSpPr>
          <p:nvPr/>
        </p:nvSpPr>
        <p:spPr bwMode="auto">
          <a:xfrm>
            <a:off x="6334125" y="6069013"/>
            <a:ext cx="2211388" cy="50800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pPr marL="280988" indent="-280988">
              <a:buFont typeface="Wingdings" pitchFamily="2" charset="2"/>
              <a:buNone/>
            </a:pPr>
            <a:r>
              <a:rPr lang="en-US" sz="3000" b="1">
                <a:solidFill>
                  <a:schemeClr val="bg1"/>
                </a:solidFill>
              </a:rPr>
              <a:t>living cells</a:t>
            </a:r>
          </a:p>
        </p:txBody>
      </p:sp>
      <p:sp>
        <p:nvSpPr>
          <p:cNvPr id="15368" name="Line 8"/>
          <p:cNvSpPr>
            <a:spLocks noChangeShapeType="1"/>
          </p:cNvSpPr>
          <p:nvPr/>
        </p:nvSpPr>
        <p:spPr bwMode="auto">
          <a:xfrm flipH="1">
            <a:off x="3236913" y="2540000"/>
            <a:ext cx="285750" cy="5111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9" name="Line 9"/>
          <p:cNvSpPr>
            <a:spLocks noChangeShapeType="1"/>
          </p:cNvSpPr>
          <p:nvPr/>
        </p:nvSpPr>
        <p:spPr bwMode="auto">
          <a:xfrm flipH="1">
            <a:off x="1782763" y="3387725"/>
            <a:ext cx="657225" cy="6731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0" name="Rectangle 10"/>
          <p:cNvSpPr>
            <a:spLocks noChangeArrowheads="1"/>
          </p:cNvSpPr>
          <p:nvPr/>
        </p:nvSpPr>
        <p:spPr bwMode="auto">
          <a:xfrm>
            <a:off x="3190875" y="5526088"/>
            <a:ext cx="2422525" cy="334962"/>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l"/>
            <a:r>
              <a:rPr lang="en-US" sz="2200" b="1">
                <a:solidFill>
                  <a:srgbClr val="CC0000"/>
                </a:solidFill>
              </a:rPr>
              <a:t> </a:t>
            </a:r>
            <a:r>
              <a:rPr lang="en-US" sz="2200" b="1" u="sng">
                <a:solidFill>
                  <a:srgbClr val="CC0000"/>
                </a:solidFill>
              </a:rPr>
              <a:t>plasmodesmata</a:t>
            </a:r>
            <a:endParaRPr lang="en-US" sz="2200" b="1">
              <a:solidFill>
                <a:srgbClr val="0F116A"/>
              </a:solidFill>
            </a:endParaRPr>
          </a:p>
        </p:txBody>
      </p:sp>
      <p:sp>
        <p:nvSpPr>
          <p:cNvPr id="15371" name="Rectangle 13"/>
          <p:cNvSpPr>
            <a:spLocks noChangeArrowheads="1"/>
          </p:cNvSpPr>
          <p:nvPr/>
        </p:nvSpPr>
        <p:spPr bwMode="auto">
          <a:xfrm>
            <a:off x="3190875" y="5153025"/>
            <a:ext cx="2422525" cy="334963"/>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l"/>
            <a:r>
              <a:rPr lang="en-US" sz="2200" b="1">
                <a:solidFill>
                  <a:srgbClr val="CC0000"/>
                </a:solidFill>
              </a:rPr>
              <a:t> </a:t>
            </a:r>
            <a:r>
              <a:rPr lang="en-US" sz="2200" b="1" u="sng">
                <a:solidFill>
                  <a:srgbClr val="CC0000"/>
                </a:solidFill>
              </a:rPr>
              <a:t>sieve plate</a:t>
            </a:r>
            <a:endParaRPr lang="en-US" sz="2200" b="1">
              <a:solidFill>
                <a:srgbClr val="0F116A"/>
              </a:solidFill>
            </a:endParaRPr>
          </a:p>
        </p:txBody>
      </p:sp>
      <p:sp>
        <p:nvSpPr>
          <p:cNvPr id="15372" name="Line 11"/>
          <p:cNvSpPr>
            <a:spLocks noChangeShapeType="1"/>
          </p:cNvSpPr>
          <p:nvPr/>
        </p:nvSpPr>
        <p:spPr bwMode="auto">
          <a:xfrm>
            <a:off x="2976563" y="4768850"/>
            <a:ext cx="236537" cy="8096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title"/>
          </p:nvPr>
        </p:nvSpPr>
        <p:spPr>
          <a:noFill/>
        </p:spPr>
        <p:txBody>
          <a:bodyPr/>
          <a:lstStyle/>
          <a:p>
            <a:pPr eaLnBrk="1" hangingPunct="1"/>
            <a:r>
              <a:rPr lang="en-US" smtClean="0"/>
              <a:t>Phloem: food-conducting cells</a:t>
            </a:r>
          </a:p>
        </p:txBody>
      </p:sp>
      <p:sp>
        <p:nvSpPr>
          <p:cNvPr id="16387" name="Rectangle 4"/>
          <p:cNvSpPr>
            <a:spLocks noChangeArrowheads="1"/>
          </p:cNvSpPr>
          <p:nvPr/>
        </p:nvSpPr>
        <p:spPr bwMode="auto">
          <a:xfrm>
            <a:off x="673100" y="1417638"/>
            <a:ext cx="75580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80988" indent="-280988" algn="l">
              <a:buClr>
                <a:srgbClr val="000065"/>
              </a:buClr>
              <a:buFont typeface="Wingdings" pitchFamily="2" charset="2"/>
              <a:buChar char="§"/>
            </a:pPr>
            <a:r>
              <a:rPr lang="en-US" sz="3000" b="1" u="sng">
                <a:solidFill>
                  <a:srgbClr val="CC0000"/>
                </a:solidFill>
              </a:rPr>
              <a:t>sieve tube elements</a:t>
            </a:r>
            <a:r>
              <a:rPr lang="en-US" sz="3000" b="1">
                <a:solidFill>
                  <a:srgbClr val="0F116A"/>
                </a:solidFill>
              </a:rPr>
              <a:t> &amp; </a:t>
            </a:r>
            <a:r>
              <a:rPr lang="en-US" sz="3000" b="1" u="sng">
                <a:solidFill>
                  <a:srgbClr val="CC0000"/>
                </a:solidFill>
              </a:rPr>
              <a:t>companion cells</a:t>
            </a:r>
            <a:endParaRPr lang="en-US" sz="3000" b="1">
              <a:solidFill>
                <a:srgbClr val="0F116A"/>
              </a:solidFill>
            </a:endParaRPr>
          </a:p>
        </p:txBody>
      </p:sp>
      <p:pic>
        <p:nvPicPr>
          <p:cNvPr id="16388" name="Picture 5"/>
          <p:cNvPicPr>
            <a:picLocks noChangeAspect="1" noChangeArrowheads="1"/>
          </p:cNvPicPr>
          <p:nvPr/>
        </p:nvPicPr>
        <p:blipFill>
          <a:blip r:embed="rId3">
            <a:extLst>
              <a:ext uri="{28A0092B-C50C-407E-A947-70E740481C1C}">
                <a14:useLocalDpi xmlns:a14="http://schemas.microsoft.com/office/drawing/2010/main" val="0"/>
              </a:ext>
            </a:extLst>
          </a:blip>
          <a:srcRect r="8989"/>
          <a:stretch>
            <a:fillRect/>
          </a:stretch>
        </p:blipFill>
        <p:spPr bwMode="auto">
          <a:xfrm>
            <a:off x="4160838" y="2382838"/>
            <a:ext cx="4876800" cy="402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7"/>
          <p:cNvPicPr>
            <a:picLocks noChangeAspect="1" noChangeArrowheads="1"/>
          </p:cNvPicPr>
          <p:nvPr/>
        </p:nvPicPr>
        <p:blipFill>
          <a:blip r:embed="rId4"/>
          <a:srcRect/>
          <a:stretch>
            <a:fillRect/>
          </a:stretch>
        </p:blipFill>
        <p:spPr bwMode="auto">
          <a:xfrm>
            <a:off x="957263" y="2058988"/>
            <a:ext cx="3508375" cy="4678362"/>
          </a:xfrm>
          <a:prstGeom prst="rect">
            <a:avLst/>
          </a:prstGeom>
          <a:noFill/>
          <a:ln w="9525">
            <a:noFill/>
            <a:miter lim="800000"/>
            <a:headEnd/>
            <a:tailEnd/>
          </a:ln>
          <a:effectLst>
            <a:outerShdw dist="35921" dir="2700000" algn="ctr" rotWithShape="0">
              <a:srgbClr val="808080"/>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Phloem</a:t>
            </a:r>
          </a:p>
        </p:txBody>
      </p:sp>
      <p:sp>
        <p:nvSpPr>
          <p:cNvPr id="414723" name="Rectangle 3" descr="Rectangle: Click to edit Master text styles&#10;Second level&#10;Third level&#10;Fourth level&#10;Fifth level"/>
          <p:cNvSpPr>
            <a:spLocks noGrp="1" noChangeArrowheads="1"/>
          </p:cNvSpPr>
          <p:nvPr>
            <p:ph type="body" idx="1"/>
          </p:nvPr>
        </p:nvSpPr>
        <p:spPr>
          <a:xfrm>
            <a:off x="838200" y="1371600"/>
            <a:ext cx="7772400" cy="5181600"/>
          </a:xfrm>
        </p:spPr>
        <p:txBody>
          <a:bodyPr/>
          <a:lstStyle/>
          <a:p>
            <a:pPr eaLnBrk="1" hangingPunct="1"/>
            <a:r>
              <a:rPr lang="en-US" sz="2600" u="sng" smtClean="0">
                <a:solidFill>
                  <a:srgbClr val="CC0000"/>
                </a:solidFill>
              </a:rPr>
              <a:t>Living cells</a:t>
            </a:r>
            <a:r>
              <a:rPr lang="en-US" sz="2600" smtClean="0"/>
              <a:t> at functional maturity</a:t>
            </a:r>
          </a:p>
          <a:p>
            <a:pPr lvl="1" eaLnBrk="1" hangingPunct="1"/>
            <a:r>
              <a:rPr lang="en-US" sz="2400" smtClean="0"/>
              <a:t>cell membrane, cytoplasm</a:t>
            </a:r>
          </a:p>
          <a:p>
            <a:pPr lvl="2" eaLnBrk="1" hangingPunct="1"/>
            <a:r>
              <a:rPr lang="en-US" sz="2000" smtClean="0"/>
              <a:t>control of diffusion</a:t>
            </a:r>
          </a:p>
          <a:p>
            <a:pPr lvl="1" eaLnBrk="1" hangingPunct="1"/>
            <a:r>
              <a:rPr lang="en-US" sz="2400" smtClean="0"/>
              <a:t>lose their nucleus, ribosomes &amp; vacuole</a:t>
            </a:r>
          </a:p>
          <a:p>
            <a:pPr lvl="2" eaLnBrk="1" hangingPunct="1"/>
            <a:r>
              <a:rPr lang="en-US" sz="2000" smtClean="0"/>
              <a:t>more room for specialized transport of </a:t>
            </a:r>
            <a:br>
              <a:rPr lang="en-US" sz="2000" smtClean="0"/>
            </a:br>
            <a:r>
              <a:rPr lang="en-US" sz="2000" smtClean="0"/>
              <a:t>liquid food (sucrose)</a:t>
            </a:r>
          </a:p>
          <a:p>
            <a:pPr eaLnBrk="1" hangingPunct="1"/>
            <a:r>
              <a:rPr lang="en-US" sz="2600" smtClean="0"/>
              <a:t>Cells </a:t>
            </a:r>
          </a:p>
          <a:p>
            <a:pPr lvl="1" eaLnBrk="1" hangingPunct="1"/>
            <a:r>
              <a:rPr lang="en-US" sz="2400" u="sng" smtClean="0">
                <a:solidFill>
                  <a:srgbClr val="CC0000"/>
                </a:solidFill>
              </a:rPr>
              <a:t>sieve tubes</a:t>
            </a:r>
            <a:endParaRPr lang="en-US" sz="2400" smtClean="0"/>
          </a:p>
          <a:p>
            <a:pPr lvl="2" eaLnBrk="1" hangingPunct="1"/>
            <a:r>
              <a:rPr lang="en-US" sz="2000" u="sng" smtClean="0">
                <a:solidFill>
                  <a:srgbClr val="CC0000"/>
                </a:solidFill>
              </a:rPr>
              <a:t>sieve plates</a:t>
            </a:r>
            <a:r>
              <a:rPr lang="en-US" sz="2000" smtClean="0"/>
              <a:t> — end walls — have pores to facilitate flow of fluid between cells</a:t>
            </a:r>
          </a:p>
          <a:p>
            <a:pPr lvl="1" eaLnBrk="1" hangingPunct="1"/>
            <a:r>
              <a:rPr lang="en-US" sz="2400" u="sng" smtClean="0">
                <a:solidFill>
                  <a:srgbClr val="CC0000"/>
                </a:solidFill>
              </a:rPr>
              <a:t>companion cells</a:t>
            </a:r>
            <a:endParaRPr lang="en-US" sz="2400" smtClean="0"/>
          </a:p>
          <a:p>
            <a:pPr lvl="2" eaLnBrk="1" hangingPunct="1"/>
            <a:r>
              <a:rPr lang="en-US" sz="2000" smtClean="0"/>
              <a:t>nucleated cells connected to the sieve-tube </a:t>
            </a:r>
          </a:p>
          <a:p>
            <a:pPr lvl="2" eaLnBrk="1" hangingPunct="1"/>
            <a:r>
              <a:rPr lang="en-US" sz="2000" smtClean="0"/>
              <a:t>help sieve tubes</a:t>
            </a:r>
          </a:p>
        </p:txBody>
      </p:sp>
      <p:pic>
        <p:nvPicPr>
          <p:cNvPr id="414727" name="Picture 7" descr="penguin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1425" y="2511425"/>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728" name="AutoShape 8"/>
          <p:cNvSpPr>
            <a:spLocks noChangeArrowheads="1"/>
          </p:cNvSpPr>
          <p:nvPr/>
        </p:nvSpPr>
        <p:spPr bwMode="auto">
          <a:xfrm>
            <a:off x="6932613" y="333375"/>
            <a:ext cx="2052637" cy="1081088"/>
          </a:xfrm>
          <a:prstGeom prst="wedgeEllipseCallout">
            <a:avLst>
              <a:gd name="adj1" fmla="val -3829"/>
              <a:gd name="adj2" fmla="val 162042"/>
            </a:avLst>
          </a:prstGeom>
          <a:solidFill>
            <a:srgbClr val="FFEA18"/>
          </a:solidFill>
          <a:ln w="38100">
            <a:solidFill>
              <a:srgbClr val="CC0000"/>
            </a:solidFill>
            <a:miter lim="800000"/>
            <a:headEnd/>
            <a:tailEnd/>
          </a:ln>
        </p:spPr>
        <p:txBody>
          <a:bodyPr wrap="none" lIns="0" tIns="0" rIns="0" bIns="0" anchor="ctr"/>
          <a:lstStyle/>
          <a:p>
            <a:r>
              <a:rPr lang="en-US" sz="1600" b="1">
                <a:solidFill>
                  <a:srgbClr val="0F116A"/>
                </a:solidFill>
                <a:latin typeface="Comic Sans MS" pitchFamily="66" charset="0"/>
                <a:ea typeface="ＭＳ Ｐゴシック" pitchFamily="32" charset="-128"/>
              </a:rPr>
              <a:t>Aaaah</a:t>
            </a:r>
            <a:r>
              <a:rPr lang="en-US" sz="1600" b="1">
                <a:solidFill>
                  <a:srgbClr val="0F116A"/>
                </a:solidFill>
                <a:ea typeface="ＭＳ Ｐゴシック" pitchFamily="32" charset="-128"/>
              </a:rPr>
              <a:t>…</a:t>
            </a:r>
            <a:endParaRPr lang="en-US" sz="1600" b="1">
              <a:solidFill>
                <a:srgbClr val="0F116A"/>
              </a:solidFill>
              <a:latin typeface="Comic Sans MS" pitchFamily="66" charset="0"/>
              <a:ea typeface="ＭＳ Ｐゴシック" pitchFamily="32" charset="-128"/>
            </a:endParaRPr>
          </a:p>
          <a:p>
            <a:r>
              <a:rPr lang="en-US" sz="1600" b="1">
                <a:solidFill>
                  <a:srgbClr val="0F116A"/>
                </a:solidFill>
                <a:latin typeface="Comic Sans MS" pitchFamily="66" charset="0"/>
                <a:ea typeface="ＭＳ Ｐゴシック" pitchFamily="32" charset="-128"/>
              </a:rPr>
              <a:t>Structure</a:t>
            </a:r>
            <a:r>
              <a:rPr lang="en-US" sz="1600" b="1">
                <a:solidFill>
                  <a:srgbClr val="0F116A"/>
                </a:solidFill>
                <a:ea typeface="ＭＳ Ｐゴシック" pitchFamily="32" charset="-128"/>
              </a:rPr>
              <a:t>–</a:t>
            </a:r>
            <a:r>
              <a:rPr lang="en-US" sz="1600" b="1">
                <a:solidFill>
                  <a:srgbClr val="0F116A"/>
                </a:solidFill>
                <a:latin typeface="Comic Sans MS" pitchFamily="66" charset="0"/>
                <a:ea typeface="ＭＳ Ｐゴシック" pitchFamily="32" charset="-128"/>
              </a:rPr>
              <a:t>Function</a:t>
            </a:r>
            <a:br>
              <a:rPr lang="en-US" sz="1600" b="1">
                <a:solidFill>
                  <a:srgbClr val="0F116A"/>
                </a:solidFill>
                <a:latin typeface="Comic Sans MS" pitchFamily="66" charset="0"/>
                <a:ea typeface="ＭＳ Ｐゴシック" pitchFamily="32" charset="-128"/>
              </a:rPr>
            </a:br>
            <a:r>
              <a:rPr lang="en-US" sz="1600" b="1">
                <a:solidFill>
                  <a:srgbClr val="0F116A"/>
                </a:solidFill>
                <a:latin typeface="Comic Sans MS" pitchFamily="66" charset="0"/>
                <a:ea typeface="ＭＳ Ｐゴシック" pitchFamily="32" charset="-128"/>
              </a:rPr>
              <a:t>again</a:t>
            </a:r>
            <a:r>
              <a:rPr lang="en-US" sz="1600" b="1" i="1">
                <a:solidFill>
                  <a:srgbClr val="0F116A"/>
                </a:solidFill>
                <a:latin typeface="Comic Sans MS" pitchFamily="66" charset="0"/>
                <a:ea typeface="ＭＳ Ｐゴシック" pitchFamily="32" charset="-128"/>
              </a:rPr>
              <a:t>!</a:t>
            </a:r>
            <a:endParaRPr lang="en-US" sz="1600" b="1">
              <a:solidFill>
                <a:srgbClr val="0F116A"/>
              </a:solidFill>
              <a:latin typeface="Comic Sans MS" pitchFamily="66" charset="0"/>
              <a:ea typeface="ＭＳ Ｐゴシック" pitchFamily="32"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4723">
                                            <p:txEl>
                                              <p:pRg st="0" end="0"/>
                                            </p:txEl>
                                          </p:spTgt>
                                        </p:tgtEl>
                                        <p:attrNameLst>
                                          <p:attrName>style.visibility</p:attrName>
                                        </p:attrNameLst>
                                      </p:cBhvr>
                                      <p:to>
                                        <p:strVal val="visible"/>
                                      </p:to>
                                    </p:set>
                                    <p:anim calcmode="lin" valueType="num">
                                      <p:cBhvr additive="base">
                                        <p:cTn id="7" dur="500" fill="hold"/>
                                        <p:tgtEl>
                                          <p:spTgt spid="4147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472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4723">
                                            <p:txEl>
                                              <p:pRg st="1" end="1"/>
                                            </p:txEl>
                                          </p:spTgt>
                                        </p:tgtEl>
                                        <p:attrNameLst>
                                          <p:attrName>style.visibility</p:attrName>
                                        </p:attrNameLst>
                                      </p:cBhvr>
                                      <p:to>
                                        <p:strVal val="visible"/>
                                      </p:to>
                                    </p:set>
                                    <p:anim calcmode="lin" valueType="num">
                                      <p:cBhvr additive="base">
                                        <p:cTn id="13" dur="500" fill="hold"/>
                                        <p:tgtEl>
                                          <p:spTgt spid="4147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472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par>
                                <p:cTn id="15" presetID="2" presetClass="entr" presetSubtype="8" fill="hold" grpId="0" nodeType="withEffect">
                                  <p:stCondLst>
                                    <p:cond delay="0"/>
                                  </p:stCondLst>
                                  <p:childTnLst>
                                    <p:set>
                                      <p:cBhvr>
                                        <p:cTn id="16" dur="1" fill="hold">
                                          <p:stCondLst>
                                            <p:cond delay="0"/>
                                          </p:stCondLst>
                                        </p:cTn>
                                        <p:tgtEl>
                                          <p:spTgt spid="414723">
                                            <p:txEl>
                                              <p:pRg st="2" end="2"/>
                                            </p:txEl>
                                          </p:spTgt>
                                        </p:tgtEl>
                                        <p:attrNameLst>
                                          <p:attrName>style.visibility</p:attrName>
                                        </p:attrNameLst>
                                      </p:cBhvr>
                                      <p:to>
                                        <p:strVal val="visible"/>
                                      </p:to>
                                    </p:set>
                                    <p:anim calcmode="lin" valueType="num">
                                      <p:cBhvr additive="base">
                                        <p:cTn id="17" dur="500" fill="hold"/>
                                        <p:tgtEl>
                                          <p:spTgt spid="41472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1472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Whoosh"/>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14723">
                                            <p:txEl>
                                              <p:pRg st="3" end="3"/>
                                            </p:txEl>
                                          </p:spTgt>
                                        </p:tgtEl>
                                        <p:attrNameLst>
                                          <p:attrName>style.visibility</p:attrName>
                                        </p:attrNameLst>
                                      </p:cBhvr>
                                      <p:to>
                                        <p:strVal val="visible"/>
                                      </p:to>
                                    </p:set>
                                    <p:anim calcmode="lin" valueType="num">
                                      <p:cBhvr additive="base">
                                        <p:cTn id="23" dur="500" fill="hold"/>
                                        <p:tgtEl>
                                          <p:spTgt spid="41472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1472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414727"/>
                                        </p:tgtEl>
                                        <p:attrNameLst>
                                          <p:attrName>style.visibility</p:attrName>
                                        </p:attrNameLst>
                                      </p:cBhvr>
                                      <p:to>
                                        <p:strVal val="visible"/>
                                      </p:to>
                                    </p:set>
                                  </p:childTnLst>
                                </p:cTn>
                              </p:par>
                            </p:childTnLst>
                          </p:cTn>
                        </p:par>
                        <p:par>
                          <p:cTn id="29" fill="hold" nodeType="afterGroup">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414728"/>
                                        </p:tgtEl>
                                        <p:attrNameLst>
                                          <p:attrName>style.visibility</p:attrName>
                                        </p:attrNameLst>
                                      </p:cBhvr>
                                      <p:to>
                                        <p:strVal val="visible"/>
                                      </p:to>
                                    </p:set>
                                    <p:animEffect transition="in" filter="wipe(down)">
                                      <p:cBhvr>
                                        <p:cTn id="32" dur="500"/>
                                        <p:tgtEl>
                                          <p:spTgt spid="414728"/>
                                        </p:tgtEl>
                                      </p:cBhvr>
                                    </p:animEffect>
                                  </p:childTnLst>
                                  <p:subTnLst>
                                    <p:audio>
                                      <p:cMediaNode>
                                        <p:cTn display="0" masterRel="sameClick">
                                          <p:stCondLst>
                                            <p:cond evt="begin" delay="0">
                                              <p:tn val="30"/>
                                            </p:cond>
                                          </p:stCondLst>
                                          <p:endCondLst>
                                            <p:cond evt="onStopAudio" delay="0">
                                              <p:tgtEl>
                                                <p:sldTgt/>
                                              </p:tgtEl>
                                            </p:cond>
                                          </p:endCondLst>
                                        </p:cTn>
                                        <p:tgtEl>
                                          <p:sndTgt r:embed="rId4" name="Quack"/>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14723">
                                            <p:txEl>
                                              <p:pRg st="4" end="4"/>
                                            </p:txEl>
                                          </p:spTgt>
                                        </p:tgtEl>
                                        <p:attrNameLst>
                                          <p:attrName>style.visibility</p:attrName>
                                        </p:attrNameLst>
                                      </p:cBhvr>
                                      <p:to>
                                        <p:strVal val="visible"/>
                                      </p:to>
                                    </p:set>
                                    <p:anim calcmode="lin" valueType="num">
                                      <p:cBhvr additive="base">
                                        <p:cTn id="37" dur="500" fill="hold"/>
                                        <p:tgtEl>
                                          <p:spTgt spid="41472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1472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14723">
                                            <p:txEl>
                                              <p:pRg st="5" end="5"/>
                                            </p:txEl>
                                          </p:spTgt>
                                        </p:tgtEl>
                                        <p:attrNameLst>
                                          <p:attrName>style.visibility</p:attrName>
                                        </p:attrNameLst>
                                      </p:cBhvr>
                                      <p:to>
                                        <p:strVal val="visible"/>
                                      </p:to>
                                    </p:set>
                                    <p:anim calcmode="lin" valueType="num">
                                      <p:cBhvr additive="base">
                                        <p:cTn id="43" dur="500" fill="hold"/>
                                        <p:tgtEl>
                                          <p:spTgt spid="414723">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1472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14723">
                                            <p:txEl>
                                              <p:pRg st="6" end="6"/>
                                            </p:txEl>
                                          </p:spTgt>
                                        </p:tgtEl>
                                        <p:attrNameLst>
                                          <p:attrName>style.visibility</p:attrName>
                                        </p:attrNameLst>
                                      </p:cBhvr>
                                      <p:to>
                                        <p:strVal val="visible"/>
                                      </p:to>
                                    </p:set>
                                    <p:anim calcmode="lin" valueType="num">
                                      <p:cBhvr additive="base">
                                        <p:cTn id="49" dur="500" fill="hold"/>
                                        <p:tgtEl>
                                          <p:spTgt spid="414723">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1472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14723">
                                            <p:txEl>
                                              <p:pRg st="7" end="7"/>
                                            </p:txEl>
                                          </p:spTgt>
                                        </p:tgtEl>
                                        <p:attrNameLst>
                                          <p:attrName>style.visibility</p:attrName>
                                        </p:attrNameLst>
                                      </p:cBhvr>
                                      <p:to>
                                        <p:strVal val="visible"/>
                                      </p:to>
                                    </p:set>
                                    <p:anim calcmode="lin" valueType="num">
                                      <p:cBhvr additive="base">
                                        <p:cTn id="55" dur="500" fill="hold"/>
                                        <p:tgtEl>
                                          <p:spTgt spid="414723">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1472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14723">
                                            <p:txEl>
                                              <p:pRg st="8" end="8"/>
                                            </p:txEl>
                                          </p:spTgt>
                                        </p:tgtEl>
                                        <p:attrNameLst>
                                          <p:attrName>style.visibility</p:attrName>
                                        </p:attrNameLst>
                                      </p:cBhvr>
                                      <p:to>
                                        <p:strVal val="visible"/>
                                      </p:to>
                                    </p:set>
                                    <p:anim calcmode="lin" valueType="num">
                                      <p:cBhvr additive="base">
                                        <p:cTn id="61" dur="500" fill="hold"/>
                                        <p:tgtEl>
                                          <p:spTgt spid="414723">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14723">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14723">
                                            <p:txEl>
                                              <p:pRg st="9" end="9"/>
                                            </p:txEl>
                                          </p:spTgt>
                                        </p:tgtEl>
                                        <p:attrNameLst>
                                          <p:attrName>style.visibility</p:attrName>
                                        </p:attrNameLst>
                                      </p:cBhvr>
                                      <p:to>
                                        <p:strVal val="visible"/>
                                      </p:to>
                                    </p:set>
                                    <p:anim calcmode="lin" valueType="num">
                                      <p:cBhvr additive="base">
                                        <p:cTn id="67" dur="500" fill="hold"/>
                                        <p:tgtEl>
                                          <p:spTgt spid="414723">
                                            <p:txEl>
                                              <p:pRg st="9" end="9"/>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414723">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Whoosh"/>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414723">
                                            <p:txEl>
                                              <p:pRg st="10" end="10"/>
                                            </p:txEl>
                                          </p:spTgt>
                                        </p:tgtEl>
                                        <p:attrNameLst>
                                          <p:attrName>style.visibility</p:attrName>
                                        </p:attrNameLst>
                                      </p:cBhvr>
                                      <p:to>
                                        <p:strVal val="visible"/>
                                      </p:to>
                                    </p:set>
                                    <p:anim calcmode="lin" valueType="num">
                                      <p:cBhvr additive="base">
                                        <p:cTn id="73" dur="500" fill="hold"/>
                                        <p:tgtEl>
                                          <p:spTgt spid="414723">
                                            <p:txEl>
                                              <p:pRg st="10" end="10"/>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414723">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3" grpId="0" build="p" autoUpdateAnimBg="0"/>
      <p:bldP spid="414728"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9"/>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r>
              <a:rPr lang="en-US" sz="1400" smtClean="0"/>
              <a:t>2006-2007</a:t>
            </a:r>
            <a:endParaRPr lang="en-US" sz="1400" b="0" smtClean="0"/>
          </a:p>
        </p:txBody>
      </p:sp>
      <p:pic>
        <p:nvPicPr>
          <p:cNvPr id="184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4763" y="457200"/>
            <a:ext cx="4059237"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3" descr="plant_grow_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63" y="3886200"/>
            <a:ext cx="1620837"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4"/>
          <p:cNvSpPr>
            <a:spLocks noChangeArrowheads="1"/>
          </p:cNvSpPr>
          <p:nvPr/>
        </p:nvSpPr>
        <p:spPr bwMode="auto">
          <a:xfrm>
            <a:off x="2195513" y="2816225"/>
            <a:ext cx="30575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600" b="1">
                <a:solidFill>
                  <a:schemeClr val="tx2"/>
                </a:solidFill>
              </a:rPr>
              <a:t>Plant Growth</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Life Cycle of Plants</a:t>
            </a:r>
          </a:p>
        </p:txBody>
      </p:sp>
      <p:sp>
        <p:nvSpPr>
          <p:cNvPr id="19459"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en-US" smtClean="0"/>
              <a:t>Annuals-  in one year Ex:Wildflowers, crops</a:t>
            </a:r>
          </a:p>
          <a:p>
            <a:pPr eaLnBrk="1" hangingPunct="1"/>
            <a:r>
              <a:rPr lang="en-US" smtClean="0"/>
              <a:t>Biennials- completed in 2 years Ex: radishes and carrots</a:t>
            </a:r>
          </a:p>
          <a:p>
            <a:pPr eaLnBrk="1" hangingPunct="1"/>
            <a:r>
              <a:rPr lang="en-US" smtClean="0"/>
              <a:t>Perennials- continues for many years Ex. Trees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b="3999"/>
          <a:stretch>
            <a:fillRect/>
          </a:stretch>
        </p:blipFill>
        <p:spPr bwMode="auto">
          <a:xfrm>
            <a:off x="4857750" y="2209800"/>
            <a:ext cx="42862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Grp="1" noChangeArrowheads="1"/>
          </p:cNvSpPr>
          <p:nvPr>
            <p:ph type="title"/>
          </p:nvPr>
        </p:nvSpPr>
        <p:spPr/>
        <p:txBody>
          <a:bodyPr/>
          <a:lstStyle/>
          <a:p>
            <a:pPr eaLnBrk="1" hangingPunct="1"/>
            <a:r>
              <a:rPr lang="en-US" smtClean="0"/>
              <a:t>Growth in Plants </a:t>
            </a:r>
          </a:p>
        </p:txBody>
      </p:sp>
      <p:sp>
        <p:nvSpPr>
          <p:cNvPr id="486404" name="Rectangle 4" descr="Rectangle: Click to edit Master text styles&#10;Second level&#10;Third level&#10;Fourth level&#10;Fifth level"/>
          <p:cNvSpPr>
            <a:spLocks noGrp="1" noChangeArrowheads="1"/>
          </p:cNvSpPr>
          <p:nvPr>
            <p:ph type="body" idx="1"/>
          </p:nvPr>
        </p:nvSpPr>
        <p:spPr>
          <a:xfrm>
            <a:off x="685800" y="1371600"/>
            <a:ext cx="8145463" cy="5257800"/>
          </a:xfrm>
        </p:spPr>
        <p:txBody>
          <a:bodyPr/>
          <a:lstStyle/>
          <a:p>
            <a:pPr eaLnBrk="1" hangingPunct="1"/>
            <a:r>
              <a:rPr lang="en-US" smtClean="0"/>
              <a:t>Specific regions of growth: </a:t>
            </a:r>
            <a:r>
              <a:rPr lang="en-US" u="sng" smtClean="0">
                <a:solidFill>
                  <a:srgbClr val="CC0000"/>
                </a:solidFill>
              </a:rPr>
              <a:t>meristems</a:t>
            </a:r>
            <a:endParaRPr lang="en-US" smtClean="0"/>
          </a:p>
          <a:p>
            <a:pPr lvl="1" eaLnBrk="1" hangingPunct="1"/>
            <a:r>
              <a:rPr lang="en-US" smtClean="0"/>
              <a:t>stem cells: perpetually embryonic tissue</a:t>
            </a:r>
          </a:p>
          <a:p>
            <a:pPr lvl="1" eaLnBrk="1" hangingPunct="1"/>
            <a:r>
              <a:rPr lang="en-US" smtClean="0"/>
              <a:t>regenerate new cells</a:t>
            </a:r>
          </a:p>
          <a:p>
            <a:pPr lvl="2" eaLnBrk="1" hangingPunct="1"/>
            <a:r>
              <a:rPr lang="en-US" u="sng" smtClean="0">
                <a:solidFill>
                  <a:srgbClr val="CC0000"/>
                </a:solidFill>
              </a:rPr>
              <a:t>apical</a:t>
            </a:r>
            <a:r>
              <a:rPr lang="en-US" u="sng" smtClean="0"/>
              <a:t> </a:t>
            </a:r>
            <a:r>
              <a:rPr lang="en-US" u="sng" smtClean="0">
                <a:solidFill>
                  <a:srgbClr val="CC0000"/>
                </a:solidFill>
              </a:rPr>
              <a:t>shoot meristem</a:t>
            </a:r>
            <a:endParaRPr lang="en-US" smtClean="0"/>
          </a:p>
          <a:p>
            <a:pPr lvl="3" eaLnBrk="1" hangingPunct="1"/>
            <a:r>
              <a:rPr lang="en-US" smtClean="0"/>
              <a:t>growth in length</a:t>
            </a:r>
          </a:p>
          <a:p>
            <a:pPr lvl="3" eaLnBrk="1" hangingPunct="1"/>
            <a:r>
              <a:rPr lang="en-US" u="sng" smtClean="0">
                <a:solidFill>
                  <a:srgbClr val="CC0000"/>
                </a:solidFill>
              </a:rPr>
              <a:t>primary growth</a:t>
            </a:r>
            <a:endParaRPr lang="en-US" smtClean="0"/>
          </a:p>
          <a:p>
            <a:pPr lvl="2" eaLnBrk="1" hangingPunct="1"/>
            <a:r>
              <a:rPr lang="en-US" u="sng" smtClean="0">
                <a:solidFill>
                  <a:srgbClr val="CC0000"/>
                </a:solidFill>
              </a:rPr>
              <a:t>apical root meristem</a:t>
            </a:r>
            <a:endParaRPr lang="en-US" smtClean="0"/>
          </a:p>
          <a:p>
            <a:pPr lvl="3" eaLnBrk="1" hangingPunct="1"/>
            <a:r>
              <a:rPr lang="en-US" smtClean="0"/>
              <a:t>growth in length</a:t>
            </a:r>
          </a:p>
          <a:p>
            <a:pPr lvl="3" eaLnBrk="1" hangingPunct="1"/>
            <a:r>
              <a:rPr lang="en-US" u="sng" smtClean="0">
                <a:solidFill>
                  <a:srgbClr val="CC0000"/>
                </a:solidFill>
              </a:rPr>
              <a:t>primary growth</a:t>
            </a:r>
            <a:endParaRPr lang="en-US" smtClean="0"/>
          </a:p>
          <a:p>
            <a:pPr lvl="2" eaLnBrk="1" hangingPunct="1"/>
            <a:r>
              <a:rPr lang="en-US" u="sng" smtClean="0">
                <a:solidFill>
                  <a:srgbClr val="CC0000"/>
                </a:solidFill>
              </a:rPr>
              <a:t>lateral meristem</a:t>
            </a:r>
            <a:endParaRPr lang="en-US" smtClean="0"/>
          </a:p>
          <a:p>
            <a:pPr lvl="3" eaLnBrk="1" hangingPunct="1"/>
            <a:r>
              <a:rPr lang="en-US" smtClean="0"/>
              <a:t>growth in girth</a:t>
            </a:r>
          </a:p>
          <a:p>
            <a:pPr lvl="3" eaLnBrk="1" hangingPunct="1"/>
            <a:r>
              <a:rPr lang="en-US" u="sng" smtClean="0">
                <a:solidFill>
                  <a:srgbClr val="CC0000"/>
                </a:solidFill>
              </a:rPr>
              <a:t>secondary growth</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6404">
                                            <p:txEl>
                                              <p:pRg st="1" end="1"/>
                                            </p:txEl>
                                          </p:spTgt>
                                        </p:tgtEl>
                                        <p:attrNameLst>
                                          <p:attrName>style.visibility</p:attrName>
                                        </p:attrNameLst>
                                      </p:cBhvr>
                                      <p:to>
                                        <p:strVal val="visible"/>
                                      </p:to>
                                    </p:set>
                                    <p:anim calcmode="lin" valueType="num">
                                      <p:cBhvr additive="base">
                                        <p:cTn id="7" dur="500" fill="hold"/>
                                        <p:tgtEl>
                                          <p:spTgt spid="48640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640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6404">
                                            <p:txEl>
                                              <p:pRg st="2" end="2"/>
                                            </p:txEl>
                                          </p:spTgt>
                                        </p:tgtEl>
                                        <p:attrNameLst>
                                          <p:attrName>style.visibility</p:attrName>
                                        </p:attrNameLst>
                                      </p:cBhvr>
                                      <p:to>
                                        <p:strVal val="visible"/>
                                      </p:to>
                                    </p:set>
                                    <p:anim calcmode="lin" valueType="num">
                                      <p:cBhvr additive="base">
                                        <p:cTn id="13" dur="500" fill="hold"/>
                                        <p:tgtEl>
                                          <p:spTgt spid="48640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640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86404">
                                            <p:txEl>
                                              <p:pRg st="3" end="3"/>
                                            </p:txEl>
                                          </p:spTgt>
                                        </p:tgtEl>
                                        <p:attrNameLst>
                                          <p:attrName>style.visibility</p:attrName>
                                        </p:attrNameLst>
                                      </p:cBhvr>
                                      <p:to>
                                        <p:strVal val="visible"/>
                                      </p:to>
                                    </p:set>
                                    <p:anim calcmode="lin" valueType="num">
                                      <p:cBhvr additive="base">
                                        <p:cTn id="19" dur="500" fill="hold"/>
                                        <p:tgtEl>
                                          <p:spTgt spid="48640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640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86404">
                                            <p:txEl>
                                              <p:pRg st="4" end="4"/>
                                            </p:txEl>
                                          </p:spTgt>
                                        </p:tgtEl>
                                        <p:attrNameLst>
                                          <p:attrName>style.visibility</p:attrName>
                                        </p:attrNameLst>
                                      </p:cBhvr>
                                      <p:to>
                                        <p:strVal val="visible"/>
                                      </p:to>
                                    </p:set>
                                    <p:anim calcmode="lin" valueType="num">
                                      <p:cBhvr additive="base">
                                        <p:cTn id="25" dur="500" fill="hold"/>
                                        <p:tgtEl>
                                          <p:spTgt spid="486404">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8640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86404">
                                            <p:txEl>
                                              <p:pRg st="5" end="5"/>
                                            </p:txEl>
                                          </p:spTgt>
                                        </p:tgtEl>
                                        <p:attrNameLst>
                                          <p:attrName>style.visibility</p:attrName>
                                        </p:attrNameLst>
                                      </p:cBhvr>
                                      <p:to>
                                        <p:strVal val="visible"/>
                                      </p:to>
                                    </p:set>
                                    <p:anim calcmode="lin" valueType="num">
                                      <p:cBhvr additive="base">
                                        <p:cTn id="31" dur="500" fill="hold"/>
                                        <p:tgtEl>
                                          <p:spTgt spid="486404">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86404">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86404">
                                            <p:txEl>
                                              <p:pRg st="6" end="6"/>
                                            </p:txEl>
                                          </p:spTgt>
                                        </p:tgtEl>
                                        <p:attrNameLst>
                                          <p:attrName>style.visibility</p:attrName>
                                        </p:attrNameLst>
                                      </p:cBhvr>
                                      <p:to>
                                        <p:strVal val="visible"/>
                                      </p:to>
                                    </p:set>
                                    <p:anim calcmode="lin" valueType="num">
                                      <p:cBhvr additive="base">
                                        <p:cTn id="37" dur="500" fill="hold"/>
                                        <p:tgtEl>
                                          <p:spTgt spid="486404">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86404">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86404">
                                            <p:txEl>
                                              <p:pRg st="7" end="7"/>
                                            </p:txEl>
                                          </p:spTgt>
                                        </p:tgtEl>
                                        <p:attrNameLst>
                                          <p:attrName>style.visibility</p:attrName>
                                        </p:attrNameLst>
                                      </p:cBhvr>
                                      <p:to>
                                        <p:strVal val="visible"/>
                                      </p:to>
                                    </p:set>
                                    <p:anim calcmode="lin" valueType="num">
                                      <p:cBhvr additive="base">
                                        <p:cTn id="43" dur="500" fill="hold"/>
                                        <p:tgtEl>
                                          <p:spTgt spid="486404">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86404">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86404">
                                            <p:txEl>
                                              <p:pRg st="8" end="8"/>
                                            </p:txEl>
                                          </p:spTgt>
                                        </p:tgtEl>
                                        <p:attrNameLst>
                                          <p:attrName>style.visibility</p:attrName>
                                        </p:attrNameLst>
                                      </p:cBhvr>
                                      <p:to>
                                        <p:strVal val="visible"/>
                                      </p:to>
                                    </p:set>
                                    <p:anim calcmode="lin" valueType="num">
                                      <p:cBhvr additive="base">
                                        <p:cTn id="49" dur="500" fill="hold"/>
                                        <p:tgtEl>
                                          <p:spTgt spid="486404">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86404">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86404">
                                            <p:txEl>
                                              <p:pRg st="9" end="9"/>
                                            </p:txEl>
                                          </p:spTgt>
                                        </p:tgtEl>
                                        <p:attrNameLst>
                                          <p:attrName>style.visibility</p:attrName>
                                        </p:attrNameLst>
                                      </p:cBhvr>
                                      <p:to>
                                        <p:strVal val="visible"/>
                                      </p:to>
                                    </p:set>
                                    <p:anim calcmode="lin" valueType="num">
                                      <p:cBhvr additive="base">
                                        <p:cTn id="55" dur="500" fill="hold"/>
                                        <p:tgtEl>
                                          <p:spTgt spid="486404">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86404">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86404">
                                            <p:txEl>
                                              <p:pRg st="10" end="10"/>
                                            </p:txEl>
                                          </p:spTgt>
                                        </p:tgtEl>
                                        <p:attrNameLst>
                                          <p:attrName>style.visibility</p:attrName>
                                        </p:attrNameLst>
                                      </p:cBhvr>
                                      <p:to>
                                        <p:strVal val="visible"/>
                                      </p:to>
                                    </p:set>
                                    <p:anim calcmode="lin" valueType="num">
                                      <p:cBhvr additive="base">
                                        <p:cTn id="61" dur="500" fill="hold"/>
                                        <p:tgtEl>
                                          <p:spTgt spid="486404">
                                            <p:txEl>
                                              <p:pRg st="10" end="1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86404">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86404">
                                            <p:txEl>
                                              <p:pRg st="11" end="11"/>
                                            </p:txEl>
                                          </p:spTgt>
                                        </p:tgtEl>
                                        <p:attrNameLst>
                                          <p:attrName>style.visibility</p:attrName>
                                        </p:attrNameLst>
                                      </p:cBhvr>
                                      <p:to>
                                        <p:strVal val="visible"/>
                                      </p:to>
                                    </p:set>
                                    <p:anim calcmode="lin" valueType="num">
                                      <p:cBhvr additive="base">
                                        <p:cTn id="67" dur="500" fill="hold"/>
                                        <p:tgtEl>
                                          <p:spTgt spid="486404">
                                            <p:txEl>
                                              <p:pRg st="11" end="11"/>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486404">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4"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Apical meristems</a:t>
            </a:r>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71600"/>
            <a:ext cx="746760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p:cNvSpPr>
            <a:spLocks noChangeArrowheads="1"/>
          </p:cNvSpPr>
          <p:nvPr/>
        </p:nvSpPr>
        <p:spPr bwMode="auto">
          <a:xfrm>
            <a:off x="2049463" y="6262688"/>
            <a:ext cx="11525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800" b="1">
                <a:solidFill>
                  <a:srgbClr val="0F116A"/>
                </a:solidFill>
              </a:rPr>
              <a:t>shoot</a:t>
            </a:r>
            <a:endParaRPr lang="en-US" sz="3600" b="1">
              <a:solidFill>
                <a:schemeClr val="tx2"/>
              </a:solidFill>
            </a:endParaRPr>
          </a:p>
        </p:txBody>
      </p:sp>
      <p:sp>
        <p:nvSpPr>
          <p:cNvPr id="21509" name="Rectangle 5"/>
          <p:cNvSpPr>
            <a:spLocks noChangeArrowheads="1"/>
          </p:cNvSpPr>
          <p:nvPr/>
        </p:nvSpPr>
        <p:spPr bwMode="auto">
          <a:xfrm>
            <a:off x="6234113" y="6262688"/>
            <a:ext cx="8747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800" b="1">
                <a:solidFill>
                  <a:srgbClr val="0F116A"/>
                </a:solidFill>
              </a:rPr>
              <a:t>root</a:t>
            </a:r>
            <a:endParaRPr lang="en-US" sz="3600" b="1">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4149725" y="536575"/>
            <a:ext cx="4765675" cy="6245225"/>
            <a:chOff x="2112" y="288"/>
            <a:chExt cx="3002" cy="3934"/>
          </a:xfrm>
        </p:grpSpPr>
        <p:pic>
          <p:nvPicPr>
            <p:cNvPr id="4101" name="Picture 3"/>
            <p:cNvPicPr>
              <a:picLocks noChangeAspect="1" noChangeArrowheads="1"/>
            </p:cNvPicPr>
            <p:nvPr/>
          </p:nvPicPr>
          <p:blipFill>
            <a:blip r:embed="rId4">
              <a:extLst>
                <a:ext uri="{28A0092B-C50C-407E-A947-70E740481C1C}">
                  <a14:useLocalDpi xmlns:a14="http://schemas.microsoft.com/office/drawing/2010/main" val="0"/>
                </a:ext>
              </a:extLst>
            </a:blip>
            <a:srcRect b="5400"/>
            <a:stretch>
              <a:fillRect/>
            </a:stretch>
          </p:blipFill>
          <p:spPr bwMode="auto">
            <a:xfrm>
              <a:off x="2112" y="288"/>
              <a:ext cx="2839" cy="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p:cNvPicPr>
              <a:picLocks noChangeAspect="1" noChangeArrowheads="1"/>
            </p:cNvPicPr>
            <p:nvPr/>
          </p:nvPicPr>
          <p:blipFill>
            <a:blip r:embed="rId5">
              <a:extLst>
                <a:ext uri="{28A0092B-C50C-407E-A947-70E740481C1C}">
                  <a14:useLocalDpi xmlns:a14="http://schemas.microsoft.com/office/drawing/2010/main" val="0"/>
                </a:ext>
              </a:extLst>
            </a:blip>
            <a:srcRect l="84047" b="5040"/>
            <a:stretch>
              <a:fillRect/>
            </a:stretch>
          </p:blipFill>
          <p:spPr bwMode="auto">
            <a:xfrm>
              <a:off x="4548" y="288"/>
              <a:ext cx="566" cy="3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9" name="Rectangle 5"/>
          <p:cNvSpPr>
            <a:spLocks noGrp="1" noChangeArrowheads="1"/>
          </p:cNvSpPr>
          <p:nvPr>
            <p:ph type="title"/>
          </p:nvPr>
        </p:nvSpPr>
        <p:spPr/>
        <p:txBody>
          <a:bodyPr/>
          <a:lstStyle/>
          <a:p>
            <a:pPr eaLnBrk="1" hangingPunct="1"/>
            <a:r>
              <a:rPr lang="en-US" smtClean="0"/>
              <a:t>Basic plant anatomy 1</a:t>
            </a:r>
          </a:p>
        </p:txBody>
      </p:sp>
      <p:sp>
        <p:nvSpPr>
          <p:cNvPr id="373766" name="Rectangle 6" descr="Rectangle: Click to edit Master text styles&#10;Second level&#10;Third level&#10;Fourth level&#10;Fifth level"/>
          <p:cNvSpPr>
            <a:spLocks noGrp="1" noChangeArrowheads="1"/>
          </p:cNvSpPr>
          <p:nvPr>
            <p:ph type="body" idx="1"/>
          </p:nvPr>
        </p:nvSpPr>
        <p:spPr>
          <a:xfrm>
            <a:off x="838200" y="1371600"/>
            <a:ext cx="3276600" cy="1443038"/>
          </a:xfrm>
        </p:spPr>
        <p:txBody>
          <a:bodyPr/>
          <a:lstStyle/>
          <a:p>
            <a:pPr eaLnBrk="1" hangingPunct="1"/>
            <a:r>
              <a:rPr lang="en-US" sz="2800" smtClean="0"/>
              <a:t>root</a:t>
            </a:r>
          </a:p>
          <a:p>
            <a:pPr lvl="1" eaLnBrk="1" hangingPunct="1"/>
            <a:r>
              <a:rPr lang="en-US" sz="2400" smtClean="0"/>
              <a:t>root tip</a:t>
            </a:r>
          </a:p>
          <a:p>
            <a:pPr lvl="1" eaLnBrk="1" hangingPunct="1"/>
            <a:r>
              <a:rPr lang="en-US" sz="2400" smtClean="0"/>
              <a:t>root hairs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3766">
                                            <p:txEl>
                                              <p:pRg st="1" end="1"/>
                                            </p:txEl>
                                          </p:spTgt>
                                        </p:tgtEl>
                                        <p:attrNameLst>
                                          <p:attrName>style.visibility</p:attrName>
                                        </p:attrNameLst>
                                      </p:cBhvr>
                                      <p:to>
                                        <p:strVal val="visible"/>
                                      </p:to>
                                    </p:set>
                                    <p:anim calcmode="lin" valueType="num">
                                      <p:cBhvr additive="base">
                                        <p:cTn id="7" dur="500" fill="hold"/>
                                        <p:tgtEl>
                                          <p:spTgt spid="37376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376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3766">
                                            <p:txEl>
                                              <p:pRg st="2" end="2"/>
                                            </p:txEl>
                                          </p:spTgt>
                                        </p:tgtEl>
                                        <p:attrNameLst>
                                          <p:attrName>style.visibility</p:attrName>
                                        </p:attrNameLst>
                                      </p:cBhvr>
                                      <p:to>
                                        <p:strVal val="visible"/>
                                      </p:to>
                                    </p:set>
                                    <p:anim calcmode="lin" valueType="num">
                                      <p:cBhvr additive="base">
                                        <p:cTn id="13" dur="500" fill="hold"/>
                                        <p:tgtEl>
                                          <p:spTgt spid="37376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376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6"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b="3600"/>
          <a:stretch>
            <a:fillRect/>
          </a:stretch>
        </p:blipFill>
        <p:spPr bwMode="auto">
          <a:xfrm>
            <a:off x="304800" y="685800"/>
            <a:ext cx="7010400" cy="612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3"/>
          <p:cNvSpPr>
            <a:spLocks noGrp="1" noChangeArrowheads="1"/>
          </p:cNvSpPr>
          <p:nvPr>
            <p:ph type="title"/>
          </p:nvPr>
        </p:nvSpPr>
        <p:spPr>
          <a:xfrm>
            <a:off x="228600" y="304800"/>
            <a:ext cx="7772400" cy="762000"/>
          </a:xfrm>
        </p:spPr>
        <p:txBody>
          <a:bodyPr/>
          <a:lstStyle/>
          <a:p>
            <a:pPr eaLnBrk="1" hangingPunct="1"/>
            <a:r>
              <a:rPr lang="en-US" smtClean="0"/>
              <a:t>Root structure &amp; growth</a:t>
            </a:r>
          </a:p>
        </p:txBody>
      </p:sp>
      <p:pic>
        <p:nvPicPr>
          <p:cNvPr id="22532" name="Picture 4" descr="alliumlow"/>
          <p:cNvPicPr>
            <a:picLocks noChangeAspect="1" noChangeArrowheads="1"/>
          </p:cNvPicPr>
          <p:nvPr/>
        </p:nvPicPr>
        <p:blipFill>
          <a:blip r:embed="rId5">
            <a:extLst>
              <a:ext uri="{28A0092B-C50C-407E-A947-70E740481C1C}">
                <a14:useLocalDpi xmlns:a14="http://schemas.microsoft.com/office/drawing/2010/main" val="0"/>
              </a:ext>
            </a:extLst>
          </a:blip>
          <a:srcRect r="6233"/>
          <a:stretch>
            <a:fillRect/>
          </a:stretch>
        </p:blipFill>
        <p:spPr bwMode="auto">
          <a:xfrm>
            <a:off x="7289800" y="1066800"/>
            <a:ext cx="1809750" cy="574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0501" name="Rectangle 5"/>
          <p:cNvSpPr>
            <a:spLocks noChangeArrowheads="1"/>
          </p:cNvSpPr>
          <p:nvPr/>
        </p:nvSpPr>
        <p:spPr bwMode="auto">
          <a:xfrm>
            <a:off x="3635375" y="6397625"/>
            <a:ext cx="3459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000" b="1">
                <a:solidFill>
                  <a:srgbClr val="CC0000"/>
                </a:solidFill>
              </a:rPr>
              <a:t>protecting the meristem</a:t>
            </a:r>
          </a:p>
        </p:txBody>
      </p:sp>
      <p:sp>
        <p:nvSpPr>
          <p:cNvPr id="22534" name="Line 6"/>
          <p:cNvSpPr>
            <a:spLocks noChangeShapeType="1"/>
          </p:cNvSpPr>
          <p:nvPr/>
        </p:nvSpPr>
        <p:spPr bwMode="auto">
          <a:xfrm flipH="1">
            <a:off x="5527675" y="6300788"/>
            <a:ext cx="2055813" cy="1714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5" name="Line 7"/>
          <p:cNvSpPr>
            <a:spLocks noChangeShapeType="1"/>
          </p:cNvSpPr>
          <p:nvPr/>
        </p:nvSpPr>
        <p:spPr bwMode="auto">
          <a:xfrm flipH="1" flipV="1">
            <a:off x="1884363" y="6035675"/>
            <a:ext cx="3333750" cy="42386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6" name="Line 8"/>
          <p:cNvSpPr>
            <a:spLocks noChangeShapeType="1"/>
          </p:cNvSpPr>
          <p:nvPr/>
        </p:nvSpPr>
        <p:spPr bwMode="auto">
          <a:xfrm flipH="1">
            <a:off x="5345113" y="6157913"/>
            <a:ext cx="7937" cy="32226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0501">
                                            <p:txEl>
                                              <p:pRg st="0" end="0"/>
                                            </p:txEl>
                                          </p:spTgt>
                                        </p:tgtEl>
                                        <p:attrNameLst>
                                          <p:attrName>style.visibility</p:attrName>
                                        </p:attrNameLst>
                                      </p:cBhvr>
                                      <p:to>
                                        <p:strVal val="visible"/>
                                      </p:to>
                                    </p:set>
                                    <p:animEffect transition="in" filter="wipe(left)">
                                      <p:cBhvr>
                                        <p:cTn id="7" dur="500"/>
                                        <p:tgtEl>
                                          <p:spTgt spid="49050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026"/>
          <p:cNvPicPr>
            <a:picLocks noChangeAspect="1" noChangeArrowheads="1"/>
          </p:cNvPicPr>
          <p:nvPr/>
        </p:nvPicPr>
        <p:blipFill>
          <a:blip r:embed="rId5">
            <a:extLst>
              <a:ext uri="{28A0092B-C50C-407E-A947-70E740481C1C}">
                <a14:useLocalDpi xmlns:a14="http://schemas.microsoft.com/office/drawing/2010/main" val="0"/>
              </a:ext>
            </a:extLst>
          </a:blip>
          <a:srcRect r="1331" b="14999"/>
          <a:stretch>
            <a:fillRect/>
          </a:stretch>
        </p:blipFill>
        <p:spPr bwMode="auto">
          <a:xfrm>
            <a:off x="4837113" y="312738"/>
            <a:ext cx="4303712"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1027"/>
          <p:cNvSpPr>
            <a:spLocks noGrp="1" noChangeArrowheads="1"/>
          </p:cNvSpPr>
          <p:nvPr>
            <p:ph type="title"/>
          </p:nvPr>
        </p:nvSpPr>
        <p:spPr>
          <a:xfrm>
            <a:off x="609600" y="685800"/>
            <a:ext cx="3962400" cy="762000"/>
          </a:xfrm>
          <a:noFill/>
        </p:spPr>
        <p:txBody>
          <a:bodyPr/>
          <a:lstStyle/>
          <a:p>
            <a:pPr eaLnBrk="1" hangingPunct="1"/>
            <a:r>
              <a:rPr lang="en-US" smtClean="0"/>
              <a:t>Shoot growth</a:t>
            </a:r>
          </a:p>
        </p:txBody>
      </p:sp>
      <p:pic>
        <p:nvPicPr>
          <p:cNvPr id="23556" name="Picture 1028"/>
          <p:cNvPicPr>
            <a:picLocks noChangeAspect="1" noChangeArrowheads="1"/>
          </p:cNvPicPr>
          <p:nvPr/>
        </p:nvPicPr>
        <p:blipFill>
          <a:blip r:embed="rId6">
            <a:extLst>
              <a:ext uri="{28A0092B-C50C-407E-A947-70E740481C1C}">
                <a14:useLocalDpi xmlns:a14="http://schemas.microsoft.com/office/drawing/2010/main" val="0"/>
              </a:ext>
            </a:extLst>
          </a:blip>
          <a:srcRect t="6000" b="11250"/>
          <a:stretch>
            <a:fillRect/>
          </a:stretch>
        </p:blipFill>
        <p:spPr bwMode="auto">
          <a:xfrm>
            <a:off x="31750" y="4286250"/>
            <a:ext cx="4059238"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1029"/>
          <p:cNvPicPr>
            <a:picLocks noChangeAspect="1" noChangeArrowheads="1"/>
          </p:cNvPicPr>
          <p:nvPr/>
        </p:nvPicPr>
        <p:blipFill>
          <a:blip r:embed="rId7">
            <a:extLst>
              <a:ext uri="{28A0092B-C50C-407E-A947-70E740481C1C}">
                <a14:useLocalDpi xmlns:a14="http://schemas.microsoft.com/office/drawing/2010/main" val="0"/>
              </a:ext>
            </a:extLst>
          </a:blip>
          <a:srcRect t="25500" r="33749" b="25500"/>
          <a:stretch>
            <a:fillRect/>
          </a:stretch>
        </p:blipFill>
        <p:spPr bwMode="auto">
          <a:xfrm>
            <a:off x="4219575" y="4443413"/>
            <a:ext cx="4354513"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1030"/>
          <p:cNvSpPr>
            <a:spLocks noChangeArrowheads="1"/>
          </p:cNvSpPr>
          <p:nvPr/>
        </p:nvSpPr>
        <p:spPr bwMode="auto">
          <a:xfrm>
            <a:off x="4516438" y="4476750"/>
            <a:ext cx="987425" cy="361950"/>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5000"/>
              </a:lnSpc>
            </a:pPr>
            <a:r>
              <a:rPr lang="en-US" sz="1400" b="1">
                <a:solidFill>
                  <a:srgbClr val="000000"/>
                </a:solidFill>
              </a:rPr>
              <a:t>Young leaf</a:t>
            </a:r>
          </a:p>
          <a:p>
            <a:pPr algn="l">
              <a:lnSpc>
                <a:spcPct val="85000"/>
              </a:lnSpc>
            </a:pPr>
            <a:r>
              <a:rPr lang="en-US" sz="1400" b="1">
                <a:solidFill>
                  <a:srgbClr val="000000"/>
                </a:solidFill>
              </a:rPr>
              <a:t>primordium</a:t>
            </a:r>
            <a:endParaRPr lang="en-US" sz="1400" b="1"/>
          </a:p>
        </p:txBody>
      </p:sp>
      <p:sp>
        <p:nvSpPr>
          <p:cNvPr id="23559" name="Rectangle 1031"/>
          <p:cNvSpPr>
            <a:spLocks noChangeArrowheads="1"/>
          </p:cNvSpPr>
          <p:nvPr/>
        </p:nvSpPr>
        <p:spPr bwMode="auto">
          <a:xfrm>
            <a:off x="4081463" y="5011738"/>
            <a:ext cx="1422400" cy="180975"/>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5000"/>
              </a:lnSpc>
            </a:pPr>
            <a:r>
              <a:rPr lang="en-US" sz="1400" b="1">
                <a:solidFill>
                  <a:srgbClr val="000000"/>
                </a:solidFill>
              </a:rPr>
              <a:t>Apical meristem </a:t>
            </a:r>
            <a:endParaRPr lang="en-US" sz="1400" b="1"/>
          </a:p>
        </p:txBody>
      </p:sp>
      <p:sp>
        <p:nvSpPr>
          <p:cNvPr id="23560" name="Rectangle 1032"/>
          <p:cNvSpPr>
            <a:spLocks noChangeArrowheads="1"/>
          </p:cNvSpPr>
          <p:nvPr/>
        </p:nvSpPr>
        <p:spPr bwMode="auto">
          <a:xfrm>
            <a:off x="4516438" y="5367338"/>
            <a:ext cx="987425" cy="361950"/>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5000"/>
              </a:lnSpc>
            </a:pPr>
            <a:r>
              <a:rPr lang="en-US" sz="1400" b="1">
                <a:solidFill>
                  <a:srgbClr val="000000"/>
                </a:solidFill>
              </a:rPr>
              <a:t>Older leaf</a:t>
            </a:r>
          </a:p>
          <a:p>
            <a:pPr algn="l">
              <a:lnSpc>
                <a:spcPct val="85000"/>
              </a:lnSpc>
            </a:pPr>
            <a:r>
              <a:rPr lang="en-US" sz="1400" b="1">
                <a:solidFill>
                  <a:srgbClr val="000000"/>
                </a:solidFill>
              </a:rPr>
              <a:t>primordium</a:t>
            </a:r>
            <a:endParaRPr lang="en-US" sz="1400" b="1"/>
          </a:p>
        </p:txBody>
      </p:sp>
      <p:sp>
        <p:nvSpPr>
          <p:cNvPr id="23561" name="Rectangle 1033"/>
          <p:cNvSpPr>
            <a:spLocks noChangeArrowheads="1"/>
          </p:cNvSpPr>
          <p:nvPr/>
        </p:nvSpPr>
        <p:spPr bwMode="auto">
          <a:xfrm>
            <a:off x="4516438" y="5902325"/>
            <a:ext cx="987425" cy="361950"/>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5000"/>
              </a:lnSpc>
            </a:pPr>
            <a:r>
              <a:rPr lang="en-US" sz="1400" b="1">
                <a:solidFill>
                  <a:srgbClr val="000000"/>
                </a:solidFill>
              </a:rPr>
              <a:t>Lateral bud</a:t>
            </a:r>
          </a:p>
          <a:p>
            <a:pPr algn="l">
              <a:lnSpc>
                <a:spcPct val="85000"/>
              </a:lnSpc>
            </a:pPr>
            <a:r>
              <a:rPr lang="en-US" sz="1400" b="1">
                <a:solidFill>
                  <a:srgbClr val="000000"/>
                </a:solidFill>
              </a:rPr>
              <a:t>primordium</a:t>
            </a:r>
            <a:endParaRPr lang="en-US" sz="1400" b="1"/>
          </a:p>
        </p:txBody>
      </p:sp>
      <p:sp>
        <p:nvSpPr>
          <p:cNvPr id="23562" name="Rectangle 1034"/>
          <p:cNvSpPr>
            <a:spLocks noChangeArrowheads="1"/>
          </p:cNvSpPr>
          <p:nvPr/>
        </p:nvSpPr>
        <p:spPr bwMode="auto">
          <a:xfrm>
            <a:off x="4198938" y="6438900"/>
            <a:ext cx="1304925" cy="180975"/>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5000"/>
              </a:lnSpc>
            </a:pPr>
            <a:r>
              <a:rPr lang="en-US" sz="1400" b="1">
                <a:solidFill>
                  <a:srgbClr val="000000"/>
                </a:solidFill>
              </a:rPr>
              <a:t>Vascular tissue</a:t>
            </a:r>
            <a:endParaRPr lang="en-US" sz="1400" b="1"/>
          </a:p>
        </p:txBody>
      </p:sp>
      <p:sp>
        <p:nvSpPr>
          <p:cNvPr id="23563" name="Line 1035"/>
          <p:cNvSpPr>
            <a:spLocks noChangeShapeType="1"/>
          </p:cNvSpPr>
          <p:nvPr/>
        </p:nvSpPr>
        <p:spPr bwMode="auto">
          <a:xfrm flipH="1" flipV="1">
            <a:off x="5487988" y="4638675"/>
            <a:ext cx="666750" cy="1460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4" name="Line 1036"/>
          <p:cNvSpPr>
            <a:spLocks noChangeShapeType="1"/>
          </p:cNvSpPr>
          <p:nvPr/>
        </p:nvSpPr>
        <p:spPr bwMode="auto">
          <a:xfrm flipH="1" flipV="1">
            <a:off x="5511800" y="5114925"/>
            <a:ext cx="801688" cy="349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5" name="Line 1037"/>
          <p:cNvSpPr>
            <a:spLocks noChangeShapeType="1"/>
          </p:cNvSpPr>
          <p:nvPr/>
        </p:nvSpPr>
        <p:spPr bwMode="auto">
          <a:xfrm flipH="1" flipV="1">
            <a:off x="5487988" y="6011863"/>
            <a:ext cx="174625" cy="1619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6" name="Line 1038"/>
          <p:cNvSpPr>
            <a:spLocks noChangeShapeType="1"/>
          </p:cNvSpPr>
          <p:nvPr/>
        </p:nvSpPr>
        <p:spPr bwMode="auto">
          <a:xfrm flipH="1" flipV="1">
            <a:off x="4972050" y="6583363"/>
            <a:ext cx="333375" cy="1222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559" name="Rectangle 1039" descr="Rectangle: Click to edit Master text styles&#10;Second level&#10;Third level&#10;Fourth level&#10;Fifth level"/>
          <p:cNvSpPr>
            <a:spLocks noGrp="1" noChangeArrowheads="1"/>
          </p:cNvSpPr>
          <p:nvPr>
            <p:ph type="body" idx="1"/>
          </p:nvPr>
        </p:nvSpPr>
        <p:spPr>
          <a:xfrm>
            <a:off x="538163" y="1371600"/>
            <a:ext cx="4664075" cy="2908300"/>
          </a:xfrm>
        </p:spPr>
        <p:txBody>
          <a:bodyPr/>
          <a:lstStyle/>
          <a:p>
            <a:pPr eaLnBrk="1" hangingPunct="1"/>
            <a:endParaRPr lang="en-US" smtClean="0"/>
          </a:p>
        </p:txBody>
      </p:sp>
      <p:sp>
        <p:nvSpPr>
          <p:cNvPr id="492560" name="Rectangle 1040"/>
          <p:cNvSpPr>
            <a:spLocks noChangeArrowheads="1"/>
          </p:cNvSpPr>
          <p:nvPr/>
        </p:nvSpPr>
        <p:spPr bwMode="auto">
          <a:xfrm>
            <a:off x="635000" y="4117975"/>
            <a:ext cx="3078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000" b="1">
                <a:solidFill>
                  <a:srgbClr val="CC0000"/>
                </a:solidFill>
              </a:rPr>
              <a:t>protecting the meristem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492559">
                                            <p:txEl>
                                              <p:pRg st="0" end="0"/>
                                            </p:txEl>
                                          </p:spTgt>
                                        </p:tgtEl>
                                        <p:attrNameLst>
                                          <p:attrName>style.visibility</p:attrName>
                                        </p:attrNameLst>
                                      </p:cBhvr>
                                      <p:to>
                                        <p:strVal val="visible"/>
                                      </p:to>
                                    </p:set>
                                    <p:anim calcmode="lin" valueType="num">
                                      <p:cBhvr additive="base">
                                        <p:cTn id="7" dur="500" fill="hold"/>
                                        <p:tgtEl>
                                          <p:spTgt spid="4925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25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92560">
                                            <p:txEl>
                                              <p:pRg st="0" end="0"/>
                                            </p:txEl>
                                          </p:spTgt>
                                        </p:tgtEl>
                                        <p:attrNameLst>
                                          <p:attrName>style.visibility</p:attrName>
                                        </p:attrNameLst>
                                      </p:cBhvr>
                                      <p:to>
                                        <p:strVal val="visible"/>
                                      </p:to>
                                    </p:set>
                                    <p:animEffect transition="in" filter="wipe(left)">
                                      <p:cBhvr>
                                        <p:cTn id="13" dur="500"/>
                                        <p:tgtEl>
                                          <p:spTgt spid="492560">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4"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59" grpId="0" build="p" autoUpdateAnimBg="0"/>
      <p:bldP spid="492560"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l="3375" t="14999" r="12375"/>
          <a:stretch>
            <a:fillRect/>
          </a:stretch>
        </p:blipFill>
        <p:spPr bwMode="auto">
          <a:xfrm>
            <a:off x="5424488" y="4064000"/>
            <a:ext cx="3694112"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4595" name="Rectangle 3" descr="Rectangle: Click to edit Master text styles&#10;Second level&#10;Third level&#10;Fourth level&#10;Fifth level"/>
          <p:cNvSpPr>
            <a:spLocks noGrp="1" noChangeArrowheads="1"/>
          </p:cNvSpPr>
          <p:nvPr>
            <p:ph type="body" idx="1"/>
          </p:nvPr>
        </p:nvSpPr>
        <p:spPr>
          <a:xfrm>
            <a:off x="609600" y="1304925"/>
            <a:ext cx="4949825" cy="5064125"/>
          </a:xfrm>
        </p:spPr>
        <p:txBody>
          <a:bodyPr/>
          <a:lstStyle/>
          <a:p>
            <a:pPr eaLnBrk="1" hangingPunct="1"/>
            <a:r>
              <a:rPr lang="en-US" sz="2200" smtClean="0"/>
              <a:t>Woody plants grow in </a:t>
            </a:r>
            <a:r>
              <a:rPr lang="en-US" sz="2200" u="sng" smtClean="0">
                <a:solidFill>
                  <a:schemeClr val="tx2"/>
                </a:solidFill>
              </a:rPr>
              <a:t>height</a:t>
            </a:r>
            <a:r>
              <a:rPr lang="en-US" sz="2200" smtClean="0"/>
              <a:t> from tip</a:t>
            </a:r>
          </a:p>
          <a:p>
            <a:pPr lvl="1" eaLnBrk="1" hangingPunct="1"/>
            <a:r>
              <a:rPr lang="en-US" sz="2000" smtClean="0"/>
              <a:t>primary growth</a:t>
            </a:r>
          </a:p>
          <a:p>
            <a:pPr lvl="1" eaLnBrk="1" hangingPunct="1"/>
            <a:r>
              <a:rPr lang="en-US" sz="2000" u="sng" smtClean="0">
                <a:solidFill>
                  <a:srgbClr val="CC0000"/>
                </a:solidFill>
              </a:rPr>
              <a:t>apical meristem</a:t>
            </a:r>
            <a:endParaRPr lang="en-US" sz="2000" smtClean="0"/>
          </a:p>
          <a:p>
            <a:pPr eaLnBrk="1" hangingPunct="1"/>
            <a:r>
              <a:rPr lang="en-US" sz="2200" smtClean="0"/>
              <a:t>Woody plants grow in </a:t>
            </a:r>
            <a:r>
              <a:rPr lang="en-US" sz="2200" u="sng" smtClean="0">
                <a:solidFill>
                  <a:schemeClr val="tx2"/>
                </a:solidFill>
              </a:rPr>
              <a:t>diameter</a:t>
            </a:r>
            <a:r>
              <a:rPr lang="en-US" sz="2200" smtClean="0"/>
              <a:t> from sides</a:t>
            </a:r>
          </a:p>
          <a:p>
            <a:pPr lvl="1" eaLnBrk="1" hangingPunct="1"/>
            <a:r>
              <a:rPr lang="en-US" sz="2000" smtClean="0"/>
              <a:t>secondary growth</a:t>
            </a:r>
          </a:p>
          <a:p>
            <a:pPr lvl="1" eaLnBrk="1" hangingPunct="1"/>
            <a:r>
              <a:rPr lang="en-US" sz="2000" u="sng" smtClean="0">
                <a:solidFill>
                  <a:srgbClr val="CC0000"/>
                </a:solidFill>
              </a:rPr>
              <a:t>lateral meristems</a:t>
            </a:r>
          </a:p>
          <a:p>
            <a:pPr marL="1085850" lvl="2" eaLnBrk="1" hangingPunct="1"/>
            <a:r>
              <a:rPr lang="en-US" sz="1800" u="sng" smtClean="0">
                <a:solidFill>
                  <a:srgbClr val="CC0000"/>
                </a:solidFill>
              </a:rPr>
              <a:t>vascular cambium</a:t>
            </a:r>
            <a:endParaRPr lang="en-US" sz="1800" smtClean="0"/>
          </a:p>
          <a:p>
            <a:pPr marL="1428750" lvl="3" eaLnBrk="1" hangingPunct="1"/>
            <a:r>
              <a:rPr lang="en-US" sz="1600" smtClean="0"/>
              <a:t>makes 2° phloem &amp; 2° xylem</a:t>
            </a:r>
          </a:p>
          <a:p>
            <a:pPr marL="1085850" lvl="2" eaLnBrk="1" hangingPunct="1"/>
            <a:r>
              <a:rPr lang="en-US" sz="1800" u="sng" smtClean="0">
                <a:solidFill>
                  <a:srgbClr val="CC0000"/>
                </a:solidFill>
              </a:rPr>
              <a:t>cork cambium</a:t>
            </a:r>
          </a:p>
          <a:p>
            <a:pPr marL="1428750" lvl="3" eaLnBrk="1" hangingPunct="1"/>
            <a:r>
              <a:rPr lang="en-US" sz="1600" smtClean="0"/>
              <a:t>makes bark</a:t>
            </a:r>
          </a:p>
        </p:txBody>
      </p:sp>
      <p:sp>
        <p:nvSpPr>
          <p:cNvPr id="24580" name="Rectangle 4"/>
          <p:cNvSpPr>
            <a:spLocks noGrp="1" noChangeArrowheads="1"/>
          </p:cNvSpPr>
          <p:nvPr>
            <p:ph type="title"/>
          </p:nvPr>
        </p:nvSpPr>
        <p:spPr/>
        <p:txBody>
          <a:bodyPr/>
          <a:lstStyle/>
          <a:p>
            <a:pPr eaLnBrk="1" hangingPunct="1"/>
            <a:r>
              <a:rPr lang="en-US" smtClean="0"/>
              <a:t>Growth in woody plants</a:t>
            </a:r>
          </a:p>
        </p:txBody>
      </p:sp>
      <p:pic>
        <p:nvPicPr>
          <p:cNvPr id="24581" name="Picture 5"/>
          <p:cNvPicPr>
            <a:picLocks noChangeAspect="1" noChangeArrowheads="1"/>
          </p:cNvPicPr>
          <p:nvPr/>
        </p:nvPicPr>
        <p:blipFill>
          <a:blip r:embed="rId5">
            <a:extLst>
              <a:ext uri="{28A0092B-C50C-407E-A947-70E740481C1C}">
                <a14:useLocalDpi xmlns:a14="http://schemas.microsoft.com/office/drawing/2010/main" val="0"/>
              </a:ext>
            </a:extLst>
          </a:blip>
          <a:srcRect l="20250" t="6000" r="41624" b="45000"/>
          <a:stretch>
            <a:fillRect/>
          </a:stretch>
        </p:blipFill>
        <p:spPr bwMode="auto">
          <a:xfrm>
            <a:off x="6122988" y="328613"/>
            <a:ext cx="2255837"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p:cNvPicPr>
            <a:picLocks noChangeAspect="1" noChangeArrowheads="1"/>
          </p:cNvPicPr>
          <p:nvPr/>
        </p:nvPicPr>
        <p:blipFill>
          <a:blip r:embed="rId5">
            <a:extLst>
              <a:ext uri="{28A0092B-C50C-407E-A947-70E740481C1C}">
                <a14:useLocalDpi xmlns:a14="http://schemas.microsoft.com/office/drawing/2010/main" val="0"/>
              </a:ext>
            </a:extLst>
          </a:blip>
          <a:srcRect l="20250" t="55499" r="31500"/>
          <a:stretch>
            <a:fillRect/>
          </a:stretch>
        </p:blipFill>
        <p:spPr bwMode="auto">
          <a:xfrm>
            <a:off x="5821363" y="2070100"/>
            <a:ext cx="285432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7"/>
          <p:cNvSpPr>
            <a:spLocks noChangeArrowheads="1"/>
          </p:cNvSpPr>
          <p:nvPr/>
        </p:nvSpPr>
        <p:spPr bwMode="auto">
          <a:xfrm>
            <a:off x="4714875" y="3740150"/>
            <a:ext cx="7096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5000"/>
              </a:lnSpc>
            </a:pPr>
            <a:r>
              <a:rPr lang="en-US" sz="1500" b="1">
                <a:solidFill>
                  <a:srgbClr val="000000"/>
                </a:solidFill>
              </a:rPr>
              <a:t>Primary</a:t>
            </a:r>
          </a:p>
          <a:p>
            <a:pPr algn="l">
              <a:lnSpc>
                <a:spcPct val="85000"/>
              </a:lnSpc>
            </a:pPr>
            <a:r>
              <a:rPr lang="en-US" sz="1500" b="1">
                <a:solidFill>
                  <a:srgbClr val="000000"/>
                </a:solidFill>
              </a:rPr>
              <a:t>phloem</a:t>
            </a:r>
            <a:endParaRPr lang="en-US" sz="1400" b="1"/>
          </a:p>
        </p:txBody>
      </p:sp>
      <p:sp>
        <p:nvSpPr>
          <p:cNvPr id="24584" name="Rectangle 8"/>
          <p:cNvSpPr>
            <a:spLocks noChangeArrowheads="1"/>
          </p:cNvSpPr>
          <p:nvPr/>
        </p:nvSpPr>
        <p:spPr bwMode="auto">
          <a:xfrm>
            <a:off x="7316788" y="3851275"/>
            <a:ext cx="7096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5000"/>
              </a:lnSpc>
            </a:pPr>
            <a:r>
              <a:rPr lang="en-US" sz="1500" b="1">
                <a:solidFill>
                  <a:srgbClr val="000000"/>
                </a:solidFill>
              </a:rPr>
              <a:t>Primary</a:t>
            </a:r>
          </a:p>
          <a:p>
            <a:pPr algn="l">
              <a:lnSpc>
                <a:spcPct val="85000"/>
              </a:lnSpc>
            </a:pPr>
            <a:r>
              <a:rPr lang="en-US" sz="1500" b="1">
                <a:solidFill>
                  <a:srgbClr val="000000"/>
                </a:solidFill>
              </a:rPr>
              <a:t>xylem</a:t>
            </a:r>
            <a:endParaRPr lang="en-US" sz="1400" b="1"/>
          </a:p>
        </p:txBody>
      </p:sp>
      <p:sp>
        <p:nvSpPr>
          <p:cNvPr id="24585" name="Rectangle 9"/>
          <p:cNvSpPr>
            <a:spLocks noChangeArrowheads="1"/>
          </p:cNvSpPr>
          <p:nvPr/>
        </p:nvSpPr>
        <p:spPr bwMode="auto">
          <a:xfrm>
            <a:off x="5865813" y="3970338"/>
            <a:ext cx="9747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5000"/>
              </a:lnSpc>
            </a:pPr>
            <a:r>
              <a:rPr lang="en-US" sz="1500" b="1">
                <a:solidFill>
                  <a:srgbClr val="000000"/>
                </a:solidFill>
              </a:rPr>
              <a:t>Secondary</a:t>
            </a:r>
          </a:p>
          <a:p>
            <a:pPr algn="l">
              <a:lnSpc>
                <a:spcPct val="85000"/>
              </a:lnSpc>
            </a:pPr>
            <a:r>
              <a:rPr lang="en-US" sz="1500" b="1">
                <a:solidFill>
                  <a:srgbClr val="000000"/>
                </a:solidFill>
              </a:rPr>
              <a:t>phloem</a:t>
            </a:r>
            <a:endParaRPr lang="en-US" sz="1400" b="1"/>
          </a:p>
        </p:txBody>
      </p:sp>
      <p:sp>
        <p:nvSpPr>
          <p:cNvPr id="24586" name="Rectangle 10"/>
          <p:cNvSpPr>
            <a:spLocks noChangeArrowheads="1"/>
          </p:cNvSpPr>
          <p:nvPr/>
        </p:nvSpPr>
        <p:spPr bwMode="auto">
          <a:xfrm>
            <a:off x="8159750" y="3565525"/>
            <a:ext cx="9747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5000"/>
              </a:lnSpc>
            </a:pPr>
            <a:r>
              <a:rPr lang="en-US" sz="1500" b="1">
                <a:solidFill>
                  <a:srgbClr val="000000"/>
                </a:solidFill>
              </a:rPr>
              <a:t>Secondary</a:t>
            </a:r>
          </a:p>
          <a:p>
            <a:pPr algn="l">
              <a:lnSpc>
                <a:spcPct val="85000"/>
              </a:lnSpc>
            </a:pPr>
            <a:r>
              <a:rPr lang="en-US" sz="1500" b="1">
                <a:solidFill>
                  <a:srgbClr val="000000"/>
                </a:solidFill>
              </a:rPr>
              <a:t>xylem</a:t>
            </a:r>
            <a:endParaRPr lang="en-US" sz="1400" b="1"/>
          </a:p>
        </p:txBody>
      </p:sp>
      <p:sp>
        <p:nvSpPr>
          <p:cNvPr id="24587" name="Rectangle 11"/>
          <p:cNvSpPr>
            <a:spLocks noChangeArrowheads="1"/>
          </p:cNvSpPr>
          <p:nvPr/>
        </p:nvSpPr>
        <p:spPr bwMode="auto">
          <a:xfrm>
            <a:off x="4032250" y="6042025"/>
            <a:ext cx="6461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5000"/>
              </a:lnSpc>
            </a:pPr>
            <a:r>
              <a:rPr lang="en-US" sz="1500" b="1">
                <a:solidFill>
                  <a:srgbClr val="000000"/>
                </a:solidFill>
              </a:rPr>
              <a:t>Annual</a:t>
            </a:r>
          </a:p>
          <a:p>
            <a:pPr algn="l">
              <a:lnSpc>
                <a:spcPct val="85000"/>
              </a:lnSpc>
            </a:pPr>
            <a:r>
              <a:rPr lang="en-US" sz="1500" b="1">
                <a:solidFill>
                  <a:srgbClr val="000000"/>
                </a:solidFill>
              </a:rPr>
              <a:t>growth</a:t>
            </a:r>
          </a:p>
          <a:p>
            <a:pPr algn="l">
              <a:lnSpc>
                <a:spcPct val="85000"/>
              </a:lnSpc>
            </a:pPr>
            <a:r>
              <a:rPr lang="en-US" sz="1500" b="1">
                <a:solidFill>
                  <a:srgbClr val="000000"/>
                </a:solidFill>
              </a:rPr>
              <a:t>layers</a:t>
            </a:r>
            <a:endParaRPr lang="en-US" sz="1400" b="1"/>
          </a:p>
        </p:txBody>
      </p:sp>
      <p:sp>
        <p:nvSpPr>
          <p:cNvPr id="24588" name="Freeform 12"/>
          <p:cNvSpPr>
            <a:spLocks/>
          </p:cNvSpPr>
          <p:nvPr/>
        </p:nvSpPr>
        <p:spPr bwMode="auto">
          <a:xfrm>
            <a:off x="4695825" y="5405438"/>
            <a:ext cx="2122488" cy="720725"/>
          </a:xfrm>
          <a:custGeom>
            <a:avLst/>
            <a:gdLst>
              <a:gd name="T0" fmla="*/ 2147483647 w 1545"/>
              <a:gd name="T1" fmla="*/ 0 h 555"/>
              <a:gd name="T2" fmla="*/ 0 w 1545"/>
              <a:gd name="T3" fmla="*/ 935935995 h 555"/>
              <a:gd name="T4" fmla="*/ 2147483647 w 1545"/>
              <a:gd name="T5" fmla="*/ 160204801 h 555"/>
              <a:gd name="T6" fmla="*/ 0 60000 65536"/>
              <a:gd name="T7" fmla="*/ 0 60000 65536"/>
              <a:gd name="T8" fmla="*/ 0 60000 65536"/>
              <a:gd name="T9" fmla="*/ 0 w 1545"/>
              <a:gd name="T10" fmla="*/ 0 h 555"/>
              <a:gd name="T11" fmla="*/ 1545 w 1545"/>
              <a:gd name="T12" fmla="*/ 555 h 555"/>
            </a:gdLst>
            <a:ahLst/>
            <a:cxnLst>
              <a:cxn ang="T6">
                <a:pos x="T0" y="T1"/>
              </a:cxn>
              <a:cxn ang="T7">
                <a:pos x="T2" y="T3"/>
              </a:cxn>
              <a:cxn ang="T8">
                <a:pos x="T4" y="T5"/>
              </a:cxn>
            </a:cxnLst>
            <a:rect l="T9" t="T10" r="T11" b="T12"/>
            <a:pathLst>
              <a:path w="1545" h="555">
                <a:moveTo>
                  <a:pt x="1170" y="0"/>
                </a:moveTo>
                <a:lnTo>
                  <a:pt x="0" y="555"/>
                </a:lnTo>
                <a:lnTo>
                  <a:pt x="1545" y="95"/>
                </a:lnTo>
              </a:path>
            </a:pathLst>
          </a:custGeom>
          <a:noFill/>
          <a:ln w="1270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89" name="Freeform 13"/>
          <p:cNvSpPr>
            <a:spLocks/>
          </p:cNvSpPr>
          <p:nvPr/>
        </p:nvSpPr>
        <p:spPr bwMode="auto">
          <a:xfrm>
            <a:off x="5397500" y="2682875"/>
            <a:ext cx="793750" cy="2047875"/>
          </a:xfrm>
          <a:custGeom>
            <a:avLst/>
            <a:gdLst>
              <a:gd name="T0" fmla="*/ 1726134384 w 365"/>
              <a:gd name="T1" fmla="*/ 0 h 1290"/>
              <a:gd name="T2" fmla="*/ 0 w 365"/>
              <a:gd name="T3" fmla="*/ 2028726601 h 1290"/>
              <a:gd name="T4" fmla="*/ 1134992803 w 365"/>
              <a:gd name="T5" fmla="*/ 2147483647 h 1290"/>
              <a:gd name="T6" fmla="*/ 0 60000 65536"/>
              <a:gd name="T7" fmla="*/ 0 60000 65536"/>
              <a:gd name="T8" fmla="*/ 0 60000 65536"/>
              <a:gd name="T9" fmla="*/ 0 w 365"/>
              <a:gd name="T10" fmla="*/ 0 h 1290"/>
              <a:gd name="T11" fmla="*/ 365 w 365"/>
              <a:gd name="T12" fmla="*/ 1290 h 1290"/>
            </a:gdLst>
            <a:ahLst/>
            <a:cxnLst>
              <a:cxn ang="T6">
                <a:pos x="T0" y="T1"/>
              </a:cxn>
              <a:cxn ang="T7">
                <a:pos x="T2" y="T3"/>
              </a:cxn>
              <a:cxn ang="T8">
                <a:pos x="T4" y="T5"/>
              </a:cxn>
            </a:cxnLst>
            <a:rect l="T9" t="T10" r="T11" b="T12"/>
            <a:pathLst>
              <a:path w="365" h="1290">
                <a:moveTo>
                  <a:pt x="365" y="0"/>
                </a:moveTo>
                <a:lnTo>
                  <a:pt x="0" y="805"/>
                </a:lnTo>
                <a:lnTo>
                  <a:pt x="240" y="1290"/>
                </a:lnTo>
              </a:path>
            </a:pathLst>
          </a:custGeom>
          <a:noFill/>
          <a:ln w="1270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0" name="Freeform 14"/>
          <p:cNvSpPr>
            <a:spLocks/>
          </p:cNvSpPr>
          <p:nvPr/>
        </p:nvSpPr>
        <p:spPr bwMode="auto">
          <a:xfrm>
            <a:off x="7537450" y="4646613"/>
            <a:ext cx="708025" cy="287337"/>
          </a:xfrm>
          <a:custGeom>
            <a:avLst/>
            <a:gdLst>
              <a:gd name="T0" fmla="*/ 74671956 w 531"/>
              <a:gd name="T1" fmla="*/ 177172888 h 466"/>
              <a:gd name="T2" fmla="*/ 0 w 531"/>
              <a:gd name="T3" fmla="*/ 168048399 h 466"/>
              <a:gd name="T4" fmla="*/ 856948864 w 531"/>
              <a:gd name="T5" fmla="*/ 0 h 466"/>
              <a:gd name="T6" fmla="*/ 944066567 w 531"/>
              <a:gd name="T7" fmla="*/ 12166196 h 466"/>
              <a:gd name="T8" fmla="*/ 0 60000 65536"/>
              <a:gd name="T9" fmla="*/ 0 60000 65536"/>
              <a:gd name="T10" fmla="*/ 0 60000 65536"/>
              <a:gd name="T11" fmla="*/ 0 60000 65536"/>
              <a:gd name="T12" fmla="*/ 0 w 531"/>
              <a:gd name="T13" fmla="*/ 0 h 466"/>
              <a:gd name="T14" fmla="*/ 531 w 531"/>
              <a:gd name="T15" fmla="*/ 466 h 466"/>
            </a:gdLst>
            <a:ahLst/>
            <a:cxnLst>
              <a:cxn ang="T8">
                <a:pos x="T0" y="T1"/>
              </a:cxn>
              <a:cxn ang="T9">
                <a:pos x="T2" y="T3"/>
              </a:cxn>
              <a:cxn ang="T10">
                <a:pos x="T4" y="T5"/>
              </a:cxn>
              <a:cxn ang="T11">
                <a:pos x="T6" y="T7"/>
              </a:cxn>
            </a:cxnLst>
            <a:rect l="T12" t="T13" r="T14" b="T15"/>
            <a:pathLst>
              <a:path w="531" h="466">
                <a:moveTo>
                  <a:pt x="42" y="466"/>
                </a:moveTo>
                <a:lnTo>
                  <a:pt x="0" y="442"/>
                </a:lnTo>
                <a:lnTo>
                  <a:pt x="482" y="0"/>
                </a:lnTo>
                <a:lnTo>
                  <a:pt x="531" y="3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1" name="Line 15"/>
          <p:cNvSpPr>
            <a:spLocks noChangeShapeType="1"/>
          </p:cNvSpPr>
          <p:nvPr/>
        </p:nvSpPr>
        <p:spPr bwMode="auto">
          <a:xfrm flipH="1">
            <a:off x="7818438" y="3944938"/>
            <a:ext cx="611187" cy="8493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2" name="Line 16"/>
          <p:cNvSpPr>
            <a:spLocks noChangeShapeType="1"/>
          </p:cNvSpPr>
          <p:nvPr/>
        </p:nvSpPr>
        <p:spPr bwMode="auto">
          <a:xfrm flipH="1">
            <a:off x="7318375" y="4230688"/>
            <a:ext cx="246063" cy="7381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3" name="Freeform 17"/>
          <p:cNvSpPr>
            <a:spLocks/>
          </p:cNvSpPr>
          <p:nvPr/>
        </p:nvSpPr>
        <p:spPr bwMode="auto">
          <a:xfrm>
            <a:off x="6818313" y="3238500"/>
            <a:ext cx="381000" cy="1190625"/>
          </a:xfrm>
          <a:custGeom>
            <a:avLst/>
            <a:gdLst>
              <a:gd name="T0" fmla="*/ 478829764 w 240"/>
              <a:gd name="T1" fmla="*/ 0 h 750"/>
              <a:gd name="T2" fmla="*/ 0 w 240"/>
              <a:gd name="T3" fmla="*/ 1461690546 h 750"/>
              <a:gd name="T4" fmla="*/ 604837545 w 240"/>
              <a:gd name="T5" fmla="*/ 1890117366 h 750"/>
              <a:gd name="T6" fmla="*/ 0 60000 65536"/>
              <a:gd name="T7" fmla="*/ 0 60000 65536"/>
              <a:gd name="T8" fmla="*/ 0 60000 65536"/>
              <a:gd name="T9" fmla="*/ 0 w 240"/>
              <a:gd name="T10" fmla="*/ 0 h 750"/>
              <a:gd name="T11" fmla="*/ 240 w 240"/>
              <a:gd name="T12" fmla="*/ 750 h 750"/>
            </a:gdLst>
            <a:ahLst/>
            <a:cxnLst>
              <a:cxn ang="T6">
                <a:pos x="T0" y="T1"/>
              </a:cxn>
              <a:cxn ang="T7">
                <a:pos x="T2" y="T3"/>
              </a:cxn>
              <a:cxn ang="T8">
                <a:pos x="T4" y="T5"/>
              </a:cxn>
            </a:cxnLst>
            <a:rect l="T9" t="T10" r="T11" b="T12"/>
            <a:pathLst>
              <a:path w="240" h="750">
                <a:moveTo>
                  <a:pt x="190" y="0"/>
                </a:moveTo>
                <a:lnTo>
                  <a:pt x="0" y="580"/>
                </a:lnTo>
                <a:lnTo>
                  <a:pt x="240" y="750"/>
                </a:lnTo>
              </a:path>
            </a:pathLst>
          </a:custGeom>
          <a:noFill/>
          <a:ln w="1270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4" name="Rectangle 18"/>
          <p:cNvSpPr>
            <a:spLocks noChangeArrowheads="1"/>
          </p:cNvSpPr>
          <p:nvPr/>
        </p:nvSpPr>
        <p:spPr bwMode="auto">
          <a:xfrm>
            <a:off x="8078788" y="1722438"/>
            <a:ext cx="1016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5000"/>
              </a:lnSpc>
            </a:pPr>
            <a:r>
              <a:rPr lang="en-US" sz="1600" b="1">
                <a:solidFill>
                  <a:srgbClr val="000000"/>
                </a:solidFill>
              </a:rPr>
              <a:t>Lateral</a:t>
            </a:r>
          </a:p>
          <a:p>
            <a:pPr algn="l">
              <a:lnSpc>
                <a:spcPct val="85000"/>
              </a:lnSpc>
            </a:pPr>
            <a:r>
              <a:rPr lang="en-US" sz="1600" b="1">
                <a:solidFill>
                  <a:srgbClr val="000000"/>
                </a:solidFill>
              </a:rPr>
              <a:t>meristems</a:t>
            </a:r>
            <a:endParaRPr lang="en-US" sz="1600" b="1"/>
          </a:p>
        </p:txBody>
      </p:sp>
      <p:sp>
        <p:nvSpPr>
          <p:cNvPr id="24595" name="Freeform 19"/>
          <p:cNvSpPr>
            <a:spLocks/>
          </p:cNvSpPr>
          <p:nvPr/>
        </p:nvSpPr>
        <p:spPr bwMode="auto">
          <a:xfrm>
            <a:off x="7516813" y="1928813"/>
            <a:ext cx="571500" cy="420687"/>
          </a:xfrm>
          <a:custGeom>
            <a:avLst/>
            <a:gdLst>
              <a:gd name="T0" fmla="*/ 0 w 430"/>
              <a:gd name="T1" fmla="*/ 722357390 h 245"/>
              <a:gd name="T2" fmla="*/ 759563489 w 430"/>
              <a:gd name="T3" fmla="*/ 0 h 245"/>
              <a:gd name="T4" fmla="*/ 591752363 w 430"/>
              <a:gd name="T5" fmla="*/ 442258796 h 245"/>
              <a:gd name="T6" fmla="*/ 0 60000 65536"/>
              <a:gd name="T7" fmla="*/ 0 60000 65536"/>
              <a:gd name="T8" fmla="*/ 0 60000 65536"/>
              <a:gd name="T9" fmla="*/ 0 w 430"/>
              <a:gd name="T10" fmla="*/ 0 h 245"/>
              <a:gd name="T11" fmla="*/ 430 w 430"/>
              <a:gd name="T12" fmla="*/ 245 h 245"/>
            </a:gdLst>
            <a:ahLst/>
            <a:cxnLst>
              <a:cxn ang="T6">
                <a:pos x="T0" y="T1"/>
              </a:cxn>
              <a:cxn ang="T7">
                <a:pos x="T2" y="T3"/>
              </a:cxn>
              <a:cxn ang="T8">
                <a:pos x="T4" y="T5"/>
              </a:cxn>
            </a:cxnLst>
            <a:rect l="T9" t="T10" r="T11" b="T12"/>
            <a:pathLst>
              <a:path w="430" h="245">
                <a:moveTo>
                  <a:pt x="0" y="245"/>
                </a:moveTo>
                <a:lnTo>
                  <a:pt x="430" y="0"/>
                </a:lnTo>
                <a:lnTo>
                  <a:pt x="335" y="150"/>
                </a:lnTo>
              </a:path>
            </a:pathLst>
          </a:custGeom>
          <a:noFill/>
          <a:ln w="1905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6" name="Rectangle 20"/>
          <p:cNvSpPr>
            <a:spLocks noChangeArrowheads="1"/>
          </p:cNvSpPr>
          <p:nvPr/>
        </p:nvSpPr>
        <p:spPr bwMode="auto">
          <a:xfrm>
            <a:off x="8332788" y="398463"/>
            <a:ext cx="7096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5000"/>
              </a:lnSpc>
            </a:pPr>
            <a:r>
              <a:rPr lang="en-US" sz="1500" b="1">
                <a:solidFill>
                  <a:srgbClr val="000000"/>
                </a:solidFill>
              </a:rPr>
              <a:t>Primary</a:t>
            </a:r>
          </a:p>
          <a:p>
            <a:pPr algn="l">
              <a:lnSpc>
                <a:spcPct val="85000"/>
              </a:lnSpc>
            </a:pPr>
            <a:r>
              <a:rPr lang="en-US" sz="1500" b="1">
                <a:solidFill>
                  <a:srgbClr val="000000"/>
                </a:solidFill>
              </a:rPr>
              <a:t>xylem</a:t>
            </a:r>
            <a:endParaRPr lang="en-US" sz="1400" b="1"/>
          </a:p>
        </p:txBody>
      </p:sp>
      <p:sp>
        <p:nvSpPr>
          <p:cNvPr id="24597" name="Rectangle 21"/>
          <p:cNvSpPr>
            <a:spLocks noChangeArrowheads="1"/>
          </p:cNvSpPr>
          <p:nvPr/>
        </p:nvSpPr>
        <p:spPr bwMode="auto">
          <a:xfrm>
            <a:off x="5326063" y="1287463"/>
            <a:ext cx="7096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5000"/>
              </a:lnSpc>
            </a:pPr>
            <a:r>
              <a:rPr lang="en-US" sz="1500" b="1">
                <a:solidFill>
                  <a:srgbClr val="000000"/>
                </a:solidFill>
              </a:rPr>
              <a:t>Primary</a:t>
            </a:r>
          </a:p>
          <a:p>
            <a:pPr algn="l">
              <a:lnSpc>
                <a:spcPct val="85000"/>
              </a:lnSpc>
            </a:pPr>
            <a:r>
              <a:rPr lang="en-US" sz="1500" b="1">
                <a:solidFill>
                  <a:srgbClr val="000000"/>
                </a:solidFill>
              </a:rPr>
              <a:t>phloem</a:t>
            </a:r>
            <a:endParaRPr lang="en-US" sz="1400" b="1"/>
          </a:p>
        </p:txBody>
      </p:sp>
      <p:sp>
        <p:nvSpPr>
          <p:cNvPr id="24598" name="Line 22"/>
          <p:cNvSpPr>
            <a:spLocks noChangeShapeType="1"/>
          </p:cNvSpPr>
          <p:nvPr/>
        </p:nvSpPr>
        <p:spPr bwMode="auto">
          <a:xfrm flipH="1">
            <a:off x="6048375" y="1000125"/>
            <a:ext cx="428625" cy="4127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9" name="Line 23"/>
          <p:cNvSpPr>
            <a:spLocks noChangeShapeType="1"/>
          </p:cNvSpPr>
          <p:nvPr/>
        </p:nvSpPr>
        <p:spPr bwMode="auto">
          <a:xfrm flipH="1">
            <a:off x="7858125" y="492125"/>
            <a:ext cx="484188" cy="2698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0" name="Rectangle 24"/>
          <p:cNvSpPr>
            <a:spLocks noChangeArrowheads="1"/>
          </p:cNvSpPr>
          <p:nvPr/>
        </p:nvSpPr>
        <p:spPr bwMode="auto">
          <a:xfrm>
            <a:off x="7146925" y="6329363"/>
            <a:ext cx="423863"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5000"/>
              </a:lnSpc>
            </a:pPr>
            <a:r>
              <a:rPr lang="en-US" sz="1500" b="1">
                <a:solidFill>
                  <a:srgbClr val="000000"/>
                </a:solidFill>
              </a:rPr>
              <a:t>Bark</a:t>
            </a:r>
            <a:endParaRPr lang="en-US" sz="1400" b="1"/>
          </a:p>
        </p:txBody>
      </p:sp>
      <p:sp>
        <p:nvSpPr>
          <p:cNvPr id="24601" name="Rectangle 25"/>
          <p:cNvSpPr>
            <a:spLocks noChangeArrowheads="1"/>
          </p:cNvSpPr>
          <p:nvPr/>
        </p:nvSpPr>
        <p:spPr bwMode="auto">
          <a:xfrm>
            <a:off x="6837363" y="1574800"/>
            <a:ext cx="92075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5000"/>
              </a:lnSpc>
            </a:pPr>
            <a:r>
              <a:rPr lang="en-US" sz="1500" b="1">
                <a:solidFill>
                  <a:srgbClr val="000000"/>
                </a:solidFill>
              </a:rPr>
              <a:t>Epidermis</a:t>
            </a:r>
            <a:endParaRPr lang="en-US" sz="14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4595">
                                            <p:txEl>
                                              <p:pRg st="0" end="0"/>
                                            </p:txEl>
                                          </p:spTgt>
                                        </p:tgtEl>
                                        <p:attrNameLst>
                                          <p:attrName>style.visibility</p:attrName>
                                        </p:attrNameLst>
                                      </p:cBhvr>
                                      <p:to>
                                        <p:strVal val="visible"/>
                                      </p:to>
                                    </p:set>
                                    <p:anim calcmode="lin" valueType="num">
                                      <p:cBhvr additive="base">
                                        <p:cTn id="7" dur="500" fill="hold"/>
                                        <p:tgtEl>
                                          <p:spTgt spid="4945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459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4595">
                                            <p:txEl>
                                              <p:pRg st="1" end="1"/>
                                            </p:txEl>
                                          </p:spTgt>
                                        </p:tgtEl>
                                        <p:attrNameLst>
                                          <p:attrName>style.visibility</p:attrName>
                                        </p:attrNameLst>
                                      </p:cBhvr>
                                      <p:to>
                                        <p:strVal val="visible"/>
                                      </p:to>
                                    </p:set>
                                    <p:anim calcmode="lin" valueType="num">
                                      <p:cBhvr additive="base">
                                        <p:cTn id="13" dur="500" fill="hold"/>
                                        <p:tgtEl>
                                          <p:spTgt spid="4945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459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4595">
                                            <p:txEl>
                                              <p:pRg st="2" end="2"/>
                                            </p:txEl>
                                          </p:spTgt>
                                        </p:tgtEl>
                                        <p:attrNameLst>
                                          <p:attrName>style.visibility</p:attrName>
                                        </p:attrNameLst>
                                      </p:cBhvr>
                                      <p:to>
                                        <p:strVal val="visible"/>
                                      </p:to>
                                    </p:set>
                                    <p:anim calcmode="lin" valueType="num">
                                      <p:cBhvr additive="base">
                                        <p:cTn id="19" dur="500" fill="hold"/>
                                        <p:tgtEl>
                                          <p:spTgt spid="4945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459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4595">
                                            <p:txEl>
                                              <p:pRg st="3" end="3"/>
                                            </p:txEl>
                                          </p:spTgt>
                                        </p:tgtEl>
                                        <p:attrNameLst>
                                          <p:attrName>style.visibility</p:attrName>
                                        </p:attrNameLst>
                                      </p:cBhvr>
                                      <p:to>
                                        <p:strVal val="visible"/>
                                      </p:to>
                                    </p:set>
                                    <p:anim calcmode="lin" valueType="num">
                                      <p:cBhvr additive="base">
                                        <p:cTn id="25" dur="500" fill="hold"/>
                                        <p:tgtEl>
                                          <p:spTgt spid="4945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9459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94595">
                                            <p:txEl>
                                              <p:pRg st="4" end="4"/>
                                            </p:txEl>
                                          </p:spTgt>
                                        </p:tgtEl>
                                        <p:attrNameLst>
                                          <p:attrName>style.visibility</p:attrName>
                                        </p:attrNameLst>
                                      </p:cBhvr>
                                      <p:to>
                                        <p:strVal val="visible"/>
                                      </p:to>
                                    </p:set>
                                    <p:anim calcmode="lin" valueType="num">
                                      <p:cBhvr additive="base">
                                        <p:cTn id="31" dur="500" fill="hold"/>
                                        <p:tgtEl>
                                          <p:spTgt spid="49459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9459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94595">
                                            <p:txEl>
                                              <p:pRg st="5" end="5"/>
                                            </p:txEl>
                                          </p:spTgt>
                                        </p:tgtEl>
                                        <p:attrNameLst>
                                          <p:attrName>style.visibility</p:attrName>
                                        </p:attrNameLst>
                                      </p:cBhvr>
                                      <p:to>
                                        <p:strVal val="visible"/>
                                      </p:to>
                                    </p:set>
                                    <p:anim calcmode="lin" valueType="num">
                                      <p:cBhvr additive="base">
                                        <p:cTn id="37" dur="500" fill="hold"/>
                                        <p:tgtEl>
                                          <p:spTgt spid="49459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9459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94595">
                                            <p:txEl>
                                              <p:pRg st="6" end="6"/>
                                            </p:txEl>
                                          </p:spTgt>
                                        </p:tgtEl>
                                        <p:attrNameLst>
                                          <p:attrName>style.visibility</p:attrName>
                                        </p:attrNameLst>
                                      </p:cBhvr>
                                      <p:to>
                                        <p:strVal val="visible"/>
                                      </p:to>
                                    </p:set>
                                    <p:anim calcmode="lin" valueType="num">
                                      <p:cBhvr additive="base">
                                        <p:cTn id="43" dur="500" fill="hold"/>
                                        <p:tgtEl>
                                          <p:spTgt spid="49459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9459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94595">
                                            <p:txEl>
                                              <p:pRg st="7" end="7"/>
                                            </p:txEl>
                                          </p:spTgt>
                                        </p:tgtEl>
                                        <p:attrNameLst>
                                          <p:attrName>style.visibility</p:attrName>
                                        </p:attrNameLst>
                                      </p:cBhvr>
                                      <p:to>
                                        <p:strVal val="visible"/>
                                      </p:to>
                                    </p:set>
                                    <p:anim calcmode="lin" valueType="num">
                                      <p:cBhvr additive="base">
                                        <p:cTn id="49" dur="500" fill="hold"/>
                                        <p:tgtEl>
                                          <p:spTgt spid="49459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9459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94595">
                                            <p:txEl>
                                              <p:pRg st="8" end="8"/>
                                            </p:txEl>
                                          </p:spTgt>
                                        </p:tgtEl>
                                        <p:attrNameLst>
                                          <p:attrName>style.visibility</p:attrName>
                                        </p:attrNameLst>
                                      </p:cBhvr>
                                      <p:to>
                                        <p:strVal val="visible"/>
                                      </p:to>
                                    </p:set>
                                    <p:anim calcmode="lin" valueType="num">
                                      <p:cBhvr additive="base">
                                        <p:cTn id="55" dur="500" fill="hold"/>
                                        <p:tgtEl>
                                          <p:spTgt spid="494595">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94595">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94595">
                                            <p:txEl>
                                              <p:pRg st="9" end="9"/>
                                            </p:txEl>
                                          </p:spTgt>
                                        </p:tgtEl>
                                        <p:attrNameLst>
                                          <p:attrName>style.visibility</p:attrName>
                                        </p:attrNameLst>
                                      </p:cBhvr>
                                      <p:to>
                                        <p:strVal val="visible"/>
                                      </p:to>
                                    </p:set>
                                    <p:anim calcmode="lin" valueType="num">
                                      <p:cBhvr additive="base">
                                        <p:cTn id="61" dur="500" fill="hold"/>
                                        <p:tgtEl>
                                          <p:spTgt spid="494595">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94595">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59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9">
            <a:extLst>
              <a:ext uri="{28A0092B-C50C-407E-A947-70E740481C1C}">
                <a14:useLocalDpi xmlns:a14="http://schemas.microsoft.com/office/drawing/2010/main" val="0"/>
              </a:ext>
            </a:extLst>
          </a:blip>
          <a:srcRect t="4076"/>
          <a:stretch>
            <a:fillRect/>
          </a:stretch>
        </p:blipFill>
        <p:spPr bwMode="auto">
          <a:xfrm>
            <a:off x="2714625" y="2259013"/>
            <a:ext cx="6276975" cy="45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noGrp="1" noChangeArrowheads="1"/>
          </p:cNvSpPr>
          <p:nvPr>
            <p:ph type="title"/>
          </p:nvPr>
        </p:nvSpPr>
        <p:spPr>
          <a:noFill/>
        </p:spPr>
        <p:txBody>
          <a:bodyPr/>
          <a:lstStyle/>
          <a:p>
            <a:pPr eaLnBrk="1" hangingPunct="1"/>
            <a:r>
              <a:rPr lang="en-US" smtClean="0"/>
              <a:t>Vascular cambium</a:t>
            </a:r>
          </a:p>
        </p:txBody>
      </p:sp>
      <p:sp>
        <p:nvSpPr>
          <p:cNvPr id="496644" name="AutoShape 4"/>
          <p:cNvSpPr>
            <a:spLocks noChangeArrowheads="1"/>
          </p:cNvSpPr>
          <p:nvPr/>
        </p:nvSpPr>
        <p:spPr bwMode="auto">
          <a:xfrm>
            <a:off x="4568825" y="6308725"/>
            <a:ext cx="2662238" cy="4064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tIns="0" bIns="0" anchor="ctr">
            <a:spAutoFit/>
          </a:bodyPr>
          <a:lstStyle/>
          <a:p>
            <a:r>
              <a:rPr lang="en-US" b="1" u="sng">
                <a:solidFill>
                  <a:srgbClr val="0F116A"/>
                </a:solidFill>
              </a:rPr>
              <a:t>last year’s xylem</a:t>
            </a:r>
            <a:endParaRPr lang="en-US" sz="3600" b="1">
              <a:solidFill>
                <a:schemeClr val="tx2"/>
              </a:solidFill>
            </a:endParaRPr>
          </a:p>
        </p:txBody>
      </p:sp>
      <p:sp>
        <p:nvSpPr>
          <p:cNvPr id="496645" name="Rectangle 5"/>
          <p:cNvSpPr>
            <a:spLocks noChangeArrowheads="1"/>
          </p:cNvSpPr>
          <p:nvPr/>
        </p:nvSpPr>
        <p:spPr bwMode="auto">
          <a:xfrm>
            <a:off x="8172450" y="5915025"/>
            <a:ext cx="89535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b="1" u="sng">
                <a:solidFill>
                  <a:srgbClr val="0F116A"/>
                </a:solidFill>
              </a:rPr>
              <a:t>early</a:t>
            </a:r>
            <a:endParaRPr lang="en-US" sz="3600" b="1">
              <a:solidFill>
                <a:schemeClr val="tx2"/>
              </a:solidFill>
            </a:endParaRPr>
          </a:p>
        </p:txBody>
      </p:sp>
      <p:sp>
        <p:nvSpPr>
          <p:cNvPr id="496646" name="Rectangle 6"/>
          <p:cNvSpPr>
            <a:spLocks noChangeArrowheads="1"/>
          </p:cNvSpPr>
          <p:nvPr/>
        </p:nvSpPr>
        <p:spPr bwMode="auto">
          <a:xfrm>
            <a:off x="8358188" y="5064125"/>
            <a:ext cx="709612"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b="1" u="sng">
                <a:solidFill>
                  <a:srgbClr val="0F116A"/>
                </a:solidFill>
              </a:rPr>
              <a:t>late</a:t>
            </a:r>
            <a:endParaRPr lang="en-US" sz="3600" b="1">
              <a:solidFill>
                <a:schemeClr val="tx2"/>
              </a:solidFill>
            </a:endParaRPr>
          </a:p>
        </p:txBody>
      </p:sp>
      <p:sp>
        <p:nvSpPr>
          <p:cNvPr id="496647" name="AutoShape 7"/>
          <p:cNvSpPr>
            <a:spLocks noChangeArrowheads="1"/>
          </p:cNvSpPr>
          <p:nvPr/>
        </p:nvSpPr>
        <p:spPr bwMode="auto">
          <a:xfrm>
            <a:off x="5243513" y="3870325"/>
            <a:ext cx="1303337" cy="4064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tIns="0" bIns="0" anchor="ctr">
            <a:spAutoFit/>
          </a:bodyPr>
          <a:lstStyle/>
          <a:p>
            <a:r>
              <a:rPr lang="en-US" b="1" u="sng">
                <a:solidFill>
                  <a:srgbClr val="0F116A"/>
                </a:solidFill>
              </a:rPr>
              <a:t>phloem</a:t>
            </a:r>
            <a:endParaRPr lang="en-US" sz="3600" b="1">
              <a:solidFill>
                <a:schemeClr val="tx2"/>
              </a:solidFill>
            </a:endParaRPr>
          </a:p>
        </p:txBody>
      </p:sp>
      <p:sp>
        <p:nvSpPr>
          <p:cNvPr id="496648" name="Rectangle 8"/>
          <p:cNvSpPr>
            <a:spLocks noChangeArrowheads="1"/>
          </p:cNvSpPr>
          <p:nvPr/>
        </p:nvSpPr>
        <p:spPr bwMode="auto">
          <a:xfrm>
            <a:off x="8239125" y="3159125"/>
            <a:ext cx="82867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b="1" u="sng">
                <a:solidFill>
                  <a:srgbClr val="0F116A"/>
                </a:solidFill>
              </a:rPr>
              <a:t>bark</a:t>
            </a:r>
            <a:endParaRPr lang="en-US" sz="3600" b="1">
              <a:solidFill>
                <a:schemeClr val="tx2"/>
              </a:solidFill>
            </a:endParaRPr>
          </a:p>
        </p:txBody>
      </p:sp>
      <p:sp>
        <p:nvSpPr>
          <p:cNvPr id="496649" name="Rectangle 9" descr="Rectangle: Click to edit Master text styles&#10;Second level&#10;Third level&#10;Fourth level&#10;Fifth level"/>
          <p:cNvSpPr>
            <a:spLocks noGrp="1" noChangeArrowheads="1"/>
          </p:cNvSpPr>
          <p:nvPr>
            <p:ph type="body" idx="1"/>
          </p:nvPr>
        </p:nvSpPr>
        <p:spPr>
          <a:xfrm>
            <a:off x="609600" y="1281113"/>
            <a:ext cx="7772400" cy="966787"/>
          </a:xfrm>
          <a:noFill/>
        </p:spPr>
        <p:txBody>
          <a:bodyPr/>
          <a:lstStyle/>
          <a:p>
            <a:pPr marL="228600" indent="-228600" eaLnBrk="1" hangingPunct="1"/>
            <a:r>
              <a:rPr lang="en-US" sz="2200" u="sng" smtClean="0">
                <a:solidFill>
                  <a:srgbClr val="CC0000"/>
                </a:solidFill>
              </a:rPr>
              <a:t>Phloem</a:t>
            </a:r>
            <a:r>
              <a:rPr lang="en-US" sz="2200" smtClean="0"/>
              <a:t> produced to the </a:t>
            </a:r>
            <a:r>
              <a:rPr lang="en-US" sz="2200" u="sng" smtClean="0">
                <a:solidFill>
                  <a:srgbClr val="CC0000"/>
                </a:solidFill>
              </a:rPr>
              <a:t>outside</a:t>
            </a:r>
            <a:endParaRPr lang="en-US" sz="2200" smtClean="0"/>
          </a:p>
          <a:p>
            <a:pPr marL="228600" indent="-228600" eaLnBrk="1" hangingPunct="1"/>
            <a:r>
              <a:rPr lang="en-US" sz="2200" u="sng" smtClean="0">
                <a:solidFill>
                  <a:srgbClr val="CC0000"/>
                </a:solidFill>
              </a:rPr>
              <a:t>Xylem</a:t>
            </a:r>
            <a:r>
              <a:rPr lang="en-US" sz="2200" smtClean="0"/>
              <a:t> produced to the </a:t>
            </a:r>
            <a:r>
              <a:rPr lang="en-US" sz="2200" u="sng" smtClean="0">
                <a:solidFill>
                  <a:srgbClr val="CC0000"/>
                </a:solidFill>
              </a:rPr>
              <a:t>inside</a:t>
            </a:r>
            <a:endParaRPr lang="en-US" sz="2200" smtClean="0"/>
          </a:p>
        </p:txBody>
      </p:sp>
      <p:grpSp>
        <p:nvGrpSpPr>
          <p:cNvPr id="2" name="Group 10"/>
          <p:cNvGrpSpPr>
            <a:grpSpLocks/>
          </p:cNvGrpSpPr>
          <p:nvPr/>
        </p:nvGrpSpPr>
        <p:grpSpPr bwMode="auto">
          <a:xfrm>
            <a:off x="344488" y="3941763"/>
            <a:ext cx="2389187" cy="822325"/>
            <a:chOff x="210" y="2413"/>
            <a:chExt cx="1505" cy="518"/>
          </a:xfrm>
        </p:grpSpPr>
        <p:sp>
          <p:nvSpPr>
            <p:cNvPr id="25617" name="Line 11"/>
            <p:cNvSpPr>
              <a:spLocks noChangeShapeType="1"/>
            </p:cNvSpPr>
            <p:nvPr/>
          </p:nvSpPr>
          <p:spPr bwMode="auto">
            <a:xfrm>
              <a:off x="1038" y="2668"/>
              <a:ext cx="677" cy="72"/>
            </a:xfrm>
            <a:prstGeom prst="line">
              <a:avLst/>
            </a:prstGeom>
            <a:noFill/>
            <a:ln w="28575">
              <a:solidFill>
                <a:srgbClr val="0F116A"/>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8" name="AutoShape 12"/>
            <p:cNvSpPr>
              <a:spLocks noChangeArrowheads="1"/>
            </p:cNvSpPr>
            <p:nvPr/>
          </p:nvSpPr>
          <p:spPr bwMode="auto">
            <a:xfrm>
              <a:off x="210" y="2413"/>
              <a:ext cx="1005" cy="518"/>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pPr>
                <a:lnSpc>
                  <a:spcPct val="90000"/>
                </a:lnSpc>
              </a:pPr>
              <a:r>
                <a:rPr lang="en-US" b="1">
                  <a:solidFill>
                    <a:srgbClr val="0F116A"/>
                  </a:solidFill>
                </a:rPr>
                <a:t>cork</a:t>
              </a:r>
              <a:br>
                <a:rPr lang="en-US" b="1">
                  <a:solidFill>
                    <a:srgbClr val="0F116A"/>
                  </a:solidFill>
                </a:rPr>
              </a:br>
              <a:r>
                <a:rPr lang="en-US" b="1">
                  <a:solidFill>
                    <a:srgbClr val="0F116A"/>
                  </a:solidFill>
                </a:rPr>
                <a:t>cambium</a:t>
              </a:r>
              <a:endParaRPr lang="en-US" sz="3600" b="1">
                <a:solidFill>
                  <a:schemeClr val="tx2"/>
                </a:solidFill>
              </a:endParaRPr>
            </a:p>
          </p:txBody>
        </p:sp>
      </p:grpSp>
      <p:grpSp>
        <p:nvGrpSpPr>
          <p:cNvPr id="3" name="Group 13"/>
          <p:cNvGrpSpPr>
            <a:grpSpLocks/>
          </p:cNvGrpSpPr>
          <p:nvPr/>
        </p:nvGrpSpPr>
        <p:grpSpPr bwMode="auto">
          <a:xfrm>
            <a:off x="341313" y="5613400"/>
            <a:ext cx="2413000" cy="822325"/>
            <a:chOff x="208" y="3466"/>
            <a:chExt cx="1520" cy="518"/>
          </a:xfrm>
        </p:grpSpPr>
        <p:sp>
          <p:nvSpPr>
            <p:cNvPr id="25615" name="Line 14"/>
            <p:cNvSpPr>
              <a:spLocks noChangeShapeType="1"/>
            </p:cNvSpPr>
            <p:nvPr/>
          </p:nvSpPr>
          <p:spPr bwMode="auto">
            <a:xfrm flipV="1">
              <a:off x="1104" y="3648"/>
              <a:ext cx="624" cy="110"/>
            </a:xfrm>
            <a:prstGeom prst="line">
              <a:avLst/>
            </a:prstGeom>
            <a:noFill/>
            <a:ln w="28575">
              <a:solidFill>
                <a:srgbClr val="0F116A"/>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6" name="AutoShape 15"/>
            <p:cNvSpPr>
              <a:spLocks noChangeArrowheads="1"/>
            </p:cNvSpPr>
            <p:nvPr/>
          </p:nvSpPr>
          <p:spPr bwMode="auto">
            <a:xfrm>
              <a:off x="208" y="3466"/>
              <a:ext cx="1005" cy="518"/>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pPr>
                <a:lnSpc>
                  <a:spcPct val="90000"/>
                </a:lnSpc>
              </a:pPr>
              <a:r>
                <a:rPr lang="en-US" b="1">
                  <a:solidFill>
                    <a:srgbClr val="0F116A"/>
                  </a:solidFill>
                </a:rPr>
                <a:t>vascular</a:t>
              </a:r>
              <a:br>
                <a:rPr lang="en-US" b="1">
                  <a:solidFill>
                    <a:srgbClr val="0F116A"/>
                  </a:solidFill>
                </a:rPr>
              </a:br>
              <a:r>
                <a:rPr lang="en-US" b="1">
                  <a:solidFill>
                    <a:srgbClr val="0F116A"/>
                  </a:solidFill>
                </a:rPr>
                <a:t>cambium</a:t>
              </a:r>
              <a:endParaRPr lang="en-US" sz="3600" b="1">
                <a:solidFill>
                  <a:schemeClr val="tx2"/>
                </a:solidFill>
              </a:endParaRPr>
            </a:p>
          </p:txBody>
        </p:sp>
      </p:grpSp>
      <p:sp>
        <p:nvSpPr>
          <p:cNvPr id="496656" name="AutoShape 16"/>
          <p:cNvSpPr>
            <a:spLocks noChangeArrowheads="1"/>
          </p:cNvSpPr>
          <p:nvPr/>
        </p:nvSpPr>
        <p:spPr bwMode="auto">
          <a:xfrm>
            <a:off x="5354638" y="4894263"/>
            <a:ext cx="1082675" cy="4064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tIns="0" bIns="0" anchor="ctr">
            <a:spAutoFit/>
          </a:bodyPr>
          <a:lstStyle/>
          <a:p>
            <a:r>
              <a:rPr lang="en-US" b="1" u="sng">
                <a:solidFill>
                  <a:srgbClr val="0F116A"/>
                </a:solidFill>
              </a:rPr>
              <a:t>xylem</a:t>
            </a:r>
            <a:endParaRPr lang="en-US" sz="3600" b="1">
              <a:solidFill>
                <a:schemeClr val="tx2"/>
              </a:solidFill>
            </a:endParaRPr>
          </a:p>
        </p:txBody>
      </p:sp>
      <p:pic>
        <p:nvPicPr>
          <p:cNvPr id="496657" name="Picture 17" descr="penguin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69238" y="646113"/>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6658" name="AutoShape 18"/>
          <p:cNvSpPr>
            <a:spLocks noChangeArrowheads="1"/>
          </p:cNvSpPr>
          <p:nvPr/>
        </p:nvSpPr>
        <p:spPr bwMode="auto">
          <a:xfrm flipH="1">
            <a:off x="5586413" y="317500"/>
            <a:ext cx="2092325" cy="1057275"/>
          </a:xfrm>
          <a:prstGeom prst="wedgeEllipseCallout">
            <a:avLst>
              <a:gd name="adj1" fmla="val -66315"/>
              <a:gd name="adj2" fmla="val 3449"/>
            </a:avLst>
          </a:prstGeom>
          <a:solidFill>
            <a:srgbClr val="FFEA18"/>
          </a:solidFill>
          <a:ln w="38100">
            <a:solidFill>
              <a:srgbClr val="CC0000"/>
            </a:solidFill>
            <a:miter lim="800000"/>
            <a:headEnd/>
            <a:tailEnd/>
          </a:ln>
        </p:spPr>
        <p:txBody>
          <a:bodyPr wrap="none" lIns="0" tIns="0" rIns="0" bIns="0" anchor="ctr"/>
          <a:lstStyle/>
          <a:p>
            <a:r>
              <a:rPr lang="en-US" sz="1600" b="1">
                <a:solidFill>
                  <a:srgbClr val="0F116A"/>
                </a:solidFill>
                <a:latin typeface="Comic Sans MS" pitchFamily="66" charset="0"/>
                <a:ea typeface="ＭＳ Ｐゴシック" pitchFamily="32" charset="-128"/>
              </a:rPr>
              <a:t>Why are early </a:t>
            </a:r>
            <a:br>
              <a:rPr lang="en-US" sz="1600" b="1">
                <a:solidFill>
                  <a:srgbClr val="0F116A"/>
                </a:solidFill>
                <a:latin typeface="Comic Sans MS" pitchFamily="66" charset="0"/>
                <a:ea typeface="ＭＳ Ｐゴシック" pitchFamily="32" charset="-128"/>
              </a:rPr>
            </a:br>
            <a:r>
              <a:rPr lang="en-US" sz="1600" b="1">
                <a:solidFill>
                  <a:srgbClr val="0F116A"/>
                </a:solidFill>
                <a:latin typeface="Comic Sans MS" pitchFamily="66" charset="0"/>
                <a:ea typeface="ＭＳ Ｐゴシック" pitchFamily="32" charset="-128"/>
              </a:rPr>
              <a:t>&amp; late growth </a:t>
            </a:r>
            <a:br>
              <a:rPr lang="en-US" sz="1600" b="1">
                <a:solidFill>
                  <a:srgbClr val="0F116A"/>
                </a:solidFill>
                <a:latin typeface="Comic Sans MS" pitchFamily="66" charset="0"/>
                <a:ea typeface="ＭＳ Ｐゴシック" pitchFamily="32" charset="-128"/>
              </a:rPr>
            </a:br>
            <a:r>
              <a:rPr lang="en-US" sz="1600" b="1">
                <a:solidFill>
                  <a:srgbClr val="0F116A"/>
                </a:solidFill>
                <a:latin typeface="Comic Sans MS" pitchFamily="66" charset="0"/>
                <a:ea typeface="ＭＳ Ｐゴシック" pitchFamily="32" charset="-128"/>
              </a:rPr>
              <a:t>different?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6649">
                                            <p:txEl>
                                              <p:pRg st="0" end="0"/>
                                            </p:txEl>
                                          </p:spTgt>
                                        </p:tgtEl>
                                        <p:attrNameLst>
                                          <p:attrName>style.visibility</p:attrName>
                                        </p:attrNameLst>
                                      </p:cBhvr>
                                      <p:to>
                                        <p:strVal val="visible"/>
                                      </p:to>
                                    </p:set>
                                    <p:anim calcmode="lin" valueType="num">
                                      <p:cBhvr additive="base">
                                        <p:cTn id="7" dur="500" fill="hold"/>
                                        <p:tgtEl>
                                          <p:spTgt spid="49664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664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6649">
                                            <p:txEl>
                                              <p:pRg st="1" end="1"/>
                                            </p:txEl>
                                          </p:spTgt>
                                        </p:tgtEl>
                                        <p:attrNameLst>
                                          <p:attrName>style.visibility</p:attrName>
                                        </p:attrNameLst>
                                      </p:cBhvr>
                                      <p:to>
                                        <p:strVal val="visible"/>
                                      </p:to>
                                    </p:set>
                                    <p:anim calcmode="lin" valueType="num">
                                      <p:cBhvr additive="base">
                                        <p:cTn id="13" dur="500" fill="hold"/>
                                        <p:tgtEl>
                                          <p:spTgt spid="49664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664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subTnLst>
                                    <p:audio>
                                      <p:cMediaNode>
                                        <p:cTn display="0" masterRel="sameClick">
                                          <p:stCondLst>
                                            <p:cond evt="begin" delay="0">
                                              <p:tn val="17"/>
                                            </p:cond>
                                          </p:stCondLst>
                                          <p:endCondLst>
                                            <p:cond evt="onStopAudio" delay="0">
                                              <p:tgtEl>
                                                <p:sldTgt/>
                                              </p:tgtEl>
                                            </p:cond>
                                          </p:endCondLst>
                                        </p:cTn>
                                        <p:tgtEl>
                                          <p:sndTgt r:embed="rId4" name="Vibro Up"/>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96647"/>
                                        </p:tgtEl>
                                        <p:attrNameLst>
                                          <p:attrName>style.visibility</p:attrName>
                                        </p:attrNameLst>
                                      </p:cBhvr>
                                      <p:to>
                                        <p:strVal val="visible"/>
                                      </p:to>
                                    </p:set>
                                    <p:animEffect transition="in" filter="wipe(left)">
                                      <p:cBhvr>
                                        <p:cTn id="24" dur="500"/>
                                        <p:tgtEl>
                                          <p:spTgt spid="496647"/>
                                        </p:tgtEl>
                                      </p:cBhvr>
                                    </p:animEffect>
                                  </p:childTnLst>
                                  <p:subTnLst>
                                    <p:audio>
                                      <p:cMediaNode>
                                        <p:cTn display="0" masterRel="sameClick">
                                          <p:stCondLst>
                                            <p:cond evt="begin" delay="0">
                                              <p:tn val="22"/>
                                            </p:cond>
                                          </p:stCondLst>
                                          <p:endCondLst>
                                            <p:cond evt="onStopAudio" delay="0">
                                              <p:tgtEl>
                                                <p:sldTgt/>
                                              </p:tgtEl>
                                            </p:cond>
                                          </p:endCondLst>
                                        </p:cTn>
                                        <p:tgtEl>
                                          <p:sndTgt r:embed="rId5" name="Chimes"/>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96656"/>
                                        </p:tgtEl>
                                        <p:attrNameLst>
                                          <p:attrName>style.visibility</p:attrName>
                                        </p:attrNameLst>
                                      </p:cBhvr>
                                      <p:to>
                                        <p:strVal val="visible"/>
                                      </p:to>
                                    </p:set>
                                    <p:animEffect transition="in" filter="wipe(left)">
                                      <p:cBhvr>
                                        <p:cTn id="29" dur="500"/>
                                        <p:tgtEl>
                                          <p:spTgt spid="496656"/>
                                        </p:tgtEl>
                                      </p:cBhvr>
                                    </p:animEffect>
                                  </p:childTnLst>
                                  <p:subTnLst>
                                    <p:audio>
                                      <p:cMediaNode>
                                        <p:cTn display="0" masterRel="sameClick">
                                          <p:stCondLst>
                                            <p:cond evt="begin" delay="0">
                                              <p:tn val="27"/>
                                            </p:cond>
                                          </p:stCondLst>
                                          <p:endCondLst>
                                            <p:cond evt="onStopAudio" delay="0">
                                              <p:tgtEl>
                                                <p:sldTgt/>
                                              </p:tgtEl>
                                            </p:cond>
                                          </p:endCondLst>
                                        </p:cTn>
                                        <p:tgtEl>
                                          <p:sndTgt r:embed="rId5" name="Chimes"/>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96644"/>
                                        </p:tgtEl>
                                        <p:attrNameLst>
                                          <p:attrName>style.visibility</p:attrName>
                                        </p:attrNameLst>
                                      </p:cBhvr>
                                      <p:to>
                                        <p:strVal val="visible"/>
                                      </p:to>
                                    </p:set>
                                    <p:animEffect transition="in" filter="wipe(left)">
                                      <p:cBhvr>
                                        <p:cTn id="34" dur="500"/>
                                        <p:tgtEl>
                                          <p:spTgt spid="496644"/>
                                        </p:tgtEl>
                                      </p:cBhvr>
                                    </p:animEffect>
                                  </p:childTnLst>
                                  <p:subTnLst>
                                    <p:audio>
                                      <p:cMediaNode>
                                        <p:cTn display="0" masterRel="sameClick">
                                          <p:stCondLst>
                                            <p:cond evt="begin" delay="0">
                                              <p:tn val="32"/>
                                            </p:cond>
                                          </p:stCondLst>
                                          <p:endCondLst>
                                            <p:cond evt="onStopAudio" delay="0">
                                              <p:tgtEl>
                                                <p:sldTgt/>
                                              </p:tgtEl>
                                            </p:cond>
                                          </p:endCondLst>
                                        </p:cTn>
                                        <p:tgtEl>
                                          <p:sndTgt r:embed="rId6" name="String"/>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96645"/>
                                        </p:tgtEl>
                                        <p:attrNameLst>
                                          <p:attrName>style.visibility</p:attrName>
                                        </p:attrNameLst>
                                      </p:cBhvr>
                                      <p:to>
                                        <p:strVal val="visible"/>
                                      </p:to>
                                    </p:set>
                                    <p:animEffect transition="in" filter="wipe(left)">
                                      <p:cBhvr>
                                        <p:cTn id="39" dur="500"/>
                                        <p:tgtEl>
                                          <p:spTgt spid="496645"/>
                                        </p:tgtEl>
                                      </p:cBhvr>
                                    </p:animEffect>
                                  </p:childTnLst>
                                  <p:subTnLst>
                                    <p:audio>
                                      <p:cMediaNode>
                                        <p:cTn display="0" masterRel="sameClick">
                                          <p:stCondLst>
                                            <p:cond evt="begin" delay="0">
                                              <p:tn val="37"/>
                                            </p:cond>
                                          </p:stCondLst>
                                          <p:endCondLst>
                                            <p:cond evt="onStopAudio" delay="0">
                                              <p:tgtEl>
                                                <p:sldTgt/>
                                              </p:tgtEl>
                                            </p:cond>
                                          </p:endCondLst>
                                        </p:cTn>
                                        <p:tgtEl>
                                          <p:sndTgt r:embed="rId7" name="Pencil Check"/>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96646"/>
                                        </p:tgtEl>
                                        <p:attrNameLst>
                                          <p:attrName>style.visibility</p:attrName>
                                        </p:attrNameLst>
                                      </p:cBhvr>
                                      <p:to>
                                        <p:strVal val="visible"/>
                                      </p:to>
                                    </p:set>
                                    <p:animEffect transition="in" filter="wipe(left)">
                                      <p:cBhvr>
                                        <p:cTn id="44" dur="500"/>
                                        <p:tgtEl>
                                          <p:spTgt spid="496646"/>
                                        </p:tgtEl>
                                      </p:cBhvr>
                                    </p:animEffect>
                                  </p:childTnLst>
                                  <p:subTnLst>
                                    <p:audio>
                                      <p:cMediaNode>
                                        <p:cTn display="0" masterRel="sameClick">
                                          <p:stCondLst>
                                            <p:cond evt="begin" delay="0">
                                              <p:tn val="42"/>
                                            </p:cond>
                                          </p:stCondLst>
                                          <p:endCondLst>
                                            <p:cond evt="onStopAudio" delay="0">
                                              <p:tgtEl>
                                                <p:sldTgt/>
                                              </p:tgtEl>
                                            </p:cond>
                                          </p:endCondLst>
                                        </p:cTn>
                                        <p:tgtEl>
                                          <p:sndTgt r:embed="rId7" name="Pencil Check"/>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2" fill="hold" nodeType="clickEffect">
                                  <p:stCondLst>
                                    <p:cond delay="0"/>
                                  </p:stCondLst>
                                  <p:childTnLst>
                                    <p:set>
                                      <p:cBhvr>
                                        <p:cTn id="48" dur="1" fill="hold">
                                          <p:stCondLst>
                                            <p:cond delay="0"/>
                                          </p:stCondLst>
                                        </p:cTn>
                                        <p:tgtEl>
                                          <p:spTgt spid="496657"/>
                                        </p:tgtEl>
                                        <p:attrNameLst>
                                          <p:attrName>style.visibility</p:attrName>
                                        </p:attrNameLst>
                                      </p:cBhvr>
                                      <p:to>
                                        <p:strVal val="visible"/>
                                      </p:to>
                                    </p:set>
                                    <p:animEffect transition="in" filter="wipe(right)">
                                      <p:cBhvr>
                                        <p:cTn id="49" dur="500"/>
                                        <p:tgtEl>
                                          <p:spTgt spid="496657"/>
                                        </p:tgtEl>
                                      </p:cBhvr>
                                    </p:animEffect>
                                  </p:childTnLst>
                                </p:cTn>
                              </p:par>
                            </p:childTnLst>
                          </p:cTn>
                        </p:par>
                        <p:par>
                          <p:cTn id="50" fill="hold" nodeType="afterGroup">
                            <p:stCondLst>
                              <p:cond delay="500"/>
                            </p:stCondLst>
                            <p:childTnLst>
                              <p:par>
                                <p:cTn id="51" presetID="22" presetClass="entr" presetSubtype="2" fill="hold" grpId="0" nodeType="afterEffect">
                                  <p:stCondLst>
                                    <p:cond delay="0"/>
                                  </p:stCondLst>
                                  <p:childTnLst>
                                    <p:set>
                                      <p:cBhvr>
                                        <p:cTn id="52" dur="1" fill="hold">
                                          <p:stCondLst>
                                            <p:cond delay="0"/>
                                          </p:stCondLst>
                                        </p:cTn>
                                        <p:tgtEl>
                                          <p:spTgt spid="496658"/>
                                        </p:tgtEl>
                                        <p:attrNameLst>
                                          <p:attrName>style.visibility</p:attrName>
                                        </p:attrNameLst>
                                      </p:cBhvr>
                                      <p:to>
                                        <p:strVal val="visible"/>
                                      </p:to>
                                    </p:set>
                                    <p:animEffect transition="in" filter="wipe(right)">
                                      <p:cBhvr>
                                        <p:cTn id="53" dur="500"/>
                                        <p:tgtEl>
                                          <p:spTgt spid="496658"/>
                                        </p:tgtEl>
                                      </p:cBhvr>
                                    </p:animEffect>
                                  </p:childTnLst>
                                  <p:subTnLst>
                                    <p:audio>
                                      <p:cMediaNode>
                                        <p:cTn display="0" masterRel="sameClick">
                                          <p:stCondLst>
                                            <p:cond evt="begin" delay="0">
                                              <p:tn val="51"/>
                                            </p:cond>
                                          </p:stCondLst>
                                          <p:endCondLst>
                                            <p:cond evt="onStopAudio" delay="0">
                                              <p:tgtEl>
                                                <p:sldTgt/>
                                              </p:tgtEl>
                                            </p:cond>
                                          </p:endCondLst>
                                        </p:cTn>
                                        <p:tgtEl>
                                          <p:sndTgt r:embed="rId8" name="Quack"/>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left)">
                                      <p:cBhvr>
                                        <p:cTn id="58" dur="500"/>
                                        <p:tgtEl>
                                          <p:spTgt spid="2"/>
                                        </p:tgtEl>
                                      </p:cBhvr>
                                    </p:animEffect>
                                  </p:childTnLst>
                                  <p:subTnLst>
                                    <p:audio>
                                      <p:cMediaNode>
                                        <p:cTn display="0" masterRel="sameClick">
                                          <p:stCondLst>
                                            <p:cond evt="begin" delay="0">
                                              <p:tn val="56"/>
                                            </p:cond>
                                          </p:stCondLst>
                                          <p:endCondLst>
                                            <p:cond evt="onStopAudio" delay="0">
                                              <p:tgtEl>
                                                <p:sldTgt/>
                                              </p:tgtEl>
                                            </p:cond>
                                          </p:endCondLst>
                                        </p:cTn>
                                        <p:tgtEl>
                                          <p:sndTgt r:embed="rId4" name="Vibro Up"/>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496648"/>
                                        </p:tgtEl>
                                        <p:attrNameLst>
                                          <p:attrName>style.visibility</p:attrName>
                                        </p:attrNameLst>
                                      </p:cBhvr>
                                      <p:to>
                                        <p:strVal val="visible"/>
                                      </p:to>
                                    </p:set>
                                    <p:animEffect transition="in" filter="wipe(left)">
                                      <p:cBhvr>
                                        <p:cTn id="63" dur="500"/>
                                        <p:tgtEl>
                                          <p:spTgt spid="496648"/>
                                        </p:tgtEl>
                                      </p:cBhvr>
                                    </p:animEffect>
                                  </p:childTnLst>
                                  <p:subTnLst>
                                    <p:audio>
                                      <p:cMediaNode>
                                        <p:cTn display="0" masterRel="sameClick">
                                          <p:stCondLst>
                                            <p:cond evt="begin" delay="0">
                                              <p:tn val="61"/>
                                            </p:cond>
                                          </p:stCondLst>
                                          <p:endCondLst>
                                            <p:cond evt="onStopAudio" delay="0">
                                              <p:tgtEl>
                                                <p:sldTgt/>
                                              </p:tgtEl>
                                            </p:cond>
                                          </p:endCondLst>
                                        </p:cTn>
                                        <p:tgtEl>
                                          <p:sndTgt r:embed="rId5"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644" grpId="0" animBg="1" autoUpdateAnimBg="0"/>
      <p:bldP spid="496645" grpId="0" animBg="1" autoUpdateAnimBg="0"/>
      <p:bldP spid="496646" grpId="0" animBg="1" autoUpdateAnimBg="0"/>
      <p:bldP spid="496647" grpId="0" animBg="1" autoUpdateAnimBg="0"/>
      <p:bldP spid="496648" grpId="0" animBg="1" autoUpdateAnimBg="0"/>
      <p:bldP spid="496649" grpId="0" build="p" autoUpdateAnimBg="0"/>
      <p:bldP spid="496656" grpId="0" animBg="1" autoUpdateAnimBg="0"/>
      <p:bldP spid="496658"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Woody stem</a:t>
            </a:r>
          </a:p>
        </p:txBody>
      </p:sp>
      <p:pic>
        <p:nvPicPr>
          <p:cNvPr id="26627" name="Picture 3"/>
          <p:cNvPicPr>
            <a:picLocks noChangeAspect="1" noChangeArrowheads="1"/>
          </p:cNvPicPr>
          <p:nvPr/>
        </p:nvPicPr>
        <p:blipFill>
          <a:blip r:embed="rId4">
            <a:extLst>
              <a:ext uri="{28A0092B-C50C-407E-A947-70E740481C1C}">
                <a14:useLocalDpi xmlns:a14="http://schemas.microsoft.com/office/drawing/2010/main" val="0"/>
              </a:ext>
            </a:extLst>
          </a:blip>
          <a:srcRect b="3871"/>
          <a:stretch>
            <a:fillRect/>
          </a:stretch>
        </p:blipFill>
        <p:spPr bwMode="auto">
          <a:xfrm>
            <a:off x="762000" y="1219200"/>
            <a:ext cx="7848600" cy="526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4"/>
          <p:cNvSpPr>
            <a:spLocks noChangeArrowheads="1"/>
          </p:cNvSpPr>
          <p:nvPr/>
        </p:nvSpPr>
        <p:spPr bwMode="auto">
          <a:xfrm>
            <a:off x="5562600" y="685800"/>
            <a:ext cx="2251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b="1" u="sng">
                <a:solidFill>
                  <a:srgbClr val="0F116A"/>
                </a:solidFill>
              </a:rPr>
              <a:t>cork cambium</a:t>
            </a:r>
            <a:endParaRPr lang="en-US" sz="3600" b="1" u="sng">
              <a:solidFill>
                <a:schemeClr val="tx2"/>
              </a:solidFill>
            </a:endParaRPr>
          </a:p>
        </p:txBody>
      </p:sp>
      <p:sp>
        <p:nvSpPr>
          <p:cNvPr id="26629" name="Rectangle 5"/>
          <p:cNvSpPr>
            <a:spLocks noChangeArrowheads="1"/>
          </p:cNvSpPr>
          <p:nvPr/>
        </p:nvSpPr>
        <p:spPr bwMode="auto">
          <a:xfrm>
            <a:off x="3443288" y="1600200"/>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b="1" u="sng">
                <a:solidFill>
                  <a:srgbClr val="0F116A"/>
                </a:solidFill>
              </a:rPr>
              <a:t>vascular cambium</a:t>
            </a:r>
            <a:endParaRPr lang="en-US" sz="3600" b="1">
              <a:solidFill>
                <a:schemeClr val="tx2"/>
              </a:solidFill>
            </a:endParaRPr>
          </a:p>
        </p:txBody>
      </p:sp>
      <p:sp>
        <p:nvSpPr>
          <p:cNvPr id="26630" name="Line 6"/>
          <p:cNvSpPr>
            <a:spLocks noChangeShapeType="1"/>
          </p:cNvSpPr>
          <p:nvPr/>
        </p:nvSpPr>
        <p:spPr bwMode="auto">
          <a:xfrm>
            <a:off x="4724400" y="2057400"/>
            <a:ext cx="1143000" cy="381000"/>
          </a:xfrm>
          <a:prstGeom prst="line">
            <a:avLst/>
          </a:prstGeom>
          <a:noFill/>
          <a:ln w="28575">
            <a:solidFill>
              <a:srgbClr val="0F116A"/>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1" name="Line 7"/>
          <p:cNvSpPr>
            <a:spLocks noChangeShapeType="1"/>
          </p:cNvSpPr>
          <p:nvPr/>
        </p:nvSpPr>
        <p:spPr bwMode="auto">
          <a:xfrm>
            <a:off x="6477000" y="1143000"/>
            <a:ext cx="990600" cy="304800"/>
          </a:xfrm>
          <a:prstGeom prst="line">
            <a:avLst/>
          </a:prstGeom>
          <a:noFill/>
          <a:ln w="28575">
            <a:solidFill>
              <a:srgbClr val="0F116A"/>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2" name="Rectangle 8"/>
          <p:cNvSpPr>
            <a:spLocks noChangeArrowheads="1"/>
          </p:cNvSpPr>
          <p:nvPr/>
        </p:nvSpPr>
        <p:spPr bwMode="auto">
          <a:xfrm>
            <a:off x="4114800" y="5486400"/>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b="1" u="sng">
                <a:solidFill>
                  <a:srgbClr val="0F116A"/>
                </a:solidFill>
              </a:rPr>
              <a:t>xylem</a:t>
            </a:r>
            <a:endParaRPr lang="en-US" sz="3600" b="1">
              <a:solidFill>
                <a:schemeClr val="tx2"/>
              </a:solidFill>
            </a:endParaRPr>
          </a:p>
        </p:txBody>
      </p:sp>
      <p:sp>
        <p:nvSpPr>
          <p:cNvPr id="26633" name="Rectangle 9"/>
          <p:cNvSpPr>
            <a:spLocks noChangeArrowheads="1"/>
          </p:cNvSpPr>
          <p:nvPr/>
        </p:nvSpPr>
        <p:spPr bwMode="auto">
          <a:xfrm>
            <a:off x="2819400" y="6096000"/>
            <a:ext cx="8382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IE"/>
          </a:p>
        </p:txBody>
      </p:sp>
      <p:sp>
        <p:nvSpPr>
          <p:cNvPr id="26634" name="Rectangle 10"/>
          <p:cNvSpPr>
            <a:spLocks noChangeArrowheads="1"/>
          </p:cNvSpPr>
          <p:nvPr/>
        </p:nvSpPr>
        <p:spPr bwMode="auto">
          <a:xfrm>
            <a:off x="5410200" y="6096000"/>
            <a:ext cx="17526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IE"/>
          </a:p>
        </p:txBody>
      </p:sp>
      <p:sp>
        <p:nvSpPr>
          <p:cNvPr id="26635" name="Rectangle 11"/>
          <p:cNvSpPr>
            <a:spLocks noChangeArrowheads="1"/>
          </p:cNvSpPr>
          <p:nvPr/>
        </p:nvSpPr>
        <p:spPr bwMode="auto">
          <a:xfrm>
            <a:off x="3733800" y="2971800"/>
            <a:ext cx="89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b="1" u="sng">
                <a:solidFill>
                  <a:srgbClr val="0F116A"/>
                </a:solidFill>
              </a:rPr>
              <a:t>early</a:t>
            </a:r>
            <a:endParaRPr lang="en-US" sz="3600" b="1">
              <a:solidFill>
                <a:schemeClr val="tx2"/>
              </a:solidFill>
            </a:endParaRPr>
          </a:p>
        </p:txBody>
      </p:sp>
      <p:sp>
        <p:nvSpPr>
          <p:cNvPr id="26636" name="Rectangle 12"/>
          <p:cNvSpPr>
            <a:spLocks noChangeArrowheads="1"/>
          </p:cNvSpPr>
          <p:nvPr/>
        </p:nvSpPr>
        <p:spPr bwMode="auto">
          <a:xfrm>
            <a:off x="4572000" y="2590800"/>
            <a:ext cx="709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b="1" u="sng">
                <a:solidFill>
                  <a:srgbClr val="0F116A"/>
                </a:solidFill>
              </a:rPr>
              <a:t>late</a:t>
            </a:r>
            <a:endParaRPr lang="en-US" sz="3600" b="1">
              <a:solidFill>
                <a:schemeClr val="tx2"/>
              </a:solidFill>
            </a:endParaRPr>
          </a:p>
        </p:txBody>
      </p:sp>
      <p:sp>
        <p:nvSpPr>
          <p:cNvPr id="26637" name="Line 13"/>
          <p:cNvSpPr>
            <a:spLocks noChangeShapeType="1"/>
          </p:cNvSpPr>
          <p:nvPr/>
        </p:nvSpPr>
        <p:spPr bwMode="auto">
          <a:xfrm>
            <a:off x="3733800" y="5029200"/>
            <a:ext cx="990600" cy="457200"/>
          </a:xfrm>
          <a:prstGeom prst="line">
            <a:avLst/>
          </a:prstGeom>
          <a:noFill/>
          <a:ln w="28575">
            <a:solidFill>
              <a:srgbClr val="0F116A"/>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8" name="Line 14"/>
          <p:cNvSpPr>
            <a:spLocks noChangeShapeType="1"/>
          </p:cNvSpPr>
          <p:nvPr/>
        </p:nvSpPr>
        <p:spPr bwMode="auto">
          <a:xfrm flipH="1">
            <a:off x="4724400" y="5410200"/>
            <a:ext cx="1676400" cy="76200"/>
          </a:xfrm>
          <a:prstGeom prst="line">
            <a:avLst/>
          </a:prstGeom>
          <a:noFill/>
          <a:ln w="28575">
            <a:solidFill>
              <a:srgbClr val="0F116A"/>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6639" name="Group 15"/>
          <p:cNvGrpSpPr>
            <a:grpSpLocks/>
          </p:cNvGrpSpPr>
          <p:nvPr/>
        </p:nvGrpSpPr>
        <p:grpSpPr bwMode="auto">
          <a:xfrm>
            <a:off x="6705600" y="5486400"/>
            <a:ext cx="762000" cy="457200"/>
            <a:chOff x="4176" y="3456"/>
            <a:chExt cx="528" cy="288"/>
          </a:xfrm>
        </p:grpSpPr>
        <p:sp>
          <p:nvSpPr>
            <p:cNvPr id="26648" name="Line 16"/>
            <p:cNvSpPr>
              <a:spLocks noChangeShapeType="1"/>
            </p:cNvSpPr>
            <p:nvPr/>
          </p:nvSpPr>
          <p:spPr bwMode="auto">
            <a:xfrm>
              <a:off x="4176" y="3456"/>
              <a:ext cx="336" cy="288"/>
            </a:xfrm>
            <a:prstGeom prst="line">
              <a:avLst/>
            </a:prstGeom>
            <a:noFill/>
            <a:ln w="28575">
              <a:solidFill>
                <a:srgbClr val="0F116A"/>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9" name="Line 17"/>
            <p:cNvSpPr>
              <a:spLocks noChangeShapeType="1"/>
            </p:cNvSpPr>
            <p:nvPr/>
          </p:nvSpPr>
          <p:spPr bwMode="auto">
            <a:xfrm flipH="1">
              <a:off x="4512" y="3552"/>
              <a:ext cx="192" cy="192"/>
            </a:xfrm>
            <a:prstGeom prst="line">
              <a:avLst/>
            </a:prstGeom>
            <a:noFill/>
            <a:ln w="28575">
              <a:solidFill>
                <a:srgbClr val="0F116A"/>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6640" name="Rectangle 18"/>
          <p:cNvSpPr>
            <a:spLocks noChangeArrowheads="1"/>
          </p:cNvSpPr>
          <p:nvPr/>
        </p:nvSpPr>
        <p:spPr bwMode="auto">
          <a:xfrm>
            <a:off x="6096000" y="5791200"/>
            <a:ext cx="1268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b="1" u="sng">
                <a:solidFill>
                  <a:srgbClr val="0F116A"/>
                </a:solidFill>
              </a:rPr>
              <a:t>phloem</a:t>
            </a:r>
            <a:endParaRPr lang="en-US" sz="3600" b="1">
              <a:solidFill>
                <a:schemeClr val="tx2"/>
              </a:solidFill>
            </a:endParaRPr>
          </a:p>
        </p:txBody>
      </p:sp>
      <p:sp>
        <p:nvSpPr>
          <p:cNvPr id="26641" name="Rectangle 19"/>
          <p:cNvSpPr>
            <a:spLocks noChangeArrowheads="1"/>
          </p:cNvSpPr>
          <p:nvPr/>
        </p:nvSpPr>
        <p:spPr bwMode="auto">
          <a:xfrm>
            <a:off x="7772400" y="5867400"/>
            <a:ext cx="82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b="1" u="sng">
                <a:solidFill>
                  <a:srgbClr val="0F116A"/>
                </a:solidFill>
              </a:rPr>
              <a:t>bark</a:t>
            </a:r>
            <a:endParaRPr lang="en-US" sz="3600" b="1">
              <a:solidFill>
                <a:schemeClr val="tx2"/>
              </a:solidFill>
            </a:endParaRPr>
          </a:p>
        </p:txBody>
      </p:sp>
      <p:sp>
        <p:nvSpPr>
          <p:cNvPr id="26642" name="Line 20"/>
          <p:cNvSpPr>
            <a:spLocks noChangeShapeType="1"/>
          </p:cNvSpPr>
          <p:nvPr/>
        </p:nvSpPr>
        <p:spPr bwMode="auto">
          <a:xfrm>
            <a:off x="6934200" y="5562600"/>
            <a:ext cx="1295400" cy="457200"/>
          </a:xfrm>
          <a:prstGeom prst="line">
            <a:avLst/>
          </a:prstGeom>
          <a:noFill/>
          <a:ln w="28575">
            <a:solidFill>
              <a:srgbClr val="0F116A"/>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3" name="Line 21"/>
          <p:cNvSpPr>
            <a:spLocks noChangeShapeType="1"/>
          </p:cNvSpPr>
          <p:nvPr/>
        </p:nvSpPr>
        <p:spPr bwMode="auto">
          <a:xfrm flipH="1">
            <a:off x="8229600" y="5715000"/>
            <a:ext cx="152400" cy="304800"/>
          </a:xfrm>
          <a:prstGeom prst="line">
            <a:avLst/>
          </a:prstGeom>
          <a:noFill/>
          <a:ln w="28575">
            <a:solidFill>
              <a:srgbClr val="0F116A"/>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4" name="AutoShape 22"/>
          <p:cNvSpPr>
            <a:spLocks noChangeArrowheads="1"/>
          </p:cNvSpPr>
          <p:nvPr/>
        </p:nvSpPr>
        <p:spPr bwMode="auto">
          <a:xfrm>
            <a:off x="641350" y="1552575"/>
            <a:ext cx="2155825" cy="1041400"/>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pPr algn="l"/>
            <a:r>
              <a:rPr lang="en-US" sz="2800" b="1">
                <a:solidFill>
                  <a:srgbClr val="0F116A"/>
                </a:solidFill>
              </a:rPr>
              <a:t>How old is </a:t>
            </a:r>
            <a:br>
              <a:rPr lang="en-US" sz="2800" b="1">
                <a:solidFill>
                  <a:srgbClr val="0F116A"/>
                </a:solidFill>
              </a:rPr>
            </a:br>
            <a:r>
              <a:rPr lang="en-US" sz="2800" b="1">
                <a:solidFill>
                  <a:srgbClr val="0F116A"/>
                </a:solidFill>
              </a:rPr>
              <a:t>this tree?</a:t>
            </a:r>
          </a:p>
        </p:txBody>
      </p:sp>
      <p:sp>
        <p:nvSpPr>
          <p:cNvPr id="498711" name="Oval 23"/>
          <p:cNvSpPr>
            <a:spLocks noChangeArrowheads="1"/>
          </p:cNvSpPr>
          <p:nvPr/>
        </p:nvSpPr>
        <p:spPr bwMode="auto">
          <a:xfrm>
            <a:off x="3722688" y="4191000"/>
            <a:ext cx="508000" cy="508000"/>
          </a:xfrm>
          <a:prstGeom prst="ellipse">
            <a:avLst/>
          </a:prstGeom>
          <a:solidFill>
            <a:srgbClr val="CCFFCC"/>
          </a:solidFill>
          <a:ln w="9525">
            <a:solidFill>
              <a:srgbClr val="008000"/>
            </a:solidFill>
            <a:round/>
            <a:headEnd/>
            <a:tailEnd/>
          </a:ln>
        </p:spPr>
        <p:txBody>
          <a:bodyPr wrap="none" anchor="ctr"/>
          <a:lstStyle/>
          <a:p>
            <a:r>
              <a:rPr lang="en-US" b="1">
                <a:solidFill>
                  <a:srgbClr val="660000"/>
                </a:solidFill>
              </a:rPr>
              <a:t>1</a:t>
            </a:r>
            <a:endParaRPr lang="en-US">
              <a:solidFill>
                <a:srgbClr val="660000"/>
              </a:solidFill>
            </a:endParaRPr>
          </a:p>
        </p:txBody>
      </p:sp>
      <p:sp>
        <p:nvSpPr>
          <p:cNvPr id="498712" name="Oval 24"/>
          <p:cNvSpPr>
            <a:spLocks noChangeArrowheads="1"/>
          </p:cNvSpPr>
          <p:nvPr/>
        </p:nvSpPr>
        <p:spPr bwMode="auto">
          <a:xfrm>
            <a:off x="4833938" y="3794125"/>
            <a:ext cx="508000" cy="508000"/>
          </a:xfrm>
          <a:prstGeom prst="ellipse">
            <a:avLst/>
          </a:prstGeom>
          <a:solidFill>
            <a:srgbClr val="CCFFCC"/>
          </a:solidFill>
          <a:ln w="9525">
            <a:solidFill>
              <a:srgbClr val="008000"/>
            </a:solidFill>
            <a:round/>
            <a:headEnd/>
            <a:tailEnd/>
          </a:ln>
        </p:spPr>
        <p:txBody>
          <a:bodyPr wrap="none" anchor="ctr"/>
          <a:lstStyle/>
          <a:p>
            <a:r>
              <a:rPr lang="en-US" b="1">
                <a:solidFill>
                  <a:srgbClr val="660000"/>
                </a:solidFill>
              </a:rPr>
              <a:t>2</a:t>
            </a:r>
            <a:endParaRPr lang="en-US">
              <a:solidFill>
                <a:srgbClr val="660000"/>
              </a:solidFill>
            </a:endParaRPr>
          </a:p>
        </p:txBody>
      </p:sp>
      <p:sp>
        <p:nvSpPr>
          <p:cNvPr id="498713" name="Oval 25"/>
          <p:cNvSpPr>
            <a:spLocks noChangeArrowheads="1"/>
          </p:cNvSpPr>
          <p:nvPr/>
        </p:nvSpPr>
        <p:spPr bwMode="auto">
          <a:xfrm>
            <a:off x="5778500" y="3436938"/>
            <a:ext cx="508000" cy="508000"/>
          </a:xfrm>
          <a:prstGeom prst="ellipse">
            <a:avLst/>
          </a:prstGeom>
          <a:solidFill>
            <a:srgbClr val="CCFFCC"/>
          </a:solidFill>
          <a:ln w="9525">
            <a:solidFill>
              <a:srgbClr val="008000"/>
            </a:solidFill>
            <a:round/>
            <a:headEnd/>
            <a:tailEnd/>
          </a:ln>
        </p:spPr>
        <p:txBody>
          <a:bodyPr wrap="none" anchor="ctr"/>
          <a:lstStyle/>
          <a:p>
            <a:r>
              <a:rPr lang="en-US" b="1">
                <a:solidFill>
                  <a:srgbClr val="660000"/>
                </a:solidFill>
              </a:rPr>
              <a:t>3</a:t>
            </a:r>
            <a:endParaRPr lang="en-US">
              <a:solidFill>
                <a:srgbClr val="66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8711"/>
                                        </p:tgtEl>
                                        <p:attrNameLst>
                                          <p:attrName>style.visibility</p:attrName>
                                        </p:attrNameLst>
                                      </p:cBhvr>
                                      <p:to>
                                        <p:strVal val="visible"/>
                                      </p:to>
                                    </p:set>
                                    <p:animEffect transition="in" filter="wipe(left)">
                                      <p:cBhvr>
                                        <p:cTn id="7" dur="500"/>
                                        <p:tgtEl>
                                          <p:spTgt spid="498711"/>
                                        </p:tgtEl>
                                      </p:cBhvr>
                                    </p:animEffect>
                                  </p:childTnLst>
                                  <p:subTnLst>
                                    <p:audio>
                                      <p:cMediaNode>
                                        <p:cTn display="0" masterRel="sameClick">
                                          <p:stCondLst>
                                            <p:cond evt="begin" delay="0">
                                              <p:tn val="5"/>
                                            </p:cond>
                                          </p:stCondLst>
                                          <p:endCondLst>
                                            <p:cond evt="onStopAudio" delay="0">
                                              <p:tgtEl>
                                                <p:sldTgt/>
                                              </p:tgtEl>
                                            </p:cond>
                                          </p:endCondLst>
                                        </p:cTn>
                                        <p:tgtEl>
                                          <p:sndTgt r:embed="rId3" name="Vibro Up"/>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8712"/>
                                        </p:tgtEl>
                                        <p:attrNameLst>
                                          <p:attrName>style.visibility</p:attrName>
                                        </p:attrNameLst>
                                      </p:cBhvr>
                                      <p:to>
                                        <p:strVal val="visible"/>
                                      </p:to>
                                    </p:set>
                                    <p:animEffect transition="in" filter="wipe(left)">
                                      <p:cBhvr>
                                        <p:cTn id="12" dur="500"/>
                                        <p:tgtEl>
                                          <p:spTgt spid="498712"/>
                                        </p:tgtEl>
                                      </p:cBhvr>
                                    </p:animEffect>
                                  </p:childTnLst>
                                  <p:subTnLst>
                                    <p:audio>
                                      <p:cMediaNode>
                                        <p:cTn display="0" masterRel="sameClick">
                                          <p:stCondLst>
                                            <p:cond evt="begin" delay="0">
                                              <p:tn val="10"/>
                                            </p:cond>
                                          </p:stCondLst>
                                          <p:endCondLst>
                                            <p:cond evt="onStopAudio" delay="0">
                                              <p:tgtEl>
                                                <p:sldTgt/>
                                              </p:tgtEl>
                                            </p:cond>
                                          </p:endCondLst>
                                        </p:cTn>
                                        <p:tgtEl>
                                          <p:sndTgt r:embed="rId3" name="Vibro Up"/>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8713"/>
                                        </p:tgtEl>
                                        <p:attrNameLst>
                                          <p:attrName>style.visibility</p:attrName>
                                        </p:attrNameLst>
                                      </p:cBhvr>
                                      <p:to>
                                        <p:strVal val="visible"/>
                                      </p:to>
                                    </p:set>
                                    <p:animEffect transition="in" filter="wipe(left)">
                                      <p:cBhvr>
                                        <p:cTn id="17" dur="500"/>
                                        <p:tgtEl>
                                          <p:spTgt spid="498713"/>
                                        </p:tgtEl>
                                      </p:cBhvr>
                                    </p:animEffect>
                                  </p:childTnLst>
                                  <p:subTnLst>
                                    <p:audio>
                                      <p:cMediaNode>
                                        <p:cTn display="0" masterRel="sameClick">
                                          <p:stCondLst>
                                            <p:cond evt="begin" delay="0">
                                              <p:tn val="15"/>
                                            </p:cond>
                                          </p:stCondLst>
                                          <p:endCondLst>
                                            <p:cond evt="onStopAudio" delay="0">
                                              <p:tgtEl>
                                                <p:sldTgt/>
                                              </p:tgtEl>
                                            </p:cond>
                                          </p:endCondLst>
                                        </p:cTn>
                                        <p:tgtEl>
                                          <p:sndTgt r:embed="rId3"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711" grpId="0" animBg="1" autoUpdateAnimBg="0"/>
      <p:bldP spid="498712" grpId="0" animBg="1" autoUpdateAnimBg="0"/>
      <p:bldP spid="498713"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685800"/>
            <a:ext cx="7597775" cy="577850"/>
          </a:xfrm>
        </p:spPr>
        <p:txBody>
          <a:bodyPr/>
          <a:lstStyle/>
          <a:p>
            <a:pPr eaLnBrk="1" hangingPunct="1"/>
            <a:r>
              <a:rPr lang="en-US" smtClean="0"/>
              <a:t>Secondary Growth produced by the vascular cambium</a:t>
            </a:r>
          </a:p>
        </p:txBody>
      </p:sp>
      <p:sp>
        <p:nvSpPr>
          <p:cNvPr id="27651" name="Rectangle 3" descr="Rectangle: Click to edit Master text styles&#10;Second level&#10;Third level&#10;Fourth level&#10;Fifth level"/>
          <p:cNvSpPr>
            <a:spLocks noGrp="1" noChangeArrowheads="1"/>
          </p:cNvSpPr>
          <p:nvPr>
            <p:ph type="body" idx="1"/>
          </p:nvPr>
        </p:nvSpPr>
        <p:spPr/>
        <p:txBody>
          <a:bodyPr/>
          <a:lstStyle/>
          <a:p>
            <a:pPr eaLnBrk="1" hangingPunct="1"/>
            <a:endParaRPr lang="en-US" smtClean="0"/>
          </a:p>
        </p:txBody>
      </p:sp>
      <p:grpSp>
        <p:nvGrpSpPr>
          <p:cNvPr id="27652" name="Group 4"/>
          <p:cNvGrpSpPr>
            <a:grpSpLocks/>
          </p:cNvGrpSpPr>
          <p:nvPr/>
        </p:nvGrpSpPr>
        <p:grpSpPr bwMode="auto">
          <a:xfrm>
            <a:off x="304800" y="2343150"/>
            <a:ext cx="8572500" cy="3451225"/>
            <a:chOff x="180" y="1097"/>
            <a:chExt cx="5400" cy="2174"/>
          </a:xfrm>
        </p:grpSpPr>
        <p:pic>
          <p:nvPicPr>
            <p:cNvPr id="27653" name="Picture 5" descr="35_20VascularCambium-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 y="1097"/>
              <a:ext cx="5400" cy="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6"/>
            <p:cNvSpPr txBox="1">
              <a:spLocks noChangeArrowheads="1"/>
            </p:cNvSpPr>
            <p:nvPr/>
          </p:nvSpPr>
          <p:spPr bwMode="auto">
            <a:xfrm>
              <a:off x="210" y="1136"/>
              <a:ext cx="12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lnSpc>
                  <a:spcPct val="80000"/>
                </a:lnSpc>
                <a:buFont typeface="Arial" pitchFamily="34" charset="0"/>
                <a:buNone/>
              </a:pPr>
              <a:r>
                <a:rPr lang="en-US" sz="1600" b="1"/>
                <a:t>Vascular cambium</a:t>
              </a:r>
              <a:endParaRPr lang="en-US" sz="1600" b="1">
                <a:solidFill>
                  <a:srgbClr val="563A84"/>
                </a:solidFill>
              </a:endParaRPr>
            </a:p>
          </p:txBody>
        </p:sp>
        <p:sp>
          <p:nvSpPr>
            <p:cNvPr id="27655" name="Line 7"/>
            <p:cNvSpPr>
              <a:spLocks noChangeShapeType="1"/>
            </p:cNvSpPr>
            <p:nvPr/>
          </p:nvSpPr>
          <p:spPr bwMode="auto">
            <a:xfrm>
              <a:off x="524" y="1272"/>
              <a:ext cx="108" cy="33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6" name="Text Box 8"/>
            <p:cNvSpPr txBox="1">
              <a:spLocks noChangeArrowheads="1"/>
            </p:cNvSpPr>
            <p:nvPr/>
          </p:nvSpPr>
          <p:spPr bwMode="auto">
            <a:xfrm>
              <a:off x="1862" y="1132"/>
              <a:ext cx="4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lnSpc>
                  <a:spcPct val="80000"/>
                </a:lnSpc>
                <a:buFont typeface="Arial" pitchFamily="34" charset="0"/>
                <a:buNone/>
              </a:pPr>
              <a:r>
                <a:rPr lang="en-US" sz="1600" b="1"/>
                <a:t>Growth</a:t>
              </a:r>
              <a:endParaRPr lang="en-US" sz="1600" b="1">
                <a:solidFill>
                  <a:srgbClr val="563A84"/>
                </a:solidFill>
              </a:endParaRPr>
            </a:p>
          </p:txBody>
        </p:sp>
        <p:sp>
          <p:nvSpPr>
            <p:cNvPr id="27657" name="Text Box 9"/>
            <p:cNvSpPr txBox="1">
              <a:spLocks noChangeArrowheads="1"/>
            </p:cNvSpPr>
            <p:nvPr/>
          </p:nvSpPr>
          <p:spPr bwMode="auto">
            <a:xfrm>
              <a:off x="2706" y="1596"/>
              <a:ext cx="69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lnSpc>
                  <a:spcPct val="80000"/>
                </a:lnSpc>
                <a:buFont typeface="Arial" pitchFamily="34" charset="0"/>
                <a:buNone/>
              </a:pPr>
              <a:r>
                <a:rPr lang="en-US" sz="1600" b="1"/>
                <a:t>Secondary</a:t>
              </a:r>
            </a:p>
            <a:p>
              <a:pPr algn="l">
                <a:buFont typeface="Arial" pitchFamily="34" charset="0"/>
                <a:buNone/>
              </a:pPr>
              <a:r>
                <a:rPr lang="en-US" sz="1600" b="1"/>
                <a:t>xylem</a:t>
              </a:r>
              <a:endParaRPr lang="en-US" sz="1600" b="1">
                <a:solidFill>
                  <a:srgbClr val="563A84"/>
                </a:solidFill>
              </a:endParaRPr>
            </a:p>
          </p:txBody>
        </p:sp>
        <p:sp>
          <p:nvSpPr>
            <p:cNvPr id="27658" name="Line 10"/>
            <p:cNvSpPr>
              <a:spLocks noChangeShapeType="1"/>
            </p:cNvSpPr>
            <p:nvPr/>
          </p:nvSpPr>
          <p:spPr bwMode="auto">
            <a:xfrm>
              <a:off x="2932" y="1884"/>
              <a:ext cx="332" cy="36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9" name="Text Box 11"/>
            <p:cNvSpPr txBox="1">
              <a:spLocks noChangeArrowheads="1"/>
            </p:cNvSpPr>
            <p:nvPr/>
          </p:nvSpPr>
          <p:spPr bwMode="auto">
            <a:xfrm>
              <a:off x="2838" y="2844"/>
              <a:ext cx="898"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lnSpc>
                  <a:spcPct val="80000"/>
                </a:lnSpc>
                <a:buFont typeface="Arial" pitchFamily="34" charset="0"/>
                <a:buNone/>
              </a:pPr>
              <a:r>
                <a:rPr lang="en-US" sz="1600" b="1"/>
                <a:t>After one year</a:t>
              </a:r>
            </a:p>
            <a:p>
              <a:pPr algn="l">
                <a:buFont typeface="Arial" pitchFamily="34" charset="0"/>
                <a:buNone/>
              </a:pPr>
              <a:r>
                <a:rPr lang="en-US" sz="1600" b="1"/>
                <a:t>of growth</a:t>
              </a:r>
              <a:endParaRPr lang="en-US" sz="1600" b="1">
                <a:solidFill>
                  <a:srgbClr val="563A84"/>
                </a:solidFill>
              </a:endParaRPr>
            </a:p>
          </p:txBody>
        </p:sp>
        <p:sp>
          <p:nvSpPr>
            <p:cNvPr id="27660" name="Text Box 12"/>
            <p:cNvSpPr txBox="1">
              <a:spLocks noChangeArrowheads="1"/>
            </p:cNvSpPr>
            <p:nvPr/>
          </p:nvSpPr>
          <p:spPr bwMode="auto">
            <a:xfrm>
              <a:off x="4218" y="2844"/>
              <a:ext cx="966"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lnSpc>
                  <a:spcPct val="80000"/>
                </a:lnSpc>
                <a:buFont typeface="Arial" pitchFamily="34" charset="0"/>
                <a:buNone/>
              </a:pPr>
              <a:r>
                <a:rPr lang="en-US" sz="1600" b="1"/>
                <a:t>After two years</a:t>
              </a:r>
            </a:p>
            <a:p>
              <a:pPr algn="l">
                <a:buFont typeface="Arial" pitchFamily="34" charset="0"/>
                <a:buNone/>
              </a:pPr>
              <a:r>
                <a:rPr lang="en-US" sz="1600" b="1"/>
                <a:t>of growth</a:t>
              </a:r>
              <a:endParaRPr lang="en-US" sz="1600" b="1">
                <a:solidFill>
                  <a:srgbClr val="563A84"/>
                </a:solidFill>
              </a:endParaRPr>
            </a:p>
          </p:txBody>
        </p:sp>
        <p:sp>
          <p:nvSpPr>
            <p:cNvPr id="27661" name="Text Box 13"/>
            <p:cNvSpPr txBox="1">
              <a:spLocks noChangeArrowheads="1"/>
            </p:cNvSpPr>
            <p:nvPr/>
          </p:nvSpPr>
          <p:spPr bwMode="auto">
            <a:xfrm>
              <a:off x="4838" y="1532"/>
              <a:ext cx="69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lnSpc>
                  <a:spcPct val="80000"/>
                </a:lnSpc>
                <a:buFont typeface="Arial" pitchFamily="34" charset="0"/>
                <a:buNone/>
              </a:pPr>
              <a:r>
                <a:rPr lang="en-US" sz="1600" b="1"/>
                <a:t>Secondary</a:t>
              </a:r>
            </a:p>
            <a:p>
              <a:pPr algn="l">
                <a:buFont typeface="Arial" pitchFamily="34" charset="0"/>
                <a:buNone/>
              </a:pPr>
              <a:r>
                <a:rPr lang="en-US" sz="1600" b="1"/>
                <a:t>phloem</a:t>
              </a:r>
              <a:endParaRPr lang="en-US" sz="1600" b="1">
                <a:solidFill>
                  <a:srgbClr val="563A84"/>
                </a:solidFill>
              </a:endParaRPr>
            </a:p>
          </p:txBody>
        </p:sp>
        <p:sp>
          <p:nvSpPr>
            <p:cNvPr id="27662" name="Text Box 14"/>
            <p:cNvSpPr txBox="1">
              <a:spLocks noChangeArrowheads="1"/>
            </p:cNvSpPr>
            <p:nvPr/>
          </p:nvSpPr>
          <p:spPr bwMode="auto">
            <a:xfrm>
              <a:off x="4098" y="1208"/>
              <a:ext cx="69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lnSpc>
                  <a:spcPct val="80000"/>
                </a:lnSpc>
                <a:buFont typeface="Arial" pitchFamily="34" charset="0"/>
                <a:buNone/>
              </a:pPr>
              <a:r>
                <a:rPr lang="en-US" sz="1600" b="1"/>
                <a:t>Vascular</a:t>
              </a:r>
            </a:p>
            <a:p>
              <a:pPr algn="l">
                <a:buFont typeface="Arial" pitchFamily="34" charset="0"/>
                <a:buNone/>
              </a:pPr>
              <a:r>
                <a:rPr lang="en-US" sz="1600" b="1"/>
                <a:t>cambium</a:t>
              </a:r>
              <a:endParaRPr lang="en-US" sz="1600" b="1">
                <a:solidFill>
                  <a:srgbClr val="563A84"/>
                </a:solidFill>
              </a:endParaRPr>
            </a:p>
          </p:txBody>
        </p:sp>
        <p:sp>
          <p:nvSpPr>
            <p:cNvPr id="27663" name="Line 15"/>
            <p:cNvSpPr>
              <a:spLocks noChangeShapeType="1"/>
            </p:cNvSpPr>
            <p:nvPr/>
          </p:nvSpPr>
          <p:spPr bwMode="auto">
            <a:xfrm>
              <a:off x="4364" y="1496"/>
              <a:ext cx="596" cy="5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4" name="Line 16"/>
            <p:cNvSpPr>
              <a:spLocks noChangeShapeType="1"/>
            </p:cNvSpPr>
            <p:nvPr/>
          </p:nvSpPr>
          <p:spPr bwMode="auto">
            <a:xfrm>
              <a:off x="5052" y="1820"/>
              <a:ext cx="52" cy="3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5" name="Text Box 17"/>
            <p:cNvSpPr txBox="1">
              <a:spLocks noChangeArrowheads="1"/>
            </p:cNvSpPr>
            <p:nvPr/>
          </p:nvSpPr>
          <p:spPr bwMode="auto">
            <a:xfrm>
              <a:off x="1602" y="1296"/>
              <a:ext cx="1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lnSpc>
                  <a:spcPct val="80000"/>
                </a:lnSpc>
                <a:buFont typeface="Arial" pitchFamily="34" charset="0"/>
                <a:buNone/>
              </a:pPr>
              <a:r>
                <a:rPr lang="en-US" sz="1600" b="1"/>
                <a:t>X</a:t>
              </a:r>
              <a:endParaRPr lang="en-US" sz="1600" b="1">
                <a:solidFill>
                  <a:srgbClr val="563A84"/>
                </a:solidFill>
              </a:endParaRPr>
            </a:p>
          </p:txBody>
        </p:sp>
        <p:sp>
          <p:nvSpPr>
            <p:cNvPr id="27666" name="Text Box 18"/>
            <p:cNvSpPr txBox="1">
              <a:spLocks noChangeArrowheads="1"/>
            </p:cNvSpPr>
            <p:nvPr/>
          </p:nvSpPr>
          <p:spPr bwMode="auto">
            <a:xfrm>
              <a:off x="1782" y="1296"/>
              <a:ext cx="1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lnSpc>
                  <a:spcPct val="80000"/>
                </a:lnSpc>
                <a:buFont typeface="Arial" pitchFamily="34" charset="0"/>
                <a:buNone/>
              </a:pPr>
              <a:r>
                <a:rPr lang="en-US" sz="1600" b="1"/>
                <a:t>X</a:t>
              </a:r>
              <a:endParaRPr lang="en-US" sz="1600" b="1">
                <a:solidFill>
                  <a:srgbClr val="563A84"/>
                </a:solidFill>
              </a:endParaRPr>
            </a:p>
          </p:txBody>
        </p:sp>
        <p:sp>
          <p:nvSpPr>
            <p:cNvPr id="27667" name="Text Box 19"/>
            <p:cNvSpPr txBox="1">
              <a:spLocks noChangeArrowheads="1"/>
            </p:cNvSpPr>
            <p:nvPr/>
          </p:nvSpPr>
          <p:spPr bwMode="auto">
            <a:xfrm>
              <a:off x="1602" y="1664"/>
              <a:ext cx="1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lnSpc>
                  <a:spcPct val="80000"/>
                </a:lnSpc>
                <a:buFont typeface="Arial" pitchFamily="34" charset="0"/>
                <a:buNone/>
              </a:pPr>
              <a:r>
                <a:rPr lang="en-US" sz="1600" b="1"/>
                <a:t>X</a:t>
              </a:r>
              <a:endParaRPr lang="en-US" sz="1600" b="1">
                <a:solidFill>
                  <a:srgbClr val="563A84"/>
                </a:solidFill>
              </a:endParaRPr>
            </a:p>
          </p:txBody>
        </p:sp>
        <p:sp>
          <p:nvSpPr>
            <p:cNvPr id="27668" name="Text Box 20"/>
            <p:cNvSpPr txBox="1">
              <a:spLocks noChangeArrowheads="1"/>
            </p:cNvSpPr>
            <p:nvPr/>
          </p:nvSpPr>
          <p:spPr bwMode="auto">
            <a:xfrm>
              <a:off x="1782" y="1660"/>
              <a:ext cx="1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lnSpc>
                  <a:spcPct val="80000"/>
                </a:lnSpc>
                <a:buFont typeface="Arial" pitchFamily="34" charset="0"/>
                <a:buNone/>
              </a:pPr>
              <a:r>
                <a:rPr lang="en-US" sz="1600" b="1"/>
                <a:t>X</a:t>
              </a:r>
              <a:endParaRPr lang="en-US" sz="1600" b="1">
                <a:solidFill>
                  <a:srgbClr val="563A84"/>
                </a:solidFill>
              </a:endParaRPr>
            </a:p>
          </p:txBody>
        </p:sp>
        <p:sp>
          <p:nvSpPr>
            <p:cNvPr id="27669" name="Text Box 21"/>
            <p:cNvSpPr txBox="1">
              <a:spLocks noChangeArrowheads="1"/>
            </p:cNvSpPr>
            <p:nvPr/>
          </p:nvSpPr>
          <p:spPr bwMode="auto">
            <a:xfrm>
              <a:off x="1590" y="2008"/>
              <a:ext cx="1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lnSpc>
                  <a:spcPct val="80000"/>
                </a:lnSpc>
                <a:buFont typeface="Arial" pitchFamily="34" charset="0"/>
                <a:buNone/>
              </a:pPr>
              <a:r>
                <a:rPr lang="en-US" sz="1600" b="1"/>
                <a:t>X</a:t>
              </a:r>
              <a:endParaRPr lang="en-US" sz="1600" b="1">
                <a:solidFill>
                  <a:srgbClr val="563A84"/>
                </a:solidFill>
              </a:endParaRPr>
            </a:p>
          </p:txBody>
        </p:sp>
        <p:sp>
          <p:nvSpPr>
            <p:cNvPr id="27670" name="Text Box 22"/>
            <p:cNvSpPr txBox="1">
              <a:spLocks noChangeArrowheads="1"/>
            </p:cNvSpPr>
            <p:nvPr/>
          </p:nvSpPr>
          <p:spPr bwMode="auto">
            <a:xfrm>
              <a:off x="1602" y="2344"/>
              <a:ext cx="1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lnSpc>
                  <a:spcPct val="80000"/>
                </a:lnSpc>
                <a:buFont typeface="Arial" pitchFamily="34" charset="0"/>
                <a:buNone/>
              </a:pPr>
              <a:r>
                <a:rPr lang="en-US" sz="1600" b="1"/>
                <a:t>X</a:t>
              </a:r>
              <a:endParaRPr lang="en-US" sz="1600" b="1">
                <a:solidFill>
                  <a:srgbClr val="563A84"/>
                </a:solidFill>
              </a:endParaRPr>
            </a:p>
          </p:txBody>
        </p:sp>
        <p:sp>
          <p:nvSpPr>
            <p:cNvPr id="27671" name="Text Box 23"/>
            <p:cNvSpPr txBox="1">
              <a:spLocks noChangeArrowheads="1"/>
            </p:cNvSpPr>
            <p:nvPr/>
          </p:nvSpPr>
          <p:spPr bwMode="auto">
            <a:xfrm>
              <a:off x="2142" y="1300"/>
              <a:ext cx="1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lnSpc>
                  <a:spcPct val="80000"/>
                </a:lnSpc>
                <a:buFont typeface="Arial" pitchFamily="34" charset="0"/>
                <a:buNone/>
              </a:pPr>
              <a:r>
                <a:rPr lang="en-US" sz="1600" b="1"/>
                <a:t>P</a:t>
              </a:r>
              <a:endParaRPr lang="en-US" sz="1600" b="1">
                <a:solidFill>
                  <a:srgbClr val="563A84"/>
                </a:solidFill>
              </a:endParaRPr>
            </a:p>
          </p:txBody>
        </p:sp>
        <p:sp>
          <p:nvSpPr>
            <p:cNvPr id="27672" name="Text Box 24"/>
            <p:cNvSpPr txBox="1">
              <a:spLocks noChangeArrowheads="1"/>
            </p:cNvSpPr>
            <p:nvPr/>
          </p:nvSpPr>
          <p:spPr bwMode="auto">
            <a:xfrm>
              <a:off x="2310" y="1296"/>
              <a:ext cx="1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lnSpc>
                  <a:spcPct val="80000"/>
                </a:lnSpc>
                <a:buFont typeface="Arial" pitchFamily="34" charset="0"/>
                <a:buNone/>
              </a:pPr>
              <a:r>
                <a:rPr lang="en-US" sz="1600" b="1"/>
                <a:t>P</a:t>
              </a:r>
              <a:endParaRPr lang="en-US" sz="1600" b="1">
                <a:solidFill>
                  <a:srgbClr val="563A84"/>
                </a:solidFill>
              </a:endParaRPr>
            </a:p>
          </p:txBody>
        </p:sp>
        <p:sp>
          <p:nvSpPr>
            <p:cNvPr id="27673" name="Text Box 25"/>
            <p:cNvSpPr txBox="1">
              <a:spLocks noChangeArrowheads="1"/>
            </p:cNvSpPr>
            <p:nvPr/>
          </p:nvSpPr>
          <p:spPr bwMode="auto">
            <a:xfrm>
              <a:off x="2142" y="1660"/>
              <a:ext cx="1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lnSpc>
                  <a:spcPct val="80000"/>
                </a:lnSpc>
                <a:buFont typeface="Arial" pitchFamily="34" charset="0"/>
                <a:buNone/>
              </a:pPr>
              <a:r>
                <a:rPr lang="en-US" sz="1600" b="1"/>
                <a:t>P</a:t>
              </a:r>
              <a:endParaRPr lang="en-US" sz="1600" b="1">
                <a:solidFill>
                  <a:srgbClr val="563A84"/>
                </a:solidFill>
              </a:endParaRPr>
            </a:p>
          </p:txBody>
        </p:sp>
        <p:sp>
          <p:nvSpPr>
            <p:cNvPr id="27674" name="Text Box 26"/>
            <p:cNvSpPr txBox="1">
              <a:spLocks noChangeArrowheads="1"/>
            </p:cNvSpPr>
            <p:nvPr/>
          </p:nvSpPr>
          <p:spPr bwMode="auto">
            <a:xfrm>
              <a:off x="1950" y="2008"/>
              <a:ext cx="1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lnSpc>
                  <a:spcPct val="80000"/>
                </a:lnSpc>
                <a:buFont typeface="Arial" pitchFamily="34" charset="0"/>
                <a:buNone/>
              </a:pPr>
              <a:r>
                <a:rPr lang="en-US" sz="1600" b="1"/>
                <a:t>P</a:t>
              </a:r>
              <a:endParaRPr lang="en-US" sz="1600" b="1">
                <a:solidFill>
                  <a:srgbClr val="563A84"/>
                </a:solidFill>
              </a:endParaRPr>
            </a:p>
          </p:txBody>
        </p:sp>
        <p:sp>
          <p:nvSpPr>
            <p:cNvPr id="27675" name="Text Box 27"/>
            <p:cNvSpPr txBox="1">
              <a:spLocks noChangeArrowheads="1"/>
            </p:cNvSpPr>
            <p:nvPr/>
          </p:nvSpPr>
          <p:spPr bwMode="auto">
            <a:xfrm>
              <a:off x="1958" y="1296"/>
              <a:ext cx="1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lnSpc>
                  <a:spcPct val="80000"/>
                </a:lnSpc>
                <a:buFont typeface="Arial" pitchFamily="34" charset="0"/>
                <a:buNone/>
              </a:pPr>
              <a:r>
                <a:rPr lang="en-US" sz="1600" b="1"/>
                <a:t>C</a:t>
              </a:r>
              <a:endParaRPr lang="en-US" sz="1600" b="1">
                <a:solidFill>
                  <a:srgbClr val="563A84"/>
                </a:solidFill>
              </a:endParaRPr>
            </a:p>
          </p:txBody>
        </p:sp>
        <p:sp>
          <p:nvSpPr>
            <p:cNvPr id="27676" name="Text Box 28"/>
            <p:cNvSpPr txBox="1">
              <a:spLocks noChangeArrowheads="1"/>
            </p:cNvSpPr>
            <p:nvPr/>
          </p:nvSpPr>
          <p:spPr bwMode="auto">
            <a:xfrm>
              <a:off x="1958" y="1660"/>
              <a:ext cx="1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lnSpc>
                  <a:spcPct val="80000"/>
                </a:lnSpc>
                <a:buFont typeface="Arial" pitchFamily="34" charset="0"/>
                <a:buNone/>
              </a:pPr>
              <a:r>
                <a:rPr lang="en-US" sz="1600" b="1"/>
                <a:t>C</a:t>
              </a:r>
              <a:endParaRPr lang="en-US" sz="1600" b="1">
                <a:solidFill>
                  <a:srgbClr val="563A84"/>
                </a:solidFill>
              </a:endParaRPr>
            </a:p>
          </p:txBody>
        </p:sp>
        <p:sp>
          <p:nvSpPr>
            <p:cNvPr id="27677" name="Text Box 29"/>
            <p:cNvSpPr txBox="1">
              <a:spLocks noChangeArrowheads="1"/>
            </p:cNvSpPr>
            <p:nvPr/>
          </p:nvSpPr>
          <p:spPr bwMode="auto">
            <a:xfrm>
              <a:off x="1766" y="2004"/>
              <a:ext cx="1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lnSpc>
                  <a:spcPct val="80000"/>
                </a:lnSpc>
                <a:buFont typeface="Arial" pitchFamily="34" charset="0"/>
                <a:buNone/>
              </a:pPr>
              <a:r>
                <a:rPr lang="en-US" sz="1600" b="1"/>
                <a:t>C</a:t>
              </a:r>
              <a:endParaRPr lang="en-US" sz="1600" b="1">
                <a:solidFill>
                  <a:srgbClr val="563A84"/>
                </a:solidFill>
              </a:endParaRPr>
            </a:p>
          </p:txBody>
        </p:sp>
        <p:sp>
          <p:nvSpPr>
            <p:cNvPr id="27678" name="Text Box 30"/>
            <p:cNvSpPr txBox="1">
              <a:spLocks noChangeArrowheads="1"/>
            </p:cNvSpPr>
            <p:nvPr/>
          </p:nvSpPr>
          <p:spPr bwMode="auto">
            <a:xfrm>
              <a:off x="1766" y="2344"/>
              <a:ext cx="1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lnSpc>
                  <a:spcPct val="80000"/>
                </a:lnSpc>
                <a:buFont typeface="Arial" pitchFamily="34" charset="0"/>
                <a:buNone/>
              </a:pPr>
              <a:r>
                <a:rPr lang="en-US" sz="1600" b="1"/>
                <a:t>C</a:t>
              </a:r>
              <a:endParaRPr lang="en-US" sz="1600" b="1">
                <a:solidFill>
                  <a:srgbClr val="563A84"/>
                </a:solidFill>
              </a:endParaRPr>
            </a:p>
          </p:txBody>
        </p:sp>
        <p:sp>
          <p:nvSpPr>
            <p:cNvPr id="27679" name="Text Box 31"/>
            <p:cNvSpPr txBox="1">
              <a:spLocks noChangeArrowheads="1"/>
            </p:cNvSpPr>
            <p:nvPr/>
          </p:nvSpPr>
          <p:spPr bwMode="auto">
            <a:xfrm>
              <a:off x="1582" y="2672"/>
              <a:ext cx="1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lnSpc>
                  <a:spcPct val="80000"/>
                </a:lnSpc>
                <a:buFont typeface="Arial" pitchFamily="34" charset="0"/>
                <a:buNone/>
              </a:pPr>
              <a:r>
                <a:rPr lang="en-US" sz="1600" b="1"/>
                <a:t>C</a:t>
              </a:r>
              <a:endParaRPr lang="en-US" sz="1600" b="1">
                <a:solidFill>
                  <a:srgbClr val="563A84"/>
                </a:solidFill>
              </a:endParaRPr>
            </a:p>
          </p:txBody>
        </p:sp>
        <p:sp>
          <p:nvSpPr>
            <p:cNvPr id="27680" name="Text Box 32"/>
            <p:cNvSpPr txBox="1">
              <a:spLocks noChangeArrowheads="1"/>
            </p:cNvSpPr>
            <p:nvPr/>
          </p:nvSpPr>
          <p:spPr bwMode="auto">
            <a:xfrm>
              <a:off x="570" y="2352"/>
              <a:ext cx="1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lnSpc>
                  <a:spcPct val="80000"/>
                </a:lnSpc>
                <a:buFont typeface="Arial" pitchFamily="34" charset="0"/>
                <a:buNone/>
              </a:pPr>
              <a:r>
                <a:rPr lang="en-US" sz="1600" b="1"/>
                <a:t>C</a:t>
              </a:r>
              <a:endParaRPr lang="en-US" sz="1600" b="1">
                <a:solidFill>
                  <a:srgbClr val="563A84"/>
                </a:solidFill>
              </a:endParaRPr>
            </a:p>
          </p:txBody>
        </p:sp>
        <p:sp>
          <p:nvSpPr>
            <p:cNvPr id="27681" name="Text Box 33"/>
            <p:cNvSpPr txBox="1">
              <a:spLocks noChangeArrowheads="1"/>
            </p:cNvSpPr>
            <p:nvPr/>
          </p:nvSpPr>
          <p:spPr bwMode="auto">
            <a:xfrm>
              <a:off x="378" y="2960"/>
              <a:ext cx="1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lnSpc>
                  <a:spcPct val="80000"/>
                </a:lnSpc>
                <a:buFont typeface="Arial" pitchFamily="34" charset="0"/>
                <a:buNone/>
              </a:pPr>
              <a:r>
                <a:rPr lang="en-US" sz="1600" b="1"/>
                <a:t>C</a:t>
              </a:r>
              <a:endParaRPr lang="en-US" sz="1600" b="1">
                <a:solidFill>
                  <a:srgbClr val="563A84"/>
                </a:solidFill>
              </a:endParaRPr>
            </a:p>
          </p:txBody>
        </p:sp>
        <p:sp>
          <p:nvSpPr>
            <p:cNvPr id="27682" name="Text Box 34"/>
            <p:cNvSpPr txBox="1">
              <a:spLocks noChangeArrowheads="1"/>
            </p:cNvSpPr>
            <p:nvPr/>
          </p:nvSpPr>
          <p:spPr bwMode="auto">
            <a:xfrm rot="-373203">
              <a:off x="738" y="2952"/>
              <a:ext cx="1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lnSpc>
                  <a:spcPct val="80000"/>
                </a:lnSpc>
                <a:buFont typeface="Arial" pitchFamily="34" charset="0"/>
                <a:buNone/>
              </a:pPr>
              <a:r>
                <a:rPr lang="en-US" sz="1600" b="1"/>
                <a:t>C</a:t>
              </a:r>
              <a:endParaRPr lang="en-US" sz="1600" b="1">
                <a:solidFill>
                  <a:srgbClr val="563A84"/>
                </a:solidFill>
              </a:endParaRPr>
            </a:p>
          </p:txBody>
        </p:sp>
        <p:sp>
          <p:nvSpPr>
            <p:cNvPr id="27683" name="Text Box 35"/>
            <p:cNvSpPr txBox="1">
              <a:spLocks noChangeArrowheads="1"/>
            </p:cNvSpPr>
            <p:nvPr/>
          </p:nvSpPr>
          <p:spPr bwMode="auto">
            <a:xfrm rot="-1758471">
              <a:off x="938" y="2896"/>
              <a:ext cx="1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lnSpc>
                  <a:spcPct val="80000"/>
                </a:lnSpc>
                <a:buFont typeface="Arial" pitchFamily="34" charset="0"/>
                <a:buNone/>
              </a:pPr>
              <a:r>
                <a:rPr lang="en-US" sz="1600" b="1"/>
                <a:t>C</a:t>
              </a:r>
              <a:endParaRPr lang="en-US" sz="1600" b="1">
                <a:solidFill>
                  <a:srgbClr val="563A84"/>
                </a:solidFill>
              </a:endParaRPr>
            </a:p>
          </p:txBody>
        </p:sp>
        <p:sp>
          <p:nvSpPr>
            <p:cNvPr id="27684" name="Text Box 36"/>
            <p:cNvSpPr txBox="1">
              <a:spLocks noChangeArrowheads="1"/>
            </p:cNvSpPr>
            <p:nvPr/>
          </p:nvSpPr>
          <p:spPr bwMode="auto">
            <a:xfrm rot="-373203">
              <a:off x="786" y="2344"/>
              <a:ext cx="1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lnSpc>
                  <a:spcPct val="80000"/>
                </a:lnSpc>
                <a:buFont typeface="Arial" pitchFamily="34" charset="0"/>
                <a:buNone/>
              </a:pPr>
              <a:r>
                <a:rPr lang="en-US" sz="1600" b="1"/>
                <a:t>C</a:t>
              </a:r>
              <a:endParaRPr lang="en-US" sz="1600" b="1">
                <a:solidFill>
                  <a:srgbClr val="563A84"/>
                </a:solidFill>
              </a:endParaRPr>
            </a:p>
          </p:txBody>
        </p:sp>
        <p:sp>
          <p:nvSpPr>
            <p:cNvPr id="27685" name="Text Box 37"/>
            <p:cNvSpPr txBox="1">
              <a:spLocks noChangeArrowheads="1"/>
            </p:cNvSpPr>
            <p:nvPr/>
          </p:nvSpPr>
          <p:spPr bwMode="auto">
            <a:xfrm rot="-1758471">
              <a:off x="982" y="2288"/>
              <a:ext cx="1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lnSpc>
                  <a:spcPct val="80000"/>
                </a:lnSpc>
                <a:buFont typeface="Arial" pitchFamily="34" charset="0"/>
                <a:buNone/>
              </a:pPr>
              <a:r>
                <a:rPr lang="en-US" sz="1600" b="1"/>
                <a:t>C</a:t>
              </a:r>
              <a:endParaRPr lang="en-US" sz="1600" b="1">
                <a:solidFill>
                  <a:srgbClr val="563A84"/>
                </a:solidFill>
              </a:endParaRPr>
            </a:p>
          </p:txBody>
        </p:sp>
        <p:sp>
          <p:nvSpPr>
            <p:cNvPr id="27686" name="Text Box 38"/>
            <p:cNvSpPr txBox="1">
              <a:spLocks noChangeArrowheads="1"/>
            </p:cNvSpPr>
            <p:nvPr/>
          </p:nvSpPr>
          <p:spPr bwMode="auto">
            <a:xfrm rot="-3272871">
              <a:off x="1134" y="2188"/>
              <a:ext cx="1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lnSpc>
                  <a:spcPct val="80000"/>
                </a:lnSpc>
                <a:buFont typeface="Arial" pitchFamily="34" charset="0"/>
                <a:buNone/>
              </a:pPr>
              <a:r>
                <a:rPr lang="en-US" sz="1600" b="1"/>
                <a:t>C</a:t>
              </a:r>
              <a:endParaRPr lang="en-US" sz="1600" b="1">
                <a:solidFill>
                  <a:srgbClr val="563A84"/>
                </a:solidFill>
              </a:endParaRPr>
            </a:p>
          </p:txBody>
        </p:sp>
        <p:sp>
          <p:nvSpPr>
            <p:cNvPr id="27687" name="Text Box 39"/>
            <p:cNvSpPr txBox="1">
              <a:spLocks noChangeArrowheads="1"/>
            </p:cNvSpPr>
            <p:nvPr/>
          </p:nvSpPr>
          <p:spPr bwMode="auto">
            <a:xfrm rot="-4512738">
              <a:off x="1210" y="2056"/>
              <a:ext cx="1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l">
                <a:lnSpc>
                  <a:spcPct val="80000"/>
                </a:lnSpc>
                <a:buFont typeface="Arial" pitchFamily="34" charset="0"/>
                <a:buNone/>
              </a:pPr>
              <a:r>
                <a:rPr lang="en-US" sz="1600" b="1"/>
                <a:t>C</a:t>
              </a:r>
              <a:endParaRPr lang="en-US" sz="1600" b="1">
                <a:solidFill>
                  <a:srgbClr val="563A84"/>
                </a:solidFil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Plant hormones </a:t>
            </a:r>
          </a:p>
        </p:txBody>
      </p:sp>
      <p:sp>
        <p:nvSpPr>
          <p:cNvPr id="501763"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en-US" smtClean="0"/>
              <a:t>auxin</a:t>
            </a:r>
          </a:p>
          <a:p>
            <a:pPr eaLnBrk="1" hangingPunct="1"/>
            <a:r>
              <a:rPr lang="en-US" smtClean="0"/>
              <a:t>gibberellins</a:t>
            </a:r>
          </a:p>
          <a:p>
            <a:pPr eaLnBrk="1" hangingPunct="1"/>
            <a:r>
              <a:rPr lang="en-US" smtClean="0"/>
              <a:t>abscisic acid</a:t>
            </a:r>
          </a:p>
          <a:p>
            <a:pPr eaLnBrk="1" hangingPunct="1"/>
            <a:r>
              <a:rPr lang="en-US" smtClean="0"/>
              <a:t>ethylene</a:t>
            </a:r>
          </a:p>
          <a:p>
            <a:pPr eaLnBrk="1" hangingPunct="1"/>
            <a:r>
              <a:rPr lang="en-US" smtClean="0"/>
              <a:t>and more… </a:t>
            </a:r>
          </a:p>
        </p:txBody>
      </p:sp>
      <p:pic>
        <p:nvPicPr>
          <p:cNvPr id="28676" name="Picture 4" descr="39-09-FoolishSeedl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2150" y="311150"/>
            <a:ext cx="3162300"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5"/>
          <p:cNvSpPr>
            <a:spLocks noChangeArrowheads="1"/>
          </p:cNvSpPr>
          <p:nvPr/>
        </p:nvSpPr>
        <p:spPr bwMode="auto">
          <a:xfrm>
            <a:off x="5000625" y="4137025"/>
            <a:ext cx="836613" cy="706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IE"/>
          </a:p>
        </p:txBody>
      </p:sp>
      <p:pic>
        <p:nvPicPr>
          <p:cNvPr id="28678" name="Picture 6" descr="39-08-ApicalDominan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2150" y="2449513"/>
            <a:ext cx="3162300"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7" descr="39-11-GibberellinEffec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2150" y="4700588"/>
            <a:ext cx="3162300"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9775" y="4164013"/>
            <a:ext cx="2427288"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1763">
                                            <p:txEl>
                                              <p:pRg st="0" end="0"/>
                                            </p:txEl>
                                          </p:spTgt>
                                        </p:tgtEl>
                                        <p:attrNameLst>
                                          <p:attrName>style.visibility</p:attrName>
                                        </p:attrNameLst>
                                      </p:cBhvr>
                                      <p:to>
                                        <p:strVal val="visible"/>
                                      </p:to>
                                    </p:set>
                                    <p:anim calcmode="lin" valueType="num">
                                      <p:cBhvr additive="base">
                                        <p:cTn id="7" dur="500" fill="hold"/>
                                        <p:tgtEl>
                                          <p:spTgt spid="5017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17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1763">
                                            <p:txEl>
                                              <p:pRg st="1" end="1"/>
                                            </p:txEl>
                                          </p:spTgt>
                                        </p:tgtEl>
                                        <p:attrNameLst>
                                          <p:attrName>style.visibility</p:attrName>
                                        </p:attrNameLst>
                                      </p:cBhvr>
                                      <p:to>
                                        <p:strVal val="visible"/>
                                      </p:to>
                                    </p:set>
                                    <p:anim calcmode="lin" valueType="num">
                                      <p:cBhvr additive="base">
                                        <p:cTn id="13" dur="500" fill="hold"/>
                                        <p:tgtEl>
                                          <p:spTgt spid="5017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017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01763">
                                            <p:txEl>
                                              <p:pRg st="2" end="2"/>
                                            </p:txEl>
                                          </p:spTgt>
                                        </p:tgtEl>
                                        <p:attrNameLst>
                                          <p:attrName>style.visibility</p:attrName>
                                        </p:attrNameLst>
                                      </p:cBhvr>
                                      <p:to>
                                        <p:strVal val="visible"/>
                                      </p:to>
                                    </p:set>
                                    <p:anim calcmode="lin" valueType="num">
                                      <p:cBhvr additive="base">
                                        <p:cTn id="19" dur="500" fill="hold"/>
                                        <p:tgtEl>
                                          <p:spTgt spid="5017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0176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01763">
                                            <p:txEl>
                                              <p:pRg st="3" end="3"/>
                                            </p:txEl>
                                          </p:spTgt>
                                        </p:tgtEl>
                                        <p:attrNameLst>
                                          <p:attrName>style.visibility</p:attrName>
                                        </p:attrNameLst>
                                      </p:cBhvr>
                                      <p:to>
                                        <p:strVal val="visible"/>
                                      </p:to>
                                    </p:set>
                                    <p:anim calcmode="lin" valueType="num">
                                      <p:cBhvr additive="base">
                                        <p:cTn id="25" dur="500" fill="hold"/>
                                        <p:tgtEl>
                                          <p:spTgt spid="5017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0176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01763">
                                            <p:txEl>
                                              <p:pRg st="4" end="4"/>
                                            </p:txEl>
                                          </p:spTgt>
                                        </p:tgtEl>
                                        <p:attrNameLst>
                                          <p:attrName>style.visibility</p:attrName>
                                        </p:attrNameLst>
                                      </p:cBhvr>
                                      <p:to>
                                        <p:strVal val="visible"/>
                                      </p:to>
                                    </p:set>
                                    <p:anim calcmode="lin" valueType="num">
                                      <p:cBhvr additive="base">
                                        <p:cTn id="31" dur="500" fill="hold"/>
                                        <p:tgtEl>
                                          <p:spTgt spid="5017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0176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39_05PhototropismExper_L"/>
          <p:cNvPicPr>
            <a:picLocks noChangeAspect="1" noChangeArrowheads="1"/>
          </p:cNvPicPr>
          <p:nvPr/>
        </p:nvPicPr>
        <p:blipFill>
          <a:blip r:embed="rId5">
            <a:extLst>
              <a:ext uri="{28A0092B-C50C-407E-A947-70E740481C1C}">
                <a14:useLocalDpi xmlns:a14="http://schemas.microsoft.com/office/drawing/2010/main" val="0"/>
              </a:ext>
            </a:extLst>
          </a:blip>
          <a:srcRect b="69626"/>
          <a:stretch>
            <a:fillRect/>
          </a:stretch>
        </p:blipFill>
        <p:spPr bwMode="auto">
          <a:xfrm>
            <a:off x="4973638" y="4581525"/>
            <a:ext cx="4170362"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noChangeArrowheads="1"/>
          </p:cNvSpPr>
          <p:nvPr>
            <p:ph type="title"/>
          </p:nvPr>
        </p:nvSpPr>
        <p:spPr/>
        <p:txBody>
          <a:bodyPr/>
          <a:lstStyle/>
          <a:p>
            <a:pPr eaLnBrk="1" hangingPunct="1"/>
            <a:r>
              <a:rPr lang="en-US" smtClean="0"/>
              <a:t>Auxin (IAA)</a:t>
            </a:r>
          </a:p>
        </p:txBody>
      </p:sp>
      <p:sp>
        <p:nvSpPr>
          <p:cNvPr id="29700" name="Rectangle 4"/>
          <p:cNvSpPr>
            <a:spLocks noChangeArrowheads="1"/>
          </p:cNvSpPr>
          <p:nvPr/>
        </p:nvSpPr>
        <p:spPr bwMode="auto">
          <a:xfrm>
            <a:off x="4675188" y="4556125"/>
            <a:ext cx="12192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03813" name="Rectangle 5" descr="Rectangle: Click to edit Master text styles&#10;Second level&#10;Third level&#10;Fourth level&#10;Fifth level"/>
          <p:cNvSpPr>
            <a:spLocks noGrp="1" noChangeArrowheads="1"/>
          </p:cNvSpPr>
          <p:nvPr>
            <p:ph type="body" idx="1"/>
          </p:nvPr>
        </p:nvSpPr>
        <p:spPr>
          <a:xfrm>
            <a:off x="579438" y="1371600"/>
            <a:ext cx="8031162" cy="4419600"/>
          </a:xfrm>
          <a:noFill/>
        </p:spPr>
        <p:txBody>
          <a:bodyPr/>
          <a:lstStyle/>
          <a:p>
            <a:pPr eaLnBrk="1" hangingPunct="1"/>
            <a:r>
              <a:rPr lang="en-US" smtClean="0"/>
              <a:t>Effects</a:t>
            </a:r>
          </a:p>
          <a:p>
            <a:pPr lvl="1" eaLnBrk="1" hangingPunct="1"/>
            <a:r>
              <a:rPr lang="en-US" smtClean="0"/>
              <a:t>controls cell division </a:t>
            </a:r>
            <a:br>
              <a:rPr lang="en-US" smtClean="0"/>
            </a:br>
            <a:r>
              <a:rPr lang="en-US" smtClean="0"/>
              <a:t>&amp; differentiation</a:t>
            </a:r>
          </a:p>
          <a:p>
            <a:pPr lvl="1" eaLnBrk="1" hangingPunct="1"/>
            <a:r>
              <a:rPr lang="en-US" smtClean="0"/>
              <a:t>phototropism</a:t>
            </a:r>
          </a:p>
          <a:p>
            <a:pPr lvl="2" eaLnBrk="1" hangingPunct="1"/>
            <a:r>
              <a:rPr lang="en-US" smtClean="0"/>
              <a:t>growth towards light</a:t>
            </a:r>
          </a:p>
          <a:p>
            <a:pPr lvl="2" eaLnBrk="1" hangingPunct="1"/>
            <a:r>
              <a:rPr lang="en-US" smtClean="0"/>
              <a:t>asymmetrical distribution of auxin</a:t>
            </a:r>
          </a:p>
          <a:p>
            <a:pPr lvl="2" eaLnBrk="1" hangingPunct="1"/>
            <a:r>
              <a:rPr lang="en-US" smtClean="0"/>
              <a:t>cells on darker side elongate faster </a:t>
            </a:r>
            <a:br>
              <a:rPr lang="en-US" smtClean="0"/>
            </a:br>
            <a:r>
              <a:rPr lang="en-US" smtClean="0"/>
              <a:t>than cells on brighter side</a:t>
            </a:r>
          </a:p>
          <a:p>
            <a:pPr lvl="1" eaLnBrk="1" hangingPunct="1"/>
            <a:r>
              <a:rPr lang="en-US" smtClean="0"/>
              <a:t>apical dominance</a:t>
            </a:r>
          </a:p>
        </p:txBody>
      </p:sp>
      <p:pic>
        <p:nvPicPr>
          <p:cNvPr id="503814" name="Picture 6" descr="39_09ApicalDominance_LP"/>
          <p:cNvPicPr>
            <a:picLocks noChangeAspect="1" noChangeArrowheads="1"/>
          </p:cNvPicPr>
          <p:nvPr/>
        </p:nvPicPr>
        <p:blipFill>
          <a:blip r:embed="rId6">
            <a:lum bright="-2000" contrast="20000"/>
            <a:extLst>
              <a:ext uri="{28A0092B-C50C-407E-A947-70E740481C1C}">
                <a14:useLocalDpi xmlns:a14="http://schemas.microsoft.com/office/drawing/2010/main" val="0"/>
              </a:ext>
            </a:extLst>
          </a:blip>
          <a:srcRect/>
          <a:stretch>
            <a:fillRect/>
          </a:stretch>
        </p:blipFill>
        <p:spPr bwMode="auto">
          <a:xfrm>
            <a:off x="5294313" y="358775"/>
            <a:ext cx="3754437"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03813">
                                            <p:txEl>
                                              <p:pRg st="0" end="0"/>
                                            </p:txEl>
                                          </p:spTgt>
                                        </p:tgtEl>
                                        <p:attrNameLst>
                                          <p:attrName>style.visibility</p:attrName>
                                        </p:attrNameLst>
                                      </p:cBhvr>
                                      <p:to>
                                        <p:strVal val="visible"/>
                                      </p:to>
                                    </p:set>
                                    <p:anim calcmode="lin" valueType="num">
                                      <p:cBhvr additive="base">
                                        <p:cTn id="7" dur="500" fill="hold"/>
                                        <p:tgtEl>
                                          <p:spTgt spid="5038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381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3813">
                                            <p:txEl>
                                              <p:pRg st="1" end="1"/>
                                            </p:txEl>
                                          </p:spTgt>
                                        </p:tgtEl>
                                        <p:attrNameLst>
                                          <p:attrName>style.visibility</p:attrName>
                                        </p:attrNameLst>
                                      </p:cBhvr>
                                      <p:to>
                                        <p:strVal val="visible"/>
                                      </p:to>
                                    </p:set>
                                    <p:anim calcmode="lin" valueType="num">
                                      <p:cBhvr additive="base">
                                        <p:cTn id="13" dur="500" fill="hold"/>
                                        <p:tgtEl>
                                          <p:spTgt spid="50381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0381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03813">
                                            <p:txEl>
                                              <p:pRg st="2" end="2"/>
                                            </p:txEl>
                                          </p:spTgt>
                                        </p:tgtEl>
                                        <p:attrNameLst>
                                          <p:attrName>style.visibility</p:attrName>
                                        </p:attrNameLst>
                                      </p:cBhvr>
                                      <p:to>
                                        <p:strVal val="visible"/>
                                      </p:to>
                                    </p:set>
                                    <p:anim calcmode="lin" valueType="num">
                                      <p:cBhvr additive="base">
                                        <p:cTn id="19" dur="500" fill="hold"/>
                                        <p:tgtEl>
                                          <p:spTgt spid="50381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0381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03813">
                                            <p:txEl>
                                              <p:pRg st="3" end="3"/>
                                            </p:txEl>
                                          </p:spTgt>
                                        </p:tgtEl>
                                        <p:attrNameLst>
                                          <p:attrName>style.visibility</p:attrName>
                                        </p:attrNameLst>
                                      </p:cBhvr>
                                      <p:to>
                                        <p:strVal val="visible"/>
                                      </p:to>
                                    </p:set>
                                    <p:anim calcmode="lin" valueType="num">
                                      <p:cBhvr additive="base">
                                        <p:cTn id="25" dur="500" fill="hold"/>
                                        <p:tgtEl>
                                          <p:spTgt spid="50381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0381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03813">
                                            <p:txEl>
                                              <p:pRg st="4" end="4"/>
                                            </p:txEl>
                                          </p:spTgt>
                                        </p:tgtEl>
                                        <p:attrNameLst>
                                          <p:attrName>style.visibility</p:attrName>
                                        </p:attrNameLst>
                                      </p:cBhvr>
                                      <p:to>
                                        <p:strVal val="visible"/>
                                      </p:to>
                                    </p:set>
                                    <p:anim calcmode="lin" valueType="num">
                                      <p:cBhvr additive="base">
                                        <p:cTn id="31" dur="500" fill="hold"/>
                                        <p:tgtEl>
                                          <p:spTgt spid="50381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0381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03813">
                                            <p:txEl>
                                              <p:pRg st="5" end="5"/>
                                            </p:txEl>
                                          </p:spTgt>
                                        </p:tgtEl>
                                        <p:attrNameLst>
                                          <p:attrName>style.visibility</p:attrName>
                                        </p:attrNameLst>
                                      </p:cBhvr>
                                      <p:to>
                                        <p:strVal val="visible"/>
                                      </p:to>
                                    </p:set>
                                    <p:anim calcmode="lin" valueType="num">
                                      <p:cBhvr additive="base">
                                        <p:cTn id="37" dur="500" fill="hold"/>
                                        <p:tgtEl>
                                          <p:spTgt spid="50381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0381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03813">
                                            <p:txEl>
                                              <p:pRg st="6" end="6"/>
                                            </p:txEl>
                                          </p:spTgt>
                                        </p:tgtEl>
                                        <p:attrNameLst>
                                          <p:attrName>style.visibility</p:attrName>
                                        </p:attrNameLst>
                                      </p:cBhvr>
                                      <p:to>
                                        <p:strVal val="visible"/>
                                      </p:to>
                                    </p:set>
                                    <p:anim calcmode="lin" valueType="num">
                                      <p:cBhvr additive="base">
                                        <p:cTn id="43" dur="500" fill="hold"/>
                                        <p:tgtEl>
                                          <p:spTgt spid="50381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0381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503814"/>
                                        </p:tgtEl>
                                        <p:attrNameLst>
                                          <p:attrName>style.visibility</p:attrName>
                                        </p:attrNameLst>
                                      </p:cBhvr>
                                      <p:to>
                                        <p:strVal val="visible"/>
                                      </p:to>
                                    </p:set>
                                    <p:animEffect transition="in" filter="wipe(left)">
                                      <p:cBhvr>
                                        <p:cTn id="49" dur="500"/>
                                        <p:tgtEl>
                                          <p:spTgt spid="503814"/>
                                        </p:tgtEl>
                                      </p:cBhvr>
                                    </p:animEffect>
                                  </p:childTnLst>
                                  <p:subTnLst>
                                    <p:audio>
                                      <p:cMediaNode>
                                        <p:cTn display="0" masterRel="sameClick">
                                          <p:stCondLst>
                                            <p:cond evt="begin" delay="0">
                                              <p:tn val="47"/>
                                            </p:cond>
                                          </p:stCondLst>
                                          <p:endCondLst>
                                            <p:cond evt="onStopAudio" delay="0">
                                              <p:tgtEl>
                                                <p:sldTgt/>
                                              </p:tgtEl>
                                            </p:cond>
                                          </p:endCondLst>
                                        </p:cTn>
                                        <p:tgtEl>
                                          <p:sndTgt r:embed="rId4" name="Str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Gibberellins</a:t>
            </a:r>
          </a:p>
        </p:txBody>
      </p:sp>
      <p:sp>
        <p:nvSpPr>
          <p:cNvPr id="505859" name="Rectangle 3" descr="Rectangle: Click to edit Master text styles&#10;Second level&#10;Third level&#10;Fourth level&#10;Fifth level"/>
          <p:cNvSpPr>
            <a:spLocks noGrp="1" noChangeArrowheads="1"/>
          </p:cNvSpPr>
          <p:nvPr>
            <p:ph type="body" idx="1"/>
          </p:nvPr>
        </p:nvSpPr>
        <p:spPr>
          <a:xfrm>
            <a:off x="838200" y="1371600"/>
            <a:ext cx="7772400" cy="3276600"/>
          </a:xfrm>
        </p:spPr>
        <p:txBody>
          <a:bodyPr/>
          <a:lstStyle/>
          <a:p>
            <a:pPr eaLnBrk="1" hangingPunct="1"/>
            <a:r>
              <a:rPr lang="en-US" smtClean="0"/>
              <a:t>Family of hormones</a:t>
            </a:r>
          </a:p>
          <a:p>
            <a:pPr lvl="1" eaLnBrk="1" hangingPunct="1"/>
            <a:r>
              <a:rPr lang="en-US" smtClean="0"/>
              <a:t>over 100 different </a:t>
            </a:r>
            <a:r>
              <a:rPr lang="en-US" u="sng" smtClean="0">
                <a:solidFill>
                  <a:srgbClr val="CC0000"/>
                </a:solidFill>
              </a:rPr>
              <a:t>gibberellins</a:t>
            </a:r>
            <a:r>
              <a:rPr lang="en-US" smtClean="0"/>
              <a:t> identified</a:t>
            </a:r>
          </a:p>
          <a:p>
            <a:pPr eaLnBrk="1" hangingPunct="1"/>
            <a:r>
              <a:rPr lang="en-US" smtClean="0"/>
              <a:t>Effects</a:t>
            </a:r>
          </a:p>
          <a:p>
            <a:pPr lvl="1" eaLnBrk="1" hangingPunct="1"/>
            <a:r>
              <a:rPr lang="en-US" smtClean="0"/>
              <a:t>stem elongation</a:t>
            </a:r>
          </a:p>
          <a:p>
            <a:pPr lvl="1" eaLnBrk="1" hangingPunct="1"/>
            <a:r>
              <a:rPr lang="en-US" smtClean="0"/>
              <a:t>fruit growth</a:t>
            </a:r>
          </a:p>
          <a:p>
            <a:pPr lvl="1" eaLnBrk="1" hangingPunct="1"/>
            <a:r>
              <a:rPr lang="en-US" smtClean="0"/>
              <a:t>seed germination</a:t>
            </a:r>
          </a:p>
        </p:txBody>
      </p:sp>
      <p:pic>
        <p:nvPicPr>
          <p:cNvPr id="30724" name="Picture 4" descr="39_10GibberellinEffect_U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8025" y="4495800"/>
            <a:ext cx="3279775"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descr="39_11GAandNutrients_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495800"/>
            <a:ext cx="449580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5862" name="AutoShape 6"/>
          <p:cNvSpPr>
            <a:spLocks noChangeArrowheads="1"/>
          </p:cNvSpPr>
          <p:nvPr/>
        </p:nvSpPr>
        <p:spPr bwMode="auto">
          <a:xfrm>
            <a:off x="5599113" y="2992438"/>
            <a:ext cx="3451225" cy="1352550"/>
          </a:xfrm>
          <a:prstGeom prst="roundRect">
            <a:avLst>
              <a:gd name="adj" fmla="val 16667"/>
            </a:avLst>
          </a:prstGeom>
          <a:solidFill>
            <a:srgbClr val="FFCD1E"/>
          </a:solidFill>
          <a:ln>
            <a:noFill/>
          </a:ln>
          <a:extLst>
            <a:ext uri="{91240B29-F687-4F45-9708-019B960494DF}">
              <a14:hiddenLine xmlns:a14="http://schemas.microsoft.com/office/drawing/2010/main" w="9525">
                <a:solidFill>
                  <a:srgbClr val="000000"/>
                </a:solidFill>
                <a:round/>
                <a:headEnd/>
                <a:tailEnd/>
              </a14:hiddenLine>
            </a:ext>
          </a:extLst>
        </p:spPr>
        <p:txBody>
          <a:bodyPr tIns="0" rIns="0" bIns="0">
            <a:spAutoFit/>
          </a:bodyPr>
          <a:lstStyle/>
          <a:p>
            <a:pPr algn="l"/>
            <a:r>
              <a:rPr lang="en-US" sz="2000" b="1">
                <a:solidFill>
                  <a:schemeClr val="tx2"/>
                </a:solidFill>
              </a:rPr>
              <a:t>plump grapes in grocery stores have been treated with gibberellin hormones while on the vine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5859">
                                            <p:txEl>
                                              <p:pRg st="0" end="0"/>
                                            </p:txEl>
                                          </p:spTgt>
                                        </p:tgtEl>
                                        <p:attrNameLst>
                                          <p:attrName>style.visibility</p:attrName>
                                        </p:attrNameLst>
                                      </p:cBhvr>
                                      <p:to>
                                        <p:strVal val="visible"/>
                                      </p:to>
                                    </p:set>
                                    <p:anim calcmode="lin" valueType="num">
                                      <p:cBhvr additive="base">
                                        <p:cTn id="7" dur="500" fill="hold"/>
                                        <p:tgtEl>
                                          <p:spTgt spid="5058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58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par>
                                <p:cTn id="9" presetID="2" presetClass="entr" presetSubtype="8" fill="hold" grpId="0" nodeType="withEffect">
                                  <p:stCondLst>
                                    <p:cond delay="0"/>
                                  </p:stCondLst>
                                  <p:childTnLst>
                                    <p:set>
                                      <p:cBhvr>
                                        <p:cTn id="10" dur="1" fill="hold">
                                          <p:stCondLst>
                                            <p:cond delay="0"/>
                                          </p:stCondLst>
                                        </p:cTn>
                                        <p:tgtEl>
                                          <p:spTgt spid="505859">
                                            <p:txEl>
                                              <p:pRg st="1" end="1"/>
                                            </p:txEl>
                                          </p:spTgt>
                                        </p:tgtEl>
                                        <p:attrNameLst>
                                          <p:attrName>style.visibility</p:attrName>
                                        </p:attrNameLst>
                                      </p:cBhvr>
                                      <p:to>
                                        <p:strVal val="visible"/>
                                      </p:to>
                                    </p:set>
                                    <p:anim calcmode="lin" valueType="num">
                                      <p:cBhvr additive="base">
                                        <p:cTn id="11" dur="500" fill="hold"/>
                                        <p:tgtEl>
                                          <p:spTgt spid="50585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0585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05859">
                                            <p:txEl>
                                              <p:pRg st="2" end="2"/>
                                            </p:txEl>
                                          </p:spTgt>
                                        </p:tgtEl>
                                        <p:attrNameLst>
                                          <p:attrName>style.visibility</p:attrName>
                                        </p:attrNameLst>
                                      </p:cBhvr>
                                      <p:to>
                                        <p:strVal val="visible"/>
                                      </p:to>
                                    </p:set>
                                    <p:anim calcmode="lin" valueType="num">
                                      <p:cBhvr additive="base">
                                        <p:cTn id="17" dur="500" fill="hold"/>
                                        <p:tgtEl>
                                          <p:spTgt spid="50585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0585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Whoosh"/>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05859">
                                            <p:txEl>
                                              <p:pRg st="3" end="3"/>
                                            </p:txEl>
                                          </p:spTgt>
                                        </p:tgtEl>
                                        <p:attrNameLst>
                                          <p:attrName>style.visibility</p:attrName>
                                        </p:attrNameLst>
                                      </p:cBhvr>
                                      <p:to>
                                        <p:strVal val="visible"/>
                                      </p:to>
                                    </p:set>
                                    <p:anim calcmode="lin" valueType="num">
                                      <p:cBhvr additive="base">
                                        <p:cTn id="23" dur="500" fill="hold"/>
                                        <p:tgtEl>
                                          <p:spTgt spid="50585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0585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505859">
                                            <p:txEl>
                                              <p:pRg st="4" end="4"/>
                                            </p:txEl>
                                          </p:spTgt>
                                        </p:tgtEl>
                                        <p:attrNameLst>
                                          <p:attrName>style.visibility</p:attrName>
                                        </p:attrNameLst>
                                      </p:cBhvr>
                                      <p:to>
                                        <p:strVal val="visible"/>
                                      </p:to>
                                    </p:set>
                                    <p:anim calcmode="lin" valueType="num">
                                      <p:cBhvr additive="base">
                                        <p:cTn id="29" dur="500" fill="hold"/>
                                        <p:tgtEl>
                                          <p:spTgt spid="505859">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0585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05862"/>
                                        </p:tgtEl>
                                        <p:attrNameLst>
                                          <p:attrName>style.visibility</p:attrName>
                                        </p:attrNameLst>
                                      </p:cBhvr>
                                      <p:to>
                                        <p:strVal val="visible"/>
                                      </p:to>
                                    </p:set>
                                    <p:animEffect transition="in" filter="wipe(left)">
                                      <p:cBhvr>
                                        <p:cTn id="35" dur="500"/>
                                        <p:tgtEl>
                                          <p:spTgt spid="505862"/>
                                        </p:tgtEl>
                                      </p:cBhvr>
                                    </p:animEffect>
                                  </p:childTnLst>
                                  <p:subTnLst>
                                    <p:audio>
                                      <p:cMediaNode>
                                        <p:cTn display="0" masterRel="sameClick">
                                          <p:stCondLst>
                                            <p:cond evt="begin" delay="0">
                                              <p:tn val="33"/>
                                            </p:cond>
                                          </p:stCondLst>
                                          <p:endCondLst>
                                            <p:cond evt="onStopAudio" delay="0">
                                              <p:tgtEl>
                                                <p:sldTgt/>
                                              </p:tgtEl>
                                            </p:cond>
                                          </p:endCondLst>
                                        </p:cTn>
                                        <p:tgtEl>
                                          <p:sndTgt r:embed="rId4" name="Vibro Up"/>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505859">
                                            <p:txEl>
                                              <p:pRg st="5" end="5"/>
                                            </p:txEl>
                                          </p:spTgt>
                                        </p:tgtEl>
                                        <p:attrNameLst>
                                          <p:attrName>style.visibility</p:attrName>
                                        </p:attrNameLst>
                                      </p:cBhvr>
                                      <p:to>
                                        <p:strVal val="visible"/>
                                      </p:to>
                                    </p:set>
                                    <p:anim calcmode="lin" valueType="num">
                                      <p:cBhvr additive="base">
                                        <p:cTn id="40" dur="500" fill="hold"/>
                                        <p:tgtEl>
                                          <p:spTgt spid="505859">
                                            <p:txEl>
                                              <p:pRg st="5" end="5"/>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50585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9" grpId="0" build="p" autoUpdateAnimBg="0"/>
      <p:bldP spid="505862"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Abscisic acid (ABA)</a:t>
            </a:r>
          </a:p>
        </p:txBody>
      </p:sp>
      <p:sp>
        <p:nvSpPr>
          <p:cNvPr id="507907" name="Rectangle 3" descr="Rectangle: Click to edit Master text styles&#10;Second level&#10;Third level&#10;Fourth level&#10;Fifth level"/>
          <p:cNvSpPr>
            <a:spLocks noGrp="1" noChangeArrowheads="1"/>
          </p:cNvSpPr>
          <p:nvPr>
            <p:ph type="body" idx="1"/>
          </p:nvPr>
        </p:nvSpPr>
        <p:spPr>
          <a:xfrm>
            <a:off x="838200" y="1371600"/>
            <a:ext cx="7772400" cy="5181600"/>
          </a:xfrm>
        </p:spPr>
        <p:txBody>
          <a:bodyPr/>
          <a:lstStyle/>
          <a:p>
            <a:pPr eaLnBrk="1" hangingPunct="1"/>
            <a:r>
              <a:rPr lang="en-US" smtClean="0"/>
              <a:t>Effects</a:t>
            </a:r>
          </a:p>
          <a:p>
            <a:pPr lvl="1" eaLnBrk="1" hangingPunct="1"/>
            <a:r>
              <a:rPr lang="en-US" smtClean="0"/>
              <a:t>slows growth</a:t>
            </a:r>
          </a:p>
          <a:p>
            <a:pPr lvl="1" eaLnBrk="1" hangingPunct="1"/>
            <a:r>
              <a:rPr lang="en-US" smtClean="0"/>
              <a:t>seed dormancy</a:t>
            </a:r>
          </a:p>
          <a:p>
            <a:pPr lvl="2" eaLnBrk="1" hangingPunct="1"/>
            <a:r>
              <a:rPr lang="en-US" smtClean="0"/>
              <a:t>high concentrations of </a:t>
            </a:r>
            <a:r>
              <a:rPr lang="en-US" u="sng" smtClean="0">
                <a:solidFill>
                  <a:srgbClr val="CC0000"/>
                </a:solidFill>
              </a:rPr>
              <a:t>abscisic acid</a:t>
            </a:r>
            <a:r>
              <a:rPr lang="en-US" smtClean="0"/>
              <a:t> </a:t>
            </a:r>
          </a:p>
          <a:p>
            <a:pPr lvl="3" eaLnBrk="1" hangingPunct="1"/>
            <a:r>
              <a:rPr lang="en-US" smtClean="0"/>
              <a:t>germination only after ABA is inactivated or leeched out</a:t>
            </a:r>
          </a:p>
          <a:p>
            <a:pPr lvl="2" eaLnBrk="1" hangingPunct="1"/>
            <a:r>
              <a:rPr lang="en-US" smtClean="0"/>
              <a:t>survival value: </a:t>
            </a:r>
            <a:br>
              <a:rPr lang="en-US" smtClean="0"/>
            </a:br>
            <a:r>
              <a:rPr lang="en-US" smtClean="0"/>
              <a:t>seed will germinate only </a:t>
            </a:r>
            <a:br>
              <a:rPr lang="en-US" smtClean="0"/>
            </a:br>
            <a:r>
              <a:rPr lang="en-US" smtClean="0"/>
              <a:t>under optimal conditions</a:t>
            </a:r>
          </a:p>
          <a:p>
            <a:pPr lvl="3" eaLnBrk="1" hangingPunct="1"/>
            <a:r>
              <a:rPr lang="en-US" smtClean="0"/>
              <a:t>light, temperature, moisture</a:t>
            </a:r>
          </a:p>
        </p:txBody>
      </p:sp>
      <p:pic>
        <p:nvPicPr>
          <p:cNvPr id="31748" name="Picture 4" descr="39_12ABAmutant_L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886200"/>
            <a:ext cx="3124200"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07907">
                                            <p:txEl>
                                              <p:pRg st="0" end="0"/>
                                            </p:txEl>
                                          </p:spTgt>
                                        </p:tgtEl>
                                        <p:attrNameLst>
                                          <p:attrName>style.visibility</p:attrName>
                                        </p:attrNameLst>
                                      </p:cBhvr>
                                      <p:to>
                                        <p:strVal val="visible"/>
                                      </p:to>
                                    </p:set>
                                    <p:anim calcmode="lin" valueType="num">
                                      <p:cBhvr additive="base">
                                        <p:cTn id="7" dur="500" fill="hold"/>
                                        <p:tgtEl>
                                          <p:spTgt spid="5079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790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7907">
                                            <p:txEl>
                                              <p:pRg st="1" end="1"/>
                                            </p:txEl>
                                          </p:spTgt>
                                        </p:tgtEl>
                                        <p:attrNameLst>
                                          <p:attrName>style.visibility</p:attrName>
                                        </p:attrNameLst>
                                      </p:cBhvr>
                                      <p:to>
                                        <p:strVal val="visible"/>
                                      </p:to>
                                    </p:set>
                                    <p:anim calcmode="lin" valueType="num">
                                      <p:cBhvr additive="base">
                                        <p:cTn id="13" dur="500" fill="hold"/>
                                        <p:tgtEl>
                                          <p:spTgt spid="5079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0790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07907">
                                            <p:txEl>
                                              <p:pRg st="2" end="2"/>
                                            </p:txEl>
                                          </p:spTgt>
                                        </p:tgtEl>
                                        <p:attrNameLst>
                                          <p:attrName>style.visibility</p:attrName>
                                        </p:attrNameLst>
                                      </p:cBhvr>
                                      <p:to>
                                        <p:strVal val="visible"/>
                                      </p:to>
                                    </p:set>
                                    <p:anim calcmode="lin" valueType="num">
                                      <p:cBhvr additive="base">
                                        <p:cTn id="19" dur="500" fill="hold"/>
                                        <p:tgtEl>
                                          <p:spTgt spid="5079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0790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07907">
                                            <p:txEl>
                                              <p:pRg st="3" end="3"/>
                                            </p:txEl>
                                          </p:spTgt>
                                        </p:tgtEl>
                                        <p:attrNameLst>
                                          <p:attrName>style.visibility</p:attrName>
                                        </p:attrNameLst>
                                      </p:cBhvr>
                                      <p:to>
                                        <p:strVal val="visible"/>
                                      </p:to>
                                    </p:set>
                                    <p:anim calcmode="lin" valueType="num">
                                      <p:cBhvr additive="base">
                                        <p:cTn id="25" dur="500" fill="hold"/>
                                        <p:tgtEl>
                                          <p:spTgt spid="5079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0790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par>
                                <p:cTn id="27" presetID="2" presetClass="entr" presetSubtype="8" fill="hold" grpId="0" nodeType="withEffect">
                                  <p:stCondLst>
                                    <p:cond delay="0"/>
                                  </p:stCondLst>
                                  <p:childTnLst>
                                    <p:set>
                                      <p:cBhvr>
                                        <p:cTn id="28" dur="1" fill="hold">
                                          <p:stCondLst>
                                            <p:cond delay="0"/>
                                          </p:stCondLst>
                                        </p:cTn>
                                        <p:tgtEl>
                                          <p:spTgt spid="507907">
                                            <p:txEl>
                                              <p:pRg st="4" end="4"/>
                                            </p:txEl>
                                          </p:spTgt>
                                        </p:tgtEl>
                                        <p:attrNameLst>
                                          <p:attrName>style.visibility</p:attrName>
                                        </p:attrNameLst>
                                      </p:cBhvr>
                                      <p:to>
                                        <p:strVal val="visible"/>
                                      </p:to>
                                    </p:set>
                                    <p:anim calcmode="lin" valueType="num">
                                      <p:cBhvr additive="base">
                                        <p:cTn id="29" dur="500" fill="hold"/>
                                        <p:tgtEl>
                                          <p:spTgt spid="507907">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0790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par>
                                <p:cTn id="31" presetID="2" presetClass="entr" presetSubtype="8" fill="hold" grpId="0" nodeType="withEffect">
                                  <p:stCondLst>
                                    <p:cond delay="0"/>
                                  </p:stCondLst>
                                  <p:childTnLst>
                                    <p:set>
                                      <p:cBhvr>
                                        <p:cTn id="32" dur="1" fill="hold">
                                          <p:stCondLst>
                                            <p:cond delay="0"/>
                                          </p:stCondLst>
                                        </p:cTn>
                                        <p:tgtEl>
                                          <p:spTgt spid="507907">
                                            <p:txEl>
                                              <p:pRg st="5" end="5"/>
                                            </p:txEl>
                                          </p:spTgt>
                                        </p:tgtEl>
                                        <p:attrNameLst>
                                          <p:attrName>style.visibility</p:attrName>
                                        </p:attrNameLst>
                                      </p:cBhvr>
                                      <p:to>
                                        <p:strVal val="visible"/>
                                      </p:to>
                                    </p:set>
                                    <p:anim calcmode="lin" valueType="num">
                                      <p:cBhvr additive="base">
                                        <p:cTn id="33" dur="500" fill="hold"/>
                                        <p:tgtEl>
                                          <p:spTgt spid="507907">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50790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Whoosh"/>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507907">
                                            <p:txEl>
                                              <p:pRg st="6" end="6"/>
                                            </p:txEl>
                                          </p:spTgt>
                                        </p:tgtEl>
                                        <p:attrNameLst>
                                          <p:attrName>style.visibility</p:attrName>
                                        </p:attrNameLst>
                                      </p:cBhvr>
                                      <p:to>
                                        <p:strVal val="visible"/>
                                      </p:to>
                                    </p:set>
                                    <p:anim calcmode="lin" valueType="num">
                                      <p:cBhvr additive="base">
                                        <p:cTn id="39" dur="500" fill="hold"/>
                                        <p:tgtEl>
                                          <p:spTgt spid="507907">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50790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0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b="9000"/>
          <a:stretch>
            <a:fillRect/>
          </a:stretch>
        </p:blipFill>
        <p:spPr bwMode="auto">
          <a:xfrm>
            <a:off x="6700838" y="381000"/>
            <a:ext cx="244316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title"/>
          </p:nvPr>
        </p:nvSpPr>
        <p:spPr/>
        <p:txBody>
          <a:bodyPr/>
          <a:lstStyle/>
          <a:p>
            <a:pPr eaLnBrk="1" hangingPunct="1"/>
            <a:r>
              <a:rPr lang="en-US" smtClean="0"/>
              <a:t>Roots </a:t>
            </a:r>
          </a:p>
        </p:txBody>
      </p:sp>
      <p:sp>
        <p:nvSpPr>
          <p:cNvPr id="379908" name="Rectangle 4" descr="Rectangle: Click to edit Master text styles&#10;Second level&#10;Third level&#10;Fourth level&#10;Fifth level"/>
          <p:cNvSpPr>
            <a:spLocks noGrp="1" noChangeArrowheads="1"/>
          </p:cNvSpPr>
          <p:nvPr>
            <p:ph type="body" idx="1"/>
          </p:nvPr>
        </p:nvSpPr>
        <p:spPr>
          <a:xfrm>
            <a:off x="838200" y="1371600"/>
            <a:ext cx="7772400" cy="5029200"/>
          </a:xfrm>
        </p:spPr>
        <p:txBody>
          <a:bodyPr/>
          <a:lstStyle/>
          <a:p>
            <a:pPr eaLnBrk="1" hangingPunct="1">
              <a:buClrTx/>
            </a:pPr>
            <a:r>
              <a:rPr lang="en-US" sz="2600" smtClean="0"/>
              <a:t>Roots anchor plant in soil, absorb </a:t>
            </a:r>
            <a:br>
              <a:rPr lang="en-US" sz="2600" smtClean="0"/>
            </a:br>
            <a:r>
              <a:rPr lang="en-US" sz="2600" smtClean="0"/>
              <a:t>minerals &amp; water, &amp; store food</a:t>
            </a:r>
          </a:p>
          <a:p>
            <a:pPr lvl="1" eaLnBrk="1" hangingPunct="1"/>
            <a:r>
              <a:rPr lang="en-US" sz="2400" smtClean="0"/>
              <a:t>fibrous roots </a:t>
            </a:r>
            <a:r>
              <a:rPr lang="en-US" sz="2400" smtClean="0">
                <a:solidFill>
                  <a:srgbClr val="CC0000"/>
                </a:solidFill>
              </a:rPr>
              <a:t>(1)</a:t>
            </a:r>
            <a:endParaRPr lang="en-US" sz="2400" smtClean="0"/>
          </a:p>
          <a:p>
            <a:pPr marL="1085850" lvl="2" eaLnBrk="1" hangingPunct="1"/>
            <a:r>
              <a:rPr lang="en-US" sz="2000" smtClean="0"/>
              <a:t>mat of thin roots that spread out</a:t>
            </a:r>
          </a:p>
          <a:p>
            <a:pPr marL="1085850" lvl="2" eaLnBrk="1" hangingPunct="1"/>
            <a:r>
              <a:rPr lang="en-US" sz="2000" smtClean="0"/>
              <a:t>monocots</a:t>
            </a:r>
          </a:p>
          <a:p>
            <a:pPr lvl="1" eaLnBrk="1" hangingPunct="1"/>
            <a:r>
              <a:rPr lang="en-US" sz="2400" smtClean="0"/>
              <a:t>tap roots </a:t>
            </a:r>
            <a:r>
              <a:rPr lang="en-US" sz="2400" smtClean="0">
                <a:solidFill>
                  <a:srgbClr val="CC0000"/>
                </a:solidFill>
              </a:rPr>
              <a:t>(2)</a:t>
            </a:r>
            <a:endParaRPr lang="en-US" sz="2400" smtClean="0"/>
          </a:p>
          <a:p>
            <a:pPr marL="1085850" lvl="2" eaLnBrk="1" hangingPunct="1"/>
            <a:r>
              <a:rPr lang="en-US" sz="2000" smtClean="0"/>
              <a:t>1 large vertical root </a:t>
            </a:r>
          </a:p>
          <a:p>
            <a:pPr marL="1085850" lvl="2" eaLnBrk="1" hangingPunct="1"/>
            <a:r>
              <a:rPr lang="en-US" sz="2000" smtClean="0"/>
              <a:t>also produces many small lateral, </a:t>
            </a:r>
            <a:br>
              <a:rPr lang="en-US" sz="2000" smtClean="0"/>
            </a:br>
            <a:r>
              <a:rPr lang="en-US" sz="2000" smtClean="0"/>
              <a:t>or branch roots </a:t>
            </a:r>
          </a:p>
          <a:p>
            <a:pPr marL="1085850" lvl="2" eaLnBrk="1" hangingPunct="1"/>
            <a:r>
              <a:rPr lang="en-US" sz="2000" smtClean="0"/>
              <a:t>dicots</a:t>
            </a:r>
          </a:p>
          <a:p>
            <a:pPr lvl="1" eaLnBrk="1" hangingPunct="1"/>
            <a:r>
              <a:rPr lang="en-US" sz="2400" smtClean="0"/>
              <a:t>root hairs </a:t>
            </a:r>
            <a:r>
              <a:rPr lang="en-US" sz="2400" smtClean="0">
                <a:solidFill>
                  <a:srgbClr val="CC0000"/>
                </a:solidFill>
              </a:rPr>
              <a:t>(3)</a:t>
            </a:r>
            <a:endParaRPr lang="en-US" sz="2400" smtClean="0"/>
          </a:p>
          <a:p>
            <a:pPr marL="1085850" lvl="2" eaLnBrk="1" hangingPunct="1"/>
            <a:r>
              <a:rPr lang="en-US" sz="2000" smtClean="0"/>
              <a:t>increase absorptive </a:t>
            </a:r>
            <a:br>
              <a:rPr lang="en-US" sz="2000" smtClean="0"/>
            </a:br>
            <a:r>
              <a:rPr lang="en-US" sz="2000" smtClean="0"/>
              <a:t>surface area</a:t>
            </a:r>
          </a:p>
        </p:txBody>
      </p:sp>
      <p:pic>
        <p:nvPicPr>
          <p:cNvPr id="5125" name="Picture 5"/>
          <p:cNvPicPr>
            <a:picLocks noChangeAspect="1" noChangeArrowheads="1"/>
          </p:cNvPicPr>
          <p:nvPr/>
        </p:nvPicPr>
        <p:blipFill>
          <a:blip r:embed="rId7">
            <a:extLst>
              <a:ext uri="{28A0092B-C50C-407E-A947-70E740481C1C}">
                <a14:useLocalDpi xmlns:a14="http://schemas.microsoft.com/office/drawing/2010/main" val="0"/>
              </a:ext>
            </a:extLst>
          </a:blip>
          <a:srcRect l="3600" t="6000" r="3600" b="9599"/>
          <a:stretch>
            <a:fillRect/>
          </a:stretch>
        </p:blipFill>
        <p:spPr bwMode="auto">
          <a:xfrm>
            <a:off x="5162550" y="4572000"/>
            <a:ext cx="16192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72300" y="3276600"/>
            <a:ext cx="21717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911" name="Oval 7"/>
          <p:cNvSpPr>
            <a:spLocks noChangeArrowheads="1"/>
          </p:cNvSpPr>
          <p:nvPr/>
        </p:nvSpPr>
        <p:spPr bwMode="auto">
          <a:xfrm>
            <a:off x="7391400" y="5410200"/>
            <a:ext cx="457200" cy="457200"/>
          </a:xfrm>
          <a:prstGeom prst="ellipse">
            <a:avLst/>
          </a:prstGeom>
          <a:solidFill>
            <a:srgbClr val="FFEA18"/>
          </a:solidFill>
          <a:ln w="9525">
            <a:solidFill>
              <a:srgbClr val="CC0000"/>
            </a:solidFill>
            <a:round/>
            <a:headEnd/>
            <a:tailEnd/>
          </a:ln>
        </p:spPr>
        <p:txBody>
          <a:bodyPr wrap="none" anchor="ctr"/>
          <a:lstStyle/>
          <a:p>
            <a:r>
              <a:rPr lang="en-US" b="1">
                <a:solidFill>
                  <a:srgbClr val="CC0000"/>
                </a:solidFill>
              </a:rPr>
              <a:t>2</a:t>
            </a:r>
            <a:endParaRPr lang="en-US"/>
          </a:p>
        </p:txBody>
      </p:sp>
      <p:sp>
        <p:nvSpPr>
          <p:cNvPr id="379912" name="Oval 8"/>
          <p:cNvSpPr>
            <a:spLocks noChangeArrowheads="1"/>
          </p:cNvSpPr>
          <p:nvPr/>
        </p:nvSpPr>
        <p:spPr bwMode="auto">
          <a:xfrm>
            <a:off x="7010400" y="533400"/>
            <a:ext cx="457200" cy="457200"/>
          </a:xfrm>
          <a:prstGeom prst="ellipse">
            <a:avLst/>
          </a:prstGeom>
          <a:solidFill>
            <a:srgbClr val="FFEA18"/>
          </a:solidFill>
          <a:ln w="9525">
            <a:solidFill>
              <a:srgbClr val="CC0000"/>
            </a:solidFill>
            <a:round/>
            <a:headEnd/>
            <a:tailEnd/>
          </a:ln>
        </p:spPr>
        <p:txBody>
          <a:bodyPr wrap="none" anchor="ctr"/>
          <a:lstStyle/>
          <a:p>
            <a:r>
              <a:rPr lang="en-US" b="1">
                <a:solidFill>
                  <a:srgbClr val="CC0000"/>
                </a:solidFill>
              </a:rPr>
              <a:t>1</a:t>
            </a:r>
            <a:endParaRPr lang="en-US"/>
          </a:p>
        </p:txBody>
      </p:sp>
      <p:sp>
        <p:nvSpPr>
          <p:cNvPr id="379913" name="Oval 9"/>
          <p:cNvSpPr>
            <a:spLocks noChangeArrowheads="1"/>
          </p:cNvSpPr>
          <p:nvPr/>
        </p:nvSpPr>
        <p:spPr bwMode="auto">
          <a:xfrm>
            <a:off x="5029200" y="6172200"/>
            <a:ext cx="457200" cy="457200"/>
          </a:xfrm>
          <a:prstGeom prst="ellipse">
            <a:avLst/>
          </a:prstGeom>
          <a:solidFill>
            <a:srgbClr val="FFEA18"/>
          </a:solidFill>
          <a:ln w="9525">
            <a:solidFill>
              <a:srgbClr val="CC0000"/>
            </a:solidFill>
            <a:round/>
            <a:headEnd/>
            <a:tailEnd/>
          </a:ln>
        </p:spPr>
        <p:txBody>
          <a:bodyPr wrap="none" anchor="ctr"/>
          <a:lstStyle/>
          <a:p>
            <a:r>
              <a:rPr lang="en-US" b="1">
                <a:solidFill>
                  <a:srgbClr val="CC0000"/>
                </a:solidFill>
              </a:rPr>
              <a:t>3</a:t>
            </a:r>
            <a:endParaRPr lang="en-US"/>
          </a:p>
        </p:txBody>
      </p:sp>
      <p:pic>
        <p:nvPicPr>
          <p:cNvPr id="379915" name="Picture 11"/>
          <p:cNvPicPr>
            <a:picLocks noChangeAspect="1" noChangeArrowheads="1"/>
          </p:cNvPicPr>
          <p:nvPr/>
        </p:nvPicPr>
        <p:blipFill>
          <a:blip r:embed="rId9"/>
          <a:srcRect l="3600" r="17999" b="7152"/>
          <a:stretch>
            <a:fillRect/>
          </a:stretch>
        </p:blipFill>
        <p:spPr bwMode="auto">
          <a:xfrm>
            <a:off x="30163" y="4017963"/>
            <a:ext cx="1547812" cy="2767012"/>
          </a:xfrm>
          <a:prstGeom prst="rect">
            <a:avLst/>
          </a:prstGeom>
          <a:noFill/>
          <a:ln w="9525">
            <a:noFill/>
            <a:miter lim="800000"/>
            <a:headEnd/>
            <a:tailEnd/>
          </a:ln>
          <a:effectLst>
            <a:outerShdw dist="35921" dir="2700000" algn="ctr" rotWithShape="0">
              <a:srgbClr val="808080">
                <a:alpha val="7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9908">
                                            <p:txEl>
                                              <p:pRg st="0" end="0"/>
                                            </p:txEl>
                                          </p:spTgt>
                                        </p:tgtEl>
                                        <p:attrNameLst>
                                          <p:attrName>style.visibility</p:attrName>
                                        </p:attrNameLst>
                                      </p:cBhvr>
                                      <p:to>
                                        <p:strVal val="visible"/>
                                      </p:to>
                                    </p:set>
                                    <p:anim calcmode="lin" valueType="num">
                                      <p:cBhvr additive="base">
                                        <p:cTn id="7" dur="500" fill="hold"/>
                                        <p:tgtEl>
                                          <p:spTgt spid="37990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990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9908">
                                            <p:txEl>
                                              <p:pRg st="1" end="1"/>
                                            </p:txEl>
                                          </p:spTgt>
                                        </p:tgtEl>
                                        <p:attrNameLst>
                                          <p:attrName>style.visibility</p:attrName>
                                        </p:attrNameLst>
                                      </p:cBhvr>
                                      <p:to>
                                        <p:strVal val="visible"/>
                                      </p:to>
                                    </p:set>
                                    <p:anim calcmode="lin" valueType="num">
                                      <p:cBhvr additive="base">
                                        <p:cTn id="13" dur="500" fill="hold"/>
                                        <p:tgtEl>
                                          <p:spTgt spid="37990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990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79912"/>
                                        </p:tgtEl>
                                        <p:attrNameLst>
                                          <p:attrName>style.visibility</p:attrName>
                                        </p:attrNameLst>
                                      </p:cBhvr>
                                      <p:to>
                                        <p:strVal val="visible"/>
                                      </p:to>
                                    </p:set>
                                    <p:animEffect transition="in" filter="wipe(left)">
                                      <p:cBhvr>
                                        <p:cTn id="19" dur="500"/>
                                        <p:tgtEl>
                                          <p:spTgt spid="379912"/>
                                        </p:tgtEl>
                                      </p:cBhvr>
                                    </p:animEffect>
                                  </p:childTnLst>
                                  <p:subTnLst>
                                    <p:audio>
                                      <p:cMediaNode>
                                        <p:cTn display="0" masterRel="sameClick">
                                          <p:stCondLst>
                                            <p:cond evt="begin" delay="0">
                                              <p:tn val="17"/>
                                            </p:cond>
                                          </p:stCondLst>
                                          <p:endCondLst>
                                            <p:cond evt="onStopAudio" delay="0">
                                              <p:tgtEl>
                                                <p:sldTgt/>
                                              </p:tgtEl>
                                            </p:cond>
                                          </p:endCondLst>
                                        </p:cTn>
                                        <p:tgtEl>
                                          <p:sndTgt r:embed="rId4" name="Vibro Up"/>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79908">
                                            <p:txEl>
                                              <p:pRg st="2" end="2"/>
                                            </p:txEl>
                                          </p:spTgt>
                                        </p:tgtEl>
                                        <p:attrNameLst>
                                          <p:attrName>style.visibility</p:attrName>
                                        </p:attrNameLst>
                                      </p:cBhvr>
                                      <p:to>
                                        <p:strVal val="visible"/>
                                      </p:to>
                                    </p:set>
                                    <p:anim calcmode="lin" valueType="num">
                                      <p:cBhvr additive="base">
                                        <p:cTn id="24" dur="500" fill="hold"/>
                                        <p:tgtEl>
                                          <p:spTgt spid="379908">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7990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79908">
                                            <p:txEl>
                                              <p:pRg st="3" end="3"/>
                                            </p:txEl>
                                          </p:spTgt>
                                        </p:tgtEl>
                                        <p:attrNameLst>
                                          <p:attrName>style.visibility</p:attrName>
                                        </p:attrNameLst>
                                      </p:cBhvr>
                                      <p:to>
                                        <p:strVal val="visible"/>
                                      </p:to>
                                    </p:set>
                                    <p:anim calcmode="lin" valueType="num">
                                      <p:cBhvr additive="base">
                                        <p:cTn id="30" dur="500" fill="hold"/>
                                        <p:tgtEl>
                                          <p:spTgt spid="379908">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7990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79908">
                                            <p:txEl>
                                              <p:pRg st="4" end="4"/>
                                            </p:txEl>
                                          </p:spTgt>
                                        </p:tgtEl>
                                        <p:attrNameLst>
                                          <p:attrName>style.visibility</p:attrName>
                                        </p:attrNameLst>
                                      </p:cBhvr>
                                      <p:to>
                                        <p:strVal val="visible"/>
                                      </p:to>
                                    </p:set>
                                    <p:anim calcmode="lin" valueType="num">
                                      <p:cBhvr additive="base">
                                        <p:cTn id="36" dur="500" fill="hold"/>
                                        <p:tgtEl>
                                          <p:spTgt spid="379908">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7990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Whoosh"/>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79911"/>
                                        </p:tgtEl>
                                        <p:attrNameLst>
                                          <p:attrName>style.visibility</p:attrName>
                                        </p:attrNameLst>
                                      </p:cBhvr>
                                      <p:to>
                                        <p:strVal val="visible"/>
                                      </p:to>
                                    </p:set>
                                    <p:animEffect transition="in" filter="wipe(left)">
                                      <p:cBhvr>
                                        <p:cTn id="42" dur="500"/>
                                        <p:tgtEl>
                                          <p:spTgt spid="379911"/>
                                        </p:tgtEl>
                                      </p:cBhvr>
                                    </p:animEffect>
                                  </p:childTnLst>
                                  <p:subTnLst>
                                    <p:audio>
                                      <p:cMediaNode>
                                        <p:cTn display="0" masterRel="sameClick">
                                          <p:stCondLst>
                                            <p:cond evt="begin" delay="0">
                                              <p:tn val="40"/>
                                            </p:cond>
                                          </p:stCondLst>
                                          <p:endCondLst>
                                            <p:cond evt="onStopAudio" delay="0">
                                              <p:tgtEl>
                                                <p:sldTgt/>
                                              </p:tgtEl>
                                            </p:cond>
                                          </p:endCondLst>
                                        </p:cTn>
                                        <p:tgtEl>
                                          <p:sndTgt r:embed="rId4" name="Vibro Up"/>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79908">
                                            <p:txEl>
                                              <p:pRg st="5" end="5"/>
                                            </p:txEl>
                                          </p:spTgt>
                                        </p:tgtEl>
                                        <p:attrNameLst>
                                          <p:attrName>style.visibility</p:attrName>
                                        </p:attrNameLst>
                                      </p:cBhvr>
                                      <p:to>
                                        <p:strVal val="visible"/>
                                      </p:to>
                                    </p:set>
                                    <p:anim calcmode="lin" valueType="num">
                                      <p:cBhvr additive="base">
                                        <p:cTn id="47" dur="500" fill="hold"/>
                                        <p:tgtEl>
                                          <p:spTgt spid="379908">
                                            <p:txEl>
                                              <p:pRg st="5" end="5"/>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79908">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3" name="Whoosh"/>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379908">
                                            <p:txEl>
                                              <p:pRg st="6" end="6"/>
                                            </p:txEl>
                                          </p:spTgt>
                                        </p:tgtEl>
                                        <p:attrNameLst>
                                          <p:attrName>style.visibility</p:attrName>
                                        </p:attrNameLst>
                                      </p:cBhvr>
                                      <p:to>
                                        <p:strVal val="visible"/>
                                      </p:to>
                                    </p:set>
                                    <p:anim calcmode="lin" valueType="num">
                                      <p:cBhvr additive="base">
                                        <p:cTn id="53" dur="500" fill="hold"/>
                                        <p:tgtEl>
                                          <p:spTgt spid="379908">
                                            <p:txEl>
                                              <p:pRg st="6" end="6"/>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79908">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3" name="Whoosh"/>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379908">
                                            <p:txEl>
                                              <p:pRg st="7" end="7"/>
                                            </p:txEl>
                                          </p:spTgt>
                                        </p:tgtEl>
                                        <p:attrNameLst>
                                          <p:attrName>style.visibility</p:attrName>
                                        </p:attrNameLst>
                                      </p:cBhvr>
                                      <p:to>
                                        <p:strVal val="visible"/>
                                      </p:to>
                                    </p:set>
                                    <p:anim calcmode="lin" valueType="num">
                                      <p:cBhvr additive="base">
                                        <p:cTn id="59" dur="500" fill="hold"/>
                                        <p:tgtEl>
                                          <p:spTgt spid="379908">
                                            <p:txEl>
                                              <p:pRg st="7" end="7"/>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379908">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3" name="Whoosh"/>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379908">
                                            <p:txEl>
                                              <p:pRg st="8" end="8"/>
                                            </p:txEl>
                                          </p:spTgt>
                                        </p:tgtEl>
                                        <p:attrNameLst>
                                          <p:attrName>style.visibility</p:attrName>
                                        </p:attrNameLst>
                                      </p:cBhvr>
                                      <p:to>
                                        <p:strVal val="visible"/>
                                      </p:to>
                                    </p:set>
                                    <p:anim calcmode="lin" valueType="num">
                                      <p:cBhvr additive="base">
                                        <p:cTn id="65" dur="500" fill="hold"/>
                                        <p:tgtEl>
                                          <p:spTgt spid="379908">
                                            <p:txEl>
                                              <p:pRg st="8" end="8"/>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379908">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3" name="Whoosh"/>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79913"/>
                                        </p:tgtEl>
                                        <p:attrNameLst>
                                          <p:attrName>style.visibility</p:attrName>
                                        </p:attrNameLst>
                                      </p:cBhvr>
                                      <p:to>
                                        <p:strVal val="visible"/>
                                      </p:to>
                                    </p:set>
                                    <p:animEffect transition="in" filter="wipe(left)">
                                      <p:cBhvr>
                                        <p:cTn id="71" dur="500"/>
                                        <p:tgtEl>
                                          <p:spTgt spid="379913"/>
                                        </p:tgtEl>
                                      </p:cBhvr>
                                    </p:animEffect>
                                  </p:childTnLst>
                                  <p:subTnLst>
                                    <p:audio>
                                      <p:cMediaNode>
                                        <p:cTn display="0" masterRel="sameClick">
                                          <p:stCondLst>
                                            <p:cond evt="begin" delay="0">
                                              <p:tn val="69"/>
                                            </p:cond>
                                          </p:stCondLst>
                                          <p:endCondLst>
                                            <p:cond evt="onStopAudio" delay="0">
                                              <p:tgtEl>
                                                <p:sldTgt/>
                                              </p:tgtEl>
                                            </p:cond>
                                          </p:endCondLst>
                                        </p:cTn>
                                        <p:tgtEl>
                                          <p:sndTgt r:embed="rId4" name="Vibro Up"/>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8" fill="hold" grpId="0" nodeType="clickEffect">
                                  <p:stCondLst>
                                    <p:cond delay="0"/>
                                  </p:stCondLst>
                                  <p:childTnLst>
                                    <p:set>
                                      <p:cBhvr>
                                        <p:cTn id="75" dur="1" fill="hold">
                                          <p:stCondLst>
                                            <p:cond delay="0"/>
                                          </p:stCondLst>
                                        </p:cTn>
                                        <p:tgtEl>
                                          <p:spTgt spid="379908">
                                            <p:txEl>
                                              <p:pRg st="9" end="9"/>
                                            </p:txEl>
                                          </p:spTgt>
                                        </p:tgtEl>
                                        <p:attrNameLst>
                                          <p:attrName>style.visibility</p:attrName>
                                        </p:attrNameLst>
                                      </p:cBhvr>
                                      <p:to>
                                        <p:strVal val="visible"/>
                                      </p:to>
                                    </p:set>
                                    <p:anim calcmode="lin" valueType="num">
                                      <p:cBhvr additive="base">
                                        <p:cTn id="76" dur="500" fill="hold"/>
                                        <p:tgtEl>
                                          <p:spTgt spid="379908">
                                            <p:txEl>
                                              <p:pRg st="9" end="9"/>
                                            </p:txEl>
                                          </p:spTgt>
                                        </p:tgtEl>
                                        <p:attrNameLst>
                                          <p:attrName>ppt_x</p:attrName>
                                        </p:attrNameLst>
                                      </p:cBhvr>
                                      <p:tavLst>
                                        <p:tav tm="0">
                                          <p:val>
                                            <p:strVal val="0-#ppt_w/2"/>
                                          </p:val>
                                        </p:tav>
                                        <p:tav tm="100000">
                                          <p:val>
                                            <p:strVal val="#ppt_x"/>
                                          </p:val>
                                        </p:tav>
                                      </p:tavLst>
                                    </p:anim>
                                    <p:anim calcmode="lin" valueType="num">
                                      <p:cBhvr additive="base">
                                        <p:cTn id="77" dur="500" fill="hold"/>
                                        <p:tgtEl>
                                          <p:spTgt spid="379908">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3" name="Whoosh"/>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379915"/>
                                        </p:tgtEl>
                                        <p:attrNameLst>
                                          <p:attrName>style.visibility</p:attrName>
                                        </p:attrNameLst>
                                      </p:cBhvr>
                                      <p:to>
                                        <p:strVal val="visible"/>
                                      </p:to>
                                    </p:set>
                                    <p:animEffect transition="in" filter="wipe(left)">
                                      <p:cBhvr>
                                        <p:cTn id="82" dur="500"/>
                                        <p:tgtEl>
                                          <p:spTgt spid="379915"/>
                                        </p:tgtEl>
                                      </p:cBhvr>
                                    </p:animEffect>
                                  </p:childTnLst>
                                  <p:subTnLst>
                                    <p:audio>
                                      <p:cMediaNode>
                                        <p:cTn display="0" masterRel="sameClick">
                                          <p:stCondLst>
                                            <p:cond evt="begin" delay="0">
                                              <p:tn val="80"/>
                                            </p:cond>
                                          </p:stCondLst>
                                          <p:endCondLst>
                                            <p:cond evt="onStopAudio" delay="0">
                                              <p:tgtEl>
                                                <p:sldTgt/>
                                              </p:tgtEl>
                                            </p:cond>
                                          </p:endCondLst>
                                        </p:cTn>
                                        <p:tgtEl>
                                          <p:sndTgt r:embed="rId5" name="Str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8" grpId="0" build="p" autoUpdateAnimBg="0"/>
      <p:bldP spid="379911" grpId="0" animBg="1"/>
      <p:bldP spid="379912" grpId="0" animBg="1"/>
      <p:bldP spid="3799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4913" y="4349750"/>
            <a:ext cx="23622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3"/>
          <p:cNvSpPr>
            <a:spLocks noGrp="1" noChangeArrowheads="1"/>
          </p:cNvSpPr>
          <p:nvPr>
            <p:ph type="title"/>
          </p:nvPr>
        </p:nvSpPr>
        <p:spPr/>
        <p:txBody>
          <a:bodyPr/>
          <a:lstStyle/>
          <a:p>
            <a:pPr eaLnBrk="1" hangingPunct="1"/>
            <a:r>
              <a:rPr lang="en-US" smtClean="0"/>
              <a:t>Ethylene</a:t>
            </a:r>
          </a:p>
        </p:txBody>
      </p:sp>
      <p:sp>
        <p:nvSpPr>
          <p:cNvPr id="509956" name="Rectangle 4" descr="Rectangle: Click to edit Master text styles&#10;Second level&#10;Third level&#10;Fourth level&#10;Fifth level"/>
          <p:cNvSpPr>
            <a:spLocks noGrp="1" noChangeArrowheads="1"/>
          </p:cNvSpPr>
          <p:nvPr>
            <p:ph type="body" idx="1"/>
          </p:nvPr>
        </p:nvSpPr>
        <p:spPr>
          <a:xfrm>
            <a:off x="838200" y="1371600"/>
            <a:ext cx="8001000" cy="3271838"/>
          </a:xfrm>
        </p:spPr>
        <p:txBody>
          <a:bodyPr/>
          <a:lstStyle/>
          <a:p>
            <a:pPr eaLnBrk="1" hangingPunct="1"/>
            <a:r>
              <a:rPr lang="en-US" smtClean="0"/>
              <a:t>Hormone gas released by plant cells</a:t>
            </a:r>
          </a:p>
          <a:p>
            <a:pPr eaLnBrk="1" hangingPunct="1"/>
            <a:r>
              <a:rPr lang="en-US" smtClean="0"/>
              <a:t>Effects</a:t>
            </a:r>
          </a:p>
          <a:p>
            <a:pPr lvl="1" eaLnBrk="1" hangingPunct="1"/>
            <a:r>
              <a:rPr lang="en-US" smtClean="0"/>
              <a:t>fruit ripening </a:t>
            </a:r>
          </a:p>
          <a:p>
            <a:pPr lvl="1" eaLnBrk="1" hangingPunct="1"/>
            <a:r>
              <a:rPr lang="en-US" smtClean="0"/>
              <a:t>leaf drop </a:t>
            </a:r>
          </a:p>
          <a:p>
            <a:pPr lvl="2" eaLnBrk="1" hangingPunct="1"/>
            <a:r>
              <a:rPr lang="en-US" smtClean="0"/>
              <a:t>like in Autumn </a:t>
            </a:r>
          </a:p>
          <a:p>
            <a:pPr lvl="2" eaLnBrk="1" hangingPunct="1"/>
            <a:r>
              <a:rPr lang="en-US" smtClean="0"/>
              <a:t>apoptosis</a:t>
            </a:r>
          </a:p>
        </p:txBody>
      </p:sp>
      <p:pic>
        <p:nvPicPr>
          <p:cNvPr id="327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8788" y="4684713"/>
            <a:ext cx="6858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3813" y="4100513"/>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73688" y="5614988"/>
            <a:ext cx="6858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42175" y="3814763"/>
            <a:ext cx="6858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24850" y="3581400"/>
            <a:ext cx="6858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7938" y="3021013"/>
            <a:ext cx="6858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3988" y="3217863"/>
            <a:ext cx="6858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68963" y="3648075"/>
            <a:ext cx="6858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9965" name="Picture 13" descr="penguin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0" y="5562600"/>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9966" name="AutoShape 14"/>
          <p:cNvSpPr>
            <a:spLocks noChangeArrowheads="1"/>
          </p:cNvSpPr>
          <p:nvPr/>
        </p:nvSpPr>
        <p:spPr bwMode="auto">
          <a:xfrm flipH="1">
            <a:off x="2179638" y="4681538"/>
            <a:ext cx="2447925" cy="1270000"/>
          </a:xfrm>
          <a:prstGeom prst="wedgeEllipseCallout">
            <a:avLst>
              <a:gd name="adj1" fmla="val 95458"/>
              <a:gd name="adj2" fmla="val 38870"/>
            </a:avLst>
          </a:prstGeom>
          <a:solidFill>
            <a:srgbClr val="FFEA18"/>
          </a:solidFill>
          <a:ln w="38100">
            <a:solidFill>
              <a:srgbClr val="CC0000"/>
            </a:solidFill>
            <a:miter lim="800000"/>
            <a:headEnd/>
            <a:tailEnd/>
          </a:ln>
        </p:spPr>
        <p:txBody>
          <a:bodyPr wrap="none" lIns="0" tIns="0" rIns="0" bIns="0" anchor="ctr"/>
          <a:lstStyle/>
          <a:p>
            <a:r>
              <a:rPr lang="en-US" sz="1800" b="1">
                <a:solidFill>
                  <a:srgbClr val="0F116A"/>
                </a:solidFill>
                <a:latin typeface="Comic Sans MS" pitchFamily="66" charset="0"/>
              </a:rPr>
              <a:t>One bad apple </a:t>
            </a:r>
            <a:br>
              <a:rPr lang="en-US" sz="1800" b="1">
                <a:solidFill>
                  <a:srgbClr val="0F116A"/>
                </a:solidFill>
                <a:latin typeface="Comic Sans MS" pitchFamily="66" charset="0"/>
              </a:rPr>
            </a:br>
            <a:r>
              <a:rPr lang="en-US" sz="1800" b="1">
                <a:solidFill>
                  <a:srgbClr val="0F116A"/>
                </a:solidFill>
                <a:latin typeface="Comic Sans MS" pitchFamily="66" charset="0"/>
              </a:rPr>
              <a:t>spoils the </a:t>
            </a:r>
            <a:br>
              <a:rPr lang="en-US" sz="1800" b="1">
                <a:solidFill>
                  <a:srgbClr val="0F116A"/>
                </a:solidFill>
                <a:latin typeface="Comic Sans MS" pitchFamily="66" charset="0"/>
              </a:rPr>
            </a:br>
            <a:r>
              <a:rPr lang="en-US" sz="1800" b="1">
                <a:solidFill>
                  <a:srgbClr val="0F116A"/>
                </a:solidFill>
                <a:latin typeface="Comic Sans MS" pitchFamily="66" charset="0"/>
              </a:rPr>
              <a:t>whole bunch</a:t>
            </a:r>
            <a:r>
              <a:rPr lang="en-US" sz="1800" b="1">
                <a:solidFill>
                  <a:srgbClr val="0F116A"/>
                </a:solidFill>
                <a:latin typeface="Comic Sans MS" pitchFamily="66" charset="0"/>
                <a:ea typeface="Geneva" pitchFamily="32" charset="0"/>
                <a:cs typeface="Geneva" pitchFamily="32"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9956">
                                            <p:txEl>
                                              <p:pRg st="0" end="0"/>
                                            </p:txEl>
                                          </p:spTgt>
                                        </p:tgtEl>
                                        <p:attrNameLst>
                                          <p:attrName>style.visibility</p:attrName>
                                        </p:attrNameLst>
                                      </p:cBhvr>
                                      <p:to>
                                        <p:strVal val="visible"/>
                                      </p:to>
                                    </p:set>
                                    <p:anim calcmode="lin" valueType="num">
                                      <p:cBhvr additive="base">
                                        <p:cTn id="7" dur="500" fill="hold"/>
                                        <p:tgtEl>
                                          <p:spTgt spid="50995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995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9956">
                                            <p:txEl>
                                              <p:pRg st="1" end="1"/>
                                            </p:txEl>
                                          </p:spTgt>
                                        </p:tgtEl>
                                        <p:attrNameLst>
                                          <p:attrName>style.visibility</p:attrName>
                                        </p:attrNameLst>
                                      </p:cBhvr>
                                      <p:to>
                                        <p:strVal val="visible"/>
                                      </p:to>
                                    </p:set>
                                    <p:anim calcmode="lin" valueType="num">
                                      <p:cBhvr additive="base">
                                        <p:cTn id="13" dur="500" fill="hold"/>
                                        <p:tgtEl>
                                          <p:spTgt spid="50995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0995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09956">
                                            <p:txEl>
                                              <p:pRg st="2" end="2"/>
                                            </p:txEl>
                                          </p:spTgt>
                                        </p:tgtEl>
                                        <p:attrNameLst>
                                          <p:attrName>style.visibility</p:attrName>
                                        </p:attrNameLst>
                                      </p:cBhvr>
                                      <p:to>
                                        <p:strVal val="visible"/>
                                      </p:to>
                                    </p:set>
                                    <p:anim calcmode="lin" valueType="num">
                                      <p:cBhvr additive="base">
                                        <p:cTn id="19" dur="500" fill="hold"/>
                                        <p:tgtEl>
                                          <p:spTgt spid="50995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0995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09956">
                                            <p:txEl>
                                              <p:pRg st="3" end="3"/>
                                            </p:txEl>
                                          </p:spTgt>
                                        </p:tgtEl>
                                        <p:attrNameLst>
                                          <p:attrName>style.visibility</p:attrName>
                                        </p:attrNameLst>
                                      </p:cBhvr>
                                      <p:to>
                                        <p:strVal val="visible"/>
                                      </p:to>
                                    </p:set>
                                    <p:anim calcmode="lin" valueType="num">
                                      <p:cBhvr additive="base">
                                        <p:cTn id="25" dur="500" fill="hold"/>
                                        <p:tgtEl>
                                          <p:spTgt spid="50995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0995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09956">
                                            <p:txEl>
                                              <p:pRg st="4" end="4"/>
                                            </p:txEl>
                                          </p:spTgt>
                                        </p:tgtEl>
                                        <p:attrNameLst>
                                          <p:attrName>style.visibility</p:attrName>
                                        </p:attrNameLst>
                                      </p:cBhvr>
                                      <p:to>
                                        <p:strVal val="visible"/>
                                      </p:to>
                                    </p:set>
                                    <p:anim calcmode="lin" valueType="num">
                                      <p:cBhvr additive="base">
                                        <p:cTn id="31" dur="500" fill="hold"/>
                                        <p:tgtEl>
                                          <p:spTgt spid="50995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0995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09956">
                                            <p:txEl>
                                              <p:pRg st="5" end="5"/>
                                            </p:txEl>
                                          </p:spTgt>
                                        </p:tgtEl>
                                        <p:attrNameLst>
                                          <p:attrName>style.visibility</p:attrName>
                                        </p:attrNameLst>
                                      </p:cBhvr>
                                      <p:to>
                                        <p:strVal val="visible"/>
                                      </p:to>
                                    </p:set>
                                    <p:anim calcmode="lin" valueType="num">
                                      <p:cBhvr additive="base">
                                        <p:cTn id="37" dur="500" fill="hold"/>
                                        <p:tgtEl>
                                          <p:spTgt spid="509956">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09956">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509965"/>
                                        </p:tgtEl>
                                        <p:attrNameLst>
                                          <p:attrName>style.visibility</p:attrName>
                                        </p:attrNameLst>
                                      </p:cBhvr>
                                      <p:to>
                                        <p:strVal val="visible"/>
                                      </p:to>
                                    </p:set>
                                    <p:animEffect transition="in" filter="wipe(left)">
                                      <p:cBhvr>
                                        <p:cTn id="43" dur="500"/>
                                        <p:tgtEl>
                                          <p:spTgt spid="509965"/>
                                        </p:tgtEl>
                                      </p:cBhvr>
                                    </p:animEffect>
                                  </p:childTnLst>
                                </p:cTn>
                              </p:par>
                            </p:childTnLst>
                          </p:cTn>
                        </p:par>
                        <p:par>
                          <p:cTn id="44" fill="hold" nodeType="afterGroup">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509966"/>
                                        </p:tgtEl>
                                        <p:attrNameLst>
                                          <p:attrName>style.visibility</p:attrName>
                                        </p:attrNameLst>
                                      </p:cBhvr>
                                      <p:to>
                                        <p:strVal val="visible"/>
                                      </p:to>
                                    </p:set>
                                    <p:animEffect transition="in" filter="wipe(left)">
                                      <p:cBhvr>
                                        <p:cTn id="47" dur="500"/>
                                        <p:tgtEl>
                                          <p:spTgt spid="509966"/>
                                        </p:tgtEl>
                                      </p:cBhvr>
                                    </p:animEffect>
                                  </p:childTnLst>
                                  <p:subTnLst>
                                    <p:audio>
                                      <p:cMediaNode>
                                        <p:cTn display="0" masterRel="sameClick">
                                          <p:stCondLst>
                                            <p:cond evt="begin" delay="0">
                                              <p:tn val="45"/>
                                            </p:cond>
                                          </p:stCondLst>
                                          <p:endCondLst>
                                            <p:cond evt="onStopAudio" delay="0">
                                              <p:tgtEl>
                                                <p:sldTgt/>
                                              </p:tgtEl>
                                            </p:cond>
                                          </p:endCondLst>
                                        </p:cTn>
                                        <p:tgtEl>
                                          <p:sndTgt r:embed="rId4"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6" grpId="0" build="p" autoUpdateAnimBg="0"/>
      <p:bldP spid="509966"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Fruit ripening</a:t>
            </a:r>
          </a:p>
        </p:txBody>
      </p:sp>
      <p:sp>
        <p:nvSpPr>
          <p:cNvPr id="512003" name="Rectangle 3" descr="Rectangle: Click to edit Master text styles&#10;Second level&#10;Third level&#10;Fourth level&#10;Fifth level"/>
          <p:cNvSpPr>
            <a:spLocks noGrp="1" noChangeArrowheads="1"/>
          </p:cNvSpPr>
          <p:nvPr>
            <p:ph type="body" idx="1"/>
          </p:nvPr>
        </p:nvSpPr>
        <p:spPr>
          <a:xfrm>
            <a:off x="838200" y="1371600"/>
            <a:ext cx="7086600" cy="5334000"/>
          </a:xfrm>
        </p:spPr>
        <p:txBody>
          <a:bodyPr/>
          <a:lstStyle/>
          <a:p>
            <a:pPr eaLnBrk="1" hangingPunct="1">
              <a:lnSpc>
                <a:spcPct val="90000"/>
              </a:lnSpc>
            </a:pPr>
            <a:r>
              <a:rPr lang="en-US" sz="2600" smtClean="0"/>
              <a:t>Adaptation</a:t>
            </a:r>
          </a:p>
          <a:p>
            <a:pPr lvl="1" eaLnBrk="1" hangingPunct="1">
              <a:lnSpc>
                <a:spcPct val="90000"/>
              </a:lnSpc>
            </a:pPr>
            <a:r>
              <a:rPr lang="en-US" sz="2400" smtClean="0"/>
              <a:t>hard, tart fruit protects </a:t>
            </a:r>
            <a:br>
              <a:rPr lang="en-US" sz="2400" smtClean="0"/>
            </a:br>
            <a:r>
              <a:rPr lang="en-US" sz="2400" smtClean="0"/>
              <a:t>developing seed from herbivores</a:t>
            </a:r>
          </a:p>
          <a:p>
            <a:pPr lvl="1" eaLnBrk="1" hangingPunct="1">
              <a:lnSpc>
                <a:spcPct val="90000"/>
              </a:lnSpc>
            </a:pPr>
            <a:r>
              <a:rPr lang="en-US" sz="2400" smtClean="0"/>
              <a:t>ripe, sweet, soft fruit attracts </a:t>
            </a:r>
            <a:br>
              <a:rPr lang="en-US" sz="2400" smtClean="0"/>
            </a:br>
            <a:r>
              <a:rPr lang="en-US" sz="2400" smtClean="0"/>
              <a:t>animals to disperse seed</a:t>
            </a:r>
          </a:p>
          <a:p>
            <a:pPr eaLnBrk="1" hangingPunct="1">
              <a:lnSpc>
                <a:spcPct val="90000"/>
              </a:lnSpc>
            </a:pPr>
            <a:r>
              <a:rPr lang="en-US" sz="2600" smtClean="0"/>
              <a:t>Mechanism</a:t>
            </a:r>
          </a:p>
          <a:p>
            <a:pPr lvl="1" eaLnBrk="1" hangingPunct="1">
              <a:lnSpc>
                <a:spcPct val="90000"/>
              </a:lnSpc>
            </a:pPr>
            <a:r>
              <a:rPr lang="en-US" sz="2400" smtClean="0"/>
              <a:t>triggers ripening process</a:t>
            </a:r>
          </a:p>
          <a:p>
            <a:pPr lvl="2" eaLnBrk="1" hangingPunct="1">
              <a:lnSpc>
                <a:spcPct val="90000"/>
              </a:lnSpc>
            </a:pPr>
            <a:r>
              <a:rPr lang="en-US" sz="2000" smtClean="0"/>
              <a:t>breakdown of cell wall</a:t>
            </a:r>
          </a:p>
          <a:p>
            <a:pPr lvl="3" eaLnBrk="1" hangingPunct="1">
              <a:lnSpc>
                <a:spcPct val="90000"/>
              </a:lnSpc>
            </a:pPr>
            <a:r>
              <a:rPr lang="en-US" sz="1800" smtClean="0"/>
              <a:t>softening</a:t>
            </a:r>
          </a:p>
          <a:p>
            <a:pPr lvl="2" eaLnBrk="1" hangingPunct="1">
              <a:lnSpc>
                <a:spcPct val="90000"/>
              </a:lnSpc>
            </a:pPr>
            <a:r>
              <a:rPr lang="en-US" sz="2000" smtClean="0"/>
              <a:t>conversion of starch to sugar</a:t>
            </a:r>
          </a:p>
          <a:p>
            <a:pPr lvl="3" eaLnBrk="1" hangingPunct="1">
              <a:lnSpc>
                <a:spcPct val="90000"/>
              </a:lnSpc>
            </a:pPr>
            <a:r>
              <a:rPr lang="en-US" sz="1800" smtClean="0"/>
              <a:t>sweetening</a:t>
            </a:r>
          </a:p>
          <a:p>
            <a:pPr lvl="1" eaLnBrk="1" hangingPunct="1">
              <a:lnSpc>
                <a:spcPct val="90000"/>
              </a:lnSpc>
            </a:pPr>
            <a:r>
              <a:rPr lang="en-US" sz="2400" smtClean="0"/>
              <a:t>positive feedback system</a:t>
            </a:r>
          </a:p>
          <a:p>
            <a:pPr lvl="2" eaLnBrk="1" hangingPunct="1">
              <a:lnSpc>
                <a:spcPct val="90000"/>
              </a:lnSpc>
            </a:pPr>
            <a:r>
              <a:rPr lang="en-US" sz="2000" smtClean="0"/>
              <a:t>ethylene triggers ripening</a:t>
            </a:r>
          </a:p>
          <a:p>
            <a:pPr lvl="2" eaLnBrk="1" hangingPunct="1">
              <a:lnSpc>
                <a:spcPct val="90000"/>
              </a:lnSpc>
            </a:pPr>
            <a:r>
              <a:rPr lang="en-US" sz="2000" smtClean="0"/>
              <a:t>ripening stimulates more ethylene production</a:t>
            </a:r>
          </a:p>
        </p:txBody>
      </p:sp>
      <p:pic>
        <p:nvPicPr>
          <p:cNvPr id="337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762000"/>
            <a:ext cx="6858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6096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355600"/>
            <a:ext cx="6858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p:cNvPicPr>
            <a:picLocks noChangeAspect="1" noChangeArrowheads="1"/>
          </p:cNvPicPr>
          <p:nvPr/>
        </p:nvPicPr>
        <p:blipFill>
          <a:blip r:embed="rId7"/>
          <a:srcRect l="9599" r="4800"/>
          <a:stretch>
            <a:fillRect/>
          </a:stretch>
        </p:blipFill>
        <p:spPr bwMode="auto">
          <a:xfrm>
            <a:off x="6672263" y="1600200"/>
            <a:ext cx="2347912" cy="1819275"/>
          </a:xfrm>
          <a:prstGeom prst="rect">
            <a:avLst/>
          </a:prstGeom>
          <a:noFill/>
          <a:ln w="9525">
            <a:noFill/>
            <a:miter lim="800000"/>
            <a:headEnd/>
            <a:tailEnd/>
          </a:ln>
          <a:effectLst>
            <a:outerShdw dist="35921" dir="2700000" algn="ctr" rotWithShape="0">
              <a:srgbClr val="333333"/>
            </a:outerShdw>
          </a:effectLst>
        </p:spPr>
      </p:pic>
      <p:pic>
        <p:nvPicPr>
          <p:cNvPr id="33800" name="Picture 8"/>
          <p:cNvPicPr>
            <a:picLocks noChangeAspect="1" noChangeArrowheads="1"/>
          </p:cNvPicPr>
          <p:nvPr/>
        </p:nvPicPr>
        <p:blipFill>
          <a:blip r:embed="rId8"/>
          <a:srcRect l="19376" t="7947" r="25000" b="15894"/>
          <a:stretch>
            <a:fillRect/>
          </a:stretch>
        </p:blipFill>
        <p:spPr bwMode="auto">
          <a:xfrm>
            <a:off x="6689725" y="3581400"/>
            <a:ext cx="2330450" cy="2509838"/>
          </a:xfrm>
          <a:prstGeom prst="rect">
            <a:avLst/>
          </a:prstGeom>
          <a:noFill/>
          <a:ln w="9525">
            <a:noFill/>
            <a:miter lim="800000"/>
            <a:headEnd/>
            <a:tailEnd/>
          </a:ln>
          <a:effectLst>
            <a:outerShdw dist="35921" dir="2700000" algn="ctr" rotWithShape="0">
              <a:srgbClr val="333333"/>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003">
                                            <p:txEl>
                                              <p:pRg st="0" end="0"/>
                                            </p:txEl>
                                          </p:spTgt>
                                        </p:tgtEl>
                                        <p:attrNameLst>
                                          <p:attrName>style.visibility</p:attrName>
                                        </p:attrNameLst>
                                      </p:cBhvr>
                                      <p:to>
                                        <p:strVal val="visible"/>
                                      </p:to>
                                    </p:set>
                                    <p:anim calcmode="lin" valueType="num">
                                      <p:cBhvr additive="base">
                                        <p:cTn id="7" dur="500" fill="hold"/>
                                        <p:tgtEl>
                                          <p:spTgt spid="5120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00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003">
                                            <p:txEl>
                                              <p:pRg st="1" end="1"/>
                                            </p:txEl>
                                          </p:spTgt>
                                        </p:tgtEl>
                                        <p:attrNameLst>
                                          <p:attrName>style.visibility</p:attrName>
                                        </p:attrNameLst>
                                      </p:cBhvr>
                                      <p:to>
                                        <p:strVal val="visible"/>
                                      </p:to>
                                    </p:set>
                                    <p:anim calcmode="lin" valueType="num">
                                      <p:cBhvr additive="base">
                                        <p:cTn id="13" dur="500" fill="hold"/>
                                        <p:tgtEl>
                                          <p:spTgt spid="5120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00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003">
                                            <p:txEl>
                                              <p:pRg st="2" end="2"/>
                                            </p:txEl>
                                          </p:spTgt>
                                        </p:tgtEl>
                                        <p:attrNameLst>
                                          <p:attrName>style.visibility</p:attrName>
                                        </p:attrNameLst>
                                      </p:cBhvr>
                                      <p:to>
                                        <p:strVal val="visible"/>
                                      </p:to>
                                    </p:set>
                                    <p:anim calcmode="lin" valueType="num">
                                      <p:cBhvr additive="base">
                                        <p:cTn id="19" dur="500" fill="hold"/>
                                        <p:tgtEl>
                                          <p:spTgt spid="5120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00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003">
                                            <p:txEl>
                                              <p:pRg st="3" end="3"/>
                                            </p:txEl>
                                          </p:spTgt>
                                        </p:tgtEl>
                                        <p:attrNameLst>
                                          <p:attrName>style.visibility</p:attrName>
                                        </p:attrNameLst>
                                      </p:cBhvr>
                                      <p:to>
                                        <p:strVal val="visible"/>
                                      </p:to>
                                    </p:set>
                                    <p:anim calcmode="lin" valueType="num">
                                      <p:cBhvr additive="base">
                                        <p:cTn id="25" dur="500" fill="hold"/>
                                        <p:tgtEl>
                                          <p:spTgt spid="5120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00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003">
                                            <p:txEl>
                                              <p:pRg st="4" end="4"/>
                                            </p:txEl>
                                          </p:spTgt>
                                        </p:tgtEl>
                                        <p:attrNameLst>
                                          <p:attrName>style.visibility</p:attrName>
                                        </p:attrNameLst>
                                      </p:cBhvr>
                                      <p:to>
                                        <p:strVal val="visible"/>
                                      </p:to>
                                    </p:set>
                                    <p:anim calcmode="lin" valueType="num">
                                      <p:cBhvr additive="base">
                                        <p:cTn id="31" dur="500" fill="hold"/>
                                        <p:tgtEl>
                                          <p:spTgt spid="51200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00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12003">
                                            <p:txEl>
                                              <p:pRg st="5" end="5"/>
                                            </p:txEl>
                                          </p:spTgt>
                                        </p:tgtEl>
                                        <p:attrNameLst>
                                          <p:attrName>style.visibility</p:attrName>
                                        </p:attrNameLst>
                                      </p:cBhvr>
                                      <p:to>
                                        <p:strVal val="visible"/>
                                      </p:to>
                                    </p:set>
                                    <p:anim calcmode="lin" valueType="num">
                                      <p:cBhvr additive="base">
                                        <p:cTn id="37" dur="500" fill="hold"/>
                                        <p:tgtEl>
                                          <p:spTgt spid="51200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1200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12003">
                                            <p:txEl>
                                              <p:pRg st="6" end="6"/>
                                            </p:txEl>
                                          </p:spTgt>
                                        </p:tgtEl>
                                        <p:attrNameLst>
                                          <p:attrName>style.visibility</p:attrName>
                                        </p:attrNameLst>
                                      </p:cBhvr>
                                      <p:to>
                                        <p:strVal val="visible"/>
                                      </p:to>
                                    </p:set>
                                    <p:anim calcmode="lin" valueType="num">
                                      <p:cBhvr additive="base">
                                        <p:cTn id="43" dur="500" fill="hold"/>
                                        <p:tgtEl>
                                          <p:spTgt spid="51200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1200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12003">
                                            <p:txEl>
                                              <p:pRg st="7" end="7"/>
                                            </p:txEl>
                                          </p:spTgt>
                                        </p:tgtEl>
                                        <p:attrNameLst>
                                          <p:attrName>style.visibility</p:attrName>
                                        </p:attrNameLst>
                                      </p:cBhvr>
                                      <p:to>
                                        <p:strVal val="visible"/>
                                      </p:to>
                                    </p:set>
                                    <p:anim calcmode="lin" valueType="num">
                                      <p:cBhvr additive="base">
                                        <p:cTn id="49" dur="500" fill="hold"/>
                                        <p:tgtEl>
                                          <p:spTgt spid="51200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1200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12003">
                                            <p:txEl>
                                              <p:pRg st="8" end="8"/>
                                            </p:txEl>
                                          </p:spTgt>
                                        </p:tgtEl>
                                        <p:attrNameLst>
                                          <p:attrName>style.visibility</p:attrName>
                                        </p:attrNameLst>
                                      </p:cBhvr>
                                      <p:to>
                                        <p:strVal val="visible"/>
                                      </p:to>
                                    </p:set>
                                    <p:anim calcmode="lin" valueType="num">
                                      <p:cBhvr additive="base">
                                        <p:cTn id="55" dur="500" fill="hold"/>
                                        <p:tgtEl>
                                          <p:spTgt spid="51200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12003">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512003">
                                            <p:txEl>
                                              <p:pRg st="9" end="9"/>
                                            </p:txEl>
                                          </p:spTgt>
                                        </p:tgtEl>
                                        <p:attrNameLst>
                                          <p:attrName>style.visibility</p:attrName>
                                        </p:attrNameLst>
                                      </p:cBhvr>
                                      <p:to>
                                        <p:strVal val="visible"/>
                                      </p:to>
                                    </p:set>
                                    <p:anim calcmode="lin" valueType="num">
                                      <p:cBhvr additive="base">
                                        <p:cTn id="61" dur="500" fill="hold"/>
                                        <p:tgtEl>
                                          <p:spTgt spid="51200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512003">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512003">
                                            <p:txEl>
                                              <p:pRg st="10" end="10"/>
                                            </p:txEl>
                                          </p:spTgt>
                                        </p:tgtEl>
                                        <p:attrNameLst>
                                          <p:attrName>style.visibility</p:attrName>
                                        </p:attrNameLst>
                                      </p:cBhvr>
                                      <p:to>
                                        <p:strVal val="visible"/>
                                      </p:to>
                                    </p:set>
                                    <p:anim calcmode="lin" valueType="num">
                                      <p:cBhvr additive="base">
                                        <p:cTn id="67" dur="500" fill="hold"/>
                                        <p:tgtEl>
                                          <p:spTgt spid="512003">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512003">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Whoosh"/>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512003">
                                            <p:txEl>
                                              <p:pRg st="11" end="11"/>
                                            </p:txEl>
                                          </p:spTgt>
                                        </p:tgtEl>
                                        <p:attrNameLst>
                                          <p:attrName>style.visibility</p:attrName>
                                        </p:attrNameLst>
                                      </p:cBhvr>
                                      <p:to>
                                        <p:strVal val="visible"/>
                                      </p:to>
                                    </p:set>
                                    <p:anim calcmode="lin" valueType="num">
                                      <p:cBhvr additive="base">
                                        <p:cTn id="73" dur="500" fill="hold"/>
                                        <p:tgtEl>
                                          <p:spTgt spid="512003">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512003">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3"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09600" y="696913"/>
            <a:ext cx="7772400" cy="762000"/>
          </a:xfrm>
        </p:spPr>
        <p:txBody>
          <a:bodyPr/>
          <a:lstStyle/>
          <a:p>
            <a:pPr eaLnBrk="1" hangingPunct="1"/>
            <a:r>
              <a:rPr lang="en-US" smtClean="0"/>
              <a:t>Apoptosis in plants</a:t>
            </a:r>
          </a:p>
        </p:txBody>
      </p:sp>
      <p:pic>
        <p:nvPicPr>
          <p:cNvPr id="34819" name="Picture 3" descr="39_16Abscission_C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6200" y="1295400"/>
            <a:ext cx="3911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4"/>
          <p:cNvSpPr>
            <a:spLocks noChangeArrowheads="1"/>
          </p:cNvSpPr>
          <p:nvPr/>
        </p:nvSpPr>
        <p:spPr bwMode="auto">
          <a:xfrm>
            <a:off x="7239000" y="1219200"/>
            <a:ext cx="1752600" cy="1465263"/>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0F116A"/>
                </a:solidFill>
              </a:rPr>
              <a:t>What is the evolutionary advantage of loss of leaves in autumn?</a:t>
            </a:r>
          </a:p>
        </p:txBody>
      </p:sp>
      <p:sp>
        <p:nvSpPr>
          <p:cNvPr id="514053" name="Rectangle 5" descr="Rectangle: Click to edit Master text styles&#10;Second level&#10;Third level&#10;Fourth level&#10;Fifth level"/>
          <p:cNvSpPr>
            <a:spLocks noGrp="1" noChangeArrowheads="1"/>
          </p:cNvSpPr>
          <p:nvPr>
            <p:ph type="body" idx="1"/>
          </p:nvPr>
        </p:nvSpPr>
        <p:spPr>
          <a:xfrm>
            <a:off x="587375" y="1371600"/>
            <a:ext cx="4899025" cy="5083175"/>
          </a:xfrm>
        </p:spPr>
        <p:txBody>
          <a:bodyPr/>
          <a:lstStyle/>
          <a:p>
            <a:pPr eaLnBrk="1" hangingPunct="1"/>
            <a:r>
              <a:rPr lang="en-US" sz="2200" smtClean="0"/>
              <a:t>Many events in plants involve apoptosis</a:t>
            </a:r>
          </a:p>
          <a:p>
            <a:pPr lvl="1" eaLnBrk="1" hangingPunct="1"/>
            <a:r>
              <a:rPr lang="en-US" sz="2000" smtClean="0"/>
              <a:t>response to hormones</a:t>
            </a:r>
          </a:p>
          <a:p>
            <a:pPr lvl="2" eaLnBrk="1" hangingPunct="1"/>
            <a:r>
              <a:rPr lang="en-US" sz="1800" smtClean="0"/>
              <a:t>ethylene</a:t>
            </a:r>
          </a:p>
          <a:p>
            <a:pPr lvl="2" eaLnBrk="1" hangingPunct="1"/>
            <a:r>
              <a:rPr lang="en-US" sz="1800" smtClean="0"/>
              <a:t>auxin</a:t>
            </a:r>
          </a:p>
          <a:p>
            <a:pPr lvl="1" eaLnBrk="1" hangingPunct="1"/>
            <a:r>
              <a:rPr lang="en-US" sz="2000" smtClean="0"/>
              <a:t>death of annual plant after flowering</a:t>
            </a:r>
          </a:p>
          <a:p>
            <a:pPr lvl="2" eaLnBrk="1" hangingPunct="1"/>
            <a:r>
              <a:rPr lang="en-US" sz="1800" u="sng" smtClean="0">
                <a:solidFill>
                  <a:srgbClr val="CC0000"/>
                </a:solidFill>
              </a:rPr>
              <a:t>senescence</a:t>
            </a:r>
            <a:endParaRPr lang="en-US" sz="1800" smtClean="0"/>
          </a:p>
          <a:p>
            <a:pPr lvl="1" eaLnBrk="1" hangingPunct="1"/>
            <a:r>
              <a:rPr lang="en-US" sz="2000" smtClean="0"/>
              <a:t>differentiation of xylem vessels</a:t>
            </a:r>
          </a:p>
          <a:p>
            <a:pPr lvl="2" eaLnBrk="1" hangingPunct="1"/>
            <a:r>
              <a:rPr lang="en-US" sz="1800" smtClean="0"/>
              <a:t>loss of cytoplasm</a:t>
            </a:r>
          </a:p>
          <a:p>
            <a:pPr lvl="1" eaLnBrk="1" hangingPunct="1"/>
            <a:r>
              <a:rPr lang="en-US" sz="2000" smtClean="0"/>
              <a:t>shedding of autumn leaves</a:t>
            </a:r>
            <a:endParaRPr lang="en-US" sz="1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4053">
                                            <p:txEl>
                                              <p:pRg st="0" end="0"/>
                                            </p:txEl>
                                          </p:spTgt>
                                        </p:tgtEl>
                                        <p:attrNameLst>
                                          <p:attrName>style.visibility</p:attrName>
                                        </p:attrNameLst>
                                      </p:cBhvr>
                                      <p:to>
                                        <p:strVal val="visible"/>
                                      </p:to>
                                    </p:set>
                                    <p:anim calcmode="lin" valueType="num">
                                      <p:cBhvr additive="base">
                                        <p:cTn id="7" dur="500" fill="hold"/>
                                        <p:tgtEl>
                                          <p:spTgt spid="51405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405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4053">
                                            <p:txEl>
                                              <p:pRg st="1" end="1"/>
                                            </p:txEl>
                                          </p:spTgt>
                                        </p:tgtEl>
                                        <p:attrNameLst>
                                          <p:attrName>style.visibility</p:attrName>
                                        </p:attrNameLst>
                                      </p:cBhvr>
                                      <p:to>
                                        <p:strVal val="visible"/>
                                      </p:to>
                                    </p:set>
                                    <p:anim calcmode="lin" valueType="num">
                                      <p:cBhvr additive="base">
                                        <p:cTn id="13" dur="500" fill="hold"/>
                                        <p:tgtEl>
                                          <p:spTgt spid="51405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405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4053">
                                            <p:txEl>
                                              <p:pRg st="2" end="2"/>
                                            </p:txEl>
                                          </p:spTgt>
                                        </p:tgtEl>
                                        <p:attrNameLst>
                                          <p:attrName>style.visibility</p:attrName>
                                        </p:attrNameLst>
                                      </p:cBhvr>
                                      <p:to>
                                        <p:strVal val="visible"/>
                                      </p:to>
                                    </p:set>
                                    <p:anim calcmode="lin" valueType="num">
                                      <p:cBhvr additive="base">
                                        <p:cTn id="19" dur="500" fill="hold"/>
                                        <p:tgtEl>
                                          <p:spTgt spid="51405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405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4053">
                                            <p:txEl>
                                              <p:pRg st="3" end="3"/>
                                            </p:txEl>
                                          </p:spTgt>
                                        </p:tgtEl>
                                        <p:attrNameLst>
                                          <p:attrName>style.visibility</p:attrName>
                                        </p:attrNameLst>
                                      </p:cBhvr>
                                      <p:to>
                                        <p:strVal val="visible"/>
                                      </p:to>
                                    </p:set>
                                    <p:anim calcmode="lin" valueType="num">
                                      <p:cBhvr additive="base">
                                        <p:cTn id="25" dur="500" fill="hold"/>
                                        <p:tgtEl>
                                          <p:spTgt spid="51405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405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4053">
                                            <p:txEl>
                                              <p:pRg st="4" end="4"/>
                                            </p:txEl>
                                          </p:spTgt>
                                        </p:tgtEl>
                                        <p:attrNameLst>
                                          <p:attrName>style.visibility</p:attrName>
                                        </p:attrNameLst>
                                      </p:cBhvr>
                                      <p:to>
                                        <p:strVal val="visible"/>
                                      </p:to>
                                    </p:set>
                                    <p:anim calcmode="lin" valueType="num">
                                      <p:cBhvr additive="base">
                                        <p:cTn id="31" dur="500" fill="hold"/>
                                        <p:tgtEl>
                                          <p:spTgt spid="51405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405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14053">
                                            <p:txEl>
                                              <p:pRg st="5" end="5"/>
                                            </p:txEl>
                                          </p:spTgt>
                                        </p:tgtEl>
                                        <p:attrNameLst>
                                          <p:attrName>style.visibility</p:attrName>
                                        </p:attrNameLst>
                                      </p:cBhvr>
                                      <p:to>
                                        <p:strVal val="visible"/>
                                      </p:to>
                                    </p:set>
                                    <p:anim calcmode="lin" valueType="num">
                                      <p:cBhvr additive="base">
                                        <p:cTn id="37" dur="500" fill="hold"/>
                                        <p:tgtEl>
                                          <p:spTgt spid="51405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1405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14053">
                                            <p:txEl>
                                              <p:pRg st="6" end="6"/>
                                            </p:txEl>
                                          </p:spTgt>
                                        </p:tgtEl>
                                        <p:attrNameLst>
                                          <p:attrName>style.visibility</p:attrName>
                                        </p:attrNameLst>
                                      </p:cBhvr>
                                      <p:to>
                                        <p:strVal val="visible"/>
                                      </p:to>
                                    </p:set>
                                    <p:anim calcmode="lin" valueType="num">
                                      <p:cBhvr additive="base">
                                        <p:cTn id="43" dur="500" fill="hold"/>
                                        <p:tgtEl>
                                          <p:spTgt spid="51405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1405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14053">
                                            <p:txEl>
                                              <p:pRg st="7" end="7"/>
                                            </p:txEl>
                                          </p:spTgt>
                                        </p:tgtEl>
                                        <p:attrNameLst>
                                          <p:attrName>style.visibility</p:attrName>
                                        </p:attrNameLst>
                                      </p:cBhvr>
                                      <p:to>
                                        <p:strVal val="visible"/>
                                      </p:to>
                                    </p:set>
                                    <p:anim calcmode="lin" valueType="num">
                                      <p:cBhvr additive="base">
                                        <p:cTn id="49" dur="500" fill="hold"/>
                                        <p:tgtEl>
                                          <p:spTgt spid="51405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1405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14053">
                                            <p:txEl>
                                              <p:pRg st="8" end="8"/>
                                            </p:txEl>
                                          </p:spTgt>
                                        </p:tgtEl>
                                        <p:attrNameLst>
                                          <p:attrName>style.visibility</p:attrName>
                                        </p:attrNameLst>
                                      </p:cBhvr>
                                      <p:to>
                                        <p:strVal val="visible"/>
                                      </p:to>
                                    </p:set>
                                    <p:anim calcmode="lin" valueType="num">
                                      <p:cBhvr additive="base">
                                        <p:cTn id="55" dur="500" fill="hold"/>
                                        <p:tgtEl>
                                          <p:spTgt spid="51405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14053">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3"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9"/>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r>
              <a:rPr lang="en-US" sz="1400" smtClean="0"/>
              <a:t>2006-2007</a:t>
            </a:r>
            <a:endParaRPr lang="en-US" sz="1400" b="0" smtClean="0"/>
          </a:p>
        </p:txBody>
      </p:sp>
      <p:pic>
        <p:nvPicPr>
          <p:cNvPr id="35843" name="Picture 2" descr="2004374470035685442_rs"/>
          <p:cNvPicPr>
            <a:picLocks noChangeAspect="1" noChangeArrowheads="1"/>
          </p:cNvPicPr>
          <p:nvPr/>
        </p:nvPicPr>
        <p:blipFill>
          <a:blip r:embed="rId4"/>
          <a:srcRect/>
          <a:stretch>
            <a:fillRect/>
          </a:stretch>
        </p:blipFill>
        <p:spPr bwMode="auto">
          <a:xfrm>
            <a:off x="2852738" y="2638425"/>
            <a:ext cx="6097587" cy="4060825"/>
          </a:xfrm>
          <a:prstGeom prst="rect">
            <a:avLst/>
          </a:prstGeom>
          <a:noFill/>
          <a:ln w="9525">
            <a:noFill/>
            <a:miter lim="800000"/>
            <a:headEnd/>
            <a:tailEnd/>
          </a:ln>
          <a:effectLst>
            <a:outerShdw dist="35921" dir="2700000" algn="ctr" rotWithShape="0">
              <a:srgbClr val="808080"/>
            </a:outerShdw>
          </a:effectLst>
        </p:spPr>
      </p:pic>
      <p:sp>
        <p:nvSpPr>
          <p:cNvPr id="516099" name="AutoShape 3"/>
          <p:cNvSpPr>
            <a:spLocks/>
          </p:cNvSpPr>
          <p:nvPr/>
        </p:nvSpPr>
        <p:spPr bwMode="auto">
          <a:xfrm>
            <a:off x="0" y="342900"/>
            <a:ext cx="7091363" cy="2332038"/>
          </a:xfrm>
          <a:prstGeom prst="wedgeEllipseCallout">
            <a:avLst>
              <a:gd name="adj1" fmla="val 5787"/>
              <a:gd name="adj2" fmla="val 118620"/>
            </a:avLst>
          </a:prstGeom>
          <a:solidFill>
            <a:srgbClr val="FFCC00"/>
          </a:solidFill>
          <a:ln w="57150">
            <a:solidFill>
              <a:srgbClr val="CC0000"/>
            </a:solidFill>
            <a:miter lim="800000"/>
            <a:headEnd/>
            <a:tailEnd/>
          </a:ln>
        </p:spPr>
        <p:txBody>
          <a:bodyPr wrap="none" lIns="0" tIns="0" rIns="0" bIns="0" anchor="ctr"/>
          <a:lstStyle/>
          <a:p>
            <a:pPr>
              <a:spcBef>
                <a:spcPts val="1400"/>
              </a:spcBef>
            </a:pPr>
            <a:r>
              <a:rPr lang="en-US" sz="3600" b="1">
                <a:solidFill>
                  <a:schemeClr val="tx2"/>
                </a:solidFill>
                <a:ea typeface="Geneva" pitchFamily="32" charset="0"/>
                <a:cs typeface="Geneva" pitchFamily="32" charset="0"/>
              </a:rPr>
              <a:t>Don’t take this lying down…</a:t>
            </a:r>
          </a:p>
          <a:p>
            <a:pPr>
              <a:spcBef>
                <a:spcPts val="1400"/>
              </a:spcBef>
            </a:pPr>
            <a:r>
              <a:rPr lang="en-US" sz="3600" b="1">
                <a:solidFill>
                  <a:schemeClr val="tx2"/>
                </a:solidFill>
                <a:ea typeface="Geneva" pitchFamily="32" charset="0"/>
                <a:cs typeface="Geneva" pitchFamily="32" charset="0"/>
              </a:rPr>
              <a:t>Ask Questions</a:t>
            </a:r>
            <a:r>
              <a:rPr lang="en-US" sz="3600" b="1" i="1">
                <a:solidFill>
                  <a:schemeClr val="tx2"/>
                </a:solidFill>
                <a:ea typeface="Geneva" pitchFamily="32" charset="0"/>
                <a:cs typeface="Geneva" pitchFamily="32" charset="0"/>
              </a:rPr>
              <a:t>!!</a:t>
            </a:r>
            <a:endParaRPr lang="en-US" sz="3600" b="1">
              <a:solidFill>
                <a:schemeClr val="tx2"/>
              </a:solidFill>
              <a:ea typeface="Geneva" pitchFamily="32" charset="0"/>
              <a:cs typeface="Geneva" pitchFamily="3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16099"/>
                                        </p:tgtEl>
                                        <p:attrNameLst>
                                          <p:attrName>style.visibility</p:attrName>
                                        </p:attrNameLst>
                                      </p:cBhvr>
                                      <p:to>
                                        <p:strVal val="visible"/>
                                      </p:to>
                                    </p:set>
                                    <p:animEffect transition="in" filter="wipe(down)">
                                      <p:cBhvr>
                                        <p:cTn id="7" dur="500"/>
                                        <p:tgtEl>
                                          <p:spTgt spid="516099"/>
                                        </p:tgtEl>
                                      </p:cBhvr>
                                    </p:animEffect>
                                  </p:childTnLst>
                                  <p:subTnLst>
                                    <p:audio>
                                      <p:cMediaNode>
                                        <p:cTn display="0" masterRel="sameClick">
                                          <p:stCondLst>
                                            <p:cond evt="begin" delay="0">
                                              <p:tn val="5"/>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099"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
          <p:cNvGrpSpPr>
            <a:grpSpLocks/>
          </p:cNvGrpSpPr>
          <p:nvPr/>
        </p:nvGrpSpPr>
        <p:grpSpPr bwMode="auto">
          <a:xfrm>
            <a:off x="4149725" y="536575"/>
            <a:ext cx="4765675" cy="6245225"/>
            <a:chOff x="2112" y="288"/>
            <a:chExt cx="3002" cy="3934"/>
          </a:xfrm>
        </p:grpSpPr>
        <p:pic>
          <p:nvPicPr>
            <p:cNvPr id="6149" name="Picture 3"/>
            <p:cNvPicPr>
              <a:picLocks noChangeAspect="1" noChangeArrowheads="1"/>
            </p:cNvPicPr>
            <p:nvPr/>
          </p:nvPicPr>
          <p:blipFill>
            <a:blip r:embed="rId4">
              <a:extLst>
                <a:ext uri="{28A0092B-C50C-407E-A947-70E740481C1C}">
                  <a14:useLocalDpi xmlns:a14="http://schemas.microsoft.com/office/drawing/2010/main" val="0"/>
                </a:ext>
              </a:extLst>
            </a:blip>
            <a:srcRect b="5400"/>
            <a:stretch>
              <a:fillRect/>
            </a:stretch>
          </p:blipFill>
          <p:spPr bwMode="auto">
            <a:xfrm>
              <a:off x="2112" y="288"/>
              <a:ext cx="2839" cy="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4"/>
            <p:cNvPicPr>
              <a:picLocks noChangeAspect="1" noChangeArrowheads="1"/>
            </p:cNvPicPr>
            <p:nvPr/>
          </p:nvPicPr>
          <p:blipFill>
            <a:blip r:embed="rId5">
              <a:extLst>
                <a:ext uri="{28A0092B-C50C-407E-A947-70E740481C1C}">
                  <a14:useLocalDpi xmlns:a14="http://schemas.microsoft.com/office/drawing/2010/main" val="0"/>
                </a:ext>
              </a:extLst>
            </a:blip>
            <a:srcRect l="84047" b="5040"/>
            <a:stretch>
              <a:fillRect/>
            </a:stretch>
          </p:blipFill>
          <p:spPr bwMode="auto">
            <a:xfrm>
              <a:off x="4548" y="288"/>
              <a:ext cx="566" cy="3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7" name="Rectangle 5"/>
          <p:cNvSpPr>
            <a:spLocks noGrp="1" noChangeArrowheads="1"/>
          </p:cNvSpPr>
          <p:nvPr>
            <p:ph type="title"/>
          </p:nvPr>
        </p:nvSpPr>
        <p:spPr/>
        <p:txBody>
          <a:bodyPr/>
          <a:lstStyle/>
          <a:p>
            <a:pPr eaLnBrk="1" hangingPunct="1"/>
            <a:r>
              <a:rPr lang="en-US" smtClean="0"/>
              <a:t>Basic plant anatomy 2</a:t>
            </a:r>
          </a:p>
        </p:txBody>
      </p:sp>
      <p:sp>
        <p:nvSpPr>
          <p:cNvPr id="478214" name="Rectangle 6" descr="Rectangle: Click to edit Master text styles&#10;Second level&#10;Third level&#10;Fourth level&#10;Fifth level"/>
          <p:cNvSpPr>
            <a:spLocks noGrp="1" noChangeArrowheads="1"/>
          </p:cNvSpPr>
          <p:nvPr>
            <p:ph type="body" idx="1"/>
          </p:nvPr>
        </p:nvSpPr>
        <p:spPr>
          <a:xfrm>
            <a:off x="838200" y="1371600"/>
            <a:ext cx="4095750" cy="5029200"/>
          </a:xfrm>
        </p:spPr>
        <p:txBody>
          <a:bodyPr/>
          <a:lstStyle/>
          <a:p>
            <a:pPr eaLnBrk="1" hangingPunct="1">
              <a:lnSpc>
                <a:spcPct val="90000"/>
              </a:lnSpc>
            </a:pPr>
            <a:r>
              <a:rPr lang="en-US" sz="2800" smtClean="0"/>
              <a:t>root</a:t>
            </a:r>
          </a:p>
          <a:p>
            <a:pPr lvl="1" eaLnBrk="1" hangingPunct="1">
              <a:lnSpc>
                <a:spcPct val="90000"/>
              </a:lnSpc>
              <a:buFontTx/>
              <a:buChar char="-"/>
            </a:pPr>
            <a:r>
              <a:rPr lang="en-US" sz="2400" smtClean="0"/>
              <a:t>fungi at tips of the roots </a:t>
            </a:r>
            <a:r>
              <a:rPr lang="en-US" sz="2400" smtClean="0">
                <a:solidFill>
                  <a:srgbClr val="CC0000"/>
                </a:solidFill>
              </a:rPr>
              <a:t>Mycorrhizae</a:t>
            </a:r>
          </a:p>
          <a:p>
            <a:pPr lvl="1" eaLnBrk="1" hangingPunct="1">
              <a:lnSpc>
                <a:spcPct val="90000"/>
              </a:lnSpc>
              <a:buFontTx/>
              <a:buChar char="-"/>
            </a:pPr>
            <a:r>
              <a:rPr lang="en-US" sz="2400" smtClean="0"/>
              <a:t>-Symbiotic relationship</a:t>
            </a:r>
          </a:p>
          <a:p>
            <a:pPr eaLnBrk="1" hangingPunct="1">
              <a:lnSpc>
                <a:spcPct val="90000"/>
              </a:lnSpc>
            </a:pPr>
            <a:r>
              <a:rPr lang="en-US" sz="2800" smtClean="0"/>
              <a:t>shoot (stem)</a:t>
            </a:r>
            <a:endParaRPr lang="en-US" sz="2600" smtClean="0"/>
          </a:p>
          <a:p>
            <a:pPr lvl="1" eaLnBrk="1" hangingPunct="1">
              <a:lnSpc>
                <a:spcPct val="90000"/>
              </a:lnSpc>
            </a:pPr>
            <a:r>
              <a:rPr lang="en-US" sz="2400" smtClean="0"/>
              <a:t>buds</a:t>
            </a:r>
          </a:p>
          <a:p>
            <a:pPr marL="1085850" lvl="2" eaLnBrk="1" hangingPunct="1">
              <a:lnSpc>
                <a:spcPct val="90000"/>
              </a:lnSpc>
            </a:pPr>
            <a:r>
              <a:rPr lang="en-US" sz="2000" u="sng" smtClean="0">
                <a:solidFill>
                  <a:srgbClr val="CC0000"/>
                </a:solidFill>
              </a:rPr>
              <a:t>terminal</a:t>
            </a:r>
            <a:r>
              <a:rPr lang="en-US" sz="2000" smtClean="0"/>
              <a:t> or </a:t>
            </a:r>
            <a:r>
              <a:rPr lang="en-US" sz="2000" u="sng" smtClean="0">
                <a:solidFill>
                  <a:srgbClr val="CC0000"/>
                </a:solidFill>
              </a:rPr>
              <a:t>apical</a:t>
            </a:r>
            <a:r>
              <a:rPr lang="en-US" sz="2000" smtClean="0"/>
              <a:t> buds-located at the top</a:t>
            </a:r>
          </a:p>
          <a:p>
            <a:pPr marL="1085850" lvl="2" eaLnBrk="1" hangingPunct="1">
              <a:lnSpc>
                <a:spcPct val="90000"/>
              </a:lnSpc>
            </a:pPr>
            <a:r>
              <a:rPr lang="en-US" sz="2000" u="sng" smtClean="0">
                <a:solidFill>
                  <a:srgbClr val="CC0000"/>
                </a:solidFill>
              </a:rPr>
              <a:t>axillary</a:t>
            </a:r>
            <a:r>
              <a:rPr lang="en-US" sz="2000" smtClean="0"/>
              <a:t> buds-located at the V formed b/t leaf and stem</a:t>
            </a:r>
          </a:p>
          <a:p>
            <a:pPr marL="1085850" lvl="2" eaLnBrk="1" hangingPunct="1">
              <a:lnSpc>
                <a:spcPct val="90000"/>
              </a:lnSpc>
              <a:buFont typeface="Wingdings" pitchFamily="2" charset="2"/>
              <a:buNone/>
            </a:pPr>
            <a:endParaRPr 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8214">
                                            <p:txEl>
                                              <p:pRg st="3" end="3"/>
                                            </p:txEl>
                                          </p:spTgt>
                                        </p:tgtEl>
                                        <p:attrNameLst>
                                          <p:attrName>style.visibility</p:attrName>
                                        </p:attrNameLst>
                                      </p:cBhvr>
                                      <p:to>
                                        <p:strVal val="visible"/>
                                      </p:to>
                                    </p:set>
                                    <p:anim calcmode="lin" valueType="num">
                                      <p:cBhvr additive="base">
                                        <p:cTn id="7" dur="500" fill="hold"/>
                                        <p:tgtEl>
                                          <p:spTgt spid="478214">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821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8214">
                                            <p:txEl>
                                              <p:pRg st="4" end="4"/>
                                            </p:txEl>
                                          </p:spTgt>
                                        </p:tgtEl>
                                        <p:attrNameLst>
                                          <p:attrName>style.visibility</p:attrName>
                                        </p:attrNameLst>
                                      </p:cBhvr>
                                      <p:to>
                                        <p:strVal val="visible"/>
                                      </p:to>
                                    </p:set>
                                    <p:anim calcmode="lin" valueType="num">
                                      <p:cBhvr additive="base">
                                        <p:cTn id="13" dur="500" fill="hold"/>
                                        <p:tgtEl>
                                          <p:spTgt spid="478214">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7821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8214">
                                            <p:txEl>
                                              <p:pRg st="5" end="5"/>
                                            </p:txEl>
                                          </p:spTgt>
                                        </p:tgtEl>
                                        <p:attrNameLst>
                                          <p:attrName>style.visibility</p:attrName>
                                        </p:attrNameLst>
                                      </p:cBhvr>
                                      <p:to>
                                        <p:strVal val="visible"/>
                                      </p:to>
                                    </p:set>
                                    <p:anim calcmode="lin" valueType="num">
                                      <p:cBhvr additive="base">
                                        <p:cTn id="19" dur="500" fill="hold"/>
                                        <p:tgtEl>
                                          <p:spTgt spid="478214">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78214">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78214">
                                            <p:txEl>
                                              <p:pRg st="6" end="6"/>
                                            </p:txEl>
                                          </p:spTgt>
                                        </p:tgtEl>
                                        <p:attrNameLst>
                                          <p:attrName>style.visibility</p:attrName>
                                        </p:attrNameLst>
                                      </p:cBhvr>
                                      <p:to>
                                        <p:strVal val="visible"/>
                                      </p:to>
                                    </p:set>
                                    <p:anim calcmode="lin" valueType="num">
                                      <p:cBhvr additive="base">
                                        <p:cTn id="25" dur="500" fill="hold"/>
                                        <p:tgtEl>
                                          <p:spTgt spid="478214">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78214">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4"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Modified shoots</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74800"/>
            <a:ext cx="7391400" cy="496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4"/>
          <p:cNvSpPr>
            <a:spLocks noChangeArrowheads="1"/>
          </p:cNvSpPr>
          <p:nvPr/>
        </p:nvSpPr>
        <p:spPr bwMode="auto">
          <a:xfrm>
            <a:off x="1066800" y="1111250"/>
            <a:ext cx="36337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F116A"/>
                </a:solidFill>
              </a:rPr>
              <a:t>stolons (strawberries)</a:t>
            </a:r>
          </a:p>
        </p:txBody>
      </p:sp>
      <p:sp>
        <p:nvSpPr>
          <p:cNvPr id="7173" name="Rectangle 5"/>
          <p:cNvSpPr>
            <a:spLocks noChangeArrowheads="1"/>
          </p:cNvSpPr>
          <p:nvPr/>
        </p:nvSpPr>
        <p:spPr bwMode="auto">
          <a:xfrm>
            <a:off x="5334000" y="1111250"/>
            <a:ext cx="27701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F116A"/>
                </a:solidFill>
              </a:rPr>
              <a:t>rhizome (ginger)</a:t>
            </a:r>
          </a:p>
        </p:txBody>
      </p:sp>
      <p:sp>
        <p:nvSpPr>
          <p:cNvPr id="7174" name="Rectangle 6"/>
          <p:cNvSpPr>
            <a:spLocks noChangeArrowheads="1"/>
          </p:cNvSpPr>
          <p:nvPr/>
        </p:nvSpPr>
        <p:spPr bwMode="auto">
          <a:xfrm>
            <a:off x="1566863" y="6445250"/>
            <a:ext cx="23304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F116A"/>
                </a:solidFill>
              </a:rPr>
              <a:t>tuber (potato)</a:t>
            </a:r>
          </a:p>
        </p:txBody>
      </p:sp>
      <p:sp>
        <p:nvSpPr>
          <p:cNvPr id="7175" name="Rectangle 7"/>
          <p:cNvSpPr>
            <a:spLocks noChangeArrowheads="1"/>
          </p:cNvSpPr>
          <p:nvPr/>
        </p:nvSpPr>
        <p:spPr bwMode="auto">
          <a:xfrm>
            <a:off x="5718175" y="6445250"/>
            <a:ext cx="20907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600" b="1">
                <a:solidFill>
                  <a:srgbClr val="0F116A"/>
                </a:solidFill>
              </a:rPr>
              <a:t>bulb (onion)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b="7579"/>
          <a:stretch>
            <a:fillRect/>
          </a:stretch>
        </p:blipFill>
        <p:spPr bwMode="auto">
          <a:xfrm>
            <a:off x="749300" y="4240213"/>
            <a:ext cx="7708900"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title"/>
          </p:nvPr>
        </p:nvSpPr>
        <p:spPr/>
        <p:txBody>
          <a:bodyPr/>
          <a:lstStyle/>
          <a:p>
            <a:pPr eaLnBrk="1" hangingPunct="1"/>
            <a:r>
              <a:rPr lang="en-US" smtClean="0"/>
              <a:t>Leaves</a:t>
            </a:r>
          </a:p>
        </p:txBody>
      </p:sp>
      <p:sp>
        <p:nvSpPr>
          <p:cNvPr id="381956" name="Rectangle 4" descr="Rectangle: Click to edit Master text styles&#10;Second level&#10;Third level&#10;Fourth level&#10;Fifth level"/>
          <p:cNvSpPr>
            <a:spLocks noGrp="1" noChangeArrowheads="1"/>
          </p:cNvSpPr>
          <p:nvPr>
            <p:ph type="body" idx="1"/>
          </p:nvPr>
        </p:nvSpPr>
        <p:spPr>
          <a:xfrm>
            <a:off x="838200" y="1371600"/>
            <a:ext cx="5129213" cy="3124200"/>
          </a:xfrm>
        </p:spPr>
        <p:txBody>
          <a:bodyPr/>
          <a:lstStyle/>
          <a:p>
            <a:pPr eaLnBrk="1" hangingPunct="1"/>
            <a:r>
              <a:rPr lang="en-US" smtClean="0"/>
              <a:t>Function of leaves</a:t>
            </a:r>
          </a:p>
          <a:p>
            <a:pPr lvl="1" eaLnBrk="1" hangingPunct="1"/>
            <a:r>
              <a:rPr lang="en-US" smtClean="0"/>
              <a:t>photosynthesis</a:t>
            </a:r>
          </a:p>
          <a:p>
            <a:pPr lvl="2" eaLnBrk="1" hangingPunct="1"/>
            <a:r>
              <a:rPr lang="en-US" smtClean="0"/>
              <a:t>energy production</a:t>
            </a:r>
          </a:p>
          <a:p>
            <a:pPr lvl="2" eaLnBrk="1" hangingPunct="1"/>
            <a:r>
              <a:rPr lang="en-US" smtClean="0"/>
              <a:t>CHO production</a:t>
            </a:r>
          </a:p>
          <a:p>
            <a:pPr lvl="1" eaLnBrk="1" hangingPunct="1"/>
            <a:r>
              <a:rPr lang="en-US" smtClean="0"/>
              <a:t>gas exchange</a:t>
            </a:r>
          </a:p>
          <a:p>
            <a:pPr lvl="1" eaLnBrk="1" hangingPunct="1"/>
            <a:r>
              <a:rPr lang="en-US" smtClean="0"/>
              <a:t>transpiration</a:t>
            </a:r>
          </a:p>
        </p:txBody>
      </p:sp>
      <p:sp>
        <p:nvSpPr>
          <p:cNvPr id="8197" name="Rectangle 5"/>
          <p:cNvSpPr>
            <a:spLocks noChangeArrowheads="1"/>
          </p:cNvSpPr>
          <p:nvPr/>
        </p:nvSpPr>
        <p:spPr bwMode="auto">
          <a:xfrm>
            <a:off x="5257800" y="3886200"/>
            <a:ext cx="35607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2600" b="1">
                <a:solidFill>
                  <a:srgbClr val="CC0000"/>
                </a:solidFill>
              </a:rPr>
              <a:t>simple vs. compound</a:t>
            </a:r>
            <a:endParaRPr lang="en-US" sz="2600" b="1">
              <a:solidFill>
                <a:schemeClr val="tx2"/>
              </a:solidFill>
            </a:endParaRPr>
          </a:p>
        </p:txBody>
      </p:sp>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914400"/>
            <a:ext cx="26670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1956">
                                            <p:txEl>
                                              <p:pRg st="0" end="0"/>
                                            </p:txEl>
                                          </p:spTgt>
                                        </p:tgtEl>
                                        <p:attrNameLst>
                                          <p:attrName>style.visibility</p:attrName>
                                        </p:attrNameLst>
                                      </p:cBhvr>
                                      <p:to>
                                        <p:strVal val="visible"/>
                                      </p:to>
                                    </p:set>
                                    <p:anim calcmode="lin" valueType="num">
                                      <p:cBhvr additive="base">
                                        <p:cTn id="7" dur="500" fill="hold"/>
                                        <p:tgtEl>
                                          <p:spTgt spid="38195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195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1956">
                                            <p:txEl>
                                              <p:pRg st="1" end="1"/>
                                            </p:txEl>
                                          </p:spTgt>
                                        </p:tgtEl>
                                        <p:attrNameLst>
                                          <p:attrName>style.visibility</p:attrName>
                                        </p:attrNameLst>
                                      </p:cBhvr>
                                      <p:to>
                                        <p:strVal val="visible"/>
                                      </p:to>
                                    </p:set>
                                    <p:anim calcmode="lin" valueType="num">
                                      <p:cBhvr additive="base">
                                        <p:cTn id="13" dur="500" fill="hold"/>
                                        <p:tgtEl>
                                          <p:spTgt spid="38195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195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1956">
                                            <p:txEl>
                                              <p:pRg st="2" end="2"/>
                                            </p:txEl>
                                          </p:spTgt>
                                        </p:tgtEl>
                                        <p:attrNameLst>
                                          <p:attrName>style.visibility</p:attrName>
                                        </p:attrNameLst>
                                      </p:cBhvr>
                                      <p:to>
                                        <p:strVal val="visible"/>
                                      </p:to>
                                    </p:set>
                                    <p:anim calcmode="lin" valueType="num">
                                      <p:cBhvr additive="base">
                                        <p:cTn id="19" dur="500" fill="hold"/>
                                        <p:tgtEl>
                                          <p:spTgt spid="38195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195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1956">
                                            <p:txEl>
                                              <p:pRg st="3" end="3"/>
                                            </p:txEl>
                                          </p:spTgt>
                                        </p:tgtEl>
                                        <p:attrNameLst>
                                          <p:attrName>style.visibility</p:attrName>
                                        </p:attrNameLst>
                                      </p:cBhvr>
                                      <p:to>
                                        <p:strVal val="visible"/>
                                      </p:to>
                                    </p:set>
                                    <p:anim calcmode="lin" valueType="num">
                                      <p:cBhvr additive="base">
                                        <p:cTn id="25" dur="500" fill="hold"/>
                                        <p:tgtEl>
                                          <p:spTgt spid="38195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195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1956">
                                            <p:txEl>
                                              <p:pRg st="4" end="4"/>
                                            </p:txEl>
                                          </p:spTgt>
                                        </p:tgtEl>
                                        <p:attrNameLst>
                                          <p:attrName>style.visibility</p:attrName>
                                        </p:attrNameLst>
                                      </p:cBhvr>
                                      <p:to>
                                        <p:strVal val="visible"/>
                                      </p:to>
                                    </p:set>
                                    <p:anim calcmode="lin" valueType="num">
                                      <p:cBhvr additive="base">
                                        <p:cTn id="31" dur="500" fill="hold"/>
                                        <p:tgtEl>
                                          <p:spTgt spid="38195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195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81956">
                                            <p:txEl>
                                              <p:pRg st="5" end="5"/>
                                            </p:txEl>
                                          </p:spTgt>
                                        </p:tgtEl>
                                        <p:attrNameLst>
                                          <p:attrName>style.visibility</p:attrName>
                                        </p:attrNameLst>
                                      </p:cBhvr>
                                      <p:to>
                                        <p:strVal val="visible"/>
                                      </p:to>
                                    </p:set>
                                    <p:anim calcmode="lin" valueType="num">
                                      <p:cBhvr additive="base">
                                        <p:cTn id="37" dur="500" fill="hold"/>
                                        <p:tgtEl>
                                          <p:spTgt spid="381956">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1956">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6"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713" y="3919538"/>
            <a:ext cx="2209800"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
          <p:cNvPicPr>
            <a:picLocks noChangeAspect="1" noChangeArrowheads="1"/>
          </p:cNvPicPr>
          <p:nvPr/>
        </p:nvPicPr>
        <p:blipFill>
          <a:blip r:embed="rId4">
            <a:extLst>
              <a:ext uri="{28A0092B-C50C-407E-A947-70E740481C1C}">
                <a14:useLocalDpi xmlns:a14="http://schemas.microsoft.com/office/drawing/2010/main" val="0"/>
              </a:ext>
            </a:extLst>
          </a:blip>
          <a:srcRect l="5142" r="4114" b="11383"/>
          <a:stretch>
            <a:fillRect/>
          </a:stretch>
        </p:blipFill>
        <p:spPr bwMode="auto">
          <a:xfrm>
            <a:off x="4806950" y="3748088"/>
            <a:ext cx="4332288"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3"/>
          <p:cNvPicPr>
            <a:picLocks noChangeAspect="1" noChangeArrowheads="1"/>
          </p:cNvPicPr>
          <p:nvPr/>
        </p:nvPicPr>
        <p:blipFill>
          <a:blip r:embed="rId5">
            <a:extLst>
              <a:ext uri="{28A0092B-C50C-407E-A947-70E740481C1C}">
                <a14:useLocalDpi xmlns:a14="http://schemas.microsoft.com/office/drawing/2010/main" val="0"/>
              </a:ext>
            </a:extLst>
          </a:blip>
          <a:srcRect t="2823" r="6172" b="7059"/>
          <a:stretch>
            <a:fillRect/>
          </a:stretch>
        </p:blipFill>
        <p:spPr bwMode="auto">
          <a:xfrm>
            <a:off x="4267200" y="409575"/>
            <a:ext cx="480060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p:cNvPicPr>
            <a:picLocks noChangeAspect="1" noChangeArrowheads="1"/>
          </p:cNvPicPr>
          <p:nvPr/>
        </p:nvPicPr>
        <p:blipFill>
          <a:blip r:embed="rId6">
            <a:extLst>
              <a:ext uri="{28A0092B-C50C-407E-A947-70E740481C1C}">
                <a14:useLocalDpi xmlns:a14="http://schemas.microsoft.com/office/drawing/2010/main" val="0"/>
              </a:ext>
            </a:extLst>
          </a:blip>
          <a:srcRect r="4114"/>
          <a:stretch>
            <a:fillRect/>
          </a:stretch>
        </p:blipFill>
        <p:spPr bwMode="auto">
          <a:xfrm>
            <a:off x="152400" y="381000"/>
            <a:ext cx="4262438"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7"/>
          <p:cNvPicPr>
            <a:picLocks noChangeAspect="1" noChangeArrowheads="1"/>
          </p:cNvPicPr>
          <p:nvPr/>
        </p:nvPicPr>
        <p:blipFill>
          <a:blip r:embed="rId7">
            <a:extLst>
              <a:ext uri="{28A0092B-C50C-407E-A947-70E740481C1C}">
                <a14:useLocalDpi xmlns:a14="http://schemas.microsoft.com/office/drawing/2010/main" val="0"/>
              </a:ext>
            </a:extLst>
          </a:blip>
          <a:srcRect l="6000" r="6000"/>
          <a:stretch>
            <a:fillRect/>
          </a:stretch>
        </p:blipFill>
        <p:spPr bwMode="auto">
          <a:xfrm>
            <a:off x="39688" y="4756150"/>
            <a:ext cx="2500312"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r="2000" b="3871"/>
          <a:stretch>
            <a:fillRect/>
          </a:stretch>
        </p:blipFill>
        <p:spPr bwMode="auto">
          <a:xfrm>
            <a:off x="4951413" y="457200"/>
            <a:ext cx="4192587" cy="637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title"/>
          </p:nvPr>
        </p:nvSpPr>
        <p:spPr/>
        <p:txBody>
          <a:bodyPr/>
          <a:lstStyle/>
          <a:p>
            <a:pPr eaLnBrk="1" hangingPunct="1"/>
            <a:r>
              <a:rPr lang="en-US" smtClean="0"/>
              <a:t>Putting it all together </a:t>
            </a:r>
          </a:p>
        </p:txBody>
      </p:sp>
      <p:sp>
        <p:nvSpPr>
          <p:cNvPr id="10244" name="Rectangle 4" descr="Rectangle: Click to edit Master text styles&#10;Second level&#10;Third level&#10;Fourth level&#10;Fifth level"/>
          <p:cNvSpPr>
            <a:spLocks noGrp="1" noChangeArrowheads="1"/>
          </p:cNvSpPr>
          <p:nvPr>
            <p:ph type="body" idx="1"/>
          </p:nvPr>
        </p:nvSpPr>
        <p:spPr>
          <a:xfrm>
            <a:off x="609600" y="1371600"/>
            <a:ext cx="5257800" cy="5029200"/>
          </a:xfrm>
        </p:spPr>
        <p:txBody>
          <a:bodyPr/>
          <a:lstStyle/>
          <a:p>
            <a:pPr eaLnBrk="1" hangingPunct="1"/>
            <a:r>
              <a:rPr lang="en-US" smtClean="0"/>
              <a:t>Obtaining raw materials</a:t>
            </a:r>
          </a:p>
          <a:p>
            <a:pPr lvl="1" eaLnBrk="1" hangingPunct="1"/>
            <a:r>
              <a:rPr lang="en-US" u="sng" smtClean="0">
                <a:solidFill>
                  <a:srgbClr val="CC0000"/>
                </a:solidFill>
              </a:rPr>
              <a:t>sunlight</a:t>
            </a:r>
            <a:endParaRPr lang="en-US" smtClean="0"/>
          </a:p>
          <a:p>
            <a:pPr lvl="2" eaLnBrk="1" hangingPunct="1"/>
            <a:r>
              <a:rPr lang="en-US" smtClean="0">
                <a:solidFill>
                  <a:srgbClr val="CC0000"/>
                </a:solidFill>
              </a:rPr>
              <a:t>leaves</a:t>
            </a:r>
            <a:r>
              <a:rPr lang="en-US" smtClean="0"/>
              <a:t> = solar collectors</a:t>
            </a:r>
          </a:p>
          <a:p>
            <a:pPr lvl="1" eaLnBrk="1" hangingPunct="1"/>
            <a:r>
              <a:rPr lang="en-US" u="sng" smtClean="0">
                <a:solidFill>
                  <a:srgbClr val="CC0000"/>
                </a:solidFill>
              </a:rPr>
              <a:t>CO</a:t>
            </a:r>
            <a:r>
              <a:rPr lang="en-US" baseline="-25000" smtClean="0">
                <a:solidFill>
                  <a:srgbClr val="CC0000"/>
                </a:solidFill>
              </a:rPr>
              <a:t>2</a:t>
            </a:r>
            <a:endParaRPr lang="en-US" smtClean="0"/>
          </a:p>
          <a:p>
            <a:pPr lvl="2" eaLnBrk="1" hangingPunct="1"/>
            <a:r>
              <a:rPr lang="en-US" smtClean="0">
                <a:solidFill>
                  <a:srgbClr val="CC0000"/>
                </a:solidFill>
              </a:rPr>
              <a:t>stomates</a:t>
            </a:r>
            <a:r>
              <a:rPr lang="en-US" smtClean="0"/>
              <a:t> = gas exchange</a:t>
            </a:r>
          </a:p>
          <a:p>
            <a:pPr lvl="1" eaLnBrk="1" hangingPunct="1"/>
            <a:r>
              <a:rPr lang="en-US" u="sng" smtClean="0">
                <a:solidFill>
                  <a:srgbClr val="CC0000"/>
                </a:solidFill>
              </a:rPr>
              <a:t>H</a:t>
            </a:r>
            <a:r>
              <a:rPr lang="en-US" baseline="-25000" smtClean="0">
                <a:solidFill>
                  <a:srgbClr val="CC0000"/>
                </a:solidFill>
              </a:rPr>
              <a:t>2</a:t>
            </a:r>
            <a:r>
              <a:rPr lang="en-US" u="sng" smtClean="0">
                <a:solidFill>
                  <a:srgbClr val="CC0000"/>
                </a:solidFill>
              </a:rPr>
              <a:t>O</a:t>
            </a:r>
            <a:endParaRPr lang="en-US" smtClean="0">
              <a:solidFill>
                <a:srgbClr val="CC0000"/>
              </a:solidFill>
            </a:endParaRPr>
          </a:p>
          <a:p>
            <a:pPr lvl="2" eaLnBrk="1" hangingPunct="1"/>
            <a:r>
              <a:rPr lang="en-US" smtClean="0"/>
              <a:t>uptake from </a:t>
            </a:r>
            <a:r>
              <a:rPr lang="en-US" smtClean="0">
                <a:solidFill>
                  <a:srgbClr val="CC0000"/>
                </a:solidFill>
              </a:rPr>
              <a:t>roots</a:t>
            </a:r>
            <a:endParaRPr lang="en-US" smtClean="0"/>
          </a:p>
          <a:p>
            <a:pPr lvl="1" eaLnBrk="1" hangingPunct="1"/>
            <a:r>
              <a:rPr lang="en-US" u="sng" smtClean="0">
                <a:solidFill>
                  <a:srgbClr val="CC0000"/>
                </a:solidFill>
              </a:rPr>
              <a:t>nutrients</a:t>
            </a:r>
            <a:endParaRPr lang="en-US" smtClean="0"/>
          </a:p>
          <a:p>
            <a:pPr lvl="2" eaLnBrk="1" hangingPunct="1"/>
            <a:r>
              <a:rPr lang="en-US" smtClean="0"/>
              <a:t>uptake from </a:t>
            </a:r>
            <a:r>
              <a:rPr lang="en-US" smtClean="0">
                <a:solidFill>
                  <a:srgbClr val="CC0000"/>
                </a:solidFill>
              </a:rPr>
              <a:t>roots</a:t>
            </a:r>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l="6729" r="3365" b="5040"/>
          <a:stretch>
            <a:fillRect/>
          </a:stretch>
        </p:blipFill>
        <p:spPr bwMode="auto">
          <a:xfrm>
            <a:off x="5248275" y="990600"/>
            <a:ext cx="3754438" cy="555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title"/>
          </p:nvPr>
        </p:nvSpPr>
        <p:spPr/>
        <p:txBody>
          <a:bodyPr/>
          <a:lstStyle/>
          <a:p>
            <a:pPr eaLnBrk="1" hangingPunct="1"/>
            <a:r>
              <a:rPr lang="en-US" smtClean="0"/>
              <a:t>Plant TISSUES</a:t>
            </a:r>
          </a:p>
        </p:txBody>
      </p:sp>
      <p:sp>
        <p:nvSpPr>
          <p:cNvPr id="394244" name="Rectangle 4" descr="Rectangle: Click to edit Master text styles&#10;Second level&#10;Third level&#10;Fourth level&#10;Fifth level"/>
          <p:cNvSpPr>
            <a:spLocks noGrp="1" noChangeArrowheads="1"/>
          </p:cNvSpPr>
          <p:nvPr>
            <p:ph type="body" idx="1"/>
          </p:nvPr>
        </p:nvSpPr>
        <p:spPr>
          <a:xfrm>
            <a:off x="703263" y="1371600"/>
            <a:ext cx="4937125" cy="5181600"/>
          </a:xfrm>
        </p:spPr>
        <p:txBody>
          <a:bodyPr/>
          <a:lstStyle/>
          <a:p>
            <a:pPr eaLnBrk="1" hangingPunct="1">
              <a:lnSpc>
                <a:spcPct val="90000"/>
              </a:lnSpc>
              <a:buClr>
                <a:srgbClr val="000058"/>
              </a:buClr>
            </a:pPr>
            <a:r>
              <a:rPr lang="en-US" sz="2600" u="sng" smtClean="0">
                <a:solidFill>
                  <a:srgbClr val="CC0000"/>
                </a:solidFill>
              </a:rPr>
              <a:t>Dermal</a:t>
            </a:r>
            <a:endParaRPr lang="en-US" sz="2600" smtClean="0"/>
          </a:p>
          <a:p>
            <a:pPr lvl="1" eaLnBrk="1" hangingPunct="1">
              <a:lnSpc>
                <a:spcPct val="90000"/>
              </a:lnSpc>
            </a:pPr>
            <a:r>
              <a:rPr lang="en-US" sz="2400" u="sng" smtClean="0">
                <a:solidFill>
                  <a:srgbClr val="CC0000"/>
                </a:solidFill>
              </a:rPr>
              <a:t>epidermis</a:t>
            </a:r>
            <a:r>
              <a:rPr lang="en-US" sz="2400" smtClean="0"/>
              <a:t> (“skin” of plant)</a:t>
            </a:r>
          </a:p>
          <a:p>
            <a:pPr lvl="1" eaLnBrk="1" hangingPunct="1">
              <a:lnSpc>
                <a:spcPct val="90000"/>
              </a:lnSpc>
              <a:buClrTx/>
            </a:pPr>
            <a:r>
              <a:rPr lang="en-US" sz="2400" smtClean="0"/>
              <a:t>single layer of tightly packed cells that covers </a:t>
            </a:r>
            <a:br>
              <a:rPr lang="en-US" sz="2400" smtClean="0"/>
            </a:br>
            <a:r>
              <a:rPr lang="en-US" sz="2400" smtClean="0"/>
              <a:t>&amp; protects plant</a:t>
            </a:r>
          </a:p>
          <a:p>
            <a:pPr eaLnBrk="1" hangingPunct="1">
              <a:lnSpc>
                <a:spcPct val="90000"/>
              </a:lnSpc>
              <a:buClr>
                <a:srgbClr val="00005C"/>
              </a:buClr>
            </a:pPr>
            <a:r>
              <a:rPr lang="en-US" sz="2600" u="sng" smtClean="0">
                <a:solidFill>
                  <a:srgbClr val="CC0000"/>
                </a:solidFill>
              </a:rPr>
              <a:t>Ground</a:t>
            </a:r>
            <a:endParaRPr lang="en-US" sz="2600" smtClean="0"/>
          </a:p>
          <a:p>
            <a:pPr lvl="1" eaLnBrk="1" hangingPunct="1">
              <a:lnSpc>
                <a:spcPct val="90000"/>
              </a:lnSpc>
              <a:buClrTx/>
            </a:pPr>
            <a:r>
              <a:rPr lang="en-US" sz="2400" smtClean="0"/>
              <a:t>bulk of plant tissue </a:t>
            </a:r>
          </a:p>
          <a:p>
            <a:pPr lvl="1" eaLnBrk="1" hangingPunct="1">
              <a:lnSpc>
                <a:spcPct val="90000"/>
              </a:lnSpc>
              <a:buClrTx/>
            </a:pPr>
            <a:r>
              <a:rPr lang="en-US" sz="2400" smtClean="0"/>
              <a:t>photosynthetic </a:t>
            </a:r>
            <a:r>
              <a:rPr lang="en-US" sz="2400" u="sng" smtClean="0">
                <a:solidFill>
                  <a:srgbClr val="CC0000"/>
                </a:solidFill>
              </a:rPr>
              <a:t>mesophyll</a:t>
            </a:r>
            <a:r>
              <a:rPr lang="en-US" sz="2400" smtClean="0"/>
              <a:t>, storage </a:t>
            </a:r>
            <a:endParaRPr lang="en-US" sz="2400" u="sng" smtClean="0">
              <a:solidFill>
                <a:srgbClr val="CC0000"/>
              </a:solidFill>
            </a:endParaRPr>
          </a:p>
          <a:p>
            <a:pPr eaLnBrk="1" hangingPunct="1">
              <a:lnSpc>
                <a:spcPct val="90000"/>
              </a:lnSpc>
              <a:buClr>
                <a:srgbClr val="00005C"/>
              </a:buClr>
            </a:pPr>
            <a:r>
              <a:rPr lang="en-US" sz="2600" u="sng" smtClean="0">
                <a:solidFill>
                  <a:srgbClr val="CC0000"/>
                </a:solidFill>
              </a:rPr>
              <a:t>Vascular</a:t>
            </a:r>
            <a:endParaRPr lang="en-US" sz="2600" smtClean="0"/>
          </a:p>
          <a:p>
            <a:pPr lvl="1" eaLnBrk="1" hangingPunct="1">
              <a:lnSpc>
                <a:spcPct val="90000"/>
              </a:lnSpc>
              <a:buClrTx/>
            </a:pPr>
            <a:r>
              <a:rPr lang="en-US" sz="2400" smtClean="0"/>
              <a:t>transport system in </a:t>
            </a:r>
            <a:br>
              <a:rPr lang="en-US" sz="2400" smtClean="0"/>
            </a:br>
            <a:r>
              <a:rPr lang="en-US" sz="2400" smtClean="0"/>
              <a:t>shoots &amp; roots </a:t>
            </a:r>
          </a:p>
          <a:p>
            <a:pPr lvl="1" eaLnBrk="1" hangingPunct="1">
              <a:lnSpc>
                <a:spcPct val="90000"/>
              </a:lnSpc>
            </a:pPr>
            <a:r>
              <a:rPr lang="en-US" sz="2400" u="sng" smtClean="0">
                <a:solidFill>
                  <a:srgbClr val="CC0000"/>
                </a:solidFill>
              </a:rPr>
              <a:t>xylem</a:t>
            </a:r>
            <a:r>
              <a:rPr lang="en-US" sz="2400" smtClean="0"/>
              <a:t> &amp; </a:t>
            </a:r>
            <a:r>
              <a:rPr lang="en-US" sz="2400" u="sng" smtClean="0">
                <a:solidFill>
                  <a:srgbClr val="CC0000"/>
                </a:solidFill>
              </a:rPr>
              <a:t>phloem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4244">
                                            <p:txEl>
                                              <p:pRg st="1" end="1"/>
                                            </p:txEl>
                                          </p:spTgt>
                                        </p:tgtEl>
                                        <p:attrNameLst>
                                          <p:attrName>style.visibility</p:attrName>
                                        </p:attrNameLst>
                                      </p:cBhvr>
                                      <p:to>
                                        <p:strVal val="visible"/>
                                      </p:to>
                                    </p:set>
                                    <p:anim calcmode="lin" valueType="num">
                                      <p:cBhvr additive="base">
                                        <p:cTn id="7" dur="500" fill="hold"/>
                                        <p:tgtEl>
                                          <p:spTgt spid="39424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424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4244">
                                            <p:txEl>
                                              <p:pRg st="2" end="2"/>
                                            </p:txEl>
                                          </p:spTgt>
                                        </p:tgtEl>
                                        <p:attrNameLst>
                                          <p:attrName>style.visibility</p:attrName>
                                        </p:attrNameLst>
                                      </p:cBhvr>
                                      <p:to>
                                        <p:strVal val="visible"/>
                                      </p:to>
                                    </p:set>
                                    <p:anim calcmode="lin" valueType="num">
                                      <p:cBhvr additive="base">
                                        <p:cTn id="13" dur="500" fill="hold"/>
                                        <p:tgtEl>
                                          <p:spTgt spid="39424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424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par>
                                <p:cTn id="15" presetID="2" presetClass="entr" presetSubtype="8" fill="hold" grpId="0" nodeType="withEffect">
                                  <p:stCondLst>
                                    <p:cond delay="0"/>
                                  </p:stCondLst>
                                  <p:childTnLst>
                                    <p:set>
                                      <p:cBhvr>
                                        <p:cTn id="16" dur="1" fill="hold">
                                          <p:stCondLst>
                                            <p:cond delay="0"/>
                                          </p:stCondLst>
                                        </p:cTn>
                                        <p:tgtEl>
                                          <p:spTgt spid="394244">
                                            <p:txEl>
                                              <p:pRg st="4" end="4"/>
                                            </p:txEl>
                                          </p:spTgt>
                                        </p:tgtEl>
                                        <p:attrNameLst>
                                          <p:attrName>style.visibility</p:attrName>
                                        </p:attrNameLst>
                                      </p:cBhvr>
                                      <p:to>
                                        <p:strVal val="visible"/>
                                      </p:to>
                                    </p:set>
                                    <p:anim calcmode="lin" valueType="num">
                                      <p:cBhvr additive="base">
                                        <p:cTn id="17" dur="500" fill="hold"/>
                                        <p:tgtEl>
                                          <p:spTgt spid="394244">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9424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Whoosh"/>
                                        </p:tgtEl>
                                      </p:cMediaNode>
                                    </p:audio>
                                  </p:subTnLst>
                                </p:cTn>
                              </p:par>
                              <p:par>
                                <p:cTn id="19" presetID="2" presetClass="entr" presetSubtype="8" fill="hold" grpId="0" nodeType="withEffect">
                                  <p:stCondLst>
                                    <p:cond delay="0"/>
                                  </p:stCondLst>
                                  <p:childTnLst>
                                    <p:set>
                                      <p:cBhvr>
                                        <p:cTn id="20" dur="1" fill="hold">
                                          <p:stCondLst>
                                            <p:cond delay="0"/>
                                          </p:stCondLst>
                                        </p:cTn>
                                        <p:tgtEl>
                                          <p:spTgt spid="394244">
                                            <p:txEl>
                                              <p:pRg st="5" end="5"/>
                                            </p:txEl>
                                          </p:spTgt>
                                        </p:tgtEl>
                                        <p:attrNameLst>
                                          <p:attrName>style.visibility</p:attrName>
                                        </p:attrNameLst>
                                      </p:cBhvr>
                                      <p:to>
                                        <p:strVal val="visible"/>
                                      </p:to>
                                    </p:set>
                                    <p:anim calcmode="lin" valueType="num">
                                      <p:cBhvr additive="base">
                                        <p:cTn id="21" dur="500" fill="hold"/>
                                        <p:tgtEl>
                                          <p:spTgt spid="394244">
                                            <p:txEl>
                                              <p:pRg st="5" end="5"/>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94244">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Whoosh"/>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94244">
                                            <p:txEl>
                                              <p:pRg st="7" end="7"/>
                                            </p:txEl>
                                          </p:spTgt>
                                        </p:tgtEl>
                                        <p:attrNameLst>
                                          <p:attrName>style.visibility</p:attrName>
                                        </p:attrNameLst>
                                      </p:cBhvr>
                                      <p:to>
                                        <p:strVal val="visible"/>
                                      </p:to>
                                    </p:set>
                                    <p:anim calcmode="lin" valueType="num">
                                      <p:cBhvr additive="base">
                                        <p:cTn id="27" dur="500" fill="hold"/>
                                        <p:tgtEl>
                                          <p:spTgt spid="394244">
                                            <p:txEl>
                                              <p:pRg st="7" end="7"/>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94244">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Whoosh"/>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394244">
                                            <p:txEl>
                                              <p:pRg st="8" end="8"/>
                                            </p:txEl>
                                          </p:spTgt>
                                        </p:tgtEl>
                                        <p:attrNameLst>
                                          <p:attrName>style.visibility</p:attrName>
                                        </p:attrNameLst>
                                      </p:cBhvr>
                                      <p:to>
                                        <p:strVal val="visible"/>
                                      </p:to>
                                    </p:set>
                                    <p:anim calcmode="lin" valueType="num">
                                      <p:cBhvr additive="base">
                                        <p:cTn id="33" dur="500" fill="hold"/>
                                        <p:tgtEl>
                                          <p:spTgt spid="394244">
                                            <p:txEl>
                                              <p:pRg st="8" end="8"/>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94244">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4" grpId="0" build="p" autoUpdateAnimBg="0"/>
    </p:bldLst>
  </p:timing>
</p:sld>
</file>

<file path=ppt/theme/theme1.xml><?xml version="1.0" encoding="utf-8"?>
<a:theme xmlns:a="http://schemas.openxmlformats.org/drawingml/2006/main" name=" template2005">
  <a:themeElements>
    <a:clrScheme name=" template2005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 template20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 template2005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 template2005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 template2005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 template2005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 template2005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 template2005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 template2005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 template2005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Silver Streak:Applications:Microsoft Office 2004:Templates:My Templates: template2005.pot</Template>
  <TotalTime>7285</TotalTime>
  <Words>925</Words>
  <Application>Microsoft Office PowerPoint</Application>
  <PresentationFormat>On-screen Show (4:3)</PresentationFormat>
  <Paragraphs>339</Paragraphs>
  <Slides>33</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Wingdings</vt:lpstr>
      <vt:lpstr>Times</vt:lpstr>
      <vt:lpstr>Comic Sans MS</vt:lpstr>
      <vt:lpstr>ＭＳ Ｐゴシック</vt:lpstr>
      <vt:lpstr>Geneva</vt:lpstr>
      <vt:lpstr> template2005</vt:lpstr>
      <vt:lpstr>PowerPoint Presentation</vt:lpstr>
      <vt:lpstr>Basic plant anatomy 1</vt:lpstr>
      <vt:lpstr>Roots </vt:lpstr>
      <vt:lpstr>Basic plant anatomy 2</vt:lpstr>
      <vt:lpstr>Modified shoots</vt:lpstr>
      <vt:lpstr>Leaves</vt:lpstr>
      <vt:lpstr>PowerPoint Presentation</vt:lpstr>
      <vt:lpstr>Putting it all together </vt:lpstr>
      <vt:lpstr>Plant TISSUES</vt:lpstr>
      <vt:lpstr>Plant CELL types in plant tissues</vt:lpstr>
      <vt:lpstr>Xylem and Phloem</vt:lpstr>
      <vt:lpstr>PowerPoint Presentation</vt:lpstr>
      <vt:lpstr>Phloem: food-conducting cells</vt:lpstr>
      <vt:lpstr>Phloem: food-conducting cells</vt:lpstr>
      <vt:lpstr>Phloem</vt:lpstr>
      <vt:lpstr>PowerPoint Presentation</vt:lpstr>
      <vt:lpstr>Life Cycle of Plants</vt:lpstr>
      <vt:lpstr>Growth in Plants </vt:lpstr>
      <vt:lpstr>Apical meristems</vt:lpstr>
      <vt:lpstr>Root structure &amp; growth</vt:lpstr>
      <vt:lpstr>Shoot growth</vt:lpstr>
      <vt:lpstr>Growth in woody plants</vt:lpstr>
      <vt:lpstr>Vascular cambium</vt:lpstr>
      <vt:lpstr>Woody stem</vt:lpstr>
      <vt:lpstr>Secondary Growth produced by the vascular cambium</vt:lpstr>
      <vt:lpstr>Plant hormones </vt:lpstr>
      <vt:lpstr>Auxin (IAA)</vt:lpstr>
      <vt:lpstr>Gibberellins</vt:lpstr>
      <vt:lpstr>Abscisic acid (ABA)</vt:lpstr>
      <vt:lpstr>Ethylene</vt:lpstr>
      <vt:lpstr>Fruit ripening</vt:lpstr>
      <vt:lpstr>Apoptosis in plants</vt:lpstr>
      <vt:lpstr>PowerPoint Presentation</vt:lpstr>
    </vt:vector>
  </TitlesOfParts>
  <Company>Kim Foglia</Company>
  <LinksUpToDate>false</LinksUpToDate>
  <SharedDoc>false</SharedDoc>
  <HyperlinkBase>http://bio.kimunity.com, http://www.WDinteractive.com</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Chapter 35.</dc:title>
  <dc:subject>AP &amp; Regents Biology</dc:subject>
  <dc:creator>Kim Foglia</dc:creator>
  <cp:keywords>Education, Biology Zone, Kim Foglia</cp:keywords>
  <dc:description>All Rights Reserved. Copyright 2003. WD Interactive.</dc:description>
  <cp:lastModifiedBy>Teacher E-Solutions</cp:lastModifiedBy>
  <cp:revision>67</cp:revision>
  <cp:lastPrinted>2008-04-30T02:12:19Z</cp:lastPrinted>
  <dcterms:created xsi:type="dcterms:W3CDTF">2005-12-13T03:00:26Z</dcterms:created>
  <dcterms:modified xsi:type="dcterms:W3CDTF">2019-01-18T16:36:02Z</dcterms:modified>
  <cp:category>Education</cp:category>
</cp:coreProperties>
</file>