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9"/>
  </p:notesMasterIdLst>
  <p:handoutMasterIdLst>
    <p:handoutMasterId r:id="rId20"/>
  </p:handoutMasterIdLst>
  <p:sldIdLst>
    <p:sldId id="337" r:id="rId2"/>
    <p:sldId id="358" r:id="rId3"/>
    <p:sldId id="362" r:id="rId4"/>
    <p:sldId id="365" r:id="rId5"/>
    <p:sldId id="364" r:id="rId6"/>
    <p:sldId id="380" r:id="rId7"/>
    <p:sldId id="381" r:id="rId8"/>
    <p:sldId id="382" r:id="rId9"/>
    <p:sldId id="378" r:id="rId10"/>
    <p:sldId id="379" r:id="rId11"/>
    <p:sldId id="369" r:id="rId12"/>
    <p:sldId id="391" r:id="rId13"/>
    <p:sldId id="394" r:id="rId14"/>
    <p:sldId id="395" r:id="rId15"/>
    <p:sldId id="396" r:id="rId16"/>
    <p:sldId id="398" r:id="rId17"/>
    <p:sldId id="401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5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3F8222CD-FD4C-4A17-8889-D01993236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32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pitchFamily="34" charset="0"/>
              </a:defRPr>
            </a:lvl1pPr>
          </a:lstStyle>
          <a:p>
            <a:pPr>
              <a:defRPr/>
            </a:pPr>
            <a:fld id="{DEA104C0-72DB-47DB-8808-AED5C5C89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382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BA9076D8-7B76-4A1A-9B1A-92840EE2C0C6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15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D72FA56F-8D58-4DC4-BDD5-8073D08B082A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¼ + ½ + ½ = 5/4   so C = 4/5 =.8 mF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8A45E7B0-B8EE-4EB2-A8E1-6C7E8E40CDC3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C1 + C2 = 2.0mF, C3 + C12 = 4mF, C4 + C123 = 4/3 mF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99BE59B-D340-44E2-9400-1FBD485AF62A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F3FDDEC5-1E69-4728-887D-0751C4FC3362}" type="slidenum">
              <a:rPr lang="en-US" sz="1200"/>
              <a:pPr/>
              <a:t>17</a:t>
            </a:fld>
            <a:endParaRPr lang="en-US" sz="120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90513" y="2546350"/>
            <a:ext cx="711200" cy="474663"/>
            <a:chOff x="720" y="336"/>
            <a:chExt cx="624" cy="432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14338" y="2968625"/>
            <a:ext cx="738187" cy="474663"/>
            <a:chOff x="912" y="2640"/>
            <a:chExt cx="672" cy="432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32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2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A31AE61-E741-4162-9409-82ECD5E05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99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881867-FCFF-4BB3-B826-B230DBE5D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7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48E3A-56DD-4449-8A6B-F8E5D4F74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662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E29EE-328B-449B-83B7-472049A80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7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D3EAF-7AD9-43CC-8FBE-D95AD99F3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2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FD45-F070-43B8-99C2-303D9CA1D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F3457-7A26-41DA-8857-8EE5189AFD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645D1-E1A0-47CC-8098-51DF636BE0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98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AB6A0-0083-49DC-A387-C9CF2206C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33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422F1-132B-48C8-ABB6-75B97D4BCC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71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12E64-7781-48B4-9020-7CDCB5198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50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0E35E-4AF1-4DF5-8BE2-A1044E5F2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2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 flipV="1">
            <a:off x="460375" y="1828800"/>
            <a:ext cx="8683625" cy="460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/>
          <a:p>
            <a:pPr algn="ctr" eaLnBrk="1" hangingPunct="1"/>
            <a:endParaRPr kumimoji="1" lang="en-US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Arial" pitchFamily="34" charset="0"/>
              </a:defRPr>
            </a:lvl1pPr>
          </a:lstStyle>
          <a:p>
            <a:pPr>
              <a:defRPr/>
            </a:pPr>
            <a:fld id="{06A5EE5F-9E7A-45E8-8B05-D470F379C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An element that stores charge when a voltage is applied</a:t>
            </a:r>
          </a:p>
          <a:p>
            <a:r>
              <a:rPr lang="en-US" smtClean="0">
                <a:ea typeface="ＭＳ Ｐゴシック" pitchFamily="34" charset="-128"/>
              </a:rPr>
              <a:t>Q = CV (definition)</a:t>
            </a:r>
          </a:p>
          <a:p>
            <a:r>
              <a:rPr lang="en-US" smtClean="0">
                <a:ea typeface="ＭＳ Ｐゴシック" pitchFamily="34" charset="-128"/>
              </a:rPr>
              <a:t>C is the capacitance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Unit is farad or C/V or C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/Nm or C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/J</a:t>
            </a:r>
          </a:p>
          <a:p>
            <a:r>
              <a:rPr lang="en-US" smtClean="0">
                <a:ea typeface="ＭＳ Ｐゴシック" pitchFamily="34" charset="-128"/>
              </a:rPr>
              <a:t>Capacitance is a function of geometry and material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1676400" y="914400"/>
            <a:ext cx="6553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3200"/>
              <a:t>Typical Capacitance Problem:  2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5105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Given 9V across the elements what is the charge on C</a:t>
            </a:r>
            <a:r>
              <a:rPr lang="en-US" sz="2800" baseline="-25000" smtClean="0">
                <a:ea typeface="ＭＳ Ｐゴシック" pitchFamily="34" charset="-128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     C</a:t>
            </a:r>
            <a:r>
              <a:rPr lang="en-US" sz="2800" baseline="-25000" smtClean="0">
                <a:ea typeface="ＭＳ Ｐゴシック" pitchFamily="34" charset="-128"/>
              </a:rPr>
              <a:t>1</a:t>
            </a:r>
            <a:r>
              <a:rPr lang="en-US" sz="2800" smtClean="0">
                <a:ea typeface="ＭＳ Ｐゴシック" pitchFamily="34" charset="-128"/>
              </a:rPr>
              <a:t> = C</a:t>
            </a:r>
            <a:r>
              <a:rPr lang="en-US" sz="2800" baseline="-25000" smtClean="0">
                <a:ea typeface="ＭＳ Ｐゴシック" pitchFamily="34" charset="-128"/>
              </a:rPr>
              <a:t>2</a:t>
            </a:r>
            <a:r>
              <a:rPr lang="en-US" sz="2800" smtClean="0">
                <a:ea typeface="ＭＳ Ｐゴシック" pitchFamily="34" charset="-128"/>
              </a:rPr>
              <a:t> = 1.5 nF, C</a:t>
            </a:r>
            <a:r>
              <a:rPr lang="en-US" sz="2800" baseline="-25000" smtClean="0">
                <a:ea typeface="ＭＳ Ｐゴシック" pitchFamily="34" charset="-128"/>
              </a:rPr>
              <a:t>3</a:t>
            </a:r>
            <a:r>
              <a:rPr lang="en-US" sz="2800" smtClean="0">
                <a:ea typeface="ＭＳ Ｐゴシック" pitchFamily="34" charset="-128"/>
              </a:rPr>
              <a:t> = C</a:t>
            </a:r>
            <a:r>
              <a:rPr lang="en-US" sz="2800" baseline="-25000" smtClean="0">
                <a:ea typeface="ＭＳ Ｐゴシック" pitchFamily="34" charset="-128"/>
              </a:rPr>
              <a:t>4</a:t>
            </a:r>
            <a:r>
              <a:rPr lang="en-US" sz="2800" smtClean="0">
                <a:ea typeface="ＭＳ Ｐゴシック" pitchFamily="34" charset="-128"/>
              </a:rPr>
              <a:t> = 3.0 nF, V</a:t>
            </a:r>
            <a:r>
              <a:rPr lang="en-US" sz="2800" baseline="-25000" smtClean="0">
                <a:ea typeface="ＭＳ Ｐゴシック" pitchFamily="34" charset="-128"/>
              </a:rPr>
              <a:t>AB</a:t>
            </a:r>
            <a:r>
              <a:rPr lang="en-US" sz="2800" smtClean="0">
                <a:ea typeface="ＭＳ Ｐゴシック" pitchFamily="34" charset="-128"/>
              </a:rPr>
              <a:t> = 9.0 V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3276600" y="4267200"/>
            <a:ext cx="76200" cy="457200"/>
            <a:chOff x="1447800" y="4876800"/>
            <a:chExt cx="76200" cy="457200"/>
          </a:xfrm>
        </p:grpSpPr>
        <p:cxnSp>
          <p:nvCxnSpPr>
            <p:cNvPr id="12318" name="Straight Connector 26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9" name="Straight Connector 27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293" name="Group 5"/>
          <p:cNvGrpSpPr>
            <a:grpSpLocks/>
          </p:cNvGrpSpPr>
          <p:nvPr/>
        </p:nvGrpSpPr>
        <p:grpSpPr bwMode="auto">
          <a:xfrm>
            <a:off x="3276600" y="5257800"/>
            <a:ext cx="76200" cy="457200"/>
            <a:chOff x="1447800" y="4876800"/>
            <a:chExt cx="76200" cy="457200"/>
          </a:xfrm>
        </p:grpSpPr>
        <p:cxnSp>
          <p:nvCxnSpPr>
            <p:cNvPr id="12316" name="Straight Connector 24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7" name="Straight Connector 25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294" name="Straight Connector 6"/>
          <p:cNvCxnSpPr>
            <a:cxnSpLocks noChangeShapeType="1"/>
          </p:cNvCxnSpPr>
          <p:nvPr/>
        </p:nvCxnSpPr>
        <p:spPr bwMode="auto">
          <a:xfrm flipH="1">
            <a:off x="2514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5" name="Straight Connector 7"/>
          <p:cNvCxnSpPr>
            <a:cxnSpLocks noChangeShapeType="1"/>
          </p:cNvCxnSpPr>
          <p:nvPr/>
        </p:nvCxnSpPr>
        <p:spPr bwMode="auto">
          <a:xfrm flipH="1">
            <a:off x="25146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6" name="Straight Connector 8"/>
          <p:cNvCxnSpPr>
            <a:cxnSpLocks noChangeShapeType="1"/>
          </p:cNvCxnSpPr>
          <p:nvPr/>
        </p:nvCxnSpPr>
        <p:spPr bwMode="auto">
          <a:xfrm flipH="1">
            <a:off x="33528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Straight Connector 9"/>
          <p:cNvCxnSpPr>
            <a:cxnSpLocks noChangeShapeType="1"/>
          </p:cNvCxnSpPr>
          <p:nvPr/>
        </p:nvCxnSpPr>
        <p:spPr bwMode="auto">
          <a:xfrm flipH="1">
            <a:off x="3352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Straight Connector 11"/>
          <p:cNvCxnSpPr>
            <a:cxnSpLocks noChangeShapeType="1"/>
          </p:cNvCxnSpPr>
          <p:nvPr/>
        </p:nvCxnSpPr>
        <p:spPr bwMode="auto">
          <a:xfrm>
            <a:off x="25146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9" name="Straight Connector 12"/>
          <p:cNvCxnSpPr>
            <a:cxnSpLocks noChangeShapeType="1"/>
          </p:cNvCxnSpPr>
          <p:nvPr/>
        </p:nvCxnSpPr>
        <p:spPr bwMode="auto">
          <a:xfrm>
            <a:off x="41148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0" name="Straight Connector 13"/>
          <p:cNvCxnSpPr>
            <a:cxnSpLocks noChangeShapeType="1"/>
          </p:cNvCxnSpPr>
          <p:nvPr/>
        </p:nvCxnSpPr>
        <p:spPr bwMode="auto">
          <a:xfrm>
            <a:off x="41148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1" name="TextBox 15"/>
          <p:cNvSpPr txBox="1">
            <a:spLocks noChangeArrowheads="1"/>
          </p:cNvSpPr>
          <p:nvPr/>
        </p:nvSpPr>
        <p:spPr bwMode="auto">
          <a:xfrm>
            <a:off x="3048000" y="38100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12302" name="TextBox 16"/>
          <p:cNvSpPr txBox="1">
            <a:spLocks noChangeArrowheads="1"/>
          </p:cNvSpPr>
          <p:nvPr/>
        </p:nvSpPr>
        <p:spPr bwMode="auto">
          <a:xfrm>
            <a:off x="3048000" y="56340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sp>
        <p:nvSpPr>
          <p:cNvPr id="12303" name="TextBox 17"/>
          <p:cNvSpPr txBox="1">
            <a:spLocks noChangeArrowheads="1"/>
          </p:cNvSpPr>
          <p:nvPr/>
        </p:nvSpPr>
        <p:spPr bwMode="auto">
          <a:xfrm>
            <a:off x="1447800" y="4572000"/>
            <a:ext cx="40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12304" name="TextBox 18"/>
          <p:cNvSpPr txBox="1">
            <a:spLocks noChangeArrowheads="1"/>
          </p:cNvSpPr>
          <p:nvPr/>
        </p:nvSpPr>
        <p:spPr bwMode="auto">
          <a:xfrm>
            <a:off x="6553200" y="4567238"/>
            <a:ext cx="390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B</a:t>
            </a:r>
          </a:p>
        </p:txBody>
      </p:sp>
      <p:grpSp>
        <p:nvGrpSpPr>
          <p:cNvPr id="12305" name="Group 29"/>
          <p:cNvGrpSpPr>
            <a:grpSpLocks/>
          </p:cNvGrpSpPr>
          <p:nvPr/>
        </p:nvGrpSpPr>
        <p:grpSpPr bwMode="auto">
          <a:xfrm>
            <a:off x="5715000" y="4800600"/>
            <a:ext cx="76200" cy="457200"/>
            <a:chOff x="1447800" y="4876800"/>
            <a:chExt cx="76200" cy="457200"/>
          </a:xfrm>
        </p:grpSpPr>
        <p:cxnSp>
          <p:nvCxnSpPr>
            <p:cNvPr id="12314" name="Straight Connector 30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5" name="Straight Connector 31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306" name="Group 32"/>
          <p:cNvGrpSpPr>
            <a:grpSpLocks/>
          </p:cNvGrpSpPr>
          <p:nvPr/>
        </p:nvGrpSpPr>
        <p:grpSpPr bwMode="auto">
          <a:xfrm>
            <a:off x="4876800" y="4800600"/>
            <a:ext cx="76200" cy="457200"/>
            <a:chOff x="1447800" y="4876800"/>
            <a:chExt cx="76200" cy="457200"/>
          </a:xfrm>
        </p:grpSpPr>
        <p:cxnSp>
          <p:nvCxnSpPr>
            <p:cNvPr id="12312" name="Straight Connector 33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313" name="Straight Connector 34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2307" name="Straight Connector 35"/>
          <p:cNvCxnSpPr>
            <a:cxnSpLocks noChangeShapeType="1"/>
          </p:cNvCxnSpPr>
          <p:nvPr/>
        </p:nvCxnSpPr>
        <p:spPr bwMode="auto">
          <a:xfrm>
            <a:off x="49530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308" name="Straight Connector 36"/>
          <p:cNvCxnSpPr>
            <a:cxnSpLocks noChangeShapeType="1"/>
          </p:cNvCxnSpPr>
          <p:nvPr/>
        </p:nvCxnSpPr>
        <p:spPr bwMode="auto">
          <a:xfrm>
            <a:off x="5791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9" name="TextBox 37"/>
          <p:cNvSpPr txBox="1">
            <a:spLocks noChangeArrowheads="1"/>
          </p:cNvSpPr>
          <p:nvPr/>
        </p:nvSpPr>
        <p:spPr bwMode="auto">
          <a:xfrm>
            <a:off x="55626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4</a:t>
            </a:r>
          </a:p>
        </p:txBody>
      </p:sp>
      <p:sp>
        <p:nvSpPr>
          <p:cNvPr id="12310" name="TextBox 38"/>
          <p:cNvSpPr txBox="1">
            <a:spLocks noChangeArrowheads="1"/>
          </p:cNvSpPr>
          <p:nvPr/>
        </p:nvSpPr>
        <p:spPr bwMode="auto">
          <a:xfrm>
            <a:off x="47371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cxnSp>
        <p:nvCxnSpPr>
          <p:cNvPr id="12311" name="Straight Connector 39"/>
          <p:cNvCxnSpPr>
            <a:cxnSpLocks noChangeShapeType="1"/>
          </p:cNvCxnSpPr>
          <p:nvPr/>
        </p:nvCxnSpPr>
        <p:spPr bwMode="auto">
          <a:xfrm>
            <a:off x="1752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Energy Storage in Capacitors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When we charge a capacitor we have stored energy in the capacitor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U = Q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/2C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Using C=Q/V can rewrite the above as: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U = CV</a:t>
            </a:r>
            <a:r>
              <a:rPr lang="en-US" baseline="30000" smtClean="0">
                <a:ea typeface="ＭＳ Ｐゴシック" pitchFamily="34" charset="-128"/>
              </a:rPr>
              <a:t>2</a:t>
            </a:r>
            <a:r>
              <a:rPr lang="en-US" smtClean="0">
                <a:ea typeface="ＭＳ Ｐゴシック" pitchFamily="34" charset="-128"/>
              </a:rPr>
              <a:t>/2 or QV/2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752600" y="381000"/>
            <a:ext cx="65532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3200"/>
              <a:t>Capacitance Problem: What if numbers are not so convenient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91600" cy="5105400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en-US" sz="2800" smtClean="0">
              <a:ea typeface="ＭＳ Ｐゴシック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10.0V across the elements, what is the charge on C</a:t>
            </a:r>
            <a:r>
              <a:rPr lang="en-US" sz="2800" baseline="-25000" smtClean="0">
                <a:ea typeface="ＭＳ Ｐゴシック" pitchFamily="34" charset="-128"/>
              </a:rPr>
              <a:t>1</a:t>
            </a:r>
          </a:p>
          <a:p>
            <a:pPr marL="0" indent="0">
              <a:buFont typeface="Wingdings" pitchFamily="2" charset="2"/>
              <a:buNone/>
            </a:pPr>
            <a:endParaRPr lang="en-US" sz="2800" baseline="-25000" smtClean="0">
              <a:ea typeface="ＭＳ Ｐゴシック" pitchFamily="34" charset="-128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800" smtClean="0">
                <a:ea typeface="ＭＳ Ｐゴシック" pitchFamily="34" charset="-128"/>
              </a:rPr>
              <a:t>   </a:t>
            </a:r>
            <a:r>
              <a:rPr lang="en-US" sz="2400" smtClean="0">
                <a:ea typeface="ＭＳ Ｐゴシック" pitchFamily="34" charset="-128"/>
              </a:rPr>
              <a:t>  </a:t>
            </a:r>
            <a:r>
              <a:rPr lang="en-US" sz="2000" smtClean="0">
                <a:ea typeface="ＭＳ Ｐゴシック" pitchFamily="34" charset="-128"/>
              </a:rPr>
              <a:t>C</a:t>
            </a:r>
            <a:r>
              <a:rPr lang="en-US" sz="2000" baseline="-25000" smtClean="0">
                <a:ea typeface="ＭＳ Ｐゴシック" pitchFamily="34" charset="-128"/>
              </a:rPr>
              <a:t>1</a:t>
            </a:r>
            <a:r>
              <a:rPr lang="en-US" sz="2000" smtClean="0">
                <a:ea typeface="ＭＳ Ｐゴシック" pitchFamily="34" charset="-128"/>
              </a:rPr>
              <a:t> = 1.0 nF, C</a:t>
            </a:r>
            <a:r>
              <a:rPr lang="en-US" sz="2000" baseline="-25000" smtClean="0">
                <a:ea typeface="ＭＳ Ｐゴシック" pitchFamily="34" charset="-128"/>
              </a:rPr>
              <a:t>2</a:t>
            </a:r>
            <a:r>
              <a:rPr lang="en-US" sz="2000" smtClean="0">
                <a:ea typeface="ＭＳ Ｐゴシック" pitchFamily="34" charset="-128"/>
              </a:rPr>
              <a:t> = 4.0 nF, C</a:t>
            </a:r>
            <a:r>
              <a:rPr lang="en-US" sz="2000" baseline="-25000" smtClean="0">
                <a:ea typeface="ＭＳ Ｐゴシック" pitchFamily="34" charset="-128"/>
              </a:rPr>
              <a:t>3</a:t>
            </a:r>
            <a:r>
              <a:rPr lang="en-US" sz="2000" smtClean="0">
                <a:ea typeface="ＭＳ Ｐゴシック" pitchFamily="34" charset="-128"/>
              </a:rPr>
              <a:t> = 2.0 nF, C</a:t>
            </a:r>
            <a:r>
              <a:rPr lang="en-US" sz="2000" baseline="-25000" smtClean="0">
                <a:ea typeface="ＭＳ Ｐゴシック" pitchFamily="34" charset="-128"/>
              </a:rPr>
              <a:t>4</a:t>
            </a:r>
            <a:r>
              <a:rPr lang="en-US" sz="2000" smtClean="0">
                <a:ea typeface="ＭＳ Ｐゴシック" pitchFamily="34" charset="-128"/>
              </a:rPr>
              <a:t> = 7.0 nF,   V</a:t>
            </a:r>
            <a:r>
              <a:rPr lang="en-US" sz="2000" baseline="-25000" smtClean="0">
                <a:ea typeface="ＭＳ Ｐゴシック" pitchFamily="34" charset="-128"/>
              </a:rPr>
              <a:t>AB</a:t>
            </a:r>
            <a:r>
              <a:rPr lang="en-US" sz="2000" smtClean="0">
                <a:ea typeface="ＭＳ Ｐゴシック" pitchFamily="34" charset="-128"/>
              </a:rPr>
              <a:t> = 10.0 V</a:t>
            </a:r>
            <a:endParaRPr lang="en-US" sz="2400" smtClean="0">
              <a:ea typeface="ＭＳ Ｐゴシック" pitchFamily="34" charset="-128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3276600" y="4267200"/>
            <a:ext cx="76200" cy="457200"/>
            <a:chOff x="1447800" y="4876800"/>
            <a:chExt cx="76200" cy="457200"/>
          </a:xfrm>
        </p:grpSpPr>
        <p:cxnSp>
          <p:nvCxnSpPr>
            <p:cNvPr id="14366" name="Straight Connector 26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7" name="Straight Connector 27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3276600" y="5257800"/>
            <a:ext cx="76200" cy="457200"/>
            <a:chOff x="1447800" y="4876800"/>
            <a:chExt cx="76200" cy="457200"/>
          </a:xfrm>
        </p:grpSpPr>
        <p:cxnSp>
          <p:nvCxnSpPr>
            <p:cNvPr id="14364" name="Straight Connector 24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5" name="Straight Connector 25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342" name="Straight Connector 6"/>
          <p:cNvCxnSpPr>
            <a:cxnSpLocks noChangeShapeType="1"/>
          </p:cNvCxnSpPr>
          <p:nvPr/>
        </p:nvCxnSpPr>
        <p:spPr bwMode="auto">
          <a:xfrm flipH="1">
            <a:off x="25146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3" name="Straight Connector 7"/>
          <p:cNvCxnSpPr>
            <a:cxnSpLocks noChangeShapeType="1"/>
          </p:cNvCxnSpPr>
          <p:nvPr/>
        </p:nvCxnSpPr>
        <p:spPr bwMode="auto">
          <a:xfrm flipH="1">
            <a:off x="25146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4" name="Straight Connector 8"/>
          <p:cNvCxnSpPr>
            <a:cxnSpLocks noChangeShapeType="1"/>
          </p:cNvCxnSpPr>
          <p:nvPr/>
        </p:nvCxnSpPr>
        <p:spPr bwMode="auto">
          <a:xfrm flipH="1">
            <a:off x="3352800" y="5486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Straight Connector 9"/>
          <p:cNvCxnSpPr>
            <a:cxnSpLocks noChangeShapeType="1"/>
          </p:cNvCxnSpPr>
          <p:nvPr/>
        </p:nvCxnSpPr>
        <p:spPr bwMode="auto">
          <a:xfrm flipH="1">
            <a:off x="3352800" y="4495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6" name="Straight Connector 11"/>
          <p:cNvCxnSpPr>
            <a:cxnSpLocks noChangeShapeType="1"/>
          </p:cNvCxnSpPr>
          <p:nvPr/>
        </p:nvCxnSpPr>
        <p:spPr bwMode="auto">
          <a:xfrm>
            <a:off x="25146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7" name="Straight Connector 12"/>
          <p:cNvCxnSpPr>
            <a:cxnSpLocks noChangeShapeType="1"/>
          </p:cNvCxnSpPr>
          <p:nvPr/>
        </p:nvCxnSpPr>
        <p:spPr bwMode="auto">
          <a:xfrm>
            <a:off x="4114800" y="4495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8" name="Straight Connector 13"/>
          <p:cNvCxnSpPr>
            <a:cxnSpLocks noChangeShapeType="1"/>
          </p:cNvCxnSpPr>
          <p:nvPr/>
        </p:nvCxnSpPr>
        <p:spPr bwMode="auto">
          <a:xfrm>
            <a:off x="41148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9" name="TextBox 15"/>
          <p:cNvSpPr txBox="1">
            <a:spLocks noChangeArrowheads="1"/>
          </p:cNvSpPr>
          <p:nvPr/>
        </p:nvSpPr>
        <p:spPr bwMode="auto">
          <a:xfrm>
            <a:off x="3048000" y="381000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1</a:t>
            </a:r>
          </a:p>
        </p:txBody>
      </p:sp>
      <p:sp>
        <p:nvSpPr>
          <p:cNvPr id="14350" name="TextBox 16"/>
          <p:cNvSpPr txBox="1">
            <a:spLocks noChangeArrowheads="1"/>
          </p:cNvSpPr>
          <p:nvPr/>
        </p:nvSpPr>
        <p:spPr bwMode="auto">
          <a:xfrm>
            <a:off x="3048000" y="56340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2</a:t>
            </a:r>
          </a:p>
        </p:txBody>
      </p:sp>
      <p:sp>
        <p:nvSpPr>
          <p:cNvPr id="14351" name="TextBox 17"/>
          <p:cNvSpPr txBox="1">
            <a:spLocks noChangeArrowheads="1"/>
          </p:cNvSpPr>
          <p:nvPr/>
        </p:nvSpPr>
        <p:spPr bwMode="auto">
          <a:xfrm>
            <a:off x="1447800" y="4572000"/>
            <a:ext cx="403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14352" name="TextBox 18"/>
          <p:cNvSpPr txBox="1">
            <a:spLocks noChangeArrowheads="1"/>
          </p:cNvSpPr>
          <p:nvPr/>
        </p:nvSpPr>
        <p:spPr bwMode="auto">
          <a:xfrm>
            <a:off x="6553200" y="4567238"/>
            <a:ext cx="390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B</a:t>
            </a:r>
          </a:p>
        </p:txBody>
      </p:sp>
      <p:grpSp>
        <p:nvGrpSpPr>
          <p:cNvPr id="14353" name="Group 29"/>
          <p:cNvGrpSpPr>
            <a:grpSpLocks/>
          </p:cNvGrpSpPr>
          <p:nvPr/>
        </p:nvGrpSpPr>
        <p:grpSpPr bwMode="auto">
          <a:xfrm>
            <a:off x="5715000" y="4800600"/>
            <a:ext cx="76200" cy="457200"/>
            <a:chOff x="1447800" y="4876800"/>
            <a:chExt cx="76200" cy="457200"/>
          </a:xfrm>
        </p:grpSpPr>
        <p:cxnSp>
          <p:nvCxnSpPr>
            <p:cNvPr id="14362" name="Straight Connector 30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3" name="Straight Connector 31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354" name="Group 32"/>
          <p:cNvGrpSpPr>
            <a:grpSpLocks/>
          </p:cNvGrpSpPr>
          <p:nvPr/>
        </p:nvGrpSpPr>
        <p:grpSpPr bwMode="auto">
          <a:xfrm>
            <a:off x="4876800" y="4800600"/>
            <a:ext cx="76200" cy="457200"/>
            <a:chOff x="1447800" y="4876800"/>
            <a:chExt cx="76200" cy="457200"/>
          </a:xfrm>
        </p:grpSpPr>
        <p:cxnSp>
          <p:nvCxnSpPr>
            <p:cNvPr id="14360" name="Straight Connector 33"/>
            <p:cNvCxnSpPr>
              <a:cxnSpLocks noChangeShapeType="1"/>
            </p:cNvCxnSpPr>
            <p:nvPr/>
          </p:nvCxnSpPr>
          <p:spPr bwMode="auto">
            <a:xfrm>
              <a:off x="14478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361" name="Straight Connector 34"/>
            <p:cNvCxnSpPr>
              <a:cxnSpLocks noChangeShapeType="1"/>
            </p:cNvCxnSpPr>
            <p:nvPr/>
          </p:nvCxnSpPr>
          <p:spPr bwMode="auto">
            <a:xfrm>
              <a:off x="1524000" y="48768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355" name="Straight Connector 35"/>
          <p:cNvCxnSpPr>
            <a:cxnSpLocks noChangeShapeType="1"/>
          </p:cNvCxnSpPr>
          <p:nvPr/>
        </p:nvCxnSpPr>
        <p:spPr bwMode="auto">
          <a:xfrm>
            <a:off x="49530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6" name="Straight Connector 36"/>
          <p:cNvCxnSpPr>
            <a:cxnSpLocks noChangeShapeType="1"/>
          </p:cNvCxnSpPr>
          <p:nvPr/>
        </p:nvCxnSpPr>
        <p:spPr bwMode="auto">
          <a:xfrm>
            <a:off x="57912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7" name="TextBox 37"/>
          <p:cNvSpPr txBox="1">
            <a:spLocks noChangeArrowheads="1"/>
          </p:cNvSpPr>
          <p:nvPr/>
        </p:nvSpPr>
        <p:spPr bwMode="auto">
          <a:xfrm>
            <a:off x="55626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4</a:t>
            </a:r>
          </a:p>
        </p:txBody>
      </p:sp>
      <p:sp>
        <p:nvSpPr>
          <p:cNvPr id="14358" name="TextBox 38"/>
          <p:cNvSpPr txBox="1">
            <a:spLocks noChangeArrowheads="1"/>
          </p:cNvSpPr>
          <p:nvPr/>
        </p:nvSpPr>
        <p:spPr bwMode="auto">
          <a:xfrm>
            <a:off x="4737100" y="4262438"/>
            <a:ext cx="520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3</a:t>
            </a:r>
          </a:p>
        </p:txBody>
      </p:sp>
      <p:cxnSp>
        <p:nvCxnSpPr>
          <p:cNvPr id="14359" name="Straight Connector 39"/>
          <p:cNvCxnSpPr>
            <a:cxnSpLocks noChangeShapeType="1"/>
          </p:cNvCxnSpPr>
          <p:nvPr/>
        </p:nvCxnSpPr>
        <p:spPr bwMode="auto">
          <a:xfrm>
            <a:off x="1752600" y="5029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Energy Storage in Capacitors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>
                <a:ea typeface="ＭＳ Ｐゴシック" pitchFamily="34" charset="-128"/>
              </a:rPr>
              <a:t>When we charge a capacitor we have stored energy in the capacitor</a:t>
            </a:r>
          </a:p>
          <a:p>
            <a:endParaRPr lang="en-US" sz="2800" smtClean="0">
              <a:ea typeface="ＭＳ Ｐゴシック" pitchFamily="34" charset="-128"/>
            </a:endParaRPr>
          </a:p>
          <a:p>
            <a:pPr lvl="2"/>
            <a:r>
              <a:rPr lang="en-US" sz="2800" smtClean="0">
                <a:ea typeface="ＭＳ Ｐゴシック" pitchFamily="34" charset="-128"/>
              </a:rPr>
              <a:t>U = Q</a:t>
            </a:r>
            <a:r>
              <a:rPr lang="en-US" sz="2800" baseline="30000" smtClean="0">
                <a:ea typeface="ＭＳ Ｐゴシック" pitchFamily="34" charset="-128"/>
              </a:rPr>
              <a:t>2</a:t>
            </a:r>
            <a:r>
              <a:rPr lang="en-US" sz="2800" smtClean="0">
                <a:ea typeface="ＭＳ Ｐゴシック" pitchFamily="34" charset="-128"/>
              </a:rPr>
              <a:t>/2C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z="2800" smtClean="0">
                <a:ea typeface="ＭＳ Ｐゴシック" pitchFamily="34" charset="-128"/>
              </a:rPr>
              <a:t>Using C=Q/V can rewrite the above as</a:t>
            </a:r>
            <a:r>
              <a:rPr lang="en-US" smtClean="0">
                <a:ea typeface="ＭＳ Ｐゴシック" pitchFamily="34" charset="-128"/>
              </a:rPr>
              <a:t>:</a:t>
            </a:r>
          </a:p>
          <a:p>
            <a:endParaRPr lang="en-US" smtClean="0">
              <a:ea typeface="ＭＳ Ｐゴシック" pitchFamily="34" charset="-128"/>
            </a:endParaRPr>
          </a:p>
          <a:p>
            <a:pPr lvl="2"/>
            <a:r>
              <a:rPr lang="en-US" sz="2800" smtClean="0">
                <a:ea typeface="ＭＳ Ｐゴシック" pitchFamily="34" charset="-128"/>
              </a:rPr>
              <a:t>U = CV</a:t>
            </a:r>
            <a:r>
              <a:rPr lang="en-US" sz="2800" baseline="30000" smtClean="0">
                <a:ea typeface="ＭＳ Ｐゴシック" pitchFamily="34" charset="-128"/>
              </a:rPr>
              <a:t>2</a:t>
            </a:r>
            <a:r>
              <a:rPr lang="en-US" sz="2800" smtClean="0">
                <a:ea typeface="ＭＳ Ｐゴシック" pitchFamily="34" charset="-128"/>
              </a:rPr>
              <a:t>/2 or QV/2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Energy Example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mtClean="0">
                <a:ea typeface="ＭＳ Ｐゴシック" pitchFamily="34" charset="-128"/>
              </a:rPr>
              <a:t>What energy was stored in C</a:t>
            </a:r>
            <a:r>
              <a:rPr lang="en-US" baseline="-25000" smtClean="0">
                <a:ea typeface="ＭＳ Ｐゴシック" pitchFamily="34" charset="-128"/>
              </a:rPr>
              <a:t>1</a:t>
            </a:r>
            <a:r>
              <a:rPr lang="en-US" smtClean="0">
                <a:ea typeface="ＭＳ Ｐゴシック" pitchFamily="34" charset="-128"/>
              </a:rPr>
              <a:t> of previous example 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 energy multiple choice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514600"/>
            <a:ext cx="7772400" cy="4114800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Three identical caps are connected to an ideal battery.  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dirty="0" smtClean="0"/>
              <a:t>Will the system store more energy in the caps are connected in parallel or series?</a:t>
            </a:r>
            <a:endParaRPr lang="en-US" dirty="0"/>
          </a:p>
          <a:p>
            <a:pPr marL="514350" indent="-514350">
              <a:buFont typeface="Wingdings" charset="0"/>
              <a:buAutoNum type="arabicParenR"/>
              <a:defRPr/>
            </a:pPr>
            <a:r>
              <a:rPr lang="en-US" dirty="0" smtClean="0"/>
              <a:t>Parallel</a:t>
            </a:r>
          </a:p>
          <a:p>
            <a:pPr marL="514350" indent="-514350">
              <a:buFont typeface="Wingdings" charset="0"/>
              <a:buAutoNum type="arabicParenR"/>
              <a:defRPr/>
            </a:pPr>
            <a:r>
              <a:rPr lang="en-US" dirty="0" smtClean="0"/>
              <a:t>Series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 real capacitors we place a material between the metal plates because: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keeps the metal plates from shorting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</a:t>
            </a:r>
            <a:r>
              <a:rPr lang="en-US" b="1" smtClean="0">
                <a:ea typeface="ＭＳ Ｐゴシック" pitchFamily="34" charset="-128"/>
              </a:rPr>
              <a:t>increases</a:t>
            </a:r>
            <a:r>
              <a:rPr lang="en-US" smtClean="0">
                <a:ea typeface="ＭＳ Ｐゴシック" pitchFamily="34" charset="-128"/>
              </a:rPr>
              <a:t> the capacitance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It increase the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smtClean="0">
                <a:ea typeface="ＭＳ Ｐゴシック" pitchFamily="34" charset="-128"/>
              </a:rPr>
              <a:t>breakdown voltage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25_10EinCa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2888" y="1981200"/>
            <a:ext cx="4252912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2514600"/>
            <a:ext cx="41148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The charges induced on the surface of the dielectric </a:t>
            </a:r>
            <a:r>
              <a:rPr lang="en-US" sz="1800" b="1"/>
              <a:t>reduce</a:t>
            </a:r>
            <a:r>
              <a:rPr lang="en-US" sz="1800"/>
              <a:t> the electric field</a:t>
            </a:r>
            <a:r>
              <a:rPr lang="en-US" sz="3200">
                <a:latin typeface="Comic Sans MS" pitchFamily="66" charset="0"/>
              </a:rPr>
              <a:t>.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590675" y="765175"/>
            <a:ext cx="43846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Dielectric in a capacitor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498600" y="715963"/>
            <a:ext cx="3097213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800"/>
              <a:t>Capacitors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09600" y="2328863"/>
            <a:ext cx="818197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A capacitor can be of any two conductors isolated</a:t>
            </a:r>
          </a:p>
          <a:p>
            <a:r>
              <a:rPr lang="en-US"/>
              <a:t>Parallel plates are just a easy way to think of the problem</a:t>
            </a:r>
          </a:p>
          <a:p>
            <a:endParaRPr lang="en-US"/>
          </a:p>
          <a:p>
            <a:r>
              <a:rPr lang="en-US"/>
              <a:t>General method to calculate</a:t>
            </a:r>
          </a:p>
          <a:p>
            <a:r>
              <a:rPr lang="en-US"/>
              <a:t>	a) Assume a charge on the conductors</a:t>
            </a:r>
          </a:p>
          <a:p>
            <a:r>
              <a:rPr lang="en-US"/>
              <a:t>	b) Calculate the voltage difference due to the charge</a:t>
            </a:r>
          </a:p>
          <a:p>
            <a:r>
              <a:rPr lang="en-US"/>
              <a:t>`	c) Ratio Q/V is the capacitance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as a circuit element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Typical value of a capacitor</a:t>
            </a:r>
          </a:p>
          <a:p>
            <a:pPr lvl="2"/>
            <a:r>
              <a:rPr lang="en-US" smtClean="0">
                <a:ea typeface="ＭＳ Ｐゴシック" pitchFamily="34" charset="-128"/>
              </a:rPr>
              <a:t>A few </a:t>
            </a:r>
            <a:r>
              <a:rPr lang="en-US" smtClean="0">
                <a:latin typeface="Symbol" pitchFamily="18" charset="2"/>
                <a:ea typeface="ＭＳ Ｐゴシック" pitchFamily="34" charset="-128"/>
              </a:rPr>
              <a:t>m</a:t>
            </a:r>
            <a:r>
              <a:rPr lang="en-US" smtClean="0">
                <a:ea typeface="ＭＳ Ｐゴシック" pitchFamily="34" charset="-128"/>
              </a:rPr>
              <a:t>F</a:t>
            </a:r>
          </a:p>
          <a:p>
            <a:r>
              <a:rPr lang="en-US" smtClean="0">
                <a:ea typeface="ＭＳ Ｐゴシック" pitchFamily="34" charset="-128"/>
              </a:rPr>
              <a:t>Adding capacitors in series and parallel</a:t>
            </a:r>
          </a:p>
          <a:p>
            <a:r>
              <a:rPr lang="en-US" smtClean="0">
                <a:ea typeface="ＭＳ Ｐゴシック" pitchFamily="34" charset="-128"/>
              </a:rPr>
              <a:t>Calculating charge and voltage on a capacitor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04800" y="4800600"/>
            <a:ext cx="868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(a) Two capacitors in parallel,             (b) the equivalent circuit.</a:t>
            </a:r>
            <a:endParaRPr lang="en-US" sz="2000">
              <a:latin typeface="Comic Sans MS" pitchFamily="66" charset="0"/>
            </a:endParaRPr>
          </a:p>
        </p:txBody>
      </p:sp>
      <p:pic>
        <p:nvPicPr>
          <p:cNvPr id="6147" name="Picture 3" descr="25_06CpacitorsinSeri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05000"/>
            <a:ext cx="8890000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09600" y="5791200"/>
            <a:ext cx="35052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</a:rPr>
              <a:t>C</a:t>
            </a:r>
            <a:r>
              <a:rPr lang="en-US" sz="4000" baseline="-25000">
                <a:solidFill>
                  <a:srgbClr val="FF3300"/>
                </a:solidFill>
              </a:rPr>
              <a:t>eq</a:t>
            </a:r>
            <a:r>
              <a:rPr lang="en-US" sz="4000">
                <a:solidFill>
                  <a:srgbClr val="FF3300"/>
                </a:solidFill>
              </a:rPr>
              <a:t> = C</a:t>
            </a:r>
            <a:r>
              <a:rPr lang="en-US" sz="4000" baseline="-25000">
                <a:solidFill>
                  <a:srgbClr val="FF3300"/>
                </a:solidFill>
              </a:rPr>
              <a:t>1</a:t>
            </a:r>
            <a:r>
              <a:rPr lang="en-US" sz="4000">
                <a:solidFill>
                  <a:srgbClr val="FF3300"/>
                </a:solidFill>
              </a:rPr>
              <a:t> + C</a:t>
            </a:r>
            <a:r>
              <a:rPr lang="en-US" sz="4000" baseline="-25000">
                <a:solidFill>
                  <a:srgbClr val="FF3300"/>
                </a:solidFill>
              </a:rPr>
              <a:t>2</a:t>
            </a:r>
            <a:r>
              <a:rPr lang="en-US" sz="4000"/>
              <a:t> 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755775" y="838200"/>
            <a:ext cx="48736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Parallel Capacitors</a:t>
            </a:r>
            <a:endParaRPr lang="en-US"/>
          </a:p>
        </p:txBody>
      </p:sp>
      <p:sp>
        <p:nvSpPr>
          <p:cNvPr id="6150" name="TextBox 1"/>
          <p:cNvSpPr txBox="1">
            <a:spLocks noChangeArrowheads="1"/>
          </p:cNvSpPr>
          <p:nvPr/>
        </p:nvSpPr>
        <p:spPr bwMode="auto">
          <a:xfrm>
            <a:off x="4953000" y="5505450"/>
            <a:ext cx="2581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u="sng"/>
              <a:t>Across C</a:t>
            </a:r>
            <a:r>
              <a:rPr lang="en-US" u="sng" baseline="-25000"/>
              <a:t>1</a:t>
            </a:r>
            <a:r>
              <a:rPr lang="en-US" u="sng"/>
              <a:t> and C</a:t>
            </a:r>
            <a:r>
              <a:rPr lang="en-US" u="sng" baseline="-25000"/>
              <a:t>2</a:t>
            </a:r>
          </a:p>
          <a:p>
            <a:r>
              <a:rPr lang="en-US"/>
              <a:t>Voltage same</a:t>
            </a:r>
          </a:p>
          <a:p>
            <a:r>
              <a:rPr lang="en-US"/>
              <a:t>Charge splits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5_05CapacitorsinParall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200" y="1982788"/>
            <a:ext cx="8204200" cy="327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-76200" y="50292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(a) Two capacitors in series     (b) the equivalent capacitor.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28600" y="5994400"/>
            <a:ext cx="594360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3300"/>
                </a:solidFill>
                <a:latin typeface="Comic Sans MS" pitchFamily="66" charset="0"/>
              </a:rPr>
              <a:t>1 / C</a:t>
            </a:r>
            <a:r>
              <a:rPr lang="en-US" sz="4000" i="1">
                <a:solidFill>
                  <a:srgbClr val="FF3300"/>
                </a:solidFill>
                <a:latin typeface="Comic Sans MS" pitchFamily="66" charset="0"/>
              </a:rPr>
              <a:t>eq</a:t>
            </a:r>
            <a:r>
              <a:rPr lang="en-US" sz="4000">
                <a:solidFill>
                  <a:srgbClr val="FF3300"/>
                </a:solidFill>
                <a:latin typeface="Comic Sans MS" pitchFamily="66" charset="0"/>
              </a:rPr>
              <a:t> = 1 / C</a:t>
            </a:r>
            <a:r>
              <a:rPr lang="en-US" sz="4000" baseline="-25000">
                <a:solidFill>
                  <a:srgbClr val="FF3300"/>
                </a:solidFill>
                <a:latin typeface="Comic Sans MS" pitchFamily="66" charset="0"/>
              </a:rPr>
              <a:t>1</a:t>
            </a:r>
            <a:r>
              <a:rPr lang="en-US" sz="4000">
                <a:solidFill>
                  <a:srgbClr val="FF3300"/>
                </a:solidFill>
                <a:latin typeface="Comic Sans MS" pitchFamily="66" charset="0"/>
              </a:rPr>
              <a:t> + 1 / C</a:t>
            </a:r>
            <a:r>
              <a:rPr lang="en-US" sz="4000" baseline="-25000">
                <a:solidFill>
                  <a:srgbClr val="FF3300"/>
                </a:solidFill>
                <a:latin typeface="Comic Sans MS" pitchFamily="66" charset="0"/>
              </a:rPr>
              <a:t>2</a:t>
            </a:r>
            <a:r>
              <a:rPr lang="en-US" sz="3200"/>
              <a:t> 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600200" y="838200"/>
            <a:ext cx="45942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400"/>
              <a:t>Series Capacitors</a:t>
            </a:r>
          </a:p>
        </p:txBody>
      </p:sp>
      <p:sp>
        <p:nvSpPr>
          <p:cNvPr id="7174" name="TextBox 1"/>
          <p:cNvSpPr txBox="1">
            <a:spLocks noChangeArrowheads="1"/>
          </p:cNvSpPr>
          <p:nvPr/>
        </p:nvSpPr>
        <p:spPr bwMode="auto">
          <a:xfrm>
            <a:off x="6172200" y="5634038"/>
            <a:ext cx="25812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Across C</a:t>
            </a:r>
            <a:r>
              <a:rPr lang="en-US" baseline="-25000"/>
              <a:t>1</a:t>
            </a:r>
            <a:r>
              <a:rPr lang="en-US"/>
              <a:t> and C</a:t>
            </a:r>
            <a:r>
              <a:rPr lang="en-US" baseline="-25000"/>
              <a:t>2</a:t>
            </a:r>
          </a:p>
          <a:p>
            <a:r>
              <a:rPr lang="en-US"/>
              <a:t>Charge same</a:t>
            </a:r>
          </a:p>
          <a:p>
            <a:r>
              <a:rPr lang="en-US"/>
              <a:t>Voltage splits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579563" y="228600"/>
            <a:ext cx="7793037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practice</a:t>
            </a:r>
          </a:p>
        </p:txBody>
      </p:sp>
      <p:grpSp>
        <p:nvGrpSpPr>
          <p:cNvPr id="8195" name="Group 4"/>
          <p:cNvGrpSpPr>
            <a:grpSpLocks/>
          </p:cNvGrpSpPr>
          <p:nvPr/>
        </p:nvGrpSpPr>
        <p:grpSpPr bwMode="auto">
          <a:xfrm>
            <a:off x="2590800" y="2254250"/>
            <a:ext cx="3678238" cy="1936750"/>
            <a:chOff x="1257300" y="1695450"/>
            <a:chExt cx="2154406" cy="1484100"/>
          </a:xfrm>
        </p:grpSpPr>
        <p:grpSp>
          <p:nvGrpSpPr>
            <p:cNvPr id="8197" name="Group 5"/>
            <p:cNvGrpSpPr>
              <a:grpSpLocks/>
            </p:cNvGrpSpPr>
            <p:nvPr/>
          </p:nvGrpSpPr>
          <p:grpSpPr bwMode="auto">
            <a:xfrm>
              <a:off x="1816100" y="1949450"/>
              <a:ext cx="1009650" cy="450850"/>
              <a:chOff x="1816100" y="2330450"/>
              <a:chExt cx="1009650" cy="450850"/>
            </a:xfrm>
          </p:grpSpPr>
          <p:grpSp>
            <p:nvGrpSpPr>
              <p:cNvPr id="8212" name="Group 20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24" name="Straight Connector 23"/>
                <p:cNvCxnSpPr>
                  <a:cxnSpLocks noChangeShapeType="1"/>
                </p:cNvCxnSpPr>
                <p:nvPr/>
              </p:nvCxnSpPr>
              <p:spPr bwMode="auto">
                <a:xfrm>
                  <a:off x="2273599" y="2330694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5" name="Straight Connector 24"/>
                <p:cNvCxnSpPr>
                  <a:cxnSpLocks noChangeShapeType="1"/>
                </p:cNvCxnSpPr>
                <p:nvPr/>
              </p:nvCxnSpPr>
              <p:spPr bwMode="auto">
                <a:xfrm>
                  <a:off x="2361932" y="2330694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22" name="Straight Connector 21"/>
              <p:cNvCxnSpPr>
                <a:cxnSpLocks noChangeShapeType="1"/>
              </p:cNvCxnSpPr>
              <p:nvPr/>
            </p:nvCxnSpPr>
            <p:spPr bwMode="auto">
              <a:xfrm flipH="1">
                <a:off x="1816125" y="2552092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Straight Connector 22"/>
              <p:cNvCxnSpPr>
                <a:cxnSpLocks noChangeShapeType="1"/>
              </p:cNvCxnSpPr>
              <p:nvPr/>
            </p:nvCxnSpPr>
            <p:spPr bwMode="auto">
              <a:xfrm flipH="1">
                <a:off x="2368442" y="2552092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8198" name="Group 6"/>
            <p:cNvGrpSpPr>
              <a:grpSpLocks/>
            </p:cNvGrpSpPr>
            <p:nvPr/>
          </p:nvGrpSpPr>
          <p:grpSpPr bwMode="auto">
            <a:xfrm>
              <a:off x="1816100" y="2635250"/>
              <a:ext cx="1009650" cy="450850"/>
              <a:chOff x="1816100" y="2330450"/>
              <a:chExt cx="1009650" cy="450850"/>
            </a:xfrm>
          </p:grpSpPr>
          <p:grpSp>
            <p:nvGrpSpPr>
              <p:cNvPr id="8207" name="Group 15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19" name="Straight Connector 18"/>
                <p:cNvCxnSpPr>
                  <a:cxnSpLocks noChangeShapeType="1"/>
                </p:cNvCxnSpPr>
                <p:nvPr/>
              </p:nvCxnSpPr>
              <p:spPr bwMode="auto">
                <a:xfrm>
                  <a:off x="2273599" y="2330986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0" name="Straight Connector 19"/>
                <p:cNvCxnSpPr>
                  <a:cxnSpLocks noChangeShapeType="1"/>
                </p:cNvCxnSpPr>
                <p:nvPr/>
              </p:nvCxnSpPr>
              <p:spPr bwMode="auto">
                <a:xfrm>
                  <a:off x="2361932" y="2330986"/>
                  <a:ext cx="0" cy="4500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7" name="Straight Connector 16"/>
              <p:cNvCxnSpPr>
                <a:cxnSpLocks noChangeShapeType="1"/>
              </p:cNvCxnSpPr>
              <p:nvPr/>
            </p:nvCxnSpPr>
            <p:spPr bwMode="auto">
              <a:xfrm flipH="1">
                <a:off x="1816125" y="2552384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" name="Straight Connector 17"/>
              <p:cNvCxnSpPr>
                <a:cxnSpLocks noChangeShapeType="1"/>
              </p:cNvCxnSpPr>
              <p:nvPr/>
            </p:nvCxnSpPr>
            <p:spPr bwMode="auto">
              <a:xfrm flipH="1">
                <a:off x="2368442" y="2552384"/>
                <a:ext cx="457474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8" name="Straight Connector 7"/>
            <p:cNvCxnSpPr>
              <a:cxnSpLocks noChangeShapeType="1"/>
            </p:cNvCxnSpPr>
            <p:nvPr/>
          </p:nvCxnSpPr>
          <p:spPr bwMode="auto">
            <a:xfrm>
              <a:off x="1816125" y="2171092"/>
              <a:ext cx="0" cy="6860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" name="Straight Connector 8"/>
            <p:cNvCxnSpPr>
              <a:cxnSpLocks noChangeShapeType="1"/>
            </p:cNvCxnSpPr>
            <p:nvPr/>
          </p:nvCxnSpPr>
          <p:spPr bwMode="auto">
            <a:xfrm>
              <a:off x="2806389" y="2184473"/>
              <a:ext cx="0" cy="68609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" name="Straight Connector 9"/>
            <p:cNvCxnSpPr>
              <a:cxnSpLocks noChangeShapeType="1"/>
            </p:cNvCxnSpPr>
            <p:nvPr/>
          </p:nvCxnSpPr>
          <p:spPr bwMode="auto">
            <a:xfrm flipH="1">
              <a:off x="1422809" y="2521437"/>
              <a:ext cx="39331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Straight Connector 10"/>
            <p:cNvCxnSpPr>
              <a:cxnSpLocks noChangeShapeType="1"/>
            </p:cNvCxnSpPr>
            <p:nvPr/>
          </p:nvCxnSpPr>
          <p:spPr bwMode="auto">
            <a:xfrm flipH="1">
              <a:off x="2819407" y="2521437"/>
              <a:ext cx="393316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03" name="TextBox 11"/>
            <p:cNvSpPr txBox="1">
              <a:spLocks noChangeArrowheads="1"/>
            </p:cNvSpPr>
            <p:nvPr/>
          </p:nvSpPr>
          <p:spPr bwMode="auto">
            <a:xfrm>
              <a:off x="1257300" y="2197100"/>
              <a:ext cx="3182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8204" name="TextBox 12"/>
            <p:cNvSpPr txBox="1">
              <a:spLocks noChangeArrowheads="1"/>
            </p:cNvSpPr>
            <p:nvPr/>
          </p:nvSpPr>
          <p:spPr bwMode="auto">
            <a:xfrm>
              <a:off x="3098800" y="215900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8205" name="TextBox 13"/>
            <p:cNvSpPr txBox="1">
              <a:spLocks noChangeArrowheads="1"/>
            </p:cNvSpPr>
            <p:nvPr/>
          </p:nvSpPr>
          <p:spPr bwMode="auto">
            <a:xfrm>
              <a:off x="1981200" y="1695450"/>
              <a:ext cx="338589" cy="35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C1</a:t>
              </a:r>
            </a:p>
          </p:txBody>
        </p:sp>
        <p:sp>
          <p:nvSpPr>
            <p:cNvPr id="8206" name="TextBox 14"/>
            <p:cNvSpPr txBox="1">
              <a:spLocks noChangeArrowheads="1"/>
            </p:cNvSpPr>
            <p:nvPr/>
          </p:nvSpPr>
          <p:spPr bwMode="auto">
            <a:xfrm>
              <a:off x="1955800" y="2825750"/>
              <a:ext cx="338589" cy="353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C2</a:t>
              </a:r>
            </a:p>
          </p:txBody>
        </p:sp>
      </p:grpSp>
      <p:sp>
        <p:nvSpPr>
          <p:cNvPr id="8196" name="TextBox 25"/>
          <p:cNvSpPr txBox="1">
            <a:spLocks noChangeArrowheads="1"/>
          </p:cNvSpPr>
          <p:nvPr/>
        </p:nvSpPr>
        <p:spPr bwMode="auto">
          <a:xfrm>
            <a:off x="1219200" y="4800600"/>
            <a:ext cx="5197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C1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C2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r>
              <a:rPr lang="en-US"/>
              <a:t>What is total capacitance from A to 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579563" y="228600"/>
            <a:ext cx="7793037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practice</a:t>
            </a:r>
          </a:p>
        </p:txBody>
      </p:sp>
      <p:sp>
        <p:nvSpPr>
          <p:cNvPr id="9219" name="TextBox 25"/>
          <p:cNvSpPr txBox="1">
            <a:spLocks noChangeArrowheads="1"/>
          </p:cNvSpPr>
          <p:nvPr/>
        </p:nvSpPr>
        <p:spPr bwMode="auto">
          <a:xfrm>
            <a:off x="1219200" y="4800600"/>
            <a:ext cx="51974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C1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C2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C3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r>
              <a:rPr lang="en-US"/>
              <a:t>What is total capacitance from A to B</a:t>
            </a:r>
          </a:p>
        </p:txBody>
      </p:sp>
      <p:grpSp>
        <p:nvGrpSpPr>
          <p:cNvPr id="9220" name="Group 26"/>
          <p:cNvGrpSpPr>
            <a:grpSpLocks/>
          </p:cNvGrpSpPr>
          <p:nvPr/>
        </p:nvGrpSpPr>
        <p:grpSpPr bwMode="auto">
          <a:xfrm>
            <a:off x="2133600" y="2667000"/>
            <a:ext cx="4038600" cy="768350"/>
            <a:chOff x="4432300" y="2203450"/>
            <a:chExt cx="3297406" cy="768350"/>
          </a:xfrm>
        </p:grpSpPr>
        <p:grpSp>
          <p:nvGrpSpPr>
            <p:cNvPr id="9221" name="Group 27"/>
            <p:cNvGrpSpPr>
              <a:grpSpLocks/>
            </p:cNvGrpSpPr>
            <p:nvPr/>
          </p:nvGrpSpPr>
          <p:grpSpPr bwMode="auto">
            <a:xfrm>
              <a:off x="5524500" y="2520950"/>
              <a:ext cx="1009650" cy="450850"/>
              <a:chOff x="1816100" y="2330450"/>
              <a:chExt cx="1009650" cy="450850"/>
            </a:xfrm>
          </p:grpSpPr>
          <p:grpSp>
            <p:nvGrpSpPr>
              <p:cNvPr id="9239" name="Group 45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49" name="Straight Connector 48"/>
                <p:cNvCxnSpPr>
                  <a:cxnSpLocks noChangeShapeType="1"/>
                </p:cNvCxnSpPr>
                <p:nvPr/>
              </p:nvCxnSpPr>
              <p:spPr bwMode="auto">
                <a:xfrm>
                  <a:off x="2275392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0" name="Straight Connector 49"/>
                <p:cNvCxnSpPr>
                  <a:cxnSpLocks noChangeShapeType="1"/>
                </p:cNvCxnSpPr>
                <p:nvPr/>
              </p:nvCxnSpPr>
              <p:spPr bwMode="auto">
                <a:xfrm>
                  <a:off x="2362233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47" name="Straight Connector 46"/>
              <p:cNvCxnSpPr>
                <a:cxnSpLocks noChangeShapeType="1"/>
              </p:cNvCxnSpPr>
              <p:nvPr/>
            </p:nvCxnSpPr>
            <p:spPr bwMode="auto">
              <a:xfrm flipH="1">
                <a:off x="181655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Straight Connector 47"/>
              <p:cNvCxnSpPr>
                <a:cxnSpLocks noChangeShapeType="1"/>
              </p:cNvCxnSpPr>
              <p:nvPr/>
            </p:nvCxnSpPr>
            <p:spPr bwMode="auto">
              <a:xfrm flipH="1">
                <a:off x="236871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222" name="Group 28"/>
            <p:cNvGrpSpPr>
              <a:grpSpLocks/>
            </p:cNvGrpSpPr>
            <p:nvPr/>
          </p:nvGrpSpPr>
          <p:grpSpPr bwMode="auto">
            <a:xfrm>
              <a:off x="6527800" y="2520950"/>
              <a:ext cx="1009650" cy="450850"/>
              <a:chOff x="1816100" y="2330450"/>
              <a:chExt cx="1009650" cy="450850"/>
            </a:xfrm>
          </p:grpSpPr>
          <p:grpSp>
            <p:nvGrpSpPr>
              <p:cNvPr id="9234" name="Group 40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44" name="Straight Connector 43"/>
                <p:cNvCxnSpPr>
                  <a:cxnSpLocks noChangeShapeType="1"/>
                </p:cNvCxnSpPr>
                <p:nvPr/>
              </p:nvCxnSpPr>
              <p:spPr bwMode="auto">
                <a:xfrm>
                  <a:off x="2275313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5" name="Straight Connector 44"/>
                <p:cNvCxnSpPr>
                  <a:cxnSpLocks noChangeShapeType="1"/>
                </p:cNvCxnSpPr>
                <p:nvPr/>
              </p:nvCxnSpPr>
              <p:spPr bwMode="auto">
                <a:xfrm>
                  <a:off x="2362154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42" name="Straight Connector 41"/>
              <p:cNvCxnSpPr>
                <a:cxnSpLocks noChangeShapeType="1"/>
              </p:cNvCxnSpPr>
              <p:nvPr/>
            </p:nvCxnSpPr>
            <p:spPr bwMode="auto">
              <a:xfrm flipH="1">
                <a:off x="1816476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Straight Connector 42"/>
              <p:cNvCxnSpPr>
                <a:cxnSpLocks noChangeShapeType="1"/>
              </p:cNvCxnSpPr>
              <p:nvPr/>
            </p:nvCxnSpPr>
            <p:spPr bwMode="auto">
              <a:xfrm flipH="1">
                <a:off x="2368636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223" name="Group 29"/>
            <p:cNvGrpSpPr>
              <a:grpSpLocks/>
            </p:cNvGrpSpPr>
            <p:nvPr/>
          </p:nvGrpSpPr>
          <p:grpSpPr bwMode="auto">
            <a:xfrm>
              <a:off x="4521200" y="2520950"/>
              <a:ext cx="1009650" cy="450850"/>
              <a:chOff x="1816100" y="2330450"/>
              <a:chExt cx="1009650" cy="450850"/>
            </a:xfrm>
          </p:grpSpPr>
          <p:grpSp>
            <p:nvGrpSpPr>
              <p:cNvPr id="9229" name="Group 35"/>
              <p:cNvGrpSpPr>
                <a:grpSpLocks/>
              </p:cNvGrpSpPr>
              <p:nvPr/>
            </p:nvGrpSpPr>
            <p:grpSpPr bwMode="auto">
              <a:xfrm>
                <a:off x="2273300" y="23304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39" name="Straight Connector 38"/>
                <p:cNvCxnSpPr>
                  <a:cxnSpLocks noChangeShapeType="1"/>
                </p:cNvCxnSpPr>
                <p:nvPr/>
              </p:nvCxnSpPr>
              <p:spPr bwMode="auto">
                <a:xfrm>
                  <a:off x="2275472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40" name="Straight Connector 39"/>
                <p:cNvCxnSpPr>
                  <a:cxnSpLocks noChangeShapeType="1"/>
                </p:cNvCxnSpPr>
                <p:nvPr/>
              </p:nvCxnSpPr>
              <p:spPr bwMode="auto">
                <a:xfrm>
                  <a:off x="2362313" y="2330450"/>
                  <a:ext cx="0" cy="45085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37" name="Straight Connector 36"/>
              <p:cNvCxnSpPr>
                <a:cxnSpLocks noChangeShapeType="1"/>
              </p:cNvCxnSpPr>
              <p:nvPr/>
            </p:nvCxnSpPr>
            <p:spPr bwMode="auto">
              <a:xfrm flipH="1">
                <a:off x="181663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Straight Connector 37"/>
              <p:cNvCxnSpPr>
                <a:cxnSpLocks noChangeShapeType="1"/>
              </p:cNvCxnSpPr>
              <p:nvPr/>
            </p:nvCxnSpPr>
            <p:spPr bwMode="auto">
              <a:xfrm flipH="1">
                <a:off x="2368795" y="2552700"/>
                <a:ext cx="45754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9224" name="TextBox 30"/>
            <p:cNvSpPr txBox="1">
              <a:spLocks noChangeArrowheads="1"/>
            </p:cNvSpPr>
            <p:nvPr/>
          </p:nvSpPr>
          <p:spPr bwMode="auto">
            <a:xfrm>
              <a:off x="4432300" y="2337832"/>
              <a:ext cx="3182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9225" name="TextBox 31"/>
            <p:cNvSpPr txBox="1">
              <a:spLocks noChangeArrowheads="1"/>
            </p:cNvSpPr>
            <p:nvPr/>
          </p:nvSpPr>
          <p:spPr bwMode="auto">
            <a:xfrm>
              <a:off x="7416800" y="2363232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9226" name="TextBox 32"/>
            <p:cNvSpPr txBox="1">
              <a:spLocks noChangeArrowheads="1"/>
            </p:cNvSpPr>
            <p:nvPr/>
          </p:nvSpPr>
          <p:spPr bwMode="auto">
            <a:xfrm>
              <a:off x="5054600" y="2228850"/>
              <a:ext cx="5781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C1</a:t>
              </a:r>
            </a:p>
          </p:txBody>
        </p:sp>
        <p:sp>
          <p:nvSpPr>
            <p:cNvPr id="9227" name="TextBox 33"/>
            <p:cNvSpPr txBox="1">
              <a:spLocks noChangeArrowheads="1"/>
            </p:cNvSpPr>
            <p:nvPr/>
          </p:nvSpPr>
          <p:spPr bwMode="auto">
            <a:xfrm>
              <a:off x="6070600" y="2216150"/>
              <a:ext cx="5781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C2</a:t>
              </a:r>
            </a:p>
          </p:txBody>
        </p:sp>
        <p:sp>
          <p:nvSpPr>
            <p:cNvPr id="9228" name="TextBox 34"/>
            <p:cNvSpPr txBox="1">
              <a:spLocks noChangeArrowheads="1"/>
            </p:cNvSpPr>
            <p:nvPr/>
          </p:nvSpPr>
          <p:spPr bwMode="auto">
            <a:xfrm>
              <a:off x="7086600" y="2203450"/>
              <a:ext cx="5781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C3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579563" y="228600"/>
            <a:ext cx="7793037" cy="1143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Capacitor practice</a:t>
            </a:r>
          </a:p>
        </p:txBody>
      </p:sp>
      <p:sp>
        <p:nvSpPr>
          <p:cNvPr id="10243" name="TextBox 25"/>
          <p:cNvSpPr txBox="1">
            <a:spLocks noChangeArrowheads="1"/>
          </p:cNvSpPr>
          <p:nvPr/>
        </p:nvSpPr>
        <p:spPr bwMode="auto">
          <a:xfrm>
            <a:off x="1366838" y="5276850"/>
            <a:ext cx="648176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C1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C2 = 4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  C3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C4 = 2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</a:t>
            </a:r>
          </a:p>
          <a:p>
            <a:endParaRPr lang="en-US"/>
          </a:p>
          <a:p>
            <a:r>
              <a:rPr lang="en-US"/>
              <a:t>What is total capacitance from A to B</a:t>
            </a:r>
          </a:p>
        </p:txBody>
      </p:sp>
      <p:grpSp>
        <p:nvGrpSpPr>
          <p:cNvPr id="10244" name="Group 50"/>
          <p:cNvGrpSpPr>
            <a:grpSpLocks/>
          </p:cNvGrpSpPr>
          <p:nvPr/>
        </p:nvGrpSpPr>
        <p:grpSpPr bwMode="auto">
          <a:xfrm>
            <a:off x="3124200" y="1976438"/>
            <a:ext cx="3733800" cy="3052762"/>
            <a:chOff x="4959350" y="3194803"/>
            <a:chExt cx="3105150" cy="2456697"/>
          </a:xfrm>
        </p:grpSpPr>
        <p:grpSp>
          <p:nvGrpSpPr>
            <p:cNvPr id="10245" name="Group 51"/>
            <p:cNvGrpSpPr>
              <a:grpSpLocks/>
            </p:cNvGrpSpPr>
            <p:nvPr/>
          </p:nvGrpSpPr>
          <p:grpSpPr bwMode="auto">
            <a:xfrm>
              <a:off x="5194300" y="3511550"/>
              <a:ext cx="2870200" cy="2139950"/>
              <a:chOff x="4178300" y="3511550"/>
              <a:chExt cx="2870200" cy="2139950"/>
            </a:xfrm>
          </p:grpSpPr>
          <p:grpSp>
            <p:nvGrpSpPr>
              <p:cNvPr id="10252" name="Group 58"/>
              <p:cNvGrpSpPr>
                <a:grpSpLocks/>
              </p:cNvGrpSpPr>
              <p:nvPr/>
            </p:nvGrpSpPr>
            <p:grpSpPr bwMode="auto">
              <a:xfrm>
                <a:off x="5499100" y="42608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85" name="Straight Connector 84"/>
                <p:cNvCxnSpPr>
                  <a:cxnSpLocks noChangeShapeType="1"/>
                </p:cNvCxnSpPr>
                <p:nvPr/>
              </p:nvCxnSpPr>
              <p:spPr bwMode="auto">
                <a:xfrm>
                  <a:off x="2272765" y="2329866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86" name="Straight Connector 85"/>
                <p:cNvCxnSpPr>
                  <a:cxnSpLocks noChangeShapeType="1"/>
                </p:cNvCxnSpPr>
                <p:nvPr/>
              </p:nvCxnSpPr>
              <p:spPr bwMode="auto">
                <a:xfrm>
                  <a:off x="2362540" y="2329866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0" name="Straight Connector 59"/>
              <p:cNvCxnSpPr>
                <a:cxnSpLocks noChangeShapeType="1"/>
              </p:cNvCxnSpPr>
              <p:nvPr/>
            </p:nvCxnSpPr>
            <p:spPr bwMode="auto">
              <a:xfrm flipH="1">
                <a:off x="4610060" y="4482557"/>
                <a:ext cx="888506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Straight Connector 60"/>
              <p:cNvCxnSpPr>
                <a:cxnSpLocks noChangeShapeType="1"/>
              </p:cNvCxnSpPr>
              <p:nvPr/>
            </p:nvCxnSpPr>
            <p:spPr bwMode="auto">
              <a:xfrm flipH="1">
                <a:off x="5594941" y="4482557"/>
                <a:ext cx="1028449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pSp>
            <p:nvGrpSpPr>
              <p:cNvPr id="10255" name="Group 61"/>
              <p:cNvGrpSpPr>
                <a:grpSpLocks/>
              </p:cNvGrpSpPr>
              <p:nvPr/>
            </p:nvGrpSpPr>
            <p:grpSpPr bwMode="auto">
              <a:xfrm>
                <a:off x="4610100" y="3511550"/>
                <a:ext cx="2012950" cy="450850"/>
                <a:chOff x="4025900" y="2482850"/>
                <a:chExt cx="2012950" cy="450850"/>
              </a:xfrm>
            </p:grpSpPr>
            <p:grpSp>
              <p:nvGrpSpPr>
                <p:cNvPr id="10266" name="Group 72"/>
                <p:cNvGrpSpPr>
                  <a:grpSpLocks/>
                </p:cNvGrpSpPr>
                <p:nvPr/>
              </p:nvGrpSpPr>
              <p:grpSpPr bwMode="auto">
                <a:xfrm>
                  <a:off x="4025900" y="2482850"/>
                  <a:ext cx="1009650" cy="450850"/>
                  <a:chOff x="1816100" y="2330450"/>
                  <a:chExt cx="1009650" cy="450850"/>
                </a:xfrm>
              </p:grpSpPr>
              <p:grpSp>
                <p:nvGrpSpPr>
                  <p:cNvPr id="10273" name="Group 79"/>
                  <p:cNvGrpSpPr>
                    <a:grpSpLocks/>
                  </p:cNvGrpSpPr>
                  <p:nvPr/>
                </p:nvGrpSpPr>
                <p:grpSpPr bwMode="auto">
                  <a:xfrm>
                    <a:off x="2273300" y="2330450"/>
                    <a:ext cx="88900" cy="450850"/>
                    <a:chOff x="2273300" y="2330450"/>
                    <a:chExt cx="88900" cy="450850"/>
                  </a:xfrm>
                </p:grpSpPr>
                <p:cxnSp>
                  <p:nvCxnSpPr>
                    <p:cNvPr id="83" name="Straight Connector 82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272854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84" name="Straight Connector 83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362629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81" name="Straight Connector 80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816059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82" name="Straight Connector 81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369230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grpSp>
              <p:nvGrpSpPr>
                <p:cNvPr id="10267" name="Group 73"/>
                <p:cNvGrpSpPr>
                  <a:grpSpLocks/>
                </p:cNvGrpSpPr>
                <p:nvPr/>
              </p:nvGrpSpPr>
              <p:grpSpPr bwMode="auto">
                <a:xfrm>
                  <a:off x="5029200" y="2482850"/>
                  <a:ext cx="1009650" cy="450850"/>
                  <a:chOff x="1816100" y="2330450"/>
                  <a:chExt cx="1009650" cy="450850"/>
                </a:xfrm>
              </p:grpSpPr>
              <p:grpSp>
                <p:nvGrpSpPr>
                  <p:cNvPr id="10268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2273300" y="2330450"/>
                    <a:ext cx="88900" cy="450850"/>
                    <a:chOff x="2273300" y="2330450"/>
                    <a:chExt cx="88900" cy="450850"/>
                  </a:xfrm>
                </p:grpSpPr>
                <p:cxnSp>
                  <p:nvCxnSpPr>
                    <p:cNvPr id="78" name="Straight Connector 77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272919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  <p:cxnSp>
                  <p:nvCxnSpPr>
                    <p:cNvPr id="79" name="Straight Connector 78"/>
                    <p:cNvCxnSpPr>
                      <a:cxnSpLocks noChangeShapeType="1"/>
                    </p:cNvCxnSpPr>
                    <p:nvPr/>
                  </p:nvCxnSpPr>
                  <p:spPr bwMode="auto">
                    <a:xfrm>
                      <a:off x="2362694" y="2330531"/>
                      <a:ext cx="0" cy="45096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blurRad="40000" dist="20000" dir="5400000" rotWithShape="0">
                        <a:srgbClr val="808080">
                          <a:alpha val="37999"/>
                        </a:srgbClr>
                      </a:outerShdw>
                    </a:effectLst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</p:cxnSp>
              </p:grpSp>
              <p:cxnSp>
                <p:nvCxnSpPr>
                  <p:cNvPr id="76" name="Straight Connector 75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1816124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77" name="Straight Connector 76"/>
                  <p:cNvCxnSpPr>
                    <a:cxnSpLocks noChangeShapeType="1"/>
                  </p:cNvCxnSpPr>
                  <p:nvPr/>
                </p:nvCxnSpPr>
                <p:spPr bwMode="auto">
                  <a:xfrm flipH="1">
                    <a:off x="2369295" y="2552822"/>
                    <a:ext cx="45679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>
                    <a:outerShdw blurRad="40000" dist="20000" dir="5400000" rotWithShape="0">
                      <a:srgbClr val="808080">
                        <a:alpha val="37999"/>
                      </a:srgbClr>
                    </a:outerShdw>
                  </a:effectLst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</p:grpSp>
          <p:grpSp>
            <p:nvGrpSpPr>
              <p:cNvPr id="10256" name="Group 62"/>
              <p:cNvGrpSpPr>
                <a:grpSpLocks/>
              </p:cNvGrpSpPr>
              <p:nvPr/>
            </p:nvGrpSpPr>
            <p:grpSpPr bwMode="auto">
              <a:xfrm>
                <a:off x="5486400" y="5200650"/>
                <a:ext cx="88900" cy="450850"/>
                <a:chOff x="2273300" y="2330450"/>
                <a:chExt cx="88900" cy="450850"/>
              </a:xfrm>
            </p:grpSpPr>
            <p:cxnSp>
              <p:nvCxnSpPr>
                <p:cNvPr id="71" name="Straight Connector 70"/>
                <p:cNvCxnSpPr>
                  <a:cxnSpLocks noChangeShapeType="1"/>
                </p:cNvCxnSpPr>
                <p:nvPr/>
              </p:nvCxnSpPr>
              <p:spPr bwMode="auto">
                <a:xfrm>
                  <a:off x="2273584" y="2330331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72" name="Straight Connector 71"/>
                <p:cNvCxnSpPr>
                  <a:cxnSpLocks noChangeShapeType="1"/>
                </p:cNvCxnSpPr>
                <p:nvPr/>
              </p:nvCxnSpPr>
              <p:spPr bwMode="auto">
                <a:xfrm>
                  <a:off x="2362038" y="2330331"/>
                  <a:ext cx="0" cy="45096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40000" dist="20000" dir="5400000" rotWithShape="0">
                    <a:srgbClr val="808080">
                      <a:alpha val="37999"/>
                    </a:srgbClr>
                  </a:outerShdw>
                </a:effectLst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64" name="Straight Connector 63"/>
              <p:cNvCxnSpPr>
                <a:cxnSpLocks noChangeShapeType="1"/>
              </p:cNvCxnSpPr>
              <p:nvPr/>
            </p:nvCxnSpPr>
            <p:spPr bwMode="auto">
              <a:xfrm flipH="1">
                <a:off x="4178348" y="5422822"/>
                <a:ext cx="1308335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5" name="Straight Connector 64"/>
              <p:cNvCxnSpPr>
                <a:cxnSpLocks noChangeShapeType="1"/>
              </p:cNvCxnSpPr>
              <p:nvPr/>
            </p:nvCxnSpPr>
            <p:spPr bwMode="auto">
              <a:xfrm flipH="1">
                <a:off x="5581739" y="5422822"/>
                <a:ext cx="146676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6" name="Straight Connector 65"/>
              <p:cNvCxnSpPr>
                <a:cxnSpLocks noChangeShapeType="1"/>
              </p:cNvCxnSpPr>
              <p:nvPr/>
            </p:nvCxnSpPr>
            <p:spPr bwMode="auto">
              <a:xfrm>
                <a:off x="4610060" y="3733922"/>
                <a:ext cx="0" cy="7486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7" name="Straight Connector 66"/>
              <p:cNvCxnSpPr>
                <a:cxnSpLocks noChangeShapeType="1"/>
              </p:cNvCxnSpPr>
              <p:nvPr/>
            </p:nvCxnSpPr>
            <p:spPr bwMode="auto">
              <a:xfrm>
                <a:off x="6603587" y="3746697"/>
                <a:ext cx="0" cy="748635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8" name="Straight Connector 67"/>
              <p:cNvCxnSpPr>
                <a:cxnSpLocks noChangeShapeType="1"/>
              </p:cNvCxnSpPr>
              <p:nvPr/>
            </p:nvCxnSpPr>
            <p:spPr bwMode="auto">
              <a:xfrm flipH="1">
                <a:off x="4178348" y="4101852"/>
                <a:ext cx="43171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9" name="Straight Connector 68"/>
              <p:cNvCxnSpPr>
                <a:cxnSpLocks noChangeShapeType="1"/>
              </p:cNvCxnSpPr>
              <p:nvPr/>
            </p:nvCxnSpPr>
            <p:spPr bwMode="auto">
              <a:xfrm flipH="1">
                <a:off x="6616789" y="4101852"/>
                <a:ext cx="431711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0" name="Straight Connector 69"/>
              <p:cNvCxnSpPr>
                <a:cxnSpLocks noChangeShapeType="1"/>
              </p:cNvCxnSpPr>
              <p:nvPr/>
            </p:nvCxnSpPr>
            <p:spPr bwMode="auto">
              <a:xfrm>
                <a:off x="7048500" y="4101852"/>
                <a:ext cx="0" cy="132097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0246" name="TextBox 52"/>
            <p:cNvSpPr txBox="1">
              <a:spLocks noChangeArrowheads="1"/>
            </p:cNvSpPr>
            <p:nvPr/>
          </p:nvSpPr>
          <p:spPr bwMode="auto">
            <a:xfrm>
              <a:off x="4959350" y="3771900"/>
              <a:ext cx="3182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10247" name="TextBox 53"/>
            <p:cNvSpPr txBox="1">
              <a:spLocks noChangeArrowheads="1"/>
            </p:cNvSpPr>
            <p:nvPr/>
          </p:nvSpPr>
          <p:spPr bwMode="auto">
            <a:xfrm>
              <a:off x="5003800" y="5080000"/>
              <a:ext cx="31290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  <p:sp>
          <p:nvSpPr>
            <p:cNvPr id="10248" name="TextBox 54"/>
            <p:cNvSpPr txBox="1">
              <a:spLocks noChangeArrowheads="1"/>
            </p:cNvSpPr>
            <p:nvPr/>
          </p:nvSpPr>
          <p:spPr bwMode="auto">
            <a:xfrm>
              <a:off x="5593054" y="3198395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C1</a:t>
              </a:r>
            </a:p>
          </p:txBody>
        </p:sp>
        <p:sp>
          <p:nvSpPr>
            <p:cNvPr id="10249" name="TextBox 55"/>
            <p:cNvSpPr txBox="1">
              <a:spLocks noChangeArrowheads="1"/>
            </p:cNvSpPr>
            <p:nvPr/>
          </p:nvSpPr>
          <p:spPr bwMode="auto">
            <a:xfrm>
              <a:off x="6606981" y="3194803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C2</a:t>
              </a:r>
            </a:p>
          </p:txBody>
        </p:sp>
        <p:sp>
          <p:nvSpPr>
            <p:cNvPr id="10250" name="TextBox 56"/>
            <p:cNvSpPr txBox="1">
              <a:spLocks noChangeArrowheads="1"/>
            </p:cNvSpPr>
            <p:nvPr/>
          </p:nvSpPr>
          <p:spPr bwMode="auto">
            <a:xfrm>
              <a:off x="5973277" y="4083050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C3</a:t>
              </a:r>
            </a:p>
          </p:txBody>
        </p:sp>
        <p:sp>
          <p:nvSpPr>
            <p:cNvPr id="10251" name="TextBox 57"/>
            <p:cNvSpPr txBox="1">
              <a:spLocks noChangeArrowheads="1"/>
            </p:cNvSpPr>
            <p:nvPr/>
          </p:nvSpPr>
          <p:spPr bwMode="auto">
            <a:xfrm>
              <a:off x="5973277" y="4911976"/>
              <a:ext cx="480769" cy="3715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C4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676400" y="914400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 sz="3600"/>
              <a:t>Typical Capacitance Problem:  1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182688" y="2017713"/>
            <a:ext cx="7772400" cy="1182687"/>
          </a:xfrm>
        </p:spPr>
        <p:txBody>
          <a:bodyPr/>
          <a:lstStyle/>
          <a:p>
            <a:pPr marL="514350" indent="-514350">
              <a:buFont typeface="Arial" charset="0"/>
              <a:buAutoNum type="arabicPeriod"/>
            </a:pPr>
            <a:r>
              <a:rPr lang="en-US" sz="2800" smtClean="0">
                <a:ea typeface="ＭＳ Ｐゴシック" pitchFamily="34" charset="-128"/>
              </a:rPr>
              <a:t>Find the equivalent capacitance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en-US" sz="2800" smtClean="0">
                <a:ea typeface="ＭＳ Ｐゴシック" pitchFamily="34" charset="-128"/>
              </a:rPr>
              <a:t>What is the voltage across capacitor C</a:t>
            </a:r>
            <a:r>
              <a:rPr lang="en-US" sz="2800" baseline="-25000" smtClean="0">
                <a:ea typeface="ＭＳ Ｐゴシック" pitchFamily="34" charset="-128"/>
              </a:rPr>
              <a:t>2</a:t>
            </a:r>
          </a:p>
        </p:txBody>
      </p:sp>
      <p:grpSp>
        <p:nvGrpSpPr>
          <p:cNvPr id="11268" name="Group 31"/>
          <p:cNvGrpSpPr>
            <a:grpSpLocks/>
          </p:cNvGrpSpPr>
          <p:nvPr/>
        </p:nvGrpSpPr>
        <p:grpSpPr bwMode="auto">
          <a:xfrm>
            <a:off x="1447800" y="3810000"/>
            <a:ext cx="4940300" cy="2286000"/>
            <a:chOff x="1447800" y="3810000"/>
            <a:chExt cx="4940277" cy="2286000"/>
          </a:xfrm>
        </p:grpSpPr>
        <p:grpSp>
          <p:nvGrpSpPr>
            <p:cNvPr id="11270" name="Group 7"/>
            <p:cNvGrpSpPr>
              <a:grpSpLocks/>
            </p:cNvGrpSpPr>
            <p:nvPr/>
          </p:nvGrpSpPr>
          <p:grpSpPr bwMode="auto">
            <a:xfrm>
              <a:off x="4038600" y="4267200"/>
              <a:ext cx="76200" cy="457200"/>
              <a:chOff x="1447800" y="4876800"/>
              <a:chExt cx="76200" cy="457200"/>
            </a:xfrm>
          </p:grpSpPr>
          <p:cxnSp>
            <p:nvCxnSpPr>
              <p:cNvPr id="11292" name="Straight Connector 8"/>
              <p:cNvCxnSpPr>
                <a:cxnSpLocks noChangeShapeType="1"/>
              </p:cNvCxnSpPr>
              <p:nvPr/>
            </p:nvCxnSpPr>
            <p:spPr bwMode="auto">
              <a:xfrm>
                <a:off x="14478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3" name="Straight Connector 9"/>
              <p:cNvCxnSpPr>
                <a:cxnSpLocks noChangeShapeType="1"/>
              </p:cNvCxnSpPr>
              <p:nvPr/>
            </p:nvCxnSpPr>
            <p:spPr bwMode="auto">
              <a:xfrm>
                <a:off x="15240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1271" name="Group 10"/>
            <p:cNvGrpSpPr>
              <a:grpSpLocks/>
            </p:cNvGrpSpPr>
            <p:nvPr/>
          </p:nvGrpSpPr>
          <p:grpSpPr bwMode="auto">
            <a:xfrm>
              <a:off x="4038600" y="5257800"/>
              <a:ext cx="76200" cy="457200"/>
              <a:chOff x="1447800" y="4876800"/>
              <a:chExt cx="76200" cy="457200"/>
            </a:xfrm>
          </p:grpSpPr>
          <p:cxnSp>
            <p:nvCxnSpPr>
              <p:cNvPr id="11290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14478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1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1524000" y="4876800"/>
                <a:ext cx="0" cy="457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272" name="Straight Connector 14"/>
            <p:cNvCxnSpPr>
              <a:cxnSpLocks noChangeShapeType="1"/>
            </p:cNvCxnSpPr>
            <p:nvPr/>
          </p:nvCxnSpPr>
          <p:spPr bwMode="auto">
            <a:xfrm flipH="1">
              <a:off x="3276600" y="44958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3" name="Straight Connector 17"/>
            <p:cNvCxnSpPr>
              <a:cxnSpLocks noChangeShapeType="1"/>
            </p:cNvCxnSpPr>
            <p:nvPr/>
          </p:nvCxnSpPr>
          <p:spPr bwMode="auto">
            <a:xfrm flipH="1">
              <a:off x="3276600" y="54864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4" name="Straight Connector 18"/>
            <p:cNvCxnSpPr>
              <a:cxnSpLocks noChangeShapeType="1"/>
            </p:cNvCxnSpPr>
            <p:nvPr/>
          </p:nvCxnSpPr>
          <p:spPr bwMode="auto">
            <a:xfrm flipH="1">
              <a:off x="4114800" y="54864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5" name="Straight Connector 19"/>
            <p:cNvCxnSpPr>
              <a:cxnSpLocks noChangeShapeType="1"/>
            </p:cNvCxnSpPr>
            <p:nvPr/>
          </p:nvCxnSpPr>
          <p:spPr bwMode="auto">
            <a:xfrm flipH="1">
              <a:off x="4114800" y="4495800"/>
              <a:ext cx="762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1276" name="Group 22"/>
            <p:cNvGrpSpPr>
              <a:grpSpLocks/>
            </p:cNvGrpSpPr>
            <p:nvPr/>
          </p:nvGrpSpPr>
          <p:grpSpPr bwMode="auto">
            <a:xfrm>
              <a:off x="1676400" y="4800600"/>
              <a:ext cx="1600200" cy="457200"/>
              <a:chOff x="1600200" y="4800600"/>
              <a:chExt cx="1600200" cy="457200"/>
            </a:xfrm>
          </p:grpSpPr>
          <p:grpSp>
            <p:nvGrpSpPr>
              <p:cNvPr id="11285" name="Group 3"/>
              <p:cNvGrpSpPr>
                <a:grpSpLocks/>
              </p:cNvGrpSpPr>
              <p:nvPr/>
            </p:nvGrpSpPr>
            <p:grpSpPr bwMode="auto">
              <a:xfrm>
                <a:off x="2362200" y="4800600"/>
                <a:ext cx="76200" cy="457200"/>
                <a:chOff x="1447800" y="4876800"/>
                <a:chExt cx="76200" cy="457200"/>
              </a:xfrm>
            </p:grpSpPr>
            <p:cxnSp>
              <p:nvCxnSpPr>
                <p:cNvPr id="11288" name="Straight Connector 2"/>
                <p:cNvCxnSpPr>
                  <a:cxnSpLocks noChangeShapeType="1"/>
                </p:cNvCxnSpPr>
                <p:nvPr/>
              </p:nvCxnSpPr>
              <p:spPr bwMode="auto">
                <a:xfrm>
                  <a:off x="1447800" y="4876800"/>
                  <a:ext cx="0" cy="457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289" name="Straight Connector 5"/>
                <p:cNvCxnSpPr>
                  <a:cxnSpLocks noChangeShapeType="1"/>
                </p:cNvCxnSpPr>
                <p:nvPr/>
              </p:nvCxnSpPr>
              <p:spPr bwMode="auto">
                <a:xfrm>
                  <a:off x="1524000" y="4876800"/>
                  <a:ext cx="0" cy="457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11286" name="Straight Connector 6"/>
              <p:cNvCxnSpPr>
                <a:cxnSpLocks noChangeShapeType="1"/>
              </p:cNvCxnSpPr>
              <p:nvPr/>
            </p:nvCxnSpPr>
            <p:spPr bwMode="auto">
              <a:xfrm>
                <a:off x="2438400" y="5029200"/>
                <a:ext cx="76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87" name="Straight Connector 20"/>
              <p:cNvCxnSpPr>
                <a:cxnSpLocks noChangeShapeType="1"/>
              </p:cNvCxnSpPr>
              <p:nvPr/>
            </p:nvCxnSpPr>
            <p:spPr bwMode="auto">
              <a:xfrm>
                <a:off x="1600200" y="5029200"/>
                <a:ext cx="762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277" name="Straight Connector 16"/>
            <p:cNvCxnSpPr>
              <a:cxnSpLocks noChangeShapeType="1"/>
            </p:cNvCxnSpPr>
            <p:nvPr/>
          </p:nvCxnSpPr>
          <p:spPr bwMode="auto">
            <a:xfrm>
              <a:off x="3276600" y="4495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8" name="Straight Connector 23"/>
            <p:cNvCxnSpPr>
              <a:cxnSpLocks noChangeShapeType="1"/>
            </p:cNvCxnSpPr>
            <p:nvPr/>
          </p:nvCxnSpPr>
          <p:spPr bwMode="auto">
            <a:xfrm>
              <a:off x="4876800" y="4495800"/>
              <a:ext cx="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9" name="Straight Connector 25"/>
            <p:cNvCxnSpPr>
              <a:cxnSpLocks noChangeShapeType="1"/>
            </p:cNvCxnSpPr>
            <p:nvPr/>
          </p:nvCxnSpPr>
          <p:spPr bwMode="auto">
            <a:xfrm>
              <a:off x="4876800" y="5029200"/>
              <a:ext cx="121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80" name="TextBox 26"/>
            <p:cNvSpPr txBox="1">
              <a:spLocks noChangeArrowheads="1"/>
            </p:cNvSpPr>
            <p:nvPr/>
          </p:nvSpPr>
          <p:spPr bwMode="auto">
            <a:xfrm>
              <a:off x="2298354" y="4191000"/>
              <a:ext cx="5210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</a:t>
              </a:r>
              <a:r>
                <a:rPr lang="en-US" baseline="-25000"/>
                <a:t>1</a:t>
              </a:r>
            </a:p>
          </p:txBody>
        </p:sp>
        <p:sp>
          <p:nvSpPr>
            <p:cNvPr id="11281" name="TextBox 29"/>
            <p:cNvSpPr txBox="1">
              <a:spLocks noChangeArrowheads="1"/>
            </p:cNvSpPr>
            <p:nvPr/>
          </p:nvSpPr>
          <p:spPr bwMode="auto">
            <a:xfrm>
              <a:off x="3898554" y="3810000"/>
              <a:ext cx="5210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</a:t>
              </a:r>
              <a:r>
                <a:rPr lang="en-US" baseline="-25000"/>
                <a:t>2</a:t>
              </a:r>
            </a:p>
          </p:txBody>
        </p:sp>
        <p:sp>
          <p:nvSpPr>
            <p:cNvPr id="11282" name="TextBox 30"/>
            <p:cNvSpPr txBox="1">
              <a:spLocks noChangeArrowheads="1"/>
            </p:cNvSpPr>
            <p:nvPr/>
          </p:nvSpPr>
          <p:spPr bwMode="auto">
            <a:xfrm>
              <a:off x="3886200" y="5634335"/>
              <a:ext cx="52104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C</a:t>
              </a:r>
              <a:r>
                <a:rPr lang="en-US" baseline="-25000"/>
                <a:t>3</a:t>
              </a:r>
            </a:p>
          </p:txBody>
        </p:sp>
        <p:sp>
          <p:nvSpPr>
            <p:cNvPr id="11283" name="TextBox 27"/>
            <p:cNvSpPr txBox="1">
              <a:spLocks noChangeArrowheads="1"/>
            </p:cNvSpPr>
            <p:nvPr/>
          </p:nvSpPr>
          <p:spPr bwMode="auto">
            <a:xfrm>
              <a:off x="1447800" y="4572000"/>
              <a:ext cx="40267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A</a:t>
              </a:r>
            </a:p>
          </p:txBody>
        </p:sp>
        <p:sp>
          <p:nvSpPr>
            <p:cNvPr id="11284" name="TextBox 32"/>
            <p:cNvSpPr txBox="1">
              <a:spLocks noChangeArrowheads="1"/>
            </p:cNvSpPr>
            <p:nvPr/>
          </p:nvSpPr>
          <p:spPr bwMode="auto">
            <a:xfrm>
              <a:off x="5998126" y="4495800"/>
              <a:ext cx="38995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/>
                <a:t>B</a:t>
              </a:r>
            </a:p>
          </p:txBody>
        </p:sp>
      </p:grpSp>
      <p:sp>
        <p:nvSpPr>
          <p:cNvPr id="11269" name="TextBox 28"/>
          <p:cNvSpPr txBox="1">
            <a:spLocks noChangeArrowheads="1"/>
          </p:cNvSpPr>
          <p:nvPr/>
        </p:nvSpPr>
        <p:spPr bwMode="auto">
          <a:xfrm>
            <a:off x="1752600" y="3276600"/>
            <a:ext cx="5819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r>
              <a:rPr lang="en-US"/>
              <a:t>C</a:t>
            </a:r>
            <a:r>
              <a:rPr lang="en-US" baseline="-25000"/>
              <a:t>1</a:t>
            </a:r>
            <a:r>
              <a:rPr lang="en-US"/>
              <a:t> = 4.0 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C</a:t>
            </a:r>
            <a:r>
              <a:rPr lang="en-US" baseline="-25000"/>
              <a:t>2</a:t>
            </a:r>
            <a:r>
              <a:rPr lang="en-US"/>
              <a:t> = C</a:t>
            </a:r>
            <a:r>
              <a:rPr lang="en-US" baseline="-25000"/>
              <a:t>3</a:t>
            </a:r>
            <a:r>
              <a:rPr lang="en-US"/>
              <a:t> = 1.0</a:t>
            </a:r>
            <a:r>
              <a:rPr lang="en-US">
                <a:latin typeface="Symbol" pitchFamily="18" charset="2"/>
              </a:rPr>
              <a:t>m</a:t>
            </a:r>
            <a:r>
              <a:rPr lang="en-US"/>
              <a:t>F, V</a:t>
            </a:r>
            <a:r>
              <a:rPr lang="en-US" baseline="-25000"/>
              <a:t>AB</a:t>
            </a:r>
            <a:r>
              <a:rPr lang="en-US"/>
              <a:t> = 3.0 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2004:Templates:Presentations:Designs:Blends</Template>
  <TotalTime>1747</TotalTime>
  <Words>566</Words>
  <Application>Microsoft Office PowerPoint</Application>
  <PresentationFormat>On-screen Show (4:3)</PresentationFormat>
  <Paragraphs>122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ＭＳ Ｐゴシック</vt:lpstr>
      <vt:lpstr>Wingdings</vt:lpstr>
      <vt:lpstr>Symbol</vt:lpstr>
      <vt:lpstr>Comic Sans MS</vt:lpstr>
      <vt:lpstr>Times New Roman</vt:lpstr>
      <vt:lpstr>Blends</vt:lpstr>
      <vt:lpstr>Capacitor</vt:lpstr>
      <vt:lpstr>PowerPoint Presentation</vt:lpstr>
      <vt:lpstr>Capacitor as a circuit element</vt:lpstr>
      <vt:lpstr>PowerPoint Presentation</vt:lpstr>
      <vt:lpstr>PowerPoint Presentation</vt:lpstr>
      <vt:lpstr>Capacitor practice</vt:lpstr>
      <vt:lpstr>Capacitor practice</vt:lpstr>
      <vt:lpstr>Capacitor practice</vt:lpstr>
      <vt:lpstr>PowerPoint Presentation</vt:lpstr>
      <vt:lpstr>PowerPoint Presentation</vt:lpstr>
      <vt:lpstr>Energy Storage in Capacitors</vt:lpstr>
      <vt:lpstr>PowerPoint Presentation</vt:lpstr>
      <vt:lpstr>Energy Storage in Capacitors</vt:lpstr>
      <vt:lpstr>Energy Example</vt:lpstr>
      <vt:lpstr>Cap energy multiple choice</vt:lpstr>
      <vt:lpstr>Capacitors</vt:lpstr>
      <vt:lpstr>PowerPoint Presentation</vt:lpstr>
    </vt:vector>
  </TitlesOfParts>
  <Company>Richard Craig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51: Introduction</dc:title>
  <dc:creator>Richard Craig</dc:creator>
  <cp:lastModifiedBy>Teacher E-Solutions</cp:lastModifiedBy>
  <cp:revision>44</cp:revision>
  <cp:lastPrinted>2014-02-18T18:03:02Z</cp:lastPrinted>
  <dcterms:created xsi:type="dcterms:W3CDTF">2011-02-23T18:21:35Z</dcterms:created>
  <dcterms:modified xsi:type="dcterms:W3CDTF">2019-01-18T17:30:11Z</dcterms:modified>
</cp:coreProperties>
</file>