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0"/>
  </p:handoutMasterIdLst>
  <p:sldIdLst>
    <p:sldId id="301" r:id="rId2"/>
    <p:sldId id="307" r:id="rId3"/>
    <p:sldId id="283" r:id="rId4"/>
    <p:sldId id="293" r:id="rId5"/>
    <p:sldId id="294" r:id="rId6"/>
    <p:sldId id="296" r:id="rId7"/>
    <p:sldId id="297" r:id="rId8"/>
    <p:sldId id="286" r:id="rId9"/>
    <p:sldId id="264" r:id="rId10"/>
    <p:sldId id="302" r:id="rId11"/>
    <p:sldId id="265" r:id="rId12"/>
    <p:sldId id="267" r:id="rId13"/>
    <p:sldId id="270" r:id="rId14"/>
    <p:sldId id="271" r:id="rId15"/>
    <p:sldId id="266" r:id="rId16"/>
    <p:sldId id="268" r:id="rId17"/>
    <p:sldId id="272" r:id="rId18"/>
    <p:sldId id="298" r:id="rId19"/>
    <p:sldId id="300" r:id="rId20"/>
    <p:sldId id="299" r:id="rId21"/>
    <p:sldId id="305" r:id="rId22"/>
    <p:sldId id="306" r:id="rId23"/>
    <p:sldId id="257" r:id="rId24"/>
    <p:sldId id="261" r:id="rId25"/>
    <p:sldId id="262" r:id="rId26"/>
    <p:sldId id="263" r:id="rId27"/>
    <p:sldId id="273" r:id="rId28"/>
    <p:sldId id="275" r:id="rId29"/>
    <p:sldId id="274" r:id="rId30"/>
    <p:sldId id="256" r:id="rId31"/>
    <p:sldId id="303" r:id="rId32"/>
    <p:sldId id="290" r:id="rId33"/>
    <p:sldId id="291" r:id="rId34"/>
    <p:sldId id="292" r:id="rId35"/>
    <p:sldId id="258" r:id="rId36"/>
    <p:sldId id="276" r:id="rId37"/>
    <p:sldId id="308" r:id="rId38"/>
    <p:sldId id="277" r:id="rId39"/>
  </p:sldIdLst>
  <p:sldSz cx="9144000" cy="6858000" type="screen4x3"/>
  <p:notesSz cx="6858000" cy="9144000"/>
  <p:defaultTextStyle>
    <a:defPPr>
      <a:defRPr lang="en-GB"/>
    </a:defPPr>
    <a:lvl1pPr algn="l" rtl="0" fontAlgn="base">
      <a:spcBef>
        <a:spcPct val="0"/>
      </a:spcBef>
      <a:spcAft>
        <a:spcPct val="0"/>
      </a:spcAft>
      <a:defRPr sz="2000" kern="1200">
        <a:solidFill>
          <a:schemeClr val="tx1"/>
        </a:solidFill>
        <a:latin typeface="Times New Roman" pitchFamily="18" charset="0"/>
        <a:ea typeface="+mn-ea"/>
        <a:cs typeface="+mn-cs"/>
      </a:defRPr>
    </a:lvl1pPr>
    <a:lvl2pPr marL="457200" algn="l" rtl="0" fontAlgn="base">
      <a:spcBef>
        <a:spcPct val="0"/>
      </a:spcBef>
      <a:spcAft>
        <a:spcPct val="0"/>
      </a:spcAft>
      <a:defRPr sz="2000" kern="1200">
        <a:solidFill>
          <a:schemeClr val="tx1"/>
        </a:solidFill>
        <a:latin typeface="Times New Roman" pitchFamily="18" charset="0"/>
        <a:ea typeface="+mn-ea"/>
        <a:cs typeface="+mn-cs"/>
      </a:defRPr>
    </a:lvl2pPr>
    <a:lvl3pPr marL="914400" algn="l" rtl="0" fontAlgn="base">
      <a:spcBef>
        <a:spcPct val="0"/>
      </a:spcBef>
      <a:spcAft>
        <a:spcPct val="0"/>
      </a:spcAft>
      <a:defRPr sz="2000" kern="1200">
        <a:solidFill>
          <a:schemeClr val="tx1"/>
        </a:solidFill>
        <a:latin typeface="Times New Roman" pitchFamily="18" charset="0"/>
        <a:ea typeface="+mn-ea"/>
        <a:cs typeface="+mn-cs"/>
      </a:defRPr>
    </a:lvl3pPr>
    <a:lvl4pPr marL="1371600" algn="l" rtl="0" fontAlgn="base">
      <a:spcBef>
        <a:spcPct val="0"/>
      </a:spcBef>
      <a:spcAft>
        <a:spcPct val="0"/>
      </a:spcAft>
      <a:defRPr sz="2000" kern="1200">
        <a:solidFill>
          <a:schemeClr val="tx1"/>
        </a:solidFill>
        <a:latin typeface="Times New Roman" pitchFamily="18" charset="0"/>
        <a:ea typeface="+mn-ea"/>
        <a:cs typeface="+mn-cs"/>
      </a:defRPr>
    </a:lvl4pPr>
    <a:lvl5pPr marL="1828800" algn="l"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41" d="100"/>
          <a:sy n="41" d="100"/>
        </p:scale>
        <p:origin x="-1992" y="-6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409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409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409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D79EAB0-09D1-4E63-9189-ABE03919D1E6}"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2E3A88B-64A8-4AB4-8572-9916734F4CA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C9BBF3C-2BDE-408F-9A42-4B9AEE16689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4951479-DA80-4022-9059-72118E5F9454}"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C96866D-60F0-4534-A568-680A9D3EBA6A}"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1CB0914-E1CF-44AA-8C3B-C575BAF25EED}"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0A2FAB6-8793-44D0-8DDD-F64BD1DF056B}"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15F39898-2F1F-439D-8A0A-23B8F730286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6D9413B3-C031-4F48-99A7-36CC21C2BB7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334C90D-B9C6-407D-8101-282A4E05350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56F9555-6BFD-4FBA-8483-07B13237909F}"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41C57B7-A371-4EFB-8FD4-BA510235210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F3CEEF40-5B3D-44BA-ACDE-C0BAC4744DBB}"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hyperlink" Target="file:///D:\btn_print1','','\images\btn_print_this_page_f2.gif" TargetMode="External"/><Relationship Id="rId3" Type="http://schemas.openxmlformats.org/officeDocument/2006/relationships/hyperlink" Target="file:///D:\Image2','','\images\btn_dianes_story_f2.gif" TargetMode="External"/><Relationship Id="rId7" Type="http://schemas.openxmlformats.org/officeDocument/2006/relationships/hyperlink" Target="file:///D:\buy_gifts','','\images\btn_buy_gifts_f2.gif" TargetMode="External"/><Relationship Id="rId2" Type="http://schemas.openxmlformats.org/officeDocument/2006/relationships/hyperlink" Target="http://www.blood.co.uk/pages/e21cases.html#diane" TargetMode="External"/><Relationship Id="rId1" Type="http://schemas.openxmlformats.org/officeDocument/2006/relationships/slideLayout" Target="../slideLayouts/slideLayout7.xml"/><Relationship Id="rId6" Type="http://schemas.openxmlformats.org/officeDocument/2006/relationships/hyperlink" Target="https://www.nbscollection.co.uk/" TargetMode="External"/><Relationship Id="rId5" Type="http://schemas.openxmlformats.org/officeDocument/2006/relationships/hyperlink" Target="file:///D:\Image1','','\images\btn_view_blood_stocks_f2.gif" TargetMode="External"/><Relationship Id="rId10" Type="http://schemas.openxmlformats.org/officeDocument/2006/relationships/hyperlink" Target="file:///D:\btn_legals','','\images\btn_privacy_legals_f2.gif" TargetMode="External"/><Relationship Id="rId4" Type="http://schemas.openxmlformats.org/officeDocument/2006/relationships/hyperlink" Target="http://www.blood.co.uk/pages/stocklevel.html" TargetMode="External"/><Relationship Id="rId9" Type="http://schemas.openxmlformats.org/officeDocument/2006/relationships/hyperlink" Target="http://www.blood.co.uk/pages/legal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6"/>
          <p:cNvSpPr>
            <a:spLocks noGrp="1" noChangeArrowheads="1"/>
          </p:cNvSpPr>
          <p:nvPr>
            <p:ph type="ctrTitle"/>
          </p:nvPr>
        </p:nvSpPr>
        <p:spPr>
          <a:xfrm>
            <a:off x="685800" y="1600200"/>
            <a:ext cx="7772400" cy="1143000"/>
          </a:xfrm>
        </p:spPr>
        <p:txBody>
          <a:bodyPr/>
          <a:lstStyle/>
          <a:p>
            <a:pPr eaLnBrk="1" hangingPunct="1"/>
            <a:r>
              <a:rPr lang="en-GB" b="1" dirty="0" smtClean="0"/>
              <a:t/>
            </a:r>
            <a:br>
              <a:rPr lang="en-GB" b="1" dirty="0" smtClean="0"/>
            </a:br>
            <a:r>
              <a:rPr lang="en-GB" b="1" dirty="0" smtClean="0"/>
              <a:t>Biology 121</a:t>
            </a:r>
            <a:br>
              <a:rPr lang="en-GB" b="1" dirty="0" smtClean="0"/>
            </a:br>
            <a:r>
              <a:rPr lang="en-GB" b="1" dirty="0" smtClean="0"/>
              <a:t/>
            </a:r>
            <a:br>
              <a:rPr lang="en-GB" b="1" dirty="0" smtClean="0"/>
            </a:br>
            <a:r>
              <a:rPr lang="en-GB" b="1" dirty="0" smtClean="0"/>
              <a:t>Blood groups and Rhesus factor</a:t>
            </a:r>
          </a:p>
        </p:txBody>
      </p:sp>
      <p:sp>
        <p:nvSpPr>
          <p:cNvPr id="2051" name="Rectangle 1027"/>
          <p:cNvSpPr>
            <a:spLocks noGrp="1" noChangeArrowheads="1"/>
          </p:cNvSpPr>
          <p:nvPr>
            <p:ph type="subTitle" idx="1"/>
          </p:nvPr>
        </p:nvSpPr>
        <p:spPr>
          <a:xfrm>
            <a:off x="1371600" y="3505200"/>
            <a:ext cx="6400800" cy="1752600"/>
          </a:xfrm>
        </p:spPr>
        <p:txBody>
          <a:bodyPr/>
          <a:lstStyle/>
          <a:p>
            <a:pPr eaLnBrk="1" hangingPunct="1"/>
            <a:endParaRPr lang="en-GB" sz="2800" dirty="0" smtClean="0"/>
          </a:p>
          <a:p>
            <a:pPr eaLnBrk="1" hangingPunct="1"/>
            <a:endParaRPr lang="en-GB" sz="2800" dirty="0" smtClean="0"/>
          </a:p>
          <a:p>
            <a:pPr eaLnBrk="1" hangingPunct="1"/>
            <a:endParaRPr lang="en-GB" sz="2800" dirty="0" smtClean="0"/>
          </a:p>
        </p:txBody>
      </p:sp>
      <p:pic>
        <p:nvPicPr>
          <p:cNvPr id="2052" name="Picture 1029" descr="http://www.bh.rmit.edu.au/mls/subjects/abo/resources/rule12.gif"/>
          <p:cNvPicPr>
            <a:picLocks noChangeAspect="1" noChangeArrowheads="1"/>
          </p:cNvPicPr>
          <p:nvPr/>
        </p:nvPicPr>
        <p:blipFill>
          <a:blip r:embed="rId2" cstate="print"/>
          <a:srcRect/>
          <a:stretch>
            <a:fillRect/>
          </a:stretch>
        </p:blipFill>
        <p:spPr bwMode="auto">
          <a:xfrm>
            <a:off x="1981200" y="1828800"/>
            <a:ext cx="5349875" cy="250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09600" y="1600200"/>
            <a:ext cx="7391400" cy="4473575"/>
          </a:xfrm>
          <a:prstGeom prst="rect">
            <a:avLst/>
          </a:prstGeom>
          <a:noFill/>
          <a:ln w="9525">
            <a:noFill/>
            <a:miter lim="800000"/>
            <a:headEnd/>
            <a:tailEnd/>
          </a:ln>
        </p:spPr>
        <p:txBody>
          <a:bodyPr>
            <a:spAutoFit/>
          </a:bodyPr>
          <a:lstStyle/>
          <a:p>
            <a:pPr eaLnBrk="0" hangingPunct="0">
              <a:buFontTx/>
              <a:buChar char="•"/>
            </a:pPr>
            <a:r>
              <a:rPr lang="en-GB" sz="2400">
                <a:latin typeface="Verdana" pitchFamily="34" charset="0"/>
              </a:rPr>
              <a:t> Karl Landsteiner discovered that blood clumping was an </a:t>
            </a:r>
            <a:r>
              <a:rPr lang="en-GB" sz="2400" b="1">
                <a:latin typeface="Verdana" pitchFamily="34" charset="0"/>
              </a:rPr>
              <a:t>immunological reaction</a:t>
            </a:r>
            <a:r>
              <a:rPr lang="en-GB" sz="2400">
                <a:latin typeface="Verdana" pitchFamily="34" charset="0"/>
              </a:rPr>
              <a:t> which occurs when the receiver of a blood transfusion has antibodies against the donor blood cells.</a:t>
            </a:r>
            <a:br>
              <a:rPr lang="en-GB" sz="2400">
                <a:latin typeface="Verdana" pitchFamily="34" charset="0"/>
              </a:rPr>
            </a:br>
            <a:endParaRPr lang="cy-GB" sz="2400">
              <a:latin typeface="Verdana" pitchFamily="34" charset="0"/>
            </a:endParaRPr>
          </a:p>
          <a:p>
            <a:pPr eaLnBrk="0" hangingPunct="0">
              <a:buFontTx/>
              <a:buChar char="•"/>
            </a:pPr>
            <a:r>
              <a:rPr lang="en-GB" sz="2400">
                <a:latin typeface="Verdana" pitchFamily="34" charset="0"/>
              </a:rPr>
              <a:t>Karl Landsteiner's work made it possible to determine </a:t>
            </a:r>
            <a:r>
              <a:rPr lang="en-GB" sz="2400" b="1">
                <a:latin typeface="Verdana" pitchFamily="34" charset="0"/>
              </a:rPr>
              <a:t>blood types</a:t>
            </a:r>
            <a:r>
              <a:rPr lang="en-GB" sz="2400">
                <a:latin typeface="Verdana" pitchFamily="34" charset="0"/>
              </a:rPr>
              <a:t> and thus paved the way for blood transfusions to be carried out safely. For this discovery he was awarded the </a:t>
            </a:r>
            <a:r>
              <a:rPr lang="en-GB" sz="2400" b="1">
                <a:latin typeface="Verdana" pitchFamily="34" charset="0"/>
              </a:rPr>
              <a:t>Nobel Prize</a:t>
            </a:r>
            <a:r>
              <a:rPr lang="en-GB" sz="2400">
                <a:latin typeface="Verdana" pitchFamily="34" charset="0"/>
              </a:rPr>
              <a:t> in Physiology or Medicine in 1930.</a:t>
            </a:r>
          </a:p>
        </p:txBody>
      </p:sp>
      <p:sp>
        <p:nvSpPr>
          <p:cNvPr id="11267" name="Rectangle 3"/>
          <p:cNvSpPr>
            <a:spLocks noChangeArrowheads="1"/>
          </p:cNvSpPr>
          <p:nvPr/>
        </p:nvSpPr>
        <p:spPr bwMode="auto">
          <a:xfrm>
            <a:off x="533400" y="609600"/>
            <a:ext cx="7159625" cy="822325"/>
          </a:xfrm>
          <a:prstGeom prst="rect">
            <a:avLst/>
          </a:prstGeom>
          <a:noFill/>
          <a:ln w="9525">
            <a:noFill/>
            <a:miter lim="800000"/>
            <a:headEnd/>
            <a:tailEnd/>
          </a:ln>
        </p:spPr>
        <p:txBody>
          <a:bodyPr>
            <a:spAutoFit/>
          </a:bodyPr>
          <a:lstStyle/>
          <a:p>
            <a:r>
              <a:rPr lang="en-GB" sz="2400" b="1">
                <a:solidFill>
                  <a:srgbClr val="003366"/>
                </a:solidFill>
                <a:latin typeface="Arial" charset="0"/>
                <a:cs typeface="Arial" charset="0"/>
              </a:rPr>
              <a:t>History of Blood Groups and Blood Transfusions</a:t>
            </a:r>
            <a:r>
              <a:rPr lang="cy-GB" sz="2400" b="1">
                <a:solidFill>
                  <a:srgbClr val="003366"/>
                </a:solidFill>
                <a:latin typeface="Arial" charset="0"/>
                <a:cs typeface="Arial" charset="0"/>
              </a:rPr>
              <a:t> (Cont.)</a:t>
            </a:r>
            <a:endParaRPr lang="en-GB" sz="2400" b="1">
              <a:solidFill>
                <a:srgbClr val="003366"/>
              </a:solidFill>
              <a:latin typeface="Arial" charset="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12"/>
          <p:cNvGrpSpPr>
            <a:grpSpLocks/>
          </p:cNvGrpSpPr>
          <p:nvPr/>
        </p:nvGrpSpPr>
        <p:grpSpPr bwMode="auto">
          <a:xfrm>
            <a:off x="304800" y="0"/>
            <a:ext cx="8839200" cy="5486400"/>
            <a:chOff x="0" y="0"/>
            <a:chExt cx="4320" cy="2203"/>
          </a:xfrm>
        </p:grpSpPr>
        <p:sp>
          <p:nvSpPr>
            <p:cNvPr id="12292" name="Rectangle 2"/>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grpSp>
          <p:nvGrpSpPr>
            <p:cNvPr id="12293" name="Group 11"/>
            <p:cNvGrpSpPr>
              <a:grpSpLocks/>
            </p:cNvGrpSpPr>
            <p:nvPr/>
          </p:nvGrpSpPr>
          <p:grpSpPr bwMode="auto">
            <a:xfrm>
              <a:off x="0" y="0"/>
              <a:ext cx="4319" cy="2203"/>
              <a:chOff x="0" y="0"/>
              <a:chExt cx="4319" cy="2203"/>
            </a:xfrm>
          </p:grpSpPr>
          <p:sp>
            <p:nvSpPr>
              <p:cNvPr id="12294" name="Rectangle 3"/>
              <p:cNvSpPr>
                <a:spLocks noChangeArrowheads="1"/>
              </p:cNvSpPr>
              <p:nvPr/>
            </p:nvSpPr>
            <p:spPr bwMode="auto">
              <a:xfrm>
                <a:off x="0" y="0"/>
                <a:ext cx="1311" cy="456"/>
              </a:xfrm>
              <a:prstGeom prst="rect">
                <a:avLst/>
              </a:prstGeom>
              <a:noFill/>
              <a:ln w="9525">
                <a:noFill/>
                <a:miter lim="800000"/>
                <a:headEnd/>
                <a:tailEnd/>
              </a:ln>
            </p:spPr>
            <p:txBody>
              <a:bodyPr>
                <a:spAutoFit/>
              </a:bodyPr>
              <a:lstStyle/>
              <a:p>
                <a:endParaRPr lang="en-US"/>
              </a:p>
            </p:txBody>
          </p:sp>
          <p:sp>
            <p:nvSpPr>
              <p:cNvPr id="12295" name="Rectangle 4"/>
              <p:cNvSpPr>
                <a:spLocks noChangeArrowheads="1" noTextEdit="1"/>
              </p:cNvSpPr>
              <p:nvPr/>
            </p:nvSpPr>
            <p:spPr bwMode="auto">
              <a:xfrm>
                <a:off x="1311" y="0"/>
                <a:ext cx="158" cy="456"/>
              </a:xfrm>
              <a:prstGeom prst="rect">
                <a:avLst/>
              </a:prstGeom>
              <a:noFill/>
              <a:ln w="9525">
                <a:noFill/>
                <a:miter lim="800000"/>
                <a:headEnd/>
                <a:tailEnd/>
              </a:ln>
            </p:spPr>
            <p:txBody>
              <a:bodyPr>
                <a:spAutoFit/>
              </a:bodyPr>
              <a:lstStyle/>
              <a:p>
                <a:endParaRPr lang="en-CA"/>
              </a:p>
            </p:txBody>
          </p:sp>
          <p:sp>
            <p:nvSpPr>
              <p:cNvPr id="12296" name="Rectangle 5"/>
              <p:cNvSpPr>
                <a:spLocks noChangeArrowheads="1"/>
              </p:cNvSpPr>
              <p:nvPr/>
            </p:nvSpPr>
            <p:spPr bwMode="auto">
              <a:xfrm>
                <a:off x="1469" y="0"/>
                <a:ext cx="2850" cy="456"/>
              </a:xfrm>
              <a:prstGeom prst="rect">
                <a:avLst/>
              </a:prstGeom>
              <a:noFill/>
              <a:ln w="9525">
                <a:noFill/>
                <a:miter lim="800000"/>
                <a:headEnd/>
                <a:tailEnd/>
              </a:ln>
            </p:spPr>
            <p:txBody>
              <a:bodyPr tIns="68241" bIns="46023" anchor="ctr"/>
              <a:lstStyle/>
              <a:p>
                <a:r>
                  <a:rPr lang="en-GB" sz="2400" b="1">
                    <a:solidFill>
                      <a:srgbClr val="003366"/>
                    </a:solidFill>
                    <a:latin typeface="Arial" charset="0"/>
                  </a:rPr>
                  <a:t>What is blood made up of?</a:t>
                </a:r>
                <a:endParaRPr lang="en-GB" sz="2400"/>
              </a:p>
            </p:txBody>
          </p:sp>
          <p:sp>
            <p:nvSpPr>
              <p:cNvPr id="12297" name="Rectangle 6"/>
              <p:cNvSpPr>
                <a:spLocks noChangeArrowheads="1" noTextEdit="1"/>
              </p:cNvSpPr>
              <p:nvPr/>
            </p:nvSpPr>
            <p:spPr bwMode="auto">
              <a:xfrm>
                <a:off x="4319" y="0"/>
                <a:ext cx="0" cy="456"/>
              </a:xfrm>
              <a:prstGeom prst="rect">
                <a:avLst/>
              </a:prstGeom>
              <a:noFill/>
              <a:ln w="9525">
                <a:noFill/>
                <a:miter lim="800000"/>
                <a:headEnd/>
                <a:tailEnd/>
              </a:ln>
            </p:spPr>
            <p:txBody>
              <a:bodyPr anchor="ctr">
                <a:spAutoFit/>
              </a:bodyPr>
              <a:lstStyle/>
              <a:p>
                <a:endParaRPr lang="en-CA"/>
              </a:p>
            </p:txBody>
          </p:sp>
          <p:sp>
            <p:nvSpPr>
              <p:cNvPr id="12298" name="Rectangle 7"/>
              <p:cNvSpPr>
                <a:spLocks noChangeArrowheads="1"/>
              </p:cNvSpPr>
              <p:nvPr/>
            </p:nvSpPr>
            <p:spPr bwMode="auto">
              <a:xfrm>
                <a:off x="0" y="456"/>
                <a:ext cx="1311" cy="1747"/>
              </a:xfrm>
              <a:prstGeom prst="rect">
                <a:avLst/>
              </a:prstGeom>
              <a:noFill/>
              <a:ln w="9525">
                <a:noFill/>
                <a:miter lim="800000"/>
                <a:headEnd/>
                <a:tailEnd/>
              </a:ln>
            </p:spPr>
            <p:txBody>
              <a:bodyPr/>
              <a:lstStyle/>
              <a:p>
                <a:r>
                  <a:rPr lang="en-GB" sz="2400"/>
                  <a:t>  </a:t>
                </a:r>
                <a:r>
                  <a:rPr lang="en-GB" sz="15200"/>
                  <a:t> </a:t>
                </a:r>
                <a:r>
                  <a:rPr lang="en-GB" sz="2400"/>
                  <a:t>                     </a:t>
                </a:r>
              </a:p>
            </p:txBody>
          </p:sp>
          <p:sp>
            <p:nvSpPr>
              <p:cNvPr id="12299" name="Rectangle 9"/>
              <p:cNvSpPr>
                <a:spLocks noChangeArrowheads="1" noTextEdit="1"/>
              </p:cNvSpPr>
              <p:nvPr/>
            </p:nvSpPr>
            <p:spPr bwMode="auto">
              <a:xfrm>
                <a:off x="1311" y="456"/>
                <a:ext cx="158" cy="1747"/>
              </a:xfrm>
              <a:prstGeom prst="rect">
                <a:avLst/>
              </a:prstGeom>
              <a:noFill/>
              <a:ln w="9525">
                <a:noFill/>
                <a:miter lim="800000"/>
                <a:headEnd/>
                <a:tailEnd/>
              </a:ln>
            </p:spPr>
            <p:txBody>
              <a:bodyPr>
                <a:spAutoFit/>
              </a:bodyPr>
              <a:lstStyle/>
              <a:p>
                <a:endParaRPr lang="en-CA"/>
              </a:p>
            </p:txBody>
          </p:sp>
          <p:sp>
            <p:nvSpPr>
              <p:cNvPr id="12300" name="Rectangle 10"/>
              <p:cNvSpPr>
                <a:spLocks noChangeArrowheads="1"/>
              </p:cNvSpPr>
              <p:nvPr/>
            </p:nvSpPr>
            <p:spPr bwMode="auto">
              <a:xfrm>
                <a:off x="1469" y="456"/>
                <a:ext cx="2850" cy="1747"/>
              </a:xfrm>
              <a:prstGeom prst="rect">
                <a:avLst/>
              </a:prstGeom>
              <a:noFill/>
              <a:ln w="9525">
                <a:noFill/>
                <a:miter lim="800000"/>
                <a:headEnd/>
                <a:tailEnd/>
              </a:ln>
            </p:spPr>
            <p:txBody>
              <a:bodyPr/>
              <a:lstStyle/>
              <a:p>
                <a:r>
                  <a:rPr lang="en-GB" dirty="0">
                    <a:latin typeface="Verdana" pitchFamily="34" charset="0"/>
                  </a:rPr>
                  <a:t>An adult human has about 4–6 </a:t>
                </a:r>
                <a:r>
                  <a:rPr lang="en-GB" dirty="0" err="1">
                    <a:latin typeface="Verdana" pitchFamily="34" charset="0"/>
                  </a:rPr>
                  <a:t>liters</a:t>
                </a:r>
                <a:r>
                  <a:rPr lang="en-GB" dirty="0">
                    <a:latin typeface="Verdana" pitchFamily="34" charset="0"/>
                  </a:rPr>
                  <a:t> of blood circulating in the body. </a:t>
                </a:r>
              </a:p>
              <a:p>
                <a:pPr eaLnBrk="0" hangingPunct="0"/>
                <a:r>
                  <a:rPr lang="en-GB" dirty="0">
                    <a:latin typeface="Verdana" pitchFamily="34" charset="0"/>
                  </a:rPr>
                  <a:t>Blood consists of several types of cells floating around in a fluid called plasma.</a:t>
                </a:r>
                <a:br>
                  <a:rPr lang="en-GB" dirty="0">
                    <a:latin typeface="Verdana" pitchFamily="34" charset="0"/>
                  </a:rPr>
                </a:br>
                <a:r>
                  <a:rPr lang="en-GB" dirty="0">
                    <a:latin typeface="Verdana" pitchFamily="34" charset="0"/>
                  </a:rPr>
                  <a:t/>
                </a:r>
                <a:br>
                  <a:rPr lang="en-GB" dirty="0">
                    <a:latin typeface="Verdana" pitchFamily="34" charset="0"/>
                  </a:rPr>
                </a:br>
                <a:r>
                  <a:rPr lang="en-GB" b="1" dirty="0">
                    <a:latin typeface="Verdana" pitchFamily="34" charset="0"/>
                  </a:rPr>
                  <a:t>The red blood cells (RBC</a:t>
                </a:r>
                <a:r>
                  <a:rPr lang="cy-GB" b="1" dirty="0">
                    <a:latin typeface="Verdana" pitchFamily="34" charset="0"/>
                  </a:rPr>
                  <a:t>s</a:t>
                </a:r>
                <a:r>
                  <a:rPr lang="en-GB" b="1" dirty="0" smtClean="0">
                    <a:latin typeface="Verdana" pitchFamily="34" charset="0"/>
                  </a:rPr>
                  <a:t>) (Erythrocytes)</a:t>
                </a:r>
                <a:r>
                  <a:rPr lang="en-GB" dirty="0" smtClean="0">
                    <a:latin typeface="Verdana" pitchFamily="34" charset="0"/>
                  </a:rPr>
                  <a:t> </a:t>
                </a:r>
                <a:r>
                  <a:rPr lang="en-GB" dirty="0">
                    <a:latin typeface="Verdana" pitchFamily="34" charset="0"/>
                  </a:rPr>
                  <a:t>contain haemoglobin, a protein that binds oxygen. RBCs transport oxygen to, and remove carbon dioxide from the tissues.</a:t>
                </a:r>
                <a:br>
                  <a:rPr lang="en-GB" dirty="0">
                    <a:latin typeface="Verdana" pitchFamily="34" charset="0"/>
                  </a:rPr>
                </a:br>
                <a:r>
                  <a:rPr lang="en-GB" dirty="0">
                    <a:latin typeface="Verdana" pitchFamily="34" charset="0"/>
                  </a:rPr>
                  <a:t/>
                </a:r>
                <a:br>
                  <a:rPr lang="en-GB" dirty="0">
                    <a:latin typeface="Verdana" pitchFamily="34" charset="0"/>
                  </a:rPr>
                </a:br>
                <a:r>
                  <a:rPr lang="en-GB" b="1" dirty="0">
                    <a:latin typeface="Verdana" pitchFamily="34" charset="0"/>
                  </a:rPr>
                  <a:t>The white blood cells</a:t>
                </a:r>
                <a:r>
                  <a:rPr lang="en-GB" dirty="0">
                    <a:latin typeface="Verdana" pitchFamily="34" charset="0"/>
                  </a:rPr>
                  <a:t> fight infection.</a:t>
                </a:r>
                <a:br>
                  <a:rPr lang="en-GB" dirty="0">
                    <a:latin typeface="Verdana" pitchFamily="34" charset="0"/>
                  </a:rPr>
                </a:br>
                <a:r>
                  <a:rPr lang="en-GB" dirty="0">
                    <a:latin typeface="Verdana" pitchFamily="34" charset="0"/>
                  </a:rPr>
                  <a:t/>
                </a:r>
                <a:br>
                  <a:rPr lang="en-GB" dirty="0">
                    <a:latin typeface="Verdana" pitchFamily="34" charset="0"/>
                  </a:rPr>
                </a:br>
                <a:r>
                  <a:rPr lang="en-GB" b="1" dirty="0">
                    <a:latin typeface="Verdana" pitchFamily="34" charset="0"/>
                  </a:rPr>
                  <a:t>The platelets</a:t>
                </a:r>
                <a:r>
                  <a:rPr lang="en-GB" dirty="0">
                    <a:latin typeface="Verdana" pitchFamily="34" charset="0"/>
                  </a:rPr>
                  <a:t> help the blood to clot, if you get a wound for example.</a:t>
                </a:r>
                <a:br>
                  <a:rPr lang="en-GB" dirty="0">
                    <a:latin typeface="Verdana" pitchFamily="34" charset="0"/>
                  </a:rPr>
                </a:br>
                <a:r>
                  <a:rPr lang="en-GB" dirty="0">
                    <a:latin typeface="Verdana" pitchFamily="34" charset="0"/>
                  </a:rPr>
                  <a:t/>
                </a:r>
                <a:br>
                  <a:rPr lang="en-GB" dirty="0">
                    <a:latin typeface="Verdana" pitchFamily="34" charset="0"/>
                  </a:rPr>
                </a:br>
                <a:r>
                  <a:rPr lang="en-GB" b="1" dirty="0">
                    <a:latin typeface="Verdana" pitchFamily="34" charset="0"/>
                  </a:rPr>
                  <a:t>The plasma</a:t>
                </a:r>
                <a:r>
                  <a:rPr lang="en-GB" dirty="0">
                    <a:latin typeface="Verdana" pitchFamily="34" charset="0"/>
                  </a:rPr>
                  <a:t> </a:t>
                </a:r>
                <a:r>
                  <a:rPr lang="en-GB" dirty="0" smtClean="0">
                    <a:latin typeface="Verdana" pitchFamily="34" charset="0"/>
                  </a:rPr>
                  <a:t>contains fluid, salts </a:t>
                </a:r>
                <a:r>
                  <a:rPr lang="en-GB" dirty="0">
                    <a:latin typeface="Verdana" pitchFamily="34" charset="0"/>
                  </a:rPr>
                  <a:t>and various kinds of proteins.</a:t>
                </a:r>
              </a:p>
              <a:p>
                <a:pPr eaLnBrk="0" hangingPunct="0"/>
                <a:r>
                  <a:rPr lang="en-GB" dirty="0">
                    <a:latin typeface="Verdana" pitchFamily="34" charset="0"/>
                  </a:rPr>
                  <a:t> </a:t>
                </a:r>
              </a:p>
              <a:p>
                <a:pPr eaLnBrk="0" hangingPunct="0"/>
                <a:endParaRPr lang="en-GB" dirty="0"/>
              </a:p>
            </p:txBody>
          </p:sp>
        </p:grpSp>
      </p:grpSp>
      <p:pic>
        <p:nvPicPr>
          <p:cNvPr id="12291" name="Picture 8" descr=" "/>
          <p:cNvPicPr>
            <a:picLocks noChangeAspect="1" noChangeArrowheads="1"/>
          </p:cNvPicPr>
          <p:nvPr/>
        </p:nvPicPr>
        <p:blipFill>
          <a:blip r:embed="rId2" cstate="print"/>
          <a:srcRect/>
          <a:stretch>
            <a:fillRect/>
          </a:stretch>
        </p:blipFill>
        <p:spPr bwMode="auto">
          <a:xfrm>
            <a:off x="228600" y="914400"/>
            <a:ext cx="2840038"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69"/>
          <p:cNvGrpSpPr>
            <a:grpSpLocks/>
          </p:cNvGrpSpPr>
          <p:nvPr/>
        </p:nvGrpSpPr>
        <p:grpSpPr bwMode="auto">
          <a:xfrm>
            <a:off x="0" y="-8610600"/>
            <a:ext cx="8839200" cy="18365788"/>
            <a:chOff x="0" y="0"/>
            <a:chExt cx="4469" cy="11569"/>
          </a:xfrm>
        </p:grpSpPr>
        <p:sp>
          <p:nvSpPr>
            <p:cNvPr id="13319" name="Rectangle 2"/>
            <p:cNvSpPr>
              <a:spLocks noChangeArrowheads="1"/>
            </p:cNvSpPr>
            <p:nvPr/>
          </p:nvSpPr>
          <p:spPr bwMode="auto">
            <a:xfrm>
              <a:off x="0" y="0"/>
              <a:ext cx="149" cy="11569"/>
            </a:xfrm>
            <a:prstGeom prst="rect">
              <a:avLst/>
            </a:prstGeom>
            <a:noFill/>
            <a:ln w="9525">
              <a:noFill/>
              <a:miter lim="800000"/>
              <a:headEnd/>
              <a:tailEnd/>
            </a:ln>
          </p:spPr>
          <p:txBody>
            <a:bodyPr>
              <a:spAutoFit/>
            </a:bodyPr>
            <a:lstStyle/>
            <a:p>
              <a:endParaRPr lang="en-US"/>
            </a:p>
          </p:txBody>
        </p:sp>
        <p:grpSp>
          <p:nvGrpSpPr>
            <p:cNvPr id="13320" name="Group 68"/>
            <p:cNvGrpSpPr>
              <a:grpSpLocks/>
            </p:cNvGrpSpPr>
            <p:nvPr/>
          </p:nvGrpSpPr>
          <p:grpSpPr bwMode="auto">
            <a:xfrm>
              <a:off x="149" y="0"/>
              <a:ext cx="4320" cy="11569"/>
              <a:chOff x="0" y="0"/>
              <a:chExt cx="4320" cy="11569"/>
            </a:xfrm>
          </p:grpSpPr>
          <p:sp>
            <p:nvSpPr>
              <p:cNvPr id="13321" name="Rectangle 3"/>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sp>
            <p:nvSpPr>
              <p:cNvPr id="13322" name="Rectangle 4"/>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grpSp>
            <p:nvGrpSpPr>
              <p:cNvPr id="13323" name="Group 67"/>
              <p:cNvGrpSpPr>
                <a:grpSpLocks/>
              </p:cNvGrpSpPr>
              <p:nvPr/>
            </p:nvGrpSpPr>
            <p:grpSpPr bwMode="auto">
              <a:xfrm>
                <a:off x="0" y="0"/>
                <a:ext cx="4319" cy="11569"/>
                <a:chOff x="0" y="0"/>
                <a:chExt cx="4319" cy="11569"/>
              </a:xfrm>
            </p:grpSpPr>
            <p:sp>
              <p:nvSpPr>
                <p:cNvPr id="13324" name="Rectangle 5"/>
                <p:cNvSpPr>
                  <a:spLocks noChangeArrowheads="1" noTextEdit="1"/>
                </p:cNvSpPr>
                <p:nvPr/>
              </p:nvSpPr>
              <p:spPr bwMode="auto">
                <a:xfrm>
                  <a:off x="0" y="0"/>
                  <a:ext cx="1265" cy="0"/>
                </a:xfrm>
                <a:prstGeom prst="rect">
                  <a:avLst/>
                </a:prstGeom>
                <a:noFill/>
                <a:ln w="9525">
                  <a:noFill/>
                  <a:miter lim="800000"/>
                  <a:headEnd/>
                  <a:tailEnd/>
                </a:ln>
              </p:spPr>
              <p:txBody>
                <a:bodyPr>
                  <a:spAutoFit/>
                </a:bodyPr>
                <a:lstStyle/>
                <a:p>
                  <a:endParaRPr lang="en-CA"/>
                </a:p>
              </p:txBody>
            </p:sp>
            <p:sp>
              <p:nvSpPr>
                <p:cNvPr id="13325" name="Rectangle 6"/>
                <p:cNvSpPr>
                  <a:spLocks noChangeArrowheads="1" noTextEdit="1"/>
                </p:cNvSpPr>
                <p:nvPr/>
              </p:nvSpPr>
              <p:spPr bwMode="auto">
                <a:xfrm>
                  <a:off x="1265" y="0"/>
                  <a:ext cx="152" cy="0"/>
                </a:xfrm>
                <a:prstGeom prst="rect">
                  <a:avLst/>
                </a:prstGeom>
                <a:noFill/>
                <a:ln w="9525">
                  <a:noFill/>
                  <a:miter lim="800000"/>
                  <a:headEnd/>
                  <a:tailEnd/>
                </a:ln>
              </p:spPr>
              <p:txBody>
                <a:bodyPr>
                  <a:spAutoFit/>
                </a:bodyPr>
                <a:lstStyle/>
                <a:p>
                  <a:endParaRPr lang="en-CA"/>
                </a:p>
              </p:txBody>
            </p:sp>
            <p:sp>
              <p:nvSpPr>
                <p:cNvPr id="13326" name="Rectangle 7"/>
                <p:cNvSpPr>
                  <a:spLocks noChangeArrowheads="1" noTextEdit="1"/>
                </p:cNvSpPr>
                <p:nvPr/>
              </p:nvSpPr>
              <p:spPr bwMode="auto">
                <a:xfrm>
                  <a:off x="1417" y="0"/>
                  <a:ext cx="2749" cy="0"/>
                </a:xfrm>
                <a:prstGeom prst="rect">
                  <a:avLst/>
                </a:prstGeom>
                <a:noFill/>
                <a:ln w="9525">
                  <a:noFill/>
                  <a:miter lim="800000"/>
                  <a:headEnd/>
                  <a:tailEnd/>
                </a:ln>
              </p:spPr>
              <p:txBody>
                <a:bodyPr>
                  <a:spAutoFit/>
                </a:bodyPr>
                <a:lstStyle/>
                <a:p>
                  <a:endParaRPr lang="en-CA"/>
                </a:p>
              </p:txBody>
            </p:sp>
            <p:sp>
              <p:nvSpPr>
                <p:cNvPr id="13327" name="Rectangle 8"/>
                <p:cNvSpPr>
                  <a:spLocks noChangeArrowheads="1" noTextEdit="1"/>
                </p:cNvSpPr>
                <p:nvPr/>
              </p:nvSpPr>
              <p:spPr bwMode="auto">
                <a:xfrm>
                  <a:off x="4166" y="0"/>
                  <a:ext cx="153" cy="0"/>
                </a:xfrm>
                <a:prstGeom prst="rect">
                  <a:avLst/>
                </a:prstGeom>
                <a:noFill/>
                <a:ln w="9525">
                  <a:noFill/>
                  <a:miter lim="800000"/>
                  <a:headEnd/>
                  <a:tailEnd/>
                </a:ln>
              </p:spPr>
              <p:txBody>
                <a:bodyPr>
                  <a:spAutoFit/>
                </a:bodyPr>
                <a:lstStyle/>
                <a:p>
                  <a:endParaRPr lang="en-CA"/>
                </a:p>
              </p:txBody>
            </p:sp>
            <p:sp>
              <p:nvSpPr>
                <p:cNvPr id="13328" name="Rectangle 9"/>
                <p:cNvSpPr>
                  <a:spLocks noChangeArrowheads="1" noTextEdit="1"/>
                </p:cNvSpPr>
                <p:nvPr/>
              </p:nvSpPr>
              <p:spPr bwMode="auto">
                <a:xfrm>
                  <a:off x="0" y="0"/>
                  <a:ext cx="1265" cy="686"/>
                </a:xfrm>
                <a:prstGeom prst="rect">
                  <a:avLst/>
                </a:prstGeom>
                <a:noFill/>
                <a:ln w="9525">
                  <a:noFill/>
                  <a:miter lim="800000"/>
                  <a:headEnd/>
                  <a:tailEnd/>
                </a:ln>
              </p:spPr>
              <p:txBody>
                <a:bodyPr>
                  <a:spAutoFit/>
                </a:bodyPr>
                <a:lstStyle/>
                <a:p>
                  <a:endParaRPr lang="en-CA"/>
                </a:p>
              </p:txBody>
            </p:sp>
            <p:sp>
              <p:nvSpPr>
                <p:cNvPr id="13329" name="Rectangle 10"/>
                <p:cNvSpPr>
                  <a:spLocks noChangeArrowheads="1" noTextEdit="1"/>
                </p:cNvSpPr>
                <p:nvPr/>
              </p:nvSpPr>
              <p:spPr bwMode="auto">
                <a:xfrm>
                  <a:off x="1265" y="0"/>
                  <a:ext cx="152" cy="686"/>
                </a:xfrm>
                <a:prstGeom prst="rect">
                  <a:avLst/>
                </a:prstGeom>
                <a:noFill/>
                <a:ln w="9525">
                  <a:noFill/>
                  <a:miter lim="800000"/>
                  <a:headEnd/>
                  <a:tailEnd/>
                </a:ln>
              </p:spPr>
              <p:txBody>
                <a:bodyPr>
                  <a:spAutoFit/>
                </a:bodyPr>
                <a:lstStyle/>
                <a:p>
                  <a:endParaRPr lang="en-CA"/>
                </a:p>
              </p:txBody>
            </p:sp>
            <p:sp>
              <p:nvSpPr>
                <p:cNvPr id="13330" name="Rectangle 11"/>
                <p:cNvSpPr>
                  <a:spLocks noChangeArrowheads="1"/>
                </p:cNvSpPr>
                <p:nvPr/>
              </p:nvSpPr>
              <p:spPr bwMode="auto">
                <a:xfrm>
                  <a:off x="1417" y="0"/>
                  <a:ext cx="2749" cy="686"/>
                </a:xfrm>
                <a:prstGeom prst="rect">
                  <a:avLst/>
                </a:prstGeom>
                <a:noFill/>
                <a:ln w="9525">
                  <a:noFill/>
                  <a:miter lim="800000"/>
                  <a:headEnd/>
                  <a:tailEnd/>
                </a:ln>
              </p:spPr>
              <p:txBody>
                <a:bodyPr tIns="68241" bIns="46023" anchor="ctr"/>
                <a:lstStyle/>
                <a:p>
                  <a:r>
                    <a:rPr lang="en-GB" b="1">
                      <a:solidFill>
                        <a:srgbClr val="003366"/>
                      </a:solidFill>
                      <a:latin typeface="Arial" charset="0"/>
                      <a:cs typeface="Arial" charset="0"/>
                    </a:rPr>
                    <a:t>Blood Groups, Blood Typing and Blood Transfusions</a:t>
                  </a:r>
                </a:p>
                <a:p>
                  <a:pPr eaLnBrk="0" hangingPunct="0"/>
                  <a:endParaRPr lang="en-GB" sz="2400"/>
                </a:p>
              </p:txBody>
            </p:sp>
            <p:sp>
              <p:nvSpPr>
                <p:cNvPr id="13331" name="Rectangle 12"/>
                <p:cNvSpPr>
                  <a:spLocks noChangeArrowheads="1" noTextEdit="1"/>
                </p:cNvSpPr>
                <p:nvPr/>
              </p:nvSpPr>
              <p:spPr bwMode="auto">
                <a:xfrm>
                  <a:off x="4166" y="0"/>
                  <a:ext cx="153" cy="686"/>
                </a:xfrm>
                <a:prstGeom prst="rect">
                  <a:avLst/>
                </a:prstGeom>
                <a:noFill/>
                <a:ln w="9525">
                  <a:noFill/>
                  <a:miter lim="800000"/>
                  <a:headEnd/>
                  <a:tailEnd/>
                </a:ln>
              </p:spPr>
              <p:txBody>
                <a:bodyPr>
                  <a:spAutoFit/>
                </a:bodyPr>
                <a:lstStyle/>
                <a:p>
                  <a:endParaRPr lang="en-CA"/>
                </a:p>
              </p:txBody>
            </p:sp>
            <p:sp>
              <p:nvSpPr>
                <p:cNvPr id="13332" name="Rectangle 13"/>
                <p:cNvSpPr>
                  <a:spLocks noChangeArrowheads="1" noTextEdit="1"/>
                </p:cNvSpPr>
                <p:nvPr/>
              </p:nvSpPr>
              <p:spPr bwMode="auto">
                <a:xfrm>
                  <a:off x="0" y="686"/>
                  <a:ext cx="1265" cy="456"/>
                </a:xfrm>
                <a:prstGeom prst="rect">
                  <a:avLst/>
                </a:prstGeom>
                <a:noFill/>
                <a:ln w="9525">
                  <a:noFill/>
                  <a:miter lim="800000"/>
                  <a:headEnd/>
                  <a:tailEnd/>
                </a:ln>
              </p:spPr>
              <p:txBody>
                <a:bodyPr>
                  <a:spAutoFit/>
                </a:bodyPr>
                <a:lstStyle/>
                <a:p>
                  <a:endParaRPr lang="en-CA"/>
                </a:p>
              </p:txBody>
            </p:sp>
            <p:sp>
              <p:nvSpPr>
                <p:cNvPr id="13333" name="Rectangle 14"/>
                <p:cNvSpPr>
                  <a:spLocks noChangeArrowheads="1" noTextEdit="1"/>
                </p:cNvSpPr>
                <p:nvPr/>
              </p:nvSpPr>
              <p:spPr bwMode="auto">
                <a:xfrm>
                  <a:off x="1265" y="686"/>
                  <a:ext cx="152" cy="456"/>
                </a:xfrm>
                <a:prstGeom prst="rect">
                  <a:avLst/>
                </a:prstGeom>
                <a:noFill/>
                <a:ln w="9525">
                  <a:noFill/>
                  <a:miter lim="800000"/>
                  <a:headEnd/>
                  <a:tailEnd/>
                </a:ln>
              </p:spPr>
              <p:txBody>
                <a:bodyPr>
                  <a:spAutoFit/>
                </a:bodyPr>
                <a:lstStyle/>
                <a:p>
                  <a:endParaRPr lang="en-CA"/>
                </a:p>
              </p:txBody>
            </p:sp>
            <p:sp>
              <p:nvSpPr>
                <p:cNvPr id="13334" name="Rectangle 15"/>
                <p:cNvSpPr>
                  <a:spLocks noChangeArrowheads="1"/>
                </p:cNvSpPr>
                <p:nvPr/>
              </p:nvSpPr>
              <p:spPr bwMode="auto">
                <a:xfrm>
                  <a:off x="1417" y="686"/>
                  <a:ext cx="2749" cy="456"/>
                </a:xfrm>
                <a:prstGeom prst="rect">
                  <a:avLst/>
                </a:prstGeom>
                <a:noFill/>
                <a:ln w="9525">
                  <a:noFill/>
                  <a:miter lim="800000"/>
                  <a:headEnd/>
                  <a:tailEnd/>
                </a:ln>
              </p:spPr>
              <p:txBody>
                <a:bodyPr tIns="68241" bIns="46023" anchor="ctr"/>
                <a:lstStyle/>
                <a:p>
                  <a:r>
                    <a:rPr lang="en-GB" sz="1600" b="1">
                      <a:solidFill>
                        <a:srgbClr val="003366"/>
                      </a:solidFill>
                      <a:latin typeface="Arial" charset="0"/>
                      <a:cs typeface="Arial" charset="0"/>
                    </a:rPr>
                    <a:t>The discovery of blood groups</a:t>
                  </a:r>
                </a:p>
                <a:p>
                  <a:pPr eaLnBrk="0" hangingPunct="0"/>
                  <a:endParaRPr lang="en-GB" sz="2400"/>
                </a:p>
              </p:txBody>
            </p:sp>
            <p:sp>
              <p:nvSpPr>
                <p:cNvPr id="13335" name="Rectangle 16"/>
                <p:cNvSpPr>
                  <a:spLocks noChangeArrowheads="1" noTextEdit="1"/>
                </p:cNvSpPr>
                <p:nvPr/>
              </p:nvSpPr>
              <p:spPr bwMode="auto">
                <a:xfrm>
                  <a:off x="4166" y="686"/>
                  <a:ext cx="153" cy="456"/>
                </a:xfrm>
                <a:prstGeom prst="rect">
                  <a:avLst/>
                </a:prstGeom>
                <a:noFill/>
                <a:ln w="9525">
                  <a:noFill/>
                  <a:miter lim="800000"/>
                  <a:headEnd/>
                  <a:tailEnd/>
                </a:ln>
              </p:spPr>
              <p:txBody>
                <a:bodyPr anchor="ctr">
                  <a:spAutoFit/>
                </a:bodyPr>
                <a:lstStyle/>
                <a:p>
                  <a:endParaRPr lang="en-CA"/>
                </a:p>
              </p:txBody>
            </p:sp>
            <p:sp>
              <p:nvSpPr>
                <p:cNvPr id="13336" name="Rectangle 17"/>
                <p:cNvSpPr>
                  <a:spLocks noChangeArrowheads="1"/>
                </p:cNvSpPr>
                <p:nvPr/>
              </p:nvSpPr>
              <p:spPr bwMode="auto">
                <a:xfrm>
                  <a:off x="0" y="1142"/>
                  <a:ext cx="1265" cy="2314"/>
                </a:xfrm>
                <a:prstGeom prst="rect">
                  <a:avLst/>
                </a:prstGeom>
                <a:noFill/>
                <a:ln w="9525">
                  <a:noFill/>
                  <a:miter lim="800000"/>
                  <a:headEnd/>
                  <a:tailEnd/>
                </a:ln>
              </p:spPr>
              <p:txBody>
                <a:bodyPr/>
                <a:lstStyle/>
                <a:p>
                  <a:r>
                    <a:rPr lang="en-GB" sz="2400"/>
                    <a:t>  </a:t>
                  </a:r>
                  <a:r>
                    <a:rPr lang="en-GB" sz="21100"/>
                    <a:t> </a:t>
                  </a:r>
                  <a:r>
                    <a:rPr lang="en-GB" sz="2400"/>
                    <a:t>                    </a:t>
                  </a:r>
                </a:p>
              </p:txBody>
            </p:sp>
            <p:sp>
              <p:nvSpPr>
                <p:cNvPr id="13337" name="Rectangle 19"/>
                <p:cNvSpPr>
                  <a:spLocks noChangeArrowheads="1" noTextEdit="1"/>
                </p:cNvSpPr>
                <p:nvPr/>
              </p:nvSpPr>
              <p:spPr bwMode="auto">
                <a:xfrm>
                  <a:off x="1265" y="1142"/>
                  <a:ext cx="152" cy="2314"/>
                </a:xfrm>
                <a:prstGeom prst="rect">
                  <a:avLst/>
                </a:prstGeom>
                <a:noFill/>
                <a:ln w="9525">
                  <a:noFill/>
                  <a:miter lim="800000"/>
                  <a:headEnd/>
                  <a:tailEnd/>
                </a:ln>
              </p:spPr>
              <p:txBody>
                <a:bodyPr>
                  <a:spAutoFit/>
                </a:bodyPr>
                <a:lstStyle/>
                <a:p>
                  <a:endParaRPr lang="en-CA"/>
                </a:p>
              </p:txBody>
            </p:sp>
            <p:sp>
              <p:nvSpPr>
                <p:cNvPr id="13338" name="Rectangle 20"/>
                <p:cNvSpPr>
                  <a:spLocks noChangeArrowheads="1"/>
                </p:cNvSpPr>
                <p:nvPr/>
              </p:nvSpPr>
              <p:spPr bwMode="auto">
                <a:xfrm>
                  <a:off x="1417" y="1142"/>
                  <a:ext cx="2749" cy="2314"/>
                </a:xfrm>
                <a:prstGeom prst="rect">
                  <a:avLst/>
                </a:prstGeom>
                <a:noFill/>
                <a:ln w="9525">
                  <a:noFill/>
                  <a:miter lim="800000"/>
                  <a:headEnd/>
                  <a:tailEnd/>
                </a:ln>
              </p:spPr>
              <p:txBody>
                <a:bodyPr/>
                <a:lstStyle/>
                <a:p>
                  <a:r>
                    <a:rPr lang="en-GB" sz="800">
                      <a:latin typeface="Verdana" pitchFamily="34" charset="0"/>
                    </a:rPr>
                    <a:t>Experiments with blood transfusions, the transfer of blood or blood components into a person's blood stream, have been carried out for hundreds of years. Many patients have died and it was not until 1901, when the Austrian Karl Landsteiner discovered human blood groups, that blood transfusions became safer.</a:t>
                  </a:r>
                </a:p>
                <a:p>
                  <a:pPr eaLnBrk="0" hangingPunct="0"/>
                  <a:r>
                    <a:rPr lang="en-GB" sz="800">
                      <a:latin typeface="Verdana" pitchFamily="34" charset="0"/>
                    </a:rPr>
                    <a:t>Mixing blood from two individuals can lead to blood clumping or agglutination. The clumped red cells can crack and cause toxic reactions. This can have fatal consequences. Karl Landsteiner discovered that blood clumping was an immunological reaction which occurs when the receiver of a blood transfusion has antibodies against the donor blood cells.</a:t>
                  </a:r>
                  <a:br>
                    <a:rPr lang="en-GB" sz="800">
                      <a:latin typeface="Verdana" pitchFamily="34" charset="0"/>
                    </a:rPr>
                  </a:br>
                  <a:r>
                    <a:rPr lang="en-GB" sz="800">
                      <a:latin typeface="Verdana" pitchFamily="34" charset="0"/>
                    </a:rPr>
                    <a:t/>
                  </a:r>
                  <a:br>
                    <a:rPr lang="en-GB" sz="800">
                      <a:latin typeface="Verdana" pitchFamily="34" charset="0"/>
                    </a:rPr>
                  </a:br>
                  <a:r>
                    <a:rPr lang="en-GB" sz="800">
                      <a:latin typeface="Verdana" pitchFamily="34" charset="0"/>
                    </a:rPr>
                    <a:t>Karl Landsteiner's work made it possible to determine blood types and thus paved the way for blood transfusions to be carried out safely. For this discovery he was awarded the Nobel Prize in Physiology or Medicine in 1930.</a:t>
                  </a:r>
                </a:p>
                <a:p>
                  <a:pPr eaLnBrk="0" hangingPunct="0"/>
                  <a:r>
                    <a:rPr lang="en-GB" sz="800">
                      <a:latin typeface="Verdana" pitchFamily="34" charset="0"/>
                    </a:rPr>
                    <a:t> </a:t>
                  </a:r>
                </a:p>
                <a:p>
                  <a:pPr eaLnBrk="0" hangingPunct="0"/>
                  <a:r>
                    <a:rPr lang="en-GB" sz="800">
                      <a:latin typeface="Verdana" pitchFamily="34" charset="0"/>
                    </a:rPr>
                    <a:t> </a:t>
                  </a:r>
                </a:p>
                <a:p>
                  <a:pPr eaLnBrk="0" hangingPunct="0"/>
                  <a:endParaRPr lang="en-GB" sz="2400"/>
                </a:p>
              </p:txBody>
            </p:sp>
            <p:sp>
              <p:nvSpPr>
                <p:cNvPr id="13339" name="Rectangle 21"/>
                <p:cNvSpPr>
                  <a:spLocks noChangeArrowheads="1" noTextEdit="1"/>
                </p:cNvSpPr>
                <p:nvPr/>
              </p:nvSpPr>
              <p:spPr bwMode="auto">
                <a:xfrm>
                  <a:off x="4166" y="1142"/>
                  <a:ext cx="153" cy="2314"/>
                </a:xfrm>
                <a:prstGeom prst="rect">
                  <a:avLst/>
                </a:prstGeom>
                <a:noFill/>
                <a:ln w="9525">
                  <a:noFill/>
                  <a:miter lim="800000"/>
                  <a:headEnd/>
                  <a:tailEnd/>
                </a:ln>
              </p:spPr>
              <p:txBody>
                <a:bodyPr anchor="ctr">
                  <a:spAutoFit/>
                </a:bodyPr>
                <a:lstStyle/>
                <a:p>
                  <a:endParaRPr lang="en-CA"/>
                </a:p>
              </p:txBody>
            </p:sp>
            <p:sp>
              <p:nvSpPr>
                <p:cNvPr id="13340" name="Rectangle 22"/>
                <p:cNvSpPr>
                  <a:spLocks noChangeArrowheads="1" noTextEdit="1"/>
                </p:cNvSpPr>
                <p:nvPr/>
              </p:nvSpPr>
              <p:spPr bwMode="auto">
                <a:xfrm>
                  <a:off x="0" y="3456"/>
                  <a:ext cx="1265" cy="456"/>
                </a:xfrm>
                <a:prstGeom prst="rect">
                  <a:avLst/>
                </a:prstGeom>
                <a:noFill/>
                <a:ln w="9525">
                  <a:noFill/>
                  <a:miter lim="800000"/>
                  <a:headEnd/>
                  <a:tailEnd/>
                </a:ln>
              </p:spPr>
              <p:txBody>
                <a:bodyPr>
                  <a:spAutoFit/>
                </a:bodyPr>
                <a:lstStyle/>
                <a:p>
                  <a:endParaRPr lang="en-CA"/>
                </a:p>
              </p:txBody>
            </p:sp>
            <p:sp>
              <p:nvSpPr>
                <p:cNvPr id="13341" name="Rectangle 23"/>
                <p:cNvSpPr>
                  <a:spLocks noChangeArrowheads="1" noTextEdit="1"/>
                </p:cNvSpPr>
                <p:nvPr/>
              </p:nvSpPr>
              <p:spPr bwMode="auto">
                <a:xfrm>
                  <a:off x="1265" y="3456"/>
                  <a:ext cx="152" cy="456"/>
                </a:xfrm>
                <a:prstGeom prst="rect">
                  <a:avLst/>
                </a:prstGeom>
                <a:noFill/>
                <a:ln w="9525">
                  <a:noFill/>
                  <a:miter lim="800000"/>
                  <a:headEnd/>
                  <a:tailEnd/>
                </a:ln>
              </p:spPr>
              <p:txBody>
                <a:bodyPr>
                  <a:spAutoFit/>
                </a:bodyPr>
                <a:lstStyle/>
                <a:p>
                  <a:endParaRPr lang="en-CA"/>
                </a:p>
              </p:txBody>
            </p:sp>
            <p:sp>
              <p:nvSpPr>
                <p:cNvPr id="13342" name="Rectangle 24"/>
                <p:cNvSpPr>
                  <a:spLocks noChangeArrowheads="1"/>
                </p:cNvSpPr>
                <p:nvPr/>
              </p:nvSpPr>
              <p:spPr bwMode="auto">
                <a:xfrm>
                  <a:off x="1417" y="3456"/>
                  <a:ext cx="2749" cy="456"/>
                </a:xfrm>
                <a:prstGeom prst="rect">
                  <a:avLst/>
                </a:prstGeom>
                <a:noFill/>
                <a:ln w="9525">
                  <a:noFill/>
                  <a:miter lim="800000"/>
                  <a:headEnd/>
                  <a:tailEnd/>
                </a:ln>
              </p:spPr>
              <p:txBody>
                <a:bodyPr tIns="68241" bIns="46023" anchor="ctr"/>
                <a:lstStyle/>
                <a:p>
                  <a:pPr eaLnBrk="0" hangingPunct="0"/>
                  <a:endParaRPr lang="en-US" sz="2400"/>
                </a:p>
              </p:txBody>
            </p:sp>
            <p:sp>
              <p:nvSpPr>
                <p:cNvPr id="13343" name="Rectangle 25"/>
                <p:cNvSpPr>
                  <a:spLocks noChangeArrowheads="1" noTextEdit="1"/>
                </p:cNvSpPr>
                <p:nvPr/>
              </p:nvSpPr>
              <p:spPr bwMode="auto">
                <a:xfrm>
                  <a:off x="4166" y="3456"/>
                  <a:ext cx="153" cy="456"/>
                </a:xfrm>
                <a:prstGeom prst="rect">
                  <a:avLst/>
                </a:prstGeom>
                <a:noFill/>
                <a:ln w="9525">
                  <a:noFill/>
                  <a:miter lim="800000"/>
                  <a:headEnd/>
                  <a:tailEnd/>
                </a:ln>
              </p:spPr>
              <p:txBody>
                <a:bodyPr anchor="ctr">
                  <a:spAutoFit/>
                </a:bodyPr>
                <a:lstStyle/>
                <a:p>
                  <a:endParaRPr lang="en-CA"/>
                </a:p>
              </p:txBody>
            </p:sp>
            <p:sp>
              <p:nvSpPr>
                <p:cNvPr id="13344" name="Rectangle 26"/>
                <p:cNvSpPr>
                  <a:spLocks noChangeArrowheads="1"/>
                </p:cNvSpPr>
                <p:nvPr/>
              </p:nvSpPr>
              <p:spPr bwMode="auto">
                <a:xfrm>
                  <a:off x="0" y="3912"/>
                  <a:ext cx="1265" cy="1747"/>
                </a:xfrm>
                <a:prstGeom prst="rect">
                  <a:avLst/>
                </a:prstGeom>
                <a:noFill/>
                <a:ln w="9525">
                  <a:noFill/>
                  <a:miter lim="800000"/>
                  <a:headEnd/>
                  <a:tailEnd/>
                </a:ln>
              </p:spPr>
              <p:txBody>
                <a:bodyPr/>
                <a:lstStyle/>
                <a:p>
                  <a:r>
                    <a:rPr lang="en-GB" sz="2400"/>
                    <a:t>  </a:t>
                  </a:r>
                  <a:r>
                    <a:rPr lang="en-GB" sz="15200"/>
                    <a:t> </a:t>
                  </a:r>
                  <a:r>
                    <a:rPr lang="en-GB" sz="2400"/>
                    <a:t>                     </a:t>
                  </a:r>
                </a:p>
              </p:txBody>
            </p:sp>
            <p:sp>
              <p:nvSpPr>
                <p:cNvPr id="13345" name="Rectangle 28"/>
                <p:cNvSpPr>
                  <a:spLocks noChangeArrowheads="1" noTextEdit="1"/>
                </p:cNvSpPr>
                <p:nvPr/>
              </p:nvSpPr>
              <p:spPr bwMode="auto">
                <a:xfrm>
                  <a:off x="1265" y="3912"/>
                  <a:ext cx="152" cy="1747"/>
                </a:xfrm>
                <a:prstGeom prst="rect">
                  <a:avLst/>
                </a:prstGeom>
                <a:noFill/>
                <a:ln w="9525">
                  <a:noFill/>
                  <a:miter lim="800000"/>
                  <a:headEnd/>
                  <a:tailEnd/>
                </a:ln>
              </p:spPr>
              <p:txBody>
                <a:bodyPr>
                  <a:spAutoFit/>
                </a:bodyPr>
                <a:lstStyle/>
                <a:p>
                  <a:endParaRPr lang="en-CA"/>
                </a:p>
              </p:txBody>
            </p:sp>
            <p:sp>
              <p:nvSpPr>
                <p:cNvPr id="13346" name="Rectangle 29"/>
                <p:cNvSpPr>
                  <a:spLocks noChangeArrowheads="1"/>
                </p:cNvSpPr>
                <p:nvPr/>
              </p:nvSpPr>
              <p:spPr bwMode="auto">
                <a:xfrm>
                  <a:off x="1417" y="3912"/>
                  <a:ext cx="2749" cy="1747"/>
                </a:xfrm>
                <a:prstGeom prst="rect">
                  <a:avLst/>
                </a:prstGeom>
                <a:noFill/>
                <a:ln w="9525">
                  <a:noFill/>
                  <a:miter lim="800000"/>
                  <a:headEnd/>
                  <a:tailEnd/>
                </a:ln>
              </p:spPr>
              <p:txBody>
                <a:bodyPr/>
                <a:lstStyle/>
                <a:p>
                  <a:pPr eaLnBrk="0" hangingPunct="0"/>
                  <a:endParaRPr lang="en-US" sz="2400"/>
                </a:p>
              </p:txBody>
            </p:sp>
            <p:sp>
              <p:nvSpPr>
                <p:cNvPr id="13347" name="Rectangle 30"/>
                <p:cNvSpPr>
                  <a:spLocks noChangeArrowheads="1" noTextEdit="1"/>
                </p:cNvSpPr>
                <p:nvPr/>
              </p:nvSpPr>
              <p:spPr bwMode="auto">
                <a:xfrm>
                  <a:off x="4166" y="3912"/>
                  <a:ext cx="153" cy="1747"/>
                </a:xfrm>
                <a:prstGeom prst="rect">
                  <a:avLst/>
                </a:prstGeom>
                <a:noFill/>
                <a:ln w="9525">
                  <a:noFill/>
                  <a:miter lim="800000"/>
                  <a:headEnd/>
                  <a:tailEnd/>
                </a:ln>
              </p:spPr>
              <p:txBody>
                <a:bodyPr anchor="ctr">
                  <a:spAutoFit/>
                </a:bodyPr>
                <a:lstStyle/>
                <a:p>
                  <a:endParaRPr lang="en-CA"/>
                </a:p>
              </p:txBody>
            </p:sp>
            <p:sp>
              <p:nvSpPr>
                <p:cNvPr id="13348" name="Rectangle 31"/>
                <p:cNvSpPr>
                  <a:spLocks noChangeArrowheads="1" noTextEdit="1"/>
                </p:cNvSpPr>
                <p:nvPr/>
              </p:nvSpPr>
              <p:spPr bwMode="auto">
                <a:xfrm>
                  <a:off x="0" y="5659"/>
                  <a:ext cx="1265" cy="456"/>
                </a:xfrm>
                <a:prstGeom prst="rect">
                  <a:avLst/>
                </a:prstGeom>
                <a:noFill/>
                <a:ln w="9525">
                  <a:noFill/>
                  <a:miter lim="800000"/>
                  <a:headEnd/>
                  <a:tailEnd/>
                </a:ln>
              </p:spPr>
              <p:txBody>
                <a:bodyPr>
                  <a:spAutoFit/>
                </a:bodyPr>
                <a:lstStyle/>
                <a:p>
                  <a:endParaRPr lang="en-CA"/>
                </a:p>
              </p:txBody>
            </p:sp>
            <p:sp>
              <p:nvSpPr>
                <p:cNvPr id="13349" name="Rectangle 32"/>
                <p:cNvSpPr>
                  <a:spLocks noChangeArrowheads="1" noTextEdit="1"/>
                </p:cNvSpPr>
                <p:nvPr/>
              </p:nvSpPr>
              <p:spPr bwMode="auto">
                <a:xfrm>
                  <a:off x="1265" y="5659"/>
                  <a:ext cx="152" cy="456"/>
                </a:xfrm>
                <a:prstGeom prst="rect">
                  <a:avLst/>
                </a:prstGeom>
                <a:noFill/>
                <a:ln w="9525">
                  <a:noFill/>
                  <a:miter lim="800000"/>
                  <a:headEnd/>
                  <a:tailEnd/>
                </a:ln>
              </p:spPr>
              <p:txBody>
                <a:bodyPr>
                  <a:spAutoFit/>
                </a:bodyPr>
                <a:lstStyle/>
                <a:p>
                  <a:endParaRPr lang="en-CA"/>
                </a:p>
              </p:txBody>
            </p:sp>
            <p:sp>
              <p:nvSpPr>
                <p:cNvPr id="13350" name="Rectangle 33"/>
                <p:cNvSpPr>
                  <a:spLocks noChangeArrowheads="1"/>
                </p:cNvSpPr>
                <p:nvPr/>
              </p:nvSpPr>
              <p:spPr bwMode="auto">
                <a:xfrm>
                  <a:off x="1417" y="5659"/>
                  <a:ext cx="2749" cy="456"/>
                </a:xfrm>
                <a:prstGeom prst="rect">
                  <a:avLst/>
                </a:prstGeom>
                <a:noFill/>
                <a:ln w="9525">
                  <a:noFill/>
                  <a:miter lim="800000"/>
                  <a:headEnd/>
                  <a:tailEnd/>
                </a:ln>
              </p:spPr>
              <p:txBody>
                <a:bodyPr tIns="68241" bIns="46023" anchor="ctr"/>
                <a:lstStyle/>
                <a:p>
                  <a:pPr eaLnBrk="0" hangingPunct="0"/>
                  <a:endParaRPr lang="en-US" sz="2800"/>
                </a:p>
              </p:txBody>
            </p:sp>
            <p:sp>
              <p:nvSpPr>
                <p:cNvPr id="13351" name="Rectangle 34"/>
                <p:cNvSpPr>
                  <a:spLocks noChangeArrowheads="1" noTextEdit="1"/>
                </p:cNvSpPr>
                <p:nvPr/>
              </p:nvSpPr>
              <p:spPr bwMode="auto">
                <a:xfrm>
                  <a:off x="4166" y="5659"/>
                  <a:ext cx="153" cy="456"/>
                </a:xfrm>
                <a:prstGeom prst="rect">
                  <a:avLst/>
                </a:prstGeom>
                <a:noFill/>
                <a:ln w="9525">
                  <a:noFill/>
                  <a:miter lim="800000"/>
                  <a:headEnd/>
                  <a:tailEnd/>
                </a:ln>
              </p:spPr>
              <p:txBody>
                <a:bodyPr anchor="ctr">
                  <a:spAutoFit/>
                </a:bodyPr>
                <a:lstStyle/>
                <a:p>
                  <a:endParaRPr lang="en-CA"/>
                </a:p>
              </p:txBody>
            </p:sp>
            <p:sp>
              <p:nvSpPr>
                <p:cNvPr id="13352" name="Rectangle 35"/>
                <p:cNvSpPr>
                  <a:spLocks noChangeArrowheads="1"/>
                </p:cNvSpPr>
                <p:nvPr/>
              </p:nvSpPr>
              <p:spPr bwMode="auto">
                <a:xfrm>
                  <a:off x="0" y="6115"/>
                  <a:ext cx="1265" cy="1479"/>
                </a:xfrm>
                <a:prstGeom prst="rect">
                  <a:avLst/>
                </a:prstGeom>
                <a:noFill/>
                <a:ln w="9525">
                  <a:noFill/>
                  <a:miter lim="800000"/>
                  <a:headEnd/>
                  <a:tailEnd/>
                </a:ln>
              </p:spPr>
              <p:txBody>
                <a:bodyPr/>
                <a:lstStyle/>
                <a:p>
                  <a:r>
                    <a:rPr lang="en-GB" sz="700">
                      <a:latin typeface="Verdana" pitchFamily="34" charset="0"/>
                    </a:rPr>
                    <a:t>  </a:t>
                  </a:r>
                  <a:r>
                    <a:rPr lang="en-GB" sz="14100">
                      <a:latin typeface="Verdana" pitchFamily="34" charset="0"/>
                    </a:rPr>
                    <a:t> </a:t>
                  </a:r>
                  <a:r>
                    <a:rPr lang="en-GB" sz="700">
                      <a:latin typeface="Verdana" pitchFamily="34" charset="0"/>
                    </a:rPr>
                    <a:t>                                                    </a:t>
                  </a:r>
                </a:p>
              </p:txBody>
            </p:sp>
            <p:sp>
              <p:nvSpPr>
                <p:cNvPr id="13353" name="Rectangle 37"/>
                <p:cNvSpPr>
                  <a:spLocks noChangeArrowheads="1" noTextEdit="1"/>
                </p:cNvSpPr>
                <p:nvPr/>
              </p:nvSpPr>
              <p:spPr bwMode="auto">
                <a:xfrm>
                  <a:off x="1265" y="6115"/>
                  <a:ext cx="152" cy="1479"/>
                </a:xfrm>
                <a:prstGeom prst="rect">
                  <a:avLst/>
                </a:prstGeom>
                <a:noFill/>
                <a:ln w="9525">
                  <a:noFill/>
                  <a:miter lim="800000"/>
                  <a:headEnd/>
                  <a:tailEnd/>
                </a:ln>
              </p:spPr>
              <p:txBody>
                <a:bodyPr>
                  <a:spAutoFit/>
                </a:bodyPr>
                <a:lstStyle/>
                <a:p>
                  <a:endParaRPr lang="en-CA"/>
                </a:p>
              </p:txBody>
            </p:sp>
            <p:sp>
              <p:nvSpPr>
                <p:cNvPr id="13354" name="Rectangle 38"/>
                <p:cNvSpPr>
                  <a:spLocks noChangeArrowheads="1"/>
                </p:cNvSpPr>
                <p:nvPr/>
              </p:nvSpPr>
              <p:spPr bwMode="auto">
                <a:xfrm>
                  <a:off x="1417" y="6115"/>
                  <a:ext cx="2749" cy="1479"/>
                </a:xfrm>
                <a:prstGeom prst="rect">
                  <a:avLst/>
                </a:prstGeom>
                <a:noFill/>
                <a:ln w="9525">
                  <a:noFill/>
                  <a:miter lim="800000"/>
                  <a:headEnd/>
                  <a:tailEnd/>
                </a:ln>
              </p:spPr>
              <p:txBody>
                <a:bodyPr/>
                <a:lstStyle/>
                <a:p>
                  <a:pPr>
                    <a:buFontTx/>
                    <a:buChar char="•"/>
                  </a:pPr>
                  <a:endParaRPr lang="en-US" sz="2400"/>
                </a:p>
              </p:txBody>
            </p:sp>
            <p:sp>
              <p:nvSpPr>
                <p:cNvPr id="13355" name="Rectangle 39"/>
                <p:cNvSpPr>
                  <a:spLocks noChangeArrowheads="1" noTextEdit="1"/>
                </p:cNvSpPr>
                <p:nvPr/>
              </p:nvSpPr>
              <p:spPr bwMode="auto">
                <a:xfrm>
                  <a:off x="4166" y="6115"/>
                  <a:ext cx="153" cy="1479"/>
                </a:xfrm>
                <a:prstGeom prst="rect">
                  <a:avLst/>
                </a:prstGeom>
                <a:noFill/>
                <a:ln w="9525">
                  <a:noFill/>
                  <a:miter lim="800000"/>
                  <a:headEnd/>
                  <a:tailEnd/>
                </a:ln>
              </p:spPr>
              <p:txBody>
                <a:bodyPr anchor="ctr">
                  <a:spAutoFit/>
                </a:bodyPr>
                <a:lstStyle/>
                <a:p>
                  <a:endParaRPr lang="en-CA"/>
                </a:p>
              </p:txBody>
            </p:sp>
            <p:sp>
              <p:nvSpPr>
                <p:cNvPr id="13356" name="Rectangle 40"/>
                <p:cNvSpPr>
                  <a:spLocks noChangeArrowheads="1" noTextEdit="1"/>
                </p:cNvSpPr>
                <p:nvPr/>
              </p:nvSpPr>
              <p:spPr bwMode="auto">
                <a:xfrm>
                  <a:off x="0" y="7594"/>
                  <a:ext cx="1265" cy="456"/>
                </a:xfrm>
                <a:prstGeom prst="rect">
                  <a:avLst/>
                </a:prstGeom>
                <a:noFill/>
                <a:ln w="9525">
                  <a:noFill/>
                  <a:miter lim="800000"/>
                  <a:headEnd/>
                  <a:tailEnd/>
                </a:ln>
              </p:spPr>
              <p:txBody>
                <a:bodyPr>
                  <a:spAutoFit/>
                </a:bodyPr>
                <a:lstStyle/>
                <a:p>
                  <a:endParaRPr lang="en-CA"/>
                </a:p>
              </p:txBody>
            </p:sp>
            <p:sp>
              <p:nvSpPr>
                <p:cNvPr id="13357" name="Rectangle 41"/>
                <p:cNvSpPr>
                  <a:spLocks noChangeArrowheads="1" noTextEdit="1"/>
                </p:cNvSpPr>
                <p:nvPr/>
              </p:nvSpPr>
              <p:spPr bwMode="auto">
                <a:xfrm>
                  <a:off x="1265" y="7594"/>
                  <a:ext cx="152" cy="456"/>
                </a:xfrm>
                <a:prstGeom prst="rect">
                  <a:avLst/>
                </a:prstGeom>
                <a:noFill/>
                <a:ln w="9525">
                  <a:noFill/>
                  <a:miter lim="800000"/>
                  <a:headEnd/>
                  <a:tailEnd/>
                </a:ln>
              </p:spPr>
              <p:txBody>
                <a:bodyPr>
                  <a:spAutoFit/>
                </a:bodyPr>
                <a:lstStyle/>
                <a:p>
                  <a:endParaRPr lang="en-CA"/>
                </a:p>
              </p:txBody>
            </p:sp>
            <p:sp>
              <p:nvSpPr>
                <p:cNvPr id="13358" name="Rectangle 42"/>
                <p:cNvSpPr>
                  <a:spLocks noChangeArrowheads="1"/>
                </p:cNvSpPr>
                <p:nvPr/>
              </p:nvSpPr>
              <p:spPr bwMode="auto">
                <a:xfrm>
                  <a:off x="1417" y="7594"/>
                  <a:ext cx="2749" cy="456"/>
                </a:xfrm>
                <a:prstGeom prst="rect">
                  <a:avLst/>
                </a:prstGeom>
                <a:noFill/>
                <a:ln w="9525">
                  <a:noFill/>
                  <a:miter lim="800000"/>
                  <a:headEnd/>
                  <a:tailEnd/>
                </a:ln>
              </p:spPr>
              <p:txBody>
                <a:bodyPr tIns="68241" bIns="46023" anchor="ctr"/>
                <a:lstStyle/>
                <a:p>
                  <a:pPr eaLnBrk="0" hangingPunct="0"/>
                  <a:endParaRPr lang="en-US" sz="2400"/>
                </a:p>
              </p:txBody>
            </p:sp>
            <p:sp>
              <p:nvSpPr>
                <p:cNvPr id="13359" name="Rectangle 43"/>
                <p:cNvSpPr>
                  <a:spLocks noChangeArrowheads="1" noTextEdit="1"/>
                </p:cNvSpPr>
                <p:nvPr/>
              </p:nvSpPr>
              <p:spPr bwMode="auto">
                <a:xfrm>
                  <a:off x="4166" y="7594"/>
                  <a:ext cx="153" cy="456"/>
                </a:xfrm>
                <a:prstGeom prst="rect">
                  <a:avLst/>
                </a:prstGeom>
                <a:noFill/>
                <a:ln w="9525">
                  <a:noFill/>
                  <a:miter lim="800000"/>
                  <a:headEnd/>
                  <a:tailEnd/>
                </a:ln>
              </p:spPr>
              <p:txBody>
                <a:bodyPr anchor="ctr">
                  <a:spAutoFit/>
                </a:bodyPr>
                <a:lstStyle/>
                <a:p>
                  <a:endParaRPr lang="en-CA"/>
                </a:p>
              </p:txBody>
            </p:sp>
            <p:sp>
              <p:nvSpPr>
                <p:cNvPr id="13360" name="Rectangle 44"/>
                <p:cNvSpPr>
                  <a:spLocks noChangeArrowheads="1" noTextEdit="1"/>
                </p:cNvSpPr>
                <p:nvPr/>
              </p:nvSpPr>
              <p:spPr bwMode="auto">
                <a:xfrm>
                  <a:off x="0" y="8050"/>
                  <a:ext cx="1265" cy="519"/>
                </a:xfrm>
                <a:prstGeom prst="rect">
                  <a:avLst/>
                </a:prstGeom>
                <a:noFill/>
                <a:ln w="9525">
                  <a:noFill/>
                  <a:miter lim="800000"/>
                  <a:headEnd/>
                  <a:tailEnd/>
                </a:ln>
              </p:spPr>
              <p:txBody>
                <a:bodyPr>
                  <a:spAutoFit/>
                </a:bodyPr>
                <a:lstStyle/>
                <a:p>
                  <a:endParaRPr lang="en-CA"/>
                </a:p>
              </p:txBody>
            </p:sp>
            <p:sp>
              <p:nvSpPr>
                <p:cNvPr id="13361" name="Rectangle 45"/>
                <p:cNvSpPr>
                  <a:spLocks noChangeArrowheads="1" noTextEdit="1"/>
                </p:cNvSpPr>
                <p:nvPr/>
              </p:nvSpPr>
              <p:spPr bwMode="auto">
                <a:xfrm>
                  <a:off x="1265" y="8050"/>
                  <a:ext cx="152" cy="519"/>
                </a:xfrm>
                <a:prstGeom prst="rect">
                  <a:avLst/>
                </a:prstGeom>
                <a:noFill/>
                <a:ln w="9525">
                  <a:noFill/>
                  <a:miter lim="800000"/>
                  <a:headEnd/>
                  <a:tailEnd/>
                </a:ln>
              </p:spPr>
              <p:txBody>
                <a:bodyPr>
                  <a:spAutoFit/>
                </a:bodyPr>
                <a:lstStyle/>
                <a:p>
                  <a:endParaRPr lang="en-CA"/>
                </a:p>
              </p:txBody>
            </p:sp>
            <p:sp>
              <p:nvSpPr>
                <p:cNvPr id="13362" name="Rectangle 46"/>
                <p:cNvSpPr>
                  <a:spLocks noChangeArrowheads="1"/>
                </p:cNvSpPr>
                <p:nvPr/>
              </p:nvSpPr>
              <p:spPr bwMode="auto">
                <a:xfrm>
                  <a:off x="1417" y="8050"/>
                  <a:ext cx="2749" cy="519"/>
                </a:xfrm>
                <a:prstGeom prst="rect">
                  <a:avLst/>
                </a:prstGeom>
                <a:noFill/>
                <a:ln w="9525">
                  <a:noFill/>
                  <a:miter lim="800000"/>
                  <a:headEnd/>
                  <a:tailEnd/>
                </a:ln>
              </p:spPr>
              <p:txBody>
                <a:bodyPr anchor="ctr"/>
                <a:lstStyle/>
                <a:p>
                  <a:endParaRPr lang="en-US" sz="2400"/>
                </a:p>
              </p:txBody>
            </p:sp>
            <p:sp>
              <p:nvSpPr>
                <p:cNvPr id="13363" name="Rectangle 47"/>
                <p:cNvSpPr>
                  <a:spLocks noChangeArrowheads="1" noTextEdit="1"/>
                </p:cNvSpPr>
                <p:nvPr/>
              </p:nvSpPr>
              <p:spPr bwMode="auto">
                <a:xfrm>
                  <a:off x="4166" y="8050"/>
                  <a:ext cx="153" cy="519"/>
                </a:xfrm>
                <a:prstGeom prst="rect">
                  <a:avLst/>
                </a:prstGeom>
                <a:noFill/>
                <a:ln w="9525">
                  <a:noFill/>
                  <a:miter lim="800000"/>
                  <a:headEnd/>
                  <a:tailEnd/>
                </a:ln>
              </p:spPr>
              <p:txBody>
                <a:bodyPr anchor="ctr">
                  <a:spAutoFit/>
                </a:bodyPr>
                <a:lstStyle/>
                <a:p>
                  <a:endParaRPr lang="en-CA"/>
                </a:p>
              </p:txBody>
            </p:sp>
            <p:sp>
              <p:nvSpPr>
                <p:cNvPr id="13364" name="Rectangle 48"/>
                <p:cNvSpPr>
                  <a:spLocks noChangeArrowheads="1"/>
                </p:cNvSpPr>
                <p:nvPr/>
              </p:nvSpPr>
              <p:spPr bwMode="auto">
                <a:xfrm>
                  <a:off x="0" y="8569"/>
                  <a:ext cx="1265" cy="750"/>
                </a:xfrm>
                <a:prstGeom prst="rect">
                  <a:avLst/>
                </a:prstGeom>
                <a:noFill/>
                <a:ln w="9525">
                  <a:noFill/>
                  <a:miter lim="800000"/>
                  <a:headEnd/>
                  <a:tailEnd/>
                </a:ln>
              </p:spPr>
              <p:txBody>
                <a:bodyPr/>
                <a:lstStyle/>
                <a:p>
                  <a:r>
                    <a:rPr lang="en-GB" sz="2400"/>
                    <a:t>  </a:t>
                  </a:r>
                  <a:r>
                    <a:rPr lang="en-GB" sz="5100"/>
                    <a:t> </a:t>
                  </a:r>
                  <a:r>
                    <a:rPr lang="en-GB" sz="2400"/>
                    <a:t>             </a:t>
                  </a:r>
                </a:p>
              </p:txBody>
            </p:sp>
            <p:sp>
              <p:nvSpPr>
                <p:cNvPr id="13365" name="Rectangle 50"/>
                <p:cNvSpPr>
                  <a:spLocks noChangeArrowheads="1" noTextEdit="1"/>
                </p:cNvSpPr>
                <p:nvPr/>
              </p:nvSpPr>
              <p:spPr bwMode="auto">
                <a:xfrm>
                  <a:off x="1265" y="8569"/>
                  <a:ext cx="152" cy="750"/>
                </a:xfrm>
                <a:prstGeom prst="rect">
                  <a:avLst/>
                </a:prstGeom>
                <a:noFill/>
                <a:ln w="9525">
                  <a:noFill/>
                  <a:miter lim="800000"/>
                  <a:headEnd/>
                  <a:tailEnd/>
                </a:ln>
              </p:spPr>
              <p:txBody>
                <a:bodyPr>
                  <a:spAutoFit/>
                </a:bodyPr>
                <a:lstStyle/>
                <a:p>
                  <a:endParaRPr lang="en-CA"/>
                </a:p>
              </p:txBody>
            </p:sp>
            <p:sp>
              <p:nvSpPr>
                <p:cNvPr id="13366" name="Rectangle 51"/>
                <p:cNvSpPr>
                  <a:spLocks noChangeArrowheads="1"/>
                </p:cNvSpPr>
                <p:nvPr/>
              </p:nvSpPr>
              <p:spPr bwMode="auto">
                <a:xfrm>
                  <a:off x="1417" y="8569"/>
                  <a:ext cx="2749" cy="750"/>
                </a:xfrm>
                <a:prstGeom prst="rect">
                  <a:avLst/>
                </a:prstGeom>
                <a:noFill/>
                <a:ln w="9525">
                  <a:noFill/>
                  <a:miter lim="800000"/>
                  <a:headEnd/>
                  <a:tailEnd/>
                </a:ln>
              </p:spPr>
              <p:txBody>
                <a:bodyPr anchor="ctr"/>
                <a:lstStyle/>
                <a:p>
                  <a:endParaRPr lang="en-GB" sz="800">
                    <a:latin typeface="Verdana" pitchFamily="34" charset="0"/>
                  </a:endParaRPr>
                </a:p>
                <a:p>
                  <a:pPr eaLnBrk="0" hangingPunct="0"/>
                  <a:r>
                    <a:rPr lang="en-GB" sz="800">
                      <a:latin typeface="Verdana" pitchFamily="34" charset="0"/>
                    </a:rPr>
                    <a:t> </a:t>
                  </a:r>
                </a:p>
                <a:p>
                  <a:pPr eaLnBrk="0" hangingPunct="0"/>
                  <a:endParaRPr lang="en-GB" sz="2400"/>
                </a:p>
              </p:txBody>
            </p:sp>
            <p:sp>
              <p:nvSpPr>
                <p:cNvPr id="13367" name="Rectangle 52"/>
                <p:cNvSpPr>
                  <a:spLocks noChangeArrowheads="1" noTextEdit="1"/>
                </p:cNvSpPr>
                <p:nvPr/>
              </p:nvSpPr>
              <p:spPr bwMode="auto">
                <a:xfrm>
                  <a:off x="4166" y="8569"/>
                  <a:ext cx="153" cy="750"/>
                </a:xfrm>
                <a:prstGeom prst="rect">
                  <a:avLst/>
                </a:prstGeom>
                <a:noFill/>
                <a:ln w="9525">
                  <a:noFill/>
                  <a:miter lim="800000"/>
                  <a:headEnd/>
                  <a:tailEnd/>
                </a:ln>
              </p:spPr>
              <p:txBody>
                <a:bodyPr anchor="ctr">
                  <a:spAutoFit/>
                </a:bodyPr>
                <a:lstStyle/>
                <a:p>
                  <a:endParaRPr lang="en-CA"/>
                </a:p>
              </p:txBody>
            </p:sp>
            <p:sp>
              <p:nvSpPr>
                <p:cNvPr id="13368" name="Rectangle 53"/>
                <p:cNvSpPr>
                  <a:spLocks noChangeArrowheads="1"/>
                </p:cNvSpPr>
                <p:nvPr/>
              </p:nvSpPr>
              <p:spPr bwMode="auto">
                <a:xfrm>
                  <a:off x="0" y="9319"/>
                  <a:ext cx="1265" cy="750"/>
                </a:xfrm>
                <a:prstGeom prst="rect">
                  <a:avLst/>
                </a:prstGeom>
                <a:noFill/>
                <a:ln w="9525">
                  <a:noFill/>
                  <a:miter lim="800000"/>
                  <a:headEnd/>
                  <a:tailEnd/>
                </a:ln>
              </p:spPr>
              <p:txBody>
                <a:bodyPr/>
                <a:lstStyle/>
                <a:p>
                  <a:r>
                    <a:rPr lang="en-GB" sz="2400"/>
                    <a:t>  </a:t>
                  </a:r>
                  <a:r>
                    <a:rPr lang="en-GB" sz="5100"/>
                    <a:t> </a:t>
                  </a:r>
                  <a:r>
                    <a:rPr lang="en-GB" sz="2400"/>
                    <a:t>             </a:t>
                  </a:r>
                </a:p>
              </p:txBody>
            </p:sp>
            <p:sp>
              <p:nvSpPr>
                <p:cNvPr id="13369" name="Rectangle 55"/>
                <p:cNvSpPr>
                  <a:spLocks noChangeArrowheads="1" noTextEdit="1"/>
                </p:cNvSpPr>
                <p:nvPr/>
              </p:nvSpPr>
              <p:spPr bwMode="auto">
                <a:xfrm>
                  <a:off x="1265" y="9319"/>
                  <a:ext cx="152" cy="750"/>
                </a:xfrm>
                <a:prstGeom prst="rect">
                  <a:avLst/>
                </a:prstGeom>
                <a:noFill/>
                <a:ln w="9525">
                  <a:noFill/>
                  <a:miter lim="800000"/>
                  <a:headEnd/>
                  <a:tailEnd/>
                </a:ln>
              </p:spPr>
              <p:txBody>
                <a:bodyPr>
                  <a:spAutoFit/>
                </a:bodyPr>
                <a:lstStyle/>
                <a:p>
                  <a:endParaRPr lang="en-CA"/>
                </a:p>
              </p:txBody>
            </p:sp>
            <p:sp>
              <p:nvSpPr>
                <p:cNvPr id="13370" name="Rectangle 56"/>
                <p:cNvSpPr>
                  <a:spLocks noChangeArrowheads="1"/>
                </p:cNvSpPr>
                <p:nvPr/>
              </p:nvSpPr>
              <p:spPr bwMode="auto">
                <a:xfrm>
                  <a:off x="1417" y="9319"/>
                  <a:ext cx="2749" cy="750"/>
                </a:xfrm>
                <a:prstGeom prst="rect">
                  <a:avLst/>
                </a:prstGeom>
                <a:noFill/>
                <a:ln w="9525">
                  <a:noFill/>
                  <a:miter lim="800000"/>
                  <a:headEnd/>
                  <a:tailEnd/>
                </a:ln>
              </p:spPr>
              <p:txBody>
                <a:bodyPr anchor="ctr"/>
                <a:lstStyle/>
                <a:p>
                  <a:pPr eaLnBrk="0" hangingPunct="0"/>
                  <a:endParaRPr lang="en-US" sz="2400"/>
                </a:p>
              </p:txBody>
            </p:sp>
            <p:sp>
              <p:nvSpPr>
                <p:cNvPr id="13371" name="Rectangle 57"/>
                <p:cNvSpPr>
                  <a:spLocks noChangeArrowheads="1" noTextEdit="1"/>
                </p:cNvSpPr>
                <p:nvPr/>
              </p:nvSpPr>
              <p:spPr bwMode="auto">
                <a:xfrm>
                  <a:off x="4166" y="9319"/>
                  <a:ext cx="153" cy="750"/>
                </a:xfrm>
                <a:prstGeom prst="rect">
                  <a:avLst/>
                </a:prstGeom>
                <a:noFill/>
                <a:ln w="9525">
                  <a:noFill/>
                  <a:miter lim="800000"/>
                  <a:headEnd/>
                  <a:tailEnd/>
                </a:ln>
              </p:spPr>
              <p:txBody>
                <a:bodyPr anchor="ctr">
                  <a:spAutoFit/>
                </a:bodyPr>
                <a:lstStyle/>
                <a:p>
                  <a:endParaRPr lang="en-CA"/>
                </a:p>
              </p:txBody>
            </p:sp>
            <p:sp>
              <p:nvSpPr>
                <p:cNvPr id="13372" name="Rectangle 58"/>
                <p:cNvSpPr>
                  <a:spLocks noChangeArrowheads="1"/>
                </p:cNvSpPr>
                <p:nvPr/>
              </p:nvSpPr>
              <p:spPr bwMode="auto">
                <a:xfrm>
                  <a:off x="0" y="10069"/>
                  <a:ext cx="1265" cy="827"/>
                </a:xfrm>
                <a:prstGeom prst="rect">
                  <a:avLst/>
                </a:prstGeom>
                <a:noFill/>
                <a:ln w="9525">
                  <a:noFill/>
                  <a:miter lim="800000"/>
                  <a:headEnd/>
                  <a:tailEnd/>
                </a:ln>
              </p:spPr>
              <p:txBody>
                <a:bodyPr/>
                <a:lstStyle/>
                <a:p>
                  <a:r>
                    <a:rPr lang="en-GB" sz="2400"/>
                    <a:t>  </a:t>
                  </a:r>
                  <a:r>
                    <a:rPr lang="en-GB" sz="5100"/>
                    <a:t> </a:t>
                  </a:r>
                  <a:r>
                    <a:rPr lang="en-GB" sz="2400"/>
                    <a:t>             </a:t>
                  </a:r>
                </a:p>
              </p:txBody>
            </p:sp>
            <p:sp>
              <p:nvSpPr>
                <p:cNvPr id="13373" name="Rectangle 60"/>
                <p:cNvSpPr>
                  <a:spLocks noChangeArrowheads="1" noTextEdit="1"/>
                </p:cNvSpPr>
                <p:nvPr/>
              </p:nvSpPr>
              <p:spPr bwMode="auto">
                <a:xfrm>
                  <a:off x="1265" y="10069"/>
                  <a:ext cx="152" cy="827"/>
                </a:xfrm>
                <a:prstGeom prst="rect">
                  <a:avLst/>
                </a:prstGeom>
                <a:noFill/>
                <a:ln w="9525">
                  <a:noFill/>
                  <a:miter lim="800000"/>
                  <a:headEnd/>
                  <a:tailEnd/>
                </a:ln>
              </p:spPr>
              <p:txBody>
                <a:bodyPr>
                  <a:spAutoFit/>
                </a:bodyPr>
                <a:lstStyle/>
                <a:p>
                  <a:endParaRPr lang="en-CA"/>
                </a:p>
              </p:txBody>
            </p:sp>
            <p:sp>
              <p:nvSpPr>
                <p:cNvPr id="13374" name="Rectangle 61"/>
                <p:cNvSpPr>
                  <a:spLocks noChangeArrowheads="1"/>
                </p:cNvSpPr>
                <p:nvPr/>
              </p:nvSpPr>
              <p:spPr bwMode="auto">
                <a:xfrm>
                  <a:off x="1417" y="10069"/>
                  <a:ext cx="2749" cy="827"/>
                </a:xfrm>
                <a:prstGeom prst="rect">
                  <a:avLst/>
                </a:prstGeom>
                <a:noFill/>
                <a:ln w="9525">
                  <a:noFill/>
                  <a:miter lim="800000"/>
                  <a:headEnd/>
                  <a:tailEnd/>
                </a:ln>
              </p:spPr>
              <p:txBody>
                <a:bodyPr anchor="ctr"/>
                <a:lstStyle/>
                <a:p>
                  <a:endParaRPr lang="en-US" sz="2400"/>
                </a:p>
              </p:txBody>
            </p:sp>
            <p:sp>
              <p:nvSpPr>
                <p:cNvPr id="13375" name="Rectangle 62"/>
                <p:cNvSpPr>
                  <a:spLocks noChangeArrowheads="1" noTextEdit="1"/>
                </p:cNvSpPr>
                <p:nvPr/>
              </p:nvSpPr>
              <p:spPr bwMode="auto">
                <a:xfrm>
                  <a:off x="4166" y="10069"/>
                  <a:ext cx="153" cy="827"/>
                </a:xfrm>
                <a:prstGeom prst="rect">
                  <a:avLst/>
                </a:prstGeom>
                <a:noFill/>
                <a:ln w="9525">
                  <a:noFill/>
                  <a:miter lim="800000"/>
                  <a:headEnd/>
                  <a:tailEnd/>
                </a:ln>
              </p:spPr>
              <p:txBody>
                <a:bodyPr anchor="ctr">
                  <a:spAutoFit/>
                </a:bodyPr>
                <a:lstStyle/>
                <a:p>
                  <a:endParaRPr lang="en-CA"/>
                </a:p>
              </p:txBody>
            </p:sp>
            <p:sp>
              <p:nvSpPr>
                <p:cNvPr id="13376" name="Rectangle 63"/>
                <p:cNvSpPr>
                  <a:spLocks noChangeArrowheads="1"/>
                </p:cNvSpPr>
                <p:nvPr/>
              </p:nvSpPr>
              <p:spPr bwMode="auto">
                <a:xfrm>
                  <a:off x="0" y="10896"/>
                  <a:ext cx="1265" cy="673"/>
                </a:xfrm>
                <a:prstGeom prst="rect">
                  <a:avLst/>
                </a:prstGeom>
                <a:noFill/>
                <a:ln w="9525">
                  <a:noFill/>
                  <a:miter lim="800000"/>
                  <a:headEnd/>
                  <a:tailEnd/>
                </a:ln>
              </p:spPr>
              <p:txBody>
                <a:bodyPr/>
                <a:lstStyle/>
                <a:p>
                  <a:r>
                    <a:rPr lang="en-GB" sz="2400"/>
                    <a:t>  </a:t>
                  </a:r>
                  <a:r>
                    <a:rPr lang="en-GB" sz="5100"/>
                    <a:t> </a:t>
                  </a:r>
                  <a:r>
                    <a:rPr lang="en-GB" sz="2400"/>
                    <a:t>             </a:t>
                  </a:r>
                </a:p>
              </p:txBody>
            </p:sp>
            <p:sp>
              <p:nvSpPr>
                <p:cNvPr id="13377" name="Rectangle 65"/>
                <p:cNvSpPr>
                  <a:spLocks noChangeArrowheads="1" noTextEdit="1"/>
                </p:cNvSpPr>
                <p:nvPr/>
              </p:nvSpPr>
              <p:spPr bwMode="auto">
                <a:xfrm>
                  <a:off x="1265" y="10896"/>
                  <a:ext cx="152" cy="673"/>
                </a:xfrm>
                <a:prstGeom prst="rect">
                  <a:avLst/>
                </a:prstGeom>
                <a:noFill/>
                <a:ln w="9525">
                  <a:noFill/>
                  <a:miter lim="800000"/>
                  <a:headEnd/>
                  <a:tailEnd/>
                </a:ln>
              </p:spPr>
              <p:txBody>
                <a:bodyPr>
                  <a:spAutoFit/>
                </a:bodyPr>
                <a:lstStyle/>
                <a:p>
                  <a:endParaRPr lang="en-CA"/>
                </a:p>
              </p:txBody>
            </p:sp>
            <p:sp>
              <p:nvSpPr>
                <p:cNvPr id="13378" name="Rectangle 66"/>
                <p:cNvSpPr>
                  <a:spLocks noChangeArrowheads="1"/>
                </p:cNvSpPr>
                <p:nvPr/>
              </p:nvSpPr>
              <p:spPr bwMode="auto">
                <a:xfrm>
                  <a:off x="1417" y="10896"/>
                  <a:ext cx="2749" cy="673"/>
                </a:xfrm>
                <a:prstGeom prst="rect">
                  <a:avLst/>
                </a:prstGeom>
                <a:noFill/>
                <a:ln w="9525">
                  <a:noFill/>
                  <a:miter lim="800000"/>
                  <a:headEnd/>
                  <a:tailEnd/>
                </a:ln>
              </p:spPr>
              <p:txBody>
                <a:bodyPr anchor="ctr"/>
                <a:lstStyle/>
                <a:p>
                  <a:r>
                    <a:rPr lang="en-GB" sz="800" b="1">
                      <a:solidFill>
                        <a:srgbClr val="003366"/>
                      </a:solidFill>
                      <a:latin typeface="Verdana" pitchFamily="34" charset="0"/>
                    </a:rPr>
                    <a:t>Blood group 0</a:t>
                  </a:r>
                  <a:r>
                    <a:rPr lang="en-GB" sz="800">
                      <a:latin typeface="Verdana" pitchFamily="34" charset="0"/>
                    </a:rPr>
                    <a:t/>
                  </a:r>
                  <a:br>
                    <a:rPr lang="en-GB" sz="800">
                      <a:latin typeface="Verdana" pitchFamily="34" charset="0"/>
                    </a:rPr>
                  </a:br>
                  <a:r>
                    <a:rPr lang="en-GB" sz="800">
                      <a:latin typeface="Verdana" pitchFamily="34" charset="0"/>
                    </a:rPr>
                    <a:t>If you belong to the blood group 0 (null), you have neither A or B antigens on the surface of your red blood cells but you have both A and B antibodies in your blood plasma.</a:t>
                  </a:r>
                </a:p>
                <a:p>
                  <a:pPr eaLnBrk="0" hangingPunct="0"/>
                  <a:r>
                    <a:rPr lang="en-GB" sz="800">
                      <a:latin typeface="Verdana" pitchFamily="34" charset="0"/>
                    </a:rPr>
                    <a:t> </a:t>
                  </a:r>
                </a:p>
                <a:p>
                  <a:pPr eaLnBrk="0" hangingPunct="0"/>
                  <a:endParaRPr lang="en-GB" sz="2400"/>
                </a:p>
              </p:txBody>
            </p:sp>
          </p:grpSp>
        </p:grpSp>
      </p:grpSp>
      <p:pic>
        <p:nvPicPr>
          <p:cNvPr id="13315" name="Picture 59" descr="http://nobelprize.org/medicine/educational/landsteiner/images/fig4-ab.gif"/>
          <p:cNvPicPr>
            <a:picLocks noChangeAspect="1" noChangeArrowheads="1"/>
          </p:cNvPicPr>
          <p:nvPr/>
        </p:nvPicPr>
        <p:blipFill>
          <a:blip r:embed="rId2" cstate="print"/>
          <a:srcRect/>
          <a:stretch>
            <a:fillRect/>
          </a:stretch>
        </p:blipFill>
        <p:spPr bwMode="auto">
          <a:xfrm>
            <a:off x="1430338" y="10277475"/>
            <a:ext cx="1120775" cy="822325"/>
          </a:xfrm>
          <a:prstGeom prst="rect">
            <a:avLst/>
          </a:prstGeom>
          <a:noFill/>
          <a:ln w="9525">
            <a:noFill/>
            <a:miter lim="800000"/>
            <a:headEnd/>
            <a:tailEnd/>
          </a:ln>
        </p:spPr>
      </p:pic>
      <p:pic>
        <p:nvPicPr>
          <p:cNvPr id="13316" name="Picture 64" descr=" "/>
          <p:cNvPicPr>
            <a:picLocks noChangeAspect="1" noChangeArrowheads="1"/>
          </p:cNvPicPr>
          <p:nvPr/>
        </p:nvPicPr>
        <p:blipFill>
          <a:blip r:embed="rId3" cstate="print"/>
          <a:srcRect/>
          <a:stretch>
            <a:fillRect/>
          </a:stretch>
        </p:blipFill>
        <p:spPr bwMode="auto">
          <a:xfrm>
            <a:off x="1430338" y="11590338"/>
            <a:ext cx="1120775" cy="822325"/>
          </a:xfrm>
          <a:prstGeom prst="rect">
            <a:avLst/>
          </a:prstGeom>
          <a:noFill/>
          <a:ln w="9525">
            <a:noFill/>
            <a:miter lim="800000"/>
            <a:headEnd/>
            <a:tailEnd/>
          </a:ln>
        </p:spPr>
      </p:pic>
      <p:sp>
        <p:nvSpPr>
          <p:cNvPr id="13317" name="Text Box 70"/>
          <p:cNvSpPr txBox="1">
            <a:spLocks noChangeArrowheads="1"/>
          </p:cNvSpPr>
          <p:nvPr/>
        </p:nvSpPr>
        <p:spPr bwMode="auto">
          <a:xfrm>
            <a:off x="457200" y="1066800"/>
            <a:ext cx="7754938" cy="5203825"/>
          </a:xfrm>
          <a:prstGeom prst="rect">
            <a:avLst/>
          </a:prstGeom>
          <a:noFill/>
          <a:ln w="9525">
            <a:noFill/>
            <a:miter lim="800000"/>
            <a:headEnd/>
            <a:tailEnd/>
          </a:ln>
        </p:spPr>
        <p:txBody>
          <a:bodyPr>
            <a:spAutoFit/>
          </a:bodyPr>
          <a:lstStyle/>
          <a:p>
            <a:pPr>
              <a:buFontTx/>
              <a:buChar char="•"/>
            </a:pPr>
            <a:r>
              <a:rPr lang="en-GB" sz="2400">
                <a:latin typeface="Verdana" pitchFamily="34" charset="0"/>
              </a:rPr>
              <a:t>The differences in human blood are due to the presence or absence of certain protein molecules called antigens and antibodies. </a:t>
            </a:r>
          </a:p>
          <a:p>
            <a:pPr>
              <a:buFontTx/>
              <a:buChar char="•"/>
            </a:pPr>
            <a:endParaRPr lang="en-GB" sz="2400">
              <a:latin typeface="Verdana" pitchFamily="34" charset="0"/>
            </a:endParaRPr>
          </a:p>
          <a:p>
            <a:pPr>
              <a:buFontTx/>
              <a:buChar char="•"/>
            </a:pPr>
            <a:r>
              <a:rPr lang="en-GB" sz="2400">
                <a:latin typeface="Verdana" pitchFamily="34" charset="0"/>
              </a:rPr>
              <a:t>The antigens are located on the surface of the RBCs and the antibodies are in the blood plasma.</a:t>
            </a:r>
          </a:p>
          <a:p>
            <a:pPr>
              <a:buFontTx/>
              <a:buChar char="•"/>
            </a:pPr>
            <a:endParaRPr lang="en-GB" sz="2400">
              <a:latin typeface="Verdana" pitchFamily="34" charset="0"/>
            </a:endParaRPr>
          </a:p>
          <a:p>
            <a:pPr>
              <a:buFontTx/>
              <a:buChar char="•"/>
            </a:pPr>
            <a:r>
              <a:rPr lang="en-GB" sz="2400">
                <a:latin typeface="Verdana" pitchFamily="34" charset="0"/>
              </a:rPr>
              <a:t>Individuals have different types and combinations of these molecules.  </a:t>
            </a:r>
          </a:p>
          <a:p>
            <a:pPr>
              <a:buFontTx/>
              <a:buChar char="•"/>
            </a:pPr>
            <a:endParaRPr lang="en-GB" sz="2400">
              <a:latin typeface="Verdana" pitchFamily="34" charset="0"/>
            </a:endParaRPr>
          </a:p>
          <a:p>
            <a:pPr>
              <a:buFontTx/>
              <a:buChar char="•"/>
            </a:pPr>
            <a:r>
              <a:rPr lang="en-GB" sz="2400">
                <a:latin typeface="Verdana" pitchFamily="34" charset="0"/>
              </a:rPr>
              <a:t>The blood group you belong to depends on what you have inherited from your parents.</a:t>
            </a:r>
          </a:p>
          <a:p>
            <a:endParaRPr lang="en-GB" sz="2400"/>
          </a:p>
        </p:txBody>
      </p:sp>
      <p:sp>
        <p:nvSpPr>
          <p:cNvPr id="13318" name="Text Box 71"/>
          <p:cNvSpPr txBox="1">
            <a:spLocks noChangeArrowheads="1"/>
          </p:cNvSpPr>
          <p:nvPr/>
        </p:nvSpPr>
        <p:spPr bwMode="auto">
          <a:xfrm>
            <a:off x="533400" y="304800"/>
            <a:ext cx="6434138" cy="1311275"/>
          </a:xfrm>
          <a:prstGeom prst="rect">
            <a:avLst/>
          </a:prstGeom>
          <a:noFill/>
          <a:ln w="9525">
            <a:noFill/>
            <a:miter lim="800000"/>
            <a:headEnd/>
            <a:tailEnd/>
          </a:ln>
        </p:spPr>
        <p:txBody>
          <a:bodyPr wrap="none">
            <a:spAutoFit/>
          </a:bodyPr>
          <a:lstStyle/>
          <a:p>
            <a:r>
              <a:rPr lang="en-GB" sz="2800" b="1">
                <a:solidFill>
                  <a:srgbClr val="003366"/>
                </a:solidFill>
                <a:latin typeface="Arial" charset="0"/>
                <a:cs typeface="Arial" charset="0"/>
              </a:rPr>
              <a:t>What are the different blood groups?</a:t>
            </a:r>
          </a:p>
          <a:p>
            <a:pPr eaLnBrk="0" hangingPunct="0"/>
            <a:endParaRPr lang="en-GB" sz="2800"/>
          </a:p>
          <a:p>
            <a:endParaRPr lang="en-GB"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914400" y="1295400"/>
            <a:ext cx="7848600" cy="5021263"/>
          </a:xfrm>
          <a:prstGeom prst="rect">
            <a:avLst/>
          </a:prstGeom>
          <a:noFill/>
          <a:ln w="9525">
            <a:noFill/>
            <a:miter lim="800000"/>
            <a:headEnd/>
            <a:tailEnd/>
          </a:ln>
        </p:spPr>
        <p:txBody>
          <a:bodyPr>
            <a:spAutoFit/>
          </a:bodyPr>
          <a:lstStyle/>
          <a:p>
            <a:pPr eaLnBrk="0" hangingPunct="0">
              <a:spcBef>
                <a:spcPct val="50000"/>
              </a:spcBef>
              <a:buFontTx/>
              <a:buChar char="•"/>
            </a:pPr>
            <a:r>
              <a:rPr lang="en-GB" sz="2400">
                <a:latin typeface="Verdana" pitchFamily="34" charset="0"/>
              </a:rPr>
              <a:t> There are more than 20 genetically determined blood group systems known today</a:t>
            </a:r>
          </a:p>
          <a:p>
            <a:pPr eaLnBrk="0" hangingPunct="0">
              <a:spcBef>
                <a:spcPct val="50000"/>
              </a:spcBef>
              <a:buFontTx/>
              <a:buChar char="•"/>
            </a:pPr>
            <a:endParaRPr lang="en-GB" sz="2400">
              <a:latin typeface="Verdana" pitchFamily="34" charset="0"/>
            </a:endParaRPr>
          </a:p>
          <a:p>
            <a:pPr eaLnBrk="0" hangingPunct="0">
              <a:spcBef>
                <a:spcPct val="50000"/>
              </a:spcBef>
              <a:buFontTx/>
              <a:buChar char="•"/>
            </a:pPr>
            <a:r>
              <a:rPr lang="en-GB" sz="2400">
                <a:latin typeface="Verdana" pitchFamily="34" charset="0"/>
              </a:rPr>
              <a:t> The </a:t>
            </a:r>
            <a:r>
              <a:rPr lang="en-GB" sz="2400" b="1">
                <a:latin typeface="Verdana" pitchFamily="34" charset="0"/>
              </a:rPr>
              <a:t>AB0</a:t>
            </a:r>
            <a:r>
              <a:rPr lang="en-GB" sz="2400">
                <a:latin typeface="Verdana" pitchFamily="34" charset="0"/>
              </a:rPr>
              <a:t> and </a:t>
            </a:r>
            <a:r>
              <a:rPr lang="en-GB" sz="2400" b="1">
                <a:latin typeface="Verdana" pitchFamily="34" charset="0"/>
              </a:rPr>
              <a:t>Rhesus (Rh) </a:t>
            </a:r>
            <a:r>
              <a:rPr lang="en-GB" sz="2400">
                <a:latin typeface="Verdana" pitchFamily="34" charset="0"/>
              </a:rPr>
              <a:t>systems are the most important ones used for blood transfusions.</a:t>
            </a:r>
          </a:p>
          <a:p>
            <a:pPr eaLnBrk="0" hangingPunct="0">
              <a:spcBef>
                <a:spcPct val="50000"/>
              </a:spcBef>
              <a:buFontTx/>
              <a:buChar char="•"/>
            </a:pPr>
            <a:endParaRPr lang="en-GB" sz="2400">
              <a:latin typeface="Verdana" pitchFamily="34" charset="0"/>
            </a:endParaRPr>
          </a:p>
          <a:p>
            <a:pPr eaLnBrk="0" hangingPunct="0">
              <a:spcBef>
                <a:spcPct val="50000"/>
              </a:spcBef>
              <a:buFontTx/>
              <a:buChar char="•"/>
            </a:pPr>
            <a:r>
              <a:rPr lang="en-GB" sz="2400">
                <a:latin typeface="Verdana" pitchFamily="34" charset="0"/>
              </a:rPr>
              <a:t> Not all blood groups are compatible with each other. Mixing incompatible blood groups leads to blood clumping or agglutination, which is dangerous for individuals.</a:t>
            </a:r>
          </a:p>
          <a:p>
            <a:pPr eaLnBrk="0" hangingPunct="0">
              <a:spcBef>
                <a:spcPct val="50000"/>
              </a:spcBef>
              <a:buFontTx/>
              <a:buChar char="•"/>
            </a:pPr>
            <a:endParaRPr lang="en-GB" sz="2400">
              <a:latin typeface="Verdana" pitchFamily="34" charset="0"/>
            </a:endParaRPr>
          </a:p>
        </p:txBody>
      </p:sp>
      <p:sp>
        <p:nvSpPr>
          <p:cNvPr id="14339" name="Rectangle 3"/>
          <p:cNvSpPr>
            <a:spLocks noChangeArrowheads="1"/>
          </p:cNvSpPr>
          <p:nvPr/>
        </p:nvSpPr>
        <p:spPr bwMode="auto">
          <a:xfrm>
            <a:off x="990600" y="533400"/>
            <a:ext cx="6434138" cy="519113"/>
          </a:xfrm>
          <a:prstGeom prst="rect">
            <a:avLst/>
          </a:prstGeom>
          <a:noFill/>
          <a:ln w="9525">
            <a:noFill/>
            <a:miter lim="800000"/>
            <a:headEnd/>
            <a:tailEnd/>
          </a:ln>
        </p:spPr>
        <p:txBody>
          <a:bodyPr wrap="none">
            <a:spAutoFit/>
          </a:bodyPr>
          <a:lstStyle/>
          <a:p>
            <a:r>
              <a:rPr lang="en-GB" sz="2800" b="1">
                <a:solidFill>
                  <a:srgbClr val="003366"/>
                </a:solidFill>
                <a:latin typeface="Arial" charset="0"/>
                <a:cs typeface="Arial" charset="0"/>
              </a:rPr>
              <a:t>What are the different blood groups?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 "/>
          <p:cNvPicPr>
            <a:picLocks noChangeAspect="1" noChangeArrowheads="1"/>
          </p:cNvPicPr>
          <p:nvPr/>
        </p:nvPicPr>
        <p:blipFill>
          <a:blip r:embed="rId2" cstate="print"/>
          <a:srcRect/>
          <a:stretch>
            <a:fillRect/>
          </a:stretch>
        </p:blipFill>
        <p:spPr bwMode="auto">
          <a:xfrm>
            <a:off x="457200" y="609600"/>
            <a:ext cx="3094038" cy="4114800"/>
          </a:xfrm>
          <a:prstGeom prst="rect">
            <a:avLst/>
          </a:prstGeom>
          <a:noFill/>
          <a:ln w="9525">
            <a:noFill/>
            <a:miter lim="800000"/>
            <a:headEnd/>
            <a:tailEnd/>
          </a:ln>
        </p:spPr>
      </p:pic>
      <p:sp>
        <p:nvSpPr>
          <p:cNvPr id="15363" name="Rectangle 3"/>
          <p:cNvSpPr>
            <a:spLocks noChangeArrowheads="1"/>
          </p:cNvSpPr>
          <p:nvPr/>
        </p:nvSpPr>
        <p:spPr bwMode="auto">
          <a:xfrm>
            <a:off x="3657600" y="2133600"/>
            <a:ext cx="5181600" cy="2862322"/>
          </a:xfrm>
          <a:prstGeom prst="rect">
            <a:avLst/>
          </a:prstGeom>
          <a:noFill/>
          <a:ln w="9525">
            <a:noFill/>
            <a:miter lim="800000"/>
            <a:headEnd/>
            <a:tailEnd/>
          </a:ln>
        </p:spPr>
        <p:txBody>
          <a:bodyPr>
            <a:spAutoFit/>
          </a:bodyPr>
          <a:lstStyle/>
          <a:p>
            <a:pPr>
              <a:spcBef>
                <a:spcPct val="50000"/>
              </a:spcBef>
            </a:pPr>
            <a:r>
              <a:rPr lang="en-GB" sz="2400" dirty="0">
                <a:latin typeface="Verdana" pitchFamily="34" charset="0"/>
              </a:rPr>
              <a:t>According to the AB</a:t>
            </a:r>
            <a:r>
              <a:rPr lang="cy-GB" sz="2400" dirty="0">
                <a:latin typeface="Verdana" pitchFamily="34" charset="0"/>
              </a:rPr>
              <a:t>O</a:t>
            </a:r>
            <a:r>
              <a:rPr lang="en-GB" sz="2400" dirty="0">
                <a:latin typeface="Verdana" pitchFamily="34" charset="0"/>
              </a:rPr>
              <a:t> blood typing system there are four different kinds of blood types: A, B, AB or </a:t>
            </a:r>
            <a:r>
              <a:rPr lang="en-GB" sz="2400" dirty="0" smtClean="0">
                <a:latin typeface="Verdana" pitchFamily="34" charset="0"/>
              </a:rPr>
              <a:t>O.</a:t>
            </a:r>
            <a:r>
              <a:rPr lang="en-GB" sz="2400" dirty="0" smtClean="0">
                <a:solidFill>
                  <a:srgbClr val="0062C8"/>
                </a:solidFill>
                <a:latin typeface="Arial" charset="0"/>
                <a:cs typeface="Arial" charset="0"/>
              </a:rPr>
              <a:t> </a:t>
            </a:r>
            <a:r>
              <a:rPr lang="en-GB" sz="2400" dirty="0">
                <a:solidFill>
                  <a:srgbClr val="0062C8"/>
                </a:solidFill>
                <a:latin typeface="Arial" charset="0"/>
                <a:cs typeface="Arial" charset="0"/>
              </a:rPr>
              <a:t/>
            </a:r>
            <a:br>
              <a:rPr lang="en-GB" sz="2400" dirty="0">
                <a:solidFill>
                  <a:srgbClr val="0062C8"/>
                </a:solidFill>
                <a:latin typeface="Arial" charset="0"/>
                <a:cs typeface="Arial" charset="0"/>
              </a:rPr>
            </a:br>
            <a:r>
              <a:rPr lang="en-GB" sz="2400" dirty="0">
                <a:solidFill>
                  <a:srgbClr val="0062C8"/>
                </a:solidFill>
                <a:latin typeface="Arial" charset="0"/>
                <a:cs typeface="Arial" charset="0"/>
              </a:rPr>
              <a:t/>
            </a:r>
            <a:br>
              <a:rPr lang="en-GB" sz="2400" dirty="0">
                <a:solidFill>
                  <a:srgbClr val="0062C8"/>
                </a:solidFill>
                <a:latin typeface="Arial" charset="0"/>
                <a:cs typeface="Arial" charset="0"/>
              </a:rPr>
            </a:br>
            <a:endParaRPr lang="en-GB" sz="2400" dirty="0">
              <a:latin typeface="Verdana" pitchFamily="34" charset="0"/>
            </a:endParaRPr>
          </a:p>
          <a:p>
            <a:pPr eaLnBrk="0" hangingPunct="0">
              <a:spcBef>
                <a:spcPct val="50000"/>
              </a:spcBef>
            </a:pPr>
            <a:r>
              <a:rPr lang="en-GB" sz="2400" dirty="0">
                <a:latin typeface="Verdana" pitchFamily="34" charset="0"/>
              </a:rPr>
              <a:t> </a:t>
            </a:r>
          </a:p>
        </p:txBody>
      </p:sp>
      <p:sp>
        <p:nvSpPr>
          <p:cNvPr id="15364" name="Rectangle 4"/>
          <p:cNvSpPr>
            <a:spLocks noChangeArrowheads="1"/>
          </p:cNvSpPr>
          <p:nvPr/>
        </p:nvSpPr>
        <p:spPr bwMode="auto">
          <a:xfrm>
            <a:off x="3733800" y="1295400"/>
            <a:ext cx="5008563" cy="519113"/>
          </a:xfrm>
          <a:prstGeom prst="rect">
            <a:avLst/>
          </a:prstGeom>
          <a:noFill/>
          <a:ln w="9525">
            <a:noFill/>
            <a:miter lim="800000"/>
            <a:headEnd/>
            <a:tailEnd/>
          </a:ln>
        </p:spPr>
        <p:txBody>
          <a:bodyPr wrap="none">
            <a:spAutoFit/>
          </a:bodyPr>
          <a:lstStyle/>
          <a:p>
            <a:r>
              <a:rPr lang="en-GB" sz="2800" b="1">
                <a:solidFill>
                  <a:srgbClr val="FF0000"/>
                </a:solidFill>
                <a:latin typeface="Arial" charset="0"/>
                <a:cs typeface="Arial" charset="0"/>
              </a:rPr>
              <a:t>AB</a:t>
            </a:r>
            <a:r>
              <a:rPr lang="cy-GB" sz="2800" b="1">
                <a:solidFill>
                  <a:srgbClr val="FF0000"/>
                </a:solidFill>
                <a:latin typeface="Arial" charset="0"/>
                <a:cs typeface="Arial" charset="0"/>
              </a:rPr>
              <a:t>O</a:t>
            </a:r>
            <a:r>
              <a:rPr lang="en-GB" sz="2800" b="1">
                <a:solidFill>
                  <a:srgbClr val="FF0000"/>
                </a:solidFill>
                <a:latin typeface="Arial" charset="0"/>
                <a:cs typeface="Arial" charset="0"/>
              </a:rPr>
              <a:t> blood grouping system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19"/>
          <p:cNvGrpSpPr>
            <a:grpSpLocks/>
          </p:cNvGrpSpPr>
          <p:nvPr/>
        </p:nvGrpSpPr>
        <p:grpSpPr bwMode="auto">
          <a:xfrm>
            <a:off x="762000" y="-533400"/>
            <a:ext cx="7467600" cy="5486400"/>
            <a:chOff x="0" y="0"/>
            <a:chExt cx="4320" cy="2475"/>
          </a:xfrm>
        </p:grpSpPr>
        <p:sp>
          <p:nvSpPr>
            <p:cNvPr id="16390" name="Rectangle 2"/>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grpSp>
          <p:nvGrpSpPr>
            <p:cNvPr id="16391" name="Group 18"/>
            <p:cNvGrpSpPr>
              <a:grpSpLocks/>
            </p:cNvGrpSpPr>
            <p:nvPr/>
          </p:nvGrpSpPr>
          <p:grpSpPr bwMode="auto">
            <a:xfrm>
              <a:off x="0" y="0"/>
              <a:ext cx="4320" cy="2475"/>
              <a:chOff x="0" y="0"/>
              <a:chExt cx="4320" cy="2475"/>
            </a:xfrm>
          </p:grpSpPr>
          <p:sp>
            <p:nvSpPr>
              <p:cNvPr id="16392" name="Rectangle 3"/>
              <p:cNvSpPr>
                <a:spLocks noChangeArrowheads="1"/>
              </p:cNvSpPr>
              <p:nvPr/>
            </p:nvSpPr>
            <p:spPr bwMode="auto">
              <a:xfrm>
                <a:off x="0" y="0"/>
                <a:ext cx="2085" cy="456"/>
              </a:xfrm>
              <a:prstGeom prst="rect">
                <a:avLst/>
              </a:prstGeom>
              <a:noFill/>
              <a:ln w="9525">
                <a:noFill/>
                <a:miter lim="800000"/>
                <a:headEnd/>
                <a:tailEnd/>
              </a:ln>
            </p:spPr>
            <p:txBody>
              <a:bodyPr tIns="68241" bIns="46023" anchor="ctr"/>
              <a:lstStyle/>
              <a:p>
                <a:endParaRPr lang="en-GB" sz="1800" b="1">
                  <a:solidFill>
                    <a:srgbClr val="003366"/>
                  </a:solidFill>
                  <a:latin typeface="Arial" charset="0"/>
                  <a:cs typeface="Arial" charset="0"/>
                </a:endParaRPr>
              </a:p>
              <a:p>
                <a:pPr eaLnBrk="0" hangingPunct="0"/>
                <a:endParaRPr lang="en-GB" sz="1800"/>
              </a:p>
            </p:txBody>
          </p:sp>
          <p:sp>
            <p:nvSpPr>
              <p:cNvPr id="16393" name="Rectangle 4"/>
              <p:cNvSpPr>
                <a:spLocks noChangeArrowheads="1" noTextEdit="1"/>
              </p:cNvSpPr>
              <p:nvPr/>
            </p:nvSpPr>
            <p:spPr bwMode="auto">
              <a:xfrm>
                <a:off x="2085" y="0"/>
                <a:ext cx="150" cy="456"/>
              </a:xfrm>
              <a:prstGeom prst="rect">
                <a:avLst/>
              </a:prstGeom>
              <a:noFill/>
              <a:ln w="9525">
                <a:noFill/>
                <a:miter lim="800000"/>
                <a:headEnd/>
                <a:tailEnd/>
              </a:ln>
            </p:spPr>
            <p:txBody>
              <a:bodyPr anchor="ctr">
                <a:spAutoFit/>
              </a:bodyPr>
              <a:lstStyle/>
              <a:p>
                <a:endParaRPr lang="en-CA"/>
              </a:p>
            </p:txBody>
          </p:sp>
          <p:sp>
            <p:nvSpPr>
              <p:cNvPr id="16394" name="Rectangle 5"/>
              <p:cNvSpPr>
                <a:spLocks noChangeArrowheads="1" noTextEdit="1"/>
              </p:cNvSpPr>
              <p:nvPr/>
            </p:nvSpPr>
            <p:spPr bwMode="auto">
              <a:xfrm>
                <a:off x="0" y="456"/>
                <a:ext cx="2085" cy="519"/>
              </a:xfrm>
              <a:prstGeom prst="rect">
                <a:avLst/>
              </a:prstGeom>
              <a:noFill/>
              <a:ln w="9525">
                <a:noFill/>
                <a:miter lim="800000"/>
                <a:headEnd/>
                <a:tailEnd/>
              </a:ln>
            </p:spPr>
            <p:txBody>
              <a:bodyPr>
                <a:spAutoFit/>
              </a:bodyPr>
              <a:lstStyle/>
              <a:p>
                <a:endParaRPr lang="en-CA"/>
              </a:p>
            </p:txBody>
          </p:sp>
          <p:sp>
            <p:nvSpPr>
              <p:cNvPr id="16395" name="Rectangle 6"/>
              <p:cNvSpPr>
                <a:spLocks noChangeArrowheads="1" noTextEdit="1"/>
              </p:cNvSpPr>
              <p:nvPr/>
            </p:nvSpPr>
            <p:spPr bwMode="auto">
              <a:xfrm>
                <a:off x="2085" y="456"/>
                <a:ext cx="150" cy="519"/>
              </a:xfrm>
              <a:prstGeom prst="rect">
                <a:avLst/>
              </a:prstGeom>
              <a:noFill/>
              <a:ln w="9525">
                <a:noFill/>
                <a:miter lim="800000"/>
                <a:headEnd/>
                <a:tailEnd/>
              </a:ln>
            </p:spPr>
            <p:txBody>
              <a:bodyPr>
                <a:spAutoFit/>
              </a:bodyPr>
              <a:lstStyle/>
              <a:p>
                <a:endParaRPr lang="en-CA"/>
              </a:p>
            </p:txBody>
          </p:sp>
          <p:sp>
            <p:nvSpPr>
              <p:cNvPr id="16396" name="Rectangle 7"/>
              <p:cNvSpPr>
                <a:spLocks noChangeArrowheads="1"/>
              </p:cNvSpPr>
              <p:nvPr/>
            </p:nvSpPr>
            <p:spPr bwMode="auto">
              <a:xfrm>
                <a:off x="2235" y="456"/>
                <a:ext cx="2085" cy="519"/>
              </a:xfrm>
              <a:prstGeom prst="rect">
                <a:avLst/>
              </a:prstGeom>
              <a:noFill/>
              <a:ln w="9525">
                <a:noFill/>
                <a:miter lim="800000"/>
                <a:headEnd/>
                <a:tailEnd/>
              </a:ln>
            </p:spPr>
            <p:txBody>
              <a:bodyPr anchor="ctr"/>
              <a:lstStyle/>
              <a:p>
                <a:pPr eaLnBrk="0" hangingPunct="0"/>
                <a:endParaRPr lang="en-US" sz="1800"/>
              </a:p>
            </p:txBody>
          </p:sp>
          <p:sp>
            <p:nvSpPr>
              <p:cNvPr id="16397" name="Rectangle 8"/>
              <p:cNvSpPr>
                <a:spLocks noChangeArrowheads="1" noTextEdit="1"/>
              </p:cNvSpPr>
              <p:nvPr/>
            </p:nvSpPr>
            <p:spPr bwMode="auto">
              <a:xfrm>
                <a:off x="4320" y="456"/>
                <a:ext cx="0" cy="519"/>
              </a:xfrm>
              <a:prstGeom prst="rect">
                <a:avLst/>
              </a:prstGeom>
              <a:noFill/>
              <a:ln w="9525">
                <a:noFill/>
                <a:miter lim="800000"/>
                <a:headEnd/>
                <a:tailEnd/>
              </a:ln>
            </p:spPr>
            <p:txBody>
              <a:bodyPr anchor="ctr">
                <a:spAutoFit/>
              </a:bodyPr>
              <a:lstStyle/>
              <a:p>
                <a:endParaRPr lang="en-CA"/>
              </a:p>
            </p:txBody>
          </p:sp>
          <p:sp>
            <p:nvSpPr>
              <p:cNvPr id="16398" name="Rectangle 9"/>
              <p:cNvSpPr>
                <a:spLocks noChangeArrowheads="1"/>
              </p:cNvSpPr>
              <p:nvPr/>
            </p:nvSpPr>
            <p:spPr bwMode="auto">
              <a:xfrm>
                <a:off x="0" y="975"/>
                <a:ext cx="2085" cy="827"/>
              </a:xfrm>
              <a:prstGeom prst="rect">
                <a:avLst/>
              </a:prstGeom>
              <a:noFill/>
              <a:ln w="9525">
                <a:noFill/>
                <a:miter lim="800000"/>
                <a:headEnd/>
                <a:tailEnd/>
              </a:ln>
            </p:spPr>
            <p:txBody>
              <a:bodyPr/>
              <a:lstStyle/>
              <a:p>
                <a:r>
                  <a:rPr lang="en-GB" sz="1800"/>
                  <a:t>                </a:t>
                </a:r>
              </a:p>
            </p:txBody>
          </p:sp>
          <p:sp>
            <p:nvSpPr>
              <p:cNvPr id="16399" name="Rectangle 11"/>
              <p:cNvSpPr>
                <a:spLocks noChangeArrowheads="1" noTextEdit="1"/>
              </p:cNvSpPr>
              <p:nvPr/>
            </p:nvSpPr>
            <p:spPr bwMode="auto">
              <a:xfrm>
                <a:off x="2085" y="975"/>
                <a:ext cx="150" cy="827"/>
              </a:xfrm>
              <a:prstGeom prst="rect">
                <a:avLst/>
              </a:prstGeom>
              <a:noFill/>
              <a:ln w="9525">
                <a:noFill/>
                <a:miter lim="800000"/>
                <a:headEnd/>
                <a:tailEnd/>
              </a:ln>
            </p:spPr>
            <p:txBody>
              <a:bodyPr>
                <a:spAutoFit/>
              </a:bodyPr>
              <a:lstStyle/>
              <a:p>
                <a:endParaRPr lang="en-CA"/>
              </a:p>
            </p:txBody>
          </p:sp>
          <p:sp>
            <p:nvSpPr>
              <p:cNvPr id="16400" name="Rectangle 12"/>
              <p:cNvSpPr>
                <a:spLocks noChangeArrowheads="1"/>
              </p:cNvSpPr>
              <p:nvPr/>
            </p:nvSpPr>
            <p:spPr bwMode="auto">
              <a:xfrm>
                <a:off x="2235" y="975"/>
                <a:ext cx="2085" cy="827"/>
              </a:xfrm>
              <a:prstGeom prst="rect">
                <a:avLst/>
              </a:prstGeom>
              <a:noFill/>
              <a:ln w="9525">
                <a:noFill/>
                <a:miter lim="800000"/>
                <a:headEnd/>
                <a:tailEnd/>
              </a:ln>
            </p:spPr>
            <p:txBody>
              <a:bodyPr anchor="ctr"/>
              <a:lstStyle/>
              <a:p>
                <a:endParaRPr lang="en-GB" sz="1800" b="1">
                  <a:solidFill>
                    <a:srgbClr val="003366"/>
                  </a:solidFill>
                  <a:latin typeface="Verdana" pitchFamily="34" charset="0"/>
                </a:endParaRPr>
              </a:p>
              <a:p>
                <a:endParaRPr lang="en-GB" sz="1800" b="1">
                  <a:solidFill>
                    <a:srgbClr val="003366"/>
                  </a:solidFill>
                  <a:latin typeface="Verdana" pitchFamily="34" charset="0"/>
                </a:endParaRPr>
              </a:p>
              <a:p>
                <a:endParaRPr lang="en-GB" sz="1800" b="1">
                  <a:solidFill>
                    <a:srgbClr val="003366"/>
                  </a:solidFill>
                  <a:latin typeface="Verdana" pitchFamily="34" charset="0"/>
                </a:endParaRPr>
              </a:p>
              <a:p>
                <a:endParaRPr lang="en-GB" sz="1800" b="1">
                  <a:solidFill>
                    <a:srgbClr val="003366"/>
                  </a:solidFill>
                  <a:latin typeface="Verdana" pitchFamily="34" charset="0"/>
                </a:endParaRPr>
              </a:p>
              <a:p>
                <a:r>
                  <a:rPr lang="en-GB" b="1">
                    <a:solidFill>
                      <a:srgbClr val="003366"/>
                    </a:solidFill>
                    <a:latin typeface="Verdana" pitchFamily="34" charset="0"/>
                  </a:rPr>
                  <a:t>Blood group A</a:t>
                </a:r>
                <a:r>
                  <a:rPr lang="en-GB">
                    <a:latin typeface="Verdana" pitchFamily="34" charset="0"/>
                  </a:rPr>
                  <a:t/>
                </a:r>
                <a:br>
                  <a:rPr lang="en-GB">
                    <a:latin typeface="Verdana" pitchFamily="34" charset="0"/>
                  </a:rPr>
                </a:br>
                <a:r>
                  <a:rPr lang="en-GB">
                    <a:latin typeface="Verdana" pitchFamily="34" charset="0"/>
                  </a:rPr>
                  <a:t>If you belong to the blood group A, you have A antigens on the surface of your RBCs and B antibodies in your blood plasma.</a:t>
                </a:r>
              </a:p>
              <a:p>
                <a:endParaRPr lang="en-GB">
                  <a:latin typeface="Verdana" pitchFamily="34" charset="0"/>
                </a:endParaRPr>
              </a:p>
              <a:p>
                <a:endParaRPr lang="en-GB">
                  <a:latin typeface="Verdana" pitchFamily="34" charset="0"/>
                </a:endParaRPr>
              </a:p>
              <a:p>
                <a:endParaRPr lang="en-GB">
                  <a:latin typeface="Verdana" pitchFamily="34" charset="0"/>
                </a:endParaRPr>
              </a:p>
              <a:p>
                <a:endParaRPr lang="en-GB">
                  <a:latin typeface="Verdana" pitchFamily="34" charset="0"/>
                </a:endParaRPr>
              </a:p>
              <a:p>
                <a:pPr eaLnBrk="0" hangingPunct="0"/>
                <a:r>
                  <a:rPr lang="en-GB">
                    <a:latin typeface="Verdana" pitchFamily="34" charset="0"/>
                  </a:rPr>
                  <a:t/>
                </a:r>
                <a:br>
                  <a:rPr lang="en-GB">
                    <a:latin typeface="Verdana" pitchFamily="34" charset="0"/>
                  </a:rPr>
                </a:br>
                <a:endParaRPr lang="en-GB">
                  <a:latin typeface="Verdana" pitchFamily="34" charset="0"/>
                </a:endParaRPr>
              </a:p>
              <a:p>
                <a:pPr eaLnBrk="0" hangingPunct="0"/>
                <a:r>
                  <a:rPr lang="en-GB" sz="1800">
                    <a:latin typeface="Verdana" pitchFamily="34" charset="0"/>
                  </a:rPr>
                  <a:t> </a:t>
                </a:r>
              </a:p>
              <a:p>
                <a:pPr eaLnBrk="0" hangingPunct="0"/>
                <a:endParaRPr lang="en-GB" sz="1800"/>
              </a:p>
            </p:txBody>
          </p:sp>
          <p:sp>
            <p:nvSpPr>
              <p:cNvPr id="16401" name="Rectangle 13"/>
              <p:cNvSpPr>
                <a:spLocks noChangeArrowheads="1" noTextEdit="1"/>
              </p:cNvSpPr>
              <p:nvPr/>
            </p:nvSpPr>
            <p:spPr bwMode="auto">
              <a:xfrm>
                <a:off x="4320" y="975"/>
                <a:ext cx="0" cy="827"/>
              </a:xfrm>
              <a:prstGeom prst="rect">
                <a:avLst/>
              </a:prstGeom>
              <a:noFill/>
              <a:ln w="9525">
                <a:noFill/>
                <a:miter lim="800000"/>
                <a:headEnd/>
                <a:tailEnd/>
              </a:ln>
            </p:spPr>
            <p:txBody>
              <a:bodyPr anchor="ctr">
                <a:spAutoFit/>
              </a:bodyPr>
              <a:lstStyle/>
              <a:p>
                <a:endParaRPr lang="en-CA"/>
              </a:p>
            </p:txBody>
          </p:sp>
          <p:sp>
            <p:nvSpPr>
              <p:cNvPr id="16402" name="Rectangle 14"/>
              <p:cNvSpPr>
                <a:spLocks noChangeArrowheads="1"/>
              </p:cNvSpPr>
              <p:nvPr/>
            </p:nvSpPr>
            <p:spPr bwMode="auto">
              <a:xfrm>
                <a:off x="0" y="1802"/>
                <a:ext cx="2085" cy="673"/>
              </a:xfrm>
              <a:prstGeom prst="rect">
                <a:avLst/>
              </a:prstGeom>
              <a:noFill/>
              <a:ln w="9525">
                <a:noFill/>
                <a:miter lim="800000"/>
                <a:headEnd/>
                <a:tailEnd/>
              </a:ln>
            </p:spPr>
            <p:txBody>
              <a:bodyPr/>
              <a:lstStyle/>
              <a:p>
                <a:r>
                  <a:rPr lang="en-GB" sz="1800"/>
                  <a:t>                </a:t>
                </a:r>
              </a:p>
            </p:txBody>
          </p:sp>
          <p:sp>
            <p:nvSpPr>
              <p:cNvPr id="16403" name="Rectangle 16"/>
              <p:cNvSpPr>
                <a:spLocks noChangeArrowheads="1" noTextEdit="1"/>
              </p:cNvSpPr>
              <p:nvPr/>
            </p:nvSpPr>
            <p:spPr bwMode="auto">
              <a:xfrm>
                <a:off x="2085" y="1802"/>
                <a:ext cx="150" cy="673"/>
              </a:xfrm>
              <a:prstGeom prst="rect">
                <a:avLst/>
              </a:prstGeom>
              <a:noFill/>
              <a:ln w="9525">
                <a:noFill/>
                <a:miter lim="800000"/>
                <a:headEnd/>
                <a:tailEnd/>
              </a:ln>
            </p:spPr>
            <p:txBody>
              <a:bodyPr>
                <a:spAutoFit/>
              </a:bodyPr>
              <a:lstStyle/>
              <a:p>
                <a:endParaRPr lang="en-CA"/>
              </a:p>
            </p:txBody>
          </p:sp>
          <p:sp>
            <p:nvSpPr>
              <p:cNvPr id="16404" name="Rectangle 17"/>
              <p:cNvSpPr>
                <a:spLocks noChangeArrowheads="1"/>
              </p:cNvSpPr>
              <p:nvPr/>
            </p:nvSpPr>
            <p:spPr bwMode="auto">
              <a:xfrm>
                <a:off x="2235" y="1802"/>
                <a:ext cx="2085" cy="673"/>
              </a:xfrm>
              <a:prstGeom prst="rect">
                <a:avLst/>
              </a:prstGeom>
              <a:noFill/>
              <a:ln w="9525">
                <a:noFill/>
                <a:miter lim="800000"/>
                <a:headEnd/>
                <a:tailEnd/>
              </a:ln>
            </p:spPr>
            <p:txBody>
              <a:bodyPr anchor="ctr"/>
              <a:lstStyle/>
              <a:p>
                <a:endParaRPr lang="en-GB" sz="1800" b="1">
                  <a:solidFill>
                    <a:srgbClr val="003366"/>
                  </a:solidFill>
                  <a:latin typeface="Verdana" pitchFamily="34" charset="0"/>
                </a:endParaRPr>
              </a:p>
              <a:p>
                <a:endParaRPr lang="en-GB" sz="1800" b="1">
                  <a:solidFill>
                    <a:srgbClr val="003366"/>
                  </a:solidFill>
                  <a:latin typeface="Verdana" pitchFamily="34" charset="0"/>
                </a:endParaRPr>
              </a:p>
              <a:p>
                <a:endParaRPr lang="en-GB" sz="1800" b="1">
                  <a:solidFill>
                    <a:srgbClr val="003366"/>
                  </a:solidFill>
                  <a:latin typeface="Verdana" pitchFamily="34" charset="0"/>
                </a:endParaRPr>
              </a:p>
              <a:p>
                <a:r>
                  <a:rPr lang="en-GB" b="1">
                    <a:solidFill>
                      <a:srgbClr val="003366"/>
                    </a:solidFill>
                    <a:latin typeface="Verdana" pitchFamily="34" charset="0"/>
                  </a:rPr>
                  <a:t>Blood group B</a:t>
                </a:r>
                <a:r>
                  <a:rPr lang="en-GB">
                    <a:latin typeface="Verdana" pitchFamily="34" charset="0"/>
                  </a:rPr>
                  <a:t/>
                </a:r>
                <a:br>
                  <a:rPr lang="en-GB">
                    <a:latin typeface="Verdana" pitchFamily="34" charset="0"/>
                  </a:rPr>
                </a:br>
                <a:r>
                  <a:rPr lang="en-GB">
                    <a:latin typeface="Verdana" pitchFamily="34" charset="0"/>
                  </a:rPr>
                  <a:t>If you belong to the blood group B, you have B antigens on the surface of your RBCs and A antibodies in your blood plasma.</a:t>
                </a:r>
              </a:p>
              <a:p>
                <a:pPr eaLnBrk="0" hangingPunct="0"/>
                <a:r>
                  <a:rPr lang="en-GB" sz="1800">
                    <a:latin typeface="Verdana" pitchFamily="34" charset="0"/>
                  </a:rPr>
                  <a:t/>
                </a:r>
                <a:br>
                  <a:rPr lang="en-GB" sz="1800">
                    <a:latin typeface="Verdana" pitchFamily="34" charset="0"/>
                  </a:rPr>
                </a:br>
                <a:endParaRPr lang="en-GB" sz="1800"/>
              </a:p>
            </p:txBody>
          </p:sp>
        </p:grpSp>
      </p:grpSp>
      <p:pic>
        <p:nvPicPr>
          <p:cNvPr id="16387" name="Picture 10" descr=" "/>
          <p:cNvPicPr>
            <a:picLocks noChangeAspect="1" noChangeArrowheads="1"/>
          </p:cNvPicPr>
          <p:nvPr/>
        </p:nvPicPr>
        <p:blipFill>
          <a:blip r:embed="rId2" cstate="print"/>
          <a:srcRect/>
          <a:stretch>
            <a:fillRect/>
          </a:stretch>
        </p:blipFill>
        <p:spPr bwMode="auto">
          <a:xfrm>
            <a:off x="838200" y="1031875"/>
            <a:ext cx="2971800" cy="2179638"/>
          </a:xfrm>
          <a:prstGeom prst="rect">
            <a:avLst/>
          </a:prstGeom>
          <a:noFill/>
          <a:ln w="9525">
            <a:noFill/>
            <a:miter lim="800000"/>
            <a:headEnd/>
            <a:tailEnd/>
          </a:ln>
        </p:spPr>
      </p:pic>
      <p:pic>
        <p:nvPicPr>
          <p:cNvPr id="16388" name="Picture 15" descr=" "/>
          <p:cNvPicPr>
            <a:picLocks noChangeAspect="1" noChangeArrowheads="1"/>
          </p:cNvPicPr>
          <p:nvPr/>
        </p:nvPicPr>
        <p:blipFill>
          <a:blip r:embed="rId3" cstate="print"/>
          <a:srcRect/>
          <a:stretch>
            <a:fillRect/>
          </a:stretch>
        </p:blipFill>
        <p:spPr bwMode="auto">
          <a:xfrm>
            <a:off x="838200" y="3722688"/>
            <a:ext cx="3048000" cy="2176462"/>
          </a:xfrm>
          <a:prstGeom prst="rect">
            <a:avLst/>
          </a:prstGeom>
          <a:noFill/>
          <a:ln w="9525">
            <a:noFill/>
            <a:miter lim="800000"/>
            <a:headEnd/>
            <a:tailEnd/>
          </a:ln>
        </p:spPr>
      </p:pic>
      <p:sp>
        <p:nvSpPr>
          <p:cNvPr id="16389" name="Rectangle 21"/>
          <p:cNvSpPr>
            <a:spLocks noChangeArrowheads="1"/>
          </p:cNvSpPr>
          <p:nvPr/>
        </p:nvSpPr>
        <p:spPr bwMode="auto">
          <a:xfrm>
            <a:off x="685800" y="431800"/>
            <a:ext cx="3571875" cy="396875"/>
          </a:xfrm>
          <a:prstGeom prst="rect">
            <a:avLst/>
          </a:prstGeom>
          <a:noFill/>
          <a:ln w="9525">
            <a:noFill/>
            <a:miter lim="800000"/>
            <a:headEnd/>
            <a:tailEnd/>
          </a:ln>
        </p:spPr>
        <p:txBody>
          <a:bodyPr wrap="none">
            <a:spAutoFit/>
          </a:bodyPr>
          <a:lstStyle/>
          <a:p>
            <a:r>
              <a:rPr lang="en-GB" b="1">
                <a:solidFill>
                  <a:srgbClr val="003366"/>
                </a:solidFill>
                <a:latin typeface="Arial" charset="0"/>
                <a:cs typeface="Arial" charset="0"/>
              </a:rPr>
              <a:t>AB0 blood grouping system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69"/>
          <p:cNvGrpSpPr>
            <a:grpSpLocks/>
          </p:cNvGrpSpPr>
          <p:nvPr/>
        </p:nvGrpSpPr>
        <p:grpSpPr bwMode="auto">
          <a:xfrm>
            <a:off x="1066800" y="-14706600"/>
            <a:ext cx="7094538" cy="18365788"/>
            <a:chOff x="0" y="0"/>
            <a:chExt cx="4469" cy="11569"/>
          </a:xfrm>
        </p:grpSpPr>
        <p:sp>
          <p:nvSpPr>
            <p:cNvPr id="17416" name="Rectangle 2"/>
            <p:cNvSpPr>
              <a:spLocks noChangeArrowheads="1"/>
            </p:cNvSpPr>
            <p:nvPr/>
          </p:nvSpPr>
          <p:spPr bwMode="auto">
            <a:xfrm>
              <a:off x="0" y="0"/>
              <a:ext cx="149" cy="11569"/>
            </a:xfrm>
            <a:prstGeom prst="rect">
              <a:avLst/>
            </a:prstGeom>
            <a:noFill/>
            <a:ln w="9525">
              <a:noFill/>
              <a:miter lim="800000"/>
              <a:headEnd/>
              <a:tailEnd/>
            </a:ln>
          </p:spPr>
          <p:txBody>
            <a:bodyPr>
              <a:spAutoFit/>
            </a:bodyPr>
            <a:lstStyle/>
            <a:p>
              <a:endParaRPr lang="en-US"/>
            </a:p>
          </p:txBody>
        </p:sp>
        <p:grpSp>
          <p:nvGrpSpPr>
            <p:cNvPr id="17417" name="Group 68"/>
            <p:cNvGrpSpPr>
              <a:grpSpLocks/>
            </p:cNvGrpSpPr>
            <p:nvPr/>
          </p:nvGrpSpPr>
          <p:grpSpPr bwMode="auto">
            <a:xfrm>
              <a:off x="149" y="0"/>
              <a:ext cx="4320" cy="11569"/>
              <a:chOff x="0" y="0"/>
              <a:chExt cx="4320" cy="11569"/>
            </a:xfrm>
          </p:grpSpPr>
          <p:sp>
            <p:nvSpPr>
              <p:cNvPr id="17418" name="Rectangle 3"/>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sp>
            <p:nvSpPr>
              <p:cNvPr id="17419" name="Rectangle 4"/>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grpSp>
            <p:nvGrpSpPr>
              <p:cNvPr id="17420" name="Group 67"/>
              <p:cNvGrpSpPr>
                <a:grpSpLocks/>
              </p:cNvGrpSpPr>
              <p:nvPr/>
            </p:nvGrpSpPr>
            <p:grpSpPr bwMode="auto">
              <a:xfrm>
                <a:off x="0" y="0"/>
                <a:ext cx="4319" cy="11569"/>
                <a:chOff x="0" y="0"/>
                <a:chExt cx="4319" cy="11569"/>
              </a:xfrm>
            </p:grpSpPr>
            <p:sp>
              <p:nvSpPr>
                <p:cNvPr id="17421" name="Rectangle 5"/>
                <p:cNvSpPr>
                  <a:spLocks noChangeArrowheads="1" noTextEdit="1"/>
                </p:cNvSpPr>
                <p:nvPr/>
              </p:nvSpPr>
              <p:spPr bwMode="auto">
                <a:xfrm>
                  <a:off x="0" y="0"/>
                  <a:ext cx="1265" cy="0"/>
                </a:xfrm>
                <a:prstGeom prst="rect">
                  <a:avLst/>
                </a:prstGeom>
                <a:noFill/>
                <a:ln w="9525">
                  <a:noFill/>
                  <a:miter lim="800000"/>
                  <a:headEnd/>
                  <a:tailEnd/>
                </a:ln>
              </p:spPr>
              <p:txBody>
                <a:bodyPr>
                  <a:spAutoFit/>
                </a:bodyPr>
                <a:lstStyle/>
                <a:p>
                  <a:endParaRPr lang="en-CA"/>
                </a:p>
              </p:txBody>
            </p:sp>
            <p:sp>
              <p:nvSpPr>
                <p:cNvPr id="17422" name="Rectangle 6"/>
                <p:cNvSpPr>
                  <a:spLocks noChangeArrowheads="1" noTextEdit="1"/>
                </p:cNvSpPr>
                <p:nvPr/>
              </p:nvSpPr>
              <p:spPr bwMode="auto">
                <a:xfrm>
                  <a:off x="1265" y="0"/>
                  <a:ext cx="152" cy="0"/>
                </a:xfrm>
                <a:prstGeom prst="rect">
                  <a:avLst/>
                </a:prstGeom>
                <a:noFill/>
                <a:ln w="9525">
                  <a:noFill/>
                  <a:miter lim="800000"/>
                  <a:headEnd/>
                  <a:tailEnd/>
                </a:ln>
              </p:spPr>
              <p:txBody>
                <a:bodyPr>
                  <a:spAutoFit/>
                </a:bodyPr>
                <a:lstStyle/>
                <a:p>
                  <a:endParaRPr lang="en-CA"/>
                </a:p>
              </p:txBody>
            </p:sp>
            <p:sp>
              <p:nvSpPr>
                <p:cNvPr id="17423" name="Rectangle 7"/>
                <p:cNvSpPr>
                  <a:spLocks noChangeArrowheads="1" noTextEdit="1"/>
                </p:cNvSpPr>
                <p:nvPr/>
              </p:nvSpPr>
              <p:spPr bwMode="auto">
                <a:xfrm>
                  <a:off x="1417" y="0"/>
                  <a:ext cx="2749" cy="0"/>
                </a:xfrm>
                <a:prstGeom prst="rect">
                  <a:avLst/>
                </a:prstGeom>
                <a:noFill/>
                <a:ln w="9525">
                  <a:noFill/>
                  <a:miter lim="800000"/>
                  <a:headEnd/>
                  <a:tailEnd/>
                </a:ln>
              </p:spPr>
              <p:txBody>
                <a:bodyPr>
                  <a:spAutoFit/>
                </a:bodyPr>
                <a:lstStyle/>
                <a:p>
                  <a:endParaRPr lang="en-CA"/>
                </a:p>
              </p:txBody>
            </p:sp>
            <p:sp>
              <p:nvSpPr>
                <p:cNvPr id="17424" name="Rectangle 8"/>
                <p:cNvSpPr>
                  <a:spLocks noChangeArrowheads="1" noTextEdit="1"/>
                </p:cNvSpPr>
                <p:nvPr/>
              </p:nvSpPr>
              <p:spPr bwMode="auto">
                <a:xfrm>
                  <a:off x="4166" y="0"/>
                  <a:ext cx="153" cy="0"/>
                </a:xfrm>
                <a:prstGeom prst="rect">
                  <a:avLst/>
                </a:prstGeom>
                <a:noFill/>
                <a:ln w="9525">
                  <a:noFill/>
                  <a:miter lim="800000"/>
                  <a:headEnd/>
                  <a:tailEnd/>
                </a:ln>
              </p:spPr>
              <p:txBody>
                <a:bodyPr>
                  <a:spAutoFit/>
                </a:bodyPr>
                <a:lstStyle/>
                <a:p>
                  <a:endParaRPr lang="en-CA"/>
                </a:p>
              </p:txBody>
            </p:sp>
            <p:sp>
              <p:nvSpPr>
                <p:cNvPr id="17425" name="Rectangle 9"/>
                <p:cNvSpPr>
                  <a:spLocks noChangeArrowheads="1" noTextEdit="1"/>
                </p:cNvSpPr>
                <p:nvPr/>
              </p:nvSpPr>
              <p:spPr bwMode="auto">
                <a:xfrm>
                  <a:off x="0" y="0"/>
                  <a:ext cx="1265" cy="686"/>
                </a:xfrm>
                <a:prstGeom prst="rect">
                  <a:avLst/>
                </a:prstGeom>
                <a:noFill/>
                <a:ln w="9525">
                  <a:noFill/>
                  <a:miter lim="800000"/>
                  <a:headEnd/>
                  <a:tailEnd/>
                </a:ln>
              </p:spPr>
              <p:txBody>
                <a:bodyPr>
                  <a:spAutoFit/>
                </a:bodyPr>
                <a:lstStyle/>
                <a:p>
                  <a:endParaRPr lang="en-CA"/>
                </a:p>
              </p:txBody>
            </p:sp>
            <p:sp>
              <p:nvSpPr>
                <p:cNvPr id="17426" name="Rectangle 10"/>
                <p:cNvSpPr>
                  <a:spLocks noChangeArrowheads="1" noTextEdit="1"/>
                </p:cNvSpPr>
                <p:nvPr/>
              </p:nvSpPr>
              <p:spPr bwMode="auto">
                <a:xfrm>
                  <a:off x="1265" y="0"/>
                  <a:ext cx="152" cy="686"/>
                </a:xfrm>
                <a:prstGeom prst="rect">
                  <a:avLst/>
                </a:prstGeom>
                <a:noFill/>
                <a:ln w="9525">
                  <a:noFill/>
                  <a:miter lim="800000"/>
                  <a:headEnd/>
                  <a:tailEnd/>
                </a:ln>
              </p:spPr>
              <p:txBody>
                <a:bodyPr>
                  <a:spAutoFit/>
                </a:bodyPr>
                <a:lstStyle/>
                <a:p>
                  <a:endParaRPr lang="en-CA"/>
                </a:p>
              </p:txBody>
            </p:sp>
            <p:sp>
              <p:nvSpPr>
                <p:cNvPr id="17427" name="Rectangle 11"/>
                <p:cNvSpPr>
                  <a:spLocks noChangeArrowheads="1"/>
                </p:cNvSpPr>
                <p:nvPr/>
              </p:nvSpPr>
              <p:spPr bwMode="auto">
                <a:xfrm>
                  <a:off x="1417" y="0"/>
                  <a:ext cx="2749" cy="686"/>
                </a:xfrm>
                <a:prstGeom prst="rect">
                  <a:avLst/>
                </a:prstGeom>
                <a:noFill/>
                <a:ln w="9525">
                  <a:noFill/>
                  <a:miter lim="800000"/>
                  <a:headEnd/>
                  <a:tailEnd/>
                </a:ln>
              </p:spPr>
              <p:txBody>
                <a:bodyPr tIns="68241" bIns="46023" anchor="ctr"/>
                <a:lstStyle/>
                <a:p>
                  <a:r>
                    <a:rPr lang="en-GB" b="1">
                      <a:solidFill>
                        <a:srgbClr val="003366"/>
                      </a:solidFill>
                      <a:latin typeface="Arial" charset="0"/>
                      <a:cs typeface="Arial" charset="0"/>
                    </a:rPr>
                    <a:t>Blood Groups, Blood Typing and Blood Transfusions</a:t>
                  </a:r>
                </a:p>
                <a:p>
                  <a:pPr eaLnBrk="0" hangingPunct="0"/>
                  <a:endParaRPr lang="en-GB" sz="2400"/>
                </a:p>
              </p:txBody>
            </p:sp>
            <p:sp>
              <p:nvSpPr>
                <p:cNvPr id="17428" name="Rectangle 12"/>
                <p:cNvSpPr>
                  <a:spLocks noChangeArrowheads="1" noTextEdit="1"/>
                </p:cNvSpPr>
                <p:nvPr/>
              </p:nvSpPr>
              <p:spPr bwMode="auto">
                <a:xfrm>
                  <a:off x="4166" y="0"/>
                  <a:ext cx="153" cy="686"/>
                </a:xfrm>
                <a:prstGeom prst="rect">
                  <a:avLst/>
                </a:prstGeom>
                <a:noFill/>
                <a:ln w="9525">
                  <a:noFill/>
                  <a:miter lim="800000"/>
                  <a:headEnd/>
                  <a:tailEnd/>
                </a:ln>
              </p:spPr>
              <p:txBody>
                <a:bodyPr>
                  <a:spAutoFit/>
                </a:bodyPr>
                <a:lstStyle/>
                <a:p>
                  <a:endParaRPr lang="en-CA"/>
                </a:p>
              </p:txBody>
            </p:sp>
            <p:sp>
              <p:nvSpPr>
                <p:cNvPr id="17429" name="Rectangle 13"/>
                <p:cNvSpPr>
                  <a:spLocks noChangeArrowheads="1" noTextEdit="1"/>
                </p:cNvSpPr>
                <p:nvPr/>
              </p:nvSpPr>
              <p:spPr bwMode="auto">
                <a:xfrm>
                  <a:off x="0" y="686"/>
                  <a:ext cx="1265" cy="456"/>
                </a:xfrm>
                <a:prstGeom prst="rect">
                  <a:avLst/>
                </a:prstGeom>
                <a:noFill/>
                <a:ln w="9525">
                  <a:noFill/>
                  <a:miter lim="800000"/>
                  <a:headEnd/>
                  <a:tailEnd/>
                </a:ln>
              </p:spPr>
              <p:txBody>
                <a:bodyPr>
                  <a:spAutoFit/>
                </a:bodyPr>
                <a:lstStyle/>
                <a:p>
                  <a:endParaRPr lang="en-CA"/>
                </a:p>
              </p:txBody>
            </p:sp>
            <p:sp>
              <p:nvSpPr>
                <p:cNvPr id="17430" name="Rectangle 14"/>
                <p:cNvSpPr>
                  <a:spLocks noChangeArrowheads="1" noTextEdit="1"/>
                </p:cNvSpPr>
                <p:nvPr/>
              </p:nvSpPr>
              <p:spPr bwMode="auto">
                <a:xfrm>
                  <a:off x="1265" y="686"/>
                  <a:ext cx="152" cy="456"/>
                </a:xfrm>
                <a:prstGeom prst="rect">
                  <a:avLst/>
                </a:prstGeom>
                <a:noFill/>
                <a:ln w="9525">
                  <a:noFill/>
                  <a:miter lim="800000"/>
                  <a:headEnd/>
                  <a:tailEnd/>
                </a:ln>
              </p:spPr>
              <p:txBody>
                <a:bodyPr>
                  <a:spAutoFit/>
                </a:bodyPr>
                <a:lstStyle/>
                <a:p>
                  <a:endParaRPr lang="en-CA"/>
                </a:p>
              </p:txBody>
            </p:sp>
            <p:sp>
              <p:nvSpPr>
                <p:cNvPr id="17431" name="Rectangle 15"/>
                <p:cNvSpPr>
                  <a:spLocks noChangeArrowheads="1"/>
                </p:cNvSpPr>
                <p:nvPr/>
              </p:nvSpPr>
              <p:spPr bwMode="auto">
                <a:xfrm>
                  <a:off x="1417" y="686"/>
                  <a:ext cx="2749" cy="456"/>
                </a:xfrm>
                <a:prstGeom prst="rect">
                  <a:avLst/>
                </a:prstGeom>
                <a:noFill/>
                <a:ln w="9525">
                  <a:noFill/>
                  <a:miter lim="800000"/>
                  <a:headEnd/>
                  <a:tailEnd/>
                </a:ln>
              </p:spPr>
              <p:txBody>
                <a:bodyPr tIns="68241" bIns="46023" anchor="ctr"/>
                <a:lstStyle/>
                <a:p>
                  <a:r>
                    <a:rPr lang="en-GB" sz="1600" b="1">
                      <a:solidFill>
                        <a:srgbClr val="003366"/>
                      </a:solidFill>
                      <a:latin typeface="Arial" charset="0"/>
                      <a:cs typeface="Arial" charset="0"/>
                    </a:rPr>
                    <a:t>The discovery of blood groups</a:t>
                  </a:r>
                </a:p>
                <a:p>
                  <a:pPr eaLnBrk="0" hangingPunct="0"/>
                  <a:endParaRPr lang="en-GB" sz="2400"/>
                </a:p>
              </p:txBody>
            </p:sp>
            <p:sp>
              <p:nvSpPr>
                <p:cNvPr id="17432" name="Rectangle 16"/>
                <p:cNvSpPr>
                  <a:spLocks noChangeArrowheads="1" noTextEdit="1"/>
                </p:cNvSpPr>
                <p:nvPr/>
              </p:nvSpPr>
              <p:spPr bwMode="auto">
                <a:xfrm>
                  <a:off x="4166" y="686"/>
                  <a:ext cx="153" cy="456"/>
                </a:xfrm>
                <a:prstGeom prst="rect">
                  <a:avLst/>
                </a:prstGeom>
                <a:noFill/>
                <a:ln w="9525">
                  <a:noFill/>
                  <a:miter lim="800000"/>
                  <a:headEnd/>
                  <a:tailEnd/>
                </a:ln>
              </p:spPr>
              <p:txBody>
                <a:bodyPr anchor="ctr">
                  <a:spAutoFit/>
                </a:bodyPr>
                <a:lstStyle/>
                <a:p>
                  <a:endParaRPr lang="en-CA"/>
                </a:p>
              </p:txBody>
            </p:sp>
            <p:sp>
              <p:nvSpPr>
                <p:cNvPr id="17433" name="Rectangle 17"/>
                <p:cNvSpPr>
                  <a:spLocks noChangeArrowheads="1"/>
                </p:cNvSpPr>
                <p:nvPr/>
              </p:nvSpPr>
              <p:spPr bwMode="auto">
                <a:xfrm>
                  <a:off x="0" y="1142"/>
                  <a:ext cx="1265" cy="2314"/>
                </a:xfrm>
                <a:prstGeom prst="rect">
                  <a:avLst/>
                </a:prstGeom>
                <a:noFill/>
                <a:ln w="9525">
                  <a:noFill/>
                  <a:miter lim="800000"/>
                  <a:headEnd/>
                  <a:tailEnd/>
                </a:ln>
              </p:spPr>
              <p:txBody>
                <a:bodyPr/>
                <a:lstStyle/>
                <a:p>
                  <a:r>
                    <a:rPr lang="en-GB" sz="2400"/>
                    <a:t>  </a:t>
                  </a:r>
                  <a:r>
                    <a:rPr lang="en-GB" sz="21100"/>
                    <a:t> </a:t>
                  </a:r>
                  <a:r>
                    <a:rPr lang="en-GB" sz="2400"/>
                    <a:t>                    </a:t>
                  </a:r>
                </a:p>
              </p:txBody>
            </p:sp>
            <p:sp>
              <p:nvSpPr>
                <p:cNvPr id="17434" name="Rectangle 19"/>
                <p:cNvSpPr>
                  <a:spLocks noChangeArrowheads="1" noTextEdit="1"/>
                </p:cNvSpPr>
                <p:nvPr/>
              </p:nvSpPr>
              <p:spPr bwMode="auto">
                <a:xfrm>
                  <a:off x="1265" y="1142"/>
                  <a:ext cx="152" cy="2314"/>
                </a:xfrm>
                <a:prstGeom prst="rect">
                  <a:avLst/>
                </a:prstGeom>
                <a:noFill/>
                <a:ln w="9525">
                  <a:noFill/>
                  <a:miter lim="800000"/>
                  <a:headEnd/>
                  <a:tailEnd/>
                </a:ln>
              </p:spPr>
              <p:txBody>
                <a:bodyPr>
                  <a:spAutoFit/>
                </a:bodyPr>
                <a:lstStyle/>
                <a:p>
                  <a:endParaRPr lang="en-CA"/>
                </a:p>
              </p:txBody>
            </p:sp>
            <p:sp>
              <p:nvSpPr>
                <p:cNvPr id="17435" name="Rectangle 20"/>
                <p:cNvSpPr>
                  <a:spLocks noChangeArrowheads="1"/>
                </p:cNvSpPr>
                <p:nvPr/>
              </p:nvSpPr>
              <p:spPr bwMode="auto">
                <a:xfrm>
                  <a:off x="1417" y="1142"/>
                  <a:ext cx="2749" cy="2314"/>
                </a:xfrm>
                <a:prstGeom prst="rect">
                  <a:avLst/>
                </a:prstGeom>
                <a:noFill/>
                <a:ln w="9525">
                  <a:noFill/>
                  <a:miter lim="800000"/>
                  <a:headEnd/>
                  <a:tailEnd/>
                </a:ln>
              </p:spPr>
              <p:txBody>
                <a:bodyPr/>
                <a:lstStyle/>
                <a:p>
                  <a:r>
                    <a:rPr lang="en-GB" sz="800">
                      <a:latin typeface="Verdana" pitchFamily="34" charset="0"/>
                    </a:rPr>
                    <a:t>Experiments with blood transfusions, the transfer of blood or blood components into a person's blood stream, have been carried out for hundreds of years. Many patients have died and it was not until 1901, when the Austrian Karl Landsteiner discovered human blood groups, that blood transfusions became safer.</a:t>
                  </a:r>
                </a:p>
                <a:p>
                  <a:pPr eaLnBrk="0" hangingPunct="0"/>
                  <a:r>
                    <a:rPr lang="en-GB" sz="800">
                      <a:latin typeface="Verdana" pitchFamily="34" charset="0"/>
                    </a:rPr>
                    <a:t>Mixing blood from two individuals can lead to blood clumping or agglutination. The clumped red cells can crack and cause toxic reactions. This can have fatal consequences. Karl Landsteiner discovered that blood clumping was an immunological reaction which occurs when the receiver of a blood transfusion has antibodies against the donor blood cells.</a:t>
                  </a:r>
                  <a:br>
                    <a:rPr lang="en-GB" sz="800">
                      <a:latin typeface="Verdana" pitchFamily="34" charset="0"/>
                    </a:rPr>
                  </a:br>
                  <a:r>
                    <a:rPr lang="en-GB" sz="800">
                      <a:latin typeface="Verdana" pitchFamily="34" charset="0"/>
                    </a:rPr>
                    <a:t/>
                  </a:r>
                  <a:br>
                    <a:rPr lang="en-GB" sz="800">
                      <a:latin typeface="Verdana" pitchFamily="34" charset="0"/>
                    </a:rPr>
                  </a:br>
                  <a:r>
                    <a:rPr lang="en-GB" sz="800">
                      <a:latin typeface="Verdana" pitchFamily="34" charset="0"/>
                    </a:rPr>
                    <a:t>Karl Landsteiner's work made it possible to determine blood types and thus paved the way for blood transfusions to be carried out safely. For this discovery he was awarded the Nobel Prize in Physiology or Medicine in 1930.</a:t>
                  </a:r>
                </a:p>
                <a:p>
                  <a:pPr eaLnBrk="0" hangingPunct="0"/>
                  <a:r>
                    <a:rPr lang="en-GB" sz="800">
                      <a:latin typeface="Verdana" pitchFamily="34" charset="0"/>
                    </a:rPr>
                    <a:t> </a:t>
                  </a:r>
                </a:p>
                <a:p>
                  <a:pPr eaLnBrk="0" hangingPunct="0"/>
                  <a:r>
                    <a:rPr lang="en-GB" sz="800">
                      <a:latin typeface="Verdana" pitchFamily="34" charset="0"/>
                    </a:rPr>
                    <a:t> </a:t>
                  </a:r>
                </a:p>
                <a:p>
                  <a:pPr eaLnBrk="0" hangingPunct="0"/>
                  <a:endParaRPr lang="en-GB" sz="2400"/>
                </a:p>
              </p:txBody>
            </p:sp>
            <p:sp>
              <p:nvSpPr>
                <p:cNvPr id="17436" name="Rectangle 21"/>
                <p:cNvSpPr>
                  <a:spLocks noChangeArrowheads="1" noTextEdit="1"/>
                </p:cNvSpPr>
                <p:nvPr/>
              </p:nvSpPr>
              <p:spPr bwMode="auto">
                <a:xfrm>
                  <a:off x="4166" y="1142"/>
                  <a:ext cx="153" cy="2314"/>
                </a:xfrm>
                <a:prstGeom prst="rect">
                  <a:avLst/>
                </a:prstGeom>
                <a:noFill/>
                <a:ln w="9525">
                  <a:noFill/>
                  <a:miter lim="800000"/>
                  <a:headEnd/>
                  <a:tailEnd/>
                </a:ln>
              </p:spPr>
              <p:txBody>
                <a:bodyPr anchor="ctr">
                  <a:spAutoFit/>
                </a:bodyPr>
                <a:lstStyle/>
                <a:p>
                  <a:endParaRPr lang="en-CA"/>
                </a:p>
              </p:txBody>
            </p:sp>
            <p:sp>
              <p:nvSpPr>
                <p:cNvPr id="17437" name="Rectangle 22"/>
                <p:cNvSpPr>
                  <a:spLocks noChangeArrowheads="1" noTextEdit="1"/>
                </p:cNvSpPr>
                <p:nvPr/>
              </p:nvSpPr>
              <p:spPr bwMode="auto">
                <a:xfrm>
                  <a:off x="0" y="3456"/>
                  <a:ext cx="1265" cy="456"/>
                </a:xfrm>
                <a:prstGeom prst="rect">
                  <a:avLst/>
                </a:prstGeom>
                <a:noFill/>
                <a:ln w="9525">
                  <a:noFill/>
                  <a:miter lim="800000"/>
                  <a:headEnd/>
                  <a:tailEnd/>
                </a:ln>
              </p:spPr>
              <p:txBody>
                <a:bodyPr>
                  <a:spAutoFit/>
                </a:bodyPr>
                <a:lstStyle/>
                <a:p>
                  <a:endParaRPr lang="en-CA"/>
                </a:p>
              </p:txBody>
            </p:sp>
            <p:sp>
              <p:nvSpPr>
                <p:cNvPr id="17438" name="Rectangle 23"/>
                <p:cNvSpPr>
                  <a:spLocks noChangeArrowheads="1" noTextEdit="1"/>
                </p:cNvSpPr>
                <p:nvPr/>
              </p:nvSpPr>
              <p:spPr bwMode="auto">
                <a:xfrm>
                  <a:off x="1265" y="3456"/>
                  <a:ext cx="152" cy="456"/>
                </a:xfrm>
                <a:prstGeom prst="rect">
                  <a:avLst/>
                </a:prstGeom>
                <a:noFill/>
                <a:ln w="9525">
                  <a:noFill/>
                  <a:miter lim="800000"/>
                  <a:headEnd/>
                  <a:tailEnd/>
                </a:ln>
              </p:spPr>
              <p:txBody>
                <a:bodyPr>
                  <a:spAutoFit/>
                </a:bodyPr>
                <a:lstStyle/>
                <a:p>
                  <a:endParaRPr lang="en-CA"/>
                </a:p>
              </p:txBody>
            </p:sp>
            <p:sp>
              <p:nvSpPr>
                <p:cNvPr id="17439" name="Rectangle 24"/>
                <p:cNvSpPr>
                  <a:spLocks noChangeArrowheads="1"/>
                </p:cNvSpPr>
                <p:nvPr/>
              </p:nvSpPr>
              <p:spPr bwMode="auto">
                <a:xfrm>
                  <a:off x="1417" y="3456"/>
                  <a:ext cx="2749" cy="456"/>
                </a:xfrm>
                <a:prstGeom prst="rect">
                  <a:avLst/>
                </a:prstGeom>
                <a:noFill/>
                <a:ln w="9525">
                  <a:noFill/>
                  <a:miter lim="800000"/>
                  <a:headEnd/>
                  <a:tailEnd/>
                </a:ln>
              </p:spPr>
              <p:txBody>
                <a:bodyPr tIns="68241" bIns="46023" anchor="ctr"/>
                <a:lstStyle/>
                <a:p>
                  <a:r>
                    <a:rPr lang="en-GB" sz="1600" b="1">
                      <a:solidFill>
                        <a:srgbClr val="003366"/>
                      </a:solidFill>
                      <a:latin typeface="Arial" charset="0"/>
                      <a:cs typeface="Arial" charset="0"/>
                    </a:rPr>
                    <a:t>What is blood made up of?</a:t>
                  </a:r>
                </a:p>
                <a:p>
                  <a:pPr eaLnBrk="0" hangingPunct="0"/>
                  <a:endParaRPr lang="en-GB" sz="2400"/>
                </a:p>
              </p:txBody>
            </p:sp>
            <p:sp>
              <p:nvSpPr>
                <p:cNvPr id="17440" name="Rectangle 25"/>
                <p:cNvSpPr>
                  <a:spLocks noChangeArrowheads="1" noTextEdit="1"/>
                </p:cNvSpPr>
                <p:nvPr/>
              </p:nvSpPr>
              <p:spPr bwMode="auto">
                <a:xfrm>
                  <a:off x="4166" y="3456"/>
                  <a:ext cx="153" cy="456"/>
                </a:xfrm>
                <a:prstGeom prst="rect">
                  <a:avLst/>
                </a:prstGeom>
                <a:noFill/>
                <a:ln w="9525">
                  <a:noFill/>
                  <a:miter lim="800000"/>
                  <a:headEnd/>
                  <a:tailEnd/>
                </a:ln>
              </p:spPr>
              <p:txBody>
                <a:bodyPr anchor="ctr">
                  <a:spAutoFit/>
                </a:bodyPr>
                <a:lstStyle/>
                <a:p>
                  <a:endParaRPr lang="en-CA"/>
                </a:p>
              </p:txBody>
            </p:sp>
            <p:sp>
              <p:nvSpPr>
                <p:cNvPr id="17441" name="Rectangle 26"/>
                <p:cNvSpPr>
                  <a:spLocks noChangeArrowheads="1"/>
                </p:cNvSpPr>
                <p:nvPr/>
              </p:nvSpPr>
              <p:spPr bwMode="auto">
                <a:xfrm>
                  <a:off x="0" y="3912"/>
                  <a:ext cx="1265" cy="1747"/>
                </a:xfrm>
                <a:prstGeom prst="rect">
                  <a:avLst/>
                </a:prstGeom>
                <a:noFill/>
                <a:ln w="9525">
                  <a:noFill/>
                  <a:miter lim="800000"/>
                  <a:headEnd/>
                  <a:tailEnd/>
                </a:ln>
              </p:spPr>
              <p:txBody>
                <a:bodyPr/>
                <a:lstStyle/>
                <a:p>
                  <a:r>
                    <a:rPr lang="en-GB" sz="2400"/>
                    <a:t>  </a:t>
                  </a:r>
                  <a:r>
                    <a:rPr lang="en-GB" sz="15200"/>
                    <a:t> </a:t>
                  </a:r>
                  <a:r>
                    <a:rPr lang="en-GB" sz="2400"/>
                    <a:t>                     </a:t>
                  </a:r>
                </a:p>
              </p:txBody>
            </p:sp>
            <p:sp>
              <p:nvSpPr>
                <p:cNvPr id="17442" name="Rectangle 28"/>
                <p:cNvSpPr>
                  <a:spLocks noChangeArrowheads="1" noTextEdit="1"/>
                </p:cNvSpPr>
                <p:nvPr/>
              </p:nvSpPr>
              <p:spPr bwMode="auto">
                <a:xfrm>
                  <a:off x="1265" y="3912"/>
                  <a:ext cx="152" cy="1747"/>
                </a:xfrm>
                <a:prstGeom prst="rect">
                  <a:avLst/>
                </a:prstGeom>
                <a:noFill/>
                <a:ln w="9525">
                  <a:noFill/>
                  <a:miter lim="800000"/>
                  <a:headEnd/>
                  <a:tailEnd/>
                </a:ln>
              </p:spPr>
              <p:txBody>
                <a:bodyPr>
                  <a:spAutoFit/>
                </a:bodyPr>
                <a:lstStyle/>
                <a:p>
                  <a:endParaRPr lang="en-CA"/>
                </a:p>
              </p:txBody>
            </p:sp>
            <p:sp>
              <p:nvSpPr>
                <p:cNvPr id="17443" name="Rectangle 29"/>
                <p:cNvSpPr>
                  <a:spLocks noChangeArrowheads="1"/>
                </p:cNvSpPr>
                <p:nvPr/>
              </p:nvSpPr>
              <p:spPr bwMode="auto">
                <a:xfrm>
                  <a:off x="1417" y="3912"/>
                  <a:ext cx="2749" cy="1747"/>
                </a:xfrm>
                <a:prstGeom prst="rect">
                  <a:avLst/>
                </a:prstGeom>
                <a:noFill/>
                <a:ln w="9525">
                  <a:noFill/>
                  <a:miter lim="800000"/>
                  <a:headEnd/>
                  <a:tailEnd/>
                </a:ln>
              </p:spPr>
              <p:txBody>
                <a:bodyPr/>
                <a:lstStyle/>
                <a:p>
                  <a:r>
                    <a:rPr lang="en-GB" sz="800">
                      <a:latin typeface="Verdana" pitchFamily="34" charset="0"/>
                    </a:rPr>
                    <a:t>An adult human has about 4–6 liters of blood circulating in the body. Among other things, blood transports oxygen to various parts of the body.</a:t>
                  </a:r>
                </a:p>
                <a:p>
                  <a:pPr eaLnBrk="0" hangingPunct="0"/>
                  <a:r>
                    <a:rPr lang="en-GB" sz="800">
                      <a:latin typeface="Verdana" pitchFamily="34" charset="0"/>
                    </a:rPr>
                    <a:t>Blood consists of several types of cells floating around in a fluid called plasma.</a:t>
                  </a:r>
                  <a:br>
                    <a:rPr lang="en-GB" sz="800">
                      <a:latin typeface="Verdana" pitchFamily="34" charset="0"/>
                    </a:rPr>
                  </a:br>
                  <a:r>
                    <a:rPr lang="en-GB" sz="800">
                      <a:latin typeface="Verdana" pitchFamily="34" charset="0"/>
                    </a:rPr>
                    <a:t/>
                  </a:r>
                  <a:br>
                    <a:rPr lang="en-GB" sz="800">
                      <a:latin typeface="Verdana" pitchFamily="34" charset="0"/>
                    </a:rPr>
                  </a:br>
                  <a:r>
                    <a:rPr lang="en-GB" sz="800" b="1">
                      <a:latin typeface="Verdana" pitchFamily="34" charset="0"/>
                    </a:rPr>
                    <a:t>The red blood cells</a:t>
                  </a:r>
                  <a:r>
                    <a:rPr lang="en-GB" sz="800">
                      <a:latin typeface="Verdana" pitchFamily="34" charset="0"/>
                    </a:rPr>
                    <a:t> contain hemoglobin, a protein that binds oxygen. Red blood cells transport oxygen to, and remove carbon dioxide from, the body tissues.</a:t>
                  </a:r>
                  <a:br>
                    <a:rPr lang="en-GB" sz="800">
                      <a:latin typeface="Verdana" pitchFamily="34" charset="0"/>
                    </a:rPr>
                  </a:br>
                  <a:r>
                    <a:rPr lang="en-GB" sz="800">
                      <a:latin typeface="Verdana" pitchFamily="34" charset="0"/>
                    </a:rPr>
                    <a:t/>
                  </a:r>
                  <a:br>
                    <a:rPr lang="en-GB" sz="800">
                      <a:latin typeface="Verdana" pitchFamily="34" charset="0"/>
                    </a:rPr>
                  </a:br>
                  <a:r>
                    <a:rPr lang="en-GB" sz="800" b="1">
                      <a:latin typeface="Verdana" pitchFamily="34" charset="0"/>
                    </a:rPr>
                    <a:t>The white blood cells</a:t>
                  </a:r>
                  <a:r>
                    <a:rPr lang="en-GB" sz="800">
                      <a:latin typeface="Verdana" pitchFamily="34" charset="0"/>
                    </a:rPr>
                    <a:t> fight infection.</a:t>
                  </a:r>
                  <a:br>
                    <a:rPr lang="en-GB" sz="800">
                      <a:latin typeface="Verdana" pitchFamily="34" charset="0"/>
                    </a:rPr>
                  </a:br>
                  <a:r>
                    <a:rPr lang="en-GB" sz="800">
                      <a:latin typeface="Verdana" pitchFamily="34" charset="0"/>
                    </a:rPr>
                    <a:t/>
                  </a:r>
                  <a:br>
                    <a:rPr lang="en-GB" sz="800">
                      <a:latin typeface="Verdana" pitchFamily="34" charset="0"/>
                    </a:rPr>
                  </a:br>
                  <a:r>
                    <a:rPr lang="en-GB" sz="800" b="1">
                      <a:latin typeface="Verdana" pitchFamily="34" charset="0"/>
                    </a:rPr>
                    <a:t>The platelets</a:t>
                  </a:r>
                  <a:r>
                    <a:rPr lang="en-GB" sz="800">
                      <a:latin typeface="Verdana" pitchFamily="34" charset="0"/>
                    </a:rPr>
                    <a:t> help the blood to clot, if you get a wound for example.</a:t>
                  </a:r>
                  <a:br>
                    <a:rPr lang="en-GB" sz="800">
                      <a:latin typeface="Verdana" pitchFamily="34" charset="0"/>
                    </a:rPr>
                  </a:br>
                  <a:r>
                    <a:rPr lang="en-GB" sz="800">
                      <a:latin typeface="Verdana" pitchFamily="34" charset="0"/>
                    </a:rPr>
                    <a:t/>
                  </a:r>
                  <a:br>
                    <a:rPr lang="en-GB" sz="800">
                      <a:latin typeface="Verdana" pitchFamily="34" charset="0"/>
                    </a:rPr>
                  </a:br>
                  <a:r>
                    <a:rPr lang="en-GB" sz="800" b="1">
                      <a:latin typeface="Verdana" pitchFamily="34" charset="0"/>
                    </a:rPr>
                    <a:t>The plasma</a:t>
                  </a:r>
                  <a:r>
                    <a:rPr lang="en-GB" sz="800">
                      <a:latin typeface="Verdana" pitchFamily="34" charset="0"/>
                    </a:rPr>
                    <a:t> contains salts and various kinds of proteins.</a:t>
                  </a:r>
                </a:p>
                <a:p>
                  <a:pPr eaLnBrk="0" hangingPunct="0"/>
                  <a:r>
                    <a:rPr lang="en-GB" sz="800">
                      <a:latin typeface="Verdana" pitchFamily="34" charset="0"/>
                    </a:rPr>
                    <a:t> </a:t>
                  </a:r>
                </a:p>
                <a:p>
                  <a:pPr eaLnBrk="0" hangingPunct="0"/>
                  <a:r>
                    <a:rPr lang="en-GB" sz="800">
                      <a:latin typeface="Verdana" pitchFamily="34" charset="0"/>
                    </a:rPr>
                    <a:t> </a:t>
                  </a:r>
                </a:p>
                <a:p>
                  <a:pPr eaLnBrk="0" hangingPunct="0"/>
                  <a:endParaRPr lang="en-GB" sz="2400"/>
                </a:p>
              </p:txBody>
            </p:sp>
            <p:sp>
              <p:nvSpPr>
                <p:cNvPr id="17444" name="Rectangle 30"/>
                <p:cNvSpPr>
                  <a:spLocks noChangeArrowheads="1" noTextEdit="1"/>
                </p:cNvSpPr>
                <p:nvPr/>
              </p:nvSpPr>
              <p:spPr bwMode="auto">
                <a:xfrm>
                  <a:off x="4166" y="3912"/>
                  <a:ext cx="153" cy="1747"/>
                </a:xfrm>
                <a:prstGeom prst="rect">
                  <a:avLst/>
                </a:prstGeom>
                <a:noFill/>
                <a:ln w="9525">
                  <a:noFill/>
                  <a:miter lim="800000"/>
                  <a:headEnd/>
                  <a:tailEnd/>
                </a:ln>
              </p:spPr>
              <p:txBody>
                <a:bodyPr anchor="ctr">
                  <a:spAutoFit/>
                </a:bodyPr>
                <a:lstStyle/>
                <a:p>
                  <a:endParaRPr lang="en-CA"/>
                </a:p>
              </p:txBody>
            </p:sp>
            <p:sp>
              <p:nvSpPr>
                <p:cNvPr id="17445" name="Rectangle 31"/>
                <p:cNvSpPr>
                  <a:spLocks noChangeArrowheads="1" noTextEdit="1"/>
                </p:cNvSpPr>
                <p:nvPr/>
              </p:nvSpPr>
              <p:spPr bwMode="auto">
                <a:xfrm>
                  <a:off x="0" y="5659"/>
                  <a:ext cx="1265" cy="456"/>
                </a:xfrm>
                <a:prstGeom prst="rect">
                  <a:avLst/>
                </a:prstGeom>
                <a:noFill/>
                <a:ln w="9525">
                  <a:noFill/>
                  <a:miter lim="800000"/>
                  <a:headEnd/>
                  <a:tailEnd/>
                </a:ln>
              </p:spPr>
              <p:txBody>
                <a:bodyPr>
                  <a:spAutoFit/>
                </a:bodyPr>
                <a:lstStyle/>
                <a:p>
                  <a:endParaRPr lang="en-CA"/>
                </a:p>
              </p:txBody>
            </p:sp>
            <p:sp>
              <p:nvSpPr>
                <p:cNvPr id="17446" name="Rectangle 32"/>
                <p:cNvSpPr>
                  <a:spLocks noChangeArrowheads="1" noTextEdit="1"/>
                </p:cNvSpPr>
                <p:nvPr/>
              </p:nvSpPr>
              <p:spPr bwMode="auto">
                <a:xfrm>
                  <a:off x="1265" y="5659"/>
                  <a:ext cx="152" cy="456"/>
                </a:xfrm>
                <a:prstGeom prst="rect">
                  <a:avLst/>
                </a:prstGeom>
                <a:noFill/>
                <a:ln w="9525">
                  <a:noFill/>
                  <a:miter lim="800000"/>
                  <a:headEnd/>
                  <a:tailEnd/>
                </a:ln>
              </p:spPr>
              <p:txBody>
                <a:bodyPr>
                  <a:spAutoFit/>
                </a:bodyPr>
                <a:lstStyle/>
                <a:p>
                  <a:endParaRPr lang="en-CA"/>
                </a:p>
              </p:txBody>
            </p:sp>
            <p:sp>
              <p:nvSpPr>
                <p:cNvPr id="17447" name="Rectangle 33"/>
                <p:cNvSpPr>
                  <a:spLocks noChangeArrowheads="1"/>
                </p:cNvSpPr>
                <p:nvPr/>
              </p:nvSpPr>
              <p:spPr bwMode="auto">
                <a:xfrm>
                  <a:off x="1417" y="5659"/>
                  <a:ext cx="2749" cy="456"/>
                </a:xfrm>
                <a:prstGeom prst="rect">
                  <a:avLst/>
                </a:prstGeom>
                <a:noFill/>
                <a:ln w="9525">
                  <a:noFill/>
                  <a:miter lim="800000"/>
                  <a:headEnd/>
                  <a:tailEnd/>
                </a:ln>
              </p:spPr>
              <p:txBody>
                <a:bodyPr tIns="68241" bIns="46023" anchor="ctr"/>
                <a:lstStyle/>
                <a:p>
                  <a:r>
                    <a:rPr lang="en-GB" sz="1600" b="1">
                      <a:solidFill>
                        <a:srgbClr val="003366"/>
                      </a:solidFill>
                      <a:latin typeface="Arial" charset="0"/>
                      <a:cs typeface="Arial" charset="0"/>
                    </a:rPr>
                    <a:t>What are the different blood groups?</a:t>
                  </a:r>
                </a:p>
                <a:p>
                  <a:pPr eaLnBrk="0" hangingPunct="0"/>
                  <a:endParaRPr lang="en-GB" sz="2400"/>
                </a:p>
              </p:txBody>
            </p:sp>
            <p:sp>
              <p:nvSpPr>
                <p:cNvPr id="17448" name="Rectangle 34"/>
                <p:cNvSpPr>
                  <a:spLocks noChangeArrowheads="1" noTextEdit="1"/>
                </p:cNvSpPr>
                <p:nvPr/>
              </p:nvSpPr>
              <p:spPr bwMode="auto">
                <a:xfrm>
                  <a:off x="4166" y="5659"/>
                  <a:ext cx="153" cy="456"/>
                </a:xfrm>
                <a:prstGeom prst="rect">
                  <a:avLst/>
                </a:prstGeom>
                <a:noFill/>
                <a:ln w="9525">
                  <a:noFill/>
                  <a:miter lim="800000"/>
                  <a:headEnd/>
                  <a:tailEnd/>
                </a:ln>
              </p:spPr>
              <p:txBody>
                <a:bodyPr anchor="ctr">
                  <a:spAutoFit/>
                </a:bodyPr>
                <a:lstStyle/>
                <a:p>
                  <a:endParaRPr lang="en-CA"/>
                </a:p>
              </p:txBody>
            </p:sp>
            <p:sp>
              <p:nvSpPr>
                <p:cNvPr id="17449" name="Rectangle 35"/>
                <p:cNvSpPr>
                  <a:spLocks noChangeArrowheads="1"/>
                </p:cNvSpPr>
                <p:nvPr/>
              </p:nvSpPr>
              <p:spPr bwMode="auto">
                <a:xfrm>
                  <a:off x="0" y="6115"/>
                  <a:ext cx="1265" cy="1479"/>
                </a:xfrm>
                <a:prstGeom prst="rect">
                  <a:avLst/>
                </a:prstGeom>
                <a:noFill/>
                <a:ln w="9525">
                  <a:noFill/>
                  <a:miter lim="800000"/>
                  <a:headEnd/>
                  <a:tailEnd/>
                </a:ln>
              </p:spPr>
              <p:txBody>
                <a:bodyPr/>
                <a:lstStyle/>
                <a:p>
                  <a:r>
                    <a:rPr lang="en-GB" sz="700">
                      <a:latin typeface="Verdana" pitchFamily="34" charset="0"/>
                    </a:rPr>
                    <a:t>  </a:t>
                  </a:r>
                  <a:r>
                    <a:rPr lang="en-GB" sz="14100">
                      <a:latin typeface="Verdana" pitchFamily="34" charset="0"/>
                    </a:rPr>
                    <a:t> </a:t>
                  </a:r>
                  <a:r>
                    <a:rPr lang="en-GB" sz="700">
                      <a:latin typeface="Verdana" pitchFamily="34" charset="0"/>
                    </a:rPr>
                    <a:t>                                                    </a:t>
                  </a:r>
                </a:p>
              </p:txBody>
            </p:sp>
            <p:sp>
              <p:nvSpPr>
                <p:cNvPr id="17450" name="Rectangle 37"/>
                <p:cNvSpPr>
                  <a:spLocks noChangeArrowheads="1" noTextEdit="1"/>
                </p:cNvSpPr>
                <p:nvPr/>
              </p:nvSpPr>
              <p:spPr bwMode="auto">
                <a:xfrm>
                  <a:off x="1265" y="6115"/>
                  <a:ext cx="152" cy="1479"/>
                </a:xfrm>
                <a:prstGeom prst="rect">
                  <a:avLst/>
                </a:prstGeom>
                <a:noFill/>
                <a:ln w="9525">
                  <a:noFill/>
                  <a:miter lim="800000"/>
                  <a:headEnd/>
                  <a:tailEnd/>
                </a:ln>
              </p:spPr>
              <p:txBody>
                <a:bodyPr>
                  <a:spAutoFit/>
                </a:bodyPr>
                <a:lstStyle/>
                <a:p>
                  <a:endParaRPr lang="en-CA"/>
                </a:p>
              </p:txBody>
            </p:sp>
            <p:sp>
              <p:nvSpPr>
                <p:cNvPr id="17451" name="Rectangle 38"/>
                <p:cNvSpPr>
                  <a:spLocks noChangeArrowheads="1"/>
                </p:cNvSpPr>
                <p:nvPr/>
              </p:nvSpPr>
              <p:spPr bwMode="auto">
                <a:xfrm>
                  <a:off x="1417" y="6115"/>
                  <a:ext cx="2749" cy="1479"/>
                </a:xfrm>
                <a:prstGeom prst="rect">
                  <a:avLst/>
                </a:prstGeom>
                <a:noFill/>
                <a:ln w="9525">
                  <a:noFill/>
                  <a:miter lim="800000"/>
                  <a:headEnd/>
                  <a:tailEnd/>
                </a:ln>
              </p:spPr>
              <p:txBody>
                <a:bodyPr/>
                <a:lstStyle/>
                <a:p>
                  <a:r>
                    <a:rPr lang="en-GB" sz="800">
                      <a:latin typeface="Verdana" pitchFamily="34" charset="0"/>
                    </a:rPr>
                    <a:t>The differences in human blood are due to the presence or absence of certain protein molecules called antigens and antibodies. The antigens are located on the surface of the red blood cells and the antibodies are in the blood plasma. Individuals have different types and combinations of these molecules. The blood group you belong to depends on what you have inherited from your parents.</a:t>
                  </a:r>
                </a:p>
                <a:p>
                  <a:pPr eaLnBrk="0" hangingPunct="0"/>
                  <a:r>
                    <a:rPr lang="en-GB" sz="800">
                      <a:latin typeface="Verdana" pitchFamily="34" charset="0"/>
                    </a:rPr>
                    <a:t>There are more than 20 genetically determined blood group systems known today, but the AB0 and Rh systems are the most important ones used for blood transfusions. Not all blood groups are compatible with each other. Mixing incompatible blood groups leads to blood clumping or agglutination, which is dangerous or individuals.</a:t>
                  </a:r>
                </a:p>
                <a:p>
                  <a:pPr eaLnBrk="0" hangingPunct="0"/>
                  <a:r>
                    <a:rPr lang="en-GB" sz="800">
                      <a:latin typeface="Verdana" pitchFamily="34" charset="0"/>
                    </a:rPr>
                    <a:t>Nobel Laureate Karl Landsteiner was involved in the discovery of both the AB0 and Rh blood groups.</a:t>
                  </a:r>
                </a:p>
                <a:p>
                  <a:pPr eaLnBrk="0" hangingPunct="0"/>
                  <a:r>
                    <a:rPr lang="en-GB" sz="800">
                      <a:latin typeface="Verdana" pitchFamily="34" charset="0"/>
                    </a:rPr>
                    <a:t> </a:t>
                  </a:r>
                </a:p>
                <a:p>
                  <a:pPr eaLnBrk="0" hangingPunct="0"/>
                  <a:r>
                    <a:rPr lang="en-GB" sz="800">
                      <a:latin typeface="Verdana" pitchFamily="34" charset="0"/>
                    </a:rPr>
                    <a:t> </a:t>
                  </a:r>
                </a:p>
                <a:p>
                  <a:pPr eaLnBrk="0" hangingPunct="0"/>
                  <a:endParaRPr lang="en-GB" sz="2400"/>
                </a:p>
              </p:txBody>
            </p:sp>
            <p:sp>
              <p:nvSpPr>
                <p:cNvPr id="17452" name="Rectangle 39"/>
                <p:cNvSpPr>
                  <a:spLocks noChangeArrowheads="1" noTextEdit="1"/>
                </p:cNvSpPr>
                <p:nvPr/>
              </p:nvSpPr>
              <p:spPr bwMode="auto">
                <a:xfrm>
                  <a:off x="4166" y="6115"/>
                  <a:ext cx="153" cy="1479"/>
                </a:xfrm>
                <a:prstGeom prst="rect">
                  <a:avLst/>
                </a:prstGeom>
                <a:noFill/>
                <a:ln w="9525">
                  <a:noFill/>
                  <a:miter lim="800000"/>
                  <a:headEnd/>
                  <a:tailEnd/>
                </a:ln>
              </p:spPr>
              <p:txBody>
                <a:bodyPr anchor="ctr">
                  <a:spAutoFit/>
                </a:bodyPr>
                <a:lstStyle/>
                <a:p>
                  <a:endParaRPr lang="en-CA"/>
                </a:p>
              </p:txBody>
            </p:sp>
            <p:sp>
              <p:nvSpPr>
                <p:cNvPr id="17453" name="Rectangle 40"/>
                <p:cNvSpPr>
                  <a:spLocks noChangeArrowheads="1" noTextEdit="1"/>
                </p:cNvSpPr>
                <p:nvPr/>
              </p:nvSpPr>
              <p:spPr bwMode="auto">
                <a:xfrm>
                  <a:off x="0" y="7594"/>
                  <a:ext cx="1265" cy="456"/>
                </a:xfrm>
                <a:prstGeom prst="rect">
                  <a:avLst/>
                </a:prstGeom>
                <a:noFill/>
                <a:ln w="9525">
                  <a:noFill/>
                  <a:miter lim="800000"/>
                  <a:headEnd/>
                  <a:tailEnd/>
                </a:ln>
              </p:spPr>
              <p:txBody>
                <a:bodyPr>
                  <a:spAutoFit/>
                </a:bodyPr>
                <a:lstStyle/>
                <a:p>
                  <a:endParaRPr lang="en-CA"/>
                </a:p>
              </p:txBody>
            </p:sp>
            <p:sp>
              <p:nvSpPr>
                <p:cNvPr id="17454" name="Rectangle 41"/>
                <p:cNvSpPr>
                  <a:spLocks noChangeArrowheads="1" noTextEdit="1"/>
                </p:cNvSpPr>
                <p:nvPr/>
              </p:nvSpPr>
              <p:spPr bwMode="auto">
                <a:xfrm>
                  <a:off x="1265" y="7594"/>
                  <a:ext cx="152" cy="456"/>
                </a:xfrm>
                <a:prstGeom prst="rect">
                  <a:avLst/>
                </a:prstGeom>
                <a:noFill/>
                <a:ln w="9525">
                  <a:noFill/>
                  <a:miter lim="800000"/>
                  <a:headEnd/>
                  <a:tailEnd/>
                </a:ln>
              </p:spPr>
              <p:txBody>
                <a:bodyPr>
                  <a:spAutoFit/>
                </a:bodyPr>
                <a:lstStyle/>
                <a:p>
                  <a:endParaRPr lang="en-CA"/>
                </a:p>
              </p:txBody>
            </p:sp>
            <p:sp>
              <p:nvSpPr>
                <p:cNvPr id="17455" name="Rectangle 42"/>
                <p:cNvSpPr>
                  <a:spLocks noChangeArrowheads="1"/>
                </p:cNvSpPr>
                <p:nvPr/>
              </p:nvSpPr>
              <p:spPr bwMode="auto">
                <a:xfrm>
                  <a:off x="1417" y="7594"/>
                  <a:ext cx="2749" cy="456"/>
                </a:xfrm>
                <a:prstGeom prst="rect">
                  <a:avLst/>
                </a:prstGeom>
                <a:noFill/>
                <a:ln w="9525">
                  <a:noFill/>
                  <a:miter lim="800000"/>
                  <a:headEnd/>
                  <a:tailEnd/>
                </a:ln>
              </p:spPr>
              <p:txBody>
                <a:bodyPr tIns="68241" bIns="46023" anchor="ctr"/>
                <a:lstStyle/>
                <a:p>
                  <a:r>
                    <a:rPr lang="en-GB" sz="1600" b="1">
                      <a:solidFill>
                        <a:srgbClr val="003366"/>
                      </a:solidFill>
                      <a:latin typeface="Arial" charset="0"/>
                      <a:cs typeface="Arial" charset="0"/>
                    </a:rPr>
                    <a:t>AB0 blood grouping system</a:t>
                  </a:r>
                </a:p>
                <a:p>
                  <a:pPr eaLnBrk="0" hangingPunct="0"/>
                  <a:endParaRPr lang="en-GB" sz="2400"/>
                </a:p>
              </p:txBody>
            </p:sp>
            <p:sp>
              <p:nvSpPr>
                <p:cNvPr id="17456" name="Rectangle 43"/>
                <p:cNvSpPr>
                  <a:spLocks noChangeArrowheads="1" noTextEdit="1"/>
                </p:cNvSpPr>
                <p:nvPr/>
              </p:nvSpPr>
              <p:spPr bwMode="auto">
                <a:xfrm>
                  <a:off x="4166" y="7594"/>
                  <a:ext cx="153" cy="456"/>
                </a:xfrm>
                <a:prstGeom prst="rect">
                  <a:avLst/>
                </a:prstGeom>
                <a:noFill/>
                <a:ln w="9525">
                  <a:noFill/>
                  <a:miter lim="800000"/>
                  <a:headEnd/>
                  <a:tailEnd/>
                </a:ln>
              </p:spPr>
              <p:txBody>
                <a:bodyPr anchor="ctr">
                  <a:spAutoFit/>
                </a:bodyPr>
                <a:lstStyle/>
                <a:p>
                  <a:endParaRPr lang="en-CA"/>
                </a:p>
              </p:txBody>
            </p:sp>
            <p:sp>
              <p:nvSpPr>
                <p:cNvPr id="17457" name="Rectangle 44"/>
                <p:cNvSpPr>
                  <a:spLocks noChangeArrowheads="1" noTextEdit="1"/>
                </p:cNvSpPr>
                <p:nvPr/>
              </p:nvSpPr>
              <p:spPr bwMode="auto">
                <a:xfrm>
                  <a:off x="0" y="8050"/>
                  <a:ext cx="1265" cy="519"/>
                </a:xfrm>
                <a:prstGeom prst="rect">
                  <a:avLst/>
                </a:prstGeom>
                <a:noFill/>
                <a:ln w="9525">
                  <a:noFill/>
                  <a:miter lim="800000"/>
                  <a:headEnd/>
                  <a:tailEnd/>
                </a:ln>
              </p:spPr>
              <p:txBody>
                <a:bodyPr>
                  <a:spAutoFit/>
                </a:bodyPr>
                <a:lstStyle/>
                <a:p>
                  <a:endParaRPr lang="en-CA"/>
                </a:p>
              </p:txBody>
            </p:sp>
            <p:sp>
              <p:nvSpPr>
                <p:cNvPr id="17458" name="Rectangle 45"/>
                <p:cNvSpPr>
                  <a:spLocks noChangeArrowheads="1" noTextEdit="1"/>
                </p:cNvSpPr>
                <p:nvPr/>
              </p:nvSpPr>
              <p:spPr bwMode="auto">
                <a:xfrm>
                  <a:off x="1265" y="8050"/>
                  <a:ext cx="152" cy="519"/>
                </a:xfrm>
                <a:prstGeom prst="rect">
                  <a:avLst/>
                </a:prstGeom>
                <a:noFill/>
                <a:ln w="9525">
                  <a:noFill/>
                  <a:miter lim="800000"/>
                  <a:headEnd/>
                  <a:tailEnd/>
                </a:ln>
              </p:spPr>
              <p:txBody>
                <a:bodyPr>
                  <a:spAutoFit/>
                </a:bodyPr>
                <a:lstStyle/>
                <a:p>
                  <a:endParaRPr lang="en-CA"/>
                </a:p>
              </p:txBody>
            </p:sp>
            <p:sp>
              <p:nvSpPr>
                <p:cNvPr id="17459" name="Rectangle 46"/>
                <p:cNvSpPr>
                  <a:spLocks noChangeArrowheads="1"/>
                </p:cNvSpPr>
                <p:nvPr/>
              </p:nvSpPr>
              <p:spPr bwMode="auto">
                <a:xfrm>
                  <a:off x="1417" y="8050"/>
                  <a:ext cx="2749" cy="519"/>
                </a:xfrm>
                <a:prstGeom prst="rect">
                  <a:avLst/>
                </a:prstGeom>
                <a:noFill/>
                <a:ln w="9525">
                  <a:noFill/>
                  <a:miter lim="800000"/>
                  <a:headEnd/>
                  <a:tailEnd/>
                </a:ln>
              </p:spPr>
              <p:txBody>
                <a:bodyPr anchor="ctr"/>
                <a:lstStyle/>
                <a:p>
                  <a:pPr eaLnBrk="0" hangingPunct="0"/>
                  <a:endParaRPr lang="en-US" sz="2400"/>
                </a:p>
              </p:txBody>
            </p:sp>
            <p:sp>
              <p:nvSpPr>
                <p:cNvPr id="17460" name="Rectangle 47"/>
                <p:cNvSpPr>
                  <a:spLocks noChangeArrowheads="1" noTextEdit="1"/>
                </p:cNvSpPr>
                <p:nvPr/>
              </p:nvSpPr>
              <p:spPr bwMode="auto">
                <a:xfrm>
                  <a:off x="4166" y="8050"/>
                  <a:ext cx="153" cy="519"/>
                </a:xfrm>
                <a:prstGeom prst="rect">
                  <a:avLst/>
                </a:prstGeom>
                <a:noFill/>
                <a:ln w="9525">
                  <a:noFill/>
                  <a:miter lim="800000"/>
                  <a:headEnd/>
                  <a:tailEnd/>
                </a:ln>
              </p:spPr>
              <p:txBody>
                <a:bodyPr anchor="ctr">
                  <a:spAutoFit/>
                </a:bodyPr>
                <a:lstStyle/>
                <a:p>
                  <a:endParaRPr lang="en-CA"/>
                </a:p>
              </p:txBody>
            </p:sp>
            <p:sp>
              <p:nvSpPr>
                <p:cNvPr id="17461" name="Rectangle 48"/>
                <p:cNvSpPr>
                  <a:spLocks noChangeArrowheads="1"/>
                </p:cNvSpPr>
                <p:nvPr/>
              </p:nvSpPr>
              <p:spPr bwMode="auto">
                <a:xfrm>
                  <a:off x="0" y="8569"/>
                  <a:ext cx="1265" cy="750"/>
                </a:xfrm>
                <a:prstGeom prst="rect">
                  <a:avLst/>
                </a:prstGeom>
                <a:noFill/>
                <a:ln w="9525">
                  <a:noFill/>
                  <a:miter lim="800000"/>
                  <a:headEnd/>
                  <a:tailEnd/>
                </a:ln>
              </p:spPr>
              <p:txBody>
                <a:bodyPr/>
                <a:lstStyle/>
                <a:p>
                  <a:r>
                    <a:rPr lang="en-GB" sz="2400"/>
                    <a:t>  </a:t>
                  </a:r>
                  <a:r>
                    <a:rPr lang="en-GB" sz="5100"/>
                    <a:t> </a:t>
                  </a:r>
                  <a:r>
                    <a:rPr lang="en-GB" sz="2400"/>
                    <a:t>             </a:t>
                  </a:r>
                </a:p>
              </p:txBody>
            </p:sp>
            <p:sp>
              <p:nvSpPr>
                <p:cNvPr id="17462" name="Rectangle 50"/>
                <p:cNvSpPr>
                  <a:spLocks noChangeArrowheads="1" noTextEdit="1"/>
                </p:cNvSpPr>
                <p:nvPr/>
              </p:nvSpPr>
              <p:spPr bwMode="auto">
                <a:xfrm>
                  <a:off x="1265" y="8569"/>
                  <a:ext cx="152" cy="750"/>
                </a:xfrm>
                <a:prstGeom prst="rect">
                  <a:avLst/>
                </a:prstGeom>
                <a:noFill/>
                <a:ln w="9525">
                  <a:noFill/>
                  <a:miter lim="800000"/>
                  <a:headEnd/>
                  <a:tailEnd/>
                </a:ln>
              </p:spPr>
              <p:txBody>
                <a:bodyPr>
                  <a:spAutoFit/>
                </a:bodyPr>
                <a:lstStyle/>
                <a:p>
                  <a:endParaRPr lang="en-CA"/>
                </a:p>
              </p:txBody>
            </p:sp>
            <p:sp>
              <p:nvSpPr>
                <p:cNvPr id="17463" name="Rectangle 51"/>
                <p:cNvSpPr>
                  <a:spLocks noChangeArrowheads="1"/>
                </p:cNvSpPr>
                <p:nvPr/>
              </p:nvSpPr>
              <p:spPr bwMode="auto">
                <a:xfrm>
                  <a:off x="1417" y="8569"/>
                  <a:ext cx="2749" cy="750"/>
                </a:xfrm>
                <a:prstGeom prst="rect">
                  <a:avLst/>
                </a:prstGeom>
                <a:noFill/>
                <a:ln w="9525">
                  <a:noFill/>
                  <a:miter lim="800000"/>
                  <a:headEnd/>
                  <a:tailEnd/>
                </a:ln>
              </p:spPr>
              <p:txBody>
                <a:bodyPr anchor="ctr"/>
                <a:lstStyle/>
                <a:p>
                  <a:endParaRPr lang="en-GB" sz="800">
                    <a:latin typeface="Verdana" pitchFamily="34" charset="0"/>
                  </a:endParaRPr>
                </a:p>
                <a:p>
                  <a:pPr eaLnBrk="0" hangingPunct="0"/>
                  <a:r>
                    <a:rPr lang="en-GB" sz="800">
                      <a:latin typeface="Verdana" pitchFamily="34" charset="0"/>
                    </a:rPr>
                    <a:t> </a:t>
                  </a:r>
                </a:p>
                <a:p>
                  <a:pPr eaLnBrk="0" hangingPunct="0"/>
                  <a:endParaRPr lang="en-GB" sz="2400"/>
                </a:p>
              </p:txBody>
            </p:sp>
            <p:sp>
              <p:nvSpPr>
                <p:cNvPr id="17464" name="Rectangle 52"/>
                <p:cNvSpPr>
                  <a:spLocks noChangeArrowheads="1" noTextEdit="1"/>
                </p:cNvSpPr>
                <p:nvPr/>
              </p:nvSpPr>
              <p:spPr bwMode="auto">
                <a:xfrm>
                  <a:off x="4166" y="8569"/>
                  <a:ext cx="153" cy="750"/>
                </a:xfrm>
                <a:prstGeom prst="rect">
                  <a:avLst/>
                </a:prstGeom>
                <a:noFill/>
                <a:ln w="9525">
                  <a:noFill/>
                  <a:miter lim="800000"/>
                  <a:headEnd/>
                  <a:tailEnd/>
                </a:ln>
              </p:spPr>
              <p:txBody>
                <a:bodyPr anchor="ctr">
                  <a:spAutoFit/>
                </a:bodyPr>
                <a:lstStyle/>
                <a:p>
                  <a:endParaRPr lang="en-CA"/>
                </a:p>
              </p:txBody>
            </p:sp>
            <p:sp>
              <p:nvSpPr>
                <p:cNvPr id="17465" name="Rectangle 53"/>
                <p:cNvSpPr>
                  <a:spLocks noChangeArrowheads="1"/>
                </p:cNvSpPr>
                <p:nvPr/>
              </p:nvSpPr>
              <p:spPr bwMode="auto">
                <a:xfrm>
                  <a:off x="0" y="9319"/>
                  <a:ext cx="1265" cy="750"/>
                </a:xfrm>
                <a:prstGeom prst="rect">
                  <a:avLst/>
                </a:prstGeom>
                <a:noFill/>
                <a:ln w="9525">
                  <a:noFill/>
                  <a:miter lim="800000"/>
                  <a:headEnd/>
                  <a:tailEnd/>
                </a:ln>
              </p:spPr>
              <p:txBody>
                <a:bodyPr/>
                <a:lstStyle/>
                <a:p>
                  <a:r>
                    <a:rPr lang="en-GB" sz="2400"/>
                    <a:t>  </a:t>
                  </a:r>
                  <a:r>
                    <a:rPr lang="en-GB" sz="5100"/>
                    <a:t> </a:t>
                  </a:r>
                  <a:r>
                    <a:rPr lang="en-GB" sz="2400"/>
                    <a:t>             </a:t>
                  </a:r>
                </a:p>
              </p:txBody>
            </p:sp>
            <p:sp>
              <p:nvSpPr>
                <p:cNvPr id="17466" name="Rectangle 55"/>
                <p:cNvSpPr>
                  <a:spLocks noChangeArrowheads="1" noTextEdit="1"/>
                </p:cNvSpPr>
                <p:nvPr/>
              </p:nvSpPr>
              <p:spPr bwMode="auto">
                <a:xfrm>
                  <a:off x="1265" y="9319"/>
                  <a:ext cx="152" cy="750"/>
                </a:xfrm>
                <a:prstGeom prst="rect">
                  <a:avLst/>
                </a:prstGeom>
                <a:noFill/>
                <a:ln w="9525">
                  <a:noFill/>
                  <a:miter lim="800000"/>
                  <a:headEnd/>
                  <a:tailEnd/>
                </a:ln>
              </p:spPr>
              <p:txBody>
                <a:bodyPr>
                  <a:spAutoFit/>
                </a:bodyPr>
                <a:lstStyle/>
                <a:p>
                  <a:endParaRPr lang="en-CA"/>
                </a:p>
              </p:txBody>
            </p:sp>
            <p:sp>
              <p:nvSpPr>
                <p:cNvPr id="17467" name="Rectangle 56"/>
                <p:cNvSpPr>
                  <a:spLocks noChangeArrowheads="1"/>
                </p:cNvSpPr>
                <p:nvPr/>
              </p:nvSpPr>
              <p:spPr bwMode="auto">
                <a:xfrm>
                  <a:off x="1417" y="9319"/>
                  <a:ext cx="2749" cy="750"/>
                </a:xfrm>
                <a:prstGeom prst="rect">
                  <a:avLst/>
                </a:prstGeom>
                <a:noFill/>
                <a:ln w="9525">
                  <a:noFill/>
                  <a:miter lim="800000"/>
                  <a:headEnd/>
                  <a:tailEnd/>
                </a:ln>
              </p:spPr>
              <p:txBody>
                <a:bodyPr anchor="ctr"/>
                <a:lstStyle/>
                <a:p>
                  <a:r>
                    <a:rPr lang="en-GB">
                      <a:latin typeface="Verdana" pitchFamily="34" charset="0"/>
                    </a:rPr>
                    <a:t/>
                  </a:r>
                  <a:br>
                    <a:rPr lang="en-GB">
                      <a:latin typeface="Verdana" pitchFamily="34" charset="0"/>
                    </a:rPr>
                  </a:br>
                  <a:endParaRPr lang="en-GB">
                    <a:latin typeface="Verdana" pitchFamily="34" charset="0"/>
                  </a:endParaRPr>
                </a:p>
                <a:p>
                  <a:pPr eaLnBrk="0" hangingPunct="0"/>
                  <a:endParaRPr lang="en-GB"/>
                </a:p>
              </p:txBody>
            </p:sp>
            <p:sp>
              <p:nvSpPr>
                <p:cNvPr id="17468" name="Rectangle 57"/>
                <p:cNvSpPr>
                  <a:spLocks noChangeArrowheads="1" noTextEdit="1"/>
                </p:cNvSpPr>
                <p:nvPr/>
              </p:nvSpPr>
              <p:spPr bwMode="auto">
                <a:xfrm>
                  <a:off x="4166" y="9319"/>
                  <a:ext cx="153" cy="750"/>
                </a:xfrm>
                <a:prstGeom prst="rect">
                  <a:avLst/>
                </a:prstGeom>
                <a:noFill/>
                <a:ln w="9525">
                  <a:noFill/>
                  <a:miter lim="800000"/>
                  <a:headEnd/>
                  <a:tailEnd/>
                </a:ln>
              </p:spPr>
              <p:txBody>
                <a:bodyPr anchor="ctr">
                  <a:spAutoFit/>
                </a:bodyPr>
                <a:lstStyle/>
                <a:p>
                  <a:endParaRPr lang="en-CA"/>
                </a:p>
              </p:txBody>
            </p:sp>
            <p:sp>
              <p:nvSpPr>
                <p:cNvPr id="17469" name="Rectangle 58"/>
                <p:cNvSpPr>
                  <a:spLocks noChangeArrowheads="1"/>
                </p:cNvSpPr>
                <p:nvPr/>
              </p:nvSpPr>
              <p:spPr bwMode="auto">
                <a:xfrm>
                  <a:off x="0" y="10069"/>
                  <a:ext cx="1265" cy="827"/>
                </a:xfrm>
                <a:prstGeom prst="rect">
                  <a:avLst/>
                </a:prstGeom>
                <a:noFill/>
                <a:ln w="9525">
                  <a:noFill/>
                  <a:miter lim="800000"/>
                  <a:headEnd/>
                  <a:tailEnd/>
                </a:ln>
              </p:spPr>
              <p:txBody>
                <a:bodyPr/>
                <a:lstStyle/>
                <a:p>
                  <a:r>
                    <a:rPr lang="en-GB" sz="2400"/>
                    <a:t>  </a:t>
                  </a:r>
                  <a:r>
                    <a:rPr lang="en-GB" sz="5100"/>
                    <a:t> </a:t>
                  </a:r>
                  <a:r>
                    <a:rPr lang="en-GB" sz="2400"/>
                    <a:t>             </a:t>
                  </a:r>
                </a:p>
              </p:txBody>
            </p:sp>
            <p:sp>
              <p:nvSpPr>
                <p:cNvPr id="17470" name="Rectangle 60"/>
                <p:cNvSpPr>
                  <a:spLocks noChangeArrowheads="1" noTextEdit="1"/>
                </p:cNvSpPr>
                <p:nvPr/>
              </p:nvSpPr>
              <p:spPr bwMode="auto">
                <a:xfrm>
                  <a:off x="1265" y="10069"/>
                  <a:ext cx="152" cy="827"/>
                </a:xfrm>
                <a:prstGeom prst="rect">
                  <a:avLst/>
                </a:prstGeom>
                <a:noFill/>
                <a:ln w="9525">
                  <a:noFill/>
                  <a:miter lim="800000"/>
                  <a:headEnd/>
                  <a:tailEnd/>
                </a:ln>
              </p:spPr>
              <p:txBody>
                <a:bodyPr>
                  <a:spAutoFit/>
                </a:bodyPr>
                <a:lstStyle/>
                <a:p>
                  <a:endParaRPr lang="en-CA"/>
                </a:p>
              </p:txBody>
            </p:sp>
            <p:sp>
              <p:nvSpPr>
                <p:cNvPr id="17471" name="Rectangle 61"/>
                <p:cNvSpPr>
                  <a:spLocks noChangeArrowheads="1"/>
                </p:cNvSpPr>
                <p:nvPr/>
              </p:nvSpPr>
              <p:spPr bwMode="auto">
                <a:xfrm>
                  <a:off x="1417" y="10069"/>
                  <a:ext cx="2749" cy="827"/>
                </a:xfrm>
                <a:prstGeom prst="rect">
                  <a:avLst/>
                </a:prstGeom>
                <a:noFill/>
                <a:ln w="9525">
                  <a:noFill/>
                  <a:miter lim="800000"/>
                  <a:headEnd/>
                  <a:tailEnd/>
                </a:ln>
              </p:spPr>
              <p:txBody>
                <a:bodyPr anchor="ctr"/>
                <a:lstStyle/>
                <a:p>
                  <a:endParaRPr lang="en-GB" b="1">
                    <a:solidFill>
                      <a:srgbClr val="003366"/>
                    </a:solidFill>
                    <a:latin typeface="Verdana" pitchFamily="34" charset="0"/>
                  </a:endParaRPr>
                </a:p>
                <a:p>
                  <a:endParaRPr lang="en-GB" b="1">
                    <a:solidFill>
                      <a:srgbClr val="003366"/>
                    </a:solidFill>
                    <a:latin typeface="Verdana" pitchFamily="34" charset="0"/>
                  </a:endParaRPr>
                </a:p>
                <a:p>
                  <a:endParaRPr lang="en-GB" b="1">
                    <a:solidFill>
                      <a:srgbClr val="003366"/>
                    </a:solidFill>
                    <a:latin typeface="Verdana" pitchFamily="34" charset="0"/>
                  </a:endParaRPr>
                </a:p>
                <a:p>
                  <a:endParaRPr lang="en-GB" b="1">
                    <a:solidFill>
                      <a:srgbClr val="003366"/>
                    </a:solidFill>
                    <a:latin typeface="Verdana" pitchFamily="34" charset="0"/>
                  </a:endParaRPr>
                </a:p>
                <a:p>
                  <a:r>
                    <a:rPr lang="en-GB" b="1">
                      <a:solidFill>
                        <a:srgbClr val="003366"/>
                      </a:solidFill>
                      <a:latin typeface="Verdana" pitchFamily="34" charset="0"/>
                    </a:rPr>
                    <a:t>Blood group AB</a:t>
                  </a:r>
                  <a:endParaRPr lang="en-GB">
                    <a:latin typeface="Verdana" pitchFamily="34" charset="0"/>
                  </a:endParaRPr>
                </a:p>
                <a:p>
                  <a:r>
                    <a:rPr lang="en-GB">
                      <a:latin typeface="Verdana" pitchFamily="34" charset="0"/>
                    </a:rPr>
                    <a:t>If you belong to the blood group AB, you have both A and B antigens on the surface of your RBCs and no A or B antibodies at all in your blood plasma.</a:t>
                  </a:r>
                </a:p>
                <a:p>
                  <a:pPr eaLnBrk="0" hangingPunct="0"/>
                  <a:r>
                    <a:rPr lang="en-GB">
                      <a:latin typeface="Verdana" pitchFamily="34" charset="0"/>
                    </a:rPr>
                    <a:t/>
                  </a:r>
                  <a:br>
                    <a:rPr lang="en-GB">
                      <a:latin typeface="Verdana" pitchFamily="34" charset="0"/>
                    </a:rPr>
                  </a:br>
                  <a:endParaRPr lang="en-GB">
                    <a:latin typeface="Verdana" pitchFamily="34" charset="0"/>
                  </a:endParaRPr>
                </a:p>
                <a:p>
                  <a:pPr eaLnBrk="0" hangingPunct="0"/>
                  <a:r>
                    <a:rPr lang="en-GB" sz="1400">
                      <a:latin typeface="Verdana" pitchFamily="34" charset="0"/>
                    </a:rPr>
                    <a:t> </a:t>
                  </a:r>
                </a:p>
                <a:p>
                  <a:pPr eaLnBrk="0" hangingPunct="0"/>
                  <a:endParaRPr lang="en-GB" sz="1400"/>
                </a:p>
              </p:txBody>
            </p:sp>
            <p:sp>
              <p:nvSpPr>
                <p:cNvPr id="17472" name="Rectangle 62"/>
                <p:cNvSpPr>
                  <a:spLocks noChangeArrowheads="1" noTextEdit="1"/>
                </p:cNvSpPr>
                <p:nvPr/>
              </p:nvSpPr>
              <p:spPr bwMode="auto">
                <a:xfrm>
                  <a:off x="4166" y="10069"/>
                  <a:ext cx="153" cy="827"/>
                </a:xfrm>
                <a:prstGeom prst="rect">
                  <a:avLst/>
                </a:prstGeom>
                <a:noFill/>
                <a:ln w="9525">
                  <a:noFill/>
                  <a:miter lim="800000"/>
                  <a:headEnd/>
                  <a:tailEnd/>
                </a:ln>
              </p:spPr>
              <p:txBody>
                <a:bodyPr anchor="ctr">
                  <a:spAutoFit/>
                </a:bodyPr>
                <a:lstStyle/>
                <a:p>
                  <a:endParaRPr lang="en-CA"/>
                </a:p>
              </p:txBody>
            </p:sp>
            <p:sp>
              <p:nvSpPr>
                <p:cNvPr id="17473" name="Rectangle 63"/>
                <p:cNvSpPr>
                  <a:spLocks noChangeArrowheads="1"/>
                </p:cNvSpPr>
                <p:nvPr/>
              </p:nvSpPr>
              <p:spPr bwMode="auto">
                <a:xfrm>
                  <a:off x="0" y="10896"/>
                  <a:ext cx="1265" cy="673"/>
                </a:xfrm>
                <a:prstGeom prst="rect">
                  <a:avLst/>
                </a:prstGeom>
                <a:noFill/>
                <a:ln w="9525">
                  <a:noFill/>
                  <a:miter lim="800000"/>
                  <a:headEnd/>
                  <a:tailEnd/>
                </a:ln>
              </p:spPr>
              <p:txBody>
                <a:bodyPr/>
                <a:lstStyle/>
                <a:p>
                  <a:r>
                    <a:rPr lang="en-GB" sz="2400"/>
                    <a:t>  </a:t>
                  </a:r>
                  <a:r>
                    <a:rPr lang="en-GB" sz="5100"/>
                    <a:t> </a:t>
                  </a:r>
                  <a:r>
                    <a:rPr lang="en-GB" sz="2400"/>
                    <a:t>             </a:t>
                  </a:r>
                </a:p>
              </p:txBody>
            </p:sp>
            <p:sp>
              <p:nvSpPr>
                <p:cNvPr id="17474" name="Rectangle 65"/>
                <p:cNvSpPr>
                  <a:spLocks noChangeArrowheads="1" noTextEdit="1"/>
                </p:cNvSpPr>
                <p:nvPr/>
              </p:nvSpPr>
              <p:spPr bwMode="auto">
                <a:xfrm>
                  <a:off x="1265" y="10896"/>
                  <a:ext cx="152" cy="673"/>
                </a:xfrm>
                <a:prstGeom prst="rect">
                  <a:avLst/>
                </a:prstGeom>
                <a:noFill/>
                <a:ln w="9525">
                  <a:noFill/>
                  <a:miter lim="800000"/>
                  <a:headEnd/>
                  <a:tailEnd/>
                </a:ln>
              </p:spPr>
              <p:txBody>
                <a:bodyPr>
                  <a:spAutoFit/>
                </a:bodyPr>
                <a:lstStyle/>
                <a:p>
                  <a:endParaRPr lang="en-CA"/>
                </a:p>
              </p:txBody>
            </p:sp>
            <p:sp>
              <p:nvSpPr>
                <p:cNvPr id="17475" name="Rectangle 66"/>
                <p:cNvSpPr>
                  <a:spLocks noChangeArrowheads="1"/>
                </p:cNvSpPr>
                <p:nvPr/>
              </p:nvSpPr>
              <p:spPr bwMode="auto">
                <a:xfrm>
                  <a:off x="1417" y="10896"/>
                  <a:ext cx="2749" cy="673"/>
                </a:xfrm>
                <a:prstGeom prst="rect">
                  <a:avLst/>
                </a:prstGeom>
                <a:noFill/>
                <a:ln w="9525">
                  <a:noFill/>
                  <a:miter lim="800000"/>
                  <a:headEnd/>
                  <a:tailEnd/>
                </a:ln>
              </p:spPr>
              <p:txBody>
                <a:bodyPr anchor="ctr"/>
                <a:lstStyle/>
                <a:p>
                  <a:endParaRPr lang="en-US" sz="2400"/>
                </a:p>
              </p:txBody>
            </p:sp>
          </p:grpSp>
        </p:grpSp>
      </p:grpSp>
      <p:pic>
        <p:nvPicPr>
          <p:cNvPr id="17411" name="Picture 59" descr="http://nobelprize.org/medicine/educational/landsteiner/images/fig4-ab.gif"/>
          <p:cNvPicPr>
            <a:picLocks noChangeAspect="1" noChangeArrowheads="1"/>
          </p:cNvPicPr>
          <p:nvPr/>
        </p:nvPicPr>
        <p:blipFill>
          <a:blip r:embed="rId2" cstate="print"/>
          <a:srcRect/>
          <a:stretch>
            <a:fillRect/>
          </a:stretch>
        </p:blipFill>
        <p:spPr bwMode="auto">
          <a:xfrm>
            <a:off x="609600" y="990600"/>
            <a:ext cx="2743200" cy="2012950"/>
          </a:xfrm>
          <a:prstGeom prst="rect">
            <a:avLst/>
          </a:prstGeom>
          <a:noFill/>
          <a:ln w="9525">
            <a:noFill/>
            <a:miter lim="800000"/>
            <a:headEnd/>
            <a:tailEnd/>
          </a:ln>
        </p:spPr>
      </p:pic>
      <p:pic>
        <p:nvPicPr>
          <p:cNvPr id="17412" name="Picture 71" descr=" "/>
          <p:cNvPicPr>
            <a:picLocks noChangeAspect="1" noChangeArrowheads="1"/>
          </p:cNvPicPr>
          <p:nvPr/>
        </p:nvPicPr>
        <p:blipFill>
          <a:blip r:embed="rId3" cstate="print"/>
          <a:srcRect/>
          <a:stretch>
            <a:fillRect/>
          </a:stretch>
        </p:blipFill>
        <p:spPr bwMode="auto">
          <a:xfrm>
            <a:off x="609600" y="3810000"/>
            <a:ext cx="2667000" cy="2055813"/>
          </a:xfrm>
          <a:prstGeom prst="rect">
            <a:avLst/>
          </a:prstGeom>
          <a:noFill/>
          <a:ln w="9525">
            <a:noFill/>
            <a:miter lim="800000"/>
            <a:headEnd/>
            <a:tailEnd/>
          </a:ln>
        </p:spPr>
      </p:pic>
      <p:grpSp>
        <p:nvGrpSpPr>
          <p:cNvPr id="17413" name="Group 72"/>
          <p:cNvGrpSpPr>
            <a:grpSpLocks/>
          </p:cNvGrpSpPr>
          <p:nvPr/>
        </p:nvGrpSpPr>
        <p:grpSpPr bwMode="auto">
          <a:xfrm>
            <a:off x="3657600" y="3535363"/>
            <a:ext cx="5181600" cy="3033712"/>
            <a:chOff x="0" y="0"/>
            <a:chExt cx="4320" cy="519"/>
          </a:xfrm>
        </p:grpSpPr>
        <p:sp>
          <p:nvSpPr>
            <p:cNvPr id="17414" name="Rectangle 73"/>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sp>
          <p:nvSpPr>
            <p:cNvPr id="17415" name="Rectangle 74"/>
            <p:cNvSpPr>
              <a:spLocks noChangeArrowheads="1"/>
            </p:cNvSpPr>
            <p:nvPr/>
          </p:nvSpPr>
          <p:spPr bwMode="auto">
            <a:xfrm>
              <a:off x="0" y="0"/>
              <a:ext cx="4320" cy="519"/>
            </a:xfrm>
            <a:prstGeom prst="rect">
              <a:avLst/>
            </a:prstGeom>
            <a:noFill/>
            <a:ln w="9525">
              <a:noFill/>
              <a:miter lim="800000"/>
              <a:headEnd/>
              <a:tailEnd/>
            </a:ln>
          </p:spPr>
          <p:txBody>
            <a:bodyPr anchor="ctr"/>
            <a:lstStyle/>
            <a:p>
              <a:r>
                <a:rPr lang="en-GB" b="1">
                  <a:solidFill>
                    <a:srgbClr val="003366"/>
                  </a:solidFill>
                  <a:latin typeface="Verdana" pitchFamily="34" charset="0"/>
                </a:rPr>
                <a:t>Blood group O</a:t>
              </a:r>
              <a:endParaRPr lang="en-GB">
                <a:latin typeface="Verdana" pitchFamily="34" charset="0"/>
              </a:endParaRPr>
            </a:p>
            <a:p>
              <a:r>
                <a:rPr lang="en-GB">
                  <a:latin typeface="Verdana" pitchFamily="34" charset="0"/>
                </a:rPr>
                <a:t>If you belong to the blood group O (null), you have neither A or B antigens on the surface of your RBCs but you have both A and B antibodies in your blood plasma.</a:t>
              </a:r>
            </a:p>
            <a:p>
              <a:pPr eaLnBrk="0" hangingPunct="0"/>
              <a:endParaRPr lang="en-GB"/>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914400" y="1828800"/>
            <a:ext cx="7467600" cy="4473575"/>
          </a:xfrm>
          <a:prstGeom prst="rect">
            <a:avLst/>
          </a:prstGeom>
          <a:noFill/>
          <a:ln w="9525">
            <a:noFill/>
            <a:miter lim="800000"/>
            <a:headEnd/>
            <a:tailEnd/>
          </a:ln>
        </p:spPr>
        <p:txBody>
          <a:bodyPr>
            <a:spAutoFit/>
          </a:bodyPr>
          <a:lstStyle/>
          <a:p>
            <a:pPr>
              <a:buFontTx/>
              <a:buChar char="•"/>
            </a:pPr>
            <a:r>
              <a:rPr lang="en-GB" sz="2400"/>
              <a:t> </a:t>
            </a:r>
            <a:r>
              <a:rPr lang="en-GB" sz="2400">
                <a:latin typeface="Verdana" pitchFamily="34" charset="0"/>
              </a:rPr>
              <a:t>The "A“ and "B" antigens are also produced by some other plants and microorganisms. Thus, individuals who do not recognize one or more of these antigens as "self" will produce antibodies against the plant or microbial antigen</a:t>
            </a:r>
            <a:r>
              <a:rPr lang="cy-GB" sz="2400">
                <a:latin typeface="Verdana" pitchFamily="34" charset="0"/>
              </a:rPr>
              <a:t>s.</a:t>
            </a:r>
            <a:r>
              <a:rPr lang="en-GB" sz="2400">
                <a:latin typeface="Verdana" pitchFamily="34" charset="0"/>
              </a:rPr>
              <a:t> </a:t>
            </a:r>
          </a:p>
          <a:p>
            <a:pPr>
              <a:buFontTx/>
              <a:buChar char="•"/>
            </a:pPr>
            <a:endParaRPr lang="en-GB" sz="2400">
              <a:latin typeface="Verdana" pitchFamily="34" charset="0"/>
            </a:endParaRPr>
          </a:p>
          <a:p>
            <a:pPr>
              <a:buFontTx/>
              <a:buChar char="•"/>
            </a:pPr>
            <a:endParaRPr lang="en-GB" sz="2400">
              <a:latin typeface="Verdana" pitchFamily="34" charset="0"/>
            </a:endParaRPr>
          </a:p>
          <a:p>
            <a:pPr>
              <a:buFontTx/>
              <a:buChar char="•"/>
            </a:pPr>
            <a:r>
              <a:rPr lang="en-GB" sz="2400">
                <a:latin typeface="Verdana" pitchFamily="34" charset="0"/>
              </a:rPr>
              <a:t> These antibodies will also react with human antigens of the same kind whether introduced via a blood transfusion or a tissue graft. </a:t>
            </a:r>
          </a:p>
          <a:p>
            <a:pPr eaLnBrk="0" hangingPunct="0"/>
            <a:endParaRPr lang="en-GB" sz="2400">
              <a:latin typeface="Verdana" pitchFamily="34" charset="0"/>
            </a:endParaRPr>
          </a:p>
        </p:txBody>
      </p:sp>
      <p:pic>
        <p:nvPicPr>
          <p:cNvPr id="18435" name="Picture 3" descr="http://www.people.virginia.edu/~rjh9u/gif/blank.gif"/>
          <p:cNvPicPr>
            <a:picLocks noChangeAspect="1" noChangeArrowheads="1"/>
          </p:cNvPicPr>
          <p:nvPr/>
        </p:nvPicPr>
        <p:blipFill>
          <a:blip r:embed="rId2" cstate="print"/>
          <a:srcRect/>
          <a:stretch>
            <a:fillRect/>
          </a:stretch>
        </p:blipFill>
        <p:spPr bwMode="auto">
          <a:xfrm>
            <a:off x="2193925" y="1709738"/>
            <a:ext cx="274638" cy="160337"/>
          </a:xfrm>
          <a:prstGeom prst="rect">
            <a:avLst/>
          </a:prstGeom>
          <a:noFill/>
          <a:ln w="9525">
            <a:noFill/>
            <a:miter lim="800000"/>
            <a:headEnd/>
            <a:tailEnd/>
          </a:ln>
        </p:spPr>
      </p:pic>
      <p:sp>
        <p:nvSpPr>
          <p:cNvPr id="19460" name="Rectangle 4"/>
          <p:cNvSpPr>
            <a:spLocks noChangeArrowheads="1"/>
          </p:cNvSpPr>
          <p:nvPr/>
        </p:nvSpPr>
        <p:spPr bwMode="auto">
          <a:xfrm>
            <a:off x="533400" y="457200"/>
            <a:ext cx="7850188" cy="946150"/>
          </a:xfrm>
          <a:prstGeom prst="rect">
            <a:avLst/>
          </a:prstGeom>
          <a:noFill/>
          <a:ln w="9525">
            <a:noFill/>
            <a:miter lim="800000"/>
            <a:headEnd/>
            <a:tailEnd/>
          </a:ln>
        </p:spPr>
        <p:txBody>
          <a:bodyPr>
            <a:spAutoFit/>
          </a:bodyPr>
          <a:lstStyle/>
          <a:p>
            <a:r>
              <a:rPr lang="en-GB" sz="2800" b="1">
                <a:solidFill>
                  <a:srgbClr val="FF0000"/>
                </a:solidFill>
              </a:rPr>
              <a:t>Why do individuals produce antibodies to antigens they do not have?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 calcmode="lin" valueType="num">
                                      <p:cBhvr additive="base">
                                        <p:cTn id="7" dur="500" fill="hold"/>
                                        <p:tgtEl>
                                          <p:spTgt spid="19460"/>
                                        </p:tgtEl>
                                        <p:attrNameLst>
                                          <p:attrName>ppt_x</p:attrName>
                                        </p:attrNameLst>
                                      </p:cBhvr>
                                      <p:tavLst>
                                        <p:tav tm="0">
                                          <p:val>
                                            <p:strVal val="0-#ppt_w/2"/>
                                          </p:val>
                                        </p:tav>
                                        <p:tav tm="100000">
                                          <p:val>
                                            <p:strVal val="#ppt_x"/>
                                          </p:val>
                                        </p:tav>
                                      </p:tavLst>
                                    </p:anim>
                                    <p:anim calcmode="lin" valueType="num">
                                      <p:cBhvr additive="base">
                                        <p:cTn id="8" dur="500" fill="hold"/>
                                        <p:tgtEl>
                                          <p:spTgt spid="1946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58"/>
                                        </p:tgtEl>
                                        <p:attrNameLst>
                                          <p:attrName>style.visibility</p:attrName>
                                        </p:attrNameLst>
                                      </p:cBhvr>
                                      <p:to>
                                        <p:strVal val="visible"/>
                                      </p:to>
                                    </p:set>
                                    <p:anim calcmode="lin" valueType="num">
                                      <p:cBhvr additive="base">
                                        <p:cTn id="13" dur="500" fill="hold"/>
                                        <p:tgtEl>
                                          <p:spTgt spid="19458"/>
                                        </p:tgtEl>
                                        <p:attrNameLst>
                                          <p:attrName>ppt_x</p:attrName>
                                        </p:attrNameLst>
                                      </p:cBhvr>
                                      <p:tavLst>
                                        <p:tav tm="0">
                                          <p:val>
                                            <p:strVal val="0-#ppt_w/2"/>
                                          </p:val>
                                        </p:tav>
                                        <p:tav tm="100000">
                                          <p:val>
                                            <p:strVal val="#ppt_x"/>
                                          </p:val>
                                        </p:tav>
                                      </p:tavLst>
                                    </p:anim>
                                    <p:anim calcmode="lin" valueType="num">
                                      <p:cBhvr additive="base">
                                        <p:cTn id="14" dur="500" fill="hold"/>
                                        <p:tgtEl>
                                          <p:spTgt spid="194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6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533400" y="1600200"/>
            <a:ext cx="8305800" cy="3378200"/>
          </a:xfrm>
          <a:prstGeom prst="rect">
            <a:avLst/>
          </a:prstGeom>
          <a:noFill/>
          <a:ln w="9525">
            <a:noFill/>
            <a:miter lim="800000"/>
            <a:headEnd/>
            <a:tailEnd/>
          </a:ln>
        </p:spPr>
        <p:txBody>
          <a:bodyPr>
            <a:spAutoFit/>
          </a:bodyPr>
          <a:lstStyle/>
          <a:p>
            <a:pPr>
              <a:buFontTx/>
              <a:buChar char="•"/>
            </a:pPr>
            <a:r>
              <a:rPr lang="en-GB" sz="2400"/>
              <a:t> The </a:t>
            </a:r>
            <a:r>
              <a:rPr lang="en-GB" sz="2400" b="1"/>
              <a:t>ABO gene is autosomal</a:t>
            </a:r>
            <a:r>
              <a:rPr lang="en-GB" sz="2400"/>
              <a:t> (the gene is not on either sex chromosomes)</a:t>
            </a:r>
          </a:p>
          <a:p>
            <a:pPr>
              <a:buFontTx/>
              <a:buChar char="•"/>
            </a:pPr>
            <a:endParaRPr lang="en-GB" sz="2400" b="1"/>
          </a:p>
          <a:p>
            <a:pPr>
              <a:buFontTx/>
              <a:buChar char="•"/>
            </a:pPr>
            <a:r>
              <a:rPr lang="en-GB" sz="2400"/>
              <a:t> The </a:t>
            </a:r>
            <a:r>
              <a:rPr lang="en-GB" sz="2400" b="1"/>
              <a:t>ABO gene </a:t>
            </a:r>
            <a:r>
              <a:rPr lang="en-GB" sz="2400"/>
              <a:t>locus</a:t>
            </a:r>
            <a:r>
              <a:rPr lang="en-GB" sz="2400" b="1"/>
              <a:t> </a:t>
            </a:r>
            <a:r>
              <a:rPr lang="en-GB" sz="2400"/>
              <a:t>is located on the </a:t>
            </a:r>
            <a:r>
              <a:rPr lang="en-GB" sz="2400" b="1"/>
              <a:t>chromosome 9.</a:t>
            </a:r>
            <a:r>
              <a:rPr lang="en-GB" sz="2400"/>
              <a:t> </a:t>
            </a:r>
          </a:p>
          <a:p>
            <a:endParaRPr lang="en-GB" sz="2400"/>
          </a:p>
          <a:p>
            <a:pPr>
              <a:buFontTx/>
              <a:buChar char="•"/>
            </a:pPr>
            <a:endParaRPr lang="en-GB" sz="2400"/>
          </a:p>
          <a:p>
            <a:pPr>
              <a:buFontTx/>
              <a:buChar char="•"/>
            </a:pPr>
            <a:endParaRPr lang="en-GB" sz="2400"/>
          </a:p>
          <a:p>
            <a:pPr>
              <a:buFontTx/>
              <a:buChar char="•"/>
            </a:pPr>
            <a:endParaRPr lang="en-GB" sz="2400"/>
          </a:p>
          <a:p>
            <a:pPr eaLnBrk="0" hangingPunct="0"/>
            <a:endParaRPr lang="en-GB" sz="2400"/>
          </a:p>
        </p:txBody>
      </p:sp>
      <p:sp>
        <p:nvSpPr>
          <p:cNvPr id="19459" name="Rectangle 3"/>
          <p:cNvSpPr>
            <a:spLocks noChangeArrowheads="1"/>
          </p:cNvSpPr>
          <p:nvPr/>
        </p:nvSpPr>
        <p:spPr bwMode="auto">
          <a:xfrm>
            <a:off x="381000" y="4940300"/>
            <a:ext cx="8763000" cy="1917700"/>
          </a:xfrm>
          <a:prstGeom prst="rect">
            <a:avLst/>
          </a:prstGeom>
          <a:noFill/>
          <a:ln w="9525">
            <a:noFill/>
            <a:miter lim="800000"/>
            <a:headEnd/>
            <a:tailEnd/>
          </a:ln>
        </p:spPr>
        <p:txBody>
          <a:bodyPr>
            <a:spAutoFit/>
          </a:bodyPr>
          <a:lstStyle/>
          <a:p>
            <a:pPr>
              <a:buFontTx/>
              <a:buChar char="•"/>
            </a:pPr>
            <a:r>
              <a:rPr lang="en-GB" sz="2400"/>
              <a:t> Each person has </a:t>
            </a:r>
            <a:r>
              <a:rPr lang="en-GB" sz="2400" b="1"/>
              <a:t>two copies of genes</a:t>
            </a:r>
            <a:r>
              <a:rPr lang="en-GB" sz="2400"/>
              <a:t> coding for their ABO blood group (one maternal and one paternal in origin) </a:t>
            </a:r>
          </a:p>
          <a:p>
            <a:pPr>
              <a:buFontTx/>
              <a:buChar char="•"/>
            </a:pPr>
            <a:endParaRPr lang="en-GB" sz="2400"/>
          </a:p>
          <a:p>
            <a:pPr>
              <a:buFontTx/>
              <a:buChar char="•"/>
            </a:pPr>
            <a:endParaRPr lang="en-GB" sz="2400"/>
          </a:p>
          <a:p>
            <a:pPr eaLnBrk="0" hangingPunct="0"/>
            <a:endParaRPr lang="en-GB" sz="2400"/>
          </a:p>
        </p:txBody>
      </p:sp>
      <p:sp>
        <p:nvSpPr>
          <p:cNvPr id="19460" name="Rectangle 4"/>
          <p:cNvSpPr>
            <a:spLocks noChangeArrowheads="1"/>
          </p:cNvSpPr>
          <p:nvPr/>
        </p:nvSpPr>
        <p:spPr bwMode="auto">
          <a:xfrm>
            <a:off x="457200" y="3429000"/>
            <a:ext cx="9144000" cy="1187450"/>
          </a:xfrm>
          <a:prstGeom prst="rect">
            <a:avLst/>
          </a:prstGeom>
          <a:noFill/>
          <a:ln w="9525">
            <a:noFill/>
            <a:miter lim="800000"/>
            <a:headEnd/>
            <a:tailEnd/>
          </a:ln>
        </p:spPr>
        <p:txBody>
          <a:bodyPr>
            <a:spAutoFit/>
          </a:bodyPr>
          <a:lstStyle/>
          <a:p>
            <a:pPr>
              <a:buFontTx/>
              <a:buChar char="•"/>
            </a:pPr>
            <a:r>
              <a:rPr lang="en-GB" sz="2400" b="1"/>
              <a:t> A</a:t>
            </a:r>
            <a:r>
              <a:rPr lang="en-GB" sz="2400"/>
              <a:t> and </a:t>
            </a:r>
            <a:r>
              <a:rPr lang="en-GB" sz="2400" b="1"/>
              <a:t>B</a:t>
            </a:r>
            <a:r>
              <a:rPr lang="en-GB" sz="2400"/>
              <a:t> blood groups </a:t>
            </a:r>
            <a:r>
              <a:rPr lang="cy-GB" sz="2400"/>
              <a:t>are </a:t>
            </a:r>
            <a:r>
              <a:rPr lang="en-GB" sz="2400" b="1"/>
              <a:t>dominant </a:t>
            </a:r>
            <a:r>
              <a:rPr lang="en-GB" sz="2400"/>
              <a:t>over the </a:t>
            </a:r>
            <a:r>
              <a:rPr lang="en-GB" sz="2400" b="1"/>
              <a:t>O</a:t>
            </a:r>
            <a:r>
              <a:rPr lang="en-GB" sz="2400"/>
              <a:t> blood group</a:t>
            </a:r>
          </a:p>
          <a:p>
            <a:pPr>
              <a:buFontTx/>
              <a:buChar char="•"/>
            </a:pPr>
            <a:endParaRPr lang="en-GB" sz="2400"/>
          </a:p>
          <a:p>
            <a:pPr eaLnBrk="0" hangingPunct="0"/>
            <a:endParaRPr lang="en-GB" sz="2400"/>
          </a:p>
        </p:txBody>
      </p:sp>
      <p:sp>
        <p:nvSpPr>
          <p:cNvPr id="19461" name="Rectangle 5"/>
          <p:cNvSpPr>
            <a:spLocks noChangeArrowheads="1"/>
          </p:cNvSpPr>
          <p:nvPr/>
        </p:nvSpPr>
        <p:spPr bwMode="auto">
          <a:xfrm>
            <a:off x="457200" y="4191000"/>
            <a:ext cx="9144000" cy="822325"/>
          </a:xfrm>
          <a:prstGeom prst="rect">
            <a:avLst/>
          </a:prstGeom>
          <a:noFill/>
          <a:ln w="9525">
            <a:noFill/>
            <a:miter lim="800000"/>
            <a:headEnd/>
            <a:tailEnd/>
          </a:ln>
        </p:spPr>
        <p:txBody>
          <a:bodyPr>
            <a:spAutoFit/>
          </a:bodyPr>
          <a:lstStyle/>
          <a:p>
            <a:pPr>
              <a:buFontTx/>
              <a:buChar char="•"/>
            </a:pPr>
            <a:r>
              <a:rPr lang="en-GB" sz="2400" b="1"/>
              <a:t> A </a:t>
            </a:r>
            <a:r>
              <a:rPr lang="en-GB" sz="2400"/>
              <a:t>and</a:t>
            </a:r>
            <a:r>
              <a:rPr lang="en-GB" sz="2400" b="1"/>
              <a:t> B </a:t>
            </a:r>
            <a:r>
              <a:rPr lang="en-GB" sz="2400"/>
              <a:t>group genes</a:t>
            </a:r>
            <a:r>
              <a:rPr lang="en-GB" sz="2400" b="1"/>
              <a:t> </a:t>
            </a:r>
            <a:r>
              <a:rPr lang="cy-GB" sz="2400"/>
              <a:t>are</a:t>
            </a:r>
            <a:r>
              <a:rPr lang="en-GB" sz="2400"/>
              <a:t> </a:t>
            </a:r>
            <a:r>
              <a:rPr lang="en-GB" sz="2400" b="1" u="sng"/>
              <a:t>co-dominant</a:t>
            </a:r>
            <a:endParaRPr lang="en-GB" sz="2400" u="sng"/>
          </a:p>
          <a:p>
            <a:pPr eaLnBrk="0" hangingPunct="0"/>
            <a:endParaRPr lang="en-GB" sz="2400"/>
          </a:p>
        </p:txBody>
      </p:sp>
      <p:sp>
        <p:nvSpPr>
          <p:cNvPr id="19462" name="Rectangle 7"/>
          <p:cNvSpPr>
            <a:spLocks noChangeArrowheads="1"/>
          </p:cNvSpPr>
          <p:nvPr/>
        </p:nvSpPr>
        <p:spPr bwMode="auto">
          <a:xfrm>
            <a:off x="457200" y="609600"/>
            <a:ext cx="4876800" cy="6858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19463" name="Rectangle 6"/>
          <p:cNvSpPr>
            <a:spLocks noChangeArrowheads="1"/>
          </p:cNvSpPr>
          <p:nvPr/>
        </p:nvSpPr>
        <p:spPr bwMode="auto">
          <a:xfrm>
            <a:off x="533400" y="609600"/>
            <a:ext cx="4716463" cy="519113"/>
          </a:xfrm>
          <a:prstGeom prst="rect">
            <a:avLst/>
          </a:prstGeom>
          <a:noFill/>
          <a:ln w="9525">
            <a:noFill/>
            <a:miter lim="800000"/>
            <a:headEnd/>
            <a:tailEnd/>
          </a:ln>
        </p:spPr>
        <p:txBody>
          <a:bodyPr wrap="none">
            <a:spAutoFit/>
          </a:bodyPr>
          <a:lstStyle/>
          <a:p>
            <a:r>
              <a:rPr lang="en-GB" sz="2800" b="1">
                <a:solidFill>
                  <a:srgbClr val="FF0000"/>
                </a:solidFill>
              </a:rPr>
              <a:t>ABO inheritance and genetics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smtClean="0"/>
              <a:t>AUTOSOMAL CHROMOSOME</a:t>
            </a:r>
          </a:p>
        </p:txBody>
      </p:sp>
      <p:pic>
        <p:nvPicPr>
          <p:cNvPr id="20483" name="Picture 3" descr="BD00002_"/>
          <p:cNvPicPr>
            <a:picLocks noChangeAspect="1" noChangeArrowheads="1"/>
          </p:cNvPicPr>
          <p:nvPr/>
        </p:nvPicPr>
        <p:blipFill>
          <a:blip r:embed="rId2" cstate="print"/>
          <a:srcRect/>
          <a:stretch>
            <a:fillRect/>
          </a:stretch>
        </p:blipFill>
        <p:spPr bwMode="auto">
          <a:xfrm>
            <a:off x="7543800" y="1524000"/>
            <a:ext cx="1230313" cy="2438400"/>
          </a:xfrm>
          <a:prstGeom prst="rect">
            <a:avLst/>
          </a:prstGeom>
          <a:noFill/>
          <a:ln w="9525">
            <a:noFill/>
            <a:miter lim="800000"/>
            <a:headEnd/>
            <a:tailEnd/>
          </a:ln>
        </p:spPr>
      </p:pic>
      <p:sp>
        <p:nvSpPr>
          <p:cNvPr id="20484" name="Text Box 4"/>
          <p:cNvSpPr txBox="1">
            <a:spLocks noChangeArrowheads="1"/>
          </p:cNvSpPr>
          <p:nvPr/>
        </p:nvSpPr>
        <p:spPr bwMode="auto">
          <a:xfrm>
            <a:off x="7543800" y="4221163"/>
            <a:ext cx="1600200" cy="396875"/>
          </a:xfrm>
          <a:prstGeom prst="rect">
            <a:avLst/>
          </a:prstGeom>
          <a:noFill/>
          <a:ln w="9525">
            <a:noFill/>
            <a:miter lim="800000"/>
            <a:headEnd/>
            <a:tailEnd/>
          </a:ln>
        </p:spPr>
        <p:txBody>
          <a:bodyPr>
            <a:spAutoFit/>
          </a:bodyPr>
          <a:lstStyle/>
          <a:p>
            <a:pPr algn="ctr">
              <a:spcBef>
                <a:spcPct val="50000"/>
              </a:spcBef>
            </a:pPr>
            <a:r>
              <a:rPr lang="en-GB">
                <a:latin typeface="Tahoma" pitchFamily="34" charset="0"/>
              </a:rPr>
              <a:t>Mustafa</a:t>
            </a:r>
          </a:p>
        </p:txBody>
      </p:sp>
      <p:sp>
        <p:nvSpPr>
          <p:cNvPr id="20485" name="Text Box 5"/>
          <p:cNvSpPr txBox="1">
            <a:spLocks noChangeArrowheads="1"/>
          </p:cNvSpPr>
          <p:nvPr/>
        </p:nvSpPr>
        <p:spPr bwMode="auto">
          <a:xfrm>
            <a:off x="684213" y="4797425"/>
            <a:ext cx="990600" cy="396875"/>
          </a:xfrm>
          <a:prstGeom prst="rect">
            <a:avLst/>
          </a:prstGeom>
          <a:noFill/>
          <a:ln w="9525">
            <a:noFill/>
            <a:miter lim="800000"/>
            <a:headEnd/>
            <a:tailEnd/>
          </a:ln>
        </p:spPr>
        <p:txBody>
          <a:bodyPr>
            <a:spAutoFit/>
          </a:bodyPr>
          <a:lstStyle/>
          <a:p>
            <a:pPr>
              <a:spcBef>
                <a:spcPct val="50000"/>
              </a:spcBef>
            </a:pPr>
            <a:r>
              <a:rPr lang="en-GB">
                <a:latin typeface="Tahoma" pitchFamily="34" charset="0"/>
              </a:rPr>
              <a:t>Sara</a:t>
            </a:r>
          </a:p>
        </p:txBody>
      </p:sp>
      <p:sp>
        <p:nvSpPr>
          <p:cNvPr id="20486" name="Rectangle 6"/>
          <p:cNvSpPr>
            <a:spLocks noChangeArrowheads="1"/>
          </p:cNvSpPr>
          <p:nvPr/>
        </p:nvSpPr>
        <p:spPr bwMode="auto">
          <a:xfrm>
            <a:off x="2286000" y="1828800"/>
            <a:ext cx="381000" cy="36576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20487" name="Rectangle 7"/>
          <p:cNvSpPr>
            <a:spLocks noChangeArrowheads="1"/>
          </p:cNvSpPr>
          <p:nvPr/>
        </p:nvSpPr>
        <p:spPr bwMode="auto">
          <a:xfrm>
            <a:off x="6858000" y="1828800"/>
            <a:ext cx="381000" cy="36576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20488" name="Rectangle 8"/>
          <p:cNvSpPr>
            <a:spLocks noChangeArrowheads="1"/>
          </p:cNvSpPr>
          <p:nvPr/>
        </p:nvSpPr>
        <p:spPr bwMode="auto">
          <a:xfrm>
            <a:off x="2286000" y="2590800"/>
            <a:ext cx="381000" cy="838200"/>
          </a:xfrm>
          <a:prstGeom prst="rect">
            <a:avLst/>
          </a:prstGeom>
          <a:solidFill>
            <a:srgbClr val="993300"/>
          </a:solidFill>
          <a:ln w="9525">
            <a:solidFill>
              <a:schemeClr val="tx1"/>
            </a:solidFill>
            <a:miter lim="800000"/>
            <a:headEnd/>
            <a:tailEnd/>
          </a:ln>
        </p:spPr>
        <p:txBody>
          <a:bodyPr wrap="none" anchor="ctr"/>
          <a:lstStyle/>
          <a:p>
            <a:endParaRPr lang="en-US"/>
          </a:p>
        </p:txBody>
      </p:sp>
      <p:sp>
        <p:nvSpPr>
          <p:cNvPr id="20489" name="Rectangle 9"/>
          <p:cNvSpPr>
            <a:spLocks noChangeArrowheads="1"/>
          </p:cNvSpPr>
          <p:nvPr/>
        </p:nvSpPr>
        <p:spPr bwMode="auto">
          <a:xfrm>
            <a:off x="6858000" y="2590800"/>
            <a:ext cx="381000" cy="838200"/>
          </a:xfrm>
          <a:prstGeom prst="rect">
            <a:avLst/>
          </a:prstGeom>
          <a:solidFill>
            <a:srgbClr val="FFCC00"/>
          </a:solidFill>
          <a:ln w="9525">
            <a:solidFill>
              <a:schemeClr val="tx1"/>
            </a:solidFill>
            <a:miter lim="800000"/>
            <a:headEnd/>
            <a:tailEnd/>
          </a:ln>
        </p:spPr>
        <p:txBody>
          <a:bodyPr wrap="none" anchor="ctr"/>
          <a:lstStyle/>
          <a:p>
            <a:endParaRPr lang="en-US"/>
          </a:p>
        </p:txBody>
      </p:sp>
      <p:sp>
        <p:nvSpPr>
          <p:cNvPr id="20490" name="Text Box 10"/>
          <p:cNvSpPr txBox="1">
            <a:spLocks noChangeArrowheads="1"/>
          </p:cNvSpPr>
          <p:nvPr/>
        </p:nvSpPr>
        <p:spPr bwMode="auto">
          <a:xfrm>
            <a:off x="1295400" y="5486400"/>
            <a:ext cx="6019800" cy="954088"/>
          </a:xfrm>
          <a:prstGeom prst="rect">
            <a:avLst/>
          </a:prstGeom>
          <a:noFill/>
          <a:ln w="9525">
            <a:noFill/>
            <a:miter lim="800000"/>
            <a:headEnd/>
            <a:tailEnd/>
          </a:ln>
        </p:spPr>
        <p:txBody>
          <a:bodyPr>
            <a:spAutoFit/>
          </a:bodyPr>
          <a:lstStyle/>
          <a:p>
            <a:pPr algn="ctr">
              <a:spcBef>
                <a:spcPct val="50000"/>
              </a:spcBef>
            </a:pPr>
            <a:r>
              <a:rPr lang="en-GB" sz="2800">
                <a:latin typeface="Tahoma" pitchFamily="34" charset="0"/>
              </a:rPr>
              <a:t>one alleles from Mustafa and one from Sara.</a:t>
            </a:r>
          </a:p>
        </p:txBody>
      </p:sp>
      <p:sp>
        <p:nvSpPr>
          <p:cNvPr id="20491" name="Text Box 11"/>
          <p:cNvSpPr txBox="1">
            <a:spLocks noChangeArrowheads="1"/>
          </p:cNvSpPr>
          <p:nvPr/>
        </p:nvSpPr>
        <p:spPr bwMode="auto">
          <a:xfrm>
            <a:off x="2895600" y="1981200"/>
            <a:ext cx="3657600" cy="2647950"/>
          </a:xfrm>
          <a:prstGeom prst="rect">
            <a:avLst/>
          </a:prstGeom>
          <a:noFill/>
          <a:ln w="9525">
            <a:noFill/>
            <a:miter lim="800000"/>
            <a:headEnd/>
            <a:tailEnd/>
          </a:ln>
        </p:spPr>
        <p:txBody>
          <a:bodyPr>
            <a:spAutoFit/>
          </a:bodyPr>
          <a:lstStyle/>
          <a:p>
            <a:pPr algn="ctr">
              <a:spcBef>
                <a:spcPct val="50000"/>
              </a:spcBef>
            </a:pPr>
            <a:r>
              <a:rPr lang="en-GB" sz="2400">
                <a:latin typeface="Tahoma" pitchFamily="34" charset="0"/>
              </a:rPr>
              <a:t>The alleles for Blood group are in the same place on the chromosome 9. However the genes have a different code giving the different blood group</a:t>
            </a:r>
          </a:p>
        </p:txBody>
      </p:sp>
      <p:pic>
        <p:nvPicPr>
          <p:cNvPr id="20492" name="Picture 12" descr="MCj01285600000[1]"/>
          <p:cNvPicPr>
            <a:picLocks noGrp="1" noChangeAspect="1" noChangeArrowheads="1"/>
          </p:cNvPicPr>
          <p:nvPr>
            <p:ph idx="1"/>
          </p:nvPr>
        </p:nvPicPr>
        <p:blipFill>
          <a:blip r:embed="rId3" cstate="print"/>
          <a:srcRect/>
          <a:stretch>
            <a:fillRect/>
          </a:stretch>
        </p:blipFill>
        <p:spPr>
          <a:xfrm>
            <a:off x="395288" y="1628775"/>
            <a:ext cx="1352550" cy="2951163"/>
          </a:xfrm>
          <a:noFill/>
        </p:spPr>
      </p:pic>
      <p:sp>
        <p:nvSpPr>
          <p:cNvPr id="20493" name="Text Box 13"/>
          <p:cNvSpPr txBox="1">
            <a:spLocks noChangeArrowheads="1"/>
          </p:cNvSpPr>
          <p:nvPr/>
        </p:nvSpPr>
        <p:spPr bwMode="auto">
          <a:xfrm>
            <a:off x="2286000" y="2819400"/>
            <a:ext cx="368300" cy="396875"/>
          </a:xfrm>
          <a:prstGeom prst="rect">
            <a:avLst/>
          </a:prstGeom>
          <a:noFill/>
          <a:ln w="9525">
            <a:noFill/>
            <a:miter lim="800000"/>
            <a:headEnd/>
            <a:tailEnd/>
          </a:ln>
        </p:spPr>
        <p:txBody>
          <a:bodyPr wrap="none">
            <a:spAutoFit/>
          </a:bodyPr>
          <a:lstStyle/>
          <a:p>
            <a:r>
              <a:rPr lang="cy-GB" b="1"/>
              <a:t>A</a:t>
            </a:r>
            <a:endParaRPr lang="en-GB" b="1"/>
          </a:p>
        </p:txBody>
      </p:sp>
      <p:sp>
        <p:nvSpPr>
          <p:cNvPr id="20494" name="Text Box 14"/>
          <p:cNvSpPr txBox="1">
            <a:spLocks noChangeArrowheads="1"/>
          </p:cNvSpPr>
          <p:nvPr/>
        </p:nvSpPr>
        <p:spPr bwMode="auto">
          <a:xfrm>
            <a:off x="6858000" y="2819400"/>
            <a:ext cx="354013" cy="396875"/>
          </a:xfrm>
          <a:prstGeom prst="rect">
            <a:avLst/>
          </a:prstGeom>
          <a:noFill/>
          <a:ln w="9525">
            <a:noFill/>
            <a:miter lim="800000"/>
            <a:headEnd/>
            <a:tailEnd/>
          </a:ln>
        </p:spPr>
        <p:txBody>
          <a:bodyPr wrap="none">
            <a:spAutoFit/>
          </a:bodyPr>
          <a:lstStyle/>
          <a:p>
            <a:r>
              <a:rPr lang="cy-GB" b="1"/>
              <a:t>B</a:t>
            </a:r>
            <a:endParaRPr lang="en-GB"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914400" y="381000"/>
            <a:ext cx="8229600" cy="342900"/>
          </a:xfrm>
          <a:prstGeom prst="rect">
            <a:avLst/>
          </a:prstGeom>
          <a:noFill/>
          <a:ln w="9525">
            <a:noFill/>
            <a:miter lim="800000"/>
            <a:headEnd/>
            <a:tailEnd/>
          </a:ln>
        </p:spPr>
        <p:txBody>
          <a:bodyPr anchor="ctr"/>
          <a:lstStyle/>
          <a:p>
            <a:r>
              <a:rPr lang="en-GB" sz="2800" b="1">
                <a:solidFill>
                  <a:srgbClr val="FF0000"/>
                </a:solidFill>
              </a:rPr>
              <a:t>Glossary</a:t>
            </a:r>
          </a:p>
        </p:txBody>
      </p:sp>
      <p:sp>
        <p:nvSpPr>
          <p:cNvPr id="3075" name="Rectangle 3"/>
          <p:cNvSpPr>
            <a:spLocks noChangeArrowheads="1"/>
          </p:cNvSpPr>
          <p:nvPr/>
        </p:nvSpPr>
        <p:spPr bwMode="auto">
          <a:xfrm>
            <a:off x="914400" y="2743200"/>
            <a:ext cx="8229600" cy="857250"/>
          </a:xfrm>
          <a:prstGeom prst="rect">
            <a:avLst/>
          </a:prstGeom>
          <a:noFill/>
          <a:ln w="9525">
            <a:noFill/>
            <a:miter lim="800000"/>
            <a:headEnd/>
            <a:tailEnd/>
          </a:ln>
        </p:spPr>
        <p:txBody>
          <a:bodyPr/>
          <a:lstStyle/>
          <a:p>
            <a:pPr marL="342900" indent="-342900">
              <a:spcBef>
                <a:spcPct val="20000"/>
              </a:spcBef>
              <a:buFontTx/>
              <a:buChar char="•"/>
            </a:pPr>
            <a:endParaRPr lang="en-US" sz="2400">
              <a:solidFill>
                <a:srgbClr val="FF0000"/>
              </a:solidFill>
            </a:endParaRPr>
          </a:p>
        </p:txBody>
      </p:sp>
      <p:sp>
        <p:nvSpPr>
          <p:cNvPr id="3076" name="Rectangle 4"/>
          <p:cNvSpPr>
            <a:spLocks noChangeArrowheads="1"/>
          </p:cNvSpPr>
          <p:nvPr/>
        </p:nvSpPr>
        <p:spPr bwMode="auto">
          <a:xfrm>
            <a:off x="812800" y="971550"/>
            <a:ext cx="8331200" cy="4171950"/>
          </a:xfrm>
          <a:prstGeom prst="rect">
            <a:avLst/>
          </a:prstGeom>
          <a:noFill/>
          <a:ln w="9525">
            <a:noFill/>
            <a:miter lim="800000"/>
            <a:headEnd/>
            <a:tailEnd/>
          </a:ln>
        </p:spPr>
        <p:txBody>
          <a:bodyPr/>
          <a:lstStyle/>
          <a:p>
            <a:pPr marL="342900" indent="-342900">
              <a:lnSpc>
                <a:spcPct val="90000"/>
              </a:lnSpc>
              <a:spcBef>
                <a:spcPct val="20000"/>
              </a:spcBef>
              <a:buFontTx/>
              <a:buChar char="•"/>
            </a:pPr>
            <a:r>
              <a:rPr lang="en-GB" sz="2800"/>
              <a:t>Gene</a:t>
            </a:r>
          </a:p>
          <a:p>
            <a:pPr marL="342900" indent="-342900">
              <a:lnSpc>
                <a:spcPct val="90000"/>
              </a:lnSpc>
              <a:spcBef>
                <a:spcPct val="20000"/>
              </a:spcBef>
              <a:buFontTx/>
              <a:buChar char="•"/>
            </a:pPr>
            <a:r>
              <a:rPr lang="en-GB" sz="2800"/>
              <a:t>Locus</a:t>
            </a:r>
          </a:p>
          <a:p>
            <a:pPr marL="342900" indent="-342900">
              <a:lnSpc>
                <a:spcPct val="90000"/>
              </a:lnSpc>
              <a:spcBef>
                <a:spcPct val="20000"/>
              </a:spcBef>
              <a:buFontTx/>
              <a:buChar char="•"/>
            </a:pPr>
            <a:r>
              <a:rPr lang="en-GB" sz="2800"/>
              <a:t>Allele</a:t>
            </a:r>
          </a:p>
          <a:p>
            <a:pPr marL="342900" indent="-342900">
              <a:spcBef>
                <a:spcPct val="20000"/>
              </a:spcBef>
              <a:buFontTx/>
              <a:buChar char="•"/>
            </a:pPr>
            <a:r>
              <a:rPr lang="en-GB" sz="2800"/>
              <a:t>Heterozygous</a:t>
            </a:r>
          </a:p>
          <a:p>
            <a:pPr marL="342900" indent="-342900">
              <a:spcBef>
                <a:spcPct val="20000"/>
              </a:spcBef>
              <a:buFontTx/>
              <a:buChar char="•"/>
            </a:pPr>
            <a:r>
              <a:rPr lang="en-GB" sz="2800"/>
              <a:t>Homozygous</a:t>
            </a:r>
          </a:p>
          <a:p>
            <a:pPr marL="342900" indent="-342900">
              <a:lnSpc>
                <a:spcPct val="90000"/>
              </a:lnSpc>
              <a:spcBef>
                <a:spcPct val="20000"/>
              </a:spcBef>
              <a:buFontTx/>
              <a:buChar char="•"/>
            </a:pPr>
            <a:r>
              <a:rPr lang="en-GB" sz="2800"/>
              <a:t>Phenotype</a:t>
            </a:r>
          </a:p>
          <a:p>
            <a:pPr marL="342900" indent="-342900">
              <a:spcBef>
                <a:spcPct val="20000"/>
              </a:spcBef>
              <a:buFontTx/>
              <a:buChar char="•"/>
            </a:pPr>
            <a:r>
              <a:rPr lang="en-GB" sz="2800"/>
              <a:t>Genotype</a:t>
            </a:r>
          </a:p>
          <a:p>
            <a:pPr marL="342900" indent="-342900">
              <a:spcBef>
                <a:spcPct val="20000"/>
              </a:spcBef>
              <a:buFontTx/>
              <a:buChar char="•"/>
            </a:pPr>
            <a:r>
              <a:rPr lang="en-GB" sz="2800"/>
              <a:t>Sex Chromosome</a:t>
            </a:r>
          </a:p>
          <a:p>
            <a:pPr marL="342900" indent="-342900">
              <a:spcBef>
                <a:spcPct val="20000"/>
              </a:spcBef>
              <a:buFontTx/>
              <a:buChar char="•"/>
            </a:pPr>
            <a:r>
              <a:rPr lang="en-GB" sz="2800"/>
              <a:t>Autosomal Chromosome</a:t>
            </a:r>
          </a:p>
          <a:p>
            <a:pPr marL="342900" indent="-342900">
              <a:lnSpc>
                <a:spcPct val="90000"/>
              </a:lnSpc>
              <a:spcBef>
                <a:spcPct val="20000"/>
              </a:spcBef>
              <a:buFontTx/>
              <a:buChar char="•"/>
            </a:pPr>
            <a:r>
              <a:rPr lang="en-GB" sz="2800"/>
              <a:t>Dominant Gene</a:t>
            </a:r>
          </a:p>
          <a:p>
            <a:pPr marL="342900" indent="-342900">
              <a:lnSpc>
                <a:spcPct val="90000"/>
              </a:lnSpc>
              <a:spcBef>
                <a:spcPct val="20000"/>
              </a:spcBef>
              <a:buFontTx/>
              <a:buChar char="•"/>
            </a:pPr>
            <a:r>
              <a:rPr lang="en-GB" sz="2800"/>
              <a:t>Recessive Gene</a:t>
            </a:r>
          </a:p>
          <a:p>
            <a:pPr marL="342900" indent="-342900">
              <a:spcBef>
                <a:spcPct val="20000"/>
              </a:spcBef>
              <a:buFontTx/>
              <a:buChar char="•"/>
            </a:pPr>
            <a:endParaRPr lang="en-GB" sz="2800"/>
          </a:p>
          <a:p>
            <a:pPr marL="342900" indent="-342900">
              <a:spcBef>
                <a:spcPct val="20000"/>
              </a:spcBef>
              <a:buFontTx/>
              <a:buChar char="•"/>
            </a:pPr>
            <a:endParaRPr lang="en-GB" sz="2800"/>
          </a:p>
          <a:p>
            <a:pPr marL="342900" indent="-342900">
              <a:lnSpc>
                <a:spcPct val="90000"/>
              </a:lnSpc>
              <a:spcBef>
                <a:spcPct val="20000"/>
              </a:spcBef>
              <a:buFontTx/>
              <a:buChar char="•"/>
            </a:pPr>
            <a:endParaRPr lang="en-GB" sz="2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457200" y="609600"/>
            <a:ext cx="6324600" cy="6858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1507" name="Rectangle 2"/>
          <p:cNvSpPr>
            <a:spLocks noChangeArrowheads="1"/>
          </p:cNvSpPr>
          <p:nvPr/>
        </p:nvSpPr>
        <p:spPr bwMode="auto">
          <a:xfrm>
            <a:off x="609600" y="1447800"/>
            <a:ext cx="8153400" cy="3013075"/>
          </a:xfrm>
          <a:prstGeom prst="rect">
            <a:avLst/>
          </a:prstGeom>
          <a:noFill/>
          <a:ln w="9525">
            <a:noFill/>
            <a:miter lim="800000"/>
            <a:headEnd/>
            <a:tailEnd/>
          </a:ln>
        </p:spPr>
        <p:txBody>
          <a:bodyPr>
            <a:spAutoFit/>
          </a:bodyPr>
          <a:lstStyle/>
          <a:p>
            <a:r>
              <a:rPr lang="en-GB" sz="2400"/>
              <a:t>This meant that if a person </a:t>
            </a:r>
            <a:r>
              <a:rPr lang="en-GB" sz="2400" b="1"/>
              <a:t>inherited one A group gene and one B group gene </a:t>
            </a:r>
            <a:r>
              <a:rPr lang="en-GB" sz="2400"/>
              <a:t>their red cells would </a:t>
            </a:r>
            <a:r>
              <a:rPr lang="en-GB" sz="2400" b="1"/>
              <a:t>possess both the A and B blood group antigens</a:t>
            </a:r>
            <a:r>
              <a:rPr lang="en-GB" sz="2400"/>
              <a:t>. </a:t>
            </a:r>
          </a:p>
          <a:p>
            <a:endParaRPr lang="en-GB" sz="2400"/>
          </a:p>
          <a:p>
            <a:r>
              <a:rPr lang="en-GB" sz="2400"/>
              <a:t>These alleles were termed A ( which produced the A antigen ), </a:t>
            </a:r>
          </a:p>
          <a:p>
            <a:r>
              <a:rPr lang="en-GB" sz="2400"/>
              <a:t>B (which produced the B antigen) and O (which was "non functional"and produced no A or B antigen) </a:t>
            </a:r>
          </a:p>
          <a:p>
            <a:pPr eaLnBrk="0" hangingPunct="0"/>
            <a:endParaRPr lang="en-GB" sz="2400"/>
          </a:p>
        </p:txBody>
      </p:sp>
      <p:sp>
        <p:nvSpPr>
          <p:cNvPr id="21508" name="Text Box 3"/>
          <p:cNvSpPr txBox="1">
            <a:spLocks noChangeArrowheads="1"/>
          </p:cNvSpPr>
          <p:nvPr/>
        </p:nvSpPr>
        <p:spPr bwMode="auto">
          <a:xfrm>
            <a:off x="533400" y="711200"/>
            <a:ext cx="5599113" cy="519113"/>
          </a:xfrm>
          <a:prstGeom prst="rect">
            <a:avLst/>
          </a:prstGeom>
          <a:noFill/>
          <a:ln w="9525">
            <a:noFill/>
            <a:miter lim="800000"/>
            <a:headEnd/>
            <a:tailEnd/>
          </a:ln>
        </p:spPr>
        <p:txBody>
          <a:bodyPr wrap="none">
            <a:spAutoFit/>
          </a:bodyPr>
          <a:lstStyle/>
          <a:p>
            <a:r>
              <a:rPr lang="en-GB" sz="2800" b="1">
                <a:solidFill>
                  <a:srgbClr val="FF0000"/>
                </a:solidFill>
              </a:rPr>
              <a:t>What do </a:t>
            </a:r>
            <a:r>
              <a:rPr lang="cy-GB" sz="2800" b="1">
                <a:solidFill>
                  <a:srgbClr val="FF0000"/>
                </a:solidFill>
              </a:rPr>
              <a:t>c</a:t>
            </a:r>
            <a:r>
              <a:rPr lang="en-GB" sz="2800" b="1">
                <a:solidFill>
                  <a:srgbClr val="FF0000"/>
                </a:solidFill>
              </a:rPr>
              <a:t>o-dominant gene</a:t>
            </a:r>
            <a:r>
              <a:rPr lang="cy-GB" sz="2800" b="1">
                <a:solidFill>
                  <a:srgbClr val="FF0000"/>
                </a:solidFill>
              </a:rPr>
              <a:t>s</a:t>
            </a:r>
            <a:r>
              <a:rPr lang="en-GB" sz="2800" b="1">
                <a:solidFill>
                  <a:srgbClr val="FF0000"/>
                </a:solidFill>
              </a:rPr>
              <a:t> mean?</a:t>
            </a:r>
            <a:r>
              <a:rPr lang="en-GB" sz="2400" b="1">
                <a:solidFill>
                  <a:srgbClr val="FF0000"/>
                </a:solidFill>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46" name="Group 30"/>
          <p:cNvGraphicFramePr>
            <a:graphicFrameLocks noGrp="1"/>
          </p:cNvGraphicFramePr>
          <p:nvPr/>
        </p:nvGraphicFramePr>
        <p:xfrm>
          <a:off x="1524000" y="1447800"/>
          <a:ext cx="6096000" cy="4078224"/>
        </p:xfrm>
        <a:graphic>
          <a:graphicData uri="http://schemas.openxmlformats.org/drawingml/2006/table">
            <a:tbl>
              <a:tblPr/>
              <a:tblGrid>
                <a:gridCol w="1524000"/>
                <a:gridCol w="1524000"/>
                <a:gridCol w="1524000"/>
                <a:gridCol w="1524000"/>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Parent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Allele</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B</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O</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B</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O</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60447" name="Text Box 31"/>
          <p:cNvSpPr txBox="1">
            <a:spLocks noChangeArrowheads="1"/>
          </p:cNvSpPr>
          <p:nvPr/>
        </p:nvSpPr>
        <p:spPr bwMode="auto">
          <a:xfrm>
            <a:off x="1524000" y="533400"/>
            <a:ext cx="4375150" cy="457200"/>
          </a:xfrm>
          <a:prstGeom prst="rect">
            <a:avLst/>
          </a:prstGeom>
          <a:noFill/>
          <a:ln w="9525">
            <a:noFill/>
            <a:miter lim="800000"/>
            <a:headEnd/>
            <a:tailEnd/>
          </a:ln>
        </p:spPr>
        <p:txBody>
          <a:bodyPr wrap="none">
            <a:spAutoFit/>
          </a:bodyPr>
          <a:lstStyle/>
          <a:p>
            <a:r>
              <a:rPr lang="cy-GB" sz="2400" b="1">
                <a:solidFill>
                  <a:srgbClr val="FF0000"/>
                </a:solidFill>
              </a:rPr>
              <a:t>Possible Blood group Genotypes</a:t>
            </a:r>
            <a:endParaRPr lang="en-GB" sz="24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447"/>
                                        </p:tgtEl>
                                        <p:attrNameLst>
                                          <p:attrName>style.visibility</p:attrName>
                                        </p:attrNameLst>
                                      </p:cBhvr>
                                      <p:to>
                                        <p:strVal val="visible"/>
                                      </p:to>
                                    </p:set>
                                    <p:anim calcmode="lin" valueType="num">
                                      <p:cBhvr additive="base">
                                        <p:cTn id="7" dur="500" fill="hold"/>
                                        <p:tgtEl>
                                          <p:spTgt spid="60447"/>
                                        </p:tgtEl>
                                        <p:attrNameLst>
                                          <p:attrName>ppt_x</p:attrName>
                                        </p:attrNameLst>
                                      </p:cBhvr>
                                      <p:tavLst>
                                        <p:tav tm="0">
                                          <p:val>
                                            <p:strVal val="0-#ppt_w/2"/>
                                          </p:val>
                                        </p:tav>
                                        <p:tav tm="100000">
                                          <p:val>
                                            <p:strVal val="#ppt_x"/>
                                          </p:val>
                                        </p:tav>
                                      </p:tavLst>
                                    </p:anim>
                                    <p:anim calcmode="lin" valueType="num">
                                      <p:cBhvr additive="base">
                                        <p:cTn id="8" dur="500" fill="hold"/>
                                        <p:tgtEl>
                                          <p:spTgt spid="6044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0446"/>
                                        </p:tgtEl>
                                        <p:attrNameLst>
                                          <p:attrName>style.visibility</p:attrName>
                                        </p:attrNameLst>
                                      </p:cBhvr>
                                      <p:to>
                                        <p:strVal val="visible"/>
                                      </p:to>
                                    </p:set>
                                    <p:anim calcmode="lin" valueType="num">
                                      <p:cBhvr additive="base">
                                        <p:cTn id="13" dur="500" fill="hold"/>
                                        <p:tgtEl>
                                          <p:spTgt spid="60446"/>
                                        </p:tgtEl>
                                        <p:attrNameLst>
                                          <p:attrName>ppt_x</p:attrName>
                                        </p:attrNameLst>
                                      </p:cBhvr>
                                      <p:tavLst>
                                        <p:tav tm="0">
                                          <p:val>
                                            <p:strVal val="0-#ppt_w/2"/>
                                          </p:val>
                                        </p:tav>
                                        <p:tav tm="100000">
                                          <p:val>
                                            <p:strVal val="#ppt_x"/>
                                          </p:val>
                                        </p:tav>
                                      </p:tavLst>
                                    </p:anim>
                                    <p:anim calcmode="lin" valueType="num">
                                      <p:cBhvr additive="base">
                                        <p:cTn id="14" dur="500" fill="hold"/>
                                        <p:tgtEl>
                                          <p:spTgt spid="604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47"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42" name="Group 2"/>
          <p:cNvGraphicFramePr>
            <a:graphicFrameLocks noGrp="1"/>
          </p:cNvGraphicFramePr>
          <p:nvPr/>
        </p:nvGraphicFramePr>
        <p:xfrm>
          <a:off x="1524000" y="1447800"/>
          <a:ext cx="6096000" cy="4078224"/>
        </p:xfrm>
        <a:graphic>
          <a:graphicData uri="http://schemas.openxmlformats.org/drawingml/2006/table">
            <a:tbl>
              <a:tblPr/>
              <a:tblGrid>
                <a:gridCol w="1524000"/>
                <a:gridCol w="1524000"/>
                <a:gridCol w="1524000"/>
                <a:gridCol w="1524000"/>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Parent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Allele</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B</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O</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AA</a:t>
                      </a:r>
                      <a:endParaRPr kumimoji="0" lang="en-GB" sz="2800" b="1" i="0" u="none" strike="noStrike" cap="none" normalizeH="0" baseline="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AB</a:t>
                      </a:r>
                      <a:endParaRPr kumimoji="0" lang="en-GB" sz="2800" b="1" i="0" u="none" strike="noStrike" cap="none" normalizeH="0" baseline="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AO</a:t>
                      </a:r>
                      <a:endParaRPr kumimoji="0" lang="en-GB" sz="2800" b="1" i="0" u="none" strike="noStrike" cap="none" normalizeH="0" baseline="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B</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AB</a:t>
                      </a:r>
                      <a:endParaRPr kumimoji="0" lang="en-GB" sz="2800" b="1" i="0" u="none" strike="noStrike" cap="none" normalizeH="0" baseline="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BB</a:t>
                      </a:r>
                      <a:endParaRPr kumimoji="0" lang="en-GB" sz="2800" b="1" i="0" u="none" strike="noStrike" cap="none" normalizeH="0" baseline="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BO</a:t>
                      </a:r>
                      <a:endParaRPr kumimoji="0" lang="en-GB" sz="2800" b="1" i="0" u="none" strike="noStrike" cap="none" normalizeH="0" baseline="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O</a:t>
                      </a:r>
                      <a:endParaRPr kumimoji="0" lang="en-GB"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AO</a:t>
                      </a:r>
                      <a:endParaRPr kumimoji="0" lang="en-GB" sz="2800" b="1" i="0" u="none" strike="noStrike" cap="none" normalizeH="0" baseline="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BO</a:t>
                      </a:r>
                      <a:endParaRPr kumimoji="0" lang="en-GB" sz="2800" b="1" i="0" u="none" strike="noStrike" cap="none" normalizeH="0" baseline="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OO</a:t>
                      </a:r>
                      <a:endParaRPr kumimoji="0" lang="en-GB" sz="2800" b="1" i="0" u="none" strike="noStrike" cap="none" normalizeH="0" baseline="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61469" name="Text Box 29"/>
          <p:cNvSpPr txBox="1">
            <a:spLocks noChangeArrowheads="1"/>
          </p:cNvSpPr>
          <p:nvPr/>
        </p:nvSpPr>
        <p:spPr bwMode="auto">
          <a:xfrm>
            <a:off x="1524000" y="533400"/>
            <a:ext cx="4375150" cy="457200"/>
          </a:xfrm>
          <a:prstGeom prst="rect">
            <a:avLst/>
          </a:prstGeom>
          <a:noFill/>
          <a:ln w="9525">
            <a:noFill/>
            <a:miter lim="800000"/>
            <a:headEnd/>
            <a:tailEnd/>
          </a:ln>
        </p:spPr>
        <p:txBody>
          <a:bodyPr wrap="none">
            <a:spAutoFit/>
          </a:bodyPr>
          <a:lstStyle/>
          <a:p>
            <a:r>
              <a:rPr lang="cy-GB" sz="2400" b="1">
                <a:solidFill>
                  <a:srgbClr val="FF0000"/>
                </a:solidFill>
              </a:rPr>
              <a:t>Possible Blood group Genotypes</a:t>
            </a:r>
            <a:endParaRPr lang="en-GB" sz="2400" b="1">
              <a:solidFill>
                <a:srgbClr val="FF0000"/>
              </a:solidFill>
            </a:endParaRPr>
          </a:p>
        </p:txBody>
      </p:sp>
      <p:sp>
        <p:nvSpPr>
          <p:cNvPr id="23582" name="Line 30"/>
          <p:cNvSpPr>
            <a:spLocks noChangeShapeType="1"/>
          </p:cNvSpPr>
          <p:nvPr/>
        </p:nvSpPr>
        <p:spPr bwMode="auto">
          <a:xfrm>
            <a:off x="2590800" y="1981200"/>
            <a:ext cx="381000" cy="0"/>
          </a:xfrm>
          <a:prstGeom prst="line">
            <a:avLst/>
          </a:prstGeom>
          <a:noFill/>
          <a:ln w="9525">
            <a:solidFill>
              <a:srgbClr val="FF0000"/>
            </a:solidFill>
            <a:miter lim="800000"/>
            <a:headEnd/>
            <a:tailEnd type="triangle" w="med" len="med"/>
          </a:ln>
        </p:spPr>
        <p:txBody>
          <a:bodyPr wrap="none"/>
          <a:lstStyle/>
          <a:p>
            <a:endParaRPr lang="en-CA"/>
          </a:p>
        </p:txBody>
      </p:sp>
      <p:sp>
        <p:nvSpPr>
          <p:cNvPr id="23583" name="Line 31"/>
          <p:cNvSpPr>
            <a:spLocks noChangeShapeType="1"/>
          </p:cNvSpPr>
          <p:nvPr/>
        </p:nvSpPr>
        <p:spPr bwMode="auto">
          <a:xfrm>
            <a:off x="2590800" y="1981200"/>
            <a:ext cx="0" cy="457200"/>
          </a:xfrm>
          <a:prstGeom prst="line">
            <a:avLst/>
          </a:prstGeom>
          <a:noFill/>
          <a:ln w="9525">
            <a:solidFill>
              <a:srgbClr val="FF0000"/>
            </a:solidFill>
            <a:miter lim="800000"/>
            <a:headEnd/>
            <a:tailEnd type="triangle" w="med" len="med"/>
          </a:ln>
        </p:spPr>
        <p:txBody>
          <a:bodyPr wrap="none"/>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69"/>
                                        </p:tgtEl>
                                        <p:attrNameLst>
                                          <p:attrName>style.visibility</p:attrName>
                                        </p:attrNameLst>
                                      </p:cBhvr>
                                      <p:to>
                                        <p:strVal val="visible"/>
                                      </p:to>
                                    </p:set>
                                    <p:anim calcmode="lin" valueType="num">
                                      <p:cBhvr additive="base">
                                        <p:cTn id="7" dur="500" fill="hold"/>
                                        <p:tgtEl>
                                          <p:spTgt spid="61469"/>
                                        </p:tgtEl>
                                        <p:attrNameLst>
                                          <p:attrName>ppt_x</p:attrName>
                                        </p:attrNameLst>
                                      </p:cBhvr>
                                      <p:tavLst>
                                        <p:tav tm="0">
                                          <p:val>
                                            <p:strVal val="0-#ppt_w/2"/>
                                          </p:val>
                                        </p:tav>
                                        <p:tav tm="100000">
                                          <p:val>
                                            <p:strVal val="#ppt_x"/>
                                          </p:val>
                                        </p:tav>
                                      </p:tavLst>
                                    </p:anim>
                                    <p:anim calcmode="lin" valueType="num">
                                      <p:cBhvr additive="base">
                                        <p:cTn id="8" dur="500" fill="hold"/>
                                        <p:tgtEl>
                                          <p:spTgt spid="6146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1442"/>
                                        </p:tgtEl>
                                        <p:attrNameLst>
                                          <p:attrName>style.visibility</p:attrName>
                                        </p:attrNameLst>
                                      </p:cBhvr>
                                      <p:to>
                                        <p:strVal val="visible"/>
                                      </p:to>
                                    </p:set>
                                    <p:anim calcmode="lin" valueType="num">
                                      <p:cBhvr additive="base">
                                        <p:cTn id="13" dur="500" fill="hold"/>
                                        <p:tgtEl>
                                          <p:spTgt spid="61442"/>
                                        </p:tgtEl>
                                        <p:attrNameLst>
                                          <p:attrName>ppt_x</p:attrName>
                                        </p:attrNameLst>
                                      </p:cBhvr>
                                      <p:tavLst>
                                        <p:tav tm="0">
                                          <p:val>
                                            <p:strVal val="0-#ppt_w/2"/>
                                          </p:val>
                                        </p:tav>
                                        <p:tav tm="100000">
                                          <p:val>
                                            <p:strVal val="#ppt_x"/>
                                          </p:val>
                                        </p:tav>
                                      </p:tavLst>
                                    </p:anim>
                                    <p:anim calcmode="lin" valueType="num">
                                      <p:cBhvr additive="base">
                                        <p:cTn id="14" dur="500" fill="hold"/>
                                        <p:tgtEl>
                                          <p:spTgt spid="614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9"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47675" y="457200"/>
            <a:ext cx="8696325" cy="2709863"/>
          </a:xfrm>
          <a:prstGeom prst="rect">
            <a:avLst/>
          </a:prstGeom>
          <a:noFill/>
          <a:ln w="9525">
            <a:noFill/>
            <a:miter lim="800000"/>
            <a:headEnd/>
            <a:tailEnd/>
          </a:ln>
        </p:spPr>
        <p:txBody>
          <a:bodyPr>
            <a:spAutoFit/>
          </a:bodyPr>
          <a:lstStyle/>
          <a:p>
            <a:r>
              <a:rPr lang="en-GB" sz="2800" b="1">
                <a:solidFill>
                  <a:srgbClr val="FF0000"/>
                </a:solidFill>
              </a:rPr>
              <a:t>The ABO blood groups</a:t>
            </a:r>
          </a:p>
          <a:p>
            <a:endParaRPr lang="en-GB" sz="2400" b="1">
              <a:solidFill>
                <a:srgbClr val="FF0000"/>
              </a:solidFill>
            </a:endParaRPr>
          </a:p>
          <a:p>
            <a:pPr eaLnBrk="0" hangingPunct="0">
              <a:buFontTx/>
              <a:buChar char="•"/>
            </a:pPr>
            <a:r>
              <a:rPr lang="en-GB" sz="2400"/>
              <a:t> The most important in assuring </a:t>
            </a:r>
            <a:r>
              <a:rPr lang="cy-GB" sz="2400"/>
              <a:t>a </a:t>
            </a:r>
            <a:r>
              <a:rPr lang="en-GB" sz="2400"/>
              <a:t>safe blood transfusion. </a:t>
            </a:r>
          </a:p>
          <a:p>
            <a:pPr eaLnBrk="0" hangingPunct="0">
              <a:buFontTx/>
              <a:buChar char="•"/>
            </a:pPr>
            <a:endParaRPr lang="en-GB" sz="2400"/>
          </a:p>
          <a:p>
            <a:pPr eaLnBrk="0" hangingPunct="0">
              <a:buFontTx/>
              <a:buChar char="•"/>
            </a:pPr>
            <a:r>
              <a:rPr lang="en-GB" sz="2400"/>
              <a:t> The table shows the four ABO phenotypes ("blood groups") present in the human population and the genotypes that give rise to them. </a:t>
            </a:r>
          </a:p>
          <a:p>
            <a:pPr eaLnBrk="0" hangingPunct="0"/>
            <a:endParaRPr lang="en-GB" sz="2400"/>
          </a:p>
        </p:txBody>
      </p:sp>
      <p:sp>
        <p:nvSpPr>
          <p:cNvPr id="3138" name="Rectangle 66"/>
          <p:cNvSpPr>
            <a:spLocks noChangeArrowheads="1"/>
          </p:cNvSpPr>
          <p:nvPr/>
        </p:nvSpPr>
        <p:spPr bwMode="auto">
          <a:xfrm>
            <a:off x="685800" y="2819400"/>
            <a:ext cx="7772400" cy="3810000"/>
          </a:xfrm>
          <a:prstGeom prst="rect">
            <a:avLst/>
          </a:prstGeom>
          <a:solidFill>
            <a:srgbClr val="FFFF99"/>
          </a:solidFill>
          <a:ln w="9525">
            <a:solidFill>
              <a:schemeClr val="tx1"/>
            </a:solidFill>
            <a:miter lim="800000"/>
            <a:headEnd/>
            <a:tailEnd/>
          </a:ln>
        </p:spPr>
        <p:txBody>
          <a:bodyPr wrap="none" anchor="ctr"/>
          <a:lstStyle/>
          <a:p>
            <a:endParaRPr lang="en-US"/>
          </a:p>
        </p:txBody>
      </p:sp>
      <p:grpSp>
        <p:nvGrpSpPr>
          <p:cNvPr id="2" name="Group 65"/>
          <p:cNvGrpSpPr>
            <a:grpSpLocks/>
          </p:cNvGrpSpPr>
          <p:nvPr/>
        </p:nvGrpSpPr>
        <p:grpSpPr bwMode="auto">
          <a:xfrm>
            <a:off x="685800" y="2819400"/>
            <a:ext cx="7772400" cy="3781425"/>
            <a:chOff x="-11" y="1389"/>
            <a:chExt cx="3656" cy="2382"/>
          </a:xfrm>
        </p:grpSpPr>
        <p:grpSp>
          <p:nvGrpSpPr>
            <p:cNvPr id="24581" name="Group 63"/>
            <p:cNvGrpSpPr>
              <a:grpSpLocks/>
            </p:cNvGrpSpPr>
            <p:nvPr/>
          </p:nvGrpSpPr>
          <p:grpSpPr bwMode="auto">
            <a:xfrm>
              <a:off x="0" y="1400"/>
              <a:ext cx="3634" cy="2360"/>
              <a:chOff x="0" y="1400"/>
              <a:chExt cx="3634" cy="2360"/>
            </a:xfrm>
          </p:grpSpPr>
          <p:grpSp>
            <p:nvGrpSpPr>
              <p:cNvPr id="24583" name="Group 24"/>
              <p:cNvGrpSpPr>
                <a:grpSpLocks/>
              </p:cNvGrpSpPr>
              <p:nvPr/>
            </p:nvGrpSpPr>
            <p:grpSpPr bwMode="auto">
              <a:xfrm>
                <a:off x="0" y="1400"/>
                <a:ext cx="504" cy="1208"/>
                <a:chOff x="0" y="1400"/>
                <a:chExt cx="504" cy="1208"/>
              </a:xfrm>
            </p:grpSpPr>
            <p:sp>
              <p:nvSpPr>
                <p:cNvPr id="24641" name="Rectangle 3"/>
                <p:cNvSpPr>
                  <a:spLocks noChangeArrowheads="1"/>
                </p:cNvSpPr>
                <p:nvPr/>
              </p:nvSpPr>
              <p:spPr bwMode="auto">
                <a:xfrm>
                  <a:off x="0" y="1400"/>
                  <a:ext cx="504" cy="1208"/>
                </a:xfrm>
                <a:prstGeom prst="rect">
                  <a:avLst/>
                </a:prstGeom>
                <a:noFill/>
                <a:ln w="9525">
                  <a:noFill/>
                  <a:miter lim="800000"/>
                  <a:headEnd/>
                  <a:tailEnd/>
                </a:ln>
              </p:spPr>
              <p:txBody>
                <a:bodyPr anchor="ctr"/>
                <a:lstStyle/>
                <a:p>
                  <a:r>
                    <a:rPr lang="en-GB" sz="2400" b="1">
                      <a:solidFill>
                        <a:schemeClr val="accent1"/>
                      </a:solidFill>
                    </a:rPr>
                    <a:t>Blood Group</a:t>
                  </a:r>
                  <a:endParaRPr lang="en-GB" sz="2400">
                    <a:solidFill>
                      <a:schemeClr val="accent1"/>
                    </a:solidFill>
                  </a:endParaRPr>
                </a:p>
              </p:txBody>
            </p:sp>
            <p:sp>
              <p:nvSpPr>
                <p:cNvPr id="24642" name="Rectangle 23"/>
                <p:cNvSpPr>
                  <a:spLocks noChangeArrowheads="1"/>
                </p:cNvSpPr>
                <p:nvPr/>
              </p:nvSpPr>
              <p:spPr bwMode="auto">
                <a:xfrm>
                  <a:off x="0" y="1400"/>
                  <a:ext cx="504" cy="1208"/>
                </a:xfrm>
                <a:prstGeom prst="rect">
                  <a:avLst/>
                </a:prstGeom>
                <a:noFill/>
                <a:ln w="7">
                  <a:solidFill>
                    <a:srgbClr val="A0A0A0"/>
                  </a:solidFill>
                  <a:miter lim="800000"/>
                  <a:headEnd/>
                  <a:tailEnd/>
                </a:ln>
              </p:spPr>
              <p:txBody>
                <a:bodyPr/>
                <a:lstStyle/>
                <a:p>
                  <a:endParaRPr lang="en-US"/>
                </a:p>
              </p:txBody>
            </p:sp>
          </p:grpSp>
          <p:grpSp>
            <p:nvGrpSpPr>
              <p:cNvPr id="24584" name="Group 26"/>
              <p:cNvGrpSpPr>
                <a:grpSpLocks/>
              </p:cNvGrpSpPr>
              <p:nvPr/>
            </p:nvGrpSpPr>
            <p:grpSpPr bwMode="auto">
              <a:xfrm>
                <a:off x="504" y="1400"/>
                <a:ext cx="756" cy="1208"/>
                <a:chOff x="504" y="1400"/>
                <a:chExt cx="756" cy="1208"/>
              </a:xfrm>
            </p:grpSpPr>
            <p:sp>
              <p:nvSpPr>
                <p:cNvPr id="24639" name="Rectangle 4"/>
                <p:cNvSpPr>
                  <a:spLocks noChangeArrowheads="1"/>
                </p:cNvSpPr>
                <p:nvPr/>
              </p:nvSpPr>
              <p:spPr bwMode="auto">
                <a:xfrm>
                  <a:off x="504" y="1400"/>
                  <a:ext cx="756" cy="1208"/>
                </a:xfrm>
                <a:prstGeom prst="rect">
                  <a:avLst/>
                </a:prstGeom>
                <a:noFill/>
                <a:ln w="9525">
                  <a:noFill/>
                  <a:miter lim="800000"/>
                  <a:headEnd/>
                  <a:tailEnd/>
                </a:ln>
              </p:spPr>
              <p:txBody>
                <a:bodyPr anchor="ctr"/>
                <a:lstStyle/>
                <a:p>
                  <a:r>
                    <a:rPr lang="en-GB" sz="2400" b="1">
                      <a:solidFill>
                        <a:schemeClr val="accent1"/>
                      </a:solidFill>
                    </a:rPr>
                    <a:t>Antigens on RBCs</a:t>
                  </a:r>
                  <a:endParaRPr lang="en-GB" sz="2400">
                    <a:solidFill>
                      <a:schemeClr val="accent1"/>
                    </a:solidFill>
                  </a:endParaRPr>
                </a:p>
              </p:txBody>
            </p:sp>
            <p:sp>
              <p:nvSpPr>
                <p:cNvPr id="24640" name="Rectangle 25"/>
                <p:cNvSpPr>
                  <a:spLocks noChangeArrowheads="1"/>
                </p:cNvSpPr>
                <p:nvPr/>
              </p:nvSpPr>
              <p:spPr bwMode="auto">
                <a:xfrm>
                  <a:off x="504" y="1400"/>
                  <a:ext cx="756" cy="1208"/>
                </a:xfrm>
                <a:prstGeom prst="rect">
                  <a:avLst/>
                </a:prstGeom>
                <a:noFill/>
                <a:ln w="7">
                  <a:solidFill>
                    <a:srgbClr val="A0A0A0"/>
                  </a:solidFill>
                  <a:miter lim="800000"/>
                  <a:headEnd/>
                  <a:tailEnd/>
                </a:ln>
              </p:spPr>
              <p:txBody>
                <a:bodyPr/>
                <a:lstStyle/>
                <a:p>
                  <a:endParaRPr lang="en-US"/>
                </a:p>
              </p:txBody>
            </p:sp>
          </p:grpSp>
          <p:grpSp>
            <p:nvGrpSpPr>
              <p:cNvPr id="24585" name="Group 28"/>
              <p:cNvGrpSpPr>
                <a:grpSpLocks/>
              </p:cNvGrpSpPr>
              <p:nvPr/>
            </p:nvGrpSpPr>
            <p:grpSpPr bwMode="auto">
              <a:xfrm>
                <a:off x="1260" y="1400"/>
                <a:ext cx="1512" cy="1208"/>
                <a:chOff x="1260" y="1400"/>
                <a:chExt cx="1512" cy="1208"/>
              </a:xfrm>
            </p:grpSpPr>
            <p:sp>
              <p:nvSpPr>
                <p:cNvPr id="24637" name="Rectangle 5"/>
                <p:cNvSpPr>
                  <a:spLocks noChangeArrowheads="1"/>
                </p:cNvSpPr>
                <p:nvPr/>
              </p:nvSpPr>
              <p:spPr bwMode="auto">
                <a:xfrm>
                  <a:off x="1260" y="1400"/>
                  <a:ext cx="1512" cy="1208"/>
                </a:xfrm>
                <a:prstGeom prst="rect">
                  <a:avLst/>
                </a:prstGeom>
                <a:noFill/>
                <a:ln w="9525">
                  <a:noFill/>
                  <a:miter lim="800000"/>
                  <a:headEnd/>
                  <a:tailEnd/>
                </a:ln>
              </p:spPr>
              <p:txBody>
                <a:bodyPr anchor="ctr"/>
                <a:lstStyle/>
                <a:p>
                  <a:r>
                    <a:rPr lang="en-GB" sz="2400" b="1">
                      <a:solidFill>
                        <a:schemeClr val="accent1"/>
                      </a:solidFill>
                    </a:rPr>
                    <a:t>Antibodies in Serum</a:t>
                  </a:r>
                  <a:endParaRPr lang="en-GB" sz="2400">
                    <a:solidFill>
                      <a:schemeClr val="accent1"/>
                    </a:solidFill>
                  </a:endParaRPr>
                </a:p>
              </p:txBody>
            </p:sp>
            <p:sp>
              <p:nvSpPr>
                <p:cNvPr id="24638" name="Rectangle 27"/>
                <p:cNvSpPr>
                  <a:spLocks noChangeArrowheads="1"/>
                </p:cNvSpPr>
                <p:nvPr/>
              </p:nvSpPr>
              <p:spPr bwMode="auto">
                <a:xfrm>
                  <a:off x="1260" y="1400"/>
                  <a:ext cx="1512" cy="1208"/>
                </a:xfrm>
                <a:prstGeom prst="rect">
                  <a:avLst/>
                </a:prstGeom>
                <a:noFill/>
                <a:ln w="7">
                  <a:solidFill>
                    <a:srgbClr val="A0A0A0"/>
                  </a:solidFill>
                  <a:miter lim="800000"/>
                  <a:headEnd/>
                  <a:tailEnd/>
                </a:ln>
              </p:spPr>
              <p:txBody>
                <a:bodyPr/>
                <a:lstStyle/>
                <a:p>
                  <a:endParaRPr lang="en-US"/>
                </a:p>
              </p:txBody>
            </p:sp>
          </p:grpSp>
          <p:grpSp>
            <p:nvGrpSpPr>
              <p:cNvPr id="24586" name="Group 30"/>
              <p:cNvGrpSpPr>
                <a:grpSpLocks/>
              </p:cNvGrpSpPr>
              <p:nvPr/>
            </p:nvGrpSpPr>
            <p:grpSpPr bwMode="auto">
              <a:xfrm>
                <a:off x="2772" y="1400"/>
                <a:ext cx="862" cy="1208"/>
                <a:chOff x="2772" y="1400"/>
                <a:chExt cx="862" cy="1208"/>
              </a:xfrm>
            </p:grpSpPr>
            <p:sp>
              <p:nvSpPr>
                <p:cNvPr id="24635" name="Rectangle 6"/>
                <p:cNvSpPr>
                  <a:spLocks noChangeArrowheads="1"/>
                </p:cNvSpPr>
                <p:nvPr/>
              </p:nvSpPr>
              <p:spPr bwMode="auto">
                <a:xfrm>
                  <a:off x="2772" y="1400"/>
                  <a:ext cx="862" cy="1208"/>
                </a:xfrm>
                <a:prstGeom prst="rect">
                  <a:avLst/>
                </a:prstGeom>
                <a:noFill/>
                <a:ln w="9525">
                  <a:noFill/>
                  <a:miter lim="800000"/>
                  <a:headEnd/>
                  <a:tailEnd/>
                </a:ln>
              </p:spPr>
              <p:txBody>
                <a:bodyPr anchor="ctr"/>
                <a:lstStyle/>
                <a:p>
                  <a:r>
                    <a:rPr lang="en-GB" sz="2400" b="1">
                      <a:solidFill>
                        <a:schemeClr val="accent1"/>
                      </a:solidFill>
                    </a:rPr>
                    <a:t>Genotypes</a:t>
                  </a:r>
                  <a:endParaRPr lang="en-GB" sz="2400">
                    <a:solidFill>
                      <a:schemeClr val="accent1"/>
                    </a:solidFill>
                  </a:endParaRPr>
                </a:p>
              </p:txBody>
            </p:sp>
            <p:sp>
              <p:nvSpPr>
                <p:cNvPr id="24636" name="Rectangle 29"/>
                <p:cNvSpPr>
                  <a:spLocks noChangeArrowheads="1"/>
                </p:cNvSpPr>
                <p:nvPr/>
              </p:nvSpPr>
              <p:spPr bwMode="auto">
                <a:xfrm>
                  <a:off x="2772" y="1400"/>
                  <a:ext cx="862" cy="1208"/>
                </a:xfrm>
                <a:prstGeom prst="rect">
                  <a:avLst/>
                </a:prstGeom>
                <a:noFill/>
                <a:ln w="7">
                  <a:solidFill>
                    <a:srgbClr val="A0A0A0"/>
                  </a:solidFill>
                  <a:miter lim="800000"/>
                  <a:headEnd/>
                  <a:tailEnd/>
                </a:ln>
              </p:spPr>
              <p:txBody>
                <a:bodyPr/>
                <a:lstStyle/>
                <a:p>
                  <a:endParaRPr lang="en-US"/>
                </a:p>
              </p:txBody>
            </p:sp>
          </p:grpSp>
          <p:grpSp>
            <p:nvGrpSpPr>
              <p:cNvPr id="24587" name="Group 32"/>
              <p:cNvGrpSpPr>
                <a:grpSpLocks/>
              </p:cNvGrpSpPr>
              <p:nvPr/>
            </p:nvGrpSpPr>
            <p:grpSpPr bwMode="auto">
              <a:xfrm>
                <a:off x="0" y="2608"/>
                <a:ext cx="504" cy="288"/>
                <a:chOff x="0" y="2608"/>
                <a:chExt cx="504" cy="288"/>
              </a:xfrm>
            </p:grpSpPr>
            <p:sp>
              <p:nvSpPr>
                <p:cNvPr id="24633" name="Rectangle 7"/>
                <p:cNvSpPr>
                  <a:spLocks noChangeArrowheads="1"/>
                </p:cNvSpPr>
                <p:nvPr/>
              </p:nvSpPr>
              <p:spPr bwMode="auto">
                <a:xfrm>
                  <a:off x="0" y="2608"/>
                  <a:ext cx="504" cy="288"/>
                </a:xfrm>
                <a:prstGeom prst="rect">
                  <a:avLst/>
                </a:prstGeom>
                <a:noFill/>
                <a:ln w="9525">
                  <a:noFill/>
                  <a:miter lim="800000"/>
                  <a:headEnd/>
                  <a:tailEnd/>
                </a:ln>
              </p:spPr>
              <p:txBody>
                <a:bodyPr anchor="ctr"/>
                <a:lstStyle/>
                <a:p>
                  <a:pPr algn="ctr"/>
                  <a:r>
                    <a:rPr lang="en-GB" sz="2400" b="1"/>
                    <a:t>A</a:t>
                  </a:r>
                  <a:endParaRPr lang="en-GB" sz="2400"/>
                </a:p>
              </p:txBody>
            </p:sp>
            <p:sp>
              <p:nvSpPr>
                <p:cNvPr id="24634" name="Rectangle 31"/>
                <p:cNvSpPr>
                  <a:spLocks noChangeArrowheads="1"/>
                </p:cNvSpPr>
                <p:nvPr/>
              </p:nvSpPr>
              <p:spPr bwMode="auto">
                <a:xfrm>
                  <a:off x="0" y="2608"/>
                  <a:ext cx="504" cy="288"/>
                </a:xfrm>
                <a:prstGeom prst="rect">
                  <a:avLst/>
                </a:prstGeom>
                <a:noFill/>
                <a:ln w="7">
                  <a:solidFill>
                    <a:srgbClr val="A0A0A0"/>
                  </a:solidFill>
                  <a:miter lim="800000"/>
                  <a:headEnd/>
                  <a:tailEnd/>
                </a:ln>
              </p:spPr>
              <p:txBody>
                <a:bodyPr/>
                <a:lstStyle/>
                <a:p>
                  <a:endParaRPr lang="en-US"/>
                </a:p>
              </p:txBody>
            </p:sp>
          </p:grpSp>
          <p:grpSp>
            <p:nvGrpSpPr>
              <p:cNvPr id="24588" name="Group 34"/>
              <p:cNvGrpSpPr>
                <a:grpSpLocks/>
              </p:cNvGrpSpPr>
              <p:nvPr/>
            </p:nvGrpSpPr>
            <p:grpSpPr bwMode="auto">
              <a:xfrm>
                <a:off x="504" y="2608"/>
                <a:ext cx="756" cy="288"/>
                <a:chOff x="504" y="2608"/>
                <a:chExt cx="756" cy="288"/>
              </a:xfrm>
            </p:grpSpPr>
            <p:sp>
              <p:nvSpPr>
                <p:cNvPr id="24631" name="Rectangle 8"/>
                <p:cNvSpPr>
                  <a:spLocks noChangeArrowheads="1"/>
                </p:cNvSpPr>
                <p:nvPr/>
              </p:nvSpPr>
              <p:spPr bwMode="auto">
                <a:xfrm>
                  <a:off x="504" y="2608"/>
                  <a:ext cx="756" cy="288"/>
                </a:xfrm>
                <a:prstGeom prst="rect">
                  <a:avLst/>
                </a:prstGeom>
                <a:noFill/>
                <a:ln w="9525">
                  <a:noFill/>
                  <a:miter lim="800000"/>
                  <a:headEnd/>
                  <a:tailEnd/>
                </a:ln>
              </p:spPr>
              <p:txBody>
                <a:bodyPr anchor="ctr"/>
                <a:lstStyle/>
                <a:p>
                  <a:pPr algn="ctr"/>
                  <a:r>
                    <a:rPr lang="en-GB" sz="2400" b="1"/>
                    <a:t>A</a:t>
                  </a:r>
                  <a:endParaRPr lang="en-GB" sz="2400"/>
                </a:p>
              </p:txBody>
            </p:sp>
            <p:sp>
              <p:nvSpPr>
                <p:cNvPr id="24632" name="Rectangle 33"/>
                <p:cNvSpPr>
                  <a:spLocks noChangeArrowheads="1"/>
                </p:cNvSpPr>
                <p:nvPr/>
              </p:nvSpPr>
              <p:spPr bwMode="auto">
                <a:xfrm>
                  <a:off x="504" y="2608"/>
                  <a:ext cx="756" cy="288"/>
                </a:xfrm>
                <a:prstGeom prst="rect">
                  <a:avLst/>
                </a:prstGeom>
                <a:noFill/>
                <a:ln w="7">
                  <a:solidFill>
                    <a:srgbClr val="A0A0A0"/>
                  </a:solidFill>
                  <a:miter lim="800000"/>
                  <a:headEnd/>
                  <a:tailEnd/>
                </a:ln>
              </p:spPr>
              <p:txBody>
                <a:bodyPr/>
                <a:lstStyle/>
                <a:p>
                  <a:endParaRPr lang="en-US"/>
                </a:p>
              </p:txBody>
            </p:sp>
          </p:grpSp>
          <p:grpSp>
            <p:nvGrpSpPr>
              <p:cNvPr id="24589" name="Group 36"/>
              <p:cNvGrpSpPr>
                <a:grpSpLocks/>
              </p:cNvGrpSpPr>
              <p:nvPr/>
            </p:nvGrpSpPr>
            <p:grpSpPr bwMode="auto">
              <a:xfrm>
                <a:off x="1260" y="2608"/>
                <a:ext cx="1512" cy="288"/>
                <a:chOff x="1260" y="2608"/>
                <a:chExt cx="1512" cy="288"/>
              </a:xfrm>
            </p:grpSpPr>
            <p:sp>
              <p:nvSpPr>
                <p:cNvPr id="24629" name="Rectangle 9"/>
                <p:cNvSpPr>
                  <a:spLocks noChangeArrowheads="1"/>
                </p:cNvSpPr>
                <p:nvPr/>
              </p:nvSpPr>
              <p:spPr bwMode="auto">
                <a:xfrm>
                  <a:off x="1260" y="2608"/>
                  <a:ext cx="1512" cy="288"/>
                </a:xfrm>
                <a:prstGeom prst="rect">
                  <a:avLst/>
                </a:prstGeom>
                <a:noFill/>
                <a:ln w="9525">
                  <a:noFill/>
                  <a:miter lim="800000"/>
                  <a:headEnd/>
                  <a:tailEnd/>
                </a:ln>
              </p:spPr>
              <p:txBody>
                <a:bodyPr anchor="ctr"/>
                <a:lstStyle/>
                <a:p>
                  <a:pPr algn="ctr"/>
                  <a:r>
                    <a:rPr lang="en-GB" sz="2400"/>
                    <a:t>Anti-B</a:t>
                  </a:r>
                </a:p>
              </p:txBody>
            </p:sp>
            <p:sp>
              <p:nvSpPr>
                <p:cNvPr id="24630" name="Rectangle 35"/>
                <p:cNvSpPr>
                  <a:spLocks noChangeArrowheads="1"/>
                </p:cNvSpPr>
                <p:nvPr/>
              </p:nvSpPr>
              <p:spPr bwMode="auto">
                <a:xfrm>
                  <a:off x="1260" y="2608"/>
                  <a:ext cx="1512" cy="288"/>
                </a:xfrm>
                <a:prstGeom prst="rect">
                  <a:avLst/>
                </a:prstGeom>
                <a:noFill/>
                <a:ln w="7">
                  <a:solidFill>
                    <a:srgbClr val="A0A0A0"/>
                  </a:solidFill>
                  <a:miter lim="800000"/>
                  <a:headEnd/>
                  <a:tailEnd/>
                </a:ln>
              </p:spPr>
              <p:txBody>
                <a:bodyPr/>
                <a:lstStyle/>
                <a:p>
                  <a:endParaRPr lang="en-US"/>
                </a:p>
              </p:txBody>
            </p:sp>
          </p:grpSp>
          <p:grpSp>
            <p:nvGrpSpPr>
              <p:cNvPr id="24590" name="Group 38"/>
              <p:cNvGrpSpPr>
                <a:grpSpLocks/>
              </p:cNvGrpSpPr>
              <p:nvPr/>
            </p:nvGrpSpPr>
            <p:grpSpPr bwMode="auto">
              <a:xfrm>
                <a:off x="2772" y="2608"/>
                <a:ext cx="862" cy="288"/>
                <a:chOff x="2772" y="2608"/>
                <a:chExt cx="862" cy="288"/>
              </a:xfrm>
            </p:grpSpPr>
            <p:sp>
              <p:nvSpPr>
                <p:cNvPr id="24627" name="Rectangle 10"/>
                <p:cNvSpPr>
                  <a:spLocks noChangeArrowheads="1"/>
                </p:cNvSpPr>
                <p:nvPr/>
              </p:nvSpPr>
              <p:spPr bwMode="auto">
                <a:xfrm>
                  <a:off x="2772" y="2608"/>
                  <a:ext cx="862" cy="288"/>
                </a:xfrm>
                <a:prstGeom prst="rect">
                  <a:avLst/>
                </a:prstGeom>
                <a:noFill/>
                <a:ln w="9525">
                  <a:noFill/>
                  <a:miter lim="800000"/>
                  <a:headEnd/>
                  <a:tailEnd/>
                </a:ln>
              </p:spPr>
              <p:txBody>
                <a:bodyPr anchor="ctr"/>
                <a:lstStyle/>
                <a:p>
                  <a:pPr algn="ctr"/>
                  <a:r>
                    <a:rPr lang="en-GB" sz="2400" i="1"/>
                    <a:t>AA</a:t>
                  </a:r>
                  <a:r>
                    <a:rPr lang="en-GB" sz="2400"/>
                    <a:t> or </a:t>
                  </a:r>
                  <a:r>
                    <a:rPr lang="en-GB" sz="2400" i="1"/>
                    <a:t>AO</a:t>
                  </a:r>
                  <a:endParaRPr lang="en-GB" sz="2400"/>
                </a:p>
              </p:txBody>
            </p:sp>
            <p:sp>
              <p:nvSpPr>
                <p:cNvPr id="24628" name="Rectangle 37"/>
                <p:cNvSpPr>
                  <a:spLocks noChangeArrowheads="1"/>
                </p:cNvSpPr>
                <p:nvPr/>
              </p:nvSpPr>
              <p:spPr bwMode="auto">
                <a:xfrm>
                  <a:off x="2772" y="2608"/>
                  <a:ext cx="862" cy="288"/>
                </a:xfrm>
                <a:prstGeom prst="rect">
                  <a:avLst/>
                </a:prstGeom>
                <a:noFill/>
                <a:ln w="7">
                  <a:solidFill>
                    <a:srgbClr val="A0A0A0"/>
                  </a:solidFill>
                  <a:miter lim="800000"/>
                  <a:headEnd/>
                  <a:tailEnd/>
                </a:ln>
              </p:spPr>
              <p:txBody>
                <a:bodyPr/>
                <a:lstStyle/>
                <a:p>
                  <a:endParaRPr lang="en-US"/>
                </a:p>
              </p:txBody>
            </p:sp>
          </p:grpSp>
          <p:grpSp>
            <p:nvGrpSpPr>
              <p:cNvPr id="24591" name="Group 40"/>
              <p:cNvGrpSpPr>
                <a:grpSpLocks/>
              </p:cNvGrpSpPr>
              <p:nvPr/>
            </p:nvGrpSpPr>
            <p:grpSpPr bwMode="auto">
              <a:xfrm>
                <a:off x="0" y="2896"/>
                <a:ext cx="504" cy="288"/>
                <a:chOff x="0" y="2896"/>
                <a:chExt cx="504" cy="288"/>
              </a:xfrm>
            </p:grpSpPr>
            <p:sp>
              <p:nvSpPr>
                <p:cNvPr id="24625" name="Rectangle 11"/>
                <p:cNvSpPr>
                  <a:spLocks noChangeArrowheads="1"/>
                </p:cNvSpPr>
                <p:nvPr/>
              </p:nvSpPr>
              <p:spPr bwMode="auto">
                <a:xfrm>
                  <a:off x="0" y="2896"/>
                  <a:ext cx="504" cy="288"/>
                </a:xfrm>
                <a:prstGeom prst="rect">
                  <a:avLst/>
                </a:prstGeom>
                <a:noFill/>
                <a:ln w="9525">
                  <a:noFill/>
                  <a:miter lim="800000"/>
                  <a:headEnd/>
                  <a:tailEnd/>
                </a:ln>
              </p:spPr>
              <p:txBody>
                <a:bodyPr anchor="ctr"/>
                <a:lstStyle/>
                <a:p>
                  <a:pPr algn="ctr"/>
                  <a:r>
                    <a:rPr lang="en-GB" sz="2400" b="1"/>
                    <a:t>B</a:t>
                  </a:r>
                  <a:endParaRPr lang="en-GB" sz="2400"/>
                </a:p>
              </p:txBody>
            </p:sp>
            <p:sp>
              <p:nvSpPr>
                <p:cNvPr id="24626" name="Rectangle 39"/>
                <p:cNvSpPr>
                  <a:spLocks noChangeArrowheads="1"/>
                </p:cNvSpPr>
                <p:nvPr/>
              </p:nvSpPr>
              <p:spPr bwMode="auto">
                <a:xfrm>
                  <a:off x="0" y="2896"/>
                  <a:ext cx="504" cy="288"/>
                </a:xfrm>
                <a:prstGeom prst="rect">
                  <a:avLst/>
                </a:prstGeom>
                <a:noFill/>
                <a:ln w="7">
                  <a:solidFill>
                    <a:srgbClr val="A0A0A0"/>
                  </a:solidFill>
                  <a:miter lim="800000"/>
                  <a:headEnd/>
                  <a:tailEnd/>
                </a:ln>
              </p:spPr>
              <p:txBody>
                <a:bodyPr/>
                <a:lstStyle/>
                <a:p>
                  <a:endParaRPr lang="en-US"/>
                </a:p>
              </p:txBody>
            </p:sp>
          </p:grpSp>
          <p:grpSp>
            <p:nvGrpSpPr>
              <p:cNvPr id="24592" name="Group 42"/>
              <p:cNvGrpSpPr>
                <a:grpSpLocks/>
              </p:cNvGrpSpPr>
              <p:nvPr/>
            </p:nvGrpSpPr>
            <p:grpSpPr bwMode="auto">
              <a:xfrm>
                <a:off x="504" y="2896"/>
                <a:ext cx="756" cy="288"/>
                <a:chOff x="504" y="2896"/>
                <a:chExt cx="756" cy="288"/>
              </a:xfrm>
            </p:grpSpPr>
            <p:sp>
              <p:nvSpPr>
                <p:cNvPr id="24623" name="Rectangle 12"/>
                <p:cNvSpPr>
                  <a:spLocks noChangeArrowheads="1"/>
                </p:cNvSpPr>
                <p:nvPr/>
              </p:nvSpPr>
              <p:spPr bwMode="auto">
                <a:xfrm>
                  <a:off x="504" y="2896"/>
                  <a:ext cx="756" cy="288"/>
                </a:xfrm>
                <a:prstGeom prst="rect">
                  <a:avLst/>
                </a:prstGeom>
                <a:noFill/>
                <a:ln w="9525">
                  <a:noFill/>
                  <a:miter lim="800000"/>
                  <a:headEnd/>
                  <a:tailEnd/>
                </a:ln>
              </p:spPr>
              <p:txBody>
                <a:bodyPr anchor="ctr"/>
                <a:lstStyle/>
                <a:p>
                  <a:pPr algn="ctr"/>
                  <a:r>
                    <a:rPr lang="en-GB" sz="2400" b="1"/>
                    <a:t>B</a:t>
                  </a:r>
                  <a:endParaRPr lang="en-GB" sz="2400"/>
                </a:p>
              </p:txBody>
            </p:sp>
            <p:sp>
              <p:nvSpPr>
                <p:cNvPr id="24624" name="Rectangle 41"/>
                <p:cNvSpPr>
                  <a:spLocks noChangeArrowheads="1"/>
                </p:cNvSpPr>
                <p:nvPr/>
              </p:nvSpPr>
              <p:spPr bwMode="auto">
                <a:xfrm>
                  <a:off x="504" y="2896"/>
                  <a:ext cx="756" cy="288"/>
                </a:xfrm>
                <a:prstGeom prst="rect">
                  <a:avLst/>
                </a:prstGeom>
                <a:noFill/>
                <a:ln w="7">
                  <a:solidFill>
                    <a:srgbClr val="A0A0A0"/>
                  </a:solidFill>
                  <a:miter lim="800000"/>
                  <a:headEnd/>
                  <a:tailEnd/>
                </a:ln>
              </p:spPr>
              <p:txBody>
                <a:bodyPr/>
                <a:lstStyle/>
                <a:p>
                  <a:endParaRPr lang="en-US"/>
                </a:p>
              </p:txBody>
            </p:sp>
          </p:grpSp>
          <p:grpSp>
            <p:nvGrpSpPr>
              <p:cNvPr id="24593" name="Group 44"/>
              <p:cNvGrpSpPr>
                <a:grpSpLocks/>
              </p:cNvGrpSpPr>
              <p:nvPr/>
            </p:nvGrpSpPr>
            <p:grpSpPr bwMode="auto">
              <a:xfrm>
                <a:off x="1260" y="2896"/>
                <a:ext cx="1512" cy="288"/>
                <a:chOff x="1260" y="2896"/>
                <a:chExt cx="1512" cy="288"/>
              </a:xfrm>
            </p:grpSpPr>
            <p:sp>
              <p:nvSpPr>
                <p:cNvPr id="24621" name="Rectangle 13"/>
                <p:cNvSpPr>
                  <a:spLocks noChangeArrowheads="1"/>
                </p:cNvSpPr>
                <p:nvPr/>
              </p:nvSpPr>
              <p:spPr bwMode="auto">
                <a:xfrm>
                  <a:off x="1260" y="2896"/>
                  <a:ext cx="1512" cy="288"/>
                </a:xfrm>
                <a:prstGeom prst="rect">
                  <a:avLst/>
                </a:prstGeom>
                <a:noFill/>
                <a:ln w="9525">
                  <a:noFill/>
                  <a:miter lim="800000"/>
                  <a:headEnd/>
                  <a:tailEnd/>
                </a:ln>
              </p:spPr>
              <p:txBody>
                <a:bodyPr anchor="ctr"/>
                <a:lstStyle/>
                <a:p>
                  <a:pPr algn="ctr"/>
                  <a:r>
                    <a:rPr lang="en-GB" sz="2400"/>
                    <a:t>Anti-A</a:t>
                  </a:r>
                </a:p>
              </p:txBody>
            </p:sp>
            <p:sp>
              <p:nvSpPr>
                <p:cNvPr id="24622" name="Rectangle 43"/>
                <p:cNvSpPr>
                  <a:spLocks noChangeArrowheads="1"/>
                </p:cNvSpPr>
                <p:nvPr/>
              </p:nvSpPr>
              <p:spPr bwMode="auto">
                <a:xfrm>
                  <a:off x="1260" y="2896"/>
                  <a:ext cx="1512" cy="288"/>
                </a:xfrm>
                <a:prstGeom prst="rect">
                  <a:avLst/>
                </a:prstGeom>
                <a:noFill/>
                <a:ln w="7">
                  <a:solidFill>
                    <a:srgbClr val="A0A0A0"/>
                  </a:solidFill>
                  <a:miter lim="800000"/>
                  <a:headEnd/>
                  <a:tailEnd/>
                </a:ln>
              </p:spPr>
              <p:txBody>
                <a:bodyPr/>
                <a:lstStyle/>
                <a:p>
                  <a:endParaRPr lang="en-US"/>
                </a:p>
              </p:txBody>
            </p:sp>
          </p:grpSp>
          <p:grpSp>
            <p:nvGrpSpPr>
              <p:cNvPr id="24594" name="Group 46"/>
              <p:cNvGrpSpPr>
                <a:grpSpLocks/>
              </p:cNvGrpSpPr>
              <p:nvPr/>
            </p:nvGrpSpPr>
            <p:grpSpPr bwMode="auto">
              <a:xfrm>
                <a:off x="2772" y="2896"/>
                <a:ext cx="862" cy="288"/>
                <a:chOff x="2772" y="2896"/>
                <a:chExt cx="862" cy="288"/>
              </a:xfrm>
            </p:grpSpPr>
            <p:sp>
              <p:nvSpPr>
                <p:cNvPr id="24619" name="Rectangle 14"/>
                <p:cNvSpPr>
                  <a:spLocks noChangeArrowheads="1"/>
                </p:cNvSpPr>
                <p:nvPr/>
              </p:nvSpPr>
              <p:spPr bwMode="auto">
                <a:xfrm>
                  <a:off x="2772" y="2896"/>
                  <a:ext cx="862" cy="288"/>
                </a:xfrm>
                <a:prstGeom prst="rect">
                  <a:avLst/>
                </a:prstGeom>
                <a:noFill/>
                <a:ln w="9525">
                  <a:noFill/>
                  <a:miter lim="800000"/>
                  <a:headEnd/>
                  <a:tailEnd/>
                </a:ln>
              </p:spPr>
              <p:txBody>
                <a:bodyPr anchor="ctr"/>
                <a:lstStyle/>
                <a:p>
                  <a:pPr algn="ctr"/>
                  <a:r>
                    <a:rPr lang="en-GB" sz="2400" i="1"/>
                    <a:t>BB</a:t>
                  </a:r>
                  <a:r>
                    <a:rPr lang="en-GB" sz="2400"/>
                    <a:t> or </a:t>
                  </a:r>
                  <a:r>
                    <a:rPr lang="en-GB" sz="2400" i="1"/>
                    <a:t>BO</a:t>
                  </a:r>
                  <a:endParaRPr lang="en-GB" sz="2400"/>
                </a:p>
              </p:txBody>
            </p:sp>
            <p:sp>
              <p:nvSpPr>
                <p:cNvPr id="24620" name="Rectangle 45"/>
                <p:cNvSpPr>
                  <a:spLocks noChangeArrowheads="1"/>
                </p:cNvSpPr>
                <p:nvPr/>
              </p:nvSpPr>
              <p:spPr bwMode="auto">
                <a:xfrm>
                  <a:off x="2772" y="2896"/>
                  <a:ext cx="862" cy="288"/>
                </a:xfrm>
                <a:prstGeom prst="rect">
                  <a:avLst/>
                </a:prstGeom>
                <a:noFill/>
                <a:ln w="7">
                  <a:solidFill>
                    <a:srgbClr val="A0A0A0"/>
                  </a:solidFill>
                  <a:miter lim="800000"/>
                  <a:headEnd/>
                  <a:tailEnd/>
                </a:ln>
              </p:spPr>
              <p:txBody>
                <a:bodyPr/>
                <a:lstStyle/>
                <a:p>
                  <a:endParaRPr lang="en-US"/>
                </a:p>
              </p:txBody>
            </p:sp>
          </p:grpSp>
          <p:grpSp>
            <p:nvGrpSpPr>
              <p:cNvPr id="24595" name="Group 48"/>
              <p:cNvGrpSpPr>
                <a:grpSpLocks/>
              </p:cNvGrpSpPr>
              <p:nvPr/>
            </p:nvGrpSpPr>
            <p:grpSpPr bwMode="auto">
              <a:xfrm>
                <a:off x="0" y="3184"/>
                <a:ext cx="504" cy="288"/>
                <a:chOff x="0" y="3184"/>
                <a:chExt cx="504" cy="288"/>
              </a:xfrm>
            </p:grpSpPr>
            <p:sp>
              <p:nvSpPr>
                <p:cNvPr id="24617" name="Rectangle 15"/>
                <p:cNvSpPr>
                  <a:spLocks noChangeArrowheads="1"/>
                </p:cNvSpPr>
                <p:nvPr/>
              </p:nvSpPr>
              <p:spPr bwMode="auto">
                <a:xfrm>
                  <a:off x="0" y="3184"/>
                  <a:ext cx="504" cy="288"/>
                </a:xfrm>
                <a:prstGeom prst="rect">
                  <a:avLst/>
                </a:prstGeom>
                <a:noFill/>
                <a:ln w="9525">
                  <a:noFill/>
                  <a:miter lim="800000"/>
                  <a:headEnd/>
                  <a:tailEnd/>
                </a:ln>
              </p:spPr>
              <p:txBody>
                <a:bodyPr anchor="ctr"/>
                <a:lstStyle/>
                <a:p>
                  <a:pPr algn="ctr"/>
                  <a:r>
                    <a:rPr lang="en-GB" sz="2400" b="1"/>
                    <a:t>AB</a:t>
                  </a:r>
                  <a:endParaRPr lang="en-GB" sz="2400"/>
                </a:p>
              </p:txBody>
            </p:sp>
            <p:sp>
              <p:nvSpPr>
                <p:cNvPr id="24618" name="Rectangle 47"/>
                <p:cNvSpPr>
                  <a:spLocks noChangeArrowheads="1"/>
                </p:cNvSpPr>
                <p:nvPr/>
              </p:nvSpPr>
              <p:spPr bwMode="auto">
                <a:xfrm>
                  <a:off x="0" y="3184"/>
                  <a:ext cx="504" cy="288"/>
                </a:xfrm>
                <a:prstGeom prst="rect">
                  <a:avLst/>
                </a:prstGeom>
                <a:noFill/>
                <a:ln w="7">
                  <a:solidFill>
                    <a:srgbClr val="A0A0A0"/>
                  </a:solidFill>
                  <a:miter lim="800000"/>
                  <a:headEnd/>
                  <a:tailEnd/>
                </a:ln>
              </p:spPr>
              <p:txBody>
                <a:bodyPr/>
                <a:lstStyle/>
                <a:p>
                  <a:endParaRPr lang="en-US"/>
                </a:p>
              </p:txBody>
            </p:sp>
          </p:grpSp>
          <p:grpSp>
            <p:nvGrpSpPr>
              <p:cNvPr id="24596" name="Group 50"/>
              <p:cNvGrpSpPr>
                <a:grpSpLocks/>
              </p:cNvGrpSpPr>
              <p:nvPr/>
            </p:nvGrpSpPr>
            <p:grpSpPr bwMode="auto">
              <a:xfrm>
                <a:off x="504" y="3184"/>
                <a:ext cx="756" cy="288"/>
                <a:chOff x="504" y="3184"/>
                <a:chExt cx="756" cy="288"/>
              </a:xfrm>
            </p:grpSpPr>
            <p:sp>
              <p:nvSpPr>
                <p:cNvPr id="24615" name="Rectangle 16"/>
                <p:cNvSpPr>
                  <a:spLocks noChangeArrowheads="1"/>
                </p:cNvSpPr>
                <p:nvPr/>
              </p:nvSpPr>
              <p:spPr bwMode="auto">
                <a:xfrm>
                  <a:off x="504" y="3184"/>
                  <a:ext cx="756" cy="288"/>
                </a:xfrm>
                <a:prstGeom prst="rect">
                  <a:avLst/>
                </a:prstGeom>
                <a:noFill/>
                <a:ln w="9525">
                  <a:noFill/>
                  <a:miter lim="800000"/>
                  <a:headEnd/>
                  <a:tailEnd/>
                </a:ln>
              </p:spPr>
              <p:txBody>
                <a:bodyPr anchor="ctr"/>
                <a:lstStyle/>
                <a:p>
                  <a:pPr algn="ctr"/>
                  <a:r>
                    <a:rPr lang="en-GB" sz="2400" b="1"/>
                    <a:t>A</a:t>
                  </a:r>
                  <a:r>
                    <a:rPr lang="en-GB" sz="2400"/>
                    <a:t> and </a:t>
                  </a:r>
                  <a:r>
                    <a:rPr lang="en-GB" sz="2400" b="1"/>
                    <a:t>B</a:t>
                  </a:r>
                  <a:endParaRPr lang="en-GB" sz="2400"/>
                </a:p>
              </p:txBody>
            </p:sp>
            <p:sp>
              <p:nvSpPr>
                <p:cNvPr id="24616" name="Rectangle 49"/>
                <p:cNvSpPr>
                  <a:spLocks noChangeArrowheads="1"/>
                </p:cNvSpPr>
                <p:nvPr/>
              </p:nvSpPr>
              <p:spPr bwMode="auto">
                <a:xfrm>
                  <a:off x="504" y="3184"/>
                  <a:ext cx="756" cy="288"/>
                </a:xfrm>
                <a:prstGeom prst="rect">
                  <a:avLst/>
                </a:prstGeom>
                <a:noFill/>
                <a:ln w="7">
                  <a:solidFill>
                    <a:srgbClr val="A0A0A0"/>
                  </a:solidFill>
                  <a:miter lim="800000"/>
                  <a:headEnd/>
                  <a:tailEnd/>
                </a:ln>
              </p:spPr>
              <p:txBody>
                <a:bodyPr/>
                <a:lstStyle/>
                <a:p>
                  <a:endParaRPr lang="en-US"/>
                </a:p>
              </p:txBody>
            </p:sp>
          </p:grpSp>
          <p:grpSp>
            <p:nvGrpSpPr>
              <p:cNvPr id="24597" name="Group 52"/>
              <p:cNvGrpSpPr>
                <a:grpSpLocks/>
              </p:cNvGrpSpPr>
              <p:nvPr/>
            </p:nvGrpSpPr>
            <p:grpSpPr bwMode="auto">
              <a:xfrm>
                <a:off x="1260" y="3184"/>
                <a:ext cx="1512" cy="288"/>
                <a:chOff x="1260" y="3184"/>
                <a:chExt cx="1512" cy="288"/>
              </a:xfrm>
            </p:grpSpPr>
            <p:sp>
              <p:nvSpPr>
                <p:cNvPr id="24613" name="Rectangle 17"/>
                <p:cNvSpPr>
                  <a:spLocks noChangeArrowheads="1"/>
                </p:cNvSpPr>
                <p:nvPr/>
              </p:nvSpPr>
              <p:spPr bwMode="auto">
                <a:xfrm>
                  <a:off x="1260" y="3184"/>
                  <a:ext cx="1512" cy="288"/>
                </a:xfrm>
                <a:prstGeom prst="rect">
                  <a:avLst/>
                </a:prstGeom>
                <a:noFill/>
                <a:ln w="9525">
                  <a:noFill/>
                  <a:miter lim="800000"/>
                  <a:headEnd/>
                  <a:tailEnd/>
                </a:ln>
              </p:spPr>
              <p:txBody>
                <a:bodyPr anchor="ctr"/>
                <a:lstStyle/>
                <a:p>
                  <a:pPr algn="ctr"/>
                  <a:r>
                    <a:rPr lang="en-GB" sz="2400"/>
                    <a:t>Neither</a:t>
                  </a:r>
                </a:p>
              </p:txBody>
            </p:sp>
            <p:sp>
              <p:nvSpPr>
                <p:cNvPr id="24614" name="Rectangle 51"/>
                <p:cNvSpPr>
                  <a:spLocks noChangeArrowheads="1"/>
                </p:cNvSpPr>
                <p:nvPr/>
              </p:nvSpPr>
              <p:spPr bwMode="auto">
                <a:xfrm>
                  <a:off x="1260" y="3184"/>
                  <a:ext cx="1512" cy="288"/>
                </a:xfrm>
                <a:prstGeom prst="rect">
                  <a:avLst/>
                </a:prstGeom>
                <a:noFill/>
                <a:ln w="7">
                  <a:solidFill>
                    <a:srgbClr val="A0A0A0"/>
                  </a:solidFill>
                  <a:miter lim="800000"/>
                  <a:headEnd/>
                  <a:tailEnd/>
                </a:ln>
              </p:spPr>
              <p:txBody>
                <a:bodyPr/>
                <a:lstStyle/>
                <a:p>
                  <a:endParaRPr lang="en-US"/>
                </a:p>
              </p:txBody>
            </p:sp>
          </p:grpSp>
          <p:grpSp>
            <p:nvGrpSpPr>
              <p:cNvPr id="24598" name="Group 54"/>
              <p:cNvGrpSpPr>
                <a:grpSpLocks/>
              </p:cNvGrpSpPr>
              <p:nvPr/>
            </p:nvGrpSpPr>
            <p:grpSpPr bwMode="auto">
              <a:xfrm>
                <a:off x="2772" y="3184"/>
                <a:ext cx="862" cy="288"/>
                <a:chOff x="2772" y="3184"/>
                <a:chExt cx="862" cy="288"/>
              </a:xfrm>
            </p:grpSpPr>
            <p:sp>
              <p:nvSpPr>
                <p:cNvPr id="24611" name="Rectangle 18"/>
                <p:cNvSpPr>
                  <a:spLocks noChangeArrowheads="1"/>
                </p:cNvSpPr>
                <p:nvPr/>
              </p:nvSpPr>
              <p:spPr bwMode="auto">
                <a:xfrm>
                  <a:off x="2772" y="3184"/>
                  <a:ext cx="862" cy="288"/>
                </a:xfrm>
                <a:prstGeom prst="rect">
                  <a:avLst/>
                </a:prstGeom>
                <a:noFill/>
                <a:ln w="9525">
                  <a:noFill/>
                  <a:miter lim="800000"/>
                  <a:headEnd/>
                  <a:tailEnd/>
                </a:ln>
              </p:spPr>
              <p:txBody>
                <a:bodyPr anchor="ctr"/>
                <a:lstStyle/>
                <a:p>
                  <a:pPr algn="ctr"/>
                  <a:r>
                    <a:rPr lang="en-GB" sz="2400" i="1"/>
                    <a:t>AB</a:t>
                  </a:r>
                  <a:endParaRPr lang="en-GB" sz="2400"/>
                </a:p>
              </p:txBody>
            </p:sp>
            <p:sp>
              <p:nvSpPr>
                <p:cNvPr id="24612" name="Rectangle 53"/>
                <p:cNvSpPr>
                  <a:spLocks noChangeArrowheads="1"/>
                </p:cNvSpPr>
                <p:nvPr/>
              </p:nvSpPr>
              <p:spPr bwMode="auto">
                <a:xfrm>
                  <a:off x="2772" y="3184"/>
                  <a:ext cx="862" cy="288"/>
                </a:xfrm>
                <a:prstGeom prst="rect">
                  <a:avLst/>
                </a:prstGeom>
                <a:noFill/>
                <a:ln w="7">
                  <a:solidFill>
                    <a:srgbClr val="A0A0A0"/>
                  </a:solidFill>
                  <a:miter lim="800000"/>
                  <a:headEnd/>
                  <a:tailEnd/>
                </a:ln>
              </p:spPr>
              <p:txBody>
                <a:bodyPr/>
                <a:lstStyle/>
                <a:p>
                  <a:endParaRPr lang="en-US"/>
                </a:p>
              </p:txBody>
            </p:sp>
          </p:grpSp>
          <p:grpSp>
            <p:nvGrpSpPr>
              <p:cNvPr id="24599" name="Group 56"/>
              <p:cNvGrpSpPr>
                <a:grpSpLocks/>
              </p:cNvGrpSpPr>
              <p:nvPr/>
            </p:nvGrpSpPr>
            <p:grpSpPr bwMode="auto">
              <a:xfrm>
                <a:off x="0" y="3472"/>
                <a:ext cx="504" cy="288"/>
                <a:chOff x="0" y="3472"/>
                <a:chExt cx="504" cy="288"/>
              </a:xfrm>
            </p:grpSpPr>
            <p:sp>
              <p:nvSpPr>
                <p:cNvPr id="24609" name="Rectangle 19"/>
                <p:cNvSpPr>
                  <a:spLocks noChangeArrowheads="1"/>
                </p:cNvSpPr>
                <p:nvPr/>
              </p:nvSpPr>
              <p:spPr bwMode="auto">
                <a:xfrm>
                  <a:off x="0" y="3472"/>
                  <a:ext cx="504" cy="288"/>
                </a:xfrm>
                <a:prstGeom prst="rect">
                  <a:avLst/>
                </a:prstGeom>
                <a:noFill/>
                <a:ln w="9525">
                  <a:noFill/>
                  <a:miter lim="800000"/>
                  <a:headEnd/>
                  <a:tailEnd/>
                </a:ln>
              </p:spPr>
              <p:txBody>
                <a:bodyPr anchor="ctr"/>
                <a:lstStyle/>
                <a:p>
                  <a:pPr algn="ctr"/>
                  <a:r>
                    <a:rPr lang="en-GB" sz="2400" b="1"/>
                    <a:t>O</a:t>
                  </a:r>
                  <a:endParaRPr lang="en-GB" sz="2400"/>
                </a:p>
              </p:txBody>
            </p:sp>
            <p:sp>
              <p:nvSpPr>
                <p:cNvPr id="24610" name="Rectangle 55"/>
                <p:cNvSpPr>
                  <a:spLocks noChangeArrowheads="1"/>
                </p:cNvSpPr>
                <p:nvPr/>
              </p:nvSpPr>
              <p:spPr bwMode="auto">
                <a:xfrm>
                  <a:off x="0" y="3472"/>
                  <a:ext cx="504" cy="288"/>
                </a:xfrm>
                <a:prstGeom prst="rect">
                  <a:avLst/>
                </a:prstGeom>
                <a:noFill/>
                <a:ln w="7">
                  <a:solidFill>
                    <a:srgbClr val="A0A0A0"/>
                  </a:solidFill>
                  <a:miter lim="800000"/>
                  <a:headEnd/>
                  <a:tailEnd/>
                </a:ln>
              </p:spPr>
              <p:txBody>
                <a:bodyPr/>
                <a:lstStyle/>
                <a:p>
                  <a:endParaRPr lang="en-US"/>
                </a:p>
              </p:txBody>
            </p:sp>
          </p:grpSp>
          <p:grpSp>
            <p:nvGrpSpPr>
              <p:cNvPr id="24600" name="Group 58"/>
              <p:cNvGrpSpPr>
                <a:grpSpLocks/>
              </p:cNvGrpSpPr>
              <p:nvPr/>
            </p:nvGrpSpPr>
            <p:grpSpPr bwMode="auto">
              <a:xfrm>
                <a:off x="504" y="3472"/>
                <a:ext cx="756" cy="288"/>
                <a:chOff x="504" y="3472"/>
                <a:chExt cx="756" cy="288"/>
              </a:xfrm>
            </p:grpSpPr>
            <p:sp>
              <p:nvSpPr>
                <p:cNvPr id="24607" name="Rectangle 20"/>
                <p:cNvSpPr>
                  <a:spLocks noChangeArrowheads="1"/>
                </p:cNvSpPr>
                <p:nvPr/>
              </p:nvSpPr>
              <p:spPr bwMode="auto">
                <a:xfrm>
                  <a:off x="504" y="3472"/>
                  <a:ext cx="756" cy="288"/>
                </a:xfrm>
                <a:prstGeom prst="rect">
                  <a:avLst/>
                </a:prstGeom>
                <a:noFill/>
                <a:ln w="9525">
                  <a:noFill/>
                  <a:miter lim="800000"/>
                  <a:headEnd/>
                  <a:tailEnd/>
                </a:ln>
              </p:spPr>
              <p:txBody>
                <a:bodyPr anchor="ctr"/>
                <a:lstStyle/>
                <a:p>
                  <a:pPr algn="ctr"/>
                  <a:r>
                    <a:rPr lang="en-GB" sz="2400"/>
                    <a:t>Neither</a:t>
                  </a:r>
                </a:p>
              </p:txBody>
            </p:sp>
            <p:sp>
              <p:nvSpPr>
                <p:cNvPr id="24608" name="Rectangle 57"/>
                <p:cNvSpPr>
                  <a:spLocks noChangeArrowheads="1"/>
                </p:cNvSpPr>
                <p:nvPr/>
              </p:nvSpPr>
              <p:spPr bwMode="auto">
                <a:xfrm>
                  <a:off x="504" y="3472"/>
                  <a:ext cx="756" cy="288"/>
                </a:xfrm>
                <a:prstGeom prst="rect">
                  <a:avLst/>
                </a:prstGeom>
                <a:noFill/>
                <a:ln w="7">
                  <a:solidFill>
                    <a:srgbClr val="A0A0A0"/>
                  </a:solidFill>
                  <a:miter lim="800000"/>
                  <a:headEnd/>
                  <a:tailEnd/>
                </a:ln>
              </p:spPr>
              <p:txBody>
                <a:bodyPr/>
                <a:lstStyle/>
                <a:p>
                  <a:endParaRPr lang="en-US"/>
                </a:p>
              </p:txBody>
            </p:sp>
          </p:grpSp>
          <p:grpSp>
            <p:nvGrpSpPr>
              <p:cNvPr id="24601" name="Group 60"/>
              <p:cNvGrpSpPr>
                <a:grpSpLocks/>
              </p:cNvGrpSpPr>
              <p:nvPr/>
            </p:nvGrpSpPr>
            <p:grpSpPr bwMode="auto">
              <a:xfrm>
                <a:off x="1260" y="3472"/>
                <a:ext cx="1512" cy="288"/>
                <a:chOff x="1260" y="3472"/>
                <a:chExt cx="1512" cy="288"/>
              </a:xfrm>
            </p:grpSpPr>
            <p:sp>
              <p:nvSpPr>
                <p:cNvPr id="24605" name="Rectangle 21"/>
                <p:cNvSpPr>
                  <a:spLocks noChangeArrowheads="1"/>
                </p:cNvSpPr>
                <p:nvPr/>
              </p:nvSpPr>
              <p:spPr bwMode="auto">
                <a:xfrm>
                  <a:off x="1260" y="3472"/>
                  <a:ext cx="1512" cy="288"/>
                </a:xfrm>
                <a:prstGeom prst="rect">
                  <a:avLst/>
                </a:prstGeom>
                <a:noFill/>
                <a:ln w="9525">
                  <a:noFill/>
                  <a:miter lim="800000"/>
                  <a:headEnd/>
                  <a:tailEnd/>
                </a:ln>
              </p:spPr>
              <p:txBody>
                <a:bodyPr anchor="ctr"/>
                <a:lstStyle/>
                <a:p>
                  <a:pPr algn="ctr"/>
                  <a:r>
                    <a:rPr lang="en-GB" sz="2400"/>
                    <a:t>Anti-A and anti-B</a:t>
                  </a:r>
                </a:p>
              </p:txBody>
            </p:sp>
            <p:sp>
              <p:nvSpPr>
                <p:cNvPr id="24606" name="Rectangle 59"/>
                <p:cNvSpPr>
                  <a:spLocks noChangeArrowheads="1"/>
                </p:cNvSpPr>
                <p:nvPr/>
              </p:nvSpPr>
              <p:spPr bwMode="auto">
                <a:xfrm>
                  <a:off x="1260" y="3472"/>
                  <a:ext cx="1512" cy="288"/>
                </a:xfrm>
                <a:prstGeom prst="rect">
                  <a:avLst/>
                </a:prstGeom>
                <a:noFill/>
                <a:ln w="7">
                  <a:solidFill>
                    <a:srgbClr val="A0A0A0"/>
                  </a:solidFill>
                  <a:miter lim="800000"/>
                  <a:headEnd/>
                  <a:tailEnd/>
                </a:ln>
              </p:spPr>
              <p:txBody>
                <a:bodyPr/>
                <a:lstStyle/>
                <a:p>
                  <a:endParaRPr lang="en-US"/>
                </a:p>
              </p:txBody>
            </p:sp>
          </p:grpSp>
          <p:grpSp>
            <p:nvGrpSpPr>
              <p:cNvPr id="24602" name="Group 62"/>
              <p:cNvGrpSpPr>
                <a:grpSpLocks/>
              </p:cNvGrpSpPr>
              <p:nvPr/>
            </p:nvGrpSpPr>
            <p:grpSpPr bwMode="auto">
              <a:xfrm>
                <a:off x="2772" y="3472"/>
                <a:ext cx="862" cy="288"/>
                <a:chOff x="2772" y="3472"/>
                <a:chExt cx="862" cy="288"/>
              </a:xfrm>
            </p:grpSpPr>
            <p:sp>
              <p:nvSpPr>
                <p:cNvPr id="24603" name="Rectangle 22"/>
                <p:cNvSpPr>
                  <a:spLocks noChangeArrowheads="1"/>
                </p:cNvSpPr>
                <p:nvPr/>
              </p:nvSpPr>
              <p:spPr bwMode="auto">
                <a:xfrm>
                  <a:off x="2772" y="3472"/>
                  <a:ext cx="862" cy="288"/>
                </a:xfrm>
                <a:prstGeom prst="rect">
                  <a:avLst/>
                </a:prstGeom>
                <a:noFill/>
                <a:ln w="9525">
                  <a:noFill/>
                  <a:miter lim="800000"/>
                  <a:headEnd/>
                  <a:tailEnd/>
                </a:ln>
              </p:spPr>
              <p:txBody>
                <a:bodyPr anchor="ctr"/>
                <a:lstStyle/>
                <a:p>
                  <a:pPr algn="ctr"/>
                  <a:r>
                    <a:rPr lang="en-GB" sz="2400" i="1"/>
                    <a:t>OO</a:t>
                  </a:r>
                  <a:endParaRPr lang="en-GB" sz="2400"/>
                </a:p>
              </p:txBody>
            </p:sp>
            <p:sp>
              <p:nvSpPr>
                <p:cNvPr id="24604" name="Rectangle 61"/>
                <p:cNvSpPr>
                  <a:spLocks noChangeArrowheads="1"/>
                </p:cNvSpPr>
                <p:nvPr/>
              </p:nvSpPr>
              <p:spPr bwMode="auto">
                <a:xfrm>
                  <a:off x="2772" y="3472"/>
                  <a:ext cx="862" cy="288"/>
                </a:xfrm>
                <a:prstGeom prst="rect">
                  <a:avLst/>
                </a:prstGeom>
                <a:noFill/>
                <a:ln w="7">
                  <a:solidFill>
                    <a:srgbClr val="A0A0A0"/>
                  </a:solidFill>
                  <a:miter lim="800000"/>
                  <a:headEnd/>
                  <a:tailEnd/>
                </a:ln>
              </p:spPr>
              <p:txBody>
                <a:bodyPr/>
                <a:lstStyle/>
                <a:p>
                  <a:endParaRPr lang="en-US"/>
                </a:p>
              </p:txBody>
            </p:sp>
          </p:grpSp>
        </p:grpSp>
        <p:sp>
          <p:nvSpPr>
            <p:cNvPr id="24582" name="Rectangle 64"/>
            <p:cNvSpPr>
              <a:spLocks noChangeArrowheads="1"/>
            </p:cNvSpPr>
            <p:nvPr/>
          </p:nvSpPr>
          <p:spPr bwMode="auto">
            <a:xfrm>
              <a:off x="-11" y="1389"/>
              <a:ext cx="3656" cy="2382"/>
            </a:xfrm>
            <a:prstGeom prst="rect">
              <a:avLst/>
            </a:prstGeom>
            <a:noFill/>
            <a:ln w="34925">
              <a:solidFill>
                <a:srgbClr val="A0A0A0"/>
              </a:solidFill>
              <a:miter lim="800000"/>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0-#ppt_w/2"/>
                                          </p:val>
                                        </p:tav>
                                        <p:tav tm="100000">
                                          <p:val>
                                            <p:strVal val="#ppt_x"/>
                                          </p:val>
                                        </p:tav>
                                      </p:tavLst>
                                    </p:anim>
                                    <p:anim calcmode="lin" valueType="num">
                                      <p:cBhvr additive="base">
                                        <p:cTn id="8"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38"/>
                                        </p:tgtEl>
                                        <p:attrNameLst>
                                          <p:attrName>style.visibility</p:attrName>
                                        </p:attrNameLst>
                                      </p:cBhvr>
                                      <p:to>
                                        <p:strVal val="visible"/>
                                      </p:to>
                                    </p:set>
                                    <p:anim calcmode="lin" valueType="num">
                                      <p:cBhvr additive="base">
                                        <p:cTn id="13" dur="500" fill="hold"/>
                                        <p:tgtEl>
                                          <p:spTgt spid="3138"/>
                                        </p:tgtEl>
                                        <p:attrNameLst>
                                          <p:attrName>ppt_x</p:attrName>
                                        </p:attrNameLst>
                                      </p:cBhvr>
                                      <p:tavLst>
                                        <p:tav tm="0">
                                          <p:val>
                                            <p:strVal val="0-#ppt_w/2"/>
                                          </p:val>
                                        </p:tav>
                                        <p:tav tm="100000">
                                          <p:val>
                                            <p:strVal val="#ppt_x"/>
                                          </p:val>
                                        </p:tav>
                                      </p:tavLst>
                                    </p:anim>
                                    <p:anim calcmode="lin" valueType="num">
                                      <p:cBhvr additive="base">
                                        <p:cTn id="14" dur="500" fill="hold"/>
                                        <p:tgtEl>
                                          <p:spTgt spid="313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13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9"/>
          <p:cNvGrpSpPr>
            <a:grpSpLocks/>
          </p:cNvGrpSpPr>
          <p:nvPr/>
        </p:nvGrpSpPr>
        <p:grpSpPr bwMode="auto">
          <a:xfrm>
            <a:off x="685800" y="304800"/>
            <a:ext cx="9383713" cy="1371600"/>
            <a:chOff x="0" y="0"/>
            <a:chExt cx="7213" cy="4478"/>
          </a:xfrm>
        </p:grpSpPr>
        <p:sp>
          <p:nvSpPr>
            <p:cNvPr id="25604" name="Rectangle 2"/>
            <p:cNvSpPr>
              <a:spLocks noChangeArrowheads="1"/>
            </p:cNvSpPr>
            <p:nvPr/>
          </p:nvSpPr>
          <p:spPr bwMode="auto">
            <a:xfrm>
              <a:off x="0" y="0"/>
              <a:ext cx="5874" cy="4478"/>
            </a:xfrm>
            <a:prstGeom prst="rect">
              <a:avLst/>
            </a:prstGeom>
            <a:noFill/>
            <a:ln w="9525">
              <a:noFill/>
              <a:miter lim="800000"/>
              <a:headEnd/>
              <a:tailEnd/>
            </a:ln>
          </p:spPr>
          <p:txBody>
            <a:bodyPr/>
            <a:lstStyle/>
            <a:p>
              <a:r>
                <a:rPr lang="en-GB" sz="1800">
                  <a:solidFill>
                    <a:srgbClr val="0062C8"/>
                  </a:solidFill>
                  <a:latin typeface="Arial" charset="0"/>
                  <a:cs typeface="Arial" charset="0"/>
                </a:rPr>
                <a:t/>
              </a:r>
              <a:br>
                <a:rPr lang="en-GB" sz="1800">
                  <a:solidFill>
                    <a:srgbClr val="0062C8"/>
                  </a:solidFill>
                  <a:latin typeface="Arial" charset="0"/>
                  <a:cs typeface="Arial" charset="0"/>
                </a:rPr>
              </a:br>
              <a:r>
                <a:rPr lang="en-GB" sz="2800" b="1">
                  <a:solidFill>
                    <a:srgbClr val="FF0000"/>
                  </a:solidFill>
                  <a:latin typeface="Verdana" pitchFamily="34" charset="0"/>
                  <a:cs typeface="Arial" charset="0"/>
                </a:rPr>
                <a:t>Why group A blood must never be given to a group B person?</a:t>
              </a:r>
              <a:endParaRPr lang="en-GB" sz="2400" b="1">
                <a:solidFill>
                  <a:srgbClr val="FF0000"/>
                </a:solidFill>
                <a:latin typeface="Verdana" pitchFamily="34" charset="0"/>
                <a:cs typeface="Arial" charset="0"/>
              </a:endParaRPr>
            </a:p>
            <a:p>
              <a:r>
                <a:rPr lang="en-GB" sz="2400">
                  <a:solidFill>
                    <a:srgbClr val="0062C8"/>
                  </a:solidFill>
                  <a:latin typeface="Arial" charset="0"/>
                  <a:cs typeface="Arial" charset="0"/>
                </a:rPr>
                <a:t/>
              </a:r>
              <a:br>
                <a:rPr lang="en-GB" sz="2400">
                  <a:solidFill>
                    <a:srgbClr val="0062C8"/>
                  </a:solidFill>
                  <a:latin typeface="Arial" charset="0"/>
                  <a:cs typeface="Arial" charset="0"/>
                </a:rPr>
              </a:br>
              <a:endParaRPr lang="cy-GB" sz="2400">
                <a:solidFill>
                  <a:srgbClr val="0062C8"/>
                </a:solidFill>
                <a:latin typeface="Arial" charset="0"/>
                <a:cs typeface="Arial" charset="0"/>
              </a:endParaRPr>
            </a:p>
          </p:txBody>
        </p:sp>
        <p:grpSp>
          <p:nvGrpSpPr>
            <p:cNvPr id="25605" name="Group 18"/>
            <p:cNvGrpSpPr>
              <a:grpSpLocks/>
            </p:cNvGrpSpPr>
            <p:nvPr/>
          </p:nvGrpSpPr>
          <p:grpSpPr bwMode="auto">
            <a:xfrm>
              <a:off x="5874" y="0"/>
              <a:ext cx="1339" cy="3099"/>
              <a:chOff x="0" y="4286"/>
              <a:chExt cx="1339" cy="3099"/>
            </a:xfrm>
          </p:grpSpPr>
          <p:sp>
            <p:nvSpPr>
              <p:cNvPr id="25606" name="Rectangle 3"/>
              <p:cNvSpPr>
                <a:spLocks noChangeArrowheads="1"/>
              </p:cNvSpPr>
              <p:nvPr/>
            </p:nvSpPr>
            <p:spPr bwMode="auto">
              <a:xfrm>
                <a:off x="0" y="4286"/>
                <a:ext cx="1339" cy="0"/>
              </a:xfrm>
              <a:prstGeom prst="rect">
                <a:avLst/>
              </a:prstGeom>
              <a:noFill/>
              <a:ln w="9525">
                <a:noFill/>
                <a:miter lim="800000"/>
                <a:headEnd/>
                <a:tailEnd/>
              </a:ln>
            </p:spPr>
            <p:txBody>
              <a:bodyPr>
                <a:spAutoFit/>
              </a:bodyPr>
              <a:lstStyle/>
              <a:p>
                <a:endParaRPr lang="en-US"/>
              </a:p>
            </p:txBody>
          </p:sp>
          <p:grpSp>
            <p:nvGrpSpPr>
              <p:cNvPr id="25607" name="Group 17"/>
              <p:cNvGrpSpPr>
                <a:grpSpLocks/>
              </p:cNvGrpSpPr>
              <p:nvPr/>
            </p:nvGrpSpPr>
            <p:grpSpPr bwMode="auto">
              <a:xfrm>
                <a:off x="0" y="4286"/>
                <a:ext cx="1152" cy="3099"/>
                <a:chOff x="0" y="4286"/>
                <a:chExt cx="1152" cy="3099"/>
              </a:xfrm>
            </p:grpSpPr>
            <p:sp>
              <p:nvSpPr>
                <p:cNvPr id="25608" name="Rectangle 4"/>
                <p:cNvSpPr>
                  <a:spLocks noChangeArrowheads="1"/>
                </p:cNvSpPr>
                <p:nvPr/>
              </p:nvSpPr>
              <p:spPr bwMode="auto">
                <a:xfrm>
                  <a:off x="0" y="4286"/>
                  <a:ext cx="1152" cy="711"/>
                </a:xfrm>
                <a:prstGeom prst="rect">
                  <a:avLst/>
                </a:prstGeom>
                <a:noFill/>
                <a:ln w="9525">
                  <a:noFill/>
                  <a:miter lim="800000"/>
                  <a:headEnd/>
                  <a:tailEnd/>
                </a:ln>
              </p:spPr>
              <p:txBody>
                <a:bodyPr/>
                <a:lstStyle/>
                <a:p>
                  <a:r>
                    <a:rPr lang="en-GB" sz="600">
                      <a:solidFill>
                        <a:srgbClr val="D40139"/>
                      </a:solidFill>
                      <a:latin typeface="Verdana" pitchFamily="34" charset="0"/>
                      <a:cs typeface="Arial" charset="0"/>
                      <a:hlinkClick r:id="rId2"/>
                      <a:hlinkMouseOver r:id="rId3" action="ppaction://hlinkfile"/>
                    </a:rPr>
                    <a:t>  </a:t>
                  </a:r>
                  <a:r>
                    <a:rPr lang="en-GB" sz="6200">
                      <a:solidFill>
                        <a:srgbClr val="D40139"/>
                      </a:solidFill>
                      <a:latin typeface="Verdana" pitchFamily="34" charset="0"/>
                      <a:cs typeface="Arial" charset="0"/>
                    </a:rPr>
                    <a:t> </a:t>
                  </a:r>
                  <a:r>
                    <a:rPr lang="en-GB" sz="600">
                      <a:solidFill>
                        <a:srgbClr val="D40139"/>
                      </a:solidFill>
                      <a:latin typeface="Verdana" pitchFamily="34" charset="0"/>
                      <a:cs typeface="Arial" charset="0"/>
                    </a:rPr>
                    <a:t>                                                              </a:t>
                  </a:r>
                </a:p>
              </p:txBody>
            </p:sp>
            <p:sp>
              <p:nvSpPr>
                <p:cNvPr id="25609" name="Rectangle 6"/>
                <p:cNvSpPr>
                  <a:spLocks noChangeArrowheads="1"/>
                </p:cNvSpPr>
                <p:nvPr/>
              </p:nvSpPr>
              <p:spPr bwMode="auto">
                <a:xfrm>
                  <a:off x="0" y="4997"/>
                  <a:ext cx="1152" cy="290"/>
                </a:xfrm>
                <a:prstGeom prst="rect">
                  <a:avLst/>
                </a:prstGeom>
                <a:noFill/>
                <a:ln w="9525">
                  <a:noFill/>
                  <a:miter lim="800000"/>
                  <a:headEnd/>
                  <a:tailEnd/>
                </a:ln>
              </p:spPr>
              <p:txBody>
                <a:bodyPr/>
                <a:lstStyle/>
                <a:p>
                  <a:r>
                    <a:rPr lang="en-GB" sz="600">
                      <a:solidFill>
                        <a:srgbClr val="D40139"/>
                      </a:solidFill>
                      <a:latin typeface="Verdana" pitchFamily="34" charset="0"/>
                      <a:cs typeface="Arial" charset="0"/>
                    </a:rPr>
                    <a:t/>
                  </a:r>
                  <a:br>
                    <a:rPr lang="en-GB" sz="600">
                      <a:solidFill>
                        <a:srgbClr val="D40139"/>
                      </a:solidFill>
                      <a:latin typeface="Verdana" pitchFamily="34" charset="0"/>
                      <a:cs typeface="Arial" charset="0"/>
                    </a:rPr>
                  </a:br>
                  <a:r>
                    <a:rPr lang="en-GB" sz="600">
                      <a:solidFill>
                        <a:srgbClr val="D40139"/>
                      </a:solidFill>
                      <a:latin typeface="Verdana" pitchFamily="34" charset="0"/>
                      <a:cs typeface="Arial" charset="0"/>
                    </a:rPr>
                    <a:t>  </a:t>
                  </a:r>
                  <a:r>
                    <a:rPr lang="en-GB">
                      <a:solidFill>
                        <a:srgbClr val="D40139"/>
                      </a:solidFill>
                      <a:latin typeface="Verdana" pitchFamily="34" charset="0"/>
                      <a:cs typeface="Arial" charset="0"/>
                    </a:rPr>
                    <a:t> </a:t>
                  </a:r>
                  <a:r>
                    <a:rPr lang="en-GB" sz="600">
                      <a:solidFill>
                        <a:srgbClr val="D40139"/>
                      </a:solidFill>
                      <a:latin typeface="Verdana" pitchFamily="34" charset="0"/>
                      <a:cs typeface="Arial" charset="0"/>
                    </a:rPr>
                    <a:t>                                                                  </a:t>
                  </a:r>
                  <a:br>
                    <a:rPr lang="en-GB" sz="600">
                      <a:solidFill>
                        <a:srgbClr val="D40139"/>
                      </a:solidFill>
                      <a:latin typeface="Verdana" pitchFamily="34" charset="0"/>
                      <a:cs typeface="Arial" charset="0"/>
                    </a:rPr>
                  </a:br>
                  <a:r>
                    <a:rPr lang="en-GB" sz="600">
                      <a:solidFill>
                        <a:srgbClr val="D40139"/>
                      </a:solidFill>
                      <a:latin typeface="Verdana" pitchFamily="34" charset="0"/>
                      <a:cs typeface="Arial" charset="0"/>
                    </a:rPr>
                    <a:t/>
                  </a:r>
                  <a:br>
                    <a:rPr lang="en-GB" sz="600">
                      <a:solidFill>
                        <a:srgbClr val="D40139"/>
                      </a:solidFill>
                      <a:latin typeface="Verdana" pitchFamily="34" charset="0"/>
                      <a:cs typeface="Arial" charset="0"/>
                    </a:rPr>
                  </a:br>
                  <a:endParaRPr lang="en-GB" sz="600">
                    <a:solidFill>
                      <a:srgbClr val="D40139"/>
                    </a:solidFill>
                    <a:latin typeface="Verdana" pitchFamily="34" charset="0"/>
                    <a:cs typeface="Arial" charset="0"/>
                  </a:endParaRPr>
                </a:p>
              </p:txBody>
            </p:sp>
            <p:sp>
              <p:nvSpPr>
                <p:cNvPr id="25610" name="Rectangle 8"/>
                <p:cNvSpPr>
                  <a:spLocks noChangeArrowheads="1"/>
                </p:cNvSpPr>
                <p:nvPr/>
              </p:nvSpPr>
              <p:spPr bwMode="auto">
                <a:xfrm>
                  <a:off x="0" y="5287"/>
                  <a:ext cx="1152" cy="462"/>
                </a:xfrm>
                <a:prstGeom prst="rect">
                  <a:avLst/>
                </a:prstGeom>
                <a:noFill/>
                <a:ln w="9525">
                  <a:noFill/>
                  <a:miter lim="800000"/>
                  <a:headEnd/>
                  <a:tailEnd/>
                </a:ln>
              </p:spPr>
              <p:txBody>
                <a:bodyPr/>
                <a:lstStyle/>
                <a:p>
                  <a:r>
                    <a:rPr lang="en-GB" sz="600">
                      <a:solidFill>
                        <a:srgbClr val="D40139"/>
                      </a:solidFill>
                      <a:latin typeface="Verdana" pitchFamily="34" charset="0"/>
                      <a:cs typeface="Arial" charset="0"/>
                      <a:hlinkClick r:id="rId4"/>
                      <a:hlinkMouseOver r:id="rId5" action="ppaction://hlinkfile"/>
                    </a:rPr>
                    <a:t>  </a:t>
                  </a:r>
                  <a:r>
                    <a:rPr lang="en-GB" sz="3600">
                      <a:solidFill>
                        <a:srgbClr val="D40139"/>
                      </a:solidFill>
                      <a:latin typeface="Verdana" pitchFamily="34" charset="0"/>
                      <a:cs typeface="Arial" charset="0"/>
                    </a:rPr>
                    <a:t> </a:t>
                  </a:r>
                  <a:r>
                    <a:rPr lang="en-GB" sz="600">
                      <a:solidFill>
                        <a:srgbClr val="D40139"/>
                      </a:solidFill>
                      <a:latin typeface="Verdana" pitchFamily="34" charset="0"/>
                      <a:cs typeface="Arial" charset="0"/>
                    </a:rPr>
                    <a:t>                                                           </a:t>
                  </a:r>
                </a:p>
              </p:txBody>
            </p:sp>
            <p:sp>
              <p:nvSpPr>
                <p:cNvPr id="25611" name="Rectangle 10"/>
                <p:cNvSpPr>
                  <a:spLocks noChangeArrowheads="1"/>
                </p:cNvSpPr>
                <p:nvPr/>
              </p:nvSpPr>
              <p:spPr bwMode="auto">
                <a:xfrm>
                  <a:off x="0" y="5749"/>
                  <a:ext cx="1152" cy="1636"/>
                </a:xfrm>
                <a:prstGeom prst="rect">
                  <a:avLst/>
                </a:prstGeom>
                <a:noFill/>
                <a:ln w="9525">
                  <a:noFill/>
                  <a:miter lim="800000"/>
                  <a:headEnd/>
                  <a:tailEnd/>
                </a:ln>
              </p:spPr>
              <p:txBody>
                <a:bodyPr/>
                <a:lstStyle/>
                <a:p>
                  <a:r>
                    <a:rPr lang="en-GB" sz="600">
                      <a:solidFill>
                        <a:srgbClr val="D40139"/>
                      </a:solidFill>
                      <a:latin typeface="Verdana" pitchFamily="34" charset="0"/>
                      <a:cs typeface="Arial" charset="0"/>
                    </a:rPr>
                    <a:t/>
                  </a:r>
                  <a:br>
                    <a:rPr lang="en-GB" sz="600">
                      <a:solidFill>
                        <a:srgbClr val="D40139"/>
                      </a:solidFill>
                      <a:latin typeface="Verdana" pitchFamily="34" charset="0"/>
                      <a:cs typeface="Arial" charset="0"/>
                    </a:rPr>
                  </a:br>
                  <a:r>
                    <a:rPr lang="en-GB" sz="600">
                      <a:solidFill>
                        <a:srgbClr val="D40139"/>
                      </a:solidFill>
                      <a:latin typeface="Verdana" pitchFamily="34" charset="0"/>
                      <a:cs typeface="Arial" charset="0"/>
                    </a:rPr>
                    <a:t>  </a:t>
                  </a:r>
                  <a:r>
                    <a:rPr lang="en-GB">
                      <a:solidFill>
                        <a:srgbClr val="D40139"/>
                      </a:solidFill>
                      <a:latin typeface="Verdana" pitchFamily="34" charset="0"/>
                      <a:cs typeface="Arial" charset="0"/>
                    </a:rPr>
                    <a:t> </a:t>
                  </a:r>
                  <a:r>
                    <a:rPr lang="en-GB" sz="600">
                      <a:solidFill>
                        <a:srgbClr val="D40139"/>
                      </a:solidFill>
                      <a:latin typeface="Verdana" pitchFamily="34" charset="0"/>
                      <a:cs typeface="Arial" charset="0"/>
                    </a:rPr>
                    <a:t>                                                                  </a:t>
                  </a:r>
                  <a:br>
                    <a:rPr lang="en-GB" sz="600">
                      <a:solidFill>
                        <a:srgbClr val="D40139"/>
                      </a:solidFill>
                      <a:latin typeface="Verdana" pitchFamily="34" charset="0"/>
                      <a:cs typeface="Arial" charset="0"/>
                    </a:rPr>
                  </a:br>
                  <a:r>
                    <a:rPr lang="en-GB" sz="600">
                      <a:solidFill>
                        <a:srgbClr val="D40139"/>
                      </a:solidFill>
                      <a:latin typeface="Verdana" pitchFamily="34" charset="0"/>
                      <a:cs typeface="Arial" charset="0"/>
                    </a:rPr>
                    <a:t/>
                  </a:r>
                  <a:br>
                    <a:rPr lang="en-GB" sz="600">
                      <a:solidFill>
                        <a:srgbClr val="D40139"/>
                      </a:solidFill>
                      <a:latin typeface="Verdana" pitchFamily="34" charset="0"/>
                      <a:cs typeface="Arial" charset="0"/>
                    </a:rPr>
                  </a:br>
                  <a:r>
                    <a:rPr lang="en-GB" sz="600">
                      <a:solidFill>
                        <a:srgbClr val="D40139"/>
                      </a:solidFill>
                      <a:latin typeface="Verdana" pitchFamily="34" charset="0"/>
                      <a:cs typeface="Arial" charset="0"/>
                    </a:rPr>
                    <a:t/>
                  </a:r>
                  <a:br>
                    <a:rPr lang="en-GB" sz="600">
                      <a:solidFill>
                        <a:srgbClr val="D40139"/>
                      </a:solidFill>
                      <a:latin typeface="Verdana" pitchFamily="34" charset="0"/>
                      <a:cs typeface="Arial" charset="0"/>
                    </a:rPr>
                  </a:br>
                  <a:r>
                    <a:rPr lang="en-GB" sz="600">
                      <a:solidFill>
                        <a:srgbClr val="D40139"/>
                      </a:solidFill>
                      <a:latin typeface="Verdana" pitchFamily="34" charset="0"/>
                      <a:cs typeface="Arial" charset="0"/>
                      <a:hlinkClick r:id="rId6"/>
                    </a:rPr>
                    <a:t>  </a:t>
                  </a:r>
                  <a:r>
                    <a:rPr lang="en-GB" sz="600">
                      <a:solidFill>
                        <a:srgbClr val="D40139"/>
                      </a:solidFill>
                      <a:latin typeface="Verdana" pitchFamily="34" charset="0"/>
                      <a:cs typeface="Arial" charset="0"/>
                    </a:rPr>
                    <a:t>                                 </a:t>
                  </a:r>
                  <a:br>
                    <a:rPr lang="en-GB" sz="600">
                      <a:solidFill>
                        <a:srgbClr val="D40139"/>
                      </a:solidFill>
                      <a:latin typeface="Verdana" pitchFamily="34" charset="0"/>
                      <a:cs typeface="Arial" charset="0"/>
                    </a:rPr>
                  </a:br>
                  <a:r>
                    <a:rPr lang="en-GB" sz="600">
                      <a:solidFill>
                        <a:srgbClr val="D40139"/>
                      </a:solidFill>
                      <a:latin typeface="Verdana" pitchFamily="34" charset="0"/>
                      <a:cs typeface="Arial" charset="0"/>
                    </a:rPr>
                    <a:t/>
                  </a:r>
                  <a:br>
                    <a:rPr lang="en-GB" sz="600">
                      <a:solidFill>
                        <a:srgbClr val="D40139"/>
                      </a:solidFill>
                      <a:latin typeface="Verdana" pitchFamily="34" charset="0"/>
                      <a:cs typeface="Arial" charset="0"/>
                    </a:rPr>
                  </a:br>
                  <a:r>
                    <a:rPr lang="en-GB" sz="600">
                      <a:solidFill>
                        <a:srgbClr val="D40139"/>
                      </a:solidFill>
                      <a:latin typeface="Arial" charset="0"/>
                      <a:cs typeface="Arial" charset="0"/>
                      <a:hlinkClick r:id="rId6"/>
                      <a:hlinkMouseOver r:id="rId7" action="ppaction://hlinkfile"/>
                    </a:rPr>
                    <a:t>  </a:t>
                  </a:r>
                  <a:r>
                    <a:rPr lang="en-GB" sz="2100">
                      <a:solidFill>
                        <a:srgbClr val="D40139"/>
                      </a:solidFill>
                      <a:latin typeface="Arial" charset="0"/>
                      <a:cs typeface="Arial" charset="0"/>
                    </a:rPr>
                    <a:t> </a:t>
                  </a:r>
                  <a:r>
                    <a:rPr lang="en-GB" sz="600">
                      <a:solidFill>
                        <a:srgbClr val="D40139"/>
                      </a:solidFill>
                      <a:latin typeface="Arial" charset="0"/>
                      <a:cs typeface="Arial" charset="0"/>
                    </a:rPr>
                    <a:t>                                                            </a:t>
                  </a:r>
                  <a:br>
                    <a:rPr lang="en-GB" sz="600">
                      <a:solidFill>
                        <a:srgbClr val="D40139"/>
                      </a:solidFill>
                      <a:latin typeface="Arial" charset="0"/>
                      <a:cs typeface="Arial" charset="0"/>
                    </a:rPr>
                  </a:br>
                  <a:r>
                    <a:rPr lang="en-GB" sz="600">
                      <a:solidFill>
                        <a:srgbClr val="D40139"/>
                      </a:solidFill>
                      <a:latin typeface="Arial" charset="0"/>
                      <a:cs typeface="Arial" charset="0"/>
                    </a:rPr>
                    <a:t>  </a:t>
                  </a:r>
                  <a:r>
                    <a:rPr lang="en-GB">
                      <a:solidFill>
                        <a:srgbClr val="D40139"/>
                      </a:solidFill>
                      <a:latin typeface="Arial" charset="0"/>
                      <a:cs typeface="Arial" charset="0"/>
                    </a:rPr>
                    <a:t> </a:t>
                  </a:r>
                  <a:r>
                    <a:rPr lang="en-GB" sz="600">
                      <a:solidFill>
                        <a:srgbClr val="D40139"/>
                      </a:solidFill>
                      <a:latin typeface="Arial" charset="0"/>
                      <a:cs typeface="Arial" charset="0"/>
                    </a:rPr>
                    <a:t>                                                                                       </a:t>
                  </a:r>
                  <a:br>
                    <a:rPr lang="en-GB" sz="600">
                      <a:solidFill>
                        <a:srgbClr val="D40139"/>
                      </a:solidFill>
                      <a:latin typeface="Arial" charset="0"/>
                      <a:cs typeface="Arial" charset="0"/>
                    </a:rPr>
                  </a:br>
                  <a:r>
                    <a:rPr lang="en-GB" sz="600">
                      <a:solidFill>
                        <a:srgbClr val="D40139"/>
                      </a:solidFill>
                      <a:latin typeface="Verdana" pitchFamily="34" charset="0"/>
                      <a:cs typeface="Arial" charset="0"/>
                      <a:hlinkMouseOver r:id="rId8" action="ppaction://hlinkfile"/>
                    </a:rPr>
                    <a:t>  </a:t>
                  </a:r>
                  <a:r>
                    <a:rPr lang="en-GB" sz="1600">
                      <a:solidFill>
                        <a:srgbClr val="D40139"/>
                      </a:solidFill>
                      <a:latin typeface="Verdana" pitchFamily="34" charset="0"/>
                      <a:cs typeface="Arial" charset="0"/>
                    </a:rPr>
                    <a:t> </a:t>
                  </a:r>
                  <a:r>
                    <a:rPr lang="en-GB" sz="600">
                      <a:solidFill>
                        <a:srgbClr val="D40139"/>
                      </a:solidFill>
                      <a:latin typeface="Verdana" pitchFamily="34" charset="0"/>
                      <a:cs typeface="Arial" charset="0"/>
                    </a:rPr>
                    <a:t>                                                  </a:t>
                  </a:r>
                  <a:r>
                    <a:rPr lang="en-GB" sz="600">
                      <a:solidFill>
                        <a:srgbClr val="D40139"/>
                      </a:solidFill>
                      <a:latin typeface="Arial" charset="0"/>
                      <a:cs typeface="Arial" charset="0"/>
                    </a:rPr>
                    <a:t> </a:t>
                  </a:r>
                  <a:br>
                    <a:rPr lang="en-GB" sz="600">
                      <a:solidFill>
                        <a:srgbClr val="D40139"/>
                      </a:solidFill>
                      <a:latin typeface="Arial" charset="0"/>
                      <a:cs typeface="Arial" charset="0"/>
                    </a:rPr>
                  </a:br>
                  <a:r>
                    <a:rPr lang="en-GB" sz="600">
                      <a:solidFill>
                        <a:srgbClr val="D40139"/>
                      </a:solidFill>
                      <a:latin typeface="Arial" charset="0"/>
                      <a:cs typeface="Arial" charset="0"/>
                    </a:rPr>
                    <a:t/>
                  </a:r>
                  <a:br>
                    <a:rPr lang="en-GB" sz="600">
                      <a:solidFill>
                        <a:srgbClr val="D40139"/>
                      </a:solidFill>
                      <a:latin typeface="Arial" charset="0"/>
                      <a:cs typeface="Arial" charset="0"/>
                    </a:rPr>
                  </a:br>
                  <a:r>
                    <a:rPr lang="en-GB" sz="600">
                      <a:solidFill>
                        <a:srgbClr val="D40139"/>
                      </a:solidFill>
                      <a:latin typeface="Arial" charset="0"/>
                      <a:cs typeface="Arial" charset="0"/>
                      <a:hlinkClick r:id="rId9"/>
                      <a:hlinkMouseOver r:id="rId10" action="ppaction://hlinkfile"/>
                    </a:rPr>
                    <a:t>  </a:t>
                  </a:r>
                  <a:r>
                    <a:rPr lang="en-GB" sz="1400">
                      <a:solidFill>
                        <a:srgbClr val="D40139"/>
                      </a:solidFill>
                      <a:latin typeface="Arial" charset="0"/>
                      <a:cs typeface="Arial" charset="0"/>
                    </a:rPr>
                    <a:t> </a:t>
                  </a:r>
                  <a:r>
                    <a:rPr lang="en-GB" sz="600">
                      <a:solidFill>
                        <a:srgbClr val="D40139"/>
                      </a:solidFill>
                      <a:latin typeface="Arial" charset="0"/>
                      <a:cs typeface="Arial" charset="0"/>
                    </a:rPr>
                    <a:t>                                                                            </a:t>
                  </a:r>
                  <a:r>
                    <a:rPr lang="en-GB" sz="600">
                      <a:solidFill>
                        <a:srgbClr val="D40139"/>
                      </a:solidFill>
                      <a:latin typeface="Verdana" pitchFamily="34" charset="0"/>
                      <a:cs typeface="Arial" charset="0"/>
                    </a:rPr>
                    <a:t/>
                  </a:r>
                  <a:br>
                    <a:rPr lang="en-GB" sz="600">
                      <a:solidFill>
                        <a:srgbClr val="D40139"/>
                      </a:solidFill>
                      <a:latin typeface="Verdana" pitchFamily="34" charset="0"/>
                      <a:cs typeface="Arial" charset="0"/>
                    </a:rPr>
                  </a:br>
                  <a:r>
                    <a:rPr lang="en-GB" sz="600">
                      <a:solidFill>
                        <a:srgbClr val="D40139"/>
                      </a:solidFill>
                      <a:latin typeface="Verdana" pitchFamily="34" charset="0"/>
                      <a:cs typeface="Arial" charset="0"/>
                    </a:rPr>
                    <a:t/>
                  </a:r>
                  <a:br>
                    <a:rPr lang="en-GB" sz="600">
                      <a:solidFill>
                        <a:srgbClr val="D40139"/>
                      </a:solidFill>
                      <a:latin typeface="Verdana" pitchFamily="34" charset="0"/>
                      <a:cs typeface="Arial" charset="0"/>
                    </a:rPr>
                  </a:br>
                  <a:endParaRPr lang="en-GB" sz="600">
                    <a:solidFill>
                      <a:srgbClr val="D40139"/>
                    </a:solidFill>
                    <a:latin typeface="Arial" charset="0"/>
                    <a:cs typeface="Arial" charset="0"/>
                  </a:endParaRPr>
                </a:p>
              </p:txBody>
            </p:sp>
          </p:grpSp>
        </p:grpSp>
      </p:grpSp>
      <p:sp>
        <p:nvSpPr>
          <p:cNvPr id="8213" name="Text Box 21"/>
          <p:cNvSpPr txBox="1">
            <a:spLocks noChangeArrowheads="1"/>
          </p:cNvSpPr>
          <p:nvPr/>
        </p:nvSpPr>
        <p:spPr bwMode="auto">
          <a:xfrm>
            <a:off x="838200" y="2057400"/>
            <a:ext cx="7485063" cy="4352925"/>
          </a:xfrm>
          <a:prstGeom prst="rect">
            <a:avLst/>
          </a:prstGeom>
          <a:noFill/>
          <a:ln w="9525">
            <a:noFill/>
            <a:miter lim="800000"/>
            <a:headEnd/>
            <a:tailEnd/>
          </a:ln>
        </p:spPr>
        <p:txBody>
          <a:bodyPr>
            <a:spAutoFit/>
          </a:bodyPr>
          <a:lstStyle/>
          <a:p>
            <a:r>
              <a:rPr lang="en-GB" sz="2400">
                <a:solidFill>
                  <a:srgbClr val="0062C8"/>
                </a:solidFill>
                <a:latin typeface="Verdana" pitchFamily="34" charset="0"/>
                <a:cs typeface="Arial" charset="0"/>
              </a:rPr>
              <a:t>Giving someone blood from the wrong ABO group could be fatal.</a:t>
            </a:r>
            <a:r>
              <a:rPr lang="en-GB">
                <a:solidFill>
                  <a:srgbClr val="0062C8"/>
                </a:solidFill>
                <a:latin typeface="Verdana" pitchFamily="34" charset="0"/>
                <a:cs typeface="Arial" charset="0"/>
              </a:rPr>
              <a:t> </a:t>
            </a:r>
            <a:br>
              <a:rPr lang="en-GB">
                <a:solidFill>
                  <a:srgbClr val="0062C8"/>
                </a:solidFill>
                <a:latin typeface="Verdana" pitchFamily="34" charset="0"/>
                <a:cs typeface="Arial" charset="0"/>
              </a:rPr>
            </a:br>
            <a:r>
              <a:rPr lang="en-GB">
                <a:solidFill>
                  <a:srgbClr val="0062C8"/>
                </a:solidFill>
                <a:latin typeface="Verdana" pitchFamily="34" charset="0"/>
                <a:cs typeface="Arial" charset="0"/>
              </a:rPr>
              <a:t/>
            </a:r>
            <a:br>
              <a:rPr lang="en-GB">
                <a:solidFill>
                  <a:srgbClr val="0062C8"/>
                </a:solidFill>
                <a:latin typeface="Verdana" pitchFamily="34" charset="0"/>
                <a:cs typeface="Arial" charset="0"/>
              </a:rPr>
            </a:br>
            <a:endParaRPr lang="cy-GB" sz="2400">
              <a:solidFill>
                <a:srgbClr val="0062C8"/>
              </a:solidFill>
              <a:latin typeface="Arial" charset="0"/>
              <a:cs typeface="Arial" charset="0"/>
            </a:endParaRPr>
          </a:p>
          <a:p>
            <a:endParaRPr lang="cy-GB" sz="2400">
              <a:solidFill>
                <a:srgbClr val="0062C8"/>
              </a:solidFill>
              <a:latin typeface="Arial" charset="0"/>
              <a:cs typeface="Arial" charset="0"/>
            </a:endParaRPr>
          </a:p>
          <a:p>
            <a:r>
              <a:rPr lang="en-GB" sz="2400">
                <a:solidFill>
                  <a:srgbClr val="0062C8"/>
                </a:solidFill>
                <a:latin typeface="Verdana" pitchFamily="34" charset="0"/>
                <a:cs typeface="Arial" charset="0"/>
              </a:rPr>
              <a:t>The anti-A antibodies in group B attack group A cells and vice versa. </a:t>
            </a:r>
            <a:br>
              <a:rPr lang="en-GB" sz="2400">
                <a:solidFill>
                  <a:srgbClr val="0062C8"/>
                </a:solidFill>
                <a:latin typeface="Verdana" pitchFamily="34" charset="0"/>
                <a:cs typeface="Arial" charset="0"/>
              </a:rPr>
            </a:br>
            <a:r>
              <a:rPr lang="en-GB" sz="2400">
                <a:solidFill>
                  <a:srgbClr val="0062C8"/>
                </a:solidFill>
                <a:latin typeface="Verdana" pitchFamily="34" charset="0"/>
                <a:cs typeface="Arial" charset="0"/>
              </a:rPr>
              <a:t/>
            </a:r>
            <a:br>
              <a:rPr lang="en-GB" sz="2400">
                <a:solidFill>
                  <a:srgbClr val="0062C8"/>
                </a:solidFill>
                <a:latin typeface="Verdana" pitchFamily="34" charset="0"/>
                <a:cs typeface="Arial" charset="0"/>
              </a:rPr>
            </a:br>
            <a:endParaRPr lang="en-GB" sz="2400">
              <a:solidFill>
                <a:srgbClr val="0062C8"/>
              </a:solidFill>
              <a:latin typeface="Verdana" pitchFamily="34" charset="0"/>
              <a:cs typeface="Arial" charset="0"/>
            </a:endParaRPr>
          </a:p>
          <a:p>
            <a:pPr>
              <a:buFontTx/>
              <a:buChar char="•"/>
            </a:pPr>
            <a:r>
              <a:rPr lang="en-GB" sz="2400">
                <a:solidFill>
                  <a:srgbClr val="0062C8"/>
                </a:solidFill>
                <a:latin typeface="Verdana" pitchFamily="34" charset="0"/>
                <a:cs typeface="Arial" charset="0"/>
              </a:rPr>
              <a:t> Blood group O negative is a different story.</a:t>
            </a:r>
            <a:br>
              <a:rPr lang="en-GB" sz="2400">
                <a:solidFill>
                  <a:srgbClr val="0062C8"/>
                </a:solidFill>
                <a:latin typeface="Verdana" pitchFamily="34" charset="0"/>
                <a:cs typeface="Arial" charset="0"/>
              </a:rPr>
            </a:br>
            <a:endParaRPr lang="en-GB" sz="2400">
              <a:solidFill>
                <a:srgbClr val="0062C8"/>
              </a:solidFill>
              <a:latin typeface="Verdana" pitchFamily="34" charset="0"/>
              <a:cs typeface="Arial" charset="0"/>
            </a:endParaRPr>
          </a:p>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213"/>
                                        </p:tgtEl>
                                        <p:attrNameLst>
                                          <p:attrName>style.visibility</p:attrName>
                                        </p:attrNameLst>
                                      </p:cBhvr>
                                      <p:to>
                                        <p:strVal val="visible"/>
                                      </p:to>
                                    </p:set>
                                    <p:anim calcmode="lin" valueType="num">
                                      <p:cBhvr additive="base">
                                        <p:cTn id="13" dur="500" fill="hold"/>
                                        <p:tgtEl>
                                          <p:spTgt spid="8213"/>
                                        </p:tgtEl>
                                        <p:attrNameLst>
                                          <p:attrName>ppt_x</p:attrName>
                                        </p:attrNameLst>
                                      </p:cBhvr>
                                      <p:tavLst>
                                        <p:tav tm="0">
                                          <p:val>
                                            <p:strVal val="0-#ppt_w/2"/>
                                          </p:val>
                                        </p:tav>
                                        <p:tav tm="100000">
                                          <p:val>
                                            <p:strVal val="#ppt_x"/>
                                          </p:val>
                                        </p:tav>
                                      </p:tavLst>
                                    </p:anim>
                                    <p:anim calcmode="lin" valueType="num">
                                      <p:cBhvr additive="base">
                                        <p:cTn id="14" dur="500" fill="hold"/>
                                        <p:tgtEl>
                                          <p:spTgt spid="82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1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457200" y="1447800"/>
            <a:ext cx="8229600" cy="6299200"/>
          </a:xfrm>
          <a:prstGeom prst="rect">
            <a:avLst/>
          </a:prstGeom>
          <a:noFill/>
          <a:ln w="9525">
            <a:noFill/>
            <a:miter lim="800000"/>
            <a:headEnd/>
            <a:tailEnd/>
          </a:ln>
        </p:spPr>
        <p:txBody>
          <a:bodyPr>
            <a:spAutoFit/>
          </a:bodyPr>
          <a:lstStyle/>
          <a:p>
            <a:r>
              <a:rPr lang="cy-GB" sz="2400">
                <a:latin typeface="Arial" charset="0"/>
                <a:cs typeface="Arial" charset="0"/>
              </a:rPr>
              <a:t>W</a:t>
            </a:r>
            <a:r>
              <a:rPr lang="en-GB" sz="2400">
                <a:latin typeface="Arial" charset="0"/>
                <a:cs typeface="Arial" charset="0"/>
              </a:rPr>
              <a:t>ell, it gets more complicated here, because there's another antigen to be considered - the </a:t>
            </a:r>
            <a:r>
              <a:rPr lang="en-GB" sz="2400" b="1">
                <a:latin typeface="Arial" charset="0"/>
                <a:cs typeface="Arial" charset="0"/>
              </a:rPr>
              <a:t>Rh antigen</a:t>
            </a:r>
            <a:r>
              <a:rPr lang="en-GB" sz="2400">
                <a:latin typeface="Arial" charset="0"/>
                <a:cs typeface="Arial" charset="0"/>
              </a:rPr>
              <a:t>.</a:t>
            </a:r>
            <a:br>
              <a:rPr lang="en-GB" sz="2400">
                <a:latin typeface="Arial" charset="0"/>
                <a:cs typeface="Arial" charset="0"/>
              </a:rPr>
            </a:br>
            <a:r>
              <a:rPr lang="en-GB" sz="2400">
                <a:latin typeface="Arial" charset="0"/>
                <a:cs typeface="Arial" charset="0"/>
              </a:rPr>
              <a:t/>
            </a:r>
            <a:br>
              <a:rPr lang="en-GB" sz="2400">
                <a:latin typeface="Arial" charset="0"/>
                <a:cs typeface="Arial" charset="0"/>
              </a:rPr>
            </a:br>
            <a:r>
              <a:rPr lang="en-GB" sz="2400">
                <a:latin typeface="Arial" charset="0"/>
                <a:cs typeface="Arial" charset="0"/>
              </a:rPr>
              <a:t>Some of us have it, some of us don't. </a:t>
            </a:r>
            <a:br>
              <a:rPr lang="en-GB" sz="2400">
                <a:latin typeface="Arial" charset="0"/>
                <a:cs typeface="Arial" charset="0"/>
              </a:rPr>
            </a:br>
            <a:r>
              <a:rPr lang="en-GB" sz="2400">
                <a:latin typeface="Arial" charset="0"/>
                <a:cs typeface="Arial" charset="0"/>
              </a:rPr>
              <a:t/>
            </a:r>
            <a:br>
              <a:rPr lang="en-GB" sz="2400">
                <a:latin typeface="Arial" charset="0"/>
                <a:cs typeface="Arial" charset="0"/>
              </a:rPr>
            </a:br>
            <a:r>
              <a:rPr lang="en-GB" sz="2400">
                <a:latin typeface="Arial" charset="0"/>
                <a:cs typeface="Arial" charset="0"/>
              </a:rPr>
              <a:t>If it is present, the blood is RhD positive, if not it's RhD negative. </a:t>
            </a:r>
            <a:br>
              <a:rPr lang="en-GB" sz="2400">
                <a:latin typeface="Arial" charset="0"/>
                <a:cs typeface="Arial" charset="0"/>
              </a:rPr>
            </a:br>
            <a:r>
              <a:rPr lang="en-GB" sz="2400">
                <a:latin typeface="Arial" charset="0"/>
                <a:cs typeface="Arial" charset="0"/>
              </a:rPr>
              <a:t/>
            </a:r>
            <a:br>
              <a:rPr lang="en-GB" sz="2400">
                <a:latin typeface="Arial" charset="0"/>
                <a:cs typeface="Arial" charset="0"/>
              </a:rPr>
            </a:br>
            <a:r>
              <a:rPr lang="en-GB" sz="2400">
                <a:latin typeface="Arial" charset="0"/>
                <a:cs typeface="Arial" charset="0"/>
              </a:rPr>
              <a:t>So, for example, some people in group A will have it, and will therefore be classed as A+ (or A positive). </a:t>
            </a:r>
            <a:br>
              <a:rPr lang="en-GB" sz="2400">
                <a:latin typeface="Arial" charset="0"/>
                <a:cs typeface="Arial" charset="0"/>
              </a:rPr>
            </a:br>
            <a:r>
              <a:rPr lang="en-GB" sz="2400">
                <a:latin typeface="Arial" charset="0"/>
                <a:cs typeface="Arial" charset="0"/>
              </a:rPr>
              <a:t/>
            </a:r>
            <a:br>
              <a:rPr lang="en-GB" sz="2400">
                <a:latin typeface="Arial" charset="0"/>
                <a:cs typeface="Arial" charset="0"/>
              </a:rPr>
            </a:br>
            <a:r>
              <a:rPr lang="en-GB" sz="2400">
                <a:latin typeface="Arial" charset="0"/>
                <a:cs typeface="Arial" charset="0"/>
              </a:rPr>
              <a:t>While the ones that don't, are A- (or A negative). </a:t>
            </a:r>
            <a:br>
              <a:rPr lang="en-GB" sz="2400">
                <a:latin typeface="Arial" charset="0"/>
                <a:cs typeface="Arial" charset="0"/>
              </a:rPr>
            </a:br>
            <a:r>
              <a:rPr lang="en-GB" sz="2400">
                <a:latin typeface="Arial" charset="0"/>
                <a:cs typeface="Arial" charset="0"/>
              </a:rPr>
              <a:t/>
            </a:r>
            <a:br>
              <a:rPr lang="en-GB" sz="2400">
                <a:latin typeface="Arial" charset="0"/>
                <a:cs typeface="Arial" charset="0"/>
              </a:rPr>
            </a:br>
            <a:r>
              <a:rPr lang="en-GB" sz="2400">
                <a:latin typeface="Arial" charset="0"/>
                <a:cs typeface="Arial" charset="0"/>
              </a:rPr>
              <a:t>And so it goes for groups B, AB and O. </a:t>
            </a:r>
            <a:br>
              <a:rPr lang="en-GB" sz="2400">
                <a:latin typeface="Arial" charset="0"/>
                <a:cs typeface="Arial" charset="0"/>
              </a:rPr>
            </a:br>
            <a:r>
              <a:rPr lang="en-GB" sz="2400">
                <a:solidFill>
                  <a:srgbClr val="0062C8"/>
                </a:solidFill>
                <a:latin typeface="Arial" charset="0"/>
                <a:cs typeface="Arial" charset="0"/>
              </a:rPr>
              <a:t/>
            </a:r>
            <a:br>
              <a:rPr lang="en-GB" sz="2400">
                <a:solidFill>
                  <a:srgbClr val="0062C8"/>
                </a:solidFill>
                <a:latin typeface="Arial" charset="0"/>
                <a:cs typeface="Arial" charset="0"/>
              </a:rPr>
            </a:br>
            <a:r>
              <a:rPr lang="en-GB" sz="2400">
                <a:solidFill>
                  <a:srgbClr val="0062C8"/>
                </a:solidFill>
                <a:latin typeface="Arial" charset="0"/>
                <a:cs typeface="Arial" charset="0"/>
              </a:rPr>
              <a:t/>
            </a:r>
            <a:br>
              <a:rPr lang="en-GB" sz="2400">
                <a:solidFill>
                  <a:srgbClr val="0062C8"/>
                </a:solidFill>
                <a:latin typeface="Arial" charset="0"/>
                <a:cs typeface="Arial" charset="0"/>
              </a:rPr>
            </a:br>
            <a:endParaRPr lang="en-GB" sz="2400">
              <a:solidFill>
                <a:srgbClr val="0062C8"/>
              </a:solidFill>
              <a:latin typeface="Arial" charset="0"/>
              <a:cs typeface="Arial" charset="0"/>
            </a:endParaRPr>
          </a:p>
        </p:txBody>
      </p:sp>
      <p:sp>
        <p:nvSpPr>
          <p:cNvPr id="26627" name="Rectangle 3"/>
          <p:cNvSpPr>
            <a:spLocks noChangeArrowheads="1"/>
          </p:cNvSpPr>
          <p:nvPr/>
        </p:nvSpPr>
        <p:spPr bwMode="auto">
          <a:xfrm>
            <a:off x="609600" y="457200"/>
            <a:ext cx="4114800" cy="8382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6628" name="Text Box 4"/>
          <p:cNvSpPr txBox="1">
            <a:spLocks noChangeArrowheads="1"/>
          </p:cNvSpPr>
          <p:nvPr/>
        </p:nvSpPr>
        <p:spPr bwMode="auto">
          <a:xfrm>
            <a:off x="762000" y="609600"/>
            <a:ext cx="3859213" cy="822325"/>
          </a:xfrm>
          <a:prstGeom prst="rect">
            <a:avLst/>
          </a:prstGeom>
          <a:noFill/>
          <a:ln w="9525">
            <a:noFill/>
            <a:miter lim="800000"/>
            <a:headEnd/>
            <a:tailEnd/>
          </a:ln>
        </p:spPr>
        <p:txBody>
          <a:bodyPr wrap="none">
            <a:spAutoFit/>
          </a:bodyPr>
          <a:lstStyle/>
          <a:p>
            <a:r>
              <a:rPr lang="en-GB" sz="2400" b="1">
                <a:solidFill>
                  <a:srgbClr val="D40139"/>
                </a:solidFill>
                <a:latin typeface="Arial" charset="0"/>
                <a:cs typeface="Arial" charset="0"/>
              </a:rPr>
              <a:t>The Rhesus (Rh) System </a:t>
            </a:r>
            <a:br>
              <a:rPr lang="en-GB" sz="2400" b="1">
                <a:solidFill>
                  <a:srgbClr val="D40139"/>
                </a:solidFill>
                <a:latin typeface="Arial" charset="0"/>
                <a:cs typeface="Arial" charset="0"/>
              </a:rPr>
            </a:br>
            <a:r>
              <a:rPr lang="en-GB" sz="2400">
                <a:solidFill>
                  <a:srgbClr val="D40139"/>
                </a:solidFill>
                <a:latin typeface="Arial" charset="0"/>
                <a:cs typeface="Arial"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609600" y="228600"/>
            <a:ext cx="5029200" cy="8382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7651" name="Rectangle 2"/>
          <p:cNvSpPr>
            <a:spLocks noChangeArrowheads="1"/>
          </p:cNvSpPr>
          <p:nvPr/>
        </p:nvSpPr>
        <p:spPr bwMode="auto">
          <a:xfrm>
            <a:off x="457200" y="1143000"/>
            <a:ext cx="7848600" cy="6299200"/>
          </a:xfrm>
          <a:prstGeom prst="rect">
            <a:avLst/>
          </a:prstGeom>
          <a:noFill/>
          <a:ln w="9525">
            <a:noFill/>
            <a:miter lim="800000"/>
            <a:headEnd/>
            <a:tailEnd/>
          </a:ln>
        </p:spPr>
        <p:txBody>
          <a:bodyPr>
            <a:spAutoFit/>
          </a:bodyPr>
          <a:lstStyle/>
          <a:p>
            <a:pPr>
              <a:buFontTx/>
              <a:buChar char="•"/>
            </a:pPr>
            <a:r>
              <a:rPr lang="en-GB" sz="2400">
                <a:solidFill>
                  <a:srgbClr val="0062C8"/>
                </a:solidFill>
                <a:latin typeface="Arial" charset="0"/>
                <a:cs typeface="Arial" charset="0"/>
              </a:rPr>
              <a:t> </a:t>
            </a:r>
            <a:r>
              <a:rPr lang="en-GB" sz="2400" b="1">
                <a:latin typeface="Arial" charset="0"/>
                <a:cs typeface="Arial" charset="0"/>
              </a:rPr>
              <a:t>Rh antigens</a:t>
            </a:r>
            <a:r>
              <a:rPr lang="en-GB" sz="2400">
                <a:latin typeface="Arial" charset="0"/>
                <a:cs typeface="Arial" charset="0"/>
              </a:rPr>
              <a:t> are </a:t>
            </a:r>
            <a:r>
              <a:rPr lang="en-GB" sz="2400" b="1">
                <a:latin typeface="Arial" charset="0"/>
                <a:cs typeface="Arial" charset="0"/>
              </a:rPr>
              <a:t>transmembrane proteins</a:t>
            </a:r>
            <a:r>
              <a:rPr lang="en-GB" sz="2400">
                <a:latin typeface="Arial" charset="0"/>
                <a:cs typeface="Arial" charset="0"/>
              </a:rPr>
              <a:t> with loops exposed at the surface of red blood cells. </a:t>
            </a:r>
          </a:p>
          <a:p>
            <a:pPr>
              <a:buFontTx/>
              <a:buChar char="•"/>
            </a:pPr>
            <a:endParaRPr lang="en-GB" sz="2400">
              <a:latin typeface="Arial" charset="0"/>
              <a:cs typeface="Arial" charset="0"/>
            </a:endParaRPr>
          </a:p>
          <a:p>
            <a:pPr>
              <a:buFontTx/>
              <a:buChar char="•"/>
            </a:pPr>
            <a:r>
              <a:rPr lang="en-GB" sz="2400">
                <a:latin typeface="Arial" charset="0"/>
                <a:cs typeface="Arial" charset="0"/>
              </a:rPr>
              <a:t> They appear to be used for the transport of carbon dioxide and/or ammonia across the plasma membrane.</a:t>
            </a:r>
          </a:p>
          <a:p>
            <a:pPr>
              <a:buFontTx/>
              <a:buChar char="•"/>
            </a:pPr>
            <a:endParaRPr lang="en-GB" sz="2400">
              <a:latin typeface="Arial" charset="0"/>
              <a:cs typeface="Arial" charset="0"/>
            </a:endParaRPr>
          </a:p>
          <a:p>
            <a:pPr>
              <a:buFontTx/>
              <a:buChar char="•"/>
            </a:pPr>
            <a:r>
              <a:rPr lang="en-GB" sz="2400">
                <a:latin typeface="Arial" charset="0"/>
                <a:cs typeface="Arial" charset="0"/>
              </a:rPr>
              <a:t> They are named for the </a:t>
            </a:r>
            <a:r>
              <a:rPr lang="en-GB" sz="2400" b="1">
                <a:latin typeface="Arial" charset="0"/>
                <a:cs typeface="Arial" charset="0"/>
              </a:rPr>
              <a:t>rhesus monkey</a:t>
            </a:r>
            <a:r>
              <a:rPr lang="en-GB" sz="2400">
                <a:latin typeface="Arial" charset="0"/>
                <a:cs typeface="Arial" charset="0"/>
              </a:rPr>
              <a:t> in which they were first discovered. </a:t>
            </a:r>
          </a:p>
          <a:p>
            <a:pPr>
              <a:buFontTx/>
              <a:buChar char="•"/>
            </a:pPr>
            <a:endParaRPr lang="en-GB" sz="2400">
              <a:latin typeface="Arial" charset="0"/>
              <a:cs typeface="Arial" charset="0"/>
            </a:endParaRPr>
          </a:p>
          <a:p>
            <a:pPr>
              <a:buFontTx/>
              <a:buChar char="•"/>
            </a:pPr>
            <a:r>
              <a:rPr lang="en-GB" sz="2400">
                <a:latin typeface="Arial" charset="0"/>
                <a:cs typeface="Arial" charset="0"/>
              </a:rPr>
              <a:t> RBCs that are "Rh positive" express the antigen designated </a:t>
            </a:r>
            <a:r>
              <a:rPr lang="en-GB" sz="2400" b="1">
                <a:latin typeface="Arial" charset="0"/>
                <a:cs typeface="Arial" charset="0"/>
              </a:rPr>
              <a:t>D</a:t>
            </a:r>
            <a:r>
              <a:rPr lang="en-GB" sz="2400">
                <a:latin typeface="Arial" charset="0"/>
                <a:cs typeface="Arial" charset="0"/>
              </a:rPr>
              <a:t>. </a:t>
            </a:r>
          </a:p>
          <a:p>
            <a:pPr>
              <a:buFontTx/>
              <a:buChar char="•"/>
            </a:pPr>
            <a:endParaRPr lang="en-GB" sz="2400">
              <a:latin typeface="Arial" charset="0"/>
              <a:cs typeface="Arial" charset="0"/>
            </a:endParaRPr>
          </a:p>
          <a:p>
            <a:pPr>
              <a:buFontTx/>
              <a:buChar char="•"/>
            </a:pPr>
            <a:r>
              <a:rPr lang="en-GB" sz="2400">
                <a:latin typeface="Arial" charset="0"/>
                <a:cs typeface="Arial" charset="0"/>
              </a:rPr>
              <a:t> 85% of the population is RhD positive, the other 15% of the population is running around with RhD negative blood. </a:t>
            </a:r>
            <a:br>
              <a:rPr lang="en-GB" sz="2400">
                <a:latin typeface="Arial" charset="0"/>
                <a:cs typeface="Arial" charset="0"/>
              </a:rPr>
            </a:br>
            <a:endParaRPr lang="en-GB" sz="2400">
              <a:latin typeface="Arial" charset="0"/>
              <a:cs typeface="Arial" charset="0"/>
            </a:endParaRPr>
          </a:p>
          <a:p>
            <a:endParaRPr lang="en-GB" sz="2400">
              <a:solidFill>
                <a:srgbClr val="0062C8"/>
              </a:solidFill>
              <a:latin typeface="Arial" charset="0"/>
              <a:cs typeface="Arial" charset="0"/>
            </a:endParaRPr>
          </a:p>
        </p:txBody>
      </p:sp>
      <p:sp>
        <p:nvSpPr>
          <p:cNvPr id="27652" name="Text Box 3"/>
          <p:cNvSpPr txBox="1">
            <a:spLocks noChangeArrowheads="1"/>
          </p:cNvSpPr>
          <p:nvPr/>
        </p:nvSpPr>
        <p:spPr bwMode="auto">
          <a:xfrm>
            <a:off x="762000" y="379413"/>
            <a:ext cx="4840288" cy="822325"/>
          </a:xfrm>
          <a:prstGeom prst="rect">
            <a:avLst/>
          </a:prstGeom>
          <a:noFill/>
          <a:ln w="9525">
            <a:noFill/>
            <a:miter lim="800000"/>
            <a:headEnd/>
            <a:tailEnd/>
          </a:ln>
        </p:spPr>
        <p:txBody>
          <a:bodyPr wrap="none">
            <a:spAutoFit/>
          </a:bodyPr>
          <a:lstStyle/>
          <a:p>
            <a:r>
              <a:rPr lang="en-GB" sz="2400" b="1">
                <a:solidFill>
                  <a:srgbClr val="D40139"/>
                </a:solidFill>
                <a:latin typeface="Arial" charset="0"/>
                <a:cs typeface="Arial" charset="0"/>
              </a:rPr>
              <a:t>The Rhesus (Rh) System </a:t>
            </a:r>
            <a:r>
              <a:rPr lang="cy-GB" sz="2400" b="1">
                <a:solidFill>
                  <a:srgbClr val="D40139"/>
                </a:solidFill>
                <a:latin typeface="Arial" charset="0"/>
                <a:cs typeface="Arial" charset="0"/>
              </a:rPr>
              <a:t>(Cont.)</a:t>
            </a:r>
            <a:r>
              <a:rPr lang="en-GB" sz="2400" b="1">
                <a:solidFill>
                  <a:srgbClr val="D40139"/>
                </a:solidFill>
                <a:latin typeface="Arial" charset="0"/>
                <a:cs typeface="Arial" charset="0"/>
              </a:rPr>
              <a:t/>
            </a:r>
            <a:br>
              <a:rPr lang="en-GB" sz="2400" b="1">
                <a:solidFill>
                  <a:srgbClr val="D40139"/>
                </a:solidFill>
                <a:latin typeface="Arial" charset="0"/>
                <a:cs typeface="Arial" charset="0"/>
              </a:rPr>
            </a:br>
            <a:r>
              <a:rPr lang="en-GB" sz="2400">
                <a:solidFill>
                  <a:srgbClr val="D40139"/>
                </a:solidFill>
                <a:latin typeface="Arial" charset="0"/>
                <a:cs typeface="Arial" charset="0"/>
              </a:rPr>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2332038"/>
            <a:ext cx="9144000" cy="0"/>
          </a:xfrm>
          <a:prstGeom prst="rect">
            <a:avLst/>
          </a:prstGeom>
          <a:noFill/>
          <a:ln w="9525">
            <a:noFill/>
            <a:miter lim="800000"/>
            <a:headEnd/>
            <a:tailEnd/>
          </a:ln>
        </p:spPr>
        <p:txBody>
          <a:bodyPr>
            <a:spAutoFit/>
          </a:bodyPr>
          <a:lstStyle/>
          <a:p>
            <a:endParaRPr lang="en-US"/>
          </a:p>
        </p:txBody>
      </p:sp>
      <p:grpSp>
        <p:nvGrpSpPr>
          <p:cNvPr id="28675" name="Group 14"/>
          <p:cNvGrpSpPr>
            <a:grpSpLocks/>
          </p:cNvGrpSpPr>
          <p:nvPr/>
        </p:nvGrpSpPr>
        <p:grpSpPr bwMode="auto">
          <a:xfrm>
            <a:off x="1676400" y="2209800"/>
            <a:ext cx="5122863" cy="3581400"/>
            <a:chOff x="0" y="0"/>
            <a:chExt cx="2902" cy="1382"/>
          </a:xfrm>
        </p:grpSpPr>
        <p:sp>
          <p:nvSpPr>
            <p:cNvPr id="28681" name="Rectangle 3"/>
            <p:cNvSpPr>
              <a:spLocks noChangeArrowheads="1"/>
            </p:cNvSpPr>
            <p:nvPr/>
          </p:nvSpPr>
          <p:spPr bwMode="auto">
            <a:xfrm>
              <a:off x="0" y="0"/>
              <a:ext cx="1092" cy="518"/>
            </a:xfrm>
            <a:prstGeom prst="rect">
              <a:avLst/>
            </a:prstGeom>
            <a:noFill/>
            <a:ln w="9525">
              <a:noFill/>
              <a:miter lim="800000"/>
              <a:headEnd/>
              <a:tailEnd/>
            </a:ln>
          </p:spPr>
          <p:txBody>
            <a:bodyPr anchor="ctr"/>
            <a:lstStyle/>
            <a:p>
              <a:r>
                <a:rPr lang="en-GB" sz="2400" b="1">
                  <a:solidFill>
                    <a:schemeClr val="accent2"/>
                  </a:solidFill>
                </a:rPr>
                <a:t>Blood</a:t>
              </a:r>
              <a:br>
                <a:rPr lang="en-GB" sz="2400" b="1">
                  <a:solidFill>
                    <a:schemeClr val="accent2"/>
                  </a:solidFill>
                </a:rPr>
              </a:br>
              <a:r>
                <a:rPr lang="en-GB" sz="2400" b="1">
                  <a:solidFill>
                    <a:schemeClr val="accent2"/>
                  </a:solidFill>
                </a:rPr>
                <a:t>Type</a:t>
              </a:r>
              <a:endParaRPr lang="en-GB" sz="2400">
                <a:solidFill>
                  <a:schemeClr val="accent2"/>
                </a:solidFill>
              </a:endParaRPr>
            </a:p>
          </p:txBody>
        </p:sp>
        <p:sp>
          <p:nvSpPr>
            <p:cNvPr id="28682" name="Rectangle 4"/>
            <p:cNvSpPr>
              <a:spLocks noChangeArrowheads="1"/>
            </p:cNvSpPr>
            <p:nvPr/>
          </p:nvSpPr>
          <p:spPr bwMode="auto">
            <a:xfrm>
              <a:off x="1092" y="0"/>
              <a:ext cx="905" cy="518"/>
            </a:xfrm>
            <a:prstGeom prst="rect">
              <a:avLst/>
            </a:prstGeom>
            <a:noFill/>
            <a:ln w="9525">
              <a:noFill/>
              <a:miter lim="800000"/>
              <a:headEnd/>
              <a:tailEnd/>
            </a:ln>
          </p:spPr>
          <p:txBody>
            <a:bodyPr anchor="ctr"/>
            <a:lstStyle/>
            <a:p>
              <a:r>
                <a:rPr lang="en-GB" sz="2400" b="1">
                  <a:solidFill>
                    <a:schemeClr val="accent2"/>
                  </a:solidFill>
                </a:rPr>
                <a:t>Genotype</a:t>
              </a:r>
              <a:endParaRPr lang="en-GB" sz="2400">
                <a:solidFill>
                  <a:schemeClr val="accent2"/>
                </a:solidFill>
              </a:endParaRPr>
            </a:p>
          </p:txBody>
        </p:sp>
        <p:sp>
          <p:nvSpPr>
            <p:cNvPr id="28683" name="Rectangle 5"/>
            <p:cNvSpPr>
              <a:spLocks noChangeArrowheads="1"/>
            </p:cNvSpPr>
            <p:nvPr/>
          </p:nvSpPr>
          <p:spPr bwMode="auto">
            <a:xfrm>
              <a:off x="1997" y="0"/>
              <a:ext cx="905" cy="518"/>
            </a:xfrm>
            <a:prstGeom prst="rect">
              <a:avLst/>
            </a:prstGeom>
            <a:noFill/>
            <a:ln w="9525">
              <a:noFill/>
              <a:miter lim="800000"/>
              <a:headEnd/>
              <a:tailEnd/>
            </a:ln>
          </p:spPr>
          <p:txBody>
            <a:bodyPr anchor="ctr"/>
            <a:lstStyle/>
            <a:p>
              <a:r>
                <a:rPr lang="en-GB" sz="2400" b="1">
                  <a:solidFill>
                    <a:schemeClr val="accent2"/>
                  </a:solidFill>
                </a:rPr>
                <a:t>Alleles</a:t>
              </a:r>
              <a:br>
                <a:rPr lang="en-GB" sz="2400" b="1">
                  <a:solidFill>
                    <a:schemeClr val="accent2"/>
                  </a:solidFill>
                </a:rPr>
              </a:br>
              <a:r>
                <a:rPr lang="en-GB" sz="2400" b="1">
                  <a:solidFill>
                    <a:schemeClr val="accent2"/>
                  </a:solidFill>
                </a:rPr>
                <a:t>Produced</a:t>
              </a:r>
              <a:endParaRPr lang="en-GB" sz="2400">
                <a:solidFill>
                  <a:schemeClr val="accent2"/>
                </a:solidFill>
              </a:endParaRPr>
            </a:p>
          </p:txBody>
        </p:sp>
        <p:sp>
          <p:nvSpPr>
            <p:cNvPr id="28684" name="Rectangle 6"/>
            <p:cNvSpPr>
              <a:spLocks noChangeArrowheads="1"/>
            </p:cNvSpPr>
            <p:nvPr/>
          </p:nvSpPr>
          <p:spPr bwMode="auto">
            <a:xfrm>
              <a:off x="0" y="518"/>
              <a:ext cx="1092" cy="576"/>
            </a:xfrm>
            <a:prstGeom prst="rect">
              <a:avLst/>
            </a:prstGeom>
            <a:noFill/>
            <a:ln w="9525">
              <a:noFill/>
              <a:miter lim="800000"/>
              <a:headEnd/>
              <a:tailEnd/>
            </a:ln>
          </p:spPr>
          <p:txBody>
            <a:bodyPr anchor="ctr"/>
            <a:lstStyle/>
            <a:p>
              <a:pPr algn="ctr"/>
              <a:r>
                <a:rPr lang="en-GB" sz="2400" b="1"/>
                <a:t>Rh positive</a:t>
              </a:r>
              <a:endParaRPr lang="en-GB" sz="2400"/>
            </a:p>
          </p:txBody>
        </p:sp>
        <p:sp>
          <p:nvSpPr>
            <p:cNvPr id="28685" name="Rectangle 7"/>
            <p:cNvSpPr>
              <a:spLocks noChangeArrowheads="1"/>
            </p:cNvSpPr>
            <p:nvPr/>
          </p:nvSpPr>
          <p:spPr bwMode="auto">
            <a:xfrm>
              <a:off x="1092" y="518"/>
              <a:ext cx="905" cy="288"/>
            </a:xfrm>
            <a:prstGeom prst="rect">
              <a:avLst/>
            </a:prstGeom>
            <a:noFill/>
            <a:ln w="9525">
              <a:noFill/>
              <a:miter lim="800000"/>
              <a:headEnd/>
              <a:tailEnd/>
            </a:ln>
          </p:spPr>
          <p:txBody>
            <a:bodyPr anchor="ctr"/>
            <a:lstStyle/>
            <a:p>
              <a:pPr algn="ctr"/>
              <a:r>
                <a:rPr lang="en-GB" sz="2400" b="1"/>
                <a:t>RR</a:t>
              </a:r>
              <a:endParaRPr lang="en-GB" sz="2400"/>
            </a:p>
          </p:txBody>
        </p:sp>
        <p:sp>
          <p:nvSpPr>
            <p:cNvPr id="28686" name="Rectangle 8"/>
            <p:cNvSpPr>
              <a:spLocks noChangeArrowheads="1"/>
            </p:cNvSpPr>
            <p:nvPr/>
          </p:nvSpPr>
          <p:spPr bwMode="auto">
            <a:xfrm>
              <a:off x="1997" y="518"/>
              <a:ext cx="905" cy="288"/>
            </a:xfrm>
            <a:prstGeom prst="rect">
              <a:avLst/>
            </a:prstGeom>
            <a:noFill/>
            <a:ln w="9525">
              <a:noFill/>
              <a:miter lim="800000"/>
              <a:headEnd/>
              <a:tailEnd/>
            </a:ln>
          </p:spPr>
          <p:txBody>
            <a:bodyPr anchor="ctr"/>
            <a:lstStyle/>
            <a:p>
              <a:pPr algn="ctr"/>
              <a:r>
                <a:rPr lang="en-GB" sz="2400" b="1"/>
                <a:t>R</a:t>
              </a:r>
              <a:endParaRPr lang="en-GB" sz="2400"/>
            </a:p>
          </p:txBody>
        </p:sp>
        <p:sp>
          <p:nvSpPr>
            <p:cNvPr id="28687" name="Rectangle 9"/>
            <p:cNvSpPr>
              <a:spLocks noChangeArrowheads="1"/>
            </p:cNvSpPr>
            <p:nvPr/>
          </p:nvSpPr>
          <p:spPr bwMode="auto">
            <a:xfrm>
              <a:off x="1092" y="806"/>
              <a:ext cx="905" cy="288"/>
            </a:xfrm>
            <a:prstGeom prst="rect">
              <a:avLst/>
            </a:prstGeom>
            <a:noFill/>
            <a:ln w="9525">
              <a:noFill/>
              <a:miter lim="800000"/>
              <a:headEnd/>
              <a:tailEnd/>
            </a:ln>
          </p:spPr>
          <p:txBody>
            <a:bodyPr anchor="ctr"/>
            <a:lstStyle/>
            <a:p>
              <a:pPr algn="ctr"/>
              <a:r>
                <a:rPr lang="en-GB" sz="2400" b="1"/>
                <a:t>Rr</a:t>
              </a:r>
              <a:endParaRPr lang="en-GB" sz="2400"/>
            </a:p>
          </p:txBody>
        </p:sp>
        <p:sp>
          <p:nvSpPr>
            <p:cNvPr id="28688" name="Rectangle 10"/>
            <p:cNvSpPr>
              <a:spLocks noChangeArrowheads="1"/>
            </p:cNvSpPr>
            <p:nvPr/>
          </p:nvSpPr>
          <p:spPr bwMode="auto">
            <a:xfrm>
              <a:off x="1997" y="806"/>
              <a:ext cx="905" cy="288"/>
            </a:xfrm>
            <a:prstGeom prst="rect">
              <a:avLst/>
            </a:prstGeom>
            <a:noFill/>
            <a:ln w="9525">
              <a:noFill/>
              <a:miter lim="800000"/>
              <a:headEnd/>
              <a:tailEnd/>
            </a:ln>
          </p:spPr>
          <p:txBody>
            <a:bodyPr anchor="ctr"/>
            <a:lstStyle/>
            <a:p>
              <a:pPr algn="ctr"/>
              <a:r>
                <a:rPr lang="en-GB" sz="2400" b="1"/>
                <a:t>R</a:t>
              </a:r>
              <a:r>
                <a:rPr lang="en-GB" sz="2400"/>
                <a:t> or </a:t>
              </a:r>
              <a:r>
                <a:rPr lang="en-GB" sz="2400" b="1"/>
                <a:t>r</a:t>
              </a:r>
              <a:endParaRPr lang="en-GB" sz="2400"/>
            </a:p>
          </p:txBody>
        </p:sp>
        <p:sp>
          <p:nvSpPr>
            <p:cNvPr id="28689" name="Rectangle 11"/>
            <p:cNvSpPr>
              <a:spLocks noChangeArrowheads="1"/>
            </p:cNvSpPr>
            <p:nvPr/>
          </p:nvSpPr>
          <p:spPr bwMode="auto">
            <a:xfrm>
              <a:off x="0" y="1094"/>
              <a:ext cx="1092" cy="288"/>
            </a:xfrm>
            <a:prstGeom prst="rect">
              <a:avLst/>
            </a:prstGeom>
            <a:noFill/>
            <a:ln w="9525">
              <a:noFill/>
              <a:miter lim="800000"/>
              <a:headEnd/>
              <a:tailEnd/>
            </a:ln>
          </p:spPr>
          <p:txBody>
            <a:bodyPr anchor="ctr"/>
            <a:lstStyle/>
            <a:p>
              <a:pPr algn="ctr"/>
              <a:r>
                <a:rPr lang="en-GB" sz="2400" b="1"/>
                <a:t>Rh negative</a:t>
              </a:r>
              <a:endParaRPr lang="en-GB" sz="2400"/>
            </a:p>
          </p:txBody>
        </p:sp>
        <p:sp>
          <p:nvSpPr>
            <p:cNvPr id="28690" name="Rectangle 12"/>
            <p:cNvSpPr>
              <a:spLocks noChangeArrowheads="1"/>
            </p:cNvSpPr>
            <p:nvPr/>
          </p:nvSpPr>
          <p:spPr bwMode="auto">
            <a:xfrm>
              <a:off x="1092" y="1094"/>
              <a:ext cx="905" cy="288"/>
            </a:xfrm>
            <a:prstGeom prst="rect">
              <a:avLst/>
            </a:prstGeom>
            <a:noFill/>
            <a:ln w="9525">
              <a:noFill/>
              <a:miter lim="800000"/>
              <a:headEnd/>
              <a:tailEnd/>
            </a:ln>
          </p:spPr>
          <p:txBody>
            <a:bodyPr anchor="ctr"/>
            <a:lstStyle/>
            <a:p>
              <a:pPr algn="ctr"/>
              <a:r>
                <a:rPr lang="en-GB" sz="2400" b="1"/>
                <a:t>rr</a:t>
              </a:r>
              <a:endParaRPr lang="en-GB" sz="2400"/>
            </a:p>
          </p:txBody>
        </p:sp>
        <p:sp>
          <p:nvSpPr>
            <p:cNvPr id="28691" name="Rectangle 13"/>
            <p:cNvSpPr>
              <a:spLocks noChangeArrowheads="1"/>
            </p:cNvSpPr>
            <p:nvPr/>
          </p:nvSpPr>
          <p:spPr bwMode="auto">
            <a:xfrm>
              <a:off x="1997" y="1094"/>
              <a:ext cx="905" cy="288"/>
            </a:xfrm>
            <a:prstGeom prst="rect">
              <a:avLst/>
            </a:prstGeom>
            <a:noFill/>
            <a:ln w="9525">
              <a:noFill/>
              <a:miter lim="800000"/>
              <a:headEnd/>
              <a:tailEnd/>
            </a:ln>
          </p:spPr>
          <p:txBody>
            <a:bodyPr anchor="ctr"/>
            <a:lstStyle/>
            <a:p>
              <a:pPr algn="ctr"/>
              <a:r>
                <a:rPr lang="en-GB" sz="2400" b="1"/>
                <a:t>r</a:t>
              </a:r>
              <a:endParaRPr lang="en-GB" sz="2400"/>
            </a:p>
          </p:txBody>
        </p:sp>
      </p:grpSp>
      <p:sp>
        <p:nvSpPr>
          <p:cNvPr id="28676" name="Rectangle 15"/>
          <p:cNvSpPr>
            <a:spLocks noChangeArrowheads="1"/>
          </p:cNvSpPr>
          <p:nvPr/>
        </p:nvSpPr>
        <p:spPr bwMode="auto">
          <a:xfrm>
            <a:off x="381000" y="609600"/>
            <a:ext cx="7620000" cy="946150"/>
          </a:xfrm>
          <a:prstGeom prst="rect">
            <a:avLst/>
          </a:prstGeom>
          <a:noFill/>
          <a:ln w="9525">
            <a:noFill/>
            <a:miter lim="800000"/>
            <a:headEnd/>
            <a:tailEnd/>
          </a:ln>
        </p:spPr>
        <p:txBody>
          <a:bodyPr>
            <a:spAutoFit/>
          </a:bodyPr>
          <a:lstStyle/>
          <a:p>
            <a:pPr algn="ctr"/>
            <a:r>
              <a:rPr lang="en-GB" sz="2800" b="1">
                <a:solidFill>
                  <a:srgbClr val="FF0000"/>
                </a:solidFill>
              </a:rPr>
              <a:t>Rh Blood Group and Rh Incompatibility</a:t>
            </a:r>
          </a:p>
          <a:p>
            <a:pPr eaLnBrk="0" hangingPunct="0"/>
            <a:endParaRPr lang="en-GB" sz="2800">
              <a:solidFill>
                <a:srgbClr val="FF0000"/>
              </a:solidFill>
            </a:endParaRPr>
          </a:p>
        </p:txBody>
      </p:sp>
      <p:grpSp>
        <p:nvGrpSpPr>
          <p:cNvPr id="28677" name="Group 18"/>
          <p:cNvGrpSpPr>
            <a:grpSpLocks/>
          </p:cNvGrpSpPr>
          <p:nvPr/>
        </p:nvGrpSpPr>
        <p:grpSpPr bwMode="auto">
          <a:xfrm>
            <a:off x="838200" y="1371600"/>
            <a:ext cx="6858000" cy="579438"/>
            <a:chOff x="0" y="0"/>
            <a:chExt cx="4320" cy="365"/>
          </a:xfrm>
        </p:grpSpPr>
        <p:sp>
          <p:nvSpPr>
            <p:cNvPr id="28679" name="Rectangle 16"/>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sp>
          <p:nvSpPr>
            <p:cNvPr id="28680" name="Rectangle 17"/>
            <p:cNvSpPr>
              <a:spLocks noChangeArrowheads="1"/>
            </p:cNvSpPr>
            <p:nvPr/>
          </p:nvSpPr>
          <p:spPr bwMode="auto">
            <a:xfrm>
              <a:off x="0" y="0"/>
              <a:ext cx="4320" cy="365"/>
            </a:xfrm>
            <a:prstGeom prst="rect">
              <a:avLst/>
            </a:prstGeom>
            <a:noFill/>
            <a:ln w="9525">
              <a:noFill/>
              <a:miter lim="800000"/>
              <a:headEnd/>
              <a:tailEnd/>
            </a:ln>
          </p:spPr>
          <p:txBody>
            <a:bodyPr/>
            <a:lstStyle/>
            <a:p>
              <a:r>
                <a:rPr lang="en-GB">
                  <a:latin typeface="Verdana" pitchFamily="34" charset="0"/>
                </a:rPr>
                <a:t>A person with Rh- blood does not have Rh antibodies naturally in the blood plasma </a:t>
              </a:r>
            </a:p>
            <a:p>
              <a:pPr eaLnBrk="0" hangingPunct="0"/>
              <a:endParaRPr lang="en-GB"/>
            </a:p>
          </p:txBody>
        </p:sp>
      </p:grpSp>
      <p:sp>
        <p:nvSpPr>
          <p:cNvPr id="28678" name="Line 19"/>
          <p:cNvSpPr>
            <a:spLocks noChangeShapeType="1"/>
          </p:cNvSpPr>
          <p:nvPr/>
        </p:nvSpPr>
        <p:spPr bwMode="auto">
          <a:xfrm>
            <a:off x="1828800" y="5029200"/>
            <a:ext cx="4648200" cy="0"/>
          </a:xfrm>
          <a:prstGeom prst="line">
            <a:avLst/>
          </a:prstGeom>
          <a:noFill/>
          <a:ln w="38100">
            <a:solidFill>
              <a:srgbClr val="FF00FF"/>
            </a:solidFill>
            <a:round/>
            <a:headEnd/>
            <a:tailEnd/>
          </a:ln>
        </p:spPr>
        <p:txBody>
          <a:bodyPr/>
          <a:lstStyle/>
          <a:p>
            <a:endParaRPr lang="en-CA"/>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66" name="Picture 1062"/>
          <p:cNvPicPr>
            <a:picLocks noChangeAspect="1" noChangeArrowheads="1"/>
          </p:cNvPicPr>
          <p:nvPr/>
        </p:nvPicPr>
        <p:blipFill>
          <a:blip r:embed="rId2" cstate="print"/>
          <a:srcRect l="25935" t="46172" r="27434" b="44803"/>
          <a:stretch>
            <a:fillRect/>
          </a:stretch>
        </p:blipFill>
        <p:spPr bwMode="auto">
          <a:xfrm>
            <a:off x="762000" y="3581400"/>
            <a:ext cx="7924800" cy="1066800"/>
          </a:xfrm>
          <a:prstGeom prst="rect">
            <a:avLst/>
          </a:prstGeom>
          <a:noFill/>
          <a:ln w="9525">
            <a:noFill/>
            <a:miter lim="800000"/>
            <a:headEnd/>
            <a:tailEnd/>
          </a:ln>
        </p:spPr>
      </p:pic>
      <p:grpSp>
        <p:nvGrpSpPr>
          <p:cNvPr id="2" name="Group 1070"/>
          <p:cNvGrpSpPr>
            <a:grpSpLocks/>
          </p:cNvGrpSpPr>
          <p:nvPr/>
        </p:nvGrpSpPr>
        <p:grpSpPr bwMode="auto">
          <a:xfrm>
            <a:off x="914400" y="533400"/>
            <a:ext cx="6934200" cy="2770188"/>
            <a:chOff x="0" y="0"/>
            <a:chExt cx="4320" cy="898"/>
          </a:xfrm>
        </p:grpSpPr>
        <p:sp>
          <p:nvSpPr>
            <p:cNvPr id="29703" name="Rectangle 1063"/>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grpSp>
          <p:nvGrpSpPr>
            <p:cNvPr id="29704" name="Group 1069"/>
            <p:cNvGrpSpPr>
              <a:grpSpLocks/>
            </p:cNvGrpSpPr>
            <p:nvPr/>
          </p:nvGrpSpPr>
          <p:grpSpPr bwMode="auto">
            <a:xfrm>
              <a:off x="0" y="0"/>
              <a:ext cx="4320" cy="898"/>
              <a:chOff x="0" y="0"/>
              <a:chExt cx="4320" cy="898"/>
            </a:xfrm>
          </p:grpSpPr>
          <p:sp>
            <p:nvSpPr>
              <p:cNvPr id="29705" name="Rectangle 1064"/>
              <p:cNvSpPr>
                <a:spLocks noChangeArrowheads="1"/>
              </p:cNvSpPr>
              <p:nvPr/>
            </p:nvSpPr>
            <p:spPr bwMode="auto">
              <a:xfrm>
                <a:off x="0" y="0"/>
                <a:ext cx="2085" cy="456"/>
              </a:xfrm>
              <a:prstGeom prst="rect">
                <a:avLst/>
              </a:prstGeom>
              <a:noFill/>
              <a:ln w="9525">
                <a:noFill/>
                <a:miter lim="800000"/>
                <a:headEnd/>
                <a:tailEnd/>
              </a:ln>
            </p:spPr>
            <p:txBody>
              <a:bodyPr tIns="68241" bIns="46023" anchor="ctr"/>
              <a:lstStyle/>
              <a:p>
                <a:pPr eaLnBrk="0" hangingPunct="0"/>
                <a:endParaRPr lang="en-US"/>
              </a:p>
            </p:txBody>
          </p:sp>
          <p:sp>
            <p:nvSpPr>
              <p:cNvPr id="29706" name="Rectangle 1065"/>
              <p:cNvSpPr>
                <a:spLocks noChangeArrowheads="1" noTextEdit="1"/>
              </p:cNvSpPr>
              <p:nvPr/>
            </p:nvSpPr>
            <p:spPr bwMode="auto">
              <a:xfrm>
                <a:off x="2085" y="0"/>
                <a:ext cx="150" cy="456"/>
              </a:xfrm>
              <a:prstGeom prst="rect">
                <a:avLst/>
              </a:prstGeom>
              <a:noFill/>
              <a:ln w="9525">
                <a:noFill/>
                <a:miter lim="800000"/>
                <a:headEnd/>
                <a:tailEnd/>
              </a:ln>
            </p:spPr>
            <p:txBody>
              <a:bodyPr anchor="ctr">
                <a:spAutoFit/>
              </a:bodyPr>
              <a:lstStyle/>
              <a:p>
                <a:endParaRPr lang="en-CA"/>
              </a:p>
            </p:txBody>
          </p:sp>
          <p:sp>
            <p:nvSpPr>
              <p:cNvPr id="29707" name="Rectangle 1066"/>
              <p:cNvSpPr>
                <a:spLocks noChangeArrowheads="1" noTextEdit="1"/>
              </p:cNvSpPr>
              <p:nvPr/>
            </p:nvSpPr>
            <p:spPr bwMode="auto">
              <a:xfrm>
                <a:off x="0" y="456"/>
                <a:ext cx="2085" cy="442"/>
              </a:xfrm>
              <a:prstGeom prst="rect">
                <a:avLst/>
              </a:prstGeom>
              <a:noFill/>
              <a:ln w="9525">
                <a:noFill/>
                <a:miter lim="800000"/>
                <a:headEnd/>
                <a:tailEnd/>
              </a:ln>
            </p:spPr>
            <p:txBody>
              <a:bodyPr>
                <a:spAutoFit/>
              </a:bodyPr>
              <a:lstStyle/>
              <a:p>
                <a:endParaRPr lang="en-CA"/>
              </a:p>
            </p:txBody>
          </p:sp>
          <p:sp>
            <p:nvSpPr>
              <p:cNvPr id="29708" name="Rectangle 1067"/>
              <p:cNvSpPr>
                <a:spLocks noChangeArrowheads="1" noTextEdit="1"/>
              </p:cNvSpPr>
              <p:nvPr/>
            </p:nvSpPr>
            <p:spPr bwMode="auto">
              <a:xfrm>
                <a:off x="2085" y="456"/>
                <a:ext cx="150" cy="442"/>
              </a:xfrm>
              <a:prstGeom prst="rect">
                <a:avLst/>
              </a:prstGeom>
              <a:noFill/>
              <a:ln w="9525">
                <a:noFill/>
                <a:miter lim="800000"/>
                <a:headEnd/>
                <a:tailEnd/>
              </a:ln>
            </p:spPr>
            <p:txBody>
              <a:bodyPr>
                <a:spAutoFit/>
              </a:bodyPr>
              <a:lstStyle/>
              <a:p>
                <a:endParaRPr lang="en-CA"/>
              </a:p>
            </p:txBody>
          </p:sp>
          <p:sp>
            <p:nvSpPr>
              <p:cNvPr id="29709" name="Rectangle 1068"/>
              <p:cNvSpPr>
                <a:spLocks noChangeArrowheads="1"/>
              </p:cNvSpPr>
              <p:nvPr/>
            </p:nvSpPr>
            <p:spPr bwMode="auto">
              <a:xfrm>
                <a:off x="2235" y="456"/>
                <a:ext cx="2085" cy="442"/>
              </a:xfrm>
              <a:prstGeom prst="rect">
                <a:avLst/>
              </a:prstGeom>
              <a:noFill/>
              <a:ln w="9525">
                <a:noFill/>
                <a:miter lim="800000"/>
                <a:headEnd/>
                <a:tailEnd/>
              </a:ln>
            </p:spPr>
            <p:txBody>
              <a:bodyPr anchor="ctr"/>
              <a:lstStyle/>
              <a:p>
                <a:r>
                  <a:rPr lang="en-GB">
                    <a:latin typeface="Verdana" pitchFamily="34" charset="0"/>
                  </a:rPr>
                  <a:t>According to above blood grouping systems, you can belong to either of following 8 blood groups:</a:t>
                </a:r>
              </a:p>
              <a:p>
                <a:pPr eaLnBrk="0" hangingPunct="0"/>
                <a:endParaRPr lang="en-GB"/>
              </a:p>
            </p:txBody>
          </p:sp>
        </p:grpSp>
      </p:grpSp>
      <p:grpSp>
        <p:nvGrpSpPr>
          <p:cNvPr id="4" name="Group 1073"/>
          <p:cNvGrpSpPr>
            <a:grpSpLocks/>
          </p:cNvGrpSpPr>
          <p:nvPr/>
        </p:nvGrpSpPr>
        <p:grpSpPr bwMode="auto">
          <a:xfrm>
            <a:off x="533400" y="685800"/>
            <a:ext cx="7467600" cy="960438"/>
            <a:chOff x="0" y="0"/>
            <a:chExt cx="4320" cy="365"/>
          </a:xfrm>
        </p:grpSpPr>
        <p:sp>
          <p:nvSpPr>
            <p:cNvPr id="29701" name="Rectangle 1071"/>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sp>
          <p:nvSpPr>
            <p:cNvPr id="29702" name="Rectangle 1072"/>
            <p:cNvSpPr>
              <a:spLocks noChangeArrowheads="1"/>
            </p:cNvSpPr>
            <p:nvPr/>
          </p:nvSpPr>
          <p:spPr bwMode="auto">
            <a:xfrm>
              <a:off x="0" y="0"/>
              <a:ext cx="4320" cy="365"/>
            </a:xfrm>
            <a:prstGeom prst="rect">
              <a:avLst/>
            </a:prstGeom>
            <a:noFill/>
            <a:ln w="9525">
              <a:noFill/>
              <a:miter lim="800000"/>
              <a:headEnd/>
              <a:tailEnd/>
            </a:ln>
          </p:spPr>
          <p:txBody>
            <a:bodyPr anchor="ctr"/>
            <a:lstStyle/>
            <a:p>
              <a:r>
                <a:rPr lang="en-GB" sz="2400" b="1">
                  <a:solidFill>
                    <a:srgbClr val="FF0000"/>
                  </a:solidFill>
                  <a:latin typeface="Verdana" pitchFamily="34" charset="0"/>
                </a:rPr>
                <a:t>Do you know which blood group you belong to?</a:t>
              </a:r>
            </a:p>
            <a:p>
              <a:pPr eaLnBrk="0" hangingPunct="0"/>
              <a:endParaRPr lang="en-GB" sz="2400" b="1">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2566"/>
                                        </p:tgtEl>
                                        <p:attrNameLst>
                                          <p:attrName>style.visibility</p:attrName>
                                        </p:attrNameLst>
                                      </p:cBhvr>
                                      <p:to>
                                        <p:strVal val="visible"/>
                                      </p:to>
                                    </p:set>
                                    <p:anim calcmode="lin" valueType="num">
                                      <p:cBhvr additive="base">
                                        <p:cTn id="19" dur="500" fill="hold"/>
                                        <p:tgtEl>
                                          <p:spTgt spid="22566"/>
                                        </p:tgtEl>
                                        <p:attrNameLst>
                                          <p:attrName>ppt_x</p:attrName>
                                        </p:attrNameLst>
                                      </p:cBhvr>
                                      <p:tavLst>
                                        <p:tav tm="0">
                                          <p:val>
                                            <p:strVal val="0-#ppt_w/2"/>
                                          </p:val>
                                        </p:tav>
                                        <p:tav tm="100000">
                                          <p:val>
                                            <p:strVal val="#ppt_x"/>
                                          </p:val>
                                        </p:tav>
                                      </p:tavLst>
                                    </p:anim>
                                    <p:anim calcmode="lin" valueType="num">
                                      <p:cBhvr additive="base">
                                        <p:cTn id="20" dur="500" fill="hold"/>
                                        <p:tgtEl>
                                          <p:spTgt spid="225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2055"/>
          <p:cNvGrpSpPr>
            <a:grpSpLocks/>
          </p:cNvGrpSpPr>
          <p:nvPr/>
        </p:nvGrpSpPr>
        <p:grpSpPr bwMode="auto">
          <a:xfrm>
            <a:off x="381000" y="228600"/>
            <a:ext cx="9448800" cy="3863975"/>
            <a:chOff x="0" y="0"/>
            <a:chExt cx="4320" cy="1720"/>
          </a:xfrm>
        </p:grpSpPr>
        <p:sp>
          <p:nvSpPr>
            <p:cNvPr id="30727" name="Rectangle 2050"/>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grpSp>
          <p:nvGrpSpPr>
            <p:cNvPr id="30728" name="Group 2054"/>
            <p:cNvGrpSpPr>
              <a:grpSpLocks/>
            </p:cNvGrpSpPr>
            <p:nvPr/>
          </p:nvGrpSpPr>
          <p:grpSpPr bwMode="auto">
            <a:xfrm>
              <a:off x="0" y="0"/>
              <a:ext cx="2700" cy="1720"/>
              <a:chOff x="0" y="0"/>
              <a:chExt cx="2700" cy="1720"/>
            </a:xfrm>
          </p:grpSpPr>
          <p:sp>
            <p:nvSpPr>
              <p:cNvPr id="30729" name="Rectangle 2051"/>
              <p:cNvSpPr>
                <a:spLocks noChangeArrowheads="1"/>
              </p:cNvSpPr>
              <p:nvPr/>
            </p:nvSpPr>
            <p:spPr bwMode="auto">
              <a:xfrm>
                <a:off x="0" y="0"/>
                <a:ext cx="2700" cy="177"/>
              </a:xfrm>
              <a:prstGeom prst="rect">
                <a:avLst/>
              </a:prstGeom>
              <a:noFill/>
              <a:ln w="9525">
                <a:noFill/>
                <a:miter lim="800000"/>
                <a:headEnd/>
                <a:tailEnd/>
              </a:ln>
            </p:spPr>
            <p:txBody>
              <a:bodyPr>
                <a:spAutoFit/>
              </a:bodyPr>
              <a:lstStyle/>
              <a:p>
                <a:r>
                  <a:rPr lang="en-GB">
                    <a:latin typeface="Verdana" pitchFamily="34" charset="0"/>
                  </a:rPr>
                  <a:t> </a:t>
                </a:r>
                <a:endParaRPr lang="en-GB"/>
              </a:p>
            </p:txBody>
          </p:sp>
          <p:sp>
            <p:nvSpPr>
              <p:cNvPr id="30730" name="Rectangle 2052"/>
              <p:cNvSpPr>
                <a:spLocks noChangeArrowheads="1"/>
              </p:cNvSpPr>
              <p:nvPr/>
            </p:nvSpPr>
            <p:spPr bwMode="auto">
              <a:xfrm>
                <a:off x="0" y="596"/>
                <a:ext cx="2700" cy="1124"/>
              </a:xfrm>
              <a:prstGeom prst="rect">
                <a:avLst/>
              </a:prstGeom>
              <a:noFill/>
              <a:ln w="9525">
                <a:noFill/>
                <a:miter lim="800000"/>
                <a:headEnd/>
                <a:tailEnd/>
              </a:ln>
            </p:spPr>
            <p:txBody>
              <a:bodyPr/>
              <a:lstStyle/>
              <a:p>
                <a:r>
                  <a:rPr lang="en-GB" sz="800">
                    <a:latin typeface="Verdana" pitchFamily="34" charset="0"/>
                  </a:rPr>
                  <a:t>  </a:t>
                </a:r>
              </a:p>
              <a:p>
                <a:endParaRPr lang="en-GB" sz="800">
                  <a:latin typeface="Verdana" pitchFamily="34" charset="0"/>
                </a:endParaRPr>
              </a:p>
              <a:p>
                <a:r>
                  <a:rPr lang="en-GB" sz="11100">
                    <a:latin typeface="Verdana" pitchFamily="34" charset="0"/>
                  </a:rPr>
                  <a:t> </a:t>
                </a:r>
                <a:r>
                  <a:rPr lang="en-GB" sz="800">
                    <a:latin typeface="Verdana" pitchFamily="34" charset="0"/>
                  </a:rPr>
                  <a:t>                                                                          </a:t>
                </a:r>
              </a:p>
            </p:txBody>
          </p:sp>
        </p:grpSp>
      </p:grpSp>
      <p:pic>
        <p:nvPicPr>
          <p:cNvPr id="30723" name="Picture 2053" descr=" "/>
          <p:cNvPicPr>
            <a:picLocks noChangeAspect="1" noChangeArrowheads="1"/>
          </p:cNvPicPr>
          <p:nvPr/>
        </p:nvPicPr>
        <p:blipFill>
          <a:blip r:embed="rId2" cstate="print"/>
          <a:srcRect b="46666"/>
          <a:stretch>
            <a:fillRect/>
          </a:stretch>
        </p:blipFill>
        <p:spPr bwMode="auto">
          <a:xfrm>
            <a:off x="685800" y="4800600"/>
            <a:ext cx="7315200" cy="1828800"/>
          </a:xfrm>
          <a:prstGeom prst="rect">
            <a:avLst/>
          </a:prstGeom>
          <a:noFill/>
          <a:ln w="9525">
            <a:noFill/>
            <a:miter lim="800000"/>
            <a:headEnd/>
            <a:tailEnd/>
          </a:ln>
        </p:spPr>
      </p:pic>
      <p:sp>
        <p:nvSpPr>
          <p:cNvPr id="30724" name="Text Box 2056"/>
          <p:cNvSpPr txBox="1">
            <a:spLocks noChangeArrowheads="1"/>
          </p:cNvSpPr>
          <p:nvPr/>
        </p:nvSpPr>
        <p:spPr bwMode="auto">
          <a:xfrm>
            <a:off x="304800" y="304800"/>
            <a:ext cx="8610600" cy="1917700"/>
          </a:xfrm>
          <a:prstGeom prst="rect">
            <a:avLst/>
          </a:prstGeom>
          <a:noFill/>
          <a:ln w="9525">
            <a:noFill/>
            <a:miter lim="800000"/>
            <a:headEnd/>
            <a:tailEnd/>
          </a:ln>
        </p:spPr>
        <p:txBody>
          <a:bodyPr>
            <a:spAutoFit/>
          </a:bodyPr>
          <a:lstStyle/>
          <a:p>
            <a:pPr>
              <a:buFontTx/>
              <a:buChar char="•"/>
            </a:pPr>
            <a:r>
              <a:rPr lang="en-GB">
                <a:latin typeface="Verdana" pitchFamily="34" charset="0"/>
              </a:rPr>
              <a:t> </a:t>
            </a:r>
            <a:r>
              <a:rPr lang="en-GB" sz="2400">
                <a:latin typeface="Verdana" pitchFamily="34" charset="0"/>
              </a:rPr>
              <a:t>A person with Rh- blood can </a:t>
            </a:r>
            <a:r>
              <a:rPr lang="en-GB" sz="2400" i="1">
                <a:latin typeface="Verdana" pitchFamily="34" charset="0"/>
              </a:rPr>
              <a:t>develop</a:t>
            </a:r>
            <a:r>
              <a:rPr lang="en-GB" sz="2400">
                <a:latin typeface="Verdana" pitchFamily="34" charset="0"/>
              </a:rPr>
              <a:t> Rh antibodies in the blood plasma if he or she receives blood from a person with Rh+ blood, whose Rh antigens can trigger the production of Rh antibodies.</a:t>
            </a:r>
          </a:p>
          <a:p>
            <a:endParaRPr lang="en-GB" sz="2400"/>
          </a:p>
        </p:txBody>
      </p:sp>
      <p:pic>
        <p:nvPicPr>
          <p:cNvPr id="30725" name="Picture 2057" descr=" "/>
          <p:cNvPicPr>
            <a:picLocks noChangeAspect="1" noChangeArrowheads="1"/>
          </p:cNvPicPr>
          <p:nvPr/>
        </p:nvPicPr>
        <p:blipFill>
          <a:blip r:embed="rId2" cstate="print"/>
          <a:srcRect t="53334"/>
          <a:stretch>
            <a:fillRect/>
          </a:stretch>
        </p:blipFill>
        <p:spPr bwMode="auto">
          <a:xfrm>
            <a:off x="381000" y="1905000"/>
            <a:ext cx="7315200" cy="1600200"/>
          </a:xfrm>
          <a:prstGeom prst="rect">
            <a:avLst/>
          </a:prstGeom>
          <a:noFill/>
          <a:ln w="9525">
            <a:noFill/>
            <a:miter lim="800000"/>
            <a:headEnd/>
            <a:tailEnd/>
          </a:ln>
        </p:spPr>
      </p:pic>
      <p:sp>
        <p:nvSpPr>
          <p:cNvPr id="30726" name="Text Box 2058"/>
          <p:cNvSpPr txBox="1">
            <a:spLocks noChangeArrowheads="1"/>
          </p:cNvSpPr>
          <p:nvPr/>
        </p:nvSpPr>
        <p:spPr bwMode="auto">
          <a:xfrm>
            <a:off x="304800" y="3657600"/>
            <a:ext cx="8077200" cy="1127125"/>
          </a:xfrm>
          <a:prstGeom prst="rect">
            <a:avLst/>
          </a:prstGeom>
          <a:noFill/>
          <a:ln w="9525">
            <a:noFill/>
            <a:miter lim="800000"/>
            <a:headEnd/>
            <a:tailEnd/>
          </a:ln>
        </p:spPr>
        <p:txBody>
          <a:bodyPr>
            <a:spAutoFit/>
          </a:bodyPr>
          <a:lstStyle/>
          <a:p>
            <a:pPr>
              <a:buFontTx/>
              <a:buChar char="•"/>
            </a:pPr>
            <a:r>
              <a:rPr lang="en-GB" sz="2400">
                <a:latin typeface="Verdana" pitchFamily="34" charset="0"/>
              </a:rPr>
              <a:t>A person with Rh+ blood can receive blood from a person with Rh- blood without any problems.</a:t>
            </a:r>
          </a:p>
          <a:p>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b="1" smtClean="0">
                <a:solidFill>
                  <a:srgbClr val="FF0000"/>
                </a:solidFill>
              </a:rPr>
              <a:t>Chromosomes</a:t>
            </a:r>
          </a:p>
        </p:txBody>
      </p:sp>
      <p:sp>
        <p:nvSpPr>
          <p:cNvPr id="4099" name="Rectangle 3"/>
          <p:cNvSpPr>
            <a:spLocks noGrp="1" noChangeArrowheads="1"/>
          </p:cNvSpPr>
          <p:nvPr>
            <p:ph type="body" idx="1"/>
          </p:nvPr>
        </p:nvSpPr>
        <p:spPr/>
        <p:txBody>
          <a:bodyPr/>
          <a:lstStyle/>
          <a:p>
            <a:pPr eaLnBrk="1" hangingPunct="1"/>
            <a:r>
              <a:rPr lang="en-GB" smtClean="0"/>
              <a:t>Chromosomes are made up of DNA</a:t>
            </a:r>
          </a:p>
          <a:p>
            <a:pPr eaLnBrk="1" hangingPunct="1"/>
            <a:r>
              <a:rPr lang="en-GB" smtClean="0"/>
              <a:t>Make up genes </a:t>
            </a:r>
          </a:p>
          <a:p>
            <a:pPr eaLnBrk="1" hangingPunct="1"/>
            <a:r>
              <a:rPr lang="en-GB" smtClean="0"/>
              <a:t>Code for proteins</a:t>
            </a:r>
          </a:p>
          <a:p>
            <a:pPr eaLnBrk="1" hangingPunct="1"/>
            <a:endParaRPr lang="en-GB"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04800" y="373063"/>
            <a:ext cx="8458200" cy="6546850"/>
          </a:xfrm>
          <a:prstGeom prst="rect">
            <a:avLst/>
          </a:prstGeom>
          <a:noFill/>
          <a:ln w="9525">
            <a:noFill/>
            <a:miter lim="800000"/>
            <a:headEnd/>
            <a:tailEnd/>
          </a:ln>
        </p:spPr>
        <p:txBody>
          <a:bodyPr>
            <a:spAutoFit/>
          </a:bodyPr>
          <a:lstStyle/>
          <a:p>
            <a:r>
              <a:rPr lang="en-GB" sz="2800">
                <a:solidFill>
                  <a:srgbClr val="FF0000"/>
                </a:solidFill>
                <a:latin typeface="Verdana" pitchFamily="34" charset="0"/>
              </a:rPr>
              <a:t>Why is an Rh incompatibility so dangerous when ABO incompatibility is not during pregnancy? </a:t>
            </a:r>
          </a:p>
          <a:p>
            <a:endParaRPr lang="en-GB" sz="2800">
              <a:solidFill>
                <a:srgbClr val="FF0000"/>
              </a:solidFill>
              <a:latin typeface="Verdana" pitchFamily="34" charset="0"/>
            </a:endParaRPr>
          </a:p>
          <a:p>
            <a:pPr eaLnBrk="0" hangingPunct="0">
              <a:buFontTx/>
              <a:buChar char="•"/>
            </a:pPr>
            <a:r>
              <a:rPr lang="en-GB" sz="2400">
                <a:latin typeface="Verdana" pitchFamily="34" charset="0"/>
              </a:rPr>
              <a:t> Most anti-A or anti-B antibodies are of the IgM class (large molecules) and these do </a:t>
            </a:r>
            <a:r>
              <a:rPr lang="en-GB" sz="2400" b="1">
                <a:latin typeface="Verdana" pitchFamily="34" charset="0"/>
              </a:rPr>
              <a:t>not</a:t>
            </a:r>
            <a:r>
              <a:rPr lang="en-GB" sz="2400">
                <a:latin typeface="Verdana" pitchFamily="34" charset="0"/>
              </a:rPr>
              <a:t> cross the placenta. </a:t>
            </a:r>
          </a:p>
          <a:p>
            <a:pPr eaLnBrk="0" hangingPunct="0">
              <a:buFontTx/>
              <a:buChar char="•"/>
            </a:pPr>
            <a:endParaRPr lang="en-GB" sz="2400">
              <a:latin typeface="Verdana" pitchFamily="34" charset="0"/>
            </a:endParaRPr>
          </a:p>
          <a:p>
            <a:pPr eaLnBrk="0" hangingPunct="0">
              <a:buFontTx/>
              <a:buChar char="•"/>
            </a:pPr>
            <a:r>
              <a:rPr lang="en-GB" sz="2400">
                <a:latin typeface="Verdana" pitchFamily="34" charset="0"/>
              </a:rPr>
              <a:t>In fact, an </a:t>
            </a:r>
            <a:r>
              <a:rPr lang="en-GB" sz="2400" b="1">
                <a:latin typeface="Verdana" pitchFamily="34" charset="0"/>
              </a:rPr>
              <a:t>Rh</a:t>
            </a:r>
            <a:r>
              <a:rPr lang="en-GB" sz="2400" b="1" baseline="30000">
                <a:latin typeface="Verdana" pitchFamily="34" charset="0"/>
              </a:rPr>
              <a:t>−</a:t>
            </a:r>
            <a:r>
              <a:rPr lang="en-GB" sz="2400">
                <a:latin typeface="Verdana" pitchFamily="34" charset="0"/>
              </a:rPr>
              <a:t>/</a:t>
            </a:r>
            <a:r>
              <a:rPr lang="en-GB" sz="2400" b="1">
                <a:latin typeface="Verdana" pitchFamily="34" charset="0"/>
              </a:rPr>
              <a:t>type O</a:t>
            </a:r>
            <a:r>
              <a:rPr lang="en-GB" sz="2400">
                <a:latin typeface="Verdana" pitchFamily="34" charset="0"/>
              </a:rPr>
              <a:t> mother carrying an </a:t>
            </a:r>
            <a:r>
              <a:rPr lang="en-GB" sz="2400" b="1">
                <a:latin typeface="Verdana" pitchFamily="34" charset="0"/>
              </a:rPr>
              <a:t>Rh</a:t>
            </a:r>
            <a:r>
              <a:rPr lang="en-GB" sz="2400" b="1" baseline="30000">
                <a:latin typeface="Verdana" pitchFamily="34" charset="0"/>
              </a:rPr>
              <a:t>+</a:t>
            </a:r>
            <a:r>
              <a:rPr lang="en-GB" sz="2400">
                <a:latin typeface="Verdana" pitchFamily="34" charset="0"/>
              </a:rPr>
              <a:t>/</a:t>
            </a:r>
            <a:r>
              <a:rPr lang="en-GB" sz="2400" b="1">
                <a:latin typeface="Verdana" pitchFamily="34" charset="0"/>
              </a:rPr>
              <a:t>type A, B, or AB</a:t>
            </a:r>
            <a:r>
              <a:rPr lang="en-GB" sz="2400">
                <a:latin typeface="Verdana" pitchFamily="34" charset="0"/>
              </a:rPr>
              <a:t> foetus is resistant to sensitisation to the Rh antigen. </a:t>
            </a:r>
          </a:p>
          <a:p>
            <a:pPr eaLnBrk="0" hangingPunct="0">
              <a:buFontTx/>
              <a:buChar char="•"/>
            </a:pPr>
            <a:endParaRPr lang="en-GB" sz="2400">
              <a:latin typeface="Verdana" pitchFamily="34" charset="0"/>
            </a:endParaRPr>
          </a:p>
          <a:p>
            <a:pPr eaLnBrk="0" hangingPunct="0">
              <a:buFontTx/>
              <a:buChar char="•"/>
            </a:pPr>
            <a:r>
              <a:rPr lang="en-GB" sz="2400">
                <a:latin typeface="Verdana" pitchFamily="34" charset="0"/>
              </a:rPr>
              <a:t>Her anti-A and anti-B antibodies destroy any foetal cells that enter her blood before they can elicit anti-Rh antibodies in her. </a:t>
            </a:r>
          </a:p>
          <a:p>
            <a:pPr eaLnBrk="0" hangingPunct="0">
              <a:buFontTx/>
              <a:buChar char="•"/>
            </a:pPr>
            <a:endParaRPr lang="en-GB" sz="2400">
              <a:latin typeface="Verdana" pitchFamily="34" charset="0"/>
            </a:endParaRPr>
          </a:p>
          <a:p>
            <a:pPr eaLnBrk="0" hangingPunct="0"/>
            <a:endParaRPr lang="en-GB" sz="24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ChangeArrowheads="1"/>
          </p:cNvSpPr>
          <p:nvPr/>
        </p:nvSpPr>
        <p:spPr bwMode="auto">
          <a:xfrm>
            <a:off x="838200" y="1752600"/>
            <a:ext cx="7620000" cy="4108450"/>
          </a:xfrm>
          <a:prstGeom prst="rect">
            <a:avLst/>
          </a:prstGeom>
          <a:noFill/>
          <a:ln w="9525">
            <a:noFill/>
            <a:miter lim="800000"/>
            <a:headEnd/>
            <a:tailEnd/>
          </a:ln>
        </p:spPr>
        <p:txBody>
          <a:bodyPr>
            <a:spAutoFit/>
          </a:bodyPr>
          <a:lstStyle/>
          <a:p>
            <a:pPr eaLnBrk="0" hangingPunct="0">
              <a:buFontTx/>
              <a:buChar char="•"/>
            </a:pPr>
            <a:r>
              <a:rPr lang="en-GB" sz="2400">
                <a:latin typeface="Verdana" pitchFamily="34" charset="0"/>
              </a:rPr>
              <a:t>This phenomenon has led to an effective preventive measure to avoid Rh sensitisation.</a:t>
            </a:r>
          </a:p>
          <a:p>
            <a:pPr eaLnBrk="0" hangingPunct="0"/>
            <a:r>
              <a:rPr lang="en-GB" sz="2400">
                <a:latin typeface="Verdana" pitchFamily="34" charset="0"/>
              </a:rPr>
              <a:t> </a:t>
            </a:r>
          </a:p>
          <a:p>
            <a:pPr eaLnBrk="0" hangingPunct="0">
              <a:buFontTx/>
              <a:buChar char="•"/>
            </a:pPr>
            <a:r>
              <a:rPr lang="en-GB" sz="2400">
                <a:latin typeface="Verdana" pitchFamily="34" charset="0"/>
              </a:rPr>
              <a:t>Shortly after each birth of an Rh</a:t>
            </a:r>
            <a:r>
              <a:rPr lang="en-GB" sz="2400" baseline="30000">
                <a:latin typeface="Verdana" pitchFamily="34" charset="0"/>
              </a:rPr>
              <a:t>+</a:t>
            </a:r>
            <a:r>
              <a:rPr lang="en-GB" sz="2400">
                <a:latin typeface="Verdana" pitchFamily="34" charset="0"/>
              </a:rPr>
              <a:t> baby, the mother is given an injection of anti-Rh antibodies (or </a:t>
            </a:r>
            <a:r>
              <a:rPr lang="en-GB" sz="2400" b="1">
                <a:latin typeface="Verdana" pitchFamily="34" charset="0"/>
              </a:rPr>
              <a:t>Rhogam)</a:t>
            </a:r>
            <a:r>
              <a:rPr lang="en-GB" sz="2400">
                <a:latin typeface="Verdana" pitchFamily="34" charset="0"/>
              </a:rPr>
              <a:t>. </a:t>
            </a:r>
          </a:p>
          <a:p>
            <a:pPr eaLnBrk="0" hangingPunct="0">
              <a:buFontTx/>
              <a:buChar char="•"/>
            </a:pPr>
            <a:endParaRPr lang="en-GB" sz="2400">
              <a:latin typeface="Verdana" pitchFamily="34" charset="0"/>
            </a:endParaRPr>
          </a:p>
          <a:p>
            <a:pPr eaLnBrk="0" hangingPunct="0">
              <a:buFontTx/>
              <a:buChar char="•"/>
            </a:pPr>
            <a:r>
              <a:rPr lang="en-GB" sz="2400">
                <a:latin typeface="Verdana" pitchFamily="34" charset="0"/>
              </a:rPr>
              <a:t>These passively acquired antibodies destroy any foetal cells that got into her circulation before they can elicit an active immune response in her. </a:t>
            </a:r>
          </a:p>
        </p:txBody>
      </p:sp>
      <p:sp>
        <p:nvSpPr>
          <p:cNvPr id="32771" name="Rectangle 1027"/>
          <p:cNvSpPr>
            <a:spLocks noChangeArrowheads="1"/>
          </p:cNvSpPr>
          <p:nvPr/>
        </p:nvSpPr>
        <p:spPr bwMode="auto">
          <a:xfrm>
            <a:off x="762000" y="533400"/>
            <a:ext cx="8059738" cy="519113"/>
          </a:xfrm>
          <a:prstGeom prst="rect">
            <a:avLst/>
          </a:prstGeom>
          <a:noFill/>
          <a:ln w="9525">
            <a:noFill/>
            <a:miter lim="800000"/>
            <a:headEnd/>
            <a:tailEnd/>
          </a:ln>
        </p:spPr>
        <p:txBody>
          <a:bodyPr>
            <a:spAutoFit/>
          </a:bodyPr>
          <a:lstStyle/>
          <a:p>
            <a:r>
              <a:rPr lang="en-GB" sz="2800">
                <a:solidFill>
                  <a:srgbClr val="FF0000"/>
                </a:solidFill>
                <a:latin typeface="Verdana" pitchFamily="34" charset="0"/>
              </a:rPr>
              <a:t>Rh incompatibility during pregnancy (cont.)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2286000"/>
            <a:ext cx="9144000" cy="946150"/>
          </a:xfrm>
          <a:prstGeom prst="rect">
            <a:avLst/>
          </a:prstGeom>
          <a:noFill/>
          <a:ln w="9525">
            <a:noFill/>
            <a:miter lim="800000"/>
            <a:headEnd/>
            <a:tailEnd/>
          </a:ln>
        </p:spPr>
        <p:txBody>
          <a:bodyPr>
            <a:spAutoFit/>
          </a:bodyPr>
          <a:lstStyle/>
          <a:p>
            <a:pPr algn="ctr"/>
            <a:r>
              <a:rPr lang="en-GB" sz="2800" b="1"/>
              <a:t>The ABO Blood Group System</a:t>
            </a:r>
          </a:p>
          <a:p>
            <a:pPr eaLnBrk="0" hangingPunct="0"/>
            <a:endParaRPr lang="en-GB" sz="2800"/>
          </a:p>
        </p:txBody>
      </p:sp>
      <p:sp>
        <p:nvSpPr>
          <p:cNvPr id="33795" name="Rectangle 3"/>
          <p:cNvSpPr>
            <a:spLocks noChangeArrowheads="1"/>
          </p:cNvSpPr>
          <p:nvPr/>
        </p:nvSpPr>
        <p:spPr bwMode="auto">
          <a:xfrm>
            <a:off x="1730375" y="3140075"/>
            <a:ext cx="5683250" cy="2041525"/>
          </a:xfrm>
          <a:prstGeom prst="rect">
            <a:avLst/>
          </a:prstGeom>
          <a:noFill/>
          <a:ln w="9525">
            <a:noFill/>
            <a:miter lim="800000"/>
            <a:headEnd/>
            <a:tailEnd/>
          </a:ln>
        </p:spPr>
        <p:txBody>
          <a:bodyPr>
            <a:spAutoFit/>
          </a:bodyPr>
          <a:lstStyle/>
          <a:p>
            <a:pPr algn="ctr"/>
            <a:r>
              <a:rPr lang="en-GB" sz="1400"/>
              <a:t>  </a:t>
            </a:r>
            <a:r>
              <a:rPr lang="en-GB" sz="1500"/>
              <a:t> </a:t>
            </a:r>
            <a:r>
              <a:rPr lang="en-GB" sz="1400"/>
              <a:t>                                                                                                                       </a:t>
            </a:r>
            <a:r>
              <a:rPr lang="en-GB" sz="2400"/>
              <a:t> </a:t>
            </a:r>
            <a:br>
              <a:rPr lang="en-GB" sz="2400"/>
            </a:br>
            <a:r>
              <a:rPr lang="en-GB" sz="2800"/>
              <a:t>   </a:t>
            </a:r>
            <a:r>
              <a:rPr lang="en-GB" sz="2800" b="1"/>
              <a:t>Laboratory  Determination of the ABO System</a:t>
            </a:r>
            <a:r>
              <a:rPr lang="en-GB" sz="2800"/>
              <a:t> </a:t>
            </a:r>
            <a:br>
              <a:rPr lang="en-GB" sz="2800"/>
            </a:br>
            <a:r>
              <a:rPr lang="en-GB" sz="2400"/>
              <a:t>  </a:t>
            </a:r>
            <a:r>
              <a:rPr lang="en-GB" sz="1500"/>
              <a:t> </a:t>
            </a:r>
            <a:r>
              <a:rPr lang="en-GB" sz="2400"/>
              <a:t>                                                                      </a:t>
            </a:r>
            <a:br>
              <a:rPr lang="en-GB" sz="2400"/>
            </a:br>
            <a:endParaRPr lang="en-GB" sz="2400"/>
          </a:p>
        </p:txBody>
      </p:sp>
      <p:pic>
        <p:nvPicPr>
          <p:cNvPr id="33796" name="Picture 4" descr="http://www.bh.rmit.edu.au/mls/subjects/abo/resources/rule12.gif"/>
          <p:cNvPicPr>
            <a:picLocks noChangeAspect="1" noChangeArrowheads="1"/>
          </p:cNvPicPr>
          <p:nvPr/>
        </p:nvPicPr>
        <p:blipFill>
          <a:blip r:embed="rId2" cstate="print"/>
          <a:srcRect/>
          <a:stretch>
            <a:fillRect/>
          </a:stretch>
        </p:blipFill>
        <p:spPr bwMode="auto">
          <a:xfrm>
            <a:off x="1903413" y="3186113"/>
            <a:ext cx="5349875" cy="250825"/>
          </a:xfrm>
          <a:prstGeom prst="rect">
            <a:avLst/>
          </a:prstGeom>
          <a:noFill/>
          <a:ln w="9525">
            <a:noFill/>
            <a:miter lim="800000"/>
            <a:headEnd/>
            <a:tailEnd/>
          </a:ln>
        </p:spPr>
      </p:pic>
      <p:pic>
        <p:nvPicPr>
          <p:cNvPr id="33797" name="Picture 5" descr="http://www.bh.rmit.edu.au/mls/subjects/abo/resources/rule12.gif"/>
          <p:cNvPicPr>
            <a:picLocks noChangeAspect="1" noChangeArrowheads="1"/>
          </p:cNvPicPr>
          <p:nvPr/>
        </p:nvPicPr>
        <p:blipFill>
          <a:blip r:embed="rId2" cstate="print"/>
          <a:srcRect/>
          <a:stretch>
            <a:fillRect/>
          </a:stretch>
        </p:blipFill>
        <p:spPr bwMode="auto">
          <a:xfrm>
            <a:off x="1981200" y="4572000"/>
            <a:ext cx="5349875" cy="250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457200" y="381000"/>
            <a:ext cx="8001000" cy="5934075"/>
          </a:xfrm>
          <a:prstGeom prst="rect">
            <a:avLst/>
          </a:prstGeom>
          <a:noFill/>
          <a:ln w="9525">
            <a:noFill/>
            <a:miter lim="800000"/>
            <a:headEnd/>
            <a:tailEnd/>
          </a:ln>
        </p:spPr>
        <p:txBody>
          <a:bodyPr>
            <a:spAutoFit/>
          </a:bodyPr>
          <a:lstStyle/>
          <a:p>
            <a:r>
              <a:rPr lang="en-GB" sz="2400">
                <a:latin typeface="Verdana" pitchFamily="34" charset="0"/>
              </a:rPr>
              <a:t>Several methods for testing the ABO group of an individual exist. The most common method is: </a:t>
            </a:r>
          </a:p>
          <a:p>
            <a:endParaRPr lang="en-GB" sz="2400">
              <a:latin typeface="Verdana" pitchFamily="34" charset="0"/>
            </a:endParaRPr>
          </a:p>
          <a:p>
            <a:r>
              <a:rPr lang="en-GB" sz="2400" b="1" u="sng">
                <a:solidFill>
                  <a:srgbClr val="FF0000"/>
                </a:solidFill>
                <a:latin typeface="Verdana" pitchFamily="34" charset="0"/>
              </a:rPr>
              <a:t>Serology:</a:t>
            </a:r>
            <a:r>
              <a:rPr lang="en-GB" sz="2400">
                <a:latin typeface="Verdana" pitchFamily="34" charset="0"/>
              </a:rPr>
              <a:t> </a:t>
            </a:r>
            <a:r>
              <a:rPr lang="en-GB" b="1">
                <a:latin typeface="Verdana" pitchFamily="34" charset="0"/>
              </a:rPr>
              <a:t> </a:t>
            </a:r>
            <a:r>
              <a:rPr lang="en-GB" sz="2400">
                <a:latin typeface="Verdana" pitchFamily="34" charset="0"/>
              </a:rPr>
              <a:t>This is a direct detection of the </a:t>
            </a:r>
            <a:r>
              <a:rPr lang="en-GB" sz="2400" b="1">
                <a:latin typeface="Verdana" pitchFamily="34" charset="0"/>
              </a:rPr>
              <a:t>ABO antigens.</a:t>
            </a:r>
            <a:r>
              <a:rPr lang="en-GB" sz="2400">
                <a:latin typeface="Verdana" pitchFamily="34" charset="0"/>
              </a:rPr>
              <a:t> It is the main method used in blood transfusion centres and hospital blood banks. </a:t>
            </a:r>
          </a:p>
          <a:p>
            <a:pPr eaLnBrk="0" hangingPunct="0"/>
            <a:endParaRPr lang="en-GB" sz="2400">
              <a:latin typeface="Verdana" pitchFamily="34" charset="0"/>
            </a:endParaRPr>
          </a:p>
          <a:p>
            <a:pPr eaLnBrk="0" hangingPunct="0"/>
            <a:r>
              <a:rPr lang="en-GB" sz="2400">
                <a:latin typeface="Verdana" pitchFamily="34" charset="0"/>
              </a:rPr>
              <a:t>This form of </a:t>
            </a:r>
            <a:r>
              <a:rPr lang="en-GB" sz="2400" b="1">
                <a:latin typeface="Verdana" pitchFamily="34" charset="0"/>
              </a:rPr>
              <a:t>testing involves two components:</a:t>
            </a:r>
            <a:r>
              <a:rPr lang="en-GB" sz="2400">
                <a:latin typeface="Verdana" pitchFamily="34" charset="0"/>
              </a:rPr>
              <a:t> </a:t>
            </a:r>
            <a:br>
              <a:rPr lang="en-GB" sz="2400">
                <a:latin typeface="Verdana" pitchFamily="34" charset="0"/>
              </a:rPr>
            </a:br>
            <a:endParaRPr lang="en-GB" sz="2400">
              <a:latin typeface="Verdana" pitchFamily="34" charset="0"/>
            </a:endParaRPr>
          </a:p>
          <a:p>
            <a:pPr eaLnBrk="0" hangingPunct="0"/>
            <a:r>
              <a:rPr lang="en-GB" sz="2400" b="1">
                <a:solidFill>
                  <a:srgbClr val="FF0000"/>
                </a:solidFill>
                <a:latin typeface="Verdana" pitchFamily="34" charset="0"/>
              </a:rPr>
              <a:t>a)</a:t>
            </a:r>
            <a:r>
              <a:rPr lang="en-GB" sz="2400">
                <a:latin typeface="Verdana" pitchFamily="34" charset="0"/>
              </a:rPr>
              <a:t> </a:t>
            </a:r>
            <a:r>
              <a:rPr lang="en-GB" sz="2400" b="1">
                <a:latin typeface="Verdana" pitchFamily="34" charset="0"/>
              </a:rPr>
              <a:t>Antibodies that are specific at detecting a particular ABO antigen</a:t>
            </a:r>
            <a:r>
              <a:rPr lang="en-GB" sz="2400">
                <a:latin typeface="Verdana" pitchFamily="34" charset="0"/>
              </a:rPr>
              <a:t> on RBCs. </a:t>
            </a:r>
            <a:br>
              <a:rPr lang="en-GB" sz="2400">
                <a:latin typeface="Verdana" pitchFamily="34" charset="0"/>
              </a:rPr>
            </a:br>
            <a:r>
              <a:rPr lang="en-GB" sz="2400">
                <a:latin typeface="Verdana" pitchFamily="34" charset="0"/>
              </a:rPr>
              <a:t>         </a:t>
            </a:r>
          </a:p>
          <a:p>
            <a:pPr eaLnBrk="0" hangingPunct="0"/>
            <a:r>
              <a:rPr lang="en-GB" sz="2400" b="1">
                <a:solidFill>
                  <a:srgbClr val="FF0000"/>
                </a:solidFill>
                <a:latin typeface="Verdana" pitchFamily="34" charset="0"/>
              </a:rPr>
              <a:t>b)</a:t>
            </a:r>
            <a:r>
              <a:rPr lang="en-GB" sz="2400">
                <a:latin typeface="Verdana" pitchFamily="34" charset="0"/>
              </a:rPr>
              <a:t> </a:t>
            </a:r>
            <a:r>
              <a:rPr lang="en-GB" sz="2400" b="1">
                <a:latin typeface="Verdana" pitchFamily="34" charset="0"/>
              </a:rPr>
              <a:t>Cells that are of a known ABO group that are agglutinated by the</a:t>
            </a:r>
            <a:r>
              <a:rPr lang="en-GB" sz="2400">
                <a:latin typeface="Verdana" pitchFamily="34" charset="0"/>
              </a:rPr>
              <a:t> </a:t>
            </a:r>
            <a:r>
              <a:rPr lang="en-GB" sz="2400" b="1">
                <a:latin typeface="Verdana" pitchFamily="34" charset="0"/>
              </a:rPr>
              <a:t>naturally occurring antibodies</a:t>
            </a:r>
            <a:r>
              <a:rPr lang="en-GB" sz="2400">
                <a:latin typeface="Verdana" pitchFamily="34" charset="0"/>
              </a:rPr>
              <a:t> in the person's serum. </a:t>
            </a:r>
          </a:p>
          <a:p>
            <a:pPr eaLnBrk="0" hangingPunct="0"/>
            <a:endParaRPr lang="en-GB" sz="2400">
              <a:latin typeface="Verdana" pitchFamily="34" charset="0"/>
            </a:endParaRPr>
          </a:p>
        </p:txBody>
      </p:sp>
      <p:pic>
        <p:nvPicPr>
          <p:cNvPr id="34819" name="Picture 3" descr="http://www.bh.rmit.edu.au/mls/subjects/abo/resources/web-bullet4.jpg"/>
          <p:cNvPicPr>
            <a:picLocks noChangeAspect="1" noChangeArrowheads="1"/>
          </p:cNvPicPr>
          <p:nvPr/>
        </p:nvPicPr>
        <p:blipFill>
          <a:blip r:embed="rId2" cstate="print"/>
          <a:srcRect/>
          <a:stretch>
            <a:fillRect/>
          </a:stretch>
        </p:blipFill>
        <p:spPr bwMode="auto">
          <a:xfrm>
            <a:off x="-1655763" y="1968500"/>
            <a:ext cx="136525" cy="136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cstate="print"/>
          <a:srcRect l="2000" t="34000" r="42000" b="14000"/>
          <a:stretch>
            <a:fillRect/>
          </a:stretch>
        </p:blipFill>
        <p:spPr bwMode="auto">
          <a:xfrm>
            <a:off x="685800" y="1600200"/>
            <a:ext cx="7239000" cy="5041900"/>
          </a:xfrm>
          <a:prstGeom prst="rect">
            <a:avLst/>
          </a:prstGeom>
          <a:noFill/>
          <a:ln w="9525">
            <a:noFill/>
            <a:miter lim="800000"/>
            <a:headEnd/>
            <a:tailEnd/>
          </a:ln>
        </p:spPr>
      </p:pic>
      <p:sp>
        <p:nvSpPr>
          <p:cNvPr id="35843" name="Text Box 3"/>
          <p:cNvSpPr txBox="1">
            <a:spLocks noChangeArrowheads="1"/>
          </p:cNvSpPr>
          <p:nvPr/>
        </p:nvSpPr>
        <p:spPr bwMode="auto">
          <a:xfrm>
            <a:off x="533400" y="228600"/>
            <a:ext cx="7972425" cy="1552575"/>
          </a:xfrm>
          <a:prstGeom prst="rect">
            <a:avLst/>
          </a:prstGeom>
          <a:noFill/>
          <a:ln w="9525">
            <a:noFill/>
            <a:miter lim="800000"/>
            <a:headEnd/>
            <a:tailEnd/>
          </a:ln>
        </p:spPr>
        <p:txBody>
          <a:bodyPr>
            <a:spAutoFit/>
          </a:bodyPr>
          <a:lstStyle/>
          <a:p>
            <a:pPr>
              <a:buFontTx/>
              <a:buChar char="•"/>
            </a:pPr>
            <a:r>
              <a:rPr lang="en-GB" sz="2400" b="1">
                <a:latin typeface="Verdana" pitchFamily="34" charset="0"/>
              </a:rPr>
              <a:t> Illustration of the forward and reverse grouping reaction patterns of the ABO groups using a blood group tile</a:t>
            </a:r>
            <a:endParaRPr lang="en-GB" sz="2400">
              <a:latin typeface="Verdana" pitchFamily="34" charset="0"/>
            </a:endParaRPr>
          </a:p>
          <a:p>
            <a:endParaRPr lang="en-GB" sz="2400">
              <a:latin typeface="Verdana" pitchFamily="34" charset="0"/>
            </a:endParaRPr>
          </a:p>
        </p:txBody>
      </p:sp>
      <p:sp>
        <p:nvSpPr>
          <p:cNvPr id="35844" name="Rectangle 4"/>
          <p:cNvSpPr>
            <a:spLocks noChangeArrowheads="1"/>
          </p:cNvSpPr>
          <p:nvPr/>
        </p:nvSpPr>
        <p:spPr bwMode="auto">
          <a:xfrm>
            <a:off x="838200" y="6548438"/>
            <a:ext cx="4383088" cy="274637"/>
          </a:xfrm>
          <a:prstGeom prst="rect">
            <a:avLst/>
          </a:prstGeom>
          <a:noFill/>
          <a:ln w="9525">
            <a:noFill/>
            <a:miter lim="800000"/>
            <a:headEnd/>
            <a:tailEnd/>
          </a:ln>
        </p:spPr>
        <p:txBody>
          <a:bodyPr wrap="none">
            <a:spAutoFit/>
          </a:bodyPr>
          <a:lstStyle/>
          <a:p>
            <a:r>
              <a:rPr lang="en-GB" sz="1200"/>
              <a:t>http://www.bh.rmit.edu.au/mls/subjects/abo/resources/genetics1.htm</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457200" y="228600"/>
            <a:ext cx="8382000" cy="1311275"/>
          </a:xfrm>
          <a:prstGeom prst="rect">
            <a:avLst/>
          </a:prstGeom>
          <a:noFill/>
          <a:ln w="9525">
            <a:noFill/>
            <a:miter lim="800000"/>
            <a:headEnd/>
            <a:tailEnd/>
          </a:ln>
        </p:spPr>
        <p:txBody>
          <a:bodyPr>
            <a:spAutoFit/>
          </a:bodyPr>
          <a:lstStyle/>
          <a:p>
            <a:r>
              <a:rPr lang="en-GB">
                <a:latin typeface="Verdana" pitchFamily="34" charset="0"/>
              </a:rPr>
              <a:t>When RBCs carrying one or both antigens are exposed to the corresponding antibodies, they agglutinate; that is, clump together. People usually have antibodies against those red cell antigens that they lack. </a:t>
            </a:r>
          </a:p>
        </p:txBody>
      </p:sp>
      <p:grpSp>
        <p:nvGrpSpPr>
          <p:cNvPr id="36867" name="Group 16"/>
          <p:cNvGrpSpPr>
            <a:grpSpLocks/>
          </p:cNvGrpSpPr>
          <p:nvPr/>
        </p:nvGrpSpPr>
        <p:grpSpPr bwMode="auto">
          <a:xfrm>
            <a:off x="609600" y="1905000"/>
            <a:ext cx="7848600" cy="4572000"/>
            <a:chOff x="-3" y="1205"/>
            <a:chExt cx="3965" cy="3470"/>
          </a:xfrm>
        </p:grpSpPr>
        <p:grpSp>
          <p:nvGrpSpPr>
            <p:cNvPr id="36870" name="Group 14"/>
            <p:cNvGrpSpPr>
              <a:grpSpLocks/>
            </p:cNvGrpSpPr>
            <p:nvPr/>
          </p:nvGrpSpPr>
          <p:grpSpPr bwMode="auto">
            <a:xfrm>
              <a:off x="0" y="1208"/>
              <a:ext cx="3959" cy="3464"/>
              <a:chOff x="0" y="1208"/>
              <a:chExt cx="3959" cy="3464"/>
            </a:xfrm>
          </p:grpSpPr>
          <p:grpSp>
            <p:nvGrpSpPr>
              <p:cNvPr id="36872" name="Group 9"/>
              <p:cNvGrpSpPr>
                <a:grpSpLocks/>
              </p:cNvGrpSpPr>
              <p:nvPr/>
            </p:nvGrpSpPr>
            <p:grpSpPr bwMode="auto">
              <a:xfrm>
                <a:off x="0" y="1208"/>
                <a:ext cx="3959" cy="1208"/>
                <a:chOff x="0" y="1208"/>
                <a:chExt cx="3959" cy="1208"/>
              </a:xfrm>
            </p:grpSpPr>
            <p:sp>
              <p:nvSpPr>
                <p:cNvPr id="36879" name="Rectangle 3"/>
                <p:cNvSpPr>
                  <a:spLocks noChangeArrowheads="1"/>
                </p:cNvSpPr>
                <p:nvPr/>
              </p:nvSpPr>
              <p:spPr bwMode="auto">
                <a:xfrm>
                  <a:off x="0" y="1208"/>
                  <a:ext cx="3959" cy="1208"/>
                </a:xfrm>
                <a:prstGeom prst="rect">
                  <a:avLst/>
                </a:prstGeom>
                <a:noFill/>
                <a:ln w="9525">
                  <a:noFill/>
                  <a:miter lim="800000"/>
                  <a:headEnd/>
                  <a:tailEnd/>
                </a:ln>
              </p:spPr>
              <p:txBody>
                <a:bodyPr anchor="ctr"/>
                <a:lstStyle/>
                <a:p>
                  <a:r>
                    <a:rPr lang="en-GB" sz="2400"/>
                    <a:t>Human RBC before (left) and after (right) adding serum containing anti-A antibodies. The agglutination reaction reveals the presence of the A antigen on the surface of the cells.</a:t>
                  </a:r>
                </a:p>
              </p:txBody>
            </p:sp>
            <p:sp>
              <p:nvSpPr>
                <p:cNvPr id="36880" name="Rectangle 8"/>
                <p:cNvSpPr>
                  <a:spLocks noChangeArrowheads="1"/>
                </p:cNvSpPr>
                <p:nvPr/>
              </p:nvSpPr>
              <p:spPr bwMode="auto">
                <a:xfrm>
                  <a:off x="0" y="1208"/>
                  <a:ext cx="3959" cy="1208"/>
                </a:xfrm>
                <a:prstGeom prst="rect">
                  <a:avLst/>
                </a:prstGeom>
                <a:noFill/>
                <a:ln w="7">
                  <a:solidFill>
                    <a:srgbClr val="A0A0A0"/>
                  </a:solidFill>
                  <a:miter lim="800000"/>
                  <a:headEnd/>
                  <a:tailEnd/>
                </a:ln>
              </p:spPr>
              <p:txBody>
                <a:bodyPr/>
                <a:lstStyle/>
                <a:p>
                  <a:endParaRPr lang="en-US"/>
                </a:p>
              </p:txBody>
            </p:sp>
          </p:grpSp>
          <p:grpSp>
            <p:nvGrpSpPr>
              <p:cNvPr id="36873" name="Group 11"/>
              <p:cNvGrpSpPr>
                <a:grpSpLocks/>
              </p:cNvGrpSpPr>
              <p:nvPr/>
            </p:nvGrpSpPr>
            <p:grpSpPr bwMode="auto">
              <a:xfrm>
                <a:off x="0" y="2416"/>
                <a:ext cx="1998" cy="2256"/>
                <a:chOff x="0" y="2416"/>
                <a:chExt cx="1998" cy="2256"/>
              </a:xfrm>
            </p:grpSpPr>
            <p:sp>
              <p:nvSpPr>
                <p:cNvPr id="36877" name="Rectangle 4"/>
                <p:cNvSpPr>
                  <a:spLocks noChangeArrowheads="1"/>
                </p:cNvSpPr>
                <p:nvPr/>
              </p:nvSpPr>
              <p:spPr bwMode="auto">
                <a:xfrm>
                  <a:off x="0" y="2416"/>
                  <a:ext cx="1998" cy="2256"/>
                </a:xfrm>
                <a:prstGeom prst="rect">
                  <a:avLst/>
                </a:prstGeom>
                <a:noFill/>
                <a:ln w="9525">
                  <a:noFill/>
                  <a:miter lim="800000"/>
                  <a:headEnd/>
                  <a:tailEnd/>
                </a:ln>
              </p:spPr>
              <p:txBody>
                <a:bodyPr anchor="ctr"/>
                <a:lstStyle/>
                <a:p>
                  <a:r>
                    <a:rPr lang="en-GB" sz="2400"/>
                    <a:t>  </a:t>
                  </a:r>
                  <a:r>
                    <a:rPr lang="en-GB" sz="20300"/>
                    <a:t> </a:t>
                  </a:r>
                  <a:r>
                    <a:rPr lang="en-GB" sz="2400"/>
                    <a:t>                                       </a:t>
                  </a:r>
                </a:p>
                <a:p>
                  <a:endParaRPr lang="en-GB" sz="2400"/>
                </a:p>
                <a:p>
                  <a:r>
                    <a:rPr lang="en-GB" sz="1800"/>
                    <a:t>http://users.rcn.com/jkimball.ma.ultranet/BiologyPages/B/BloodGroups.html</a:t>
                  </a:r>
                </a:p>
                <a:p>
                  <a:endParaRPr lang="en-GB" sz="2400"/>
                </a:p>
              </p:txBody>
            </p:sp>
            <p:sp>
              <p:nvSpPr>
                <p:cNvPr id="36878" name="Rectangle 10"/>
                <p:cNvSpPr>
                  <a:spLocks noChangeArrowheads="1"/>
                </p:cNvSpPr>
                <p:nvPr/>
              </p:nvSpPr>
              <p:spPr bwMode="auto">
                <a:xfrm>
                  <a:off x="0" y="2416"/>
                  <a:ext cx="1998" cy="2256"/>
                </a:xfrm>
                <a:prstGeom prst="rect">
                  <a:avLst/>
                </a:prstGeom>
                <a:noFill/>
                <a:ln w="7">
                  <a:solidFill>
                    <a:srgbClr val="A0A0A0"/>
                  </a:solidFill>
                  <a:miter lim="800000"/>
                  <a:headEnd/>
                  <a:tailEnd/>
                </a:ln>
              </p:spPr>
              <p:txBody>
                <a:bodyPr/>
                <a:lstStyle/>
                <a:p>
                  <a:endParaRPr lang="en-US"/>
                </a:p>
              </p:txBody>
            </p:sp>
          </p:grpSp>
          <p:grpSp>
            <p:nvGrpSpPr>
              <p:cNvPr id="36874" name="Group 13"/>
              <p:cNvGrpSpPr>
                <a:grpSpLocks/>
              </p:cNvGrpSpPr>
              <p:nvPr/>
            </p:nvGrpSpPr>
            <p:grpSpPr bwMode="auto">
              <a:xfrm>
                <a:off x="1998" y="2416"/>
                <a:ext cx="1961" cy="2256"/>
                <a:chOff x="1998" y="2416"/>
                <a:chExt cx="1961" cy="2256"/>
              </a:xfrm>
            </p:grpSpPr>
            <p:sp>
              <p:nvSpPr>
                <p:cNvPr id="36875" name="Rectangle 6"/>
                <p:cNvSpPr>
                  <a:spLocks noChangeArrowheads="1"/>
                </p:cNvSpPr>
                <p:nvPr/>
              </p:nvSpPr>
              <p:spPr bwMode="auto">
                <a:xfrm>
                  <a:off x="1998" y="2416"/>
                  <a:ext cx="1961" cy="2256"/>
                </a:xfrm>
                <a:prstGeom prst="rect">
                  <a:avLst/>
                </a:prstGeom>
                <a:noFill/>
                <a:ln w="9525">
                  <a:noFill/>
                  <a:miter lim="800000"/>
                  <a:headEnd/>
                  <a:tailEnd/>
                </a:ln>
              </p:spPr>
              <p:txBody>
                <a:bodyPr anchor="ctr"/>
                <a:lstStyle/>
                <a:p>
                  <a:r>
                    <a:rPr lang="en-GB" sz="2400"/>
                    <a:t>  </a:t>
                  </a:r>
                  <a:r>
                    <a:rPr lang="en-GB" sz="20500"/>
                    <a:t> </a:t>
                  </a:r>
                  <a:r>
                    <a:rPr lang="en-GB" sz="2400"/>
                    <a:t>                                           </a:t>
                  </a:r>
                </a:p>
              </p:txBody>
            </p:sp>
            <p:sp>
              <p:nvSpPr>
                <p:cNvPr id="36876" name="Rectangle 12"/>
                <p:cNvSpPr>
                  <a:spLocks noChangeArrowheads="1"/>
                </p:cNvSpPr>
                <p:nvPr/>
              </p:nvSpPr>
              <p:spPr bwMode="auto">
                <a:xfrm>
                  <a:off x="1998" y="2416"/>
                  <a:ext cx="1961" cy="2256"/>
                </a:xfrm>
                <a:prstGeom prst="rect">
                  <a:avLst/>
                </a:prstGeom>
                <a:noFill/>
                <a:ln w="7">
                  <a:solidFill>
                    <a:srgbClr val="A0A0A0"/>
                  </a:solidFill>
                  <a:miter lim="800000"/>
                  <a:headEnd/>
                  <a:tailEnd/>
                </a:ln>
              </p:spPr>
              <p:txBody>
                <a:bodyPr/>
                <a:lstStyle/>
                <a:p>
                  <a:endParaRPr lang="en-US"/>
                </a:p>
              </p:txBody>
            </p:sp>
          </p:grpSp>
        </p:grpSp>
        <p:sp>
          <p:nvSpPr>
            <p:cNvPr id="36871" name="Rectangle 15"/>
            <p:cNvSpPr>
              <a:spLocks noChangeArrowheads="1"/>
            </p:cNvSpPr>
            <p:nvPr/>
          </p:nvSpPr>
          <p:spPr bwMode="auto">
            <a:xfrm>
              <a:off x="-3" y="1205"/>
              <a:ext cx="3965" cy="3470"/>
            </a:xfrm>
            <a:prstGeom prst="rect">
              <a:avLst/>
            </a:prstGeom>
            <a:noFill/>
            <a:ln w="11112">
              <a:solidFill>
                <a:srgbClr val="A0A0A0"/>
              </a:solidFill>
              <a:miter lim="800000"/>
              <a:headEnd/>
              <a:tailEnd/>
            </a:ln>
          </p:spPr>
          <p:txBody>
            <a:bodyPr/>
            <a:lstStyle/>
            <a:p>
              <a:endParaRPr lang="en-US"/>
            </a:p>
          </p:txBody>
        </p:sp>
      </p:grpSp>
      <p:pic>
        <p:nvPicPr>
          <p:cNvPr id="36868" name="Picture 5" descr="http://users.rcn.com/jkimball.ma.ultranet/BiologyPages/R/RBCsL.gif"/>
          <p:cNvPicPr>
            <a:picLocks noChangeAspect="1" noChangeArrowheads="1"/>
          </p:cNvPicPr>
          <p:nvPr/>
        </p:nvPicPr>
        <p:blipFill>
          <a:blip r:embed="rId2" cstate="print"/>
          <a:srcRect/>
          <a:stretch>
            <a:fillRect/>
          </a:stretch>
        </p:blipFill>
        <p:spPr bwMode="auto">
          <a:xfrm>
            <a:off x="762000" y="3581400"/>
            <a:ext cx="3475038" cy="2438400"/>
          </a:xfrm>
          <a:prstGeom prst="rect">
            <a:avLst/>
          </a:prstGeom>
          <a:noFill/>
          <a:ln w="9525">
            <a:noFill/>
            <a:miter lim="800000"/>
            <a:headEnd/>
            <a:tailEnd/>
          </a:ln>
        </p:spPr>
      </p:pic>
      <p:pic>
        <p:nvPicPr>
          <p:cNvPr id="36869" name="Picture 7" descr="http://users.rcn.com/jkimball.ma.ultranet/BiologyPages/R/RBCsR.gif"/>
          <p:cNvPicPr>
            <a:picLocks noChangeAspect="1" noChangeArrowheads="1"/>
          </p:cNvPicPr>
          <p:nvPr/>
        </p:nvPicPr>
        <p:blipFill>
          <a:blip r:embed="rId3" cstate="print"/>
          <a:srcRect/>
          <a:stretch>
            <a:fillRect/>
          </a:stretch>
        </p:blipFill>
        <p:spPr bwMode="auto">
          <a:xfrm>
            <a:off x="4724400" y="3581400"/>
            <a:ext cx="3406775"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16"/>
          <p:cNvGrpSpPr>
            <a:grpSpLocks/>
          </p:cNvGrpSpPr>
          <p:nvPr/>
        </p:nvGrpSpPr>
        <p:grpSpPr bwMode="auto">
          <a:xfrm>
            <a:off x="381000" y="228600"/>
            <a:ext cx="8305800" cy="4267200"/>
            <a:chOff x="0" y="0"/>
            <a:chExt cx="4320" cy="2136"/>
          </a:xfrm>
        </p:grpSpPr>
        <p:sp>
          <p:nvSpPr>
            <p:cNvPr id="37894" name="Rectangle 4"/>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grpSp>
          <p:nvGrpSpPr>
            <p:cNvPr id="37895" name="Group 15"/>
            <p:cNvGrpSpPr>
              <a:grpSpLocks/>
            </p:cNvGrpSpPr>
            <p:nvPr/>
          </p:nvGrpSpPr>
          <p:grpSpPr bwMode="auto">
            <a:xfrm>
              <a:off x="0" y="0"/>
              <a:ext cx="4319" cy="2136"/>
              <a:chOff x="0" y="0"/>
              <a:chExt cx="4319" cy="2136"/>
            </a:xfrm>
          </p:grpSpPr>
          <p:sp>
            <p:nvSpPr>
              <p:cNvPr id="37896" name="Rectangle 5"/>
              <p:cNvSpPr>
                <a:spLocks noChangeArrowheads="1"/>
              </p:cNvSpPr>
              <p:nvPr/>
            </p:nvSpPr>
            <p:spPr bwMode="auto">
              <a:xfrm>
                <a:off x="0" y="0"/>
                <a:ext cx="1187" cy="764"/>
              </a:xfrm>
              <a:prstGeom prst="rect">
                <a:avLst/>
              </a:prstGeom>
              <a:noFill/>
              <a:ln w="9525">
                <a:noFill/>
                <a:miter lim="800000"/>
                <a:headEnd/>
                <a:tailEnd/>
              </a:ln>
            </p:spPr>
            <p:txBody>
              <a:bodyPr>
                <a:spAutoFit/>
              </a:bodyPr>
              <a:lstStyle/>
              <a:p>
                <a:endParaRPr lang="en-US"/>
              </a:p>
            </p:txBody>
          </p:sp>
          <p:sp>
            <p:nvSpPr>
              <p:cNvPr id="37897" name="Rectangle 6"/>
              <p:cNvSpPr>
                <a:spLocks noChangeArrowheads="1" noTextEdit="1"/>
              </p:cNvSpPr>
              <p:nvPr/>
            </p:nvSpPr>
            <p:spPr bwMode="auto">
              <a:xfrm>
                <a:off x="1187" y="0"/>
                <a:ext cx="164" cy="764"/>
              </a:xfrm>
              <a:prstGeom prst="rect">
                <a:avLst/>
              </a:prstGeom>
              <a:noFill/>
              <a:ln w="9525">
                <a:noFill/>
                <a:miter lim="800000"/>
                <a:headEnd/>
                <a:tailEnd/>
              </a:ln>
            </p:spPr>
            <p:txBody>
              <a:bodyPr>
                <a:spAutoFit/>
              </a:bodyPr>
              <a:lstStyle/>
              <a:p>
                <a:endParaRPr lang="en-CA"/>
              </a:p>
            </p:txBody>
          </p:sp>
          <p:sp>
            <p:nvSpPr>
              <p:cNvPr id="37898" name="Rectangle 7"/>
              <p:cNvSpPr>
                <a:spLocks noChangeArrowheads="1"/>
              </p:cNvSpPr>
              <p:nvPr/>
            </p:nvSpPr>
            <p:spPr bwMode="auto">
              <a:xfrm>
                <a:off x="1351" y="0"/>
                <a:ext cx="2968" cy="764"/>
              </a:xfrm>
              <a:prstGeom prst="rect">
                <a:avLst/>
              </a:prstGeom>
              <a:noFill/>
              <a:ln w="9525">
                <a:noFill/>
                <a:miter lim="800000"/>
                <a:headEnd/>
                <a:tailEnd/>
              </a:ln>
            </p:spPr>
            <p:txBody>
              <a:bodyPr tIns="68241" bIns="46023" anchor="ctr"/>
              <a:lstStyle/>
              <a:p>
                <a:pPr eaLnBrk="0" hangingPunct="0"/>
                <a:endParaRPr lang="en-US"/>
              </a:p>
            </p:txBody>
          </p:sp>
          <p:sp>
            <p:nvSpPr>
              <p:cNvPr id="37899" name="Rectangle 8"/>
              <p:cNvSpPr>
                <a:spLocks noChangeArrowheads="1" noTextEdit="1"/>
              </p:cNvSpPr>
              <p:nvPr/>
            </p:nvSpPr>
            <p:spPr bwMode="auto">
              <a:xfrm>
                <a:off x="4319" y="0"/>
                <a:ext cx="0" cy="764"/>
              </a:xfrm>
              <a:prstGeom prst="rect">
                <a:avLst/>
              </a:prstGeom>
              <a:noFill/>
              <a:ln w="9525">
                <a:noFill/>
                <a:miter lim="800000"/>
                <a:headEnd/>
                <a:tailEnd/>
              </a:ln>
            </p:spPr>
            <p:txBody>
              <a:bodyPr anchor="ctr">
                <a:spAutoFit/>
              </a:bodyPr>
              <a:lstStyle/>
              <a:p>
                <a:endParaRPr lang="en-CA"/>
              </a:p>
            </p:txBody>
          </p:sp>
          <p:grpSp>
            <p:nvGrpSpPr>
              <p:cNvPr id="37900" name="Group 14"/>
              <p:cNvGrpSpPr>
                <a:grpSpLocks/>
              </p:cNvGrpSpPr>
              <p:nvPr/>
            </p:nvGrpSpPr>
            <p:grpSpPr bwMode="auto">
              <a:xfrm>
                <a:off x="0" y="764"/>
                <a:ext cx="1080" cy="1372"/>
                <a:chOff x="0" y="1244"/>
                <a:chExt cx="1080" cy="1372"/>
              </a:xfrm>
            </p:grpSpPr>
            <p:sp>
              <p:nvSpPr>
                <p:cNvPr id="37901" name="Rectangle 9"/>
                <p:cNvSpPr>
                  <a:spLocks noChangeArrowheads="1"/>
                </p:cNvSpPr>
                <p:nvPr/>
              </p:nvSpPr>
              <p:spPr bwMode="auto">
                <a:xfrm>
                  <a:off x="0" y="1244"/>
                  <a:ext cx="1080" cy="0"/>
                </a:xfrm>
                <a:prstGeom prst="rect">
                  <a:avLst/>
                </a:prstGeom>
                <a:noFill/>
                <a:ln w="9525">
                  <a:noFill/>
                  <a:miter lim="800000"/>
                  <a:headEnd/>
                  <a:tailEnd/>
                </a:ln>
              </p:spPr>
              <p:txBody>
                <a:bodyPr>
                  <a:spAutoFit/>
                </a:bodyPr>
                <a:lstStyle/>
                <a:p>
                  <a:endParaRPr lang="en-US"/>
                </a:p>
              </p:txBody>
            </p:sp>
            <p:grpSp>
              <p:nvGrpSpPr>
                <p:cNvPr id="37902" name="Group 13"/>
                <p:cNvGrpSpPr>
                  <a:grpSpLocks/>
                </p:cNvGrpSpPr>
                <p:nvPr/>
              </p:nvGrpSpPr>
              <p:grpSpPr bwMode="auto">
                <a:xfrm>
                  <a:off x="0" y="1244"/>
                  <a:ext cx="1080" cy="1372"/>
                  <a:chOff x="0" y="1244"/>
                  <a:chExt cx="1080" cy="1372"/>
                </a:xfrm>
              </p:grpSpPr>
              <p:sp>
                <p:nvSpPr>
                  <p:cNvPr id="37903" name="Rectangle 10"/>
                  <p:cNvSpPr>
                    <a:spLocks noChangeArrowheads="1"/>
                  </p:cNvSpPr>
                  <p:nvPr/>
                </p:nvSpPr>
                <p:spPr bwMode="auto">
                  <a:xfrm>
                    <a:off x="0" y="1244"/>
                    <a:ext cx="1080" cy="749"/>
                  </a:xfrm>
                  <a:prstGeom prst="rect">
                    <a:avLst/>
                  </a:prstGeom>
                  <a:noFill/>
                  <a:ln w="9525">
                    <a:noFill/>
                    <a:miter lim="800000"/>
                    <a:headEnd/>
                    <a:tailEnd/>
                  </a:ln>
                </p:spPr>
                <p:txBody>
                  <a:bodyPr/>
                  <a:lstStyle/>
                  <a:p>
                    <a:r>
                      <a:rPr lang="en-GB"/>
                      <a:t>                </a:t>
                    </a:r>
                  </a:p>
                </p:txBody>
              </p:sp>
              <p:sp>
                <p:nvSpPr>
                  <p:cNvPr id="37904" name="Rectangle 12"/>
                  <p:cNvSpPr>
                    <a:spLocks noChangeArrowheads="1"/>
                  </p:cNvSpPr>
                  <p:nvPr/>
                </p:nvSpPr>
                <p:spPr bwMode="auto">
                  <a:xfrm>
                    <a:off x="0" y="1993"/>
                    <a:ext cx="1080" cy="623"/>
                  </a:xfrm>
                  <a:prstGeom prst="rect">
                    <a:avLst/>
                  </a:prstGeom>
                  <a:noFill/>
                  <a:ln w="9525">
                    <a:noFill/>
                    <a:miter lim="800000"/>
                    <a:headEnd/>
                    <a:tailEnd/>
                  </a:ln>
                </p:spPr>
                <p:txBody>
                  <a:bodyPr/>
                  <a:lstStyle/>
                  <a:p>
                    <a:pPr eaLnBrk="0" hangingPunct="0"/>
                    <a:r>
                      <a:rPr lang="en-GB">
                        <a:latin typeface="Verdana" pitchFamily="34" charset="0"/>
                      </a:rPr>
                      <a:t> </a:t>
                    </a:r>
                  </a:p>
                  <a:p>
                    <a:pPr eaLnBrk="0" hangingPunct="0"/>
                    <a:endParaRPr lang="en-GB"/>
                  </a:p>
                </p:txBody>
              </p:sp>
            </p:grpSp>
          </p:grpSp>
        </p:grpSp>
      </p:grpSp>
      <p:pic>
        <p:nvPicPr>
          <p:cNvPr id="23563" name="Picture 11" descr=" "/>
          <p:cNvPicPr>
            <a:picLocks noChangeAspect="1" noChangeArrowheads="1"/>
          </p:cNvPicPr>
          <p:nvPr/>
        </p:nvPicPr>
        <p:blipFill>
          <a:blip r:embed="rId2" cstate="print"/>
          <a:srcRect/>
          <a:stretch>
            <a:fillRect/>
          </a:stretch>
        </p:blipFill>
        <p:spPr bwMode="auto">
          <a:xfrm>
            <a:off x="4724400" y="1219200"/>
            <a:ext cx="3960813" cy="4038600"/>
          </a:xfrm>
          <a:prstGeom prst="rect">
            <a:avLst/>
          </a:prstGeom>
          <a:noFill/>
          <a:ln w="9525">
            <a:noFill/>
            <a:miter lim="800000"/>
            <a:headEnd/>
            <a:tailEnd/>
          </a:ln>
        </p:spPr>
      </p:pic>
      <p:sp>
        <p:nvSpPr>
          <p:cNvPr id="23569" name="Rectangle 17"/>
          <p:cNvSpPr>
            <a:spLocks noChangeArrowheads="1"/>
          </p:cNvSpPr>
          <p:nvPr/>
        </p:nvSpPr>
        <p:spPr bwMode="auto">
          <a:xfrm>
            <a:off x="304800" y="2209800"/>
            <a:ext cx="4343400" cy="1917700"/>
          </a:xfrm>
          <a:prstGeom prst="rect">
            <a:avLst/>
          </a:prstGeom>
          <a:noFill/>
          <a:ln w="9525">
            <a:noFill/>
            <a:miter lim="800000"/>
            <a:headEnd/>
            <a:tailEnd/>
          </a:ln>
        </p:spPr>
        <p:txBody>
          <a:bodyPr>
            <a:spAutoFit/>
          </a:bodyPr>
          <a:lstStyle/>
          <a:p>
            <a:r>
              <a:rPr lang="en-GB" sz="2400">
                <a:latin typeface="Verdana" pitchFamily="34" charset="0"/>
              </a:rPr>
              <a:t>People with blood group O are called </a:t>
            </a:r>
            <a:r>
              <a:rPr lang="en-GB" sz="2400" b="1" u="sng">
                <a:latin typeface="Verdana" pitchFamily="34" charset="0"/>
              </a:rPr>
              <a:t>"universal donors"</a:t>
            </a:r>
            <a:r>
              <a:rPr lang="en-GB" sz="2400">
                <a:latin typeface="Verdana" pitchFamily="34" charset="0"/>
              </a:rPr>
              <a:t> and people with blood group AB are called "</a:t>
            </a:r>
            <a:r>
              <a:rPr lang="en-GB" sz="2400" b="1" u="sng">
                <a:latin typeface="Verdana" pitchFamily="34" charset="0"/>
              </a:rPr>
              <a:t>universal receivers</a:t>
            </a:r>
            <a:r>
              <a:rPr lang="en-GB" sz="2400">
                <a:latin typeface="Verdana" pitchFamily="34" charset="0"/>
              </a:rPr>
              <a:t>."</a:t>
            </a:r>
            <a:r>
              <a:rPr lang="en-GB">
                <a:latin typeface="Verdana" pitchFamily="34" charset="0"/>
              </a:rPr>
              <a:t> </a:t>
            </a:r>
          </a:p>
        </p:txBody>
      </p:sp>
      <p:sp>
        <p:nvSpPr>
          <p:cNvPr id="23570" name="Rectangle 18"/>
          <p:cNvSpPr>
            <a:spLocks noChangeArrowheads="1"/>
          </p:cNvSpPr>
          <p:nvPr/>
        </p:nvSpPr>
        <p:spPr bwMode="auto">
          <a:xfrm>
            <a:off x="304800" y="533400"/>
            <a:ext cx="4572000" cy="1735138"/>
          </a:xfrm>
          <a:prstGeom prst="rect">
            <a:avLst/>
          </a:prstGeom>
          <a:noFill/>
          <a:ln w="9525">
            <a:noFill/>
            <a:miter lim="800000"/>
            <a:headEnd/>
            <a:tailEnd/>
          </a:ln>
        </p:spPr>
        <p:txBody>
          <a:bodyPr>
            <a:spAutoFit/>
          </a:bodyPr>
          <a:lstStyle/>
          <a:p>
            <a:pPr>
              <a:spcBef>
                <a:spcPct val="50000"/>
              </a:spcBef>
            </a:pPr>
            <a:r>
              <a:rPr lang="en-GB" sz="2400" b="1">
                <a:solidFill>
                  <a:srgbClr val="FF0000"/>
                </a:solidFill>
                <a:latin typeface="Arial" charset="0"/>
                <a:cs typeface="Arial" charset="0"/>
              </a:rPr>
              <a:t>Blood transfusions – who can receive blood from</a:t>
            </a:r>
            <a:br>
              <a:rPr lang="en-GB" sz="2400" b="1">
                <a:solidFill>
                  <a:srgbClr val="FF0000"/>
                </a:solidFill>
                <a:latin typeface="Arial" charset="0"/>
                <a:cs typeface="Arial" charset="0"/>
              </a:rPr>
            </a:br>
            <a:r>
              <a:rPr lang="en-GB" sz="2400" b="1">
                <a:solidFill>
                  <a:srgbClr val="FF0000"/>
                </a:solidFill>
                <a:latin typeface="Arial" charset="0"/>
                <a:cs typeface="Arial" charset="0"/>
              </a:rPr>
              <a:t>whom?</a:t>
            </a:r>
          </a:p>
          <a:p>
            <a:pPr eaLnBrk="0" hangingPunct="0">
              <a:spcBef>
                <a:spcPct val="50000"/>
              </a:spcBef>
            </a:pPr>
            <a:endParaRPr lang="en-GB" sz="24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70"/>
                                        </p:tgtEl>
                                        <p:attrNameLst>
                                          <p:attrName>style.visibility</p:attrName>
                                        </p:attrNameLst>
                                      </p:cBhvr>
                                      <p:to>
                                        <p:strVal val="visible"/>
                                      </p:to>
                                    </p:set>
                                    <p:anim calcmode="lin" valueType="num">
                                      <p:cBhvr additive="base">
                                        <p:cTn id="7" dur="500" fill="hold"/>
                                        <p:tgtEl>
                                          <p:spTgt spid="23570"/>
                                        </p:tgtEl>
                                        <p:attrNameLst>
                                          <p:attrName>ppt_x</p:attrName>
                                        </p:attrNameLst>
                                      </p:cBhvr>
                                      <p:tavLst>
                                        <p:tav tm="0">
                                          <p:val>
                                            <p:strVal val="0-#ppt_w/2"/>
                                          </p:val>
                                        </p:tav>
                                        <p:tav tm="100000">
                                          <p:val>
                                            <p:strVal val="#ppt_x"/>
                                          </p:val>
                                        </p:tav>
                                      </p:tavLst>
                                    </p:anim>
                                    <p:anim calcmode="lin" valueType="num">
                                      <p:cBhvr additive="base">
                                        <p:cTn id="8" dur="500" fill="hold"/>
                                        <p:tgtEl>
                                          <p:spTgt spid="2357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3563"/>
                                        </p:tgtEl>
                                        <p:attrNameLst>
                                          <p:attrName>style.visibility</p:attrName>
                                        </p:attrNameLst>
                                      </p:cBhvr>
                                      <p:to>
                                        <p:strVal val="visible"/>
                                      </p:to>
                                    </p:set>
                                    <p:anim calcmode="lin" valueType="num">
                                      <p:cBhvr additive="base">
                                        <p:cTn id="13" dur="500" fill="hold"/>
                                        <p:tgtEl>
                                          <p:spTgt spid="23563"/>
                                        </p:tgtEl>
                                        <p:attrNameLst>
                                          <p:attrName>ppt_x</p:attrName>
                                        </p:attrNameLst>
                                      </p:cBhvr>
                                      <p:tavLst>
                                        <p:tav tm="0">
                                          <p:val>
                                            <p:strVal val="0-#ppt_w/2"/>
                                          </p:val>
                                        </p:tav>
                                        <p:tav tm="100000">
                                          <p:val>
                                            <p:strVal val="#ppt_x"/>
                                          </p:val>
                                        </p:tav>
                                      </p:tavLst>
                                    </p:anim>
                                    <p:anim calcmode="lin" valueType="num">
                                      <p:cBhvr additive="base">
                                        <p:cTn id="14" dur="500" fill="hold"/>
                                        <p:tgtEl>
                                          <p:spTgt spid="2356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69"/>
                                        </p:tgtEl>
                                        <p:attrNameLst>
                                          <p:attrName>style.visibility</p:attrName>
                                        </p:attrNameLst>
                                      </p:cBhvr>
                                      <p:to>
                                        <p:strVal val="visible"/>
                                      </p:to>
                                    </p:set>
                                    <p:anim calcmode="lin" valueType="num">
                                      <p:cBhvr additive="base">
                                        <p:cTn id="19" dur="500" fill="hold"/>
                                        <p:tgtEl>
                                          <p:spTgt spid="23569"/>
                                        </p:tgtEl>
                                        <p:attrNameLst>
                                          <p:attrName>ppt_x</p:attrName>
                                        </p:attrNameLst>
                                      </p:cBhvr>
                                      <p:tavLst>
                                        <p:tav tm="0">
                                          <p:val>
                                            <p:strVal val="0-#ppt_w/2"/>
                                          </p:val>
                                        </p:tav>
                                        <p:tav tm="100000">
                                          <p:val>
                                            <p:strVal val="#ppt_x"/>
                                          </p:val>
                                        </p:tav>
                                      </p:tavLst>
                                    </p:anim>
                                    <p:anim calcmode="lin" valueType="num">
                                      <p:cBhvr additive="base">
                                        <p:cTn id="20" dur="500" fill="hold"/>
                                        <p:tgtEl>
                                          <p:spTgt spid="235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9" grpId="0" autoUpdateAnimBg="0"/>
      <p:bldP spid="23570"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2"/>
          <p:cNvGrpSpPr>
            <a:grpSpLocks/>
          </p:cNvGrpSpPr>
          <p:nvPr/>
        </p:nvGrpSpPr>
        <p:grpSpPr bwMode="auto">
          <a:xfrm>
            <a:off x="228600" y="381000"/>
            <a:ext cx="14630400" cy="6019800"/>
            <a:chOff x="0" y="0"/>
            <a:chExt cx="4320" cy="708"/>
          </a:xfrm>
        </p:grpSpPr>
        <p:sp>
          <p:nvSpPr>
            <p:cNvPr id="38915" name="Rectangle 3"/>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grpSp>
          <p:nvGrpSpPr>
            <p:cNvPr id="38916" name="Group 4"/>
            <p:cNvGrpSpPr>
              <a:grpSpLocks/>
            </p:cNvGrpSpPr>
            <p:nvPr/>
          </p:nvGrpSpPr>
          <p:grpSpPr bwMode="auto">
            <a:xfrm>
              <a:off x="0" y="0"/>
              <a:ext cx="2703" cy="708"/>
              <a:chOff x="-3" y="-3"/>
              <a:chExt cx="2703" cy="708"/>
            </a:xfrm>
          </p:grpSpPr>
          <p:sp>
            <p:nvSpPr>
              <p:cNvPr id="38917" name="Rectangle 5"/>
              <p:cNvSpPr>
                <a:spLocks noChangeArrowheads="1"/>
              </p:cNvSpPr>
              <p:nvPr/>
            </p:nvSpPr>
            <p:spPr bwMode="auto">
              <a:xfrm>
                <a:off x="0" y="0"/>
                <a:ext cx="2700" cy="83"/>
              </a:xfrm>
              <a:prstGeom prst="rect">
                <a:avLst/>
              </a:prstGeom>
              <a:noFill/>
              <a:ln w="9525">
                <a:noFill/>
                <a:miter lim="800000"/>
                <a:headEnd/>
                <a:tailEnd/>
              </a:ln>
            </p:spPr>
            <p:txBody>
              <a:bodyPr>
                <a:spAutoFit/>
              </a:bodyPr>
              <a:lstStyle/>
              <a:p>
                <a:r>
                  <a:rPr lang="en-GB" b="1">
                    <a:solidFill>
                      <a:schemeClr val="accent2"/>
                    </a:solidFill>
                    <a:latin typeface="Verdana" pitchFamily="34" charset="0"/>
                  </a:rPr>
                  <a:t/>
                </a:r>
                <a:br>
                  <a:rPr lang="en-GB" b="1">
                    <a:solidFill>
                      <a:schemeClr val="accent2"/>
                    </a:solidFill>
                    <a:latin typeface="Verdana" pitchFamily="34" charset="0"/>
                  </a:rPr>
                </a:br>
                <a:endParaRPr lang="en-GB" b="1">
                  <a:solidFill>
                    <a:schemeClr val="accent2"/>
                  </a:solidFill>
                </a:endParaRPr>
              </a:p>
            </p:txBody>
          </p:sp>
          <p:grpSp>
            <p:nvGrpSpPr>
              <p:cNvPr id="38918" name="Group 6"/>
              <p:cNvGrpSpPr>
                <a:grpSpLocks/>
              </p:cNvGrpSpPr>
              <p:nvPr/>
            </p:nvGrpSpPr>
            <p:grpSpPr bwMode="auto">
              <a:xfrm>
                <a:off x="-3" y="-3"/>
                <a:ext cx="2596" cy="708"/>
                <a:chOff x="-3" y="-3"/>
                <a:chExt cx="2596" cy="708"/>
              </a:xfrm>
            </p:grpSpPr>
            <p:grpSp>
              <p:nvGrpSpPr>
                <p:cNvPr id="38919" name="Group 7"/>
                <p:cNvGrpSpPr>
                  <a:grpSpLocks/>
                </p:cNvGrpSpPr>
                <p:nvPr/>
              </p:nvGrpSpPr>
              <p:grpSpPr bwMode="auto">
                <a:xfrm>
                  <a:off x="0" y="0"/>
                  <a:ext cx="2590" cy="702"/>
                  <a:chOff x="0" y="0"/>
                  <a:chExt cx="2590" cy="702"/>
                </a:xfrm>
              </p:grpSpPr>
              <p:grpSp>
                <p:nvGrpSpPr>
                  <p:cNvPr id="38921" name="Group 8"/>
                  <p:cNvGrpSpPr>
                    <a:grpSpLocks/>
                  </p:cNvGrpSpPr>
                  <p:nvPr/>
                </p:nvGrpSpPr>
                <p:grpSpPr bwMode="auto">
                  <a:xfrm>
                    <a:off x="0" y="0"/>
                    <a:ext cx="518" cy="135"/>
                    <a:chOff x="0" y="0"/>
                    <a:chExt cx="518" cy="135"/>
                  </a:xfrm>
                </p:grpSpPr>
                <p:grpSp>
                  <p:nvGrpSpPr>
                    <p:cNvPr id="39042" name="Group 9"/>
                    <p:cNvGrpSpPr>
                      <a:grpSpLocks/>
                    </p:cNvGrpSpPr>
                    <p:nvPr/>
                  </p:nvGrpSpPr>
                  <p:grpSpPr bwMode="auto">
                    <a:xfrm>
                      <a:off x="0" y="0"/>
                      <a:ext cx="518" cy="83"/>
                      <a:chOff x="0" y="0"/>
                      <a:chExt cx="518" cy="83"/>
                    </a:xfrm>
                  </p:grpSpPr>
                  <p:sp>
                    <p:nvSpPr>
                      <p:cNvPr id="39044" name="Rectangle 10"/>
                      <p:cNvSpPr>
                        <a:spLocks noChangeArrowheads="1"/>
                      </p:cNvSpPr>
                      <p:nvPr/>
                    </p:nvSpPr>
                    <p:spPr bwMode="auto">
                      <a:xfrm>
                        <a:off x="0" y="0"/>
                        <a:ext cx="518" cy="0"/>
                      </a:xfrm>
                      <a:prstGeom prst="rect">
                        <a:avLst/>
                      </a:prstGeom>
                      <a:noFill/>
                      <a:ln w="9525">
                        <a:noFill/>
                        <a:miter lim="800000"/>
                        <a:headEnd/>
                        <a:tailEnd/>
                      </a:ln>
                    </p:spPr>
                    <p:txBody>
                      <a:bodyPr>
                        <a:spAutoFit/>
                      </a:bodyPr>
                      <a:lstStyle/>
                      <a:p>
                        <a:endParaRPr lang="en-US"/>
                      </a:p>
                    </p:txBody>
                  </p:sp>
                  <p:sp>
                    <p:nvSpPr>
                      <p:cNvPr id="39045" name="Rectangle 11"/>
                      <p:cNvSpPr>
                        <a:spLocks noChangeArrowheads="1"/>
                      </p:cNvSpPr>
                      <p:nvPr/>
                    </p:nvSpPr>
                    <p:spPr bwMode="auto">
                      <a:xfrm>
                        <a:off x="0" y="0"/>
                        <a:ext cx="518" cy="83"/>
                      </a:xfrm>
                      <a:prstGeom prst="rect">
                        <a:avLst/>
                      </a:prstGeom>
                      <a:noFill/>
                      <a:ln w="9525">
                        <a:noFill/>
                        <a:miter lim="800000"/>
                        <a:headEnd/>
                        <a:tailEnd/>
                      </a:ln>
                    </p:spPr>
                    <p:txBody>
                      <a:bodyPr>
                        <a:spAutoFit/>
                      </a:bodyPr>
                      <a:lstStyle/>
                      <a:p>
                        <a:pPr algn="ctr"/>
                        <a:r>
                          <a:rPr lang="en-GB" b="1">
                            <a:solidFill>
                              <a:srgbClr val="FF0000"/>
                            </a:solidFill>
                            <a:latin typeface="Verdana" pitchFamily="34" charset="0"/>
                          </a:rPr>
                          <a:t>Blood Group </a:t>
                        </a:r>
                        <a:endParaRPr lang="en-GB" b="1">
                          <a:solidFill>
                            <a:srgbClr val="FF0000"/>
                          </a:solidFill>
                        </a:endParaRPr>
                      </a:p>
                    </p:txBody>
                  </p:sp>
                </p:grpSp>
                <p:sp>
                  <p:nvSpPr>
                    <p:cNvPr id="39043" name="Rectangle 12"/>
                    <p:cNvSpPr>
                      <a:spLocks noChangeArrowheads="1"/>
                    </p:cNvSpPr>
                    <p:nvPr/>
                  </p:nvSpPr>
                  <p:spPr bwMode="auto">
                    <a:xfrm>
                      <a:off x="0" y="0"/>
                      <a:ext cx="518" cy="135"/>
                    </a:xfrm>
                    <a:prstGeom prst="rect">
                      <a:avLst/>
                    </a:prstGeom>
                    <a:noFill/>
                    <a:ln w="7">
                      <a:solidFill>
                        <a:srgbClr val="A0A0A0"/>
                      </a:solidFill>
                      <a:miter lim="800000"/>
                      <a:headEnd/>
                      <a:tailEnd/>
                    </a:ln>
                  </p:spPr>
                  <p:txBody>
                    <a:bodyPr/>
                    <a:lstStyle/>
                    <a:p>
                      <a:endParaRPr lang="en-US"/>
                    </a:p>
                  </p:txBody>
                </p:sp>
              </p:grpSp>
              <p:grpSp>
                <p:nvGrpSpPr>
                  <p:cNvPr id="38922" name="Group 13"/>
                  <p:cNvGrpSpPr>
                    <a:grpSpLocks/>
                  </p:cNvGrpSpPr>
                  <p:nvPr/>
                </p:nvGrpSpPr>
                <p:grpSpPr bwMode="auto">
                  <a:xfrm>
                    <a:off x="518" y="0"/>
                    <a:ext cx="518" cy="135"/>
                    <a:chOff x="518" y="0"/>
                    <a:chExt cx="518" cy="135"/>
                  </a:xfrm>
                </p:grpSpPr>
                <p:grpSp>
                  <p:nvGrpSpPr>
                    <p:cNvPr id="39038" name="Group 14"/>
                    <p:cNvGrpSpPr>
                      <a:grpSpLocks/>
                    </p:cNvGrpSpPr>
                    <p:nvPr/>
                  </p:nvGrpSpPr>
                  <p:grpSpPr bwMode="auto">
                    <a:xfrm>
                      <a:off x="518" y="0"/>
                      <a:ext cx="518" cy="47"/>
                      <a:chOff x="0" y="135"/>
                      <a:chExt cx="518" cy="47"/>
                    </a:xfrm>
                  </p:grpSpPr>
                  <p:sp>
                    <p:nvSpPr>
                      <p:cNvPr id="39040" name="Rectangle 15"/>
                      <p:cNvSpPr>
                        <a:spLocks noChangeArrowheads="1"/>
                      </p:cNvSpPr>
                      <p:nvPr/>
                    </p:nvSpPr>
                    <p:spPr bwMode="auto">
                      <a:xfrm>
                        <a:off x="0" y="135"/>
                        <a:ext cx="518" cy="0"/>
                      </a:xfrm>
                      <a:prstGeom prst="rect">
                        <a:avLst/>
                      </a:prstGeom>
                      <a:noFill/>
                      <a:ln w="9525">
                        <a:noFill/>
                        <a:miter lim="800000"/>
                        <a:headEnd/>
                        <a:tailEnd/>
                      </a:ln>
                    </p:spPr>
                    <p:txBody>
                      <a:bodyPr>
                        <a:spAutoFit/>
                      </a:bodyPr>
                      <a:lstStyle/>
                      <a:p>
                        <a:endParaRPr lang="en-US"/>
                      </a:p>
                    </p:txBody>
                  </p:sp>
                  <p:sp>
                    <p:nvSpPr>
                      <p:cNvPr id="39041" name="Rectangle 16"/>
                      <p:cNvSpPr>
                        <a:spLocks noChangeArrowheads="1"/>
                      </p:cNvSpPr>
                      <p:nvPr/>
                    </p:nvSpPr>
                    <p:spPr bwMode="auto">
                      <a:xfrm>
                        <a:off x="0" y="135"/>
                        <a:ext cx="517" cy="47"/>
                      </a:xfrm>
                      <a:prstGeom prst="rect">
                        <a:avLst/>
                      </a:prstGeom>
                      <a:noFill/>
                      <a:ln w="9525">
                        <a:noFill/>
                        <a:miter lim="800000"/>
                        <a:headEnd/>
                        <a:tailEnd/>
                      </a:ln>
                    </p:spPr>
                    <p:txBody>
                      <a:bodyPr>
                        <a:spAutoFit/>
                      </a:bodyPr>
                      <a:lstStyle/>
                      <a:p>
                        <a:pPr algn="ctr"/>
                        <a:r>
                          <a:rPr lang="en-GB" b="1">
                            <a:solidFill>
                              <a:srgbClr val="FF0000"/>
                            </a:solidFill>
                            <a:latin typeface="Verdana" pitchFamily="34" charset="0"/>
                          </a:rPr>
                          <a:t>Antigens</a:t>
                        </a:r>
                        <a:r>
                          <a:rPr lang="en-GB" b="1">
                            <a:solidFill>
                              <a:schemeClr val="accent2"/>
                            </a:solidFill>
                            <a:latin typeface="Verdana" pitchFamily="34" charset="0"/>
                          </a:rPr>
                          <a:t> </a:t>
                        </a:r>
                        <a:endParaRPr lang="en-GB" b="1">
                          <a:solidFill>
                            <a:schemeClr val="accent2"/>
                          </a:solidFill>
                        </a:endParaRPr>
                      </a:p>
                    </p:txBody>
                  </p:sp>
                </p:grpSp>
                <p:sp>
                  <p:nvSpPr>
                    <p:cNvPr id="39039" name="Rectangle 17"/>
                    <p:cNvSpPr>
                      <a:spLocks noChangeArrowheads="1"/>
                    </p:cNvSpPr>
                    <p:nvPr/>
                  </p:nvSpPr>
                  <p:spPr bwMode="auto">
                    <a:xfrm>
                      <a:off x="518" y="0"/>
                      <a:ext cx="518" cy="135"/>
                    </a:xfrm>
                    <a:prstGeom prst="rect">
                      <a:avLst/>
                    </a:prstGeom>
                    <a:noFill/>
                    <a:ln w="7">
                      <a:solidFill>
                        <a:srgbClr val="A0A0A0"/>
                      </a:solidFill>
                      <a:miter lim="800000"/>
                      <a:headEnd/>
                      <a:tailEnd/>
                    </a:ln>
                  </p:spPr>
                  <p:txBody>
                    <a:bodyPr/>
                    <a:lstStyle/>
                    <a:p>
                      <a:endParaRPr lang="en-US"/>
                    </a:p>
                  </p:txBody>
                </p:sp>
              </p:grpSp>
              <p:grpSp>
                <p:nvGrpSpPr>
                  <p:cNvPr id="38923" name="Group 18"/>
                  <p:cNvGrpSpPr>
                    <a:grpSpLocks/>
                  </p:cNvGrpSpPr>
                  <p:nvPr/>
                </p:nvGrpSpPr>
                <p:grpSpPr bwMode="auto">
                  <a:xfrm>
                    <a:off x="1035" y="0"/>
                    <a:ext cx="519" cy="135"/>
                    <a:chOff x="1035" y="0"/>
                    <a:chExt cx="519" cy="135"/>
                  </a:xfrm>
                </p:grpSpPr>
                <p:grpSp>
                  <p:nvGrpSpPr>
                    <p:cNvPr id="39034" name="Group 19"/>
                    <p:cNvGrpSpPr>
                      <a:grpSpLocks/>
                    </p:cNvGrpSpPr>
                    <p:nvPr/>
                  </p:nvGrpSpPr>
                  <p:grpSpPr bwMode="auto">
                    <a:xfrm>
                      <a:off x="1035" y="0"/>
                      <a:ext cx="519" cy="47"/>
                      <a:chOff x="-1" y="270"/>
                      <a:chExt cx="519" cy="47"/>
                    </a:xfrm>
                  </p:grpSpPr>
                  <p:sp>
                    <p:nvSpPr>
                      <p:cNvPr id="39036" name="Rectangle 20"/>
                      <p:cNvSpPr>
                        <a:spLocks noChangeArrowheads="1"/>
                      </p:cNvSpPr>
                      <p:nvPr/>
                    </p:nvSpPr>
                    <p:spPr bwMode="auto">
                      <a:xfrm>
                        <a:off x="0" y="270"/>
                        <a:ext cx="518" cy="0"/>
                      </a:xfrm>
                      <a:prstGeom prst="rect">
                        <a:avLst/>
                      </a:prstGeom>
                      <a:noFill/>
                      <a:ln w="9525">
                        <a:noFill/>
                        <a:miter lim="800000"/>
                        <a:headEnd/>
                        <a:tailEnd/>
                      </a:ln>
                    </p:spPr>
                    <p:txBody>
                      <a:bodyPr>
                        <a:spAutoFit/>
                      </a:bodyPr>
                      <a:lstStyle/>
                      <a:p>
                        <a:endParaRPr lang="en-US"/>
                      </a:p>
                    </p:txBody>
                  </p:sp>
                  <p:sp>
                    <p:nvSpPr>
                      <p:cNvPr id="39037" name="Rectangle 21"/>
                      <p:cNvSpPr>
                        <a:spLocks noChangeArrowheads="1"/>
                      </p:cNvSpPr>
                      <p:nvPr/>
                    </p:nvSpPr>
                    <p:spPr bwMode="auto">
                      <a:xfrm>
                        <a:off x="-1" y="270"/>
                        <a:ext cx="519" cy="47"/>
                      </a:xfrm>
                      <a:prstGeom prst="rect">
                        <a:avLst/>
                      </a:prstGeom>
                      <a:noFill/>
                      <a:ln w="9525">
                        <a:noFill/>
                        <a:miter lim="800000"/>
                        <a:headEnd/>
                        <a:tailEnd/>
                      </a:ln>
                    </p:spPr>
                    <p:txBody>
                      <a:bodyPr>
                        <a:spAutoFit/>
                      </a:bodyPr>
                      <a:lstStyle/>
                      <a:p>
                        <a:pPr algn="ctr"/>
                        <a:r>
                          <a:rPr lang="en-GB" b="1">
                            <a:solidFill>
                              <a:srgbClr val="FF0000"/>
                            </a:solidFill>
                            <a:latin typeface="Verdana" pitchFamily="34" charset="0"/>
                          </a:rPr>
                          <a:t>Antibodies </a:t>
                        </a:r>
                        <a:endParaRPr lang="en-GB" b="1">
                          <a:solidFill>
                            <a:srgbClr val="FF0000"/>
                          </a:solidFill>
                        </a:endParaRPr>
                      </a:p>
                    </p:txBody>
                  </p:sp>
                </p:grpSp>
                <p:sp>
                  <p:nvSpPr>
                    <p:cNvPr id="39035" name="Rectangle 22"/>
                    <p:cNvSpPr>
                      <a:spLocks noChangeArrowheads="1"/>
                    </p:cNvSpPr>
                    <p:nvPr/>
                  </p:nvSpPr>
                  <p:spPr bwMode="auto">
                    <a:xfrm>
                      <a:off x="1036" y="0"/>
                      <a:ext cx="518" cy="135"/>
                    </a:xfrm>
                    <a:prstGeom prst="rect">
                      <a:avLst/>
                    </a:prstGeom>
                    <a:noFill/>
                    <a:ln w="7">
                      <a:solidFill>
                        <a:srgbClr val="A0A0A0"/>
                      </a:solidFill>
                      <a:miter lim="800000"/>
                      <a:headEnd/>
                      <a:tailEnd/>
                    </a:ln>
                  </p:spPr>
                  <p:txBody>
                    <a:bodyPr/>
                    <a:lstStyle/>
                    <a:p>
                      <a:endParaRPr lang="en-US"/>
                    </a:p>
                  </p:txBody>
                </p:sp>
              </p:grpSp>
              <p:grpSp>
                <p:nvGrpSpPr>
                  <p:cNvPr id="38924" name="Group 23"/>
                  <p:cNvGrpSpPr>
                    <a:grpSpLocks/>
                  </p:cNvGrpSpPr>
                  <p:nvPr/>
                </p:nvGrpSpPr>
                <p:grpSpPr bwMode="auto">
                  <a:xfrm>
                    <a:off x="1554" y="0"/>
                    <a:ext cx="518" cy="202"/>
                    <a:chOff x="1554" y="0"/>
                    <a:chExt cx="518" cy="202"/>
                  </a:xfrm>
                </p:grpSpPr>
                <p:grpSp>
                  <p:nvGrpSpPr>
                    <p:cNvPr id="39030" name="Group 24"/>
                    <p:cNvGrpSpPr>
                      <a:grpSpLocks/>
                    </p:cNvGrpSpPr>
                    <p:nvPr/>
                  </p:nvGrpSpPr>
                  <p:grpSpPr bwMode="auto">
                    <a:xfrm>
                      <a:off x="1554" y="0"/>
                      <a:ext cx="518" cy="83"/>
                      <a:chOff x="0" y="405"/>
                      <a:chExt cx="518" cy="83"/>
                    </a:xfrm>
                  </p:grpSpPr>
                  <p:sp>
                    <p:nvSpPr>
                      <p:cNvPr id="39032" name="Rectangle 25"/>
                      <p:cNvSpPr>
                        <a:spLocks noChangeArrowheads="1"/>
                      </p:cNvSpPr>
                      <p:nvPr/>
                    </p:nvSpPr>
                    <p:spPr bwMode="auto">
                      <a:xfrm>
                        <a:off x="0" y="405"/>
                        <a:ext cx="518" cy="0"/>
                      </a:xfrm>
                      <a:prstGeom prst="rect">
                        <a:avLst/>
                      </a:prstGeom>
                      <a:noFill/>
                      <a:ln w="9525">
                        <a:noFill/>
                        <a:miter lim="800000"/>
                        <a:headEnd/>
                        <a:tailEnd/>
                      </a:ln>
                    </p:spPr>
                    <p:txBody>
                      <a:bodyPr>
                        <a:spAutoFit/>
                      </a:bodyPr>
                      <a:lstStyle/>
                      <a:p>
                        <a:endParaRPr lang="en-US"/>
                      </a:p>
                    </p:txBody>
                  </p:sp>
                  <p:sp>
                    <p:nvSpPr>
                      <p:cNvPr id="39033" name="Rectangle 26"/>
                      <p:cNvSpPr>
                        <a:spLocks noChangeArrowheads="1"/>
                      </p:cNvSpPr>
                      <p:nvPr/>
                    </p:nvSpPr>
                    <p:spPr bwMode="auto">
                      <a:xfrm>
                        <a:off x="0" y="405"/>
                        <a:ext cx="518" cy="83"/>
                      </a:xfrm>
                      <a:prstGeom prst="rect">
                        <a:avLst/>
                      </a:prstGeom>
                      <a:noFill/>
                      <a:ln w="9525">
                        <a:noFill/>
                        <a:miter lim="800000"/>
                        <a:headEnd/>
                        <a:tailEnd/>
                      </a:ln>
                    </p:spPr>
                    <p:txBody>
                      <a:bodyPr>
                        <a:spAutoFit/>
                      </a:bodyPr>
                      <a:lstStyle/>
                      <a:p>
                        <a:pPr algn="ctr"/>
                        <a:r>
                          <a:rPr lang="en-GB" b="1">
                            <a:solidFill>
                              <a:srgbClr val="FF0000"/>
                            </a:solidFill>
                            <a:latin typeface="Verdana" pitchFamily="34" charset="0"/>
                          </a:rPr>
                          <a:t>Can give blood to </a:t>
                        </a:r>
                        <a:endParaRPr lang="en-GB" b="1">
                          <a:solidFill>
                            <a:srgbClr val="FF0000"/>
                          </a:solidFill>
                        </a:endParaRPr>
                      </a:p>
                    </p:txBody>
                  </p:sp>
                </p:grpSp>
                <p:sp>
                  <p:nvSpPr>
                    <p:cNvPr id="39031" name="Rectangle 27"/>
                    <p:cNvSpPr>
                      <a:spLocks noChangeArrowheads="1"/>
                    </p:cNvSpPr>
                    <p:nvPr/>
                  </p:nvSpPr>
                  <p:spPr bwMode="auto">
                    <a:xfrm>
                      <a:off x="1554" y="0"/>
                      <a:ext cx="518" cy="202"/>
                    </a:xfrm>
                    <a:prstGeom prst="rect">
                      <a:avLst/>
                    </a:prstGeom>
                    <a:noFill/>
                    <a:ln w="7">
                      <a:solidFill>
                        <a:srgbClr val="A0A0A0"/>
                      </a:solidFill>
                      <a:miter lim="800000"/>
                      <a:headEnd/>
                      <a:tailEnd/>
                    </a:ln>
                  </p:spPr>
                  <p:txBody>
                    <a:bodyPr/>
                    <a:lstStyle/>
                    <a:p>
                      <a:endParaRPr lang="en-US"/>
                    </a:p>
                  </p:txBody>
                </p:sp>
              </p:grpSp>
              <p:grpSp>
                <p:nvGrpSpPr>
                  <p:cNvPr id="38925" name="Group 28"/>
                  <p:cNvGrpSpPr>
                    <a:grpSpLocks/>
                  </p:cNvGrpSpPr>
                  <p:nvPr/>
                </p:nvGrpSpPr>
                <p:grpSpPr bwMode="auto">
                  <a:xfrm>
                    <a:off x="2072" y="0"/>
                    <a:ext cx="518" cy="202"/>
                    <a:chOff x="2072" y="0"/>
                    <a:chExt cx="518" cy="202"/>
                  </a:xfrm>
                </p:grpSpPr>
                <p:grpSp>
                  <p:nvGrpSpPr>
                    <p:cNvPr id="39026" name="Group 29"/>
                    <p:cNvGrpSpPr>
                      <a:grpSpLocks/>
                    </p:cNvGrpSpPr>
                    <p:nvPr/>
                  </p:nvGrpSpPr>
                  <p:grpSpPr bwMode="auto">
                    <a:xfrm>
                      <a:off x="2072" y="0"/>
                      <a:ext cx="518" cy="118"/>
                      <a:chOff x="0" y="607"/>
                      <a:chExt cx="518" cy="118"/>
                    </a:xfrm>
                  </p:grpSpPr>
                  <p:sp>
                    <p:nvSpPr>
                      <p:cNvPr id="39028" name="Rectangle 30"/>
                      <p:cNvSpPr>
                        <a:spLocks noChangeArrowheads="1"/>
                      </p:cNvSpPr>
                      <p:nvPr/>
                    </p:nvSpPr>
                    <p:spPr bwMode="auto">
                      <a:xfrm>
                        <a:off x="0" y="607"/>
                        <a:ext cx="518" cy="0"/>
                      </a:xfrm>
                      <a:prstGeom prst="rect">
                        <a:avLst/>
                      </a:prstGeom>
                      <a:noFill/>
                      <a:ln w="9525">
                        <a:noFill/>
                        <a:miter lim="800000"/>
                        <a:headEnd/>
                        <a:tailEnd/>
                      </a:ln>
                    </p:spPr>
                    <p:txBody>
                      <a:bodyPr>
                        <a:spAutoFit/>
                      </a:bodyPr>
                      <a:lstStyle/>
                      <a:p>
                        <a:endParaRPr lang="en-US"/>
                      </a:p>
                    </p:txBody>
                  </p:sp>
                  <p:sp>
                    <p:nvSpPr>
                      <p:cNvPr id="39029" name="Rectangle 31"/>
                      <p:cNvSpPr>
                        <a:spLocks noChangeArrowheads="1"/>
                      </p:cNvSpPr>
                      <p:nvPr/>
                    </p:nvSpPr>
                    <p:spPr bwMode="auto">
                      <a:xfrm>
                        <a:off x="0" y="607"/>
                        <a:ext cx="518" cy="118"/>
                      </a:xfrm>
                      <a:prstGeom prst="rect">
                        <a:avLst/>
                      </a:prstGeom>
                      <a:noFill/>
                      <a:ln w="9525">
                        <a:noFill/>
                        <a:miter lim="800000"/>
                        <a:headEnd/>
                        <a:tailEnd/>
                      </a:ln>
                    </p:spPr>
                    <p:txBody>
                      <a:bodyPr>
                        <a:spAutoFit/>
                      </a:bodyPr>
                      <a:lstStyle/>
                      <a:p>
                        <a:pPr algn="ctr"/>
                        <a:r>
                          <a:rPr lang="en-GB" b="1">
                            <a:solidFill>
                              <a:srgbClr val="FF0000"/>
                            </a:solidFill>
                            <a:latin typeface="Verdana" pitchFamily="34" charset="0"/>
                          </a:rPr>
                          <a:t>Can receive blood from </a:t>
                        </a:r>
                        <a:endParaRPr lang="en-GB" b="1">
                          <a:solidFill>
                            <a:srgbClr val="FF0000"/>
                          </a:solidFill>
                        </a:endParaRPr>
                      </a:p>
                    </p:txBody>
                  </p:sp>
                </p:grpSp>
                <p:sp>
                  <p:nvSpPr>
                    <p:cNvPr id="39027" name="Rectangle 32"/>
                    <p:cNvSpPr>
                      <a:spLocks noChangeArrowheads="1"/>
                    </p:cNvSpPr>
                    <p:nvPr/>
                  </p:nvSpPr>
                  <p:spPr bwMode="auto">
                    <a:xfrm>
                      <a:off x="2072" y="0"/>
                      <a:ext cx="518" cy="202"/>
                    </a:xfrm>
                    <a:prstGeom prst="rect">
                      <a:avLst/>
                    </a:prstGeom>
                    <a:noFill/>
                    <a:ln w="7">
                      <a:solidFill>
                        <a:srgbClr val="A0A0A0"/>
                      </a:solidFill>
                      <a:miter lim="800000"/>
                      <a:headEnd/>
                      <a:tailEnd/>
                    </a:ln>
                  </p:spPr>
                  <p:txBody>
                    <a:bodyPr/>
                    <a:lstStyle/>
                    <a:p>
                      <a:endParaRPr lang="en-US"/>
                    </a:p>
                  </p:txBody>
                </p:sp>
              </p:grpSp>
              <p:grpSp>
                <p:nvGrpSpPr>
                  <p:cNvPr id="38926" name="Group 33"/>
                  <p:cNvGrpSpPr>
                    <a:grpSpLocks/>
                  </p:cNvGrpSpPr>
                  <p:nvPr/>
                </p:nvGrpSpPr>
                <p:grpSpPr bwMode="auto">
                  <a:xfrm>
                    <a:off x="0" y="202"/>
                    <a:ext cx="518" cy="125"/>
                    <a:chOff x="0" y="202"/>
                    <a:chExt cx="518" cy="125"/>
                  </a:xfrm>
                </p:grpSpPr>
                <p:grpSp>
                  <p:nvGrpSpPr>
                    <p:cNvPr id="39022" name="Group 34"/>
                    <p:cNvGrpSpPr>
                      <a:grpSpLocks/>
                    </p:cNvGrpSpPr>
                    <p:nvPr/>
                  </p:nvGrpSpPr>
                  <p:grpSpPr bwMode="auto">
                    <a:xfrm>
                      <a:off x="0" y="202"/>
                      <a:ext cx="518" cy="47"/>
                      <a:chOff x="0" y="809"/>
                      <a:chExt cx="518" cy="47"/>
                    </a:xfrm>
                  </p:grpSpPr>
                  <p:sp>
                    <p:nvSpPr>
                      <p:cNvPr id="39024" name="Rectangle 35"/>
                      <p:cNvSpPr>
                        <a:spLocks noChangeArrowheads="1"/>
                      </p:cNvSpPr>
                      <p:nvPr/>
                    </p:nvSpPr>
                    <p:spPr bwMode="auto">
                      <a:xfrm>
                        <a:off x="0" y="809"/>
                        <a:ext cx="518" cy="0"/>
                      </a:xfrm>
                      <a:prstGeom prst="rect">
                        <a:avLst/>
                      </a:prstGeom>
                      <a:noFill/>
                      <a:ln w="9525">
                        <a:noFill/>
                        <a:miter lim="800000"/>
                        <a:headEnd/>
                        <a:tailEnd/>
                      </a:ln>
                    </p:spPr>
                    <p:txBody>
                      <a:bodyPr>
                        <a:spAutoFit/>
                      </a:bodyPr>
                      <a:lstStyle/>
                      <a:p>
                        <a:endParaRPr lang="en-US"/>
                      </a:p>
                    </p:txBody>
                  </p:sp>
                  <p:sp>
                    <p:nvSpPr>
                      <p:cNvPr id="39025" name="Rectangle 36"/>
                      <p:cNvSpPr>
                        <a:spLocks noChangeArrowheads="1"/>
                      </p:cNvSpPr>
                      <p:nvPr/>
                    </p:nvSpPr>
                    <p:spPr bwMode="auto">
                      <a:xfrm>
                        <a:off x="0" y="809"/>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AB </a:t>
                        </a:r>
                        <a:endParaRPr lang="en-GB" b="1">
                          <a:solidFill>
                            <a:schemeClr val="accent2"/>
                          </a:solidFill>
                        </a:endParaRPr>
                      </a:p>
                    </p:txBody>
                  </p:sp>
                </p:grpSp>
                <p:sp>
                  <p:nvSpPr>
                    <p:cNvPr id="39023" name="Rectangle 37"/>
                    <p:cNvSpPr>
                      <a:spLocks noChangeArrowheads="1"/>
                    </p:cNvSpPr>
                    <p:nvPr/>
                  </p:nvSpPr>
                  <p:spPr bwMode="auto">
                    <a:xfrm>
                      <a:off x="0" y="202"/>
                      <a:ext cx="518" cy="125"/>
                    </a:xfrm>
                    <a:prstGeom prst="rect">
                      <a:avLst/>
                    </a:prstGeom>
                    <a:noFill/>
                    <a:ln w="7">
                      <a:solidFill>
                        <a:srgbClr val="A0A0A0"/>
                      </a:solidFill>
                      <a:miter lim="800000"/>
                      <a:headEnd/>
                      <a:tailEnd/>
                    </a:ln>
                  </p:spPr>
                  <p:txBody>
                    <a:bodyPr/>
                    <a:lstStyle/>
                    <a:p>
                      <a:endParaRPr lang="en-US"/>
                    </a:p>
                  </p:txBody>
                </p:sp>
              </p:grpSp>
              <p:grpSp>
                <p:nvGrpSpPr>
                  <p:cNvPr id="38927" name="Group 38"/>
                  <p:cNvGrpSpPr>
                    <a:grpSpLocks/>
                  </p:cNvGrpSpPr>
                  <p:nvPr/>
                </p:nvGrpSpPr>
                <p:grpSpPr bwMode="auto">
                  <a:xfrm>
                    <a:off x="518" y="202"/>
                    <a:ext cx="518" cy="125"/>
                    <a:chOff x="518" y="202"/>
                    <a:chExt cx="518" cy="125"/>
                  </a:xfrm>
                </p:grpSpPr>
                <p:grpSp>
                  <p:nvGrpSpPr>
                    <p:cNvPr id="39018" name="Group 39"/>
                    <p:cNvGrpSpPr>
                      <a:grpSpLocks/>
                    </p:cNvGrpSpPr>
                    <p:nvPr/>
                  </p:nvGrpSpPr>
                  <p:grpSpPr bwMode="auto">
                    <a:xfrm>
                      <a:off x="518" y="202"/>
                      <a:ext cx="518" cy="47"/>
                      <a:chOff x="0" y="934"/>
                      <a:chExt cx="518" cy="47"/>
                    </a:xfrm>
                  </p:grpSpPr>
                  <p:sp>
                    <p:nvSpPr>
                      <p:cNvPr id="39020" name="Rectangle 40"/>
                      <p:cNvSpPr>
                        <a:spLocks noChangeArrowheads="1"/>
                      </p:cNvSpPr>
                      <p:nvPr/>
                    </p:nvSpPr>
                    <p:spPr bwMode="auto">
                      <a:xfrm>
                        <a:off x="0" y="934"/>
                        <a:ext cx="518" cy="0"/>
                      </a:xfrm>
                      <a:prstGeom prst="rect">
                        <a:avLst/>
                      </a:prstGeom>
                      <a:noFill/>
                      <a:ln w="9525">
                        <a:noFill/>
                        <a:miter lim="800000"/>
                        <a:headEnd/>
                        <a:tailEnd/>
                      </a:ln>
                    </p:spPr>
                    <p:txBody>
                      <a:bodyPr>
                        <a:spAutoFit/>
                      </a:bodyPr>
                      <a:lstStyle/>
                      <a:p>
                        <a:endParaRPr lang="en-US"/>
                      </a:p>
                    </p:txBody>
                  </p:sp>
                  <p:sp>
                    <p:nvSpPr>
                      <p:cNvPr id="39021" name="Rectangle 41"/>
                      <p:cNvSpPr>
                        <a:spLocks noChangeArrowheads="1"/>
                      </p:cNvSpPr>
                      <p:nvPr/>
                    </p:nvSpPr>
                    <p:spPr bwMode="auto">
                      <a:xfrm>
                        <a:off x="0" y="934"/>
                        <a:ext cx="517" cy="47"/>
                      </a:xfrm>
                      <a:prstGeom prst="rect">
                        <a:avLst/>
                      </a:prstGeom>
                      <a:noFill/>
                      <a:ln w="9525">
                        <a:noFill/>
                        <a:miter lim="800000"/>
                        <a:headEnd/>
                        <a:tailEnd/>
                      </a:ln>
                    </p:spPr>
                    <p:txBody>
                      <a:bodyPr>
                        <a:spAutoFit/>
                      </a:bodyPr>
                      <a:lstStyle/>
                      <a:p>
                        <a:pPr algn="ctr"/>
                        <a:endParaRPr lang="en-US" b="1">
                          <a:solidFill>
                            <a:schemeClr val="accent2"/>
                          </a:solidFill>
                        </a:endParaRPr>
                      </a:p>
                    </p:txBody>
                  </p:sp>
                </p:grpSp>
                <p:sp>
                  <p:nvSpPr>
                    <p:cNvPr id="39019" name="Rectangle 42"/>
                    <p:cNvSpPr>
                      <a:spLocks noChangeArrowheads="1"/>
                    </p:cNvSpPr>
                    <p:nvPr/>
                  </p:nvSpPr>
                  <p:spPr bwMode="auto">
                    <a:xfrm>
                      <a:off x="518" y="202"/>
                      <a:ext cx="518" cy="125"/>
                    </a:xfrm>
                    <a:prstGeom prst="rect">
                      <a:avLst/>
                    </a:prstGeom>
                    <a:noFill/>
                    <a:ln w="7">
                      <a:solidFill>
                        <a:srgbClr val="A0A0A0"/>
                      </a:solidFill>
                      <a:miter lim="800000"/>
                      <a:headEnd/>
                      <a:tailEnd/>
                    </a:ln>
                  </p:spPr>
                  <p:txBody>
                    <a:bodyPr/>
                    <a:lstStyle/>
                    <a:p>
                      <a:endParaRPr lang="en-US"/>
                    </a:p>
                  </p:txBody>
                </p:sp>
              </p:grpSp>
              <p:grpSp>
                <p:nvGrpSpPr>
                  <p:cNvPr id="38928" name="Group 43"/>
                  <p:cNvGrpSpPr>
                    <a:grpSpLocks/>
                  </p:cNvGrpSpPr>
                  <p:nvPr/>
                </p:nvGrpSpPr>
                <p:grpSpPr bwMode="auto">
                  <a:xfrm>
                    <a:off x="1035" y="202"/>
                    <a:ext cx="519" cy="125"/>
                    <a:chOff x="1035" y="202"/>
                    <a:chExt cx="519" cy="125"/>
                  </a:xfrm>
                </p:grpSpPr>
                <p:grpSp>
                  <p:nvGrpSpPr>
                    <p:cNvPr id="39014" name="Group 44"/>
                    <p:cNvGrpSpPr>
                      <a:grpSpLocks/>
                    </p:cNvGrpSpPr>
                    <p:nvPr/>
                  </p:nvGrpSpPr>
                  <p:grpSpPr bwMode="auto">
                    <a:xfrm>
                      <a:off x="1035" y="202"/>
                      <a:ext cx="519" cy="47"/>
                      <a:chOff x="-1" y="1059"/>
                      <a:chExt cx="519" cy="47"/>
                    </a:xfrm>
                  </p:grpSpPr>
                  <p:sp>
                    <p:nvSpPr>
                      <p:cNvPr id="39016" name="Rectangle 45"/>
                      <p:cNvSpPr>
                        <a:spLocks noChangeArrowheads="1"/>
                      </p:cNvSpPr>
                      <p:nvPr/>
                    </p:nvSpPr>
                    <p:spPr bwMode="auto">
                      <a:xfrm>
                        <a:off x="0" y="1059"/>
                        <a:ext cx="518" cy="0"/>
                      </a:xfrm>
                      <a:prstGeom prst="rect">
                        <a:avLst/>
                      </a:prstGeom>
                      <a:noFill/>
                      <a:ln w="9525">
                        <a:noFill/>
                        <a:miter lim="800000"/>
                        <a:headEnd/>
                        <a:tailEnd/>
                      </a:ln>
                    </p:spPr>
                    <p:txBody>
                      <a:bodyPr>
                        <a:spAutoFit/>
                      </a:bodyPr>
                      <a:lstStyle/>
                      <a:p>
                        <a:endParaRPr lang="en-US"/>
                      </a:p>
                    </p:txBody>
                  </p:sp>
                  <p:sp>
                    <p:nvSpPr>
                      <p:cNvPr id="39017" name="Rectangle 46"/>
                      <p:cNvSpPr>
                        <a:spLocks noChangeArrowheads="1"/>
                      </p:cNvSpPr>
                      <p:nvPr/>
                    </p:nvSpPr>
                    <p:spPr bwMode="auto">
                      <a:xfrm>
                        <a:off x="-1" y="1059"/>
                        <a:ext cx="519" cy="47"/>
                      </a:xfrm>
                      <a:prstGeom prst="rect">
                        <a:avLst/>
                      </a:prstGeom>
                      <a:noFill/>
                      <a:ln w="9525">
                        <a:noFill/>
                        <a:miter lim="800000"/>
                        <a:headEnd/>
                        <a:tailEnd/>
                      </a:ln>
                    </p:spPr>
                    <p:txBody>
                      <a:bodyPr>
                        <a:spAutoFit/>
                      </a:bodyPr>
                      <a:lstStyle/>
                      <a:p>
                        <a:pPr algn="ctr"/>
                        <a:endParaRPr lang="en-US" b="1">
                          <a:solidFill>
                            <a:schemeClr val="accent2"/>
                          </a:solidFill>
                        </a:endParaRPr>
                      </a:p>
                    </p:txBody>
                  </p:sp>
                </p:grpSp>
                <p:sp>
                  <p:nvSpPr>
                    <p:cNvPr id="39015" name="Rectangle 47"/>
                    <p:cNvSpPr>
                      <a:spLocks noChangeArrowheads="1"/>
                    </p:cNvSpPr>
                    <p:nvPr/>
                  </p:nvSpPr>
                  <p:spPr bwMode="auto">
                    <a:xfrm>
                      <a:off x="1036" y="202"/>
                      <a:ext cx="518" cy="125"/>
                    </a:xfrm>
                    <a:prstGeom prst="rect">
                      <a:avLst/>
                    </a:prstGeom>
                    <a:noFill/>
                    <a:ln w="7">
                      <a:solidFill>
                        <a:srgbClr val="A0A0A0"/>
                      </a:solidFill>
                      <a:miter lim="800000"/>
                      <a:headEnd/>
                      <a:tailEnd/>
                    </a:ln>
                  </p:spPr>
                  <p:txBody>
                    <a:bodyPr/>
                    <a:lstStyle/>
                    <a:p>
                      <a:endParaRPr lang="en-US"/>
                    </a:p>
                  </p:txBody>
                </p:sp>
              </p:grpSp>
              <p:grpSp>
                <p:nvGrpSpPr>
                  <p:cNvPr id="38929" name="Group 48"/>
                  <p:cNvGrpSpPr>
                    <a:grpSpLocks/>
                  </p:cNvGrpSpPr>
                  <p:nvPr/>
                </p:nvGrpSpPr>
                <p:grpSpPr bwMode="auto">
                  <a:xfrm>
                    <a:off x="1554" y="202"/>
                    <a:ext cx="518" cy="125"/>
                    <a:chOff x="1554" y="202"/>
                    <a:chExt cx="518" cy="125"/>
                  </a:xfrm>
                </p:grpSpPr>
                <p:grpSp>
                  <p:nvGrpSpPr>
                    <p:cNvPr id="39010" name="Group 49"/>
                    <p:cNvGrpSpPr>
                      <a:grpSpLocks/>
                    </p:cNvGrpSpPr>
                    <p:nvPr/>
                  </p:nvGrpSpPr>
                  <p:grpSpPr bwMode="auto">
                    <a:xfrm>
                      <a:off x="1554" y="202"/>
                      <a:ext cx="518" cy="47"/>
                      <a:chOff x="0" y="1184"/>
                      <a:chExt cx="518" cy="47"/>
                    </a:xfrm>
                  </p:grpSpPr>
                  <p:sp>
                    <p:nvSpPr>
                      <p:cNvPr id="39012" name="Rectangle 50"/>
                      <p:cNvSpPr>
                        <a:spLocks noChangeArrowheads="1"/>
                      </p:cNvSpPr>
                      <p:nvPr/>
                    </p:nvSpPr>
                    <p:spPr bwMode="auto">
                      <a:xfrm>
                        <a:off x="0" y="1184"/>
                        <a:ext cx="518" cy="0"/>
                      </a:xfrm>
                      <a:prstGeom prst="rect">
                        <a:avLst/>
                      </a:prstGeom>
                      <a:noFill/>
                      <a:ln w="9525">
                        <a:noFill/>
                        <a:miter lim="800000"/>
                        <a:headEnd/>
                        <a:tailEnd/>
                      </a:ln>
                    </p:spPr>
                    <p:txBody>
                      <a:bodyPr>
                        <a:spAutoFit/>
                      </a:bodyPr>
                      <a:lstStyle/>
                      <a:p>
                        <a:endParaRPr lang="en-US"/>
                      </a:p>
                    </p:txBody>
                  </p:sp>
                  <p:sp>
                    <p:nvSpPr>
                      <p:cNvPr id="39013" name="Rectangle 51"/>
                      <p:cNvSpPr>
                        <a:spLocks noChangeArrowheads="1"/>
                      </p:cNvSpPr>
                      <p:nvPr/>
                    </p:nvSpPr>
                    <p:spPr bwMode="auto">
                      <a:xfrm>
                        <a:off x="0" y="1184"/>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9011" name="Rectangle 52"/>
                    <p:cNvSpPr>
                      <a:spLocks noChangeArrowheads="1"/>
                    </p:cNvSpPr>
                    <p:nvPr/>
                  </p:nvSpPr>
                  <p:spPr bwMode="auto">
                    <a:xfrm>
                      <a:off x="1554" y="202"/>
                      <a:ext cx="518" cy="125"/>
                    </a:xfrm>
                    <a:prstGeom prst="rect">
                      <a:avLst/>
                    </a:prstGeom>
                    <a:noFill/>
                    <a:ln w="7">
                      <a:solidFill>
                        <a:srgbClr val="A0A0A0"/>
                      </a:solidFill>
                      <a:miter lim="800000"/>
                      <a:headEnd/>
                      <a:tailEnd/>
                    </a:ln>
                  </p:spPr>
                  <p:txBody>
                    <a:bodyPr/>
                    <a:lstStyle/>
                    <a:p>
                      <a:endParaRPr lang="en-US"/>
                    </a:p>
                  </p:txBody>
                </p:sp>
              </p:grpSp>
              <p:grpSp>
                <p:nvGrpSpPr>
                  <p:cNvPr id="38930" name="Group 53"/>
                  <p:cNvGrpSpPr>
                    <a:grpSpLocks/>
                  </p:cNvGrpSpPr>
                  <p:nvPr/>
                </p:nvGrpSpPr>
                <p:grpSpPr bwMode="auto">
                  <a:xfrm>
                    <a:off x="2072" y="202"/>
                    <a:ext cx="518" cy="125"/>
                    <a:chOff x="2072" y="202"/>
                    <a:chExt cx="518" cy="125"/>
                  </a:xfrm>
                </p:grpSpPr>
                <p:grpSp>
                  <p:nvGrpSpPr>
                    <p:cNvPr id="39006" name="Group 54"/>
                    <p:cNvGrpSpPr>
                      <a:grpSpLocks/>
                    </p:cNvGrpSpPr>
                    <p:nvPr/>
                  </p:nvGrpSpPr>
                  <p:grpSpPr bwMode="auto">
                    <a:xfrm>
                      <a:off x="2072" y="202"/>
                      <a:ext cx="518" cy="47"/>
                      <a:chOff x="0" y="1309"/>
                      <a:chExt cx="518" cy="47"/>
                    </a:xfrm>
                  </p:grpSpPr>
                  <p:sp>
                    <p:nvSpPr>
                      <p:cNvPr id="39008" name="Rectangle 55"/>
                      <p:cNvSpPr>
                        <a:spLocks noChangeArrowheads="1"/>
                      </p:cNvSpPr>
                      <p:nvPr/>
                    </p:nvSpPr>
                    <p:spPr bwMode="auto">
                      <a:xfrm>
                        <a:off x="0" y="1309"/>
                        <a:ext cx="518" cy="0"/>
                      </a:xfrm>
                      <a:prstGeom prst="rect">
                        <a:avLst/>
                      </a:prstGeom>
                      <a:noFill/>
                      <a:ln w="9525">
                        <a:noFill/>
                        <a:miter lim="800000"/>
                        <a:headEnd/>
                        <a:tailEnd/>
                      </a:ln>
                    </p:spPr>
                    <p:txBody>
                      <a:bodyPr>
                        <a:spAutoFit/>
                      </a:bodyPr>
                      <a:lstStyle/>
                      <a:p>
                        <a:endParaRPr lang="en-US"/>
                      </a:p>
                    </p:txBody>
                  </p:sp>
                  <p:sp>
                    <p:nvSpPr>
                      <p:cNvPr id="39009" name="Rectangle 56"/>
                      <p:cNvSpPr>
                        <a:spLocks noChangeArrowheads="1"/>
                      </p:cNvSpPr>
                      <p:nvPr/>
                    </p:nvSpPr>
                    <p:spPr bwMode="auto">
                      <a:xfrm>
                        <a:off x="0" y="1309"/>
                        <a:ext cx="518" cy="47"/>
                      </a:xfrm>
                      <a:prstGeom prst="rect">
                        <a:avLst/>
                      </a:prstGeom>
                      <a:noFill/>
                      <a:ln w="9525">
                        <a:noFill/>
                        <a:miter lim="800000"/>
                        <a:headEnd/>
                        <a:tailEnd/>
                      </a:ln>
                    </p:spPr>
                    <p:txBody>
                      <a:bodyPr>
                        <a:spAutoFit/>
                      </a:bodyPr>
                      <a:lstStyle/>
                      <a:p>
                        <a:pPr algn="ctr"/>
                        <a:endParaRPr lang="en-US" b="1">
                          <a:solidFill>
                            <a:schemeClr val="accent2"/>
                          </a:solidFill>
                        </a:endParaRPr>
                      </a:p>
                    </p:txBody>
                  </p:sp>
                </p:grpSp>
                <p:sp>
                  <p:nvSpPr>
                    <p:cNvPr id="39007" name="Rectangle 57"/>
                    <p:cNvSpPr>
                      <a:spLocks noChangeArrowheads="1"/>
                    </p:cNvSpPr>
                    <p:nvPr/>
                  </p:nvSpPr>
                  <p:spPr bwMode="auto">
                    <a:xfrm>
                      <a:off x="2072" y="202"/>
                      <a:ext cx="518" cy="125"/>
                    </a:xfrm>
                    <a:prstGeom prst="rect">
                      <a:avLst/>
                    </a:prstGeom>
                    <a:noFill/>
                    <a:ln w="7">
                      <a:solidFill>
                        <a:srgbClr val="A0A0A0"/>
                      </a:solidFill>
                      <a:miter lim="800000"/>
                      <a:headEnd/>
                      <a:tailEnd/>
                    </a:ln>
                  </p:spPr>
                  <p:txBody>
                    <a:bodyPr/>
                    <a:lstStyle/>
                    <a:p>
                      <a:endParaRPr lang="en-US"/>
                    </a:p>
                  </p:txBody>
                </p:sp>
              </p:grpSp>
              <p:grpSp>
                <p:nvGrpSpPr>
                  <p:cNvPr id="38931" name="Group 58"/>
                  <p:cNvGrpSpPr>
                    <a:grpSpLocks/>
                  </p:cNvGrpSpPr>
                  <p:nvPr/>
                </p:nvGrpSpPr>
                <p:grpSpPr bwMode="auto">
                  <a:xfrm>
                    <a:off x="0" y="327"/>
                    <a:ext cx="518" cy="125"/>
                    <a:chOff x="0" y="327"/>
                    <a:chExt cx="518" cy="125"/>
                  </a:xfrm>
                </p:grpSpPr>
                <p:grpSp>
                  <p:nvGrpSpPr>
                    <p:cNvPr id="39002" name="Group 59"/>
                    <p:cNvGrpSpPr>
                      <a:grpSpLocks/>
                    </p:cNvGrpSpPr>
                    <p:nvPr/>
                  </p:nvGrpSpPr>
                  <p:grpSpPr bwMode="auto">
                    <a:xfrm>
                      <a:off x="0" y="327"/>
                      <a:ext cx="518" cy="47"/>
                      <a:chOff x="0" y="1434"/>
                      <a:chExt cx="518" cy="47"/>
                    </a:xfrm>
                  </p:grpSpPr>
                  <p:sp>
                    <p:nvSpPr>
                      <p:cNvPr id="39004" name="Rectangle 60"/>
                      <p:cNvSpPr>
                        <a:spLocks noChangeArrowheads="1"/>
                      </p:cNvSpPr>
                      <p:nvPr/>
                    </p:nvSpPr>
                    <p:spPr bwMode="auto">
                      <a:xfrm>
                        <a:off x="0" y="1434"/>
                        <a:ext cx="518" cy="0"/>
                      </a:xfrm>
                      <a:prstGeom prst="rect">
                        <a:avLst/>
                      </a:prstGeom>
                      <a:noFill/>
                      <a:ln w="9525">
                        <a:noFill/>
                        <a:miter lim="800000"/>
                        <a:headEnd/>
                        <a:tailEnd/>
                      </a:ln>
                    </p:spPr>
                    <p:txBody>
                      <a:bodyPr>
                        <a:spAutoFit/>
                      </a:bodyPr>
                      <a:lstStyle/>
                      <a:p>
                        <a:endParaRPr lang="en-US"/>
                      </a:p>
                    </p:txBody>
                  </p:sp>
                  <p:sp>
                    <p:nvSpPr>
                      <p:cNvPr id="39005" name="Rectangle 61"/>
                      <p:cNvSpPr>
                        <a:spLocks noChangeArrowheads="1"/>
                      </p:cNvSpPr>
                      <p:nvPr/>
                    </p:nvSpPr>
                    <p:spPr bwMode="auto">
                      <a:xfrm>
                        <a:off x="0" y="1434"/>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 </a:t>
                        </a:r>
                        <a:endParaRPr lang="en-GB" b="1">
                          <a:solidFill>
                            <a:schemeClr val="accent2"/>
                          </a:solidFill>
                        </a:endParaRPr>
                      </a:p>
                    </p:txBody>
                  </p:sp>
                </p:grpSp>
                <p:sp>
                  <p:nvSpPr>
                    <p:cNvPr id="39003" name="Rectangle 62"/>
                    <p:cNvSpPr>
                      <a:spLocks noChangeArrowheads="1"/>
                    </p:cNvSpPr>
                    <p:nvPr/>
                  </p:nvSpPr>
                  <p:spPr bwMode="auto">
                    <a:xfrm>
                      <a:off x="0" y="327"/>
                      <a:ext cx="518" cy="125"/>
                    </a:xfrm>
                    <a:prstGeom prst="rect">
                      <a:avLst/>
                    </a:prstGeom>
                    <a:noFill/>
                    <a:ln w="7">
                      <a:solidFill>
                        <a:srgbClr val="A0A0A0"/>
                      </a:solidFill>
                      <a:miter lim="800000"/>
                      <a:headEnd/>
                      <a:tailEnd/>
                    </a:ln>
                  </p:spPr>
                  <p:txBody>
                    <a:bodyPr/>
                    <a:lstStyle/>
                    <a:p>
                      <a:endParaRPr lang="en-US"/>
                    </a:p>
                  </p:txBody>
                </p:sp>
              </p:grpSp>
              <p:grpSp>
                <p:nvGrpSpPr>
                  <p:cNvPr id="38932" name="Group 63"/>
                  <p:cNvGrpSpPr>
                    <a:grpSpLocks/>
                  </p:cNvGrpSpPr>
                  <p:nvPr/>
                </p:nvGrpSpPr>
                <p:grpSpPr bwMode="auto">
                  <a:xfrm>
                    <a:off x="518" y="327"/>
                    <a:ext cx="518" cy="125"/>
                    <a:chOff x="518" y="327"/>
                    <a:chExt cx="518" cy="125"/>
                  </a:xfrm>
                </p:grpSpPr>
                <p:grpSp>
                  <p:nvGrpSpPr>
                    <p:cNvPr id="38998" name="Group 64"/>
                    <p:cNvGrpSpPr>
                      <a:grpSpLocks/>
                    </p:cNvGrpSpPr>
                    <p:nvPr/>
                  </p:nvGrpSpPr>
                  <p:grpSpPr bwMode="auto">
                    <a:xfrm>
                      <a:off x="518" y="327"/>
                      <a:ext cx="518" cy="47"/>
                      <a:chOff x="0" y="1559"/>
                      <a:chExt cx="518" cy="47"/>
                    </a:xfrm>
                  </p:grpSpPr>
                  <p:sp>
                    <p:nvSpPr>
                      <p:cNvPr id="39000" name="Rectangle 65"/>
                      <p:cNvSpPr>
                        <a:spLocks noChangeArrowheads="1"/>
                      </p:cNvSpPr>
                      <p:nvPr/>
                    </p:nvSpPr>
                    <p:spPr bwMode="auto">
                      <a:xfrm>
                        <a:off x="0" y="1559"/>
                        <a:ext cx="518" cy="0"/>
                      </a:xfrm>
                      <a:prstGeom prst="rect">
                        <a:avLst/>
                      </a:prstGeom>
                      <a:noFill/>
                      <a:ln w="9525">
                        <a:noFill/>
                        <a:miter lim="800000"/>
                        <a:headEnd/>
                        <a:tailEnd/>
                      </a:ln>
                    </p:spPr>
                    <p:txBody>
                      <a:bodyPr>
                        <a:spAutoFit/>
                      </a:bodyPr>
                      <a:lstStyle/>
                      <a:p>
                        <a:endParaRPr lang="en-US"/>
                      </a:p>
                    </p:txBody>
                  </p:sp>
                  <p:sp>
                    <p:nvSpPr>
                      <p:cNvPr id="39001" name="Rectangle 66"/>
                      <p:cNvSpPr>
                        <a:spLocks noChangeArrowheads="1"/>
                      </p:cNvSpPr>
                      <p:nvPr/>
                    </p:nvSpPr>
                    <p:spPr bwMode="auto">
                      <a:xfrm>
                        <a:off x="0" y="1559"/>
                        <a:ext cx="517"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8999" name="Rectangle 67"/>
                    <p:cNvSpPr>
                      <a:spLocks noChangeArrowheads="1"/>
                    </p:cNvSpPr>
                    <p:nvPr/>
                  </p:nvSpPr>
                  <p:spPr bwMode="auto">
                    <a:xfrm>
                      <a:off x="518" y="327"/>
                      <a:ext cx="518" cy="125"/>
                    </a:xfrm>
                    <a:prstGeom prst="rect">
                      <a:avLst/>
                    </a:prstGeom>
                    <a:noFill/>
                    <a:ln w="7">
                      <a:solidFill>
                        <a:srgbClr val="A0A0A0"/>
                      </a:solidFill>
                      <a:miter lim="800000"/>
                      <a:headEnd/>
                      <a:tailEnd/>
                    </a:ln>
                  </p:spPr>
                  <p:txBody>
                    <a:bodyPr/>
                    <a:lstStyle/>
                    <a:p>
                      <a:endParaRPr lang="en-US"/>
                    </a:p>
                  </p:txBody>
                </p:sp>
              </p:grpSp>
              <p:grpSp>
                <p:nvGrpSpPr>
                  <p:cNvPr id="38933" name="Group 68"/>
                  <p:cNvGrpSpPr>
                    <a:grpSpLocks/>
                  </p:cNvGrpSpPr>
                  <p:nvPr/>
                </p:nvGrpSpPr>
                <p:grpSpPr bwMode="auto">
                  <a:xfrm>
                    <a:off x="1035" y="327"/>
                    <a:ext cx="519" cy="125"/>
                    <a:chOff x="1035" y="327"/>
                    <a:chExt cx="519" cy="125"/>
                  </a:xfrm>
                </p:grpSpPr>
                <p:grpSp>
                  <p:nvGrpSpPr>
                    <p:cNvPr id="38994" name="Group 69"/>
                    <p:cNvGrpSpPr>
                      <a:grpSpLocks/>
                    </p:cNvGrpSpPr>
                    <p:nvPr/>
                  </p:nvGrpSpPr>
                  <p:grpSpPr bwMode="auto">
                    <a:xfrm>
                      <a:off x="1035" y="327"/>
                      <a:ext cx="519" cy="47"/>
                      <a:chOff x="-1" y="1684"/>
                      <a:chExt cx="519" cy="47"/>
                    </a:xfrm>
                  </p:grpSpPr>
                  <p:sp>
                    <p:nvSpPr>
                      <p:cNvPr id="38996" name="Rectangle 70"/>
                      <p:cNvSpPr>
                        <a:spLocks noChangeArrowheads="1"/>
                      </p:cNvSpPr>
                      <p:nvPr/>
                    </p:nvSpPr>
                    <p:spPr bwMode="auto">
                      <a:xfrm>
                        <a:off x="0" y="1684"/>
                        <a:ext cx="518" cy="0"/>
                      </a:xfrm>
                      <a:prstGeom prst="rect">
                        <a:avLst/>
                      </a:prstGeom>
                      <a:noFill/>
                      <a:ln w="9525">
                        <a:noFill/>
                        <a:miter lim="800000"/>
                        <a:headEnd/>
                        <a:tailEnd/>
                      </a:ln>
                    </p:spPr>
                    <p:txBody>
                      <a:bodyPr>
                        <a:spAutoFit/>
                      </a:bodyPr>
                      <a:lstStyle/>
                      <a:p>
                        <a:endParaRPr lang="en-US"/>
                      </a:p>
                    </p:txBody>
                  </p:sp>
                  <p:sp>
                    <p:nvSpPr>
                      <p:cNvPr id="38997" name="Rectangle 71"/>
                      <p:cNvSpPr>
                        <a:spLocks noChangeArrowheads="1"/>
                      </p:cNvSpPr>
                      <p:nvPr/>
                    </p:nvSpPr>
                    <p:spPr bwMode="auto">
                      <a:xfrm>
                        <a:off x="-1" y="1684"/>
                        <a:ext cx="519"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8995" name="Rectangle 72"/>
                    <p:cNvSpPr>
                      <a:spLocks noChangeArrowheads="1"/>
                    </p:cNvSpPr>
                    <p:nvPr/>
                  </p:nvSpPr>
                  <p:spPr bwMode="auto">
                    <a:xfrm>
                      <a:off x="1036" y="327"/>
                      <a:ext cx="518" cy="125"/>
                    </a:xfrm>
                    <a:prstGeom prst="rect">
                      <a:avLst/>
                    </a:prstGeom>
                    <a:noFill/>
                    <a:ln w="7">
                      <a:solidFill>
                        <a:srgbClr val="A0A0A0"/>
                      </a:solidFill>
                      <a:miter lim="800000"/>
                      <a:headEnd/>
                      <a:tailEnd/>
                    </a:ln>
                  </p:spPr>
                  <p:txBody>
                    <a:bodyPr/>
                    <a:lstStyle/>
                    <a:p>
                      <a:endParaRPr lang="en-US"/>
                    </a:p>
                  </p:txBody>
                </p:sp>
              </p:grpSp>
              <p:grpSp>
                <p:nvGrpSpPr>
                  <p:cNvPr id="38934" name="Group 73"/>
                  <p:cNvGrpSpPr>
                    <a:grpSpLocks/>
                  </p:cNvGrpSpPr>
                  <p:nvPr/>
                </p:nvGrpSpPr>
                <p:grpSpPr bwMode="auto">
                  <a:xfrm>
                    <a:off x="1554" y="327"/>
                    <a:ext cx="518" cy="125"/>
                    <a:chOff x="1554" y="327"/>
                    <a:chExt cx="518" cy="125"/>
                  </a:xfrm>
                </p:grpSpPr>
                <p:grpSp>
                  <p:nvGrpSpPr>
                    <p:cNvPr id="38990" name="Group 74"/>
                    <p:cNvGrpSpPr>
                      <a:grpSpLocks/>
                    </p:cNvGrpSpPr>
                    <p:nvPr/>
                  </p:nvGrpSpPr>
                  <p:grpSpPr bwMode="auto">
                    <a:xfrm>
                      <a:off x="1554" y="327"/>
                      <a:ext cx="518" cy="47"/>
                      <a:chOff x="0" y="1809"/>
                      <a:chExt cx="518" cy="47"/>
                    </a:xfrm>
                  </p:grpSpPr>
                  <p:sp>
                    <p:nvSpPr>
                      <p:cNvPr id="38992" name="Rectangle 75"/>
                      <p:cNvSpPr>
                        <a:spLocks noChangeArrowheads="1"/>
                      </p:cNvSpPr>
                      <p:nvPr/>
                    </p:nvSpPr>
                    <p:spPr bwMode="auto">
                      <a:xfrm>
                        <a:off x="0" y="1809"/>
                        <a:ext cx="518" cy="0"/>
                      </a:xfrm>
                      <a:prstGeom prst="rect">
                        <a:avLst/>
                      </a:prstGeom>
                      <a:noFill/>
                      <a:ln w="9525">
                        <a:noFill/>
                        <a:miter lim="800000"/>
                        <a:headEnd/>
                        <a:tailEnd/>
                      </a:ln>
                    </p:spPr>
                    <p:txBody>
                      <a:bodyPr>
                        <a:spAutoFit/>
                      </a:bodyPr>
                      <a:lstStyle/>
                      <a:p>
                        <a:endParaRPr lang="en-US"/>
                      </a:p>
                    </p:txBody>
                  </p:sp>
                  <p:sp>
                    <p:nvSpPr>
                      <p:cNvPr id="38993" name="Rectangle 76"/>
                      <p:cNvSpPr>
                        <a:spLocks noChangeArrowheads="1"/>
                      </p:cNvSpPr>
                      <p:nvPr/>
                    </p:nvSpPr>
                    <p:spPr bwMode="auto">
                      <a:xfrm>
                        <a:off x="0" y="1809"/>
                        <a:ext cx="518" cy="47"/>
                      </a:xfrm>
                      <a:prstGeom prst="rect">
                        <a:avLst/>
                      </a:prstGeom>
                      <a:noFill/>
                      <a:ln w="9525">
                        <a:noFill/>
                        <a:miter lim="800000"/>
                        <a:headEnd/>
                        <a:tailEnd/>
                      </a:ln>
                    </p:spPr>
                    <p:txBody>
                      <a:bodyPr>
                        <a:spAutoFit/>
                      </a:bodyPr>
                      <a:lstStyle/>
                      <a:p>
                        <a:pPr algn="ctr"/>
                        <a:endParaRPr lang="en-US" b="1">
                          <a:solidFill>
                            <a:schemeClr val="accent2"/>
                          </a:solidFill>
                        </a:endParaRPr>
                      </a:p>
                    </p:txBody>
                  </p:sp>
                </p:grpSp>
                <p:sp>
                  <p:nvSpPr>
                    <p:cNvPr id="38991" name="Rectangle 77"/>
                    <p:cNvSpPr>
                      <a:spLocks noChangeArrowheads="1"/>
                    </p:cNvSpPr>
                    <p:nvPr/>
                  </p:nvSpPr>
                  <p:spPr bwMode="auto">
                    <a:xfrm>
                      <a:off x="1554" y="327"/>
                      <a:ext cx="518" cy="125"/>
                    </a:xfrm>
                    <a:prstGeom prst="rect">
                      <a:avLst/>
                    </a:prstGeom>
                    <a:noFill/>
                    <a:ln w="7">
                      <a:solidFill>
                        <a:srgbClr val="A0A0A0"/>
                      </a:solidFill>
                      <a:miter lim="800000"/>
                      <a:headEnd/>
                      <a:tailEnd/>
                    </a:ln>
                  </p:spPr>
                  <p:txBody>
                    <a:bodyPr/>
                    <a:lstStyle/>
                    <a:p>
                      <a:endParaRPr lang="en-US"/>
                    </a:p>
                  </p:txBody>
                </p:sp>
              </p:grpSp>
              <p:grpSp>
                <p:nvGrpSpPr>
                  <p:cNvPr id="38935" name="Group 78"/>
                  <p:cNvGrpSpPr>
                    <a:grpSpLocks/>
                  </p:cNvGrpSpPr>
                  <p:nvPr/>
                </p:nvGrpSpPr>
                <p:grpSpPr bwMode="auto">
                  <a:xfrm>
                    <a:off x="2072" y="327"/>
                    <a:ext cx="518" cy="125"/>
                    <a:chOff x="2072" y="327"/>
                    <a:chExt cx="518" cy="125"/>
                  </a:xfrm>
                </p:grpSpPr>
                <p:grpSp>
                  <p:nvGrpSpPr>
                    <p:cNvPr id="38986" name="Group 79"/>
                    <p:cNvGrpSpPr>
                      <a:grpSpLocks/>
                    </p:cNvGrpSpPr>
                    <p:nvPr/>
                  </p:nvGrpSpPr>
                  <p:grpSpPr bwMode="auto">
                    <a:xfrm>
                      <a:off x="2072" y="327"/>
                      <a:ext cx="518" cy="47"/>
                      <a:chOff x="0" y="1934"/>
                      <a:chExt cx="518" cy="47"/>
                    </a:xfrm>
                  </p:grpSpPr>
                  <p:sp>
                    <p:nvSpPr>
                      <p:cNvPr id="38988" name="Rectangle 80"/>
                      <p:cNvSpPr>
                        <a:spLocks noChangeArrowheads="1"/>
                      </p:cNvSpPr>
                      <p:nvPr/>
                    </p:nvSpPr>
                    <p:spPr bwMode="auto">
                      <a:xfrm>
                        <a:off x="0" y="1934"/>
                        <a:ext cx="518" cy="0"/>
                      </a:xfrm>
                      <a:prstGeom prst="rect">
                        <a:avLst/>
                      </a:prstGeom>
                      <a:noFill/>
                      <a:ln w="9525">
                        <a:noFill/>
                        <a:miter lim="800000"/>
                        <a:headEnd/>
                        <a:tailEnd/>
                      </a:ln>
                    </p:spPr>
                    <p:txBody>
                      <a:bodyPr>
                        <a:spAutoFit/>
                      </a:bodyPr>
                      <a:lstStyle/>
                      <a:p>
                        <a:endParaRPr lang="en-US"/>
                      </a:p>
                    </p:txBody>
                  </p:sp>
                  <p:sp>
                    <p:nvSpPr>
                      <p:cNvPr id="38989" name="Rectangle 81"/>
                      <p:cNvSpPr>
                        <a:spLocks noChangeArrowheads="1"/>
                      </p:cNvSpPr>
                      <p:nvPr/>
                    </p:nvSpPr>
                    <p:spPr bwMode="auto">
                      <a:xfrm>
                        <a:off x="0" y="1934"/>
                        <a:ext cx="518" cy="47"/>
                      </a:xfrm>
                      <a:prstGeom prst="rect">
                        <a:avLst/>
                      </a:prstGeom>
                      <a:noFill/>
                      <a:ln w="9525">
                        <a:noFill/>
                        <a:miter lim="800000"/>
                        <a:headEnd/>
                        <a:tailEnd/>
                      </a:ln>
                    </p:spPr>
                    <p:txBody>
                      <a:bodyPr>
                        <a:spAutoFit/>
                      </a:bodyPr>
                      <a:lstStyle/>
                      <a:p>
                        <a:pPr algn="ctr"/>
                        <a:endParaRPr lang="en-US" b="1">
                          <a:solidFill>
                            <a:schemeClr val="accent2"/>
                          </a:solidFill>
                        </a:endParaRPr>
                      </a:p>
                    </p:txBody>
                  </p:sp>
                </p:grpSp>
                <p:sp>
                  <p:nvSpPr>
                    <p:cNvPr id="38987" name="Rectangle 82"/>
                    <p:cNvSpPr>
                      <a:spLocks noChangeArrowheads="1"/>
                    </p:cNvSpPr>
                    <p:nvPr/>
                  </p:nvSpPr>
                  <p:spPr bwMode="auto">
                    <a:xfrm>
                      <a:off x="2072" y="327"/>
                      <a:ext cx="518" cy="125"/>
                    </a:xfrm>
                    <a:prstGeom prst="rect">
                      <a:avLst/>
                    </a:prstGeom>
                    <a:noFill/>
                    <a:ln w="7">
                      <a:solidFill>
                        <a:srgbClr val="A0A0A0"/>
                      </a:solidFill>
                      <a:miter lim="800000"/>
                      <a:headEnd/>
                      <a:tailEnd/>
                    </a:ln>
                  </p:spPr>
                  <p:txBody>
                    <a:bodyPr/>
                    <a:lstStyle/>
                    <a:p>
                      <a:endParaRPr lang="en-US"/>
                    </a:p>
                  </p:txBody>
                </p:sp>
              </p:grpSp>
              <p:grpSp>
                <p:nvGrpSpPr>
                  <p:cNvPr id="38936" name="Group 83"/>
                  <p:cNvGrpSpPr>
                    <a:grpSpLocks/>
                  </p:cNvGrpSpPr>
                  <p:nvPr/>
                </p:nvGrpSpPr>
                <p:grpSpPr bwMode="auto">
                  <a:xfrm>
                    <a:off x="0" y="452"/>
                    <a:ext cx="518" cy="125"/>
                    <a:chOff x="0" y="452"/>
                    <a:chExt cx="518" cy="125"/>
                  </a:xfrm>
                </p:grpSpPr>
                <p:grpSp>
                  <p:nvGrpSpPr>
                    <p:cNvPr id="38982" name="Group 84"/>
                    <p:cNvGrpSpPr>
                      <a:grpSpLocks/>
                    </p:cNvGrpSpPr>
                    <p:nvPr/>
                  </p:nvGrpSpPr>
                  <p:grpSpPr bwMode="auto">
                    <a:xfrm>
                      <a:off x="0" y="452"/>
                      <a:ext cx="518" cy="47"/>
                      <a:chOff x="0" y="2059"/>
                      <a:chExt cx="518" cy="47"/>
                    </a:xfrm>
                  </p:grpSpPr>
                  <p:sp>
                    <p:nvSpPr>
                      <p:cNvPr id="38984" name="Rectangle 85"/>
                      <p:cNvSpPr>
                        <a:spLocks noChangeArrowheads="1"/>
                      </p:cNvSpPr>
                      <p:nvPr/>
                    </p:nvSpPr>
                    <p:spPr bwMode="auto">
                      <a:xfrm>
                        <a:off x="0" y="2059"/>
                        <a:ext cx="518" cy="0"/>
                      </a:xfrm>
                      <a:prstGeom prst="rect">
                        <a:avLst/>
                      </a:prstGeom>
                      <a:noFill/>
                      <a:ln w="9525">
                        <a:noFill/>
                        <a:miter lim="800000"/>
                        <a:headEnd/>
                        <a:tailEnd/>
                      </a:ln>
                    </p:spPr>
                    <p:txBody>
                      <a:bodyPr>
                        <a:spAutoFit/>
                      </a:bodyPr>
                      <a:lstStyle/>
                      <a:p>
                        <a:endParaRPr lang="en-US"/>
                      </a:p>
                    </p:txBody>
                  </p:sp>
                  <p:sp>
                    <p:nvSpPr>
                      <p:cNvPr id="38985" name="Rectangle 86"/>
                      <p:cNvSpPr>
                        <a:spLocks noChangeArrowheads="1"/>
                      </p:cNvSpPr>
                      <p:nvPr/>
                    </p:nvSpPr>
                    <p:spPr bwMode="auto">
                      <a:xfrm>
                        <a:off x="0" y="2059"/>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B </a:t>
                        </a:r>
                        <a:endParaRPr lang="en-GB" b="1">
                          <a:solidFill>
                            <a:schemeClr val="accent2"/>
                          </a:solidFill>
                        </a:endParaRPr>
                      </a:p>
                    </p:txBody>
                  </p:sp>
                </p:grpSp>
                <p:sp>
                  <p:nvSpPr>
                    <p:cNvPr id="38983" name="Rectangle 87"/>
                    <p:cNvSpPr>
                      <a:spLocks noChangeArrowheads="1"/>
                    </p:cNvSpPr>
                    <p:nvPr/>
                  </p:nvSpPr>
                  <p:spPr bwMode="auto">
                    <a:xfrm>
                      <a:off x="0" y="452"/>
                      <a:ext cx="518" cy="125"/>
                    </a:xfrm>
                    <a:prstGeom prst="rect">
                      <a:avLst/>
                    </a:prstGeom>
                    <a:noFill/>
                    <a:ln w="7">
                      <a:solidFill>
                        <a:srgbClr val="A0A0A0"/>
                      </a:solidFill>
                      <a:miter lim="800000"/>
                      <a:headEnd/>
                      <a:tailEnd/>
                    </a:ln>
                  </p:spPr>
                  <p:txBody>
                    <a:bodyPr/>
                    <a:lstStyle/>
                    <a:p>
                      <a:endParaRPr lang="en-US"/>
                    </a:p>
                  </p:txBody>
                </p:sp>
              </p:grpSp>
              <p:grpSp>
                <p:nvGrpSpPr>
                  <p:cNvPr id="38937" name="Group 88"/>
                  <p:cNvGrpSpPr>
                    <a:grpSpLocks/>
                  </p:cNvGrpSpPr>
                  <p:nvPr/>
                </p:nvGrpSpPr>
                <p:grpSpPr bwMode="auto">
                  <a:xfrm>
                    <a:off x="518" y="452"/>
                    <a:ext cx="518" cy="125"/>
                    <a:chOff x="518" y="452"/>
                    <a:chExt cx="518" cy="125"/>
                  </a:xfrm>
                </p:grpSpPr>
                <p:grpSp>
                  <p:nvGrpSpPr>
                    <p:cNvPr id="38978" name="Group 89"/>
                    <p:cNvGrpSpPr>
                      <a:grpSpLocks/>
                    </p:cNvGrpSpPr>
                    <p:nvPr/>
                  </p:nvGrpSpPr>
                  <p:grpSpPr bwMode="auto">
                    <a:xfrm>
                      <a:off x="518" y="452"/>
                      <a:ext cx="518" cy="47"/>
                      <a:chOff x="0" y="2184"/>
                      <a:chExt cx="518" cy="47"/>
                    </a:xfrm>
                  </p:grpSpPr>
                  <p:sp>
                    <p:nvSpPr>
                      <p:cNvPr id="38980" name="Rectangle 90"/>
                      <p:cNvSpPr>
                        <a:spLocks noChangeArrowheads="1"/>
                      </p:cNvSpPr>
                      <p:nvPr/>
                    </p:nvSpPr>
                    <p:spPr bwMode="auto">
                      <a:xfrm>
                        <a:off x="0" y="2184"/>
                        <a:ext cx="518" cy="0"/>
                      </a:xfrm>
                      <a:prstGeom prst="rect">
                        <a:avLst/>
                      </a:prstGeom>
                      <a:noFill/>
                      <a:ln w="9525">
                        <a:noFill/>
                        <a:miter lim="800000"/>
                        <a:headEnd/>
                        <a:tailEnd/>
                      </a:ln>
                    </p:spPr>
                    <p:txBody>
                      <a:bodyPr>
                        <a:spAutoFit/>
                      </a:bodyPr>
                      <a:lstStyle/>
                      <a:p>
                        <a:endParaRPr lang="en-US"/>
                      </a:p>
                    </p:txBody>
                  </p:sp>
                  <p:sp>
                    <p:nvSpPr>
                      <p:cNvPr id="38981" name="Rectangle 91"/>
                      <p:cNvSpPr>
                        <a:spLocks noChangeArrowheads="1"/>
                      </p:cNvSpPr>
                      <p:nvPr/>
                    </p:nvSpPr>
                    <p:spPr bwMode="auto">
                      <a:xfrm>
                        <a:off x="0" y="2184"/>
                        <a:ext cx="517"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8979" name="Rectangle 92"/>
                    <p:cNvSpPr>
                      <a:spLocks noChangeArrowheads="1"/>
                    </p:cNvSpPr>
                    <p:nvPr/>
                  </p:nvSpPr>
                  <p:spPr bwMode="auto">
                    <a:xfrm>
                      <a:off x="518" y="452"/>
                      <a:ext cx="518" cy="125"/>
                    </a:xfrm>
                    <a:prstGeom prst="rect">
                      <a:avLst/>
                    </a:prstGeom>
                    <a:noFill/>
                    <a:ln w="7">
                      <a:solidFill>
                        <a:srgbClr val="A0A0A0"/>
                      </a:solidFill>
                      <a:miter lim="800000"/>
                      <a:headEnd/>
                      <a:tailEnd/>
                    </a:ln>
                  </p:spPr>
                  <p:txBody>
                    <a:bodyPr/>
                    <a:lstStyle/>
                    <a:p>
                      <a:endParaRPr lang="en-US"/>
                    </a:p>
                  </p:txBody>
                </p:sp>
              </p:grpSp>
              <p:grpSp>
                <p:nvGrpSpPr>
                  <p:cNvPr id="38938" name="Group 93"/>
                  <p:cNvGrpSpPr>
                    <a:grpSpLocks/>
                  </p:cNvGrpSpPr>
                  <p:nvPr/>
                </p:nvGrpSpPr>
                <p:grpSpPr bwMode="auto">
                  <a:xfrm>
                    <a:off x="1035" y="452"/>
                    <a:ext cx="519" cy="125"/>
                    <a:chOff x="1035" y="452"/>
                    <a:chExt cx="519" cy="125"/>
                  </a:xfrm>
                </p:grpSpPr>
                <p:grpSp>
                  <p:nvGrpSpPr>
                    <p:cNvPr id="38974" name="Group 94"/>
                    <p:cNvGrpSpPr>
                      <a:grpSpLocks/>
                    </p:cNvGrpSpPr>
                    <p:nvPr/>
                  </p:nvGrpSpPr>
                  <p:grpSpPr bwMode="auto">
                    <a:xfrm>
                      <a:off x="1035" y="452"/>
                      <a:ext cx="519" cy="47"/>
                      <a:chOff x="-1" y="2309"/>
                      <a:chExt cx="519" cy="47"/>
                    </a:xfrm>
                  </p:grpSpPr>
                  <p:sp>
                    <p:nvSpPr>
                      <p:cNvPr id="38976" name="Rectangle 95"/>
                      <p:cNvSpPr>
                        <a:spLocks noChangeArrowheads="1"/>
                      </p:cNvSpPr>
                      <p:nvPr/>
                    </p:nvSpPr>
                    <p:spPr bwMode="auto">
                      <a:xfrm>
                        <a:off x="0" y="2309"/>
                        <a:ext cx="518" cy="0"/>
                      </a:xfrm>
                      <a:prstGeom prst="rect">
                        <a:avLst/>
                      </a:prstGeom>
                      <a:noFill/>
                      <a:ln w="9525">
                        <a:noFill/>
                        <a:miter lim="800000"/>
                        <a:headEnd/>
                        <a:tailEnd/>
                      </a:ln>
                    </p:spPr>
                    <p:txBody>
                      <a:bodyPr>
                        <a:spAutoFit/>
                      </a:bodyPr>
                      <a:lstStyle/>
                      <a:p>
                        <a:endParaRPr lang="en-US"/>
                      </a:p>
                    </p:txBody>
                  </p:sp>
                  <p:sp>
                    <p:nvSpPr>
                      <p:cNvPr id="38977" name="Rectangle 96"/>
                      <p:cNvSpPr>
                        <a:spLocks noChangeArrowheads="1"/>
                      </p:cNvSpPr>
                      <p:nvPr/>
                    </p:nvSpPr>
                    <p:spPr bwMode="auto">
                      <a:xfrm>
                        <a:off x="-1" y="2309"/>
                        <a:ext cx="519"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8975" name="Rectangle 97"/>
                    <p:cNvSpPr>
                      <a:spLocks noChangeArrowheads="1"/>
                    </p:cNvSpPr>
                    <p:nvPr/>
                  </p:nvSpPr>
                  <p:spPr bwMode="auto">
                    <a:xfrm>
                      <a:off x="1036" y="452"/>
                      <a:ext cx="518" cy="125"/>
                    </a:xfrm>
                    <a:prstGeom prst="rect">
                      <a:avLst/>
                    </a:prstGeom>
                    <a:noFill/>
                    <a:ln w="7">
                      <a:solidFill>
                        <a:srgbClr val="A0A0A0"/>
                      </a:solidFill>
                      <a:miter lim="800000"/>
                      <a:headEnd/>
                      <a:tailEnd/>
                    </a:ln>
                  </p:spPr>
                  <p:txBody>
                    <a:bodyPr/>
                    <a:lstStyle/>
                    <a:p>
                      <a:endParaRPr lang="en-US"/>
                    </a:p>
                  </p:txBody>
                </p:sp>
              </p:grpSp>
              <p:grpSp>
                <p:nvGrpSpPr>
                  <p:cNvPr id="38939" name="Group 98"/>
                  <p:cNvGrpSpPr>
                    <a:grpSpLocks/>
                  </p:cNvGrpSpPr>
                  <p:nvPr/>
                </p:nvGrpSpPr>
                <p:grpSpPr bwMode="auto">
                  <a:xfrm>
                    <a:off x="1554" y="452"/>
                    <a:ext cx="518" cy="125"/>
                    <a:chOff x="1554" y="452"/>
                    <a:chExt cx="518" cy="125"/>
                  </a:xfrm>
                </p:grpSpPr>
                <p:grpSp>
                  <p:nvGrpSpPr>
                    <p:cNvPr id="38970" name="Group 99"/>
                    <p:cNvGrpSpPr>
                      <a:grpSpLocks/>
                    </p:cNvGrpSpPr>
                    <p:nvPr/>
                  </p:nvGrpSpPr>
                  <p:grpSpPr bwMode="auto">
                    <a:xfrm>
                      <a:off x="1554" y="452"/>
                      <a:ext cx="518" cy="47"/>
                      <a:chOff x="0" y="2434"/>
                      <a:chExt cx="518" cy="47"/>
                    </a:xfrm>
                  </p:grpSpPr>
                  <p:sp>
                    <p:nvSpPr>
                      <p:cNvPr id="38972" name="Rectangle 100"/>
                      <p:cNvSpPr>
                        <a:spLocks noChangeArrowheads="1"/>
                      </p:cNvSpPr>
                      <p:nvPr/>
                    </p:nvSpPr>
                    <p:spPr bwMode="auto">
                      <a:xfrm>
                        <a:off x="0" y="2434"/>
                        <a:ext cx="518" cy="0"/>
                      </a:xfrm>
                      <a:prstGeom prst="rect">
                        <a:avLst/>
                      </a:prstGeom>
                      <a:noFill/>
                      <a:ln w="9525">
                        <a:noFill/>
                        <a:miter lim="800000"/>
                        <a:headEnd/>
                        <a:tailEnd/>
                      </a:ln>
                    </p:spPr>
                    <p:txBody>
                      <a:bodyPr>
                        <a:spAutoFit/>
                      </a:bodyPr>
                      <a:lstStyle/>
                      <a:p>
                        <a:endParaRPr lang="en-US"/>
                      </a:p>
                    </p:txBody>
                  </p:sp>
                  <p:sp>
                    <p:nvSpPr>
                      <p:cNvPr id="38973" name="Rectangle 101"/>
                      <p:cNvSpPr>
                        <a:spLocks noChangeArrowheads="1"/>
                      </p:cNvSpPr>
                      <p:nvPr/>
                    </p:nvSpPr>
                    <p:spPr bwMode="auto">
                      <a:xfrm>
                        <a:off x="0" y="2434"/>
                        <a:ext cx="518" cy="47"/>
                      </a:xfrm>
                      <a:prstGeom prst="rect">
                        <a:avLst/>
                      </a:prstGeom>
                      <a:noFill/>
                      <a:ln w="9525">
                        <a:noFill/>
                        <a:miter lim="800000"/>
                        <a:headEnd/>
                        <a:tailEnd/>
                      </a:ln>
                    </p:spPr>
                    <p:txBody>
                      <a:bodyPr>
                        <a:spAutoFit/>
                      </a:bodyPr>
                      <a:lstStyle/>
                      <a:p>
                        <a:pPr algn="ctr"/>
                        <a:endParaRPr lang="en-US" b="1">
                          <a:solidFill>
                            <a:schemeClr val="accent2"/>
                          </a:solidFill>
                        </a:endParaRPr>
                      </a:p>
                    </p:txBody>
                  </p:sp>
                </p:grpSp>
                <p:sp>
                  <p:nvSpPr>
                    <p:cNvPr id="38971" name="Rectangle 102"/>
                    <p:cNvSpPr>
                      <a:spLocks noChangeArrowheads="1"/>
                    </p:cNvSpPr>
                    <p:nvPr/>
                  </p:nvSpPr>
                  <p:spPr bwMode="auto">
                    <a:xfrm>
                      <a:off x="1554" y="452"/>
                      <a:ext cx="518" cy="125"/>
                    </a:xfrm>
                    <a:prstGeom prst="rect">
                      <a:avLst/>
                    </a:prstGeom>
                    <a:noFill/>
                    <a:ln w="7">
                      <a:solidFill>
                        <a:srgbClr val="A0A0A0"/>
                      </a:solidFill>
                      <a:miter lim="800000"/>
                      <a:headEnd/>
                      <a:tailEnd/>
                    </a:ln>
                  </p:spPr>
                  <p:txBody>
                    <a:bodyPr/>
                    <a:lstStyle/>
                    <a:p>
                      <a:endParaRPr lang="en-US"/>
                    </a:p>
                  </p:txBody>
                </p:sp>
              </p:grpSp>
              <p:grpSp>
                <p:nvGrpSpPr>
                  <p:cNvPr id="38940" name="Group 103"/>
                  <p:cNvGrpSpPr>
                    <a:grpSpLocks/>
                  </p:cNvGrpSpPr>
                  <p:nvPr/>
                </p:nvGrpSpPr>
                <p:grpSpPr bwMode="auto">
                  <a:xfrm>
                    <a:off x="2072" y="452"/>
                    <a:ext cx="518" cy="125"/>
                    <a:chOff x="2072" y="452"/>
                    <a:chExt cx="518" cy="125"/>
                  </a:xfrm>
                </p:grpSpPr>
                <p:grpSp>
                  <p:nvGrpSpPr>
                    <p:cNvPr id="38966" name="Group 104"/>
                    <p:cNvGrpSpPr>
                      <a:grpSpLocks/>
                    </p:cNvGrpSpPr>
                    <p:nvPr/>
                  </p:nvGrpSpPr>
                  <p:grpSpPr bwMode="auto">
                    <a:xfrm>
                      <a:off x="2072" y="452"/>
                      <a:ext cx="518" cy="47"/>
                      <a:chOff x="0" y="2559"/>
                      <a:chExt cx="518" cy="47"/>
                    </a:xfrm>
                  </p:grpSpPr>
                  <p:sp>
                    <p:nvSpPr>
                      <p:cNvPr id="38968" name="Rectangle 105"/>
                      <p:cNvSpPr>
                        <a:spLocks noChangeArrowheads="1"/>
                      </p:cNvSpPr>
                      <p:nvPr/>
                    </p:nvSpPr>
                    <p:spPr bwMode="auto">
                      <a:xfrm>
                        <a:off x="0" y="2559"/>
                        <a:ext cx="518" cy="0"/>
                      </a:xfrm>
                      <a:prstGeom prst="rect">
                        <a:avLst/>
                      </a:prstGeom>
                      <a:noFill/>
                      <a:ln w="9525">
                        <a:noFill/>
                        <a:miter lim="800000"/>
                        <a:headEnd/>
                        <a:tailEnd/>
                      </a:ln>
                    </p:spPr>
                    <p:txBody>
                      <a:bodyPr>
                        <a:spAutoFit/>
                      </a:bodyPr>
                      <a:lstStyle/>
                      <a:p>
                        <a:endParaRPr lang="en-US"/>
                      </a:p>
                    </p:txBody>
                  </p:sp>
                  <p:sp>
                    <p:nvSpPr>
                      <p:cNvPr id="38969" name="Rectangle 106"/>
                      <p:cNvSpPr>
                        <a:spLocks noChangeArrowheads="1"/>
                      </p:cNvSpPr>
                      <p:nvPr/>
                    </p:nvSpPr>
                    <p:spPr bwMode="auto">
                      <a:xfrm>
                        <a:off x="0" y="2559"/>
                        <a:ext cx="518" cy="47"/>
                      </a:xfrm>
                      <a:prstGeom prst="rect">
                        <a:avLst/>
                      </a:prstGeom>
                      <a:noFill/>
                      <a:ln w="9525">
                        <a:noFill/>
                        <a:miter lim="800000"/>
                        <a:headEnd/>
                        <a:tailEnd/>
                      </a:ln>
                    </p:spPr>
                    <p:txBody>
                      <a:bodyPr>
                        <a:spAutoFit/>
                      </a:bodyPr>
                      <a:lstStyle/>
                      <a:p>
                        <a:pPr algn="ctr"/>
                        <a:endParaRPr lang="en-US" b="1">
                          <a:solidFill>
                            <a:schemeClr val="accent2"/>
                          </a:solidFill>
                        </a:endParaRPr>
                      </a:p>
                    </p:txBody>
                  </p:sp>
                </p:grpSp>
                <p:sp>
                  <p:nvSpPr>
                    <p:cNvPr id="38967" name="Rectangle 107"/>
                    <p:cNvSpPr>
                      <a:spLocks noChangeArrowheads="1"/>
                    </p:cNvSpPr>
                    <p:nvPr/>
                  </p:nvSpPr>
                  <p:spPr bwMode="auto">
                    <a:xfrm>
                      <a:off x="2072" y="452"/>
                      <a:ext cx="518" cy="125"/>
                    </a:xfrm>
                    <a:prstGeom prst="rect">
                      <a:avLst/>
                    </a:prstGeom>
                    <a:noFill/>
                    <a:ln w="7">
                      <a:solidFill>
                        <a:srgbClr val="A0A0A0"/>
                      </a:solidFill>
                      <a:miter lim="800000"/>
                      <a:headEnd/>
                      <a:tailEnd/>
                    </a:ln>
                  </p:spPr>
                  <p:txBody>
                    <a:bodyPr/>
                    <a:lstStyle/>
                    <a:p>
                      <a:endParaRPr lang="en-US"/>
                    </a:p>
                  </p:txBody>
                </p:sp>
              </p:grpSp>
              <p:grpSp>
                <p:nvGrpSpPr>
                  <p:cNvPr id="38941" name="Group 108"/>
                  <p:cNvGrpSpPr>
                    <a:grpSpLocks/>
                  </p:cNvGrpSpPr>
                  <p:nvPr/>
                </p:nvGrpSpPr>
                <p:grpSpPr bwMode="auto">
                  <a:xfrm>
                    <a:off x="0" y="577"/>
                    <a:ext cx="518" cy="125"/>
                    <a:chOff x="0" y="577"/>
                    <a:chExt cx="518" cy="125"/>
                  </a:xfrm>
                </p:grpSpPr>
                <p:grpSp>
                  <p:nvGrpSpPr>
                    <p:cNvPr id="38962" name="Group 109"/>
                    <p:cNvGrpSpPr>
                      <a:grpSpLocks/>
                    </p:cNvGrpSpPr>
                    <p:nvPr/>
                  </p:nvGrpSpPr>
                  <p:grpSpPr bwMode="auto">
                    <a:xfrm>
                      <a:off x="0" y="577"/>
                      <a:ext cx="518" cy="47"/>
                      <a:chOff x="0" y="2684"/>
                      <a:chExt cx="518" cy="47"/>
                    </a:xfrm>
                  </p:grpSpPr>
                  <p:sp>
                    <p:nvSpPr>
                      <p:cNvPr id="38964" name="Rectangle 110"/>
                      <p:cNvSpPr>
                        <a:spLocks noChangeArrowheads="1"/>
                      </p:cNvSpPr>
                      <p:nvPr/>
                    </p:nvSpPr>
                    <p:spPr bwMode="auto">
                      <a:xfrm>
                        <a:off x="0" y="2684"/>
                        <a:ext cx="518" cy="0"/>
                      </a:xfrm>
                      <a:prstGeom prst="rect">
                        <a:avLst/>
                      </a:prstGeom>
                      <a:noFill/>
                      <a:ln w="9525">
                        <a:noFill/>
                        <a:miter lim="800000"/>
                        <a:headEnd/>
                        <a:tailEnd/>
                      </a:ln>
                    </p:spPr>
                    <p:txBody>
                      <a:bodyPr>
                        <a:spAutoFit/>
                      </a:bodyPr>
                      <a:lstStyle/>
                      <a:p>
                        <a:endParaRPr lang="en-US"/>
                      </a:p>
                    </p:txBody>
                  </p:sp>
                  <p:sp>
                    <p:nvSpPr>
                      <p:cNvPr id="38965" name="Rectangle 111"/>
                      <p:cNvSpPr>
                        <a:spLocks noChangeArrowheads="1"/>
                      </p:cNvSpPr>
                      <p:nvPr/>
                    </p:nvSpPr>
                    <p:spPr bwMode="auto">
                      <a:xfrm>
                        <a:off x="0" y="2684"/>
                        <a:ext cx="518" cy="47"/>
                      </a:xfrm>
                      <a:prstGeom prst="rect">
                        <a:avLst/>
                      </a:prstGeom>
                      <a:noFill/>
                      <a:ln w="9525">
                        <a:noFill/>
                        <a:miter lim="800000"/>
                        <a:headEnd/>
                        <a:tailEnd/>
                      </a:ln>
                    </p:spPr>
                    <p:txBody>
                      <a:bodyPr>
                        <a:spAutoFit/>
                      </a:bodyPr>
                      <a:lstStyle/>
                      <a:p>
                        <a:pPr algn="ctr"/>
                        <a:r>
                          <a:rPr lang="cy-GB" b="1">
                            <a:solidFill>
                              <a:schemeClr val="accent2"/>
                            </a:solidFill>
                            <a:latin typeface="Verdana" pitchFamily="34" charset="0"/>
                          </a:rPr>
                          <a:t>O</a:t>
                        </a:r>
                        <a:endParaRPr lang="en-GB" b="1">
                          <a:solidFill>
                            <a:schemeClr val="accent2"/>
                          </a:solidFill>
                        </a:endParaRPr>
                      </a:p>
                    </p:txBody>
                  </p:sp>
                </p:grpSp>
                <p:sp>
                  <p:nvSpPr>
                    <p:cNvPr id="38963" name="Rectangle 112"/>
                    <p:cNvSpPr>
                      <a:spLocks noChangeArrowheads="1"/>
                    </p:cNvSpPr>
                    <p:nvPr/>
                  </p:nvSpPr>
                  <p:spPr bwMode="auto">
                    <a:xfrm>
                      <a:off x="0" y="577"/>
                      <a:ext cx="518" cy="125"/>
                    </a:xfrm>
                    <a:prstGeom prst="rect">
                      <a:avLst/>
                    </a:prstGeom>
                    <a:noFill/>
                    <a:ln w="7">
                      <a:solidFill>
                        <a:srgbClr val="A0A0A0"/>
                      </a:solidFill>
                      <a:miter lim="800000"/>
                      <a:headEnd/>
                      <a:tailEnd/>
                    </a:ln>
                  </p:spPr>
                  <p:txBody>
                    <a:bodyPr/>
                    <a:lstStyle/>
                    <a:p>
                      <a:endParaRPr lang="en-US"/>
                    </a:p>
                  </p:txBody>
                </p:sp>
              </p:grpSp>
              <p:grpSp>
                <p:nvGrpSpPr>
                  <p:cNvPr id="38942" name="Group 113"/>
                  <p:cNvGrpSpPr>
                    <a:grpSpLocks/>
                  </p:cNvGrpSpPr>
                  <p:nvPr/>
                </p:nvGrpSpPr>
                <p:grpSpPr bwMode="auto">
                  <a:xfrm>
                    <a:off x="518" y="577"/>
                    <a:ext cx="518" cy="125"/>
                    <a:chOff x="518" y="577"/>
                    <a:chExt cx="518" cy="125"/>
                  </a:xfrm>
                </p:grpSpPr>
                <p:grpSp>
                  <p:nvGrpSpPr>
                    <p:cNvPr id="38958" name="Group 114"/>
                    <p:cNvGrpSpPr>
                      <a:grpSpLocks/>
                    </p:cNvGrpSpPr>
                    <p:nvPr/>
                  </p:nvGrpSpPr>
                  <p:grpSpPr bwMode="auto">
                    <a:xfrm>
                      <a:off x="518" y="577"/>
                      <a:ext cx="518" cy="47"/>
                      <a:chOff x="0" y="2809"/>
                      <a:chExt cx="518" cy="47"/>
                    </a:xfrm>
                  </p:grpSpPr>
                  <p:sp>
                    <p:nvSpPr>
                      <p:cNvPr id="38960" name="Rectangle 115"/>
                      <p:cNvSpPr>
                        <a:spLocks noChangeArrowheads="1"/>
                      </p:cNvSpPr>
                      <p:nvPr/>
                    </p:nvSpPr>
                    <p:spPr bwMode="auto">
                      <a:xfrm>
                        <a:off x="0" y="2809"/>
                        <a:ext cx="518" cy="0"/>
                      </a:xfrm>
                      <a:prstGeom prst="rect">
                        <a:avLst/>
                      </a:prstGeom>
                      <a:noFill/>
                      <a:ln w="9525">
                        <a:noFill/>
                        <a:miter lim="800000"/>
                        <a:headEnd/>
                        <a:tailEnd/>
                      </a:ln>
                    </p:spPr>
                    <p:txBody>
                      <a:bodyPr>
                        <a:spAutoFit/>
                      </a:bodyPr>
                      <a:lstStyle/>
                      <a:p>
                        <a:endParaRPr lang="en-US"/>
                      </a:p>
                    </p:txBody>
                  </p:sp>
                  <p:sp>
                    <p:nvSpPr>
                      <p:cNvPr id="38961" name="Rectangle 116"/>
                      <p:cNvSpPr>
                        <a:spLocks noChangeArrowheads="1"/>
                      </p:cNvSpPr>
                      <p:nvPr/>
                    </p:nvSpPr>
                    <p:spPr bwMode="auto">
                      <a:xfrm>
                        <a:off x="0" y="2809"/>
                        <a:ext cx="517"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8959" name="Rectangle 117"/>
                    <p:cNvSpPr>
                      <a:spLocks noChangeArrowheads="1"/>
                    </p:cNvSpPr>
                    <p:nvPr/>
                  </p:nvSpPr>
                  <p:spPr bwMode="auto">
                    <a:xfrm>
                      <a:off x="518" y="577"/>
                      <a:ext cx="518" cy="125"/>
                    </a:xfrm>
                    <a:prstGeom prst="rect">
                      <a:avLst/>
                    </a:prstGeom>
                    <a:noFill/>
                    <a:ln w="7">
                      <a:solidFill>
                        <a:srgbClr val="A0A0A0"/>
                      </a:solidFill>
                      <a:miter lim="800000"/>
                      <a:headEnd/>
                      <a:tailEnd/>
                    </a:ln>
                  </p:spPr>
                  <p:txBody>
                    <a:bodyPr/>
                    <a:lstStyle/>
                    <a:p>
                      <a:endParaRPr lang="en-US"/>
                    </a:p>
                  </p:txBody>
                </p:sp>
              </p:grpSp>
              <p:grpSp>
                <p:nvGrpSpPr>
                  <p:cNvPr id="38943" name="Group 118"/>
                  <p:cNvGrpSpPr>
                    <a:grpSpLocks/>
                  </p:cNvGrpSpPr>
                  <p:nvPr/>
                </p:nvGrpSpPr>
                <p:grpSpPr bwMode="auto">
                  <a:xfrm>
                    <a:off x="1035" y="577"/>
                    <a:ext cx="519" cy="125"/>
                    <a:chOff x="1035" y="577"/>
                    <a:chExt cx="519" cy="125"/>
                  </a:xfrm>
                </p:grpSpPr>
                <p:grpSp>
                  <p:nvGrpSpPr>
                    <p:cNvPr id="38954" name="Group 119"/>
                    <p:cNvGrpSpPr>
                      <a:grpSpLocks/>
                    </p:cNvGrpSpPr>
                    <p:nvPr/>
                  </p:nvGrpSpPr>
                  <p:grpSpPr bwMode="auto">
                    <a:xfrm>
                      <a:off x="1035" y="577"/>
                      <a:ext cx="519" cy="47"/>
                      <a:chOff x="-1" y="2934"/>
                      <a:chExt cx="519" cy="47"/>
                    </a:xfrm>
                  </p:grpSpPr>
                  <p:sp>
                    <p:nvSpPr>
                      <p:cNvPr id="38956" name="Rectangle 120"/>
                      <p:cNvSpPr>
                        <a:spLocks noChangeArrowheads="1"/>
                      </p:cNvSpPr>
                      <p:nvPr/>
                    </p:nvSpPr>
                    <p:spPr bwMode="auto">
                      <a:xfrm>
                        <a:off x="0" y="2934"/>
                        <a:ext cx="518" cy="0"/>
                      </a:xfrm>
                      <a:prstGeom prst="rect">
                        <a:avLst/>
                      </a:prstGeom>
                      <a:noFill/>
                      <a:ln w="9525">
                        <a:noFill/>
                        <a:miter lim="800000"/>
                        <a:headEnd/>
                        <a:tailEnd/>
                      </a:ln>
                    </p:spPr>
                    <p:txBody>
                      <a:bodyPr>
                        <a:spAutoFit/>
                      </a:bodyPr>
                      <a:lstStyle/>
                      <a:p>
                        <a:endParaRPr lang="en-US"/>
                      </a:p>
                    </p:txBody>
                  </p:sp>
                  <p:sp>
                    <p:nvSpPr>
                      <p:cNvPr id="38957" name="Rectangle 121"/>
                      <p:cNvSpPr>
                        <a:spLocks noChangeArrowheads="1"/>
                      </p:cNvSpPr>
                      <p:nvPr/>
                    </p:nvSpPr>
                    <p:spPr bwMode="auto">
                      <a:xfrm>
                        <a:off x="-1" y="2934"/>
                        <a:ext cx="519" cy="47"/>
                      </a:xfrm>
                      <a:prstGeom prst="rect">
                        <a:avLst/>
                      </a:prstGeom>
                      <a:noFill/>
                      <a:ln w="9525">
                        <a:noFill/>
                        <a:miter lim="800000"/>
                        <a:headEnd/>
                        <a:tailEnd/>
                      </a:ln>
                    </p:spPr>
                    <p:txBody>
                      <a:bodyPr>
                        <a:spAutoFit/>
                      </a:bodyPr>
                      <a:lstStyle/>
                      <a:p>
                        <a:pPr algn="ctr"/>
                        <a:endParaRPr lang="en-US" b="1">
                          <a:solidFill>
                            <a:schemeClr val="accent2"/>
                          </a:solidFill>
                        </a:endParaRPr>
                      </a:p>
                    </p:txBody>
                  </p:sp>
                </p:grpSp>
                <p:sp>
                  <p:nvSpPr>
                    <p:cNvPr id="38955" name="Rectangle 122"/>
                    <p:cNvSpPr>
                      <a:spLocks noChangeArrowheads="1"/>
                    </p:cNvSpPr>
                    <p:nvPr/>
                  </p:nvSpPr>
                  <p:spPr bwMode="auto">
                    <a:xfrm>
                      <a:off x="1036" y="577"/>
                      <a:ext cx="518" cy="125"/>
                    </a:xfrm>
                    <a:prstGeom prst="rect">
                      <a:avLst/>
                    </a:prstGeom>
                    <a:noFill/>
                    <a:ln w="7">
                      <a:solidFill>
                        <a:srgbClr val="A0A0A0"/>
                      </a:solidFill>
                      <a:miter lim="800000"/>
                      <a:headEnd/>
                      <a:tailEnd/>
                    </a:ln>
                  </p:spPr>
                  <p:txBody>
                    <a:bodyPr/>
                    <a:lstStyle/>
                    <a:p>
                      <a:endParaRPr lang="en-US"/>
                    </a:p>
                  </p:txBody>
                </p:sp>
              </p:grpSp>
              <p:grpSp>
                <p:nvGrpSpPr>
                  <p:cNvPr id="38944" name="Group 123"/>
                  <p:cNvGrpSpPr>
                    <a:grpSpLocks/>
                  </p:cNvGrpSpPr>
                  <p:nvPr/>
                </p:nvGrpSpPr>
                <p:grpSpPr bwMode="auto">
                  <a:xfrm>
                    <a:off x="1554" y="577"/>
                    <a:ext cx="518" cy="125"/>
                    <a:chOff x="1554" y="577"/>
                    <a:chExt cx="518" cy="125"/>
                  </a:xfrm>
                </p:grpSpPr>
                <p:grpSp>
                  <p:nvGrpSpPr>
                    <p:cNvPr id="38950" name="Group 124"/>
                    <p:cNvGrpSpPr>
                      <a:grpSpLocks/>
                    </p:cNvGrpSpPr>
                    <p:nvPr/>
                  </p:nvGrpSpPr>
                  <p:grpSpPr bwMode="auto">
                    <a:xfrm>
                      <a:off x="1554" y="577"/>
                      <a:ext cx="518" cy="47"/>
                      <a:chOff x="0" y="3059"/>
                      <a:chExt cx="518" cy="47"/>
                    </a:xfrm>
                  </p:grpSpPr>
                  <p:sp>
                    <p:nvSpPr>
                      <p:cNvPr id="38952" name="Rectangle 125"/>
                      <p:cNvSpPr>
                        <a:spLocks noChangeArrowheads="1"/>
                      </p:cNvSpPr>
                      <p:nvPr/>
                    </p:nvSpPr>
                    <p:spPr bwMode="auto">
                      <a:xfrm>
                        <a:off x="0" y="3059"/>
                        <a:ext cx="518" cy="0"/>
                      </a:xfrm>
                      <a:prstGeom prst="rect">
                        <a:avLst/>
                      </a:prstGeom>
                      <a:noFill/>
                      <a:ln w="9525">
                        <a:noFill/>
                        <a:miter lim="800000"/>
                        <a:headEnd/>
                        <a:tailEnd/>
                      </a:ln>
                    </p:spPr>
                    <p:txBody>
                      <a:bodyPr>
                        <a:spAutoFit/>
                      </a:bodyPr>
                      <a:lstStyle/>
                      <a:p>
                        <a:endParaRPr lang="en-US"/>
                      </a:p>
                    </p:txBody>
                  </p:sp>
                  <p:sp>
                    <p:nvSpPr>
                      <p:cNvPr id="38953" name="Rectangle 126"/>
                      <p:cNvSpPr>
                        <a:spLocks noChangeArrowheads="1"/>
                      </p:cNvSpPr>
                      <p:nvPr/>
                    </p:nvSpPr>
                    <p:spPr bwMode="auto">
                      <a:xfrm>
                        <a:off x="0" y="3059"/>
                        <a:ext cx="518" cy="47"/>
                      </a:xfrm>
                      <a:prstGeom prst="rect">
                        <a:avLst/>
                      </a:prstGeom>
                      <a:noFill/>
                      <a:ln w="9525">
                        <a:noFill/>
                        <a:miter lim="800000"/>
                        <a:headEnd/>
                        <a:tailEnd/>
                      </a:ln>
                    </p:spPr>
                    <p:txBody>
                      <a:bodyPr>
                        <a:spAutoFit/>
                      </a:bodyPr>
                      <a:lstStyle/>
                      <a:p>
                        <a:pPr algn="ctr"/>
                        <a:endParaRPr lang="en-US" b="1">
                          <a:solidFill>
                            <a:schemeClr val="accent2"/>
                          </a:solidFill>
                        </a:endParaRPr>
                      </a:p>
                    </p:txBody>
                  </p:sp>
                </p:grpSp>
                <p:sp>
                  <p:nvSpPr>
                    <p:cNvPr id="38951" name="Rectangle 127"/>
                    <p:cNvSpPr>
                      <a:spLocks noChangeArrowheads="1"/>
                    </p:cNvSpPr>
                    <p:nvPr/>
                  </p:nvSpPr>
                  <p:spPr bwMode="auto">
                    <a:xfrm>
                      <a:off x="1554" y="577"/>
                      <a:ext cx="518" cy="125"/>
                    </a:xfrm>
                    <a:prstGeom prst="rect">
                      <a:avLst/>
                    </a:prstGeom>
                    <a:noFill/>
                    <a:ln w="7">
                      <a:solidFill>
                        <a:srgbClr val="A0A0A0"/>
                      </a:solidFill>
                      <a:miter lim="800000"/>
                      <a:headEnd/>
                      <a:tailEnd/>
                    </a:ln>
                  </p:spPr>
                  <p:txBody>
                    <a:bodyPr/>
                    <a:lstStyle/>
                    <a:p>
                      <a:endParaRPr lang="en-US"/>
                    </a:p>
                  </p:txBody>
                </p:sp>
              </p:grpSp>
              <p:grpSp>
                <p:nvGrpSpPr>
                  <p:cNvPr id="38945" name="Group 128"/>
                  <p:cNvGrpSpPr>
                    <a:grpSpLocks/>
                  </p:cNvGrpSpPr>
                  <p:nvPr/>
                </p:nvGrpSpPr>
                <p:grpSpPr bwMode="auto">
                  <a:xfrm>
                    <a:off x="2072" y="577"/>
                    <a:ext cx="518" cy="125"/>
                    <a:chOff x="2072" y="577"/>
                    <a:chExt cx="518" cy="125"/>
                  </a:xfrm>
                </p:grpSpPr>
                <p:grpSp>
                  <p:nvGrpSpPr>
                    <p:cNvPr id="38946" name="Group 129"/>
                    <p:cNvGrpSpPr>
                      <a:grpSpLocks/>
                    </p:cNvGrpSpPr>
                    <p:nvPr/>
                  </p:nvGrpSpPr>
                  <p:grpSpPr bwMode="auto">
                    <a:xfrm>
                      <a:off x="2072" y="577"/>
                      <a:ext cx="518" cy="47"/>
                      <a:chOff x="0" y="3184"/>
                      <a:chExt cx="518" cy="47"/>
                    </a:xfrm>
                  </p:grpSpPr>
                  <p:sp>
                    <p:nvSpPr>
                      <p:cNvPr id="38948" name="Rectangle 130"/>
                      <p:cNvSpPr>
                        <a:spLocks noChangeArrowheads="1"/>
                      </p:cNvSpPr>
                      <p:nvPr/>
                    </p:nvSpPr>
                    <p:spPr bwMode="auto">
                      <a:xfrm>
                        <a:off x="0" y="3184"/>
                        <a:ext cx="518" cy="0"/>
                      </a:xfrm>
                      <a:prstGeom prst="rect">
                        <a:avLst/>
                      </a:prstGeom>
                      <a:noFill/>
                      <a:ln w="9525">
                        <a:noFill/>
                        <a:miter lim="800000"/>
                        <a:headEnd/>
                        <a:tailEnd/>
                      </a:ln>
                    </p:spPr>
                    <p:txBody>
                      <a:bodyPr>
                        <a:spAutoFit/>
                      </a:bodyPr>
                      <a:lstStyle/>
                      <a:p>
                        <a:endParaRPr lang="en-US"/>
                      </a:p>
                    </p:txBody>
                  </p:sp>
                  <p:sp>
                    <p:nvSpPr>
                      <p:cNvPr id="38949" name="Rectangle 131"/>
                      <p:cNvSpPr>
                        <a:spLocks noChangeArrowheads="1"/>
                      </p:cNvSpPr>
                      <p:nvPr/>
                    </p:nvSpPr>
                    <p:spPr bwMode="auto">
                      <a:xfrm>
                        <a:off x="0" y="3184"/>
                        <a:ext cx="518" cy="47"/>
                      </a:xfrm>
                      <a:prstGeom prst="rect">
                        <a:avLst/>
                      </a:prstGeom>
                      <a:noFill/>
                      <a:ln w="9525">
                        <a:noFill/>
                        <a:miter lim="800000"/>
                        <a:headEnd/>
                        <a:tailEnd/>
                      </a:ln>
                    </p:spPr>
                    <p:txBody>
                      <a:bodyPr>
                        <a:spAutoFit/>
                      </a:bodyPr>
                      <a:lstStyle/>
                      <a:p>
                        <a:pPr algn="ctr"/>
                        <a:endParaRPr lang="en-US" b="1">
                          <a:solidFill>
                            <a:schemeClr val="accent2"/>
                          </a:solidFill>
                        </a:endParaRPr>
                      </a:p>
                    </p:txBody>
                  </p:sp>
                </p:grpSp>
                <p:sp>
                  <p:nvSpPr>
                    <p:cNvPr id="38947" name="Rectangle 132"/>
                    <p:cNvSpPr>
                      <a:spLocks noChangeArrowheads="1"/>
                    </p:cNvSpPr>
                    <p:nvPr/>
                  </p:nvSpPr>
                  <p:spPr bwMode="auto">
                    <a:xfrm>
                      <a:off x="2072" y="577"/>
                      <a:ext cx="518" cy="125"/>
                    </a:xfrm>
                    <a:prstGeom prst="rect">
                      <a:avLst/>
                    </a:prstGeom>
                    <a:noFill/>
                    <a:ln w="7">
                      <a:solidFill>
                        <a:srgbClr val="A0A0A0"/>
                      </a:solidFill>
                      <a:miter lim="800000"/>
                      <a:headEnd/>
                      <a:tailEnd/>
                    </a:ln>
                  </p:spPr>
                  <p:txBody>
                    <a:bodyPr/>
                    <a:lstStyle/>
                    <a:p>
                      <a:endParaRPr lang="en-US"/>
                    </a:p>
                  </p:txBody>
                </p:sp>
              </p:grpSp>
            </p:grpSp>
            <p:sp>
              <p:nvSpPr>
                <p:cNvPr id="38920" name="Rectangle 133"/>
                <p:cNvSpPr>
                  <a:spLocks noChangeArrowheads="1"/>
                </p:cNvSpPr>
                <p:nvPr/>
              </p:nvSpPr>
              <p:spPr bwMode="auto">
                <a:xfrm>
                  <a:off x="-3" y="-3"/>
                  <a:ext cx="2596" cy="708"/>
                </a:xfrm>
                <a:prstGeom prst="rect">
                  <a:avLst/>
                </a:prstGeom>
                <a:noFill/>
                <a:ln w="11112">
                  <a:solidFill>
                    <a:srgbClr val="A0A0A0"/>
                  </a:solidFill>
                  <a:miter lim="800000"/>
                  <a:headEnd/>
                  <a:tailEnd/>
                </a:ln>
              </p:spPr>
              <p:txBody>
                <a:bodyPr/>
                <a:lstStyle/>
                <a:p>
                  <a:endParaRPr lang="en-US"/>
                </a:p>
              </p:txBody>
            </p:sp>
          </p:grpSp>
        </p:gr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8" name="Group 133"/>
          <p:cNvGrpSpPr>
            <a:grpSpLocks/>
          </p:cNvGrpSpPr>
          <p:nvPr/>
        </p:nvGrpSpPr>
        <p:grpSpPr bwMode="auto">
          <a:xfrm>
            <a:off x="228600" y="381000"/>
            <a:ext cx="14630400" cy="6019800"/>
            <a:chOff x="0" y="0"/>
            <a:chExt cx="4320" cy="708"/>
          </a:xfrm>
        </p:grpSpPr>
        <p:sp>
          <p:nvSpPr>
            <p:cNvPr id="39939" name="Rectangle 2"/>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grpSp>
          <p:nvGrpSpPr>
            <p:cNvPr id="39940" name="Group 132"/>
            <p:cNvGrpSpPr>
              <a:grpSpLocks/>
            </p:cNvGrpSpPr>
            <p:nvPr/>
          </p:nvGrpSpPr>
          <p:grpSpPr bwMode="auto">
            <a:xfrm>
              <a:off x="0" y="0"/>
              <a:ext cx="2703" cy="708"/>
              <a:chOff x="-3" y="-3"/>
              <a:chExt cx="2703" cy="708"/>
            </a:xfrm>
          </p:grpSpPr>
          <p:sp>
            <p:nvSpPr>
              <p:cNvPr id="39941" name="Rectangle 3"/>
              <p:cNvSpPr>
                <a:spLocks noChangeArrowheads="1"/>
              </p:cNvSpPr>
              <p:nvPr/>
            </p:nvSpPr>
            <p:spPr bwMode="auto">
              <a:xfrm>
                <a:off x="0" y="0"/>
                <a:ext cx="2700" cy="83"/>
              </a:xfrm>
              <a:prstGeom prst="rect">
                <a:avLst/>
              </a:prstGeom>
              <a:noFill/>
              <a:ln w="9525">
                <a:noFill/>
                <a:miter lim="800000"/>
                <a:headEnd/>
                <a:tailEnd/>
              </a:ln>
            </p:spPr>
            <p:txBody>
              <a:bodyPr>
                <a:spAutoFit/>
              </a:bodyPr>
              <a:lstStyle/>
              <a:p>
                <a:r>
                  <a:rPr lang="en-GB" b="1">
                    <a:solidFill>
                      <a:schemeClr val="accent2"/>
                    </a:solidFill>
                    <a:latin typeface="Verdana" pitchFamily="34" charset="0"/>
                  </a:rPr>
                  <a:t/>
                </a:r>
                <a:br>
                  <a:rPr lang="en-GB" b="1">
                    <a:solidFill>
                      <a:schemeClr val="accent2"/>
                    </a:solidFill>
                    <a:latin typeface="Verdana" pitchFamily="34" charset="0"/>
                  </a:rPr>
                </a:br>
                <a:endParaRPr lang="en-GB" b="1">
                  <a:solidFill>
                    <a:schemeClr val="accent2"/>
                  </a:solidFill>
                </a:endParaRPr>
              </a:p>
            </p:txBody>
          </p:sp>
          <p:grpSp>
            <p:nvGrpSpPr>
              <p:cNvPr id="39942" name="Group 131"/>
              <p:cNvGrpSpPr>
                <a:grpSpLocks/>
              </p:cNvGrpSpPr>
              <p:nvPr/>
            </p:nvGrpSpPr>
            <p:grpSpPr bwMode="auto">
              <a:xfrm>
                <a:off x="-3" y="-3"/>
                <a:ext cx="2596" cy="708"/>
                <a:chOff x="-3" y="-3"/>
                <a:chExt cx="2596" cy="708"/>
              </a:xfrm>
            </p:grpSpPr>
            <p:grpSp>
              <p:nvGrpSpPr>
                <p:cNvPr id="39943" name="Group 129"/>
                <p:cNvGrpSpPr>
                  <a:grpSpLocks/>
                </p:cNvGrpSpPr>
                <p:nvPr/>
              </p:nvGrpSpPr>
              <p:grpSpPr bwMode="auto">
                <a:xfrm>
                  <a:off x="0" y="0"/>
                  <a:ext cx="2590" cy="702"/>
                  <a:chOff x="0" y="0"/>
                  <a:chExt cx="2590" cy="702"/>
                </a:xfrm>
              </p:grpSpPr>
              <p:grpSp>
                <p:nvGrpSpPr>
                  <p:cNvPr id="39945" name="Group 80"/>
                  <p:cNvGrpSpPr>
                    <a:grpSpLocks/>
                  </p:cNvGrpSpPr>
                  <p:nvPr/>
                </p:nvGrpSpPr>
                <p:grpSpPr bwMode="auto">
                  <a:xfrm>
                    <a:off x="0" y="0"/>
                    <a:ext cx="518" cy="135"/>
                    <a:chOff x="0" y="0"/>
                    <a:chExt cx="518" cy="135"/>
                  </a:xfrm>
                </p:grpSpPr>
                <p:grpSp>
                  <p:nvGrpSpPr>
                    <p:cNvPr id="40066" name="Group 6"/>
                    <p:cNvGrpSpPr>
                      <a:grpSpLocks/>
                    </p:cNvGrpSpPr>
                    <p:nvPr/>
                  </p:nvGrpSpPr>
                  <p:grpSpPr bwMode="auto">
                    <a:xfrm>
                      <a:off x="0" y="0"/>
                      <a:ext cx="518" cy="83"/>
                      <a:chOff x="0" y="0"/>
                      <a:chExt cx="518" cy="83"/>
                    </a:xfrm>
                  </p:grpSpPr>
                  <p:sp>
                    <p:nvSpPr>
                      <p:cNvPr id="40068" name="Rectangle 4"/>
                      <p:cNvSpPr>
                        <a:spLocks noChangeArrowheads="1"/>
                      </p:cNvSpPr>
                      <p:nvPr/>
                    </p:nvSpPr>
                    <p:spPr bwMode="auto">
                      <a:xfrm>
                        <a:off x="0" y="0"/>
                        <a:ext cx="518" cy="0"/>
                      </a:xfrm>
                      <a:prstGeom prst="rect">
                        <a:avLst/>
                      </a:prstGeom>
                      <a:noFill/>
                      <a:ln w="9525">
                        <a:noFill/>
                        <a:miter lim="800000"/>
                        <a:headEnd/>
                        <a:tailEnd/>
                      </a:ln>
                    </p:spPr>
                    <p:txBody>
                      <a:bodyPr>
                        <a:spAutoFit/>
                      </a:bodyPr>
                      <a:lstStyle/>
                      <a:p>
                        <a:endParaRPr lang="en-US"/>
                      </a:p>
                    </p:txBody>
                  </p:sp>
                  <p:sp>
                    <p:nvSpPr>
                      <p:cNvPr id="40069" name="Rectangle 5"/>
                      <p:cNvSpPr>
                        <a:spLocks noChangeArrowheads="1"/>
                      </p:cNvSpPr>
                      <p:nvPr/>
                    </p:nvSpPr>
                    <p:spPr bwMode="auto">
                      <a:xfrm>
                        <a:off x="0" y="0"/>
                        <a:ext cx="518" cy="83"/>
                      </a:xfrm>
                      <a:prstGeom prst="rect">
                        <a:avLst/>
                      </a:prstGeom>
                      <a:noFill/>
                      <a:ln w="9525">
                        <a:noFill/>
                        <a:miter lim="800000"/>
                        <a:headEnd/>
                        <a:tailEnd/>
                      </a:ln>
                    </p:spPr>
                    <p:txBody>
                      <a:bodyPr>
                        <a:spAutoFit/>
                      </a:bodyPr>
                      <a:lstStyle/>
                      <a:p>
                        <a:pPr algn="ctr"/>
                        <a:r>
                          <a:rPr lang="en-GB" b="1">
                            <a:solidFill>
                              <a:srgbClr val="FF0000"/>
                            </a:solidFill>
                            <a:latin typeface="Verdana" pitchFamily="34" charset="0"/>
                          </a:rPr>
                          <a:t>Blood Group </a:t>
                        </a:r>
                        <a:endParaRPr lang="en-GB" b="1">
                          <a:solidFill>
                            <a:srgbClr val="FF0000"/>
                          </a:solidFill>
                        </a:endParaRPr>
                      </a:p>
                    </p:txBody>
                  </p:sp>
                </p:grpSp>
                <p:sp>
                  <p:nvSpPr>
                    <p:cNvPr id="40067" name="Rectangle 79"/>
                    <p:cNvSpPr>
                      <a:spLocks noChangeArrowheads="1"/>
                    </p:cNvSpPr>
                    <p:nvPr/>
                  </p:nvSpPr>
                  <p:spPr bwMode="auto">
                    <a:xfrm>
                      <a:off x="0" y="0"/>
                      <a:ext cx="518" cy="135"/>
                    </a:xfrm>
                    <a:prstGeom prst="rect">
                      <a:avLst/>
                    </a:prstGeom>
                    <a:noFill/>
                    <a:ln w="7">
                      <a:solidFill>
                        <a:srgbClr val="A0A0A0"/>
                      </a:solidFill>
                      <a:miter lim="800000"/>
                      <a:headEnd/>
                      <a:tailEnd/>
                    </a:ln>
                  </p:spPr>
                  <p:txBody>
                    <a:bodyPr/>
                    <a:lstStyle/>
                    <a:p>
                      <a:endParaRPr lang="en-US"/>
                    </a:p>
                  </p:txBody>
                </p:sp>
              </p:grpSp>
              <p:grpSp>
                <p:nvGrpSpPr>
                  <p:cNvPr id="39946" name="Group 82"/>
                  <p:cNvGrpSpPr>
                    <a:grpSpLocks/>
                  </p:cNvGrpSpPr>
                  <p:nvPr/>
                </p:nvGrpSpPr>
                <p:grpSpPr bwMode="auto">
                  <a:xfrm>
                    <a:off x="518" y="0"/>
                    <a:ext cx="518" cy="135"/>
                    <a:chOff x="518" y="0"/>
                    <a:chExt cx="518" cy="135"/>
                  </a:xfrm>
                </p:grpSpPr>
                <p:grpSp>
                  <p:nvGrpSpPr>
                    <p:cNvPr id="40062" name="Group 9"/>
                    <p:cNvGrpSpPr>
                      <a:grpSpLocks/>
                    </p:cNvGrpSpPr>
                    <p:nvPr/>
                  </p:nvGrpSpPr>
                  <p:grpSpPr bwMode="auto">
                    <a:xfrm>
                      <a:off x="518" y="0"/>
                      <a:ext cx="518" cy="47"/>
                      <a:chOff x="0" y="135"/>
                      <a:chExt cx="518" cy="47"/>
                    </a:xfrm>
                  </p:grpSpPr>
                  <p:sp>
                    <p:nvSpPr>
                      <p:cNvPr id="40064" name="Rectangle 7"/>
                      <p:cNvSpPr>
                        <a:spLocks noChangeArrowheads="1"/>
                      </p:cNvSpPr>
                      <p:nvPr/>
                    </p:nvSpPr>
                    <p:spPr bwMode="auto">
                      <a:xfrm>
                        <a:off x="0" y="135"/>
                        <a:ext cx="518" cy="0"/>
                      </a:xfrm>
                      <a:prstGeom prst="rect">
                        <a:avLst/>
                      </a:prstGeom>
                      <a:noFill/>
                      <a:ln w="9525">
                        <a:noFill/>
                        <a:miter lim="800000"/>
                        <a:headEnd/>
                        <a:tailEnd/>
                      </a:ln>
                    </p:spPr>
                    <p:txBody>
                      <a:bodyPr>
                        <a:spAutoFit/>
                      </a:bodyPr>
                      <a:lstStyle/>
                      <a:p>
                        <a:endParaRPr lang="en-US"/>
                      </a:p>
                    </p:txBody>
                  </p:sp>
                  <p:sp>
                    <p:nvSpPr>
                      <p:cNvPr id="40065" name="Rectangle 8"/>
                      <p:cNvSpPr>
                        <a:spLocks noChangeArrowheads="1"/>
                      </p:cNvSpPr>
                      <p:nvPr/>
                    </p:nvSpPr>
                    <p:spPr bwMode="auto">
                      <a:xfrm>
                        <a:off x="0" y="135"/>
                        <a:ext cx="517" cy="47"/>
                      </a:xfrm>
                      <a:prstGeom prst="rect">
                        <a:avLst/>
                      </a:prstGeom>
                      <a:noFill/>
                      <a:ln w="9525">
                        <a:noFill/>
                        <a:miter lim="800000"/>
                        <a:headEnd/>
                        <a:tailEnd/>
                      </a:ln>
                    </p:spPr>
                    <p:txBody>
                      <a:bodyPr>
                        <a:spAutoFit/>
                      </a:bodyPr>
                      <a:lstStyle/>
                      <a:p>
                        <a:pPr algn="ctr"/>
                        <a:r>
                          <a:rPr lang="en-GB" b="1">
                            <a:solidFill>
                              <a:srgbClr val="FF0000"/>
                            </a:solidFill>
                            <a:latin typeface="Verdana" pitchFamily="34" charset="0"/>
                          </a:rPr>
                          <a:t>Antigens</a:t>
                        </a:r>
                        <a:r>
                          <a:rPr lang="en-GB" b="1">
                            <a:solidFill>
                              <a:schemeClr val="accent2"/>
                            </a:solidFill>
                            <a:latin typeface="Verdana" pitchFamily="34" charset="0"/>
                          </a:rPr>
                          <a:t> </a:t>
                        </a:r>
                        <a:endParaRPr lang="en-GB" b="1">
                          <a:solidFill>
                            <a:schemeClr val="accent2"/>
                          </a:solidFill>
                        </a:endParaRPr>
                      </a:p>
                    </p:txBody>
                  </p:sp>
                </p:grpSp>
                <p:sp>
                  <p:nvSpPr>
                    <p:cNvPr id="40063" name="Rectangle 81"/>
                    <p:cNvSpPr>
                      <a:spLocks noChangeArrowheads="1"/>
                    </p:cNvSpPr>
                    <p:nvPr/>
                  </p:nvSpPr>
                  <p:spPr bwMode="auto">
                    <a:xfrm>
                      <a:off x="518" y="0"/>
                      <a:ext cx="518" cy="135"/>
                    </a:xfrm>
                    <a:prstGeom prst="rect">
                      <a:avLst/>
                    </a:prstGeom>
                    <a:noFill/>
                    <a:ln w="7">
                      <a:solidFill>
                        <a:srgbClr val="A0A0A0"/>
                      </a:solidFill>
                      <a:miter lim="800000"/>
                      <a:headEnd/>
                      <a:tailEnd/>
                    </a:ln>
                  </p:spPr>
                  <p:txBody>
                    <a:bodyPr/>
                    <a:lstStyle/>
                    <a:p>
                      <a:endParaRPr lang="en-US"/>
                    </a:p>
                  </p:txBody>
                </p:sp>
              </p:grpSp>
              <p:grpSp>
                <p:nvGrpSpPr>
                  <p:cNvPr id="39947" name="Group 84"/>
                  <p:cNvGrpSpPr>
                    <a:grpSpLocks/>
                  </p:cNvGrpSpPr>
                  <p:nvPr/>
                </p:nvGrpSpPr>
                <p:grpSpPr bwMode="auto">
                  <a:xfrm>
                    <a:off x="1035" y="0"/>
                    <a:ext cx="519" cy="135"/>
                    <a:chOff x="1035" y="0"/>
                    <a:chExt cx="519" cy="135"/>
                  </a:xfrm>
                </p:grpSpPr>
                <p:grpSp>
                  <p:nvGrpSpPr>
                    <p:cNvPr id="40058" name="Group 12"/>
                    <p:cNvGrpSpPr>
                      <a:grpSpLocks/>
                    </p:cNvGrpSpPr>
                    <p:nvPr/>
                  </p:nvGrpSpPr>
                  <p:grpSpPr bwMode="auto">
                    <a:xfrm>
                      <a:off x="1035" y="0"/>
                      <a:ext cx="519" cy="47"/>
                      <a:chOff x="-1" y="270"/>
                      <a:chExt cx="519" cy="47"/>
                    </a:xfrm>
                  </p:grpSpPr>
                  <p:sp>
                    <p:nvSpPr>
                      <p:cNvPr id="40060" name="Rectangle 10"/>
                      <p:cNvSpPr>
                        <a:spLocks noChangeArrowheads="1"/>
                      </p:cNvSpPr>
                      <p:nvPr/>
                    </p:nvSpPr>
                    <p:spPr bwMode="auto">
                      <a:xfrm>
                        <a:off x="0" y="270"/>
                        <a:ext cx="518" cy="0"/>
                      </a:xfrm>
                      <a:prstGeom prst="rect">
                        <a:avLst/>
                      </a:prstGeom>
                      <a:noFill/>
                      <a:ln w="9525">
                        <a:noFill/>
                        <a:miter lim="800000"/>
                        <a:headEnd/>
                        <a:tailEnd/>
                      </a:ln>
                    </p:spPr>
                    <p:txBody>
                      <a:bodyPr>
                        <a:spAutoFit/>
                      </a:bodyPr>
                      <a:lstStyle/>
                      <a:p>
                        <a:endParaRPr lang="en-US"/>
                      </a:p>
                    </p:txBody>
                  </p:sp>
                  <p:sp>
                    <p:nvSpPr>
                      <p:cNvPr id="40061" name="Rectangle 11"/>
                      <p:cNvSpPr>
                        <a:spLocks noChangeArrowheads="1"/>
                      </p:cNvSpPr>
                      <p:nvPr/>
                    </p:nvSpPr>
                    <p:spPr bwMode="auto">
                      <a:xfrm>
                        <a:off x="-1" y="270"/>
                        <a:ext cx="519" cy="47"/>
                      </a:xfrm>
                      <a:prstGeom prst="rect">
                        <a:avLst/>
                      </a:prstGeom>
                      <a:noFill/>
                      <a:ln w="9525">
                        <a:noFill/>
                        <a:miter lim="800000"/>
                        <a:headEnd/>
                        <a:tailEnd/>
                      </a:ln>
                    </p:spPr>
                    <p:txBody>
                      <a:bodyPr>
                        <a:spAutoFit/>
                      </a:bodyPr>
                      <a:lstStyle/>
                      <a:p>
                        <a:pPr algn="ctr"/>
                        <a:r>
                          <a:rPr lang="en-GB" b="1">
                            <a:solidFill>
                              <a:srgbClr val="FF0000"/>
                            </a:solidFill>
                            <a:latin typeface="Verdana" pitchFamily="34" charset="0"/>
                          </a:rPr>
                          <a:t>Antibodies </a:t>
                        </a:r>
                        <a:endParaRPr lang="en-GB" b="1">
                          <a:solidFill>
                            <a:srgbClr val="FF0000"/>
                          </a:solidFill>
                        </a:endParaRPr>
                      </a:p>
                    </p:txBody>
                  </p:sp>
                </p:grpSp>
                <p:sp>
                  <p:nvSpPr>
                    <p:cNvPr id="40059" name="Rectangle 83"/>
                    <p:cNvSpPr>
                      <a:spLocks noChangeArrowheads="1"/>
                    </p:cNvSpPr>
                    <p:nvPr/>
                  </p:nvSpPr>
                  <p:spPr bwMode="auto">
                    <a:xfrm>
                      <a:off x="1036" y="0"/>
                      <a:ext cx="518" cy="135"/>
                    </a:xfrm>
                    <a:prstGeom prst="rect">
                      <a:avLst/>
                    </a:prstGeom>
                    <a:noFill/>
                    <a:ln w="7">
                      <a:solidFill>
                        <a:srgbClr val="A0A0A0"/>
                      </a:solidFill>
                      <a:miter lim="800000"/>
                      <a:headEnd/>
                      <a:tailEnd/>
                    </a:ln>
                  </p:spPr>
                  <p:txBody>
                    <a:bodyPr/>
                    <a:lstStyle/>
                    <a:p>
                      <a:endParaRPr lang="en-US"/>
                    </a:p>
                  </p:txBody>
                </p:sp>
              </p:grpSp>
              <p:grpSp>
                <p:nvGrpSpPr>
                  <p:cNvPr id="39948" name="Group 86"/>
                  <p:cNvGrpSpPr>
                    <a:grpSpLocks/>
                  </p:cNvGrpSpPr>
                  <p:nvPr/>
                </p:nvGrpSpPr>
                <p:grpSpPr bwMode="auto">
                  <a:xfrm>
                    <a:off x="1554" y="0"/>
                    <a:ext cx="518" cy="202"/>
                    <a:chOff x="1554" y="0"/>
                    <a:chExt cx="518" cy="202"/>
                  </a:xfrm>
                </p:grpSpPr>
                <p:grpSp>
                  <p:nvGrpSpPr>
                    <p:cNvPr id="40054" name="Group 15"/>
                    <p:cNvGrpSpPr>
                      <a:grpSpLocks/>
                    </p:cNvGrpSpPr>
                    <p:nvPr/>
                  </p:nvGrpSpPr>
                  <p:grpSpPr bwMode="auto">
                    <a:xfrm>
                      <a:off x="1554" y="0"/>
                      <a:ext cx="518" cy="83"/>
                      <a:chOff x="0" y="405"/>
                      <a:chExt cx="518" cy="83"/>
                    </a:xfrm>
                  </p:grpSpPr>
                  <p:sp>
                    <p:nvSpPr>
                      <p:cNvPr id="40056" name="Rectangle 13"/>
                      <p:cNvSpPr>
                        <a:spLocks noChangeArrowheads="1"/>
                      </p:cNvSpPr>
                      <p:nvPr/>
                    </p:nvSpPr>
                    <p:spPr bwMode="auto">
                      <a:xfrm>
                        <a:off x="0" y="405"/>
                        <a:ext cx="518" cy="0"/>
                      </a:xfrm>
                      <a:prstGeom prst="rect">
                        <a:avLst/>
                      </a:prstGeom>
                      <a:noFill/>
                      <a:ln w="9525">
                        <a:noFill/>
                        <a:miter lim="800000"/>
                        <a:headEnd/>
                        <a:tailEnd/>
                      </a:ln>
                    </p:spPr>
                    <p:txBody>
                      <a:bodyPr>
                        <a:spAutoFit/>
                      </a:bodyPr>
                      <a:lstStyle/>
                      <a:p>
                        <a:endParaRPr lang="en-US"/>
                      </a:p>
                    </p:txBody>
                  </p:sp>
                  <p:sp>
                    <p:nvSpPr>
                      <p:cNvPr id="40057" name="Rectangle 14"/>
                      <p:cNvSpPr>
                        <a:spLocks noChangeArrowheads="1"/>
                      </p:cNvSpPr>
                      <p:nvPr/>
                    </p:nvSpPr>
                    <p:spPr bwMode="auto">
                      <a:xfrm>
                        <a:off x="0" y="405"/>
                        <a:ext cx="518" cy="83"/>
                      </a:xfrm>
                      <a:prstGeom prst="rect">
                        <a:avLst/>
                      </a:prstGeom>
                      <a:noFill/>
                      <a:ln w="9525">
                        <a:noFill/>
                        <a:miter lim="800000"/>
                        <a:headEnd/>
                        <a:tailEnd/>
                      </a:ln>
                    </p:spPr>
                    <p:txBody>
                      <a:bodyPr>
                        <a:spAutoFit/>
                      </a:bodyPr>
                      <a:lstStyle/>
                      <a:p>
                        <a:pPr algn="ctr"/>
                        <a:r>
                          <a:rPr lang="en-GB" b="1">
                            <a:solidFill>
                              <a:srgbClr val="FF0000"/>
                            </a:solidFill>
                            <a:latin typeface="Verdana" pitchFamily="34" charset="0"/>
                          </a:rPr>
                          <a:t>Can give blood to </a:t>
                        </a:r>
                        <a:endParaRPr lang="en-GB" b="1">
                          <a:solidFill>
                            <a:srgbClr val="FF0000"/>
                          </a:solidFill>
                        </a:endParaRPr>
                      </a:p>
                    </p:txBody>
                  </p:sp>
                </p:grpSp>
                <p:sp>
                  <p:nvSpPr>
                    <p:cNvPr id="40055" name="Rectangle 85"/>
                    <p:cNvSpPr>
                      <a:spLocks noChangeArrowheads="1"/>
                    </p:cNvSpPr>
                    <p:nvPr/>
                  </p:nvSpPr>
                  <p:spPr bwMode="auto">
                    <a:xfrm>
                      <a:off x="1554" y="0"/>
                      <a:ext cx="518" cy="202"/>
                    </a:xfrm>
                    <a:prstGeom prst="rect">
                      <a:avLst/>
                    </a:prstGeom>
                    <a:noFill/>
                    <a:ln w="7">
                      <a:solidFill>
                        <a:srgbClr val="A0A0A0"/>
                      </a:solidFill>
                      <a:miter lim="800000"/>
                      <a:headEnd/>
                      <a:tailEnd/>
                    </a:ln>
                  </p:spPr>
                  <p:txBody>
                    <a:bodyPr/>
                    <a:lstStyle/>
                    <a:p>
                      <a:endParaRPr lang="en-US"/>
                    </a:p>
                  </p:txBody>
                </p:sp>
              </p:grpSp>
              <p:grpSp>
                <p:nvGrpSpPr>
                  <p:cNvPr id="39949" name="Group 88"/>
                  <p:cNvGrpSpPr>
                    <a:grpSpLocks/>
                  </p:cNvGrpSpPr>
                  <p:nvPr/>
                </p:nvGrpSpPr>
                <p:grpSpPr bwMode="auto">
                  <a:xfrm>
                    <a:off x="2072" y="0"/>
                    <a:ext cx="518" cy="202"/>
                    <a:chOff x="2072" y="0"/>
                    <a:chExt cx="518" cy="202"/>
                  </a:xfrm>
                </p:grpSpPr>
                <p:grpSp>
                  <p:nvGrpSpPr>
                    <p:cNvPr id="40050" name="Group 18"/>
                    <p:cNvGrpSpPr>
                      <a:grpSpLocks/>
                    </p:cNvGrpSpPr>
                    <p:nvPr/>
                  </p:nvGrpSpPr>
                  <p:grpSpPr bwMode="auto">
                    <a:xfrm>
                      <a:off x="2072" y="0"/>
                      <a:ext cx="518" cy="118"/>
                      <a:chOff x="0" y="607"/>
                      <a:chExt cx="518" cy="118"/>
                    </a:xfrm>
                  </p:grpSpPr>
                  <p:sp>
                    <p:nvSpPr>
                      <p:cNvPr id="40052" name="Rectangle 16"/>
                      <p:cNvSpPr>
                        <a:spLocks noChangeArrowheads="1"/>
                      </p:cNvSpPr>
                      <p:nvPr/>
                    </p:nvSpPr>
                    <p:spPr bwMode="auto">
                      <a:xfrm>
                        <a:off x="0" y="607"/>
                        <a:ext cx="518" cy="0"/>
                      </a:xfrm>
                      <a:prstGeom prst="rect">
                        <a:avLst/>
                      </a:prstGeom>
                      <a:noFill/>
                      <a:ln w="9525">
                        <a:noFill/>
                        <a:miter lim="800000"/>
                        <a:headEnd/>
                        <a:tailEnd/>
                      </a:ln>
                    </p:spPr>
                    <p:txBody>
                      <a:bodyPr>
                        <a:spAutoFit/>
                      </a:bodyPr>
                      <a:lstStyle/>
                      <a:p>
                        <a:endParaRPr lang="en-US"/>
                      </a:p>
                    </p:txBody>
                  </p:sp>
                  <p:sp>
                    <p:nvSpPr>
                      <p:cNvPr id="40053" name="Rectangle 17"/>
                      <p:cNvSpPr>
                        <a:spLocks noChangeArrowheads="1"/>
                      </p:cNvSpPr>
                      <p:nvPr/>
                    </p:nvSpPr>
                    <p:spPr bwMode="auto">
                      <a:xfrm>
                        <a:off x="0" y="607"/>
                        <a:ext cx="518" cy="118"/>
                      </a:xfrm>
                      <a:prstGeom prst="rect">
                        <a:avLst/>
                      </a:prstGeom>
                      <a:noFill/>
                      <a:ln w="9525">
                        <a:noFill/>
                        <a:miter lim="800000"/>
                        <a:headEnd/>
                        <a:tailEnd/>
                      </a:ln>
                    </p:spPr>
                    <p:txBody>
                      <a:bodyPr>
                        <a:spAutoFit/>
                      </a:bodyPr>
                      <a:lstStyle/>
                      <a:p>
                        <a:pPr algn="ctr"/>
                        <a:r>
                          <a:rPr lang="en-GB" b="1">
                            <a:solidFill>
                              <a:srgbClr val="FF0000"/>
                            </a:solidFill>
                            <a:latin typeface="Verdana" pitchFamily="34" charset="0"/>
                          </a:rPr>
                          <a:t>Can receive blood from </a:t>
                        </a:r>
                        <a:endParaRPr lang="en-GB" b="1">
                          <a:solidFill>
                            <a:srgbClr val="FF0000"/>
                          </a:solidFill>
                        </a:endParaRPr>
                      </a:p>
                    </p:txBody>
                  </p:sp>
                </p:grpSp>
                <p:sp>
                  <p:nvSpPr>
                    <p:cNvPr id="40051" name="Rectangle 87"/>
                    <p:cNvSpPr>
                      <a:spLocks noChangeArrowheads="1"/>
                    </p:cNvSpPr>
                    <p:nvPr/>
                  </p:nvSpPr>
                  <p:spPr bwMode="auto">
                    <a:xfrm>
                      <a:off x="2072" y="0"/>
                      <a:ext cx="518" cy="202"/>
                    </a:xfrm>
                    <a:prstGeom prst="rect">
                      <a:avLst/>
                    </a:prstGeom>
                    <a:noFill/>
                    <a:ln w="7">
                      <a:solidFill>
                        <a:srgbClr val="A0A0A0"/>
                      </a:solidFill>
                      <a:miter lim="800000"/>
                      <a:headEnd/>
                      <a:tailEnd/>
                    </a:ln>
                  </p:spPr>
                  <p:txBody>
                    <a:bodyPr/>
                    <a:lstStyle/>
                    <a:p>
                      <a:endParaRPr lang="en-US"/>
                    </a:p>
                  </p:txBody>
                </p:sp>
              </p:grpSp>
              <p:grpSp>
                <p:nvGrpSpPr>
                  <p:cNvPr id="39950" name="Group 90"/>
                  <p:cNvGrpSpPr>
                    <a:grpSpLocks/>
                  </p:cNvGrpSpPr>
                  <p:nvPr/>
                </p:nvGrpSpPr>
                <p:grpSpPr bwMode="auto">
                  <a:xfrm>
                    <a:off x="0" y="202"/>
                    <a:ext cx="518" cy="125"/>
                    <a:chOff x="0" y="202"/>
                    <a:chExt cx="518" cy="125"/>
                  </a:xfrm>
                </p:grpSpPr>
                <p:grpSp>
                  <p:nvGrpSpPr>
                    <p:cNvPr id="40046" name="Group 21"/>
                    <p:cNvGrpSpPr>
                      <a:grpSpLocks/>
                    </p:cNvGrpSpPr>
                    <p:nvPr/>
                  </p:nvGrpSpPr>
                  <p:grpSpPr bwMode="auto">
                    <a:xfrm>
                      <a:off x="0" y="202"/>
                      <a:ext cx="518" cy="47"/>
                      <a:chOff x="0" y="809"/>
                      <a:chExt cx="518" cy="47"/>
                    </a:xfrm>
                  </p:grpSpPr>
                  <p:sp>
                    <p:nvSpPr>
                      <p:cNvPr id="40048" name="Rectangle 19"/>
                      <p:cNvSpPr>
                        <a:spLocks noChangeArrowheads="1"/>
                      </p:cNvSpPr>
                      <p:nvPr/>
                    </p:nvSpPr>
                    <p:spPr bwMode="auto">
                      <a:xfrm>
                        <a:off x="0" y="809"/>
                        <a:ext cx="518" cy="0"/>
                      </a:xfrm>
                      <a:prstGeom prst="rect">
                        <a:avLst/>
                      </a:prstGeom>
                      <a:noFill/>
                      <a:ln w="9525">
                        <a:noFill/>
                        <a:miter lim="800000"/>
                        <a:headEnd/>
                        <a:tailEnd/>
                      </a:ln>
                    </p:spPr>
                    <p:txBody>
                      <a:bodyPr>
                        <a:spAutoFit/>
                      </a:bodyPr>
                      <a:lstStyle/>
                      <a:p>
                        <a:endParaRPr lang="en-US"/>
                      </a:p>
                    </p:txBody>
                  </p:sp>
                  <p:sp>
                    <p:nvSpPr>
                      <p:cNvPr id="40049" name="Rectangle 20"/>
                      <p:cNvSpPr>
                        <a:spLocks noChangeArrowheads="1"/>
                      </p:cNvSpPr>
                      <p:nvPr/>
                    </p:nvSpPr>
                    <p:spPr bwMode="auto">
                      <a:xfrm>
                        <a:off x="0" y="809"/>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AB </a:t>
                        </a:r>
                        <a:endParaRPr lang="en-GB" b="1">
                          <a:solidFill>
                            <a:schemeClr val="accent2"/>
                          </a:solidFill>
                        </a:endParaRPr>
                      </a:p>
                    </p:txBody>
                  </p:sp>
                </p:grpSp>
                <p:sp>
                  <p:nvSpPr>
                    <p:cNvPr id="40047" name="Rectangle 89"/>
                    <p:cNvSpPr>
                      <a:spLocks noChangeArrowheads="1"/>
                    </p:cNvSpPr>
                    <p:nvPr/>
                  </p:nvSpPr>
                  <p:spPr bwMode="auto">
                    <a:xfrm>
                      <a:off x="0" y="202"/>
                      <a:ext cx="518" cy="125"/>
                    </a:xfrm>
                    <a:prstGeom prst="rect">
                      <a:avLst/>
                    </a:prstGeom>
                    <a:noFill/>
                    <a:ln w="7">
                      <a:solidFill>
                        <a:srgbClr val="A0A0A0"/>
                      </a:solidFill>
                      <a:miter lim="800000"/>
                      <a:headEnd/>
                      <a:tailEnd/>
                    </a:ln>
                  </p:spPr>
                  <p:txBody>
                    <a:bodyPr/>
                    <a:lstStyle/>
                    <a:p>
                      <a:endParaRPr lang="en-US"/>
                    </a:p>
                  </p:txBody>
                </p:sp>
              </p:grpSp>
              <p:grpSp>
                <p:nvGrpSpPr>
                  <p:cNvPr id="39951" name="Group 92"/>
                  <p:cNvGrpSpPr>
                    <a:grpSpLocks/>
                  </p:cNvGrpSpPr>
                  <p:nvPr/>
                </p:nvGrpSpPr>
                <p:grpSpPr bwMode="auto">
                  <a:xfrm>
                    <a:off x="518" y="202"/>
                    <a:ext cx="518" cy="125"/>
                    <a:chOff x="518" y="202"/>
                    <a:chExt cx="518" cy="125"/>
                  </a:xfrm>
                </p:grpSpPr>
                <p:grpSp>
                  <p:nvGrpSpPr>
                    <p:cNvPr id="40042" name="Group 24"/>
                    <p:cNvGrpSpPr>
                      <a:grpSpLocks/>
                    </p:cNvGrpSpPr>
                    <p:nvPr/>
                  </p:nvGrpSpPr>
                  <p:grpSpPr bwMode="auto">
                    <a:xfrm>
                      <a:off x="518" y="202"/>
                      <a:ext cx="518" cy="47"/>
                      <a:chOff x="0" y="934"/>
                      <a:chExt cx="518" cy="47"/>
                    </a:xfrm>
                  </p:grpSpPr>
                  <p:sp>
                    <p:nvSpPr>
                      <p:cNvPr id="40044" name="Rectangle 22"/>
                      <p:cNvSpPr>
                        <a:spLocks noChangeArrowheads="1"/>
                      </p:cNvSpPr>
                      <p:nvPr/>
                    </p:nvSpPr>
                    <p:spPr bwMode="auto">
                      <a:xfrm>
                        <a:off x="0" y="934"/>
                        <a:ext cx="518" cy="0"/>
                      </a:xfrm>
                      <a:prstGeom prst="rect">
                        <a:avLst/>
                      </a:prstGeom>
                      <a:noFill/>
                      <a:ln w="9525">
                        <a:noFill/>
                        <a:miter lim="800000"/>
                        <a:headEnd/>
                        <a:tailEnd/>
                      </a:ln>
                    </p:spPr>
                    <p:txBody>
                      <a:bodyPr>
                        <a:spAutoFit/>
                      </a:bodyPr>
                      <a:lstStyle/>
                      <a:p>
                        <a:endParaRPr lang="en-US"/>
                      </a:p>
                    </p:txBody>
                  </p:sp>
                  <p:sp>
                    <p:nvSpPr>
                      <p:cNvPr id="40045" name="Rectangle 23"/>
                      <p:cNvSpPr>
                        <a:spLocks noChangeArrowheads="1"/>
                      </p:cNvSpPr>
                      <p:nvPr/>
                    </p:nvSpPr>
                    <p:spPr bwMode="auto">
                      <a:xfrm>
                        <a:off x="0" y="934"/>
                        <a:ext cx="517"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 and B </a:t>
                        </a:r>
                        <a:endParaRPr lang="en-GB" b="1">
                          <a:solidFill>
                            <a:schemeClr val="accent2"/>
                          </a:solidFill>
                        </a:endParaRPr>
                      </a:p>
                    </p:txBody>
                  </p:sp>
                </p:grpSp>
                <p:sp>
                  <p:nvSpPr>
                    <p:cNvPr id="40043" name="Rectangle 91"/>
                    <p:cNvSpPr>
                      <a:spLocks noChangeArrowheads="1"/>
                    </p:cNvSpPr>
                    <p:nvPr/>
                  </p:nvSpPr>
                  <p:spPr bwMode="auto">
                    <a:xfrm>
                      <a:off x="518" y="202"/>
                      <a:ext cx="518" cy="125"/>
                    </a:xfrm>
                    <a:prstGeom prst="rect">
                      <a:avLst/>
                    </a:prstGeom>
                    <a:noFill/>
                    <a:ln w="7">
                      <a:solidFill>
                        <a:srgbClr val="A0A0A0"/>
                      </a:solidFill>
                      <a:miter lim="800000"/>
                      <a:headEnd/>
                      <a:tailEnd/>
                    </a:ln>
                  </p:spPr>
                  <p:txBody>
                    <a:bodyPr/>
                    <a:lstStyle/>
                    <a:p>
                      <a:endParaRPr lang="en-US"/>
                    </a:p>
                  </p:txBody>
                </p:sp>
              </p:grpSp>
              <p:grpSp>
                <p:nvGrpSpPr>
                  <p:cNvPr id="39952" name="Group 94"/>
                  <p:cNvGrpSpPr>
                    <a:grpSpLocks/>
                  </p:cNvGrpSpPr>
                  <p:nvPr/>
                </p:nvGrpSpPr>
                <p:grpSpPr bwMode="auto">
                  <a:xfrm>
                    <a:off x="1035" y="202"/>
                    <a:ext cx="519" cy="125"/>
                    <a:chOff x="1035" y="202"/>
                    <a:chExt cx="519" cy="125"/>
                  </a:xfrm>
                </p:grpSpPr>
                <p:grpSp>
                  <p:nvGrpSpPr>
                    <p:cNvPr id="40038" name="Group 27"/>
                    <p:cNvGrpSpPr>
                      <a:grpSpLocks/>
                    </p:cNvGrpSpPr>
                    <p:nvPr/>
                  </p:nvGrpSpPr>
                  <p:grpSpPr bwMode="auto">
                    <a:xfrm>
                      <a:off x="1035" y="202"/>
                      <a:ext cx="519" cy="47"/>
                      <a:chOff x="-1" y="1059"/>
                      <a:chExt cx="519" cy="47"/>
                    </a:xfrm>
                  </p:grpSpPr>
                  <p:sp>
                    <p:nvSpPr>
                      <p:cNvPr id="40040" name="Rectangle 25"/>
                      <p:cNvSpPr>
                        <a:spLocks noChangeArrowheads="1"/>
                      </p:cNvSpPr>
                      <p:nvPr/>
                    </p:nvSpPr>
                    <p:spPr bwMode="auto">
                      <a:xfrm>
                        <a:off x="0" y="1059"/>
                        <a:ext cx="518" cy="0"/>
                      </a:xfrm>
                      <a:prstGeom prst="rect">
                        <a:avLst/>
                      </a:prstGeom>
                      <a:noFill/>
                      <a:ln w="9525">
                        <a:noFill/>
                        <a:miter lim="800000"/>
                        <a:headEnd/>
                        <a:tailEnd/>
                      </a:ln>
                    </p:spPr>
                    <p:txBody>
                      <a:bodyPr>
                        <a:spAutoFit/>
                      </a:bodyPr>
                      <a:lstStyle/>
                      <a:p>
                        <a:endParaRPr lang="en-US"/>
                      </a:p>
                    </p:txBody>
                  </p:sp>
                  <p:sp>
                    <p:nvSpPr>
                      <p:cNvPr id="40041" name="Rectangle 26"/>
                      <p:cNvSpPr>
                        <a:spLocks noChangeArrowheads="1"/>
                      </p:cNvSpPr>
                      <p:nvPr/>
                    </p:nvSpPr>
                    <p:spPr bwMode="auto">
                      <a:xfrm>
                        <a:off x="-1" y="1059"/>
                        <a:ext cx="519"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None </a:t>
                        </a:r>
                        <a:endParaRPr lang="en-GB" b="1">
                          <a:solidFill>
                            <a:schemeClr val="accent2"/>
                          </a:solidFill>
                        </a:endParaRPr>
                      </a:p>
                    </p:txBody>
                  </p:sp>
                </p:grpSp>
                <p:sp>
                  <p:nvSpPr>
                    <p:cNvPr id="40039" name="Rectangle 93"/>
                    <p:cNvSpPr>
                      <a:spLocks noChangeArrowheads="1"/>
                    </p:cNvSpPr>
                    <p:nvPr/>
                  </p:nvSpPr>
                  <p:spPr bwMode="auto">
                    <a:xfrm>
                      <a:off x="1036" y="202"/>
                      <a:ext cx="518" cy="125"/>
                    </a:xfrm>
                    <a:prstGeom prst="rect">
                      <a:avLst/>
                    </a:prstGeom>
                    <a:noFill/>
                    <a:ln w="7">
                      <a:solidFill>
                        <a:srgbClr val="A0A0A0"/>
                      </a:solidFill>
                      <a:miter lim="800000"/>
                      <a:headEnd/>
                      <a:tailEnd/>
                    </a:ln>
                  </p:spPr>
                  <p:txBody>
                    <a:bodyPr/>
                    <a:lstStyle/>
                    <a:p>
                      <a:endParaRPr lang="en-US"/>
                    </a:p>
                  </p:txBody>
                </p:sp>
              </p:grpSp>
              <p:grpSp>
                <p:nvGrpSpPr>
                  <p:cNvPr id="39953" name="Group 96"/>
                  <p:cNvGrpSpPr>
                    <a:grpSpLocks/>
                  </p:cNvGrpSpPr>
                  <p:nvPr/>
                </p:nvGrpSpPr>
                <p:grpSpPr bwMode="auto">
                  <a:xfrm>
                    <a:off x="1554" y="202"/>
                    <a:ext cx="518" cy="125"/>
                    <a:chOff x="1554" y="202"/>
                    <a:chExt cx="518" cy="125"/>
                  </a:xfrm>
                </p:grpSpPr>
                <p:grpSp>
                  <p:nvGrpSpPr>
                    <p:cNvPr id="40034" name="Group 30"/>
                    <p:cNvGrpSpPr>
                      <a:grpSpLocks/>
                    </p:cNvGrpSpPr>
                    <p:nvPr/>
                  </p:nvGrpSpPr>
                  <p:grpSpPr bwMode="auto">
                    <a:xfrm>
                      <a:off x="1554" y="202"/>
                      <a:ext cx="518" cy="47"/>
                      <a:chOff x="0" y="1184"/>
                      <a:chExt cx="518" cy="47"/>
                    </a:xfrm>
                  </p:grpSpPr>
                  <p:sp>
                    <p:nvSpPr>
                      <p:cNvPr id="40036" name="Rectangle 28"/>
                      <p:cNvSpPr>
                        <a:spLocks noChangeArrowheads="1"/>
                      </p:cNvSpPr>
                      <p:nvPr/>
                    </p:nvSpPr>
                    <p:spPr bwMode="auto">
                      <a:xfrm>
                        <a:off x="0" y="1184"/>
                        <a:ext cx="518" cy="0"/>
                      </a:xfrm>
                      <a:prstGeom prst="rect">
                        <a:avLst/>
                      </a:prstGeom>
                      <a:noFill/>
                      <a:ln w="9525">
                        <a:noFill/>
                        <a:miter lim="800000"/>
                        <a:headEnd/>
                        <a:tailEnd/>
                      </a:ln>
                    </p:spPr>
                    <p:txBody>
                      <a:bodyPr>
                        <a:spAutoFit/>
                      </a:bodyPr>
                      <a:lstStyle/>
                      <a:p>
                        <a:endParaRPr lang="en-US"/>
                      </a:p>
                    </p:txBody>
                  </p:sp>
                  <p:sp>
                    <p:nvSpPr>
                      <p:cNvPr id="40037" name="Rectangle 29"/>
                      <p:cNvSpPr>
                        <a:spLocks noChangeArrowheads="1"/>
                      </p:cNvSpPr>
                      <p:nvPr/>
                    </p:nvSpPr>
                    <p:spPr bwMode="auto">
                      <a:xfrm>
                        <a:off x="0" y="1184"/>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AB </a:t>
                        </a:r>
                        <a:endParaRPr lang="en-GB" b="1">
                          <a:solidFill>
                            <a:schemeClr val="accent2"/>
                          </a:solidFill>
                        </a:endParaRPr>
                      </a:p>
                    </p:txBody>
                  </p:sp>
                </p:grpSp>
                <p:sp>
                  <p:nvSpPr>
                    <p:cNvPr id="40035" name="Rectangle 95"/>
                    <p:cNvSpPr>
                      <a:spLocks noChangeArrowheads="1"/>
                    </p:cNvSpPr>
                    <p:nvPr/>
                  </p:nvSpPr>
                  <p:spPr bwMode="auto">
                    <a:xfrm>
                      <a:off x="1554" y="202"/>
                      <a:ext cx="518" cy="125"/>
                    </a:xfrm>
                    <a:prstGeom prst="rect">
                      <a:avLst/>
                    </a:prstGeom>
                    <a:noFill/>
                    <a:ln w="7">
                      <a:solidFill>
                        <a:srgbClr val="A0A0A0"/>
                      </a:solidFill>
                      <a:miter lim="800000"/>
                      <a:headEnd/>
                      <a:tailEnd/>
                    </a:ln>
                  </p:spPr>
                  <p:txBody>
                    <a:bodyPr/>
                    <a:lstStyle/>
                    <a:p>
                      <a:endParaRPr lang="en-US"/>
                    </a:p>
                  </p:txBody>
                </p:sp>
              </p:grpSp>
              <p:grpSp>
                <p:nvGrpSpPr>
                  <p:cNvPr id="39954" name="Group 98"/>
                  <p:cNvGrpSpPr>
                    <a:grpSpLocks/>
                  </p:cNvGrpSpPr>
                  <p:nvPr/>
                </p:nvGrpSpPr>
                <p:grpSpPr bwMode="auto">
                  <a:xfrm>
                    <a:off x="2072" y="202"/>
                    <a:ext cx="518" cy="125"/>
                    <a:chOff x="2072" y="202"/>
                    <a:chExt cx="518" cy="125"/>
                  </a:xfrm>
                </p:grpSpPr>
                <p:grpSp>
                  <p:nvGrpSpPr>
                    <p:cNvPr id="40030" name="Group 33"/>
                    <p:cNvGrpSpPr>
                      <a:grpSpLocks/>
                    </p:cNvGrpSpPr>
                    <p:nvPr/>
                  </p:nvGrpSpPr>
                  <p:grpSpPr bwMode="auto">
                    <a:xfrm>
                      <a:off x="2072" y="202"/>
                      <a:ext cx="518" cy="47"/>
                      <a:chOff x="0" y="1309"/>
                      <a:chExt cx="518" cy="47"/>
                    </a:xfrm>
                  </p:grpSpPr>
                  <p:sp>
                    <p:nvSpPr>
                      <p:cNvPr id="40032" name="Rectangle 31"/>
                      <p:cNvSpPr>
                        <a:spLocks noChangeArrowheads="1"/>
                      </p:cNvSpPr>
                      <p:nvPr/>
                    </p:nvSpPr>
                    <p:spPr bwMode="auto">
                      <a:xfrm>
                        <a:off x="0" y="1309"/>
                        <a:ext cx="518" cy="0"/>
                      </a:xfrm>
                      <a:prstGeom prst="rect">
                        <a:avLst/>
                      </a:prstGeom>
                      <a:noFill/>
                      <a:ln w="9525">
                        <a:noFill/>
                        <a:miter lim="800000"/>
                        <a:headEnd/>
                        <a:tailEnd/>
                      </a:ln>
                    </p:spPr>
                    <p:txBody>
                      <a:bodyPr>
                        <a:spAutoFit/>
                      </a:bodyPr>
                      <a:lstStyle/>
                      <a:p>
                        <a:endParaRPr lang="en-US"/>
                      </a:p>
                    </p:txBody>
                  </p:sp>
                  <p:sp>
                    <p:nvSpPr>
                      <p:cNvPr id="40033" name="Rectangle 32"/>
                      <p:cNvSpPr>
                        <a:spLocks noChangeArrowheads="1"/>
                      </p:cNvSpPr>
                      <p:nvPr/>
                    </p:nvSpPr>
                    <p:spPr bwMode="auto">
                      <a:xfrm>
                        <a:off x="0" y="1309"/>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AB, A, B, O </a:t>
                        </a:r>
                        <a:endParaRPr lang="en-GB" b="1">
                          <a:solidFill>
                            <a:schemeClr val="accent2"/>
                          </a:solidFill>
                        </a:endParaRPr>
                      </a:p>
                    </p:txBody>
                  </p:sp>
                </p:grpSp>
                <p:sp>
                  <p:nvSpPr>
                    <p:cNvPr id="40031" name="Rectangle 97"/>
                    <p:cNvSpPr>
                      <a:spLocks noChangeArrowheads="1"/>
                    </p:cNvSpPr>
                    <p:nvPr/>
                  </p:nvSpPr>
                  <p:spPr bwMode="auto">
                    <a:xfrm>
                      <a:off x="2072" y="202"/>
                      <a:ext cx="518" cy="125"/>
                    </a:xfrm>
                    <a:prstGeom prst="rect">
                      <a:avLst/>
                    </a:prstGeom>
                    <a:noFill/>
                    <a:ln w="7">
                      <a:solidFill>
                        <a:srgbClr val="A0A0A0"/>
                      </a:solidFill>
                      <a:miter lim="800000"/>
                      <a:headEnd/>
                      <a:tailEnd/>
                    </a:ln>
                  </p:spPr>
                  <p:txBody>
                    <a:bodyPr/>
                    <a:lstStyle/>
                    <a:p>
                      <a:endParaRPr lang="en-US"/>
                    </a:p>
                  </p:txBody>
                </p:sp>
              </p:grpSp>
              <p:grpSp>
                <p:nvGrpSpPr>
                  <p:cNvPr id="39955" name="Group 100"/>
                  <p:cNvGrpSpPr>
                    <a:grpSpLocks/>
                  </p:cNvGrpSpPr>
                  <p:nvPr/>
                </p:nvGrpSpPr>
                <p:grpSpPr bwMode="auto">
                  <a:xfrm>
                    <a:off x="0" y="327"/>
                    <a:ext cx="518" cy="125"/>
                    <a:chOff x="0" y="327"/>
                    <a:chExt cx="518" cy="125"/>
                  </a:xfrm>
                </p:grpSpPr>
                <p:grpSp>
                  <p:nvGrpSpPr>
                    <p:cNvPr id="40026" name="Group 36"/>
                    <p:cNvGrpSpPr>
                      <a:grpSpLocks/>
                    </p:cNvGrpSpPr>
                    <p:nvPr/>
                  </p:nvGrpSpPr>
                  <p:grpSpPr bwMode="auto">
                    <a:xfrm>
                      <a:off x="0" y="327"/>
                      <a:ext cx="518" cy="47"/>
                      <a:chOff x="0" y="1434"/>
                      <a:chExt cx="518" cy="47"/>
                    </a:xfrm>
                  </p:grpSpPr>
                  <p:sp>
                    <p:nvSpPr>
                      <p:cNvPr id="40028" name="Rectangle 34"/>
                      <p:cNvSpPr>
                        <a:spLocks noChangeArrowheads="1"/>
                      </p:cNvSpPr>
                      <p:nvPr/>
                    </p:nvSpPr>
                    <p:spPr bwMode="auto">
                      <a:xfrm>
                        <a:off x="0" y="1434"/>
                        <a:ext cx="518" cy="0"/>
                      </a:xfrm>
                      <a:prstGeom prst="rect">
                        <a:avLst/>
                      </a:prstGeom>
                      <a:noFill/>
                      <a:ln w="9525">
                        <a:noFill/>
                        <a:miter lim="800000"/>
                        <a:headEnd/>
                        <a:tailEnd/>
                      </a:ln>
                    </p:spPr>
                    <p:txBody>
                      <a:bodyPr>
                        <a:spAutoFit/>
                      </a:bodyPr>
                      <a:lstStyle/>
                      <a:p>
                        <a:endParaRPr lang="en-US"/>
                      </a:p>
                    </p:txBody>
                  </p:sp>
                  <p:sp>
                    <p:nvSpPr>
                      <p:cNvPr id="40029" name="Rectangle 35"/>
                      <p:cNvSpPr>
                        <a:spLocks noChangeArrowheads="1"/>
                      </p:cNvSpPr>
                      <p:nvPr/>
                    </p:nvSpPr>
                    <p:spPr bwMode="auto">
                      <a:xfrm>
                        <a:off x="0" y="1434"/>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 </a:t>
                        </a:r>
                        <a:endParaRPr lang="en-GB" b="1">
                          <a:solidFill>
                            <a:schemeClr val="accent2"/>
                          </a:solidFill>
                        </a:endParaRPr>
                      </a:p>
                    </p:txBody>
                  </p:sp>
                </p:grpSp>
                <p:sp>
                  <p:nvSpPr>
                    <p:cNvPr id="40027" name="Rectangle 99"/>
                    <p:cNvSpPr>
                      <a:spLocks noChangeArrowheads="1"/>
                    </p:cNvSpPr>
                    <p:nvPr/>
                  </p:nvSpPr>
                  <p:spPr bwMode="auto">
                    <a:xfrm>
                      <a:off x="0" y="327"/>
                      <a:ext cx="518" cy="125"/>
                    </a:xfrm>
                    <a:prstGeom prst="rect">
                      <a:avLst/>
                    </a:prstGeom>
                    <a:noFill/>
                    <a:ln w="7">
                      <a:solidFill>
                        <a:srgbClr val="A0A0A0"/>
                      </a:solidFill>
                      <a:miter lim="800000"/>
                      <a:headEnd/>
                      <a:tailEnd/>
                    </a:ln>
                  </p:spPr>
                  <p:txBody>
                    <a:bodyPr/>
                    <a:lstStyle/>
                    <a:p>
                      <a:endParaRPr lang="en-US"/>
                    </a:p>
                  </p:txBody>
                </p:sp>
              </p:grpSp>
              <p:grpSp>
                <p:nvGrpSpPr>
                  <p:cNvPr id="39956" name="Group 102"/>
                  <p:cNvGrpSpPr>
                    <a:grpSpLocks/>
                  </p:cNvGrpSpPr>
                  <p:nvPr/>
                </p:nvGrpSpPr>
                <p:grpSpPr bwMode="auto">
                  <a:xfrm>
                    <a:off x="518" y="327"/>
                    <a:ext cx="518" cy="125"/>
                    <a:chOff x="518" y="327"/>
                    <a:chExt cx="518" cy="125"/>
                  </a:xfrm>
                </p:grpSpPr>
                <p:grpSp>
                  <p:nvGrpSpPr>
                    <p:cNvPr id="40022" name="Group 39"/>
                    <p:cNvGrpSpPr>
                      <a:grpSpLocks/>
                    </p:cNvGrpSpPr>
                    <p:nvPr/>
                  </p:nvGrpSpPr>
                  <p:grpSpPr bwMode="auto">
                    <a:xfrm>
                      <a:off x="518" y="327"/>
                      <a:ext cx="518" cy="47"/>
                      <a:chOff x="0" y="1559"/>
                      <a:chExt cx="518" cy="47"/>
                    </a:xfrm>
                  </p:grpSpPr>
                  <p:sp>
                    <p:nvSpPr>
                      <p:cNvPr id="40024" name="Rectangle 37"/>
                      <p:cNvSpPr>
                        <a:spLocks noChangeArrowheads="1"/>
                      </p:cNvSpPr>
                      <p:nvPr/>
                    </p:nvSpPr>
                    <p:spPr bwMode="auto">
                      <a:xfrm>
                        <a:off x="0" y="1559"/>
                        <a:ext cx="518" cy="0"/>
                      </a:xfrm>
                      <a:prstGeom prst="rect">
                        <a:avLst/>
                      </a:prstGeom>
                      <a:noFill/>
                      <a:ln w="9525">
                        <a:noFill/>
                        <a:miter lim="800000"/>
                        <a:headEnd/>
                        <a:tailEnd/>
                      </a:ln>
                    </p:spPr>
                    <p:txBody>
                      <a:bodyPr>
                        <a:spAutoFit/>
                      </a:bodyPr>
                      <a:lstStyle/>
                      <a:p>
                        <a:endParaRPr lang="en-US"/>
                      </a:p>
                    </p:txBody>
                  </p:sp>
                  <p:sp>
                    <p:nvSpPr>
                      <p:cNvPr id="40025" name="Rectangle 38"/>
                      <p:cNvSpPr>
                        <a:spLocks noChangeArrowheads="1"/>
                      </p:cNvSpPr>
                      <p:nvPr/>
                    </p:nvSpPr>
                    <p:spPr bwMode="auto">
                      <a:xfrm>
                        <a:off x="0" y="1559"/>
                        <a:ext cx="517"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 </a:t>
                        </a:r>
                        <a:endParaRPr lang="en-GB" b="1">
                          <a:solidFill>
                            <a:schemeClr val="accent2"/>
                          </a:solidFill>
                        </a:endParaRPr>
                      </a:p>
                    </p:txBody>
                  </p:sp>
                </p:grpSp>
                <p:sp>
                  <p:nvSpPr>
                    <p:cNvPr id="40023" name="Rectangle 101"/>
                    <p:cNvSpPr>
                      <a:spLocks noChangeArrowheads="1"/>
                    </p:cNvSpPr>
                    <p:nvPr/>
                  </p:nvSpPr>
                  <p:spPr bwMode="auto">
                    <a:xfrm>
                      <a:off x="518" y="327"/>
                      <a:ext cx="518" cy="125"/>
                    </a:xfrm>
                    <a:prstGeom prst="rect">
                      <a:avLst/>
                    </a:prstGeom>
                    <a:noFill/>
                    <a:ln w="7">
                      <a:solidFill>
                        <a:srgbClr val="A0A0A0"/>
                      </a:solidFill>
                      <a:miter lim="800000"/>
                      <a:headEnd/>
                      <a:tailEnd/>
                    </a:ln>
                  </p:spPr>
                  <p:txBody>
                    <a:bodyPr/>
                    <a:lstStyle/>
                    <a:p>
                      <a:endParaRPr lang="en-US"/>
                    </a:p>
                  </p:txBody>
                </p:sp>
              </p:grpSp>
              <p:grpSp>
                <p:nvGrpSpPr>
                  <p:cNvPr id="39957" name="Group 104"/>
                  <p:cNvGrpSpPr>
                    <a:grpSpLocks/>
                  </p:cNvGrpSpPr>
                  <p:nvPr/>
                </p:nvGrpSpPr>
                <p:grpSpPr bwMode="auto">
                  <a:xfrm>
                    <a:off x="1035" y="327"/>
                    <a:ext cx="519" cy="125"/>
                    <a:chOff x="1035" y="327"/>
                    <a:chExt cx="519" cy="125"/>
                  </a:xfrm>
                </p:grpSpPr>
                <p:grpSp>
                  <p:nvGrpSpPr>
                    <p:cNvPr id="40018" name="Group 42"/>
                    <p:cNvGrpSpPr>
                      <a:grpSpLocks/>
                    </p:cNvGrpSpPr>
                    <p:nvPr/>
                  </p:nvGrpSpPr>
                  <p:grpSpPr bwMode="auto">
                    <a:xfrm>
                      <a:off x="1035" y="327"/>
                      <a:ext cx="519" cy="47"/>
                      <a:chOff x="-1" y="1684"/>
                      <a:chExt cx="519" cy="47"/>
                    </a:xfrm>
                  </p:grpSpPr>
                  <p:sp>
                    <p:nvSpPr>
                      <p:cNvPr id="40020" name="Rectangle 40"/>
                      <p:cNvSpPr>
                        <a:spLocks noChangeArrowheads="1"/>
                      </p:cNvSpPr>
                      <p:nvPr/>
                    </p:nvSpPr>
                    <p:spPr bwMode="auto">
                      <a:xfrm>
                        <a:off x="0" y="1684"/>
                        <a:ext cx="518" cy="0"/>
                      </a:xfrm>
                      <a:prstGeom prst="rect">
                        <a:avLst/>
                      </a:prstGeom>
                      <a:noFill/>
                      <a:ln w="9525">
                        <a:noFill/>
                        <a:miter lim="800000"/>
                        <a:headEnd/>
                        <a:tailEnd/>
                      </a:ln>
                    </p:spPr>
                    <p:txBody>
                      <a:bodyPr>
                        <a:spAutoFit/>
                      </a:bodyPr>
                      <a:lstStyle/>
                      <a:p>
                        <a:endParaRPr lang="en-US"/>
                      </a:p>
                    </p:txBody>
                  </p:sp>
                  <p:sp>
                    <p:nvSpPr>
                      <p:cNvPr id="40021" name="Rectangle 41"/>
                      <p:cNvSpPr>
                        <a:spLocks noChangeArrowheads="1"/>
                      </p:cNvSpPr>
                      <p:nvPr/>
                    </p:nvSpPr>
                    <p:spPr bwMode="auto">
                      <a:xfrm>
                        <a:off x="-1" y="1684"/>
                        <a:ext cx="519"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B </a:t>
                        </a:r>
                        <a:endParaRPr lang="en-GB" b="1">
                          <a:solidFill>
                            <a:schemeClr val="accent2"/>
                          </a:solidFill>
                        </a:endParaRPr>
                      </a:p>
                    </p:txBody>
                  </p:sp>
                </p:grpSp>
                <p:sp>
                  <p:nvSpPr>
                    <p:cNvPr id="40019" name="Rectangle 103"/>
                    <p:cNvSpPr>
                      <a:spLocks noChangeArrowheads="1"/>
                    </p:cNvSpPr>
                    <p:nvPr/>
                  </p:nvSpPr>
                  <p:spPr bwMode="auto">
                    <a:xfrm>
                      <a:off x="1036" y="327"/>
                      <a:ext cx="518" cy="125"/>
                    </a:xfrm>
                    <a:prstGeom prst="rect">
                      <a:avLst/>
                    </a:prstGeom>
                    <a:noFill/>
                    <a:ln w="7">
                      <a:solidFill>
                        <a:srgbClr val="A0A0A0"/>
                      </a:solidFill>
                      <a:miter lim="800000"/>
                      <a:headEnd/>
                      <a:tailEnd/>
                    </a:ln>
                  </p:spPr>
                  <p:txBody>
                    <a:bodyPr/>
                    <a:lstStyle/>
                    <a:p>
                      <a:endParaRPr lang="en-US"/>
                    </a:p>
                  </p:txBody>
                </p:sp>
              </p:grpSp>
              <p:grpSp>
                <p:nvGrpSpPr>
                  <p:cNvPr id="39958" name="Group 106"/>
                  <p:cNvGrpSpPr>
                    <a:grpSpLocks/>
                  </p:cNvGrpSpPr>
                  <p:nvPr/>
                </p:nvGrpSpPr>
                <p:grpSpPr bwMode="auto">
                  <a:xfrm>
                    <a:off x="1554" y="327"/>
                    <a:ext cx="518" cy="125"/>
                    <a:chOff x="1554" y="327"/>
                    <a:chExt cx="518" cy="125"/>
                  </a:xfrm>
                </p:grpSpPr>
                <p:grpSp>
                  <p:nvGrpSpPr>
                    <p:cNvPr id="40014" name="Group 45"/>
                    <p:cNvGrpSpPr>
                      <a:grpSpLocks/>
                    </p:cNvGrpSpPr>
                    <p:nvPr/>
                  </p:nvGrpSpPr>
                  <p:grpSpPr bwMode="auto">
                    <a:xfrm>
                      <a:off x="1554" y="327"/>
                      <a:ext cx="518" cy="47"/>
                      <a:chOff x="0" y="1809"/>
                      <a:chExt cx="518" cy="47"/>
                    </a:xfrm>
                  </p:grpSpPr>
                  <p:sp>
                    <p:nvSpPr>
                      <p:cNvPr id="40016" name="Rectangle 43"/>
                      <p:cNvSpPr>
                        <a:spLocks noChangeArrowheads="1"/>
                      </p:cNvSpPr>
                      <p:nvPr/>
                    </p:nvSpPr>
                    <p:spPr bwMode="auto">
                      <a:xfrm>
                        <a:off x="0" y="1809"/>
                        <a:ext cx="518" cy="0"/>
                      </a:xfrm>
                      <a:prstGeom prst="rect">
                        <a:avLst/>
                      </a:prstGeom>
                      <a:noFill/>
                      <a:ln w="9525">
                        <a:noFill/>
                        <a:miter lim="800000"/>
                        <a:headEnd/>
                        <a:tailEnd/>
                      </a:ln>
                    </p:spPr>
                    <p:txBody>
                      <a:bodyPr>
                        <a:spAutoFit/>
                      </a:bodyPr>
                      <a:lstStyle/>
                      <a:p>
                        <a:endParaRPr lang="en-US"/>
                      </a:p>
                    </p:txBody>
                  </p:sp>
                  <p:sp>
                    <p:nvSpPr>
                      <p:cNvPr id="40017" name="Rectangle 44"/>
                      <p:cNvSpPr>
                        <a:spLocks noChangeArrowheads="1"/>
                      </p:cNvSpPr>
                      <p:nvPr/>
                    </p:nvSpPr>
                    <p:spPr bwMode="auto">
                      <a:xfrm>
                        <a:off x="0" y="1809"/>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 and AB </a:t>
                        </a:r>
                        <a:endParaRPr lang="en-GB" b="1">
                          <a:solidFill>
                            <a:schemeClr val="accent2"/>
                          </a:solidFill>
                        </a:endParaRPr>
                      </a:p>
                    </p:txBody>
                  </p:sp>
                </p:grpSp>
                <p:sp>
                  <p:nvSpPr>
                    <p:cNvPr id="40015" name="Rectangle 105"/>
                    <p:cNvSpPr>
                      <a:spLocks noChangeArrowheads="1"/>
                    </p:cNvSpPr>
                    <p:nvPr/>
                  </p:nvSpPr>
                  <p:spPr bwMode="auto">
                    <a:xfrm>
                      <a:off x="1554" y="327"/>
                      <a:ext cx="518" cy="125"/>
                    </a:xfrm>
                    <a:prstGeom prst="rect">
                      <a:avLst/>
                    </a:prstGeom>
                    <a:noFill/>
                    <a:ln w="7">
                      <a:solidFill>
                        <a:srgbClr val="A0A0A0"/>
                      </a:solidFill>
                      <a:miter lim="800000"/>
                      <a:headEnd/>
                      <a:tailEnd/>
                    </a:ln>
                  </p:spPr>
                  <p:txBody>
                    <a:bodyPr/>
                    <a:lstStyle/>
                    <a:p>
                      <a:endParaRPr lang="en-US"/>
                    </a:p>
                  </p:txBody>
                </p:sp>
              </p:grpSp>
              <p:grpSp>
                <p:nvGrpSpPr>
                  <p:cNvPr id="39959" name="Group 108"/>
                  <p:cNvGrpSpPr>
                    <a:grpSpLocks/>
                  </p:cNvGrpSpPr>
                  <p:nvPr/>
                </p:nvGrpSpPr>
                <p:grpSpPr bwMode="auto">
                  <a:xfrm>
                    <a:off x="2072" y="327"/>
                    <a:ext cx="518" cy="125"/>
                    <a:chOff x="2072" y="327"/>
                    <a:chExt cx="518" cy="125"/>
                  </a:xfrm>
                </p:grpSpPr>
                <p:grpSp>
                  <p:nvGrpSpPr>
                    <p:cNvPr id="40010" name="Group 48"/>
                    <p:cNvGrpSpPr>
                      <a:grpSpLocks/>
                    </p:cNvGrpSpPr>
                    <p:nvPr/>
                  </p:nvGrpSpPr>
                  <p:grpSpPr bwMode="auto">
                    <a:xfrm>
                      <a:off x="2072" y="327"/>
                      <a:ext cx="518" cy="47"/>
                      <a:chOff x="0" y="1934"/>
                      <a:chExt cx="518" cy="47"/>
                    </a:xfrm>
                  </p:grpSpPr>
                  <p:sp>
                    <p:nvSpPr>
                      <p:cNvPr id="40012" name="Rectangle 46"/>
                      <p:cNvSpPr>
                        <a:spLocks noChangeArrowheads="1"/>
                      </p:cNvSpPr>
                      <p:nvPr/>
                    </p:nvSpPr>
                    <p:spPr bwMode="auto">
                      <a:xfrm>
                        <a:off x="0" y="1934"/>
                        <a:ext cx="518" cy="0"/>
                      </a:xfrm>
                      <a:prstGeom prst="rect">
                        <a:avLst/>
                      </a:prstGeom>
                      <a:noFill/>
                      <a:ln w="9525">
                        <a:noFill/>
                        <a:miter lim="800000"/>
                        <a:headEnd/>
                        <a:tailEnd/>
                      </a:ln>
                    </p:spPr>
                    <p:txBody>
                      <a:bodyPr>
                        <a:spAutoFit/>
                      </a:bodyPr>
                      <a:lstStyle/>
                      <a:p>
                        <a:endParaRPr lang="en-US"/>
                      </a:p>
                    </p:txBody>
                  </p:sp>
                  <p:sp>
                    <p:nvSpPr>
                      <p:cNvPr id="40013" name="Rectangle 47"/>
                      <p:cNvSpPr>
                        <a:spLocks noChangeArrowheads="1"/>
                      </p:cNvSpPr>
                      <p:nvPr/>
                    </p:nvSpPr>
                    <p:spPr bwMode="auto">
                      <a:xfrm>
                        <a:off x="0" y="1934"/>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 and O</a:t>
                        </a:r>
                        <a:endParaRPr lang="en-GB" b="1">
                          <a:solidFill>
                            <a:schemeClr val="accent2"/>
                          </a:solidFill>
                        </a:endParaRPr>
                      </a:p>
                    </p:txBody>
                  </p:sp>
                </p:grpSp>
                <p:sp>
                  <p:nvSpPr>
                    <p:cNvPr id="40011" name="Rectangle 107"/>
                    <p:cNvSpPr>
                      <a:spLocks noChangeArrowheads="1"/>
                    </p:cNvSpPr>
                    <p:nvPr/>
                  </p:nvSpPr>
                  <p:spPr bwMode="auto">
                    <a:xfrm>
                      <a:off x="2072" y="327"/>
                      <a:ext cx="518" cy="125"/>
                    </a:xfrm>
                    <a:prstGeom prst="rect">
                      <a:avLst/>
                    </a:prstGeom>
                    <a:noFill/>
                    <a:ln w="7">
                      <a:solidFill>
                        <a:srgbClr val="A0A0A0"/>
                      </a:solidFill>
                      <a:miter lim="800000"/>
                      <a:headEnd/>
                      <a:tailEnd/>
                    </a:ln>
                  </p:spPr>
                  <p:txBody>
                    <a:bodyPr/>
                    <a:lstStyle/>
                    <a:p>
                      <a:endParaRPr lang="en-US"/>
                    </a:p>
                  </p:txBody>
                </p:sp>
              </p:grpSp>
              <p:grpSp>
                <p:nvGrpSpPr>
                  <p:cNvPr id="39960" name="Group 110"/>
                  <p:cNvGrpSpPr>
                    <a:grpSpLocks/>
                  </p:cNvGrpSpPr>
                  <p:nvPr/>
                </p:nvGrpSpPr>
                <p:grpSpPr bwMode="auto">
                  <a:xfrm>
                    <a:off x="0" y="452"/>
                    <a:ext cx="518" cy="125"/>
                    <a:chOff x="0" y="452"/>
                    <a:chExt cx="518" cy="125"/>
                  </a:xfrm>
                </p:grpSpPr>
                <p:grpSp>
                  <p:nvGrpSpPr>
                    <p:cNvPr id="40006" name="Group 51"/>
                    <p:cNvGrpSpPr>
                      <a:grpSpLocks/>
                    </p:cNvGrpSpPr>
                    <p:nvPr/>
                  </p:nvGrpSpPr>
                  <p:grpSpPr bwMode="auto">
                    <a:xfrm>
                      <a:off x="0" y="452"/>
                      <a:ext cx="518" cy="47"/>
                      <a:chOff x="0" y="2059"/>
                      <a:chExt cx="518" cy="47"/>
                    </a:xfrm>
                  </p:grpSpPr>
                  <p:sp>
                    <p:nvSpPr>
                      <p:cNvPr id="40008" name="Rectangle 49"/>
                      <p:cNvSpPr>
                        <a:spLocks noChangeArrowheads="1"/>
                      </p:cNvSpPr>
                      <p:nvPr/>
                    </p:nvSpPr>
                    <p:spPr bwMode="auto">
                      <a:xfrm>
                        <a:off x="0" y="2059"/>
                        <a:ext cx="518" cy="0"/>
                      </a:xfrm>
                      <a:prstGeom prst="rect">
                        <a:avLst/>
                      </a:prstGeom>
                      <a:noFill/>
                      <a:ln w="9525">
                        <a:noFill/>
                        <a:miter lim="800000"/>
                        <a:headEnd/>
                        <a:tailEnd/>
                      </a:ln>
                    </p:spPr>
                    <p:txBody>
                      <a:bodyPr>
                        <a:spAutoFit/>
                      </a:bodyPr>
                      <a:lstStyle/>
                      <a:p>
                        <a:endParaRPr lang="en-US"/>
                      </a:p>
                    </p:txBody>
                  </p:sp>
                  <p:sp>
                    <p:nvSpPr>
                      <p:cNvPr id="40009" name="Rectangle 50"/>
                      <p:cNvSpPr>
                        <a:spLocks noChangeArrowheads="1"/>
                      </p:cNvSpPr>
                      <p:nvPr/>
                    </p:nvSpPr>
                    <p:spPr bwMode="auto">
                      <a:xfrm>
                        <a:off x="0" y="2059"/>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B </a:t>
                        </a:r>
                        <a:endParaRPr lang="en-GB" b="1">
                          <a:solidFill>
                            <a:schemeClr val="accent2"/>
                          </a:solidFill>
                        </a:endParaRPr>
                      </a:p>
                    </p:txBody>
                  </p:sp>
                </p:grpSp>
                <p:sp>
                  <p:nvSpPr>
                    <p:cNvPr id="40007" name="Rectangle 109"/>
                    <p:cNvSpPr>
                      <a:spLocks noChangeArrowheads="1"/>
                    </p:cNvSpPr>
                    <p:nvPr/>
                  </p:nvSpPr>
                  <p:spPr bwMode="auto">
                    <a:xfrm>
                      <a:off x="0" y="452"/>
                      <a:ext cx="518" cy="125"/>
                    </a:xfrm>
                    <a:prstGeom prst="rect">
                      <a:avLst/>
                    </a:prstGeom>
                    <a:noFill/>
                    <a:ln w="7">
                      <a:solidFill>
                        <a:srgbClr val="A0A0A0"/>
                      </a:solidFill>
                      <a:miter lim="800000"/>
                      <a:headEnd/>
                      <a:tailEnd/>
                    </a:ln>
                  </p:spPr>
                  <p:txBody>
                    <a:bodyPr/>
                    <a:lstStyle/>
                    <a:p>
                      <a:endParaRPr lang="en-US"/>
                    </a:p>
                  </p:txBody>
                </p:sp>
              </p:grpSp>
              <p:grpSp>
                <p:nvGrpSpPr>
                  <p:cNvPr id="39961" name="Group 112"/>
                  <p:cNvGrpSpPr>
                    <a:grpSpLocks/>
                  </p:cNvGrpSpPr>
                  <p:nvPr/>
                </p:nvGrpSpPr>
                <p:grpSpPr bwMode="auto">
                  <a:xfrm>
                    <a:off x="518" y="452"/>
                    <a:ext cx="518" cy="125"/>
                    <a:chOff x="518" y="452"/>
                    <a:chExt cx="518" cy="125"/>
                  </a:xfrm>
                </p:grpSpPr>
                <p:grpSp>
                  <p:nvGrpSpPr>
                    <p:cNvPr id="40002" name="Group 54"/>
                    <p:cNvGrpSpPr>
                      <a:grpSpLocks/>
                    </p:cNvGrpSpPr>
                    <p:nvPr/>
                  </p:nvGrpSpPr>
                  <p:grpSpPr bwMode="auto">
                    <a:xfrm>
                      <a:off x="518" y="452"/>
                      <a:ext cx="518" cy="47"/>
                      <a:chOff x="0" y="2184"/>
                      <a:chExt cx="518" cy="47"/>
                    </a:xfrm>
                  </p:grpSpPr>
                  <p:sp>
                    <p:nvSpPr>
                      <p:cNvPr id="40004" name="Rectangle 52"/>
                      <p:cNvSpPr>
                        <a:spLocks noChangeArrowheads="1"/>
                      </p:cNvSpPr>
                      <p:nvPr/>
                    </p:nvSpPr>
                    <p:spPr bwMode="auto">
                      <a:xfrm>
                        <a:off x="0" y="2184"/>
                        <a:ext cx="518" cy="0"/>
                      </a:xfrm>
                      <a:prstGeom prst="rect">
                        <a:avLst/>
                      </a:prstGeom>
                      <a:noFill/>
                      <a:ln w="9525">
                        <a:noFill/>
                        <a:miter lim="800000"/>
                        <a:headEnd/>
                        <a:tailEnd/>
                      </a:ln>
                    </p:spPr>
                    <p:txBody>
                      <a:bodyPr>
                        <a:spAutoFit/>
                      </a:bodyPr>
                      <a:lstStyle/>
                      <a:p>
                        <a:endParaRPr lang="en-US"/>
                      </a:p>
                    </p:txBody>
                  </p:sp>
                  <p:sp>
                    <p:nvSpPr>
                      <p:cNvPr id="40005" name="Rectangle 53"/>
                      <p:cNvSpPr>
                        <a:spLocks noChangeArrowheads="1"/>
                      </p:cNvSpPr>
                      <p:nvPr/>
                    </p:nvSpPr>
                    <p:spPr bwMode="auto">
                      <a:xfrm>
                        <a:off x="0" y="2184"/>
                        <a:ext cx="517"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B </a:t>
                        </a:r>
                        <a:endParaRPr lang="en-GB" b="1">
                          <a:solidFill>
                            <a:schemeClr val="accent2"/>
                          </a:solidFill>
                        </a:endParaRPr>
                      </a:p>
                    </p:txBody>
                  </p:sp>
                </p:grpSp>
                <p:sp>
                  <p:nvSpPr>
                    <p:cNvPr id="40003" name="Rectangle 111"/>
                    <p:cNvSpPr>
                      <a:spLocks noChangeArrowheads="1"/>
                    </p:cNvSpPr>
                    <p:nvPr/>
                  </p:nvSpPr>
                  <p:spPr bwMode="auto">
                    <a:xfrm>
                      <a:off x="518" y="452"/>
                      <a:ext cx="518" cy="125"/>
                    </a:xfrm>
                    <a:prstGeom prst="rect">
                      <a:avLst/>
                    </a:prstGeom>
                    <a:noFill/>
                    <a:ln w="7">
                      <a:solidFill>
                        <a:srgbClr val="A0A0A0"/>
                      </a:solidFill>
                      <a:miter lim="800000"/>
                      <a:headEnd/>
                      <a:tailEnd/>
                    </a:ln>
                  </p:spPr>
                  <p:txBody>
                    <a:bodyPr/>
                    <a:lstStyle/>
                    <a:p>
                      <a:endParaRPr lang="en-US"/>
                    </a:p>
                  </p:txBody>
                </p:sp>
              </p:grpSp>
              <p:grpSp>
                <p:nvGrpSpPr>
                  <p:cNvPr id="39962" name="Group 114"/>
                  <p:cNvGrpSpPr>
                    <a:grpSpLocks/>
                  </p:cNvGrpSpPr>
                  <p:nvPr/>
                </p:nvGrpSpPr>
                <p:grpSpPr bwMode="auto">
                  <a:xfrm>
                    <a:off x="1035" y="452"/>
                    <a:ext cx="519" cy="125"/>
                    <a:chOff x="1035" y="452"/>
                    <a:chExt cx="519" cy="125"/>
                  </a:xfrm>
                </p:grpSpPr>
                <p:grpSp>
                  <p:nvGrpSpPr>
                    <p:cNvPr id="39998" name="Group 57"/>
                    <p:cNvGrpSpPr>
                      <a:grpSpLocks/>
                    </p:cNvGrpSpPr>
                    <p:nvPr/>
                  </p:nvGrpSpPr>
                  <p:grpSpPr bwMode="auto">
                    <a:xfrm>
                      <a:off x="1035" y="452"/>
                      <a:ext cx="519" cy="47"/>
                      <a:chOff x="-1" y="2309"/>
                      <a:chExt cx="519" cy="47"/>
                    </a:xfrm>
                  </p:grpSpPr>
                  <p:sp>
                    <p:nvSpPr>
                      <p:cNvPr id="40000" name="Rectangle 55"/>
                      <p:cNvSpPr>
                        <a:spLocks noChangeArrowheads="1"/>
                      </p:cNvSpPr>
                      <p:nvPr/>
                    </p:nvSpPr>
                    <p:spPr bwMode="auto">
                      <a:xfrm>
                        <a:off x="0" y="2309"/>
                        <a:ext cx="518" cy="0"/>
                      </a:xfrm>
                      <a:prstGeom prst="rect">
                        <a:avLst/>
                      </a:prstGeom>
                      <a:noFill/>
                      <a:ln w="9525">
                        <a:noFill/>
                        <a:miter lim="800000"/>
                        <a:headEnd/>
                        <a:tailEnd/>
                      </a:ln>
                    </p:spPr>
                    <p:txBody>
                      <a:bodyPr>
                        <a:spAutoFit/>
                      </a:bodyPr>
                      <a:lstStyle/>
                      <a:p>
                        <a:endParaRPr lang="en-US"/>
                      </a:p>
                    </p:txBody>
                  </p:sp>
                  <p:sp>
                    <p:nvSpPr>
                      <p:cNvPr id="40001" name="Rectangle 56"/>
                      <p:cNvSpPr>
                        <a:spLocks noChangeArrowheads="1"/>
                      </p:cNvSpPr>
                      <p:nvPr/>
                    </p:nvSpPr>
                    <p:spPr bwMode="auto">
                      <a:xfrm>
                        <a:off x="-1" y="2309"/>
                        <a:ext cx="519"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 </a:t>
                        </a:r>
                        <a:endParaRPr lang="en-GB" b="1">
                          <a:solidFill>
                            <a:schemeClr val="accent2"/>
                          </a:solidFill>
                        </a:endParaRPr>
                      </a:p>
                    </p:txBody>
                  </p:sp>
                </p:grpSp>
                <p:sp>
                  <p:nvSpPr>
                    <p:cNvPr id="39999" name="Rectangle 113"/>
                    <p:cNvSpPr>
                      <a:spLocks noChangeArrowheads="1"/>
                    </p:cNvSpPr>
                    <p:nvPr/>
                  </p:nvSpPr>
                  <p:spPr bwMode="auto">
                    <a:xfrm>
                      <a:off x="1036" y="452"/>
                      <a:ext cx="518" cy="125"/>
                    </a:xfrm>
                    <a:prstGeom prst="rect">
                      <a:avLst/>
                    </a:prstGeom>
                    <a:noFill/>
                    <a:ln w="7">
                      <a:solidFill>
                        <a:srgbClr val="A0A0A0"/>
                      </a:solidFill>
                      <a:miter lim="800000"/>
                      <a:headEnd/>
                      <a:tailEnd/>
                    </a:ln>
                  </p:spPr>
                  <p:txBody>
                    <a:bodyPr/>
                    <a:lstStyle/>
                    <a:p>
                      <a:endParaRPr lang="en-US"/>
                    </a:p>
                  </p:txBody>
                </p:sp>
              </p:grpSp>
              <p:grpSp>
                <p:nvGrpSpPr>
                  <p:cNvPr id="39963" name="Group 116"/>
                  <p:cNvGrpSpPr>
                    <a:grpSpLocks/>
                  </p:cNvGrpSpPr>
                  <p:nvPr/>
                </p:nvGrpSpPr>
                <p:grpSpPr bwMode="auto">
                  <a:xfrm>
                    <a:off x="1554" y="452"/>
                    <a:ext cx="518" cy="125"/>
                    <a:chOff x="1554" y="452"/>
                    <a:chExt cx="518" cy="125"/>
                  </a:xfrm>
                </p:grpSpPr>
                <p:grpSp>
                  <p:nvGrpSpPr>
                    <p:cNvPr id="39994" name="Group 60"/>
                    <p:cNvGrpSpPr>
                      <a:grpSpLocks/>
                    </p:cNvGrpSpPr>
                    <p:nvPr/>
                  </p:nvGrpSpPr>
                  <p:grpSpPr bwMode="auto">
                    <a:xfrm>
                      <a:off x="1554" y="452"/>
                      <a:ext cx="518" cy="47"/>
                      <a:chOff x="0" y="2434"/>
                      <a:chExt cx="518" cy="47"/>
                    </a:xfrm>
                  </p:grpSpPr>
                  <p:sp>
                    <p:nvSpPr>
                      <p:cNvPr id="39996" name="Rectangle 58"/>
                      <p:cNvSpPr>
                        <a:spLocks noChangeArrowheads="1"/>
                      </p:cNvSpPr>
                      <p:nvPr/>
                    </p:nvSpPr>
                    <p:spPr bwMode="auto">
                      <a:xfrm>
                        <a:off x="0" y="2434"/>
                        <a:ext cx="518" cy="0"/>
                      </a:xfrm>
                      <a:prstGeom prst="rect">
                        <a:avLst/>
                      </a:prstGeom>
                      <a:noFill/>
                      <a:ln w="9525">
                        <a:noFill/>
                        <a:miter lim="800000"/>
                        <a:headEnd/>
                        <a:tailEnd/>
                      </a:ln>
                    </p:spPr>
                    <p:txBody>
                      <a:bodyPr>
                        <a:spAutoFit/>
                      </a:bodyPr>
                      <a:lstStyle/>
                      <a:p>
                        <a:endParaRPr lang="en-US"/>
                      </a:p>
                    </p:txBody>
                  </p:sp>
                  <p:sp>
                    <p:nvSpPr>
                      <p:cNvPr id="39997" name="Rectangle 59"/>
                      <p:cNvSpPr>
                        <a:spLocks noChangeArrowheads="1"/>
                      </p:cNvSpPr>
                      <p:nvPr/>
                    </p:nvSpPr>
                    <p:spPr bwMode="auto">
                      <a:xfrm>
                        <a:off x="0" y="2434"/>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B and AB </a:t>
                        </a:r>
                        <a:endParaRPr lang="en-GB" b="1">
                          <a:solidFill>
                            <a:schemeClr val="accent2"/>
                          </a:solidFill>
                        </a:endParaRPr>
                      </a:p>
                    </p:txBody>
                  </p:sp>
                </p:grpSp>
                <p:sp>
                  <p:nvSpPr>
                    <p:cNvPr id="39995" name="Rectangle 115"/>
                    <p:cNvSpPr>
                      <a:spLocks noChangeArrowheads="1"/>
                    </p:cNvSpPr>
                    <p:nvPr/>
                  </p:nvSpPr>
                  <p:spPr bwMode="auto">
                    <a:xfrm>
                      <a:off x="1554" y="452"/>
                      <a:ext cx="518" cy="125"/>
                    </a:xfrm>
                    <a:prstGeom prst="rect">
                      <a:avLst/>
                    </a:prstGeom>
                    <a:noFill/>
                    <a:ln w="7">
                      <a:solidFill>
                        <a:srgbClr val="A0A0A0"/>
                      </a:solidFill>
                      <a:miter lim="800000"/>
                      <a:headEnd/>
                      <a:tailEnd/>
                    </a:ln>
                  </p:spPr>
                  <p:txBody>
                    <a:bodyPr/>
                    <a:lstStyle/>
                    <a:p>
                      <a:endParaRPr lang="en-US"/>
                    </a:p>
                  </p:txBody>
                </p:sp>
              </p:grpSp>
              <p:grpSp>
                <p:nvGrpSpPr>
                  <p:cNvPr id="39964" name="Group 118"/>
                  <p:cNvGrpSpPr>
                    <a:grpSpLocks/>
                  </p:cNvGrpSpPr>
                  <p:nvPr/>
                </p:nvGrpSpPr>
                <p:grpSpPr bwMode="auto">
                  <a:xfrm>
                    <a:off x="2072" y="452"/>
                    <a:ext cx="518" cy="125"/>
                    <a:chOff x="2072" y="452"/>
                    <a:chExt cx="518" cy="125"/>
                  </a:xfrm>
                </p:grpSpPr>
                <p:grpSp>
                  <p:nvGrpSpPr>
                    <p:cNvPr id="39990" name="Group 63"/>
                    <p:cNvGrpSpPr>
                      <a:grpSpLocks/>
                    </p:cNvGrpSpPr>
                    <p:nvPr/>
                  </p:nvGrpSpPr>
                  <p:grpSpPr bwMode="auto">
                    <a:xfrm>
                      <a:off x="2072" y="452"/>
                      <a:ext cx="518" cy="47"/>
                      <a:chOff x="0" y="2559"/>
                      <a:chExt cx="518" cy="47"/>
                    </a:xfrm>
                  </p:grpSpPr>
                  <p:sp>
                    <p:nvSpPr>
                      <p:cNvPr id="39992" name="Rectangle 61"/>
                      <p:cNvSpPr>
                        <a:spLocks noChangeArrowheads="1"/>
                      </p:cNvSpPr>
                      <p:nvPr/>
                    </p:nvSpPr>
                    <p:spPr bwMode="auto">
                      <a:xfrm>
                        <a:off x="0" y="2559"/>
                        <a:ext cx="518" cy="0"/>
                      </a:xfrm>
                      <a:prstGeom prst="rect">
                        <a:avLst/>
                      </a:prstGeom>
                      <a:noFill/>
                      <a:ln w="9525">
                        <a:noFill/>
                        <a:miter lim="800000"/>
                        <a:headEnd/>
                        <a:tailEnd/>
                      </a:ln>
                    </p:spPr>
                    <p:txBody>
                      <a:bodyPr>
                        <a:spAutoFit/>
                      </a:bodyPr>
                      <a:lstStyle/>
                      <a:p>
                        <a:endParaRPr lang="en-US"/>
                      </a:p>
                    </p:txBody>
                  </p:sp>
                  <p:sp>
                    <p:nvSpPr>
                      <p:cNvPr id="39993" name="Rectangle 62"/>
                      <p:cNvSpPr>
                        <a:spLocks noChangeArrowheads="1"/>
                      </p:cNvSpPr>
                      <p:nvPr/>
                    </p:nvSpPr>
                    <p:spPr bwMode="auto">
                      <a:xfrm>
                        <a:off x="0" y="2559"/>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B and O </a:t>
                        </a:r>
                        <a:endParaRPr lang="en-GB" b="1">
                          <a:solidFill>
                            <a:schemeClr val="accent2"/>
                          </a:solidFill>
                        </a:endParaRPr>
                      </a:p>
                    </p:txBody>
                  </p:sp>
                </p:grpSp>
                <p:sp>
                  <p:nvSpPr>
                    <p:cNvPr id="39991" name="Rectangle 117"/>
                    <p:cNvSpPr>
                      <a:spLocks noChangeArrowheads="1"/>
                    </p:cNvSpPr>
                    <p:nvPr/>
                  </p:nvSpPr>
                  <p:spPr bwMode="auto">
                    <a:xfrm>
                      <a:off x="2072" y="452"/>
                      <a:ext cx="518" cy="125"/>
                    </a:xfrm>
                    <a:prstGeom prst="rect">
                      <a:avLst/>
                    </a:prstGeom>
                    <a:noFill/>
                    <a:ln w="7">
                      <a:solidFill>
                        <a:srgbClr val="A0A0A0"/>
                      </a:solidFill>
                      <a:miter lim="800000"/>
                      <a:headEnd/>
                      <a:tailEnd/>
                    </a:ln>
                  </p:spPr>
                  <p:txBody>
                    <a:bodyPr/>
                    <a:lstStyle/>
                    <a:p>
                      <a:endParaRPr lang="en-US"/>
                    </a:p>
                  </p:txBody>
                </p:sp>
              </p:grpSp>
              <p:grpSp>
                <p:nvGrpSpPr>
                  <p:cNvPr id="39965" name="Group 120"/>
                  <p:cNvGrpSpPr>
                    <a:grpSpLocks/>
                  </p:cNvGrpSpPr>
                  <p:nvPr/>
                </p:nvGrpSpPr>
                <p:grpSpPr bwMode="auto">
                  <a:xfrm>
                    <a:off x="0" y="577"/>
                    <a:ext cx="518" cy="125"/>
                    <a:chOff x="0" y="577"/>
                    <a:chExt cx="518" cy="125"/>
                  </a:xfrm>
                </p:grpSpPr>
                <p:grpSp>
                  <p:nvGrpSpPr>
                    <p:cNvPr id="39986" name="Group 66"/>
                    <p:cNvGrpSpPr>
                      <a:grpSpLocks/>
                    </p:cNvGrpSpPr>
                    <p:nvPr/>
                  </p:nvGrpSpPr>
                  <p:grpSpPr bwMode="auto">
                    <a:xfrm>
                      <a:off x="0" y="577"/>
                      <a:ext cx="518" cy="47"/>
                      <a:chOff x="0" y="2684"/>
                      <a:chExt cx="518" cy="47"/>
                    </a:xfrm>
                  </p:grpSpPr>
                  <p:sp>
                    <p:nvSpPr>
                      <p:cNvPr id="39988" name="Rectangle 64"/>
                      <p:cNvSpPr>
                        <a:spLocks noChangeArrowheads="1"/>
                      </p:cNvSpPr>
                      <p:nvPr/>
                    </p:nvSpPr>
                    <p:spPr bwMode="auto">
                      <a:xfrm>
                        <a:off x="0" y="2684"/>
                        <a:ext cx="518" cy="0"/>
                      </a:xfrm>
                      <a:prstGeom prst="rect">
                        <a:avLst/>
                      </a:prstGeom>
                      <a:noFill/>
                      <a:ln w="9525">
                        <a:noFill/>
                        <a:miter lim="800000"/>
                        <a:headEnd/>
                        <a:tailEnd/>
                      </a:ln>
                    </p:spPr>
                    <p:txBody>
                      <a:bodyPr>
                        <a:spAutoFit/>
                      </a:bodyPr>
                      <a:lstStyle/>
                      <a:p>
                        <a:endParaRPr lang="en-US"/>
                      </a:p>
                    </p:txBody>
                  </p:sp>
                  <p:sp>
                    <p:nvSpPr>
                      <p:cNvPr id="39989" name="Rectangle 65"/>
                      <p:cNvSpPr>
                        <a:spLocks noChangeArrowheads="1"/>
                      </p:cNvSpPr>
                      <p:nvPr/>
                    </p:nvSpPr>
                    <p:spPr bwMode="auto">
                      <a:xfrm>
                        <a:off x="0" y="2684"/>
                        <a:ext cx="518" cy="47"/>
                      </a:xfrm>
                      <a:prstGeom prst="rect">
                        <a:avLst/>
                      </a:prstGeom>
                      <a:noFill/>
                      <a:ln w="9525">
                        <a:noFill/>
                        <a:miter lim="800000"/>
                        <a:headEnd/>
                        <a:tailEnd/>
                      </a:ln>
                    </p:spPr>
                    <p:txBody>
                      <a:bodyPr>
                        <a:spAutoFit/>
                      </a:bodyPr>
                      <a:lstStyle/>
                      <a:p>
                        <a:pPr algn="ctr"/>
                        <a:r>
                          <a:rPr lang="cy-GB" b="1">
                            <a:solidFill>
                              <a:schemeClr val="accent2"/>
                            </a:solidFill>
                            <a:latin typeface="Verdana" pitchFamily="34" charset="0"/>
                          </a:rPr>
                          <a:t>O</a:t>
                        </a:r>
                        <a:endParaRPr lang="en-GB" b="1">
                          <a:solidFill>
                            <a:schemeClr val="accent2"/>
                          </a:solidFill>
                        </a:endParaRPr>
                      </a:p>
                    </p:txBody>
                  </p:sp>
                </p:grpSp>
                <p:sp>
                  <p:nvSpPr>
                    <p:cNvPr id="39987" name="Rectangle 119"/>
                    <p:cNvSpPr>
                      <a:spLocks noChangeArrowheads="1"/>
                    </p:cNvSpPr>
                    <p:nvPr/>
                  </p:nvSpPr>
                  <p:spPr bwMode="auto">
                    <a:xfrm>
                      <a:off x="0" y="577"/>
                      <a:ext cx="518" cy="125"/>
                    </a:xfrm>
                    <a:prstGeom prst="rect">
                      <a:avLst/>
                    </a:prstGeom>
                    <a:noFill/>
                    <a:ln w="7">
                      <a:solidFill>
                        <a:srgbClr val="A0A0A0"/>
                      </a:solidFill>
                      <a:miter lim="800000"/>
                      <a:headEnd/>
                      <a:tailEnd/>
                    </a:ln>
                  </p:spPr>
                  <p:txBody>
                    <a:bodyPr/>
                    <a:lstStyle/>
                    <a:p>
                      <a:endParaRPr lang="en-US"/>
                    </a:p>
                  </p:txBody>
                </p:sp>
              </p:grpSp>
              <p:grpSp>
                <p:nvGrpSpPr>
                  <p:cNvPr id="39966" name="Group 122"/>
                  <p:cNvGrpSpPr>
                    <a:grpSpLocks/>
                  </p:cNvGrpSpPr>
                  <p:nvPr/>
                </p:nvGrpSpPr>
                <p:grpSpPr bwMode="auto">
                  <a:xfrm>
                    <a:off x="518" y="577"/>
                    <a:ext cx="518" cy="125"/>
                    <a:chOff x="518" y="577"/>
                    <a:chExt cx="518" cy="125"/>
                  </a:xfrm>
                </p:grpSpPr>
                <p:grpSp>
                  <p:nvGrpSpPr>
                    <p:cNvPr id="39982" name="Group 69"/>
                    <p:cNvGrpSpPr>
                      <a:grpSpLocks/>
                    </p:cNvGrpSpPr>
                    <p:nvPr/>
                  </p:nvGrpSpPr>
                  <p:grpSpPr bwMode="auto">
                    <a:xfrm>
                      <a:off x="518" y="577"/>
                      <a:ext cx="518" cy="47"/>
                      <a:chOff x="0" y="2809"/>
                      <a:chExt cx="518" cy="47"/>
                    </a:xfrm>
                  </p:grpSpPr>
                  <p:sp>
                    <p:nvSpPr>
                      <p:cNvPr id="39984" name="Rectangle 67"/>
                      <p:cNvSpPr>
                        <a:spLocks noChangeArrowheads="1"/>
                      </p:cNvSpPr>
                      <p:nvPr/>
                    </p:nvSpPr>
                    <p:spPr bwMode="auto">
                      <a:xfrm>
                        <a:off x="0" y="2809"/>
                        <a:ext cx="518" cy="0"/>
                      </a:xfrm>
                      <a:prstGeom prst="rect">
                        <a:avLst/>
                      </a:prstGeom>
                      <a:noFill/>
                      <a:ln w="9525">
                        <a:noFill/>
                        <a:miter lim="800000"/>
                        <a:headEnd/>
                        <a:tailEnd/>
                      </a:ln>
                    </p:spPr>
                    <p:txBody>
                      <a:bodyPr>
                        <a:spAutoFit/>
                      </a:bodyPr>
                      <a:lstStyle/>
                      <a:p>
                        <a:endParaRPr lang="en-US"/>
                      </a:p>
                    </p:txBody>
                  </p:sp>
                  <p:sp>
                    <p:nvSpPr>
                      <p:cNvPr id="39985" name="Rectangle 68"/>
                      <p:cNvSpPr>
                        <a:spLocks noChangeArrowheads="1"/>
                      </p:cNvSpPr>
                      <p:nvPr/>
                    </p:nvSpPr>
                    <p:spPr bwMode="auto">
                      <a:xfrm>
                        <a:off x="0" y="2809"/>
                        <a:ext cx="517"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None </a:t>
                        </a:r>
                        <a:endParaRPr lang="en-GB" b="1">
                          <a:solidFill>
                            <a:schemeClr val="accent2"/>
                          </a:solidFill>
                        </a:endParaRPr>
                      </a:p>
                    </p:txBody>
                  </p:sp>
                </p:grpSp>
                <p:sp>
                  <p:nvSpPr>
                    <p:cNvPr id="39983" name="Rectangle 121"/>
                    <p:cNvSpPr>
                      <a:spLocks noChangeArrowheads="1"/>
                    </p:cNvSpPr>
                    <p:nvPr/>
                  </p:nvSpPr>
                  <p:spPr bwMode="auto">
                    <a:xfrm>
                      <a:off x="518" y="577"/>
                      <a:ext cx="518" cy="125"/>
                    </a:xfrm>
                    <a:prstGeom prst="rect">
                      <a:avLst/>
                    </a:prstGeom>
                    <a:noFill/>
                    <a:ln w="7">
                      <a:solidFill>
                        <a:srgbClr val="A0A0A0"/>
                      </a:solidFill>
                      <a:miter lim="800000"/>
                      <a:headEnd/>
                      <a:tailEnd/>
                    </a:ln>
                  </p:spPr>
                  <p:txBody>
                    <a:bodyPr/>
                    <a:lstStyle/>
                    <a:p>
                      <a:endParaRPr lang="en-US"/>
                    </a:p>
                  </p:txBody>
                </p:sp>
              </p:grpSp>
              <p:grpSp>
                <p:nvGrpSpPr>
                  <p:cNvPr id="39967" name="Group 124"/>
                  <p:cNvGrpSpPr>
                    <a:grpSpLocks/>
                  </p:cNvGrpSpPr>
                  <p:nvPr/>
                </p:nvGrpSpPr>
                <p:grpSpPr bwMode="auto">
                  <a:xfrm>
                    <a:off x="1035" y="577"/>
                    <a:ext cx="519" cy="125"/>
                    <a:chOff x="1035" y="577"/>
                    <a:chExt cx="519" cy="125"/>
                  </a:xfrm>
                </p:grpSpPr>
                <p:grpSp>
                  <p:nvGrpSpPr>
                    <p:cNvPr id="39978" name="Group 72"/>
                    <p:cNvGrpSpPr>
                      <a:grpSpLocks/>
                    </p:cNvGrpSpPr>
                    <p:nvPr/>
                  </p:nvGrpSpPr>
                  <p:grpSpPr bwMode="auto">
                    <a:xfrm>
                      <a:off x="1035" y="577"/>
                      <a:ext cx="519" cy="47"/>
                      <a:chOff x="-1" y="2934"/>
                      <a:chExt cx="519" cy="47"/>
                    </a:xfrm>
                  </p:grpSpPr>
                  <p:sp>
                    <p:nvSpPr>
                      <p:cNvPr id="39980" name="Rectangle 70"/>
                      <p:cNvSpPr>
                        <a:spLocks noChangeArrowheads="1"/>
                      </p:cNvSpPr>
                      <p:nvPr/>
                    </p:nvSpPr>
                    <p:spPr bwMode="auto">
                      <a:xfrm>
                        <a:off x="0" y="2934"/>
                        <a:ext cx="518" cy="0"/>
                      </a:xfrm>
                      <a:prstGeom prst="rect">
                        <a:avLst/>
                      </a:prstGeom>
                      <a:noFill/>
                      <a:ln w="9525">
                        <a:noFill/>
                        <a:miter lim="800000"/>
                        <a:headEnd/>
                        <a:tailEnd/>
                      </a:ln>
                    </p:spPr>
                    <p:txBody>
                      <a:bodyPr>
                        <a:spAutoFit/>
                      </a:bodyPr>
                      <a:lstStyle/>
                      <a:p>
                        <a:endParaRPr lang="en-US"/>
                      </a:p>
                    </p:txBody>
                  </p:sp>
                  <p:sp>
                    <p:nvSpPr>
                      <p:cNvPr id="39981" name="Rectangle 71"/>
                      <p:cNvSpPr>
                        <a:spLocks noChangeArrowheads="1"/>
                      </p:cNvSpPr>
                      <p:nvPr/>
                    </p:nvSpPr>
                    <p:spPr bwMode="auto">
                      <a:xfrm>
                        <a:off x="-1" y="2934"/>
                        <a:ext cx="519"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 and B </a:t>
                        </a:r>
                        <a:endParaRPr lang="en-GB" b="1">
                          <a:solidFill>
                            <a:schemeClr val="accent2"/>
                          </a:solidFill>
                        </a:endParaRPr>
                      </a:p>
                    </p:txBody>
                  </p:sp>
                </p:grpSp>
                <p:sp>
                  <p:nvSpPr>
                    <p:cNvPr id="39979" name="Rectangle 123"/>
                    <p:cNvSpPr>
                      <a:spLocks noChangeArrowheads="1"/>
                    </p:cNvSpPr>
                    <p:nvPr/>
                  </p:nvSpPr>
                  <p:spPr bwMode="auto">
                    <a:xfrm>
                      <a:off x="1036" y="577"/>
                      <a:ext cx="518" cy="125"/>
                    </a:xfrm>
                    <a:prstGeom prst="rect">
                      <a:avLst/>
                    </a:prstGeom>
                    <a:noFill/>
                    <a:ln w="7">
                      <a:solidFill>
                        <a:srgbClr val="A0A0A0"/>
                      </a:solidFill>
                      <a:miter lim="800000"/>
                      <a:headEnd/>
                      <a:tailEnd/>
                    </a:ln>
                  </p:spPr>
                  <p:txBody>
                    <a:bodyPr/>
                    <a:lstStyle/>
                    <a:p>
                      <a:endParaRPr lang="en-US"/>
                    </a:p>
                  </p:txBody>
                </p:sp>
              </p:grpSp>
              <p:grpSp>
                <p:nvGrpSpPr>
                  <p:cNvPr id="39968" name="Group 126"/>
                  <p:cNvGrpSpPr>
                    <a:grpSpLocks/>
                  </p:cNvGrpSpPr>
                  <p:nvPr/>
                </p:nvGrpSpPr>
                <p:grpSpPr bwMode="auto">
                  <a:xfrm>
                    <a:off x="1554" y="577"/>
                    <a:ext cx="518" cy="125"/>
                    <a:chOff x="1554" y="577"/>
                    <a:chExt cx="518" cy="125"/>
                  </a:xfrm>
                </p:grpSpPr>
                <p:grpSp>
                  <p:nvGrpSpPr>
                    <p:cNvPr id="39974" name="Group 75"/>
                    <p:cNvGrpSpPr>
                      <a:grpSpLocks/>
                    </p:cNvGrpSpPr>
                    <p:nvPr/>
                  </p:nvGrpSpPr>
                  <p:grpSpPr bwMode="auto">
                    <a:xfrm>
                      <a:off x="1554" y="577"/>
                      <a:ext cx="518" cy="47"/>
                      <a:chOff x="0" y="3059"/>
                      <a:chExt cx="518" cy="47"/>
                    </a:xfrm>
                  </p:grpSpPr>
                  <p:sp>
                    <p:nvSpPr>
                      <p:cNvPr id="39976" name="Rectangle 73"/>
                      <p:cNvSpPr>
                        <a:spLocks noChangeArrowheads="1"/>
                      </p:cNvSpPr>
                      <p:nvPr/>
                    </p:nvSpPr>
                    <p:spPr bwMode="auto">
                      <a:xfrm>
                        <a:off x="0" y="3059"/>
                        <a:ext cx="518" cy="0"/>
                      </a:xfrm>
                      <a:prstGeom prst="rect">
                        <a:avLst/>
                      </a:prstGeom>
                      <a:noFill/>
                      <a:ln w="9525">
                        <a:noFill/>
                        <a:miter lim="800000"/>
                        <a:headEnd/>
                        <a:tailEnd/>
                      </a:ln>
                    </p:spPr>
                    <p:txBody>
                      <a:bodyPr>
                        <a:spAutoFit/>
                      </a:bodyPr>
                      <a:lstStyle/>
                      <a:p>
                        <a:endParaRPr lang="en-US"/>
                      </a:p>
                    </p:txBody>
                  </p:sp>
                  <p:sp>
                    <p:nvSpPr>
                      <p:cNvPr id="39977" name="Rectangle 74"/>
                      <p:cNvSpPr>
                        <a:spLocks noChangeArrowheads="1"/>
                      </p:cNvSpPr>
                      <p:nvPr/>
                    </p:nvSpPr>
                    <p:spPr bwMode="auto">
                      <a:xfrm>
                        <a:off x="0" y="3059"/>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AB, A, B, O </a:t>
                        </a:r>
                        <a:endParaRPr lang="en-GB" b="1">
                          <a:solidFill>
                            <a:schemeClr val="accent2"/>
                          </a:solidFill>
                        </a:endParaRPr>
                      </a:p>
                    </p:txBody>
                  </p:sp>
                </p:grpSp>
                <p:sp>
                  <p:nvSpPr>
                    <p:cNvPr id="39975" name="Rectangle 125"/>
                    <p:cNvSpPr>
                      <a:spLocks noChangeArrowheads="1"/>
                    </p:cNvSpPr>
                    <p:nvPr/>
                  </p:nvSpPr>
                  <p:spPr bwMode="auto">
                    <a:xfrm>
                      <a:off x="1554" y="577"/>
                      <a:ext cx="518" cy="125"/>
                    </a:xfrm>
                    <a:prstGeom prst="rect">
                      <a:avLst/>
                    </a:prstGeom>
                    <a:noFill/>
                    <a:ln w="7">
                      <a:solidFill>
                        <a:srgbClr val="A0A0A0"/>
                      </a:solidFill>
                      <a:miter lim="800000"/>
                      <a:headEnd/>
                      <a:tailEnd/>
                    </a:ln>
                  </p:spPr>
                  <p:txBody>
                    <a:bodyPr/>
                    <a:lstStyle/>
                    <a:p>
                      <a:endParaRPr lang="en-US"/>
                    </a:p>
                  </p:txBody>
                </p:sp>
              </p:grpSp>
              <p:grpSp>
                <p:nvGrpSpPr>
                  <p:cNvPr id="39969" name="Group 128"/>
                  <p:cNvGrpSpPr>
                    <a:grpSpLocks/>
                  </p:cNvGrpSpPr>
                  <p:nvPr/>
                </p:nvGrpSpPr>
                <p:grpSpPr bwMode="auto">
                  <a:xfrm>
                    <a:off x="2072" y="577"/>
                    <a:ext cx="518" cy="125"/>
                    <a:chOff x="2072" y="577"/>
                    <a:chExt cx="518" cy="125"/>
                  </a:xfrm>
                </p:grpSpPr>
                <p:grpSp>
                  <p:nvGrpSpPr>
                    <p:cNvPr id="39970" name="Group 78"/>
                    <p:cNvGrpSpPr>
                      <a:grpSpLocks/>
                    </p:cNvGrpSpPr>
                    <p:nvPr/>
                  </p:nvGrpSpPr>
                  <p:grpSpPr bwMode="auto">
                    <a:xfrm>
                      <a:off x="2072" y="577"/>
                      <a:ext cx="518" cy="47"/>
                      <a:chOff x="0" y="3184"/>
                      <a:chExt cx="518" cy="47"/>
                    </a:xfrm>
                  </p:grpSpPr>
                  <p:sp>
                    <p:nvSpPr>
                      <p:cNvPr id="39972" name="Rectangle 76"/>
                      <p:cNvSpPr>
                        <a:spLocks noChangeArrowheads="1"/>
                      </p:cNvSpPr>
                      <p:nvPr/>
                    </p:nvSpPr>
                    <p:spPr bwMode="auto">
                      <a:xfrm>
                        <a:off x="0" y="3184"/>
                        <a:ext cx="518" cy="0"/>
                      </a:xfrm>
                      <a:prstGeom prst="rect">
                        <a:avLst/>
                      </a:prstGeom>
                      <a:noFill/>
                      <a:ln w="9525">
                        <a:noFill/>
                        <a:miter lim="800000"/>
                        <a:headEnd/>
                        <a:tailEnd/>
                      </a:ln>
                    </p:spPr>
                    <p:txBody>
                      <a:bodyPr>
                        <a:spAutoFit/>
                      </a:bodyPr>
                      <a:lstStyle/>
                      <a:p>
                        <a:endParaRPr lang="en-US"/>
                      </a:p>
                    </p:txBody>
                  </p:sp>
                  <p:sp>
                    <p:nvSpPr>
                      <p:cNvPr id="39973" name="Rectangle 77"/>
                      <p:cNvSpPr>
                        <a:spLocks noChangeArrowheads="1"/>
                      </p:cNvSpPr>
                      <p:nvPr/>
                    </p:nvSpPr>
                    <p:spPr bwMode="auto">
                      <a:xfrm>
                        <a:off x="0" y="3184"/>
                        <a:ext cx="518" cy="47"/>
                      </a:xfrm>
                      <a:prstGeom prst="rect">
                        <a:avLst/>
                      </a:prstGeom>
                      <a:noFill/>
                      <a:ln w="9525">
                        <a:noFill/>
                        <a:miter lim="800000"/>
                        <a:headEnd/>
                        <a:tailEnd/>
                      </a:ln>
                    </p:spPr>
                    <p:txBody>
                      <a:bodyPr>
                        <a:spAutoFit/>
                      </a:bodyPr>
                      <a:lstStyle/>
                      <a:p>
                        <a:pPr algn="ctr"/>
                        <a:r>
                          <a:rPr lang="en-GB" b="1">
                            <a:solidFill>
                              <a:schemeClr val="accent2"/>
                            </a:solidFill>
                            <a:latin typeface="Verdana" pitchFamily="34" charset="0"/>
                          </a:rPr>
                          <a:t>O</a:t>
                        </a:r>
                        <a:endParaRPr lang="en-GB" b="1">
                          <a:solidFill>
                            <a:schemeClr val="accent2"/>
                          </a:solidFill>
                        </a:endParaRPr>
                      </a:p>
                    </p:txBody>
                  </p:sp>
                </p:grpSp>
                <p:sp>
                  <p:nvSpPr>
                    <p:cNvPr id="39971" name="Rectangle 127"/>
                    <p:cNvSpPr>
                      <a:spLocks noChangeArrowheads="1"/>
                    </p:cNvSpPr>
                    <p:nvPr/>
                  </p:nvSpPr>
                  <p:spPr bwMode="auto">
                    <a:xfrm>
                      <a:off x="2072" y="577"/>
                      <a:ext cx="518" cy="125"/>
                    </a:xfrm>
                    <a:prstGeom prst="rect">
                      <a:avLst/>
                    </a:prstGeom>
                    <a:noFill/>
                    <a:ln w="7">
                      <a:solidFill>
                        <a:srgbClr val="A0A0A0"/>
                      </a:solidFill>
                      <a:miter lim="800000"/>
                      <a:headEnd/>
                      <a:tailEnd/>
                    </a:ln>
                  </p:spPr>
                  <p:txBody>
                    <a:bodyPr/>
                    <a:lstStyle/>
                    <a:p>
                      <a:endParaRPr lang="en-US"/>
                    </a:p>
                  </p:txBody>
                </p:sp>
              </p:grpSp>
            </p:grpSp>
            <p:sp>
              <p:nvSpPr>
                <p:cNvPr id="39944" name="Rectangle 130"/>
                <p:cNvSpPr>
                  <a:spLocks noChangeArrowheads="1"/>
                </p:cNvSpPr>
                <p:nvPr/>
              </p:nvSpPr>
              <p:spPr bwMode="auto">
                <a:xfrm>
                  <a:off x="-3" y="-3"/>
                  <a:ext cx="2596" cy="708"/>
                </a:xfrm>
                <a:prstGeom prst="rect">
                  <a:avLst/>
                </a:prstGeom>
                <a:noFill/>
                <a:ln w="11112">
                  <a:solidFill>
                    <a:srgbClr val="A0A0A0"/>
                  </a:solidFill>
                  <a:miter lim="800000"/>
                  <a:headEnd/>
                  <a:tailEnd/>
                </a:ln>
              </p:spPr>
              <p:txBody>
                <a:bodyPr/>
                <a:lstStyle/>
                <a:p>
                  <a:endParaRPr lang="en-US"/>
                </a:p>
              </p:txBody>
            </p:sp>
          </p:grpSp>
        </p:gr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57200" y="381000"/>
            <a:ext cx="8229600" cy="1371600"/>
          </a:xfrm>
          <a:prstGeom prst="rect">
            <a:avLst/>
          </a:prstGeom>
          <a:noFill/>
          <a:ln w="9525">
            <a:noFill/>
            <a:miter lim="800000"/>
            <a:headEnd/>
            <a:tailEnd/>
          </a:ln>
        </p:spPr>
        <p:txBody>
          <a:bodyPr anchor="ctr"/>
          <a:lstStyle/>
          <a:p>
            <a:pPr algn="ctr"/>
            <a:r>
              <a:rPr lang="en-GB" sz="4400" b="1">
                <a:solidFill>
                  <a:srgbClr val="FF0000"/>
                </a:solidFill>
              </a:rPr>
              <a:t>Glossary</a:t>
            </a:r>
          </a:p>
        </p:txBody>
      </p:sp>
      <p:sp>
        <p:nvSpPr>
          <p:cNvPr id="5123" name="Rectangle 3"/>
          <p:cNvSpPr>
            <a:spLocks noChangeArrowheads="1"/>
          </p:cNvSpPr>
          <p:nvPr/>
        </p:nvSpPr>
        <p:spPr bwMode="auto">
          <a:xfrm>
            <a:off x="457200" y="1981200"/>
            <a:ext cx="8229600" cy="4114800"/>
          </a:xfrm>
          <a:prstGeom prst="rect">
            <a:avLst/>
          </a:prstGeom>
          <a:noFill/>
          <a:ln w="9525">
            <a:noFill/>
            <a:miter lim="800000"/>
            <a:headEnd/>
            <a:tailEnd/>
          </a:ln>
        </p:spPr>
        <p:txBody>
          <a:bodyPr/>
          <a:lstStyle/>
          <a:p>
            <a:pPr marL="342900" indent="-342900">
              <a:spcBef>
                <a:spcPct val="20000"/>
              </a:spcBef>
              <a:buFontTx/>
              <a:buChar char="•"/>
            </a:pPr>
            <a:r>
              <a:rPr lang="en-GB" sz="3200">
                <a:solidFill>
                  <a:srgbClr val="FF0000"/>
                </a:solidFill>
              </a:rPr>
              <a:t>Heterozygous</a:t>
            </a:r>
          </a:p>
          <a:p>
            <a:pPr marL="342900" indent="-342900">
              <a:spcBef>
                <a:spcPct val="20000"/>
              </a:spcBef>
              <a:buFontTx/>
              <a:buChar char="•"/>
            </a:pPr>
            <a:r>
              <a:rPr lang="en-GB" sz="3200"/>
              <a:t>2 identical chromosomes with </a:t>
            </a:r>
            <a:r>
              <a:rPr lang="en-GB" sz="3200" b="1"/>
              <a:t>DIFFERENT</a:t>
            </a:r>
            <a:r>
              <a:rPr lang="en-GB" sz="3200"/>
              <a:t> Gene types i.e. Dominant &amp; Recessive</a:t>
            </a:r>
          </a:p>
          <a:p>
            <a:pPr marL="342900" indent="-342900">
              <a:spcBef>
                <a:spcPct val="20000"/>
              </a:spcBef>
              <a:buFontTx/>
              <a:buChar char="•"/>
            </a:pPr>
            <a:r>
              <a:rPr lang="en-GB" sz="3200">
                <a:solidFill>
                  <a:srgbClr val="FF0000"/>
                </a:solidFill>
              </a:rPr>
              <a:t>Homozygous</a:t>
            </a:r>
          </a:p>
          <a:p>
            <a:pPr marL="342900" indent="-342900">
              <a:spcBef>
                <a:spcPct val="20000"/>
              </a:spcBef>
              <a:buFontTx/>
              <a:buChar char="•"/>
            </a:pPr>
            <a:r>
              <a:rPr lang="en-GB" sz="3200"/>
              <a:t>2 identical chromosomes with the </a:t>
            </a:r>
            <a:r>
              <a:rPr lang="cy-GB" sz="3200" b="1"/>
              <a:t>SAME</a:t>
            </a:r>
            <a:r>
              <a:rPr lang="en-GB" sz="3200"/>
              <a:t> genes on each chromosome ie D</a:t>
            </a:r>
            <a:r>
              <a:rPr lang="cy-GB" sz="3200"/>
              <a:t>ominant</a:t>
            </a:r>
            <a:r>
              <a:rPr lang="en-GB" sz="3200"/>
              <a:t> &amp; D</a:t>
            </a:r>
            <a:r>
              <a:rPr lang="cy-GB" sz="3200"/>
              <a:t>ominant</a:t>
            </a:r>
            <a:endParaRPr lang="en-GB" sz="32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457200" y="0"/>
            <a:ext cx="8229600" cy="1066800"/>
          </a:xfrm>
          <a:prstGeom prst="rect">
            <a:avLst/>
          </a:prstGeom>
          <a:noFill/>
          <a:ln w="9525">
            <a:noFill/>
            <a:miter lim="800000"/>
            <a:headEnd/>
            <a:tailEnd/>
          </a:ln>
        </p:spPr>
        <p:txBody>
          <a:bodyPr anchor="ctr"/>
          <a:lstStyle/>
          <a:p>
            <a:pPr algn="ctr"/>
            <a:r>
              <a:rPr lang="en-GB" sz="4400" b="1">
                <a:solidFill>
                  <a:srgbClr val="FF0000"/>
                </a:solidFill>
              </a:rPr>
              <a:t>Glossary</a:t>
            </a:r>
          </a:p>
        </p:txBody>
      </p:sp>
      <p:sp>
        <p:nvSpPr>
          <p:cNvPr id="6147" name="Rectangle 3"/>
          <p:cNvSpPr>
            <a:spLocks noChangeArrowheads="1"/>
          </p:cNvSpPr>
          <p:nvPr/>
        </p:nvSpPr>
        <p:spPr bwMode="auto">
          <a:xfrm>
            <a:off x="381000" y="990600"/>
            <a:ext cx="8382000" cy="51816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GB" sz="3200">
                <a:solidFill>
                  <a:srgbClr val="FF0000"/>
                </a:solidFill>
              </a:rPr>
              <a:t>Locus</a:t>
            </a:r>
          </a:p>
          <a:p>
            <a:pPr marL="342900" indent="-342900">
              <a:lnSpc>
                <a:spcPct val="90000"/>
              </a:lnSpc>
              <a:spcBef>
                <a:spcPct val="20000"/>
              </a:spcBef>
              <a:buFontTx/>
              <a:buChar char="•"/>
            </a:pPr>
            <a:r>
              <a:rPr lang="en-GB" sz="3200"/>
              <a:t>Location of a gene on a chromosome</a:t>
            </a:r>
          </a:p>
          <a:p>
            <a:pPr marL="342900" indent="-342900">
              <a:lnSpc>
                <a:spcPct val="90000"/>
              </a:lnSpc>
              <a:spcBef>
                <a:spcPct val="20000"/>
              </a:spcBef>
              <a:buFontTx/>
              <a:buChar char="•"/>
            </a:pPr>
            <a:r>
              <a:rPr lang="en-GB" sz="3200">
                <a:solidFill>
                  <a:srgbClr val="FF0000"/>
                </a:solidFill>
              </a:rPr>
              <a:t>Allele</a:t>
            </a:r>
          </a:p>
          <a:p>
            <a:pPr marL="342900" indent="-342900">
              <a:lnSpc>
                <a:spcPct val="90000"/>
              </a:lnSpc>
              <a:spcBef>
                <a:spcPct val="20000"/>
              </a:spcBef>
              <a:buFontTx/>
              <a:buChar char="•"/>
            </a:pPr>
            <a:r>
              <a:rPr lang="en-GB" sz="3200"/>
              <a:t>Variation of a gene that produces an alternative Phenotype</a:t>
            </a:r>
          </a:p>
          <a:p>
            <a:pPr marL="342900" indent="-342900">
              <a:lnSpc>
                <a:spcPct val="90000"/>
              </a:lnSpc>
              <a:spcBef>
                <a:spcPct val="20000"/>
              </a:spcBef>
              <a:buFontTx/>
              <a:buChar char="•"/>
            </a:pPr>
            <a:r>
              <a:rPr lang="en-GB" sz="3200">
                <a:solidFill>
                  <a:srgbClr val="FF0000"/>
                </a:solidFill>
              </a:rPr>
              <a:t>Phenotype</a:t>
            </a:r>
          </a:p>
          <a:p>
            <a:pPr marL="342900" indent="-342900">
              <a:lnSpc>
                <a:spcPct val="90000"/>
              </a:lnSpc>
              <a:spcBef>
                <a:spcPct val="20000"/>
              </a:spcBef>
              <a:buFontTx/>
              <a:buChar char="•"/>
            </a:pPr>
            <a:r>
              <a:rPr lang="en-GB" sz="3200"/>
              <a:t>The result of expressing a gene ie Hair colour</a:t>
            </a:r>
          </a:p>
          <a:p>
            <a:pPr marL="342900" indent="-342900">
              <a:lnSpc>
                <a:spcPct val="90000"/>
              </a:lnSpc>
              <a:spcBef>
                <a:spcPct val="20000"/>
              </a:spcBef>
              <a:buFontTx/>
              <a:buChar char="•"/>
            </a:pPr>
            <a:r>
              <a:rPr lang="en-GB" sz="3200">
                <a:solidFill>
                  <a:srgbClr val="FF0000"/>
                </a:solidFill>
              </a:rPr>
              <a:t>Gene</a:t>
            </a:r>
          </a:p>
          <a:p>
            <a:pPr marL="342900" indent="-342900">
              <a:lnSpc>
                <a:spcPct val="90000"/>
              </a:lnSpc>
              <a:spcBef>
                <a:spcPct val="20000"/>
              </a:spcBef>
              <a:buFontTx/>
              <a:buChar char="•"/>
            </a:pPr>
            <a:r>
              <a:rPr lang="en-GB" sz="3200"/>
              <a:t>A section of DNA made of bases that code for a phenotype. ie eye colour</a:t>
            </a:r>
          </a:p>
          <a:p>
            <a:pPr marL="342900" indent="-342900">
              <a:lnSpc>
                <a:spcPct val="90000"/>
              </a:lnSpc>
              <a:spcBef>
                <a:spcPct val="20000"/>
              </a:spcBef>
              <a:buFontTx/>
              <a:buChar char="•"/>
            </a:pPr>
            <a:endParaRPr lang="en-GB" sz="32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457200" y="361950"/>
            <a:ext cx="8229600" cy="1371600"/>
          </a:xfrm>
          <a:prstGeom prst="rect">
            <a:avLst/>
          </a:prstGeom>
          <a:noFill/>
          <a:ln w="9525">
            <a:noFill/>
            <a:miter lim="800000"/>
            <a:headEnd/>
            <a:tailEnd/>
          </a:ln>
        </p:spPr>
        <p:txBody>
          <a:bodyPr anchor="ctr"/>
          <a:lstStyle/>
          <a:p>
            <a:pPr algn="ctr"/>
            <a:r>
              <a:rPr lang="en-GB" sz="4400" b="1">
                <a:solidFill>
                  <a:srgbClr val="FF0000"/>
                </a:solidFill>
              </a:rPr>
              <a:t>Glossary</a:t>
            </a:r>
          </a:p>
        </p:txBody>
      </p:sp>
      <p:sp>
        <p:nvSpPr>
          <p:cNvPr id="7171" name="Rectangle 3"/>
          <p:cNvSpPr>
            <a:spLocks noChangeArrowheads="1"/>
          </p:cNvSpPr>
          <p:nvPr/>
        </p:nvSpPr>
        <p:spPr bwMode="auto">
          <a:xfrm>
            <a:off x="457200" y="1962150"/>
            <a:ext cx="8229600" cy="4876800"/>
          </a:xfrm>
          <a:prstGeom prst="rect">
            <a:avLst/>
          </a:prstGeom>
          <a:noFill/>
          <a:ln w="9525">
            <a:noFill/>
            <a:miter lim="800000"/>
            <a:headEnd/>
            <a:tailEnd/>
          </a:ln>
        </p:spPr>
        <p:txBody>
          <a:bodyPr/>
          <a:lstStyle/>
          <a:p>
            <a:pPr marL="342900" indent="-342900">
              <a:spcBef>
                <a:spcPct val="20000"/>
              </a:spcBef>
              <a:buFontTx/>
              <a:buChar char="•"/>
            </a:pPr>
            <a:r>
              <a:rPr lang="en-GB" sz="3200">
                <a:solidFill>
                  <a:srgbClr val="FF0000"/>
                </a:solidFill>
              </a:rPr>
              <a:t>Sex Linked Chromosome</a:t>
            </a:r>
          </a:p>
          <a:p>
            <a:pPr marL="342900" indent="-342900">
              <a:spcBef>
                <a:spcPct val="20000"/>
              </a:spcBef>
              <a:buFontTx/>
              <a:buChar char="•"/>
            </a:pPr>
            <a:r>
              <a:rPr lang="en-GB" sz="3200"/>
              <a:t>Is either X or Y. Determines gender. Females have XX, males have XY</a:t>
            </a:r>
          </a:p>
          <a:p>
            <a:pPr marL="342900" indent="-342900">
              <a:spcBef>
                <a:spcPct val="20000"/>
              </a:spcBef>
              <a:buFontTx/>
              <a:buChar char="•"/>
            </a:pPr>
            <a:r>
              <a:rPr lang="en-GB" sz="3200">
                <a:solidFill>
                  <a:srgbClr val="FF0000"/>
                </a:solidFill>
              </a:rPr>
              <a:t>Autosomal Chromosome</a:t>
            </a:r>
          </a:p>
          <a:p>
            <a:pPr marL="342900" indent="-342900">
              <a:spcBef>
                <a:spcPct val="20000"/>
              </a:spcBef>
              <a:buFontTx/>
              <a:buChar char="•"/>
            </a:pPr>
            <a:r>
              <a:rPr lang="en-GB" sz="3200"/>
              <a:t>Pairs of chromosomes that have identical gene location, and are the same in Male and Females. Only the code within the gene varies.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57200" y="381000"/>
            <a:ext cx="8229600" cy="1371600"/>
          </a:xfrm>
          <a:prstGeom prst="rect">
            <a:avLst/>
          </a:prstGeom>
          <a:noFill/>
          <a:ln w="9525">
            <a:noFill/>
            <a:miter lim="800000"/>
            <a:headEnd/>
            <a:tailEnd/>
          </a:ln>
        </p:spPr>
        <p:txBody>
          <a:bodyPr anchor="ctr"/>
          <a:lstStyle/>
          <a:p>
            <a:pPr algn="ctr"/>
            <a:r>
              <a:rPr lang="en-GB" sz="4400" b="1">
                <a:solidFill>
                  <a:srgbClr val="FF0000"/>
                </a:solidFill>
              </a:rPr>
              <a:t>Glossary</a:t>
            </a:r>
          </a:p>
        </p:txBody>
      </p:sp>
      <p:sp>
        <p:nvSpPr>
          <p:cNvPr id="8195" name="Rectangle 3"/>
          <p:cNvSpPr>
            <a:spLocks noChangeArrowheads="1"/>
          </p:cNvSpPr>
          <p:nvPr/>
        </p:nvSpPr>
        <p:spPr bwMode="auto">
          <a:xfrm>
            <a:off x="457200" y="1981200"/>
            <a:ext cx="8229600" cy="41148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GB" sz="3200">
                <a:solidFill>
                  <a:srgbClr val="FF0000"/>
                </a:solidFill>
              </a:rPr>
              <a:t>Dominant Gene</a:t>
            </a:r>
          </a:p>
          <a:p>
            <a:pPr marL="342900" indent="-342900">
              <a:lnSpc>
                <a:spcPct val="90000"/>
              </a:lnSpc>
              <a:spcBef>
                <a:spcPct val="20000"/>
              </a:spcBef>
              <a:buFontTx/>
              <a:buChar char="•"/>
            </a:pPr>
            <a:r>
              <a:rPr lang="en-GB" sz="3200"/>
              <a:t>A strong gene that only needs one copy on one chromosome to be expressed.</a:t>
            </a:r>
          </a:p>
          <a:p>
            <a:pPr marL="342900" indent="-342900">
              <a:lnSpc>
                <a:spcPct val="90000"/>
              </a:lnSpc>
              <a:spcBef>
                <a:spcPct val="20000"/>
              </a:spcBef>
              <a:buFontTx/>
              <a:buChar char="•"/>
            </a:pPr>
            <a:r>
              <a:rPr lang="en-GB" sz="3200">
                <a:solidFill>
                  <a:srgbClr val="FF0000"/>
                </a:solidFill>
              </a:rPr>
              <a:t>Recessive gene</a:t>
            </a:r>
          </a:p>
          <a:p>
            <a:pPr marL="342900" indent="-342900">
              <a:lnSpc>
                <a:spcPct val="90000"/>
              </a:lnSpc>
              <a:spcBef>
                <a:spcPct val="20000"/>
              </a:spcBef>
              <a:buFontTx/>
              <a:buChar char="•"/>
            </a:pPr>
            <a:r>
              <a:rPr lang="en-GB" sz="3200"/>
              <a:t>Weak gene that needs a copy on each autosomal chromosome (M&amp;F), or on each XX in women, or on the X in men, to be expressed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2293938"/>
            <a:ext cx="9144000" cy="946150"/>
          </a:xfrm>
          <a:prstGeom prst="rect">
            <a:avLst/>
          </a:prstGeom>
          <a:noFill/>
          <a:ln w="9525">
            <a:noFill/>
            <a:miter lim="800000"/>
            <a:headEnd/>
            <a:tailEnd/>
          </a:ln>
        </p:spPr>
        <p:txBody>
          <a:bodyPr>
            <a:spAutoFit/>
          </a:bodyPr>
          <a:lstStyle/>
          <a:p>
            <a:pPr algn="ctr"/>
            <a:r>
              <a:rPr lang="en-GB" sz="2800" b="1"/>
              <a:t>The Blood Group System</a:t>
            </a:r>
            <a:r>
              <a:rPr lang="cy-GB" sz="2800" b="1"/>
              <a:t>s</a:t>
            </a:r>
            <a:endParaRPr lang="en-GB" sz="2800" b="1"/>
          </a:p>
          <a:p>
            <a:pPr eaLnBrk="0" hangingPunct="0"/>
            <a:endParaRPr lang="en-GB" sz="2800"/>
          </a:p>
        </p:txBody>
      </p:sp>
      <p:sp>
        <p:nvSpPr>
          <p:cNvPr id="9219" name="Rectangle 3"/>
          <p:cNvSpPr>
            <a:spLocks noChangeArrowheads="1"/>
          </p:cNvSpPr>
          <p:nvPr/>
        </p:nvSpPr>
        <p:spPr bwMode="auto">
          <a:xfrm>
            <a:off x="1768475" y="3148013"/>
            <a:ext cx="5607050" cy="1539875"/>
          </a:xfrm>
          <a:prstGeom prst="rect">
            <a:avLst/>
          </a:prstGeom>
          <a:noFill/>
          <a:ln w="9525">
            <a:noFill/>
            <a:miter lim="800000"/>
            <a:headEnd/>
            <a:tailEnd/>
          </a:ln>
        </p:spPr>
        <p:txBody>
          <a:bodyPr>
            <a:spAutoFit/>
          </a:bodyPr>
          <a:lstStyle/>
          <a:p>
            <a:pPr algn="ctr"/>
            <a:r>
              <a:rPr lang="en-GB" sz="1400"/>
              <a:t>  </a:t>
            </a:r>
            <a:r>
              <a:rPr lang="en-GB" sz="1500"/>
              <a:t> </a:t>
            </a:r>
            <a:r>
              <a:rPr lang="en-GB" sz="1400"/>
              <a:t>                                                                                                                       </a:t>
            </a:r>
            <a:r>
              <a:rPr lang="en-GB" sz="2400"/>
              <a:t> </a:t>
            </a:r>
            <a:br>
              <a:rPr lang="en-GB" sz="2400"/>
            </a:br>
            <a:r>
              <a:rPr lang="en-GB" sz="2400"/>
              <a:t> </a:t>
            </a:r>
            <a:r>
              <a:rPr lang="en-GB" sz="2800"/>
              <a:t>  Inheritance and Genetics </a:t>
            </a:r>
            <a:br>
              <a:rPr lang="en-GB" sz="2800"/>
            </a:br>
            <a:endParaRPr lang="en-GB" sz="2800"/>
          </a:p>
        </p:txBody>
      </p:sp>
      <p:pic>
        <p:nvPicPr>
          <p:cNvPr id="9220" name="Picture 4" descr="http://www.bh.rmit.edu.au/mls/subjects/abo/resources/rule12.gif"/>
          <p:cNvPicPr>
            <a:picLocks noChangeAspect="1" noChangeArrowheads="1"/>
          </p:cNvPicPr>
          <p:nvPr/>
        </p:nvPicPr>
        <p:blipFill>
          <a:blip r:embed="rId2" cstate="print"/>
          <a:srcRect/>
          <a:stretch>
            <a:fillRect/>
          </a:stretch>
        </p:blipFill>
        <p:spPr bwMode="auto">
          <a:xfrm>
            <a:off x="1925638" y="3194050"/>
            <a:ext cx="5349875" cy="250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20"/>
          <p:cNvGrpSpPr>
            <a:grpSpLocks/>
          </p:cNvGrpSpPr>
          <p:nvPr/>
        </p:nvGrpSpPr>
        <p:grpSpPr bwMode="auto">
          <a:xfrm>
            <a:off x="-1371600" y="-990600"/>
            <a:ext cx="10515600" cy="5486400"/>
            <a:chOff x="0" y="0"/>
            <a:chExt cx="4320" cy="3456"/>
          </a:xfrm>
        </p:grpSpPr>
        <p:sp>
          <p:nvSpPr>
            <p:cNvPr id="10245" name="Rectangle 2"/>
            <p:cNvSpPr>
              <a:spLocks noChangeArrowheads="1"/>
            </p:cNvSpPr>
            <p:nvPr/>
          </p:nvSpPr>
          <p:spPr bwMode="auto">
            <a:xfrm>
              <a:off x="0" y="0"/>
              <a:ext cx="4320" cy="0"/>
            </a:xfrm>
            <a:prstGeom prst="rect">
              <a:avLst/>
            </a:prstGeom>
            <a:noFill/>
            <a:ln w="9525">
              <a:noFill/>
              <a:miter lim="800000"/>
              <a:headEnd/>
              <a:tailEnd/>
            </a:ln>
          </p:spPr>
          <p:txBody>
            <a:bodyPr>
              <a:spAutoFit/>
            </a:bodyPr>
            <a:lstStyle/>
            <a:p>
              <a:endParaRPr lang="en-US"/>
            </a:p>
          </p:txBody>
        </p:sp>
        <p:grpSp>
          <p:nvGrpSpPr>
            <p:cNvPr id="10246" name="Group 19"/>
            <p:cNvGrpSpPr>
              <a:grpSpLocks/>
            </p:cNvGrpSpPr>
            <p:nvPr/>
          </p:nvGrpSpPr>
          <p:grpSpPr bwMode="auto">
            <a:xfrm>
              <a:off x="0" y="0"/>
              <a:ext cx="4319" cy="3456"/>
              <a:chOff x="0" y="0"/>
              <a:chExt cx="4319" cy="3456"/>
            </a:xfrm>
          </p:grpSpPr>
          <p:sp>
            <p:nvSpPr>
              <p:cNvPr id="10247" name="Rectangle 3"/>
              <p:cNvSpPr>
                <a:spLocks noChangeArrowheads="1"/>
              </p:cNvSpPr>
              <p:nvPr/>
            </p:nvSpPr>
            <p:spPr bwMode="auto">
              <a:xfrm>
                <a:off x="0" y="0"/>
                <a:ext cx="1244" cy="0"/>
              </a:xfrm>
              <a:prstGeom prst="rect">
                <a:avLst/>
              </a:prstGeom>
              <a:noFill/>
              <a:ln w="9525">
                <a:noFill/>
                <a:miter lim="800000"/>
                <a:headEnd/>
                <a:tailEnd/>
              </a:ln>
            </p:spPr>
            <p:txBody>
              <a:bodyPr>
                <a:spAutoFit/>
              </a:bodyPr>
              <a:lstStyle/>
              <a:p>
                <a:endParaRPr lang="en-US"/>
              </a:p>
            </p:txBody>
          </p:sp>
          <p:sp>
            <p:nvSpPr>
              <p:cNvPr id="10248" name="Rectangle 4"/>
              <p:cNvSpPr>
                <a:spLocks noChangeArrowheads="1" noTextEdit="1"/>
              </p:cNvSpPr>
              <p:nvPr/>
            </p:nvSpPr>
            <p:spPr bwMode="auto">
              <a:xfrm>
                <a:off x="1244" y="0"/>
                <a:ext cx="153" cy="0"/>
              </a:xfrm>
              <a:prstGeom prst="rect">
                <a:avLst/>
              </a:prstGeom>
              <a:noFill/>
              <a:ln w="9525">
                <a:noFill/>
                <a:miter lim="800000"/>
                <a:headEnd/>
                <a:tailEnd/>
              </a:ln>
            </p:spPr>
            <p:txBody>
              <a:bodyPr>
                <a:spAutoFit/>
              </a:bodyPr>
              <a:lstStyle/>
              <a:p>
                <a:endParaRPr lang="en-CA"/>
              </a:p>
            </p:txBody>
          </p:sp>
          <p:sp>
            <p:nvSpPr>
              <p:cNvPr id="10249" name="Rectangle 5"/>
              <p:cNvSpPr>
                <a:spLocks noChangeArrowheads="1" noTextEdit="1"/>
              </p:cNvSpPr>
              <p:nvPr/>
            </p:nvSpPr>
            <p:spPr bwMode="auto">
              <a:xfrm>
                <a:off x="1397" y="0"/>
                <a:ext cx="2768" cy="0"/>
              </a:xfrm>
              <a:prstGeom prst="rect">
                <a:avLst/>
              </a:prstGeom>
              <a:noFill/>
              <a:ln w="9525">
                <a:noFill/>
                <a:miter lim="800000"/>
                <a:headEnd/>
                <a:tailEnd/>
              </a:ln>
            </p:spPr>
            <p:txBody>
              <a:bodyPr>
                <a:spAutoFit/>
              </a:bodyPr>
              <a:lstStyle/>
              <a:p>
                <a:endParaRPr lang="en-CA"/>
              </a:p>
            </p:txBody>
          </p:sp>
          <p:sp>
            <p:nvSpPr>
              <p:cNvPr id="10250" name="Rectangle 6"/>
              <p:cNvSpPr>
                <a:spLocks noChangeArrowheads="1" noTextEdit="1"/>
              </p:cNvSpPr>
              <p:nvPr/>
            </p:nvSpPr>
            <p:spPr bwMode="auto">
              <a:xfrm>
                <a:off x="4165" y="0"/>
                <a:ext cx="154" cy="0"/>
              </a:xfrm>
              <a:prstGeom prst="rect">
                <a:avLst/>
              </a:prstGeom>
              <a:noFill/>
              <a:ln w="9525">
                <a:noFill/>
                <a:miter lim="800000"/>
                <a:headEnd/>
                <a:tailEnd/>
              </a:ln>
            </p:spPr>
            <p:txBody>
              <a:bodyPr>
                <a:spAutoFit/>
              </a:bodyPr>
              <a:lstStyle/>
              <a:p>
                <a:endParaRPr lang="en-CA"/>
              </a:p>
            </p:txBody>
          </p:sp>
          <p:sp>
            <p:nvSpPr>
              <p:cNvPr id="10251" name="Rectangle 7"/>
              <p:cNvSpPr>
                <a:spLocks noChangeArrowheads="1" noTextEdit="1"/>
              </p:cNvSpPr>
              <p:nvPr/>
            </p:nvSpPr>
            <p:spPr bwMode="auto">
              <a:xfrm>
                <a:off x="0" y="0"/>
                <a:ext cx="1244" cy="686"/>
              </a:xfrm>
              <a:prstGeom prst="rect">
                <a:avLst/>
              </a:prstGeom>
              <a:noFill/>
              <a:ln w="9525">
                <a:noFill/>
                <a:miter lim="800000"/>
                <a:headEnd/>
                <a:tailEnd/>
              </a:ln>
            </p:spPr>
            <p:txBody>
              <a:bodyPr>
                <a:spAutoFit/>
              </a:bodyPr>
              <a:lstStyle/>
              <a:p>
                <a:endParaRPr lang="en-CA"/>
              </a:p>
            </p:txBody>
          </p:sp>
          <p:sp>
            <p:nvSpPr>
              <p:cNvPr id="10252" name="Rectangle 8"/>
              <p:cNvSpPr>
                <a:spLocks noChangeArrowheads="1" noTextEdit="1"/>
              </p:cNvSpPr>
              <p:nvPr/>
            </p:nvSpPr>
            <p:spPr bwMode="auto">
              <a:xfrm>
                <a:off x="1244" y="0"/>
                <a:ext cx="153" cy="686"/>
              </a:xfrm>
              <a:prstGeom prst="rect">
                <a:avLst/>
              </a:prstGeom>
              <a:noFill/>
              <a:ln w="9525">
                <a:noFill/>
                <a:miter lim="800000"/>
                <a:headEnd/>
                <a:tailEnd/>
              </a:ln>
            </p:spPr>
            <p:txBody>
              <a:bodyPr>
                <a:spAutoFit/>
              </a:bodyPr>
              <a:lstStyle/>
              <a:p>
                <a:endParaRPr lang="en-CA"/>
              </a:p>
            </p:txBody>
          </p:sp>
          <p:sp>
            <p:nvSpPr>
              <p:cNvPr id="10253" name="Rectangle 9"/>
              <p:cNvSpPr>
                <a:spLocks noChangeArrowheads="1"/>
              </p:cNvSpPr>
              <p:nvPr/>
            </p:nvSpPr>
            <p:spPr bwMode="auto">
              <a:xfrm>
                <a:off x="1397" y="0"/>
                <a:ext cx="2768" cy="686"/>
              </a:xfrm>
              <a:prstGeom prst="rect">
                <a:avLst/>
              </a:prstGeom>
              <a:noFill/>
              <a:ln w="9525">
                <a:noFill/>
                <a:miter lim="800000"/>
                <a:headEnd/>
                <a:tailEnd/>
              </a:ln>
            </p:spPr>
            <p:txBody>
              <a:bodyPr tIns="68241" bIns="46023" anchor="ctr"/>
              <a:lstStyle/>
              <a:p>
                <a:endParaRPr lang="en-GB" b="1">
                  <a:solidFill>
                    <a:srgbClr val="003366"/>
                  </a:solidFill>
                  <a:latin typeface="Arial" charset="0"/>
                  <a:cs typeface="Arial" charset="0"/>
                </a:endParaRPr>
              </a:p>
              <a:p>
                <a:endParaRPr lang="en-GB" b="1">
                  <a:solidFill>
                    <a:srgbClr val="003366"/>
                  </a:solidFill>
                  <a:latin typeface="Arial" charset="0"/>
                  <a:cs typeface="Arial" charset="0"/>
                </a:endParaRPr>
              </a:p>
              <a:p>
                <a:endParaRPr lang="en-GB" b="1">
                  <a:solidFill>
                    <a:srgbClr val="003366"/>
                  </a:solidFill>
                  <a:latin typeface="Arial" charset="0"/>
                  <a:cs typeface="Arial" charset="0"/>
                </a:endParaRPr>
              </a:p>
              <a:p>
                <a:endParaRPr lang="en-GB" b="1">
                  <a:solidFill>
                    <a:srgbClr val="003366"/>
                  </a:solidFill>
                  <a:latin typeface="Arial" charset="0"/>
                  <a:cs typeface="Arial" charset="0"/>
                </a:endParaRPr>
              </a:p>
              <a:p>
                <a:endParaRPr lang="en-GB" b="1">
                  <a:solidFill>
                    <a:srgbClr val="003366"/>
                  </a:solidFill>
                  <a:latin typeface="Arial" charset="0"/>
                  <a:cs typeface="Arial" charset="0"/>
                </a:endParaRPr>
              </a:p>
              <a:p>
                <a:endParaRPr lang="en-GB" b="1">
                  <a:solidFill>
                    <a:srgbClr val="003366"/>
                  </a:solidFill>
                  <a:latin typeface="Arial" charset="0"/>
                  <a:cs typeface="Arial" charset="0"/>
                </a:endParaRPr>
              </a:p>
              <a:p>
                <a:r>
                  <a:rPr lang="en-GB" b="1">
                    <a:solidFill>
                      <a:srgbClr val="003366"/>
                    </a:solidFill>
                    <a:latin typeface="Arial" charset="0"/>
                    <a:cs typeface="Arial" charset="0"/>
                  </a:rPr>
                  <a:t>History of Blood Groups and Blood Transfusions</a:t>
                </a:r>
              </a:p>
            </p:txBody>
          </p:sp>
          <p:sp>
            <p:nvSpPr>
              <p:cNvPr id="10254" name="Rectangle 10"/>
              <p:cNvSpPr>
                <a:spLocks noChangeArrowheads="1" noTextEdit="1"/>
              </p:cNvSpPr>
              <p:nvPr/>
            </p:nvSpPr>
            <p:spPr bwMode="auto">
              <a:xfrm>
                <a:off x="4165" y="0"/>
                <a:ext cx="154" cy="686"/>
              </a:xfrm>
              <a:prstGeom prst="rect">
                <a:avLst/>
              </a:prstGeom>
              <a:noFill/>
              <a:ln w="9525">
                <a:noFill/>
                <a:miter lim="800000"/>
                <a:headEnd/>
                <a:tailEnd/>
              </a:ln>
            </p:spPr>
            <p:txBody>
              <a:bodyPr>
                <a:spAutoFit/>
              </a:bodyPr>
              <a:lstStyle/>
              <a:p>
                <a:endParaRPr lang="en-CA"/>
              </a:p>
            </p:txBody>
          </p:sp>
          <p:sp>
            <p:nvSpPr>
              <p:cNvPr id="10255" name="Rectangle 11"/>
              <p:cNvSpPr>
                <a:spLocks noChangeArrowheads="1" noTextEdit="1"/>
              </p:cNvSpPr>
              <p:nvPr/>
            </p:nvSpPr>
            <p:spPr bwMode="auto">
              <a:xfrm>
                <a:off x="0" y="686"/>
                <a:ext cx="1244" cy="456"/>
              </a:xfrm>
              <a:prstGeom prst="rect">
                <a:avLst/>
              </a:prstGeom>
              <a:noFill/>
              <a:ln w="9525">
                <a:noFill/>
                <a:miter lim="800000"/>
                <a:headEnd/>
                <a:tailEnd/>
              </a:ln>
            </p:spPr>
            <p:txBody>
              <a:bodyPr>
                <a:spAutoFit/>
              </a:bodyPr>
              <a:lstStyle/>
              <a:p>
                <a:endParaRPr lang="en-CA"/>
              </a:p>
            </p:txBody>
          </p:sp>
          <p:sp>
            <p:nvSpPr>
              <p:cNvPr id="10256" name="Rectangle 12"/>
              <p:cNvSpPr>
                <a:spLocks noChangeArrowheads="1" noTextEdit="1"/>
              </p:cNvSpPr>
              <p:nvPr/>
            </p:nvSpPr>
            <p:spPr bwMode="auto">
              <a:xfrm>
                <a:off x="1244" y="686"/>
                <a:ext cx="153" cy="456"/>
              </a:xfrm>
              <a:prstGeom prst="rect">
                <a:avLst/>
              </a:prstGeom>
              <a:noFill/>
              <a:ln w="9525">
                <a:noFill/>
                <a:miter lim="800000"/>
                <a:headEnd/>
                <a:tailEnd/>
              </a:ln>
            </p:spPr>
            <p:txBody>
              <a:bodyPr>
                <a:spAutoFit/>
              </a:bodyPr>
              <a:lstStyle/>
              <a:p>
                <a:endParaRPr lang="en-CA"/>
              </a:p>
            </p:txBody>
          </p:sp>
          <p:sp>
            <p:nvSpPr>
              <p:cNvPr id="10257" name="Rectangle 13"/>
              <p:cNvSpPr>
                <a:spLocks noChangeArrowheads="1"/>
              </p:cNvSpPr>
              <p:nvPr/>
            </p:nvSpPr>
            <p:spPr bwMode="auto">
              <a:xfrm>
                <a:off x="1397" y="686"/>
                <a:ext cx="2768" cy="456"/>
              </a:xfrm>
              <a:prstGeom prst="rect">
                <a:avLst/>
              </a:prstGeom>
              <a:noFill/>
              <a:ln w="9525">
                <a:noFill/>
                <a:miter lim="800000"/>
                <a:headEnd/>
                <a:tailEnd/>
              </a:ln>
            </p:spPr>
            <p:txBody>
              <a:bodyPr tIns="68241" bIns="46023" anchor="ctr"/>
              <a:lstStyle/>
              <a:p>
                <a:pPr eaLnBrk="0" hangingPunct="0"/>
                <a:endParaRPr lang="en-US" sz="2400"/>
              </a:p>
            </p:txBody>
          </p:sp>
          <p:sp>
            <p:nvSpPr>
              <p:cNvPr id="10258" name="Rectangle 14"/>
              <p:cNvSpPr>
                <a:spLocks noChangeArrowheads="1" noTextEdit="1"/>
              </p:cNvSpPr>
              <p:nvPr/>
            </p:nvSpPr>
            <p:spPr bwMode="auto">
              <a:xfrm>
                <a:off x="4165" y="686"/>
                <a:ext cx="154" cy="456"/>
              </a:xfrm>
              <a:prstGeom prst="rect">
                <a:avLst/>
              </a:prstGeom>
              <a:noFill/>
              <a:ln w="9525">
                <a:noFill/>
                <a:miter lim="800000"/>
                <a:headEnd/>
                <a:tailEnd/>
              </a:ln>
            </p:spPr>
            <p:txBody>
              <a:bodyPr anchor="ctr">
                <a:spAutoFit/>
              </a:bodyPr>
              <a:lstStyle/>
              <a:p>
                <a:endParaRPr lang="en-CA"/>
              </a:p>
            </p:txBody>
          </p:sp>
          <p:sp>
            <p:nvSpPr>
              <p:cNvPr id="10259" name="Rectangle 15"/>
              <p:cNvSpPr>
                <a:spLocks noChangeArrowheads="1"/>
              </p:cNvSpPr>
              <p:nvPr/>
            </p:nvSpPr>
            <p:spPr bwMode="auto">
              <a:xfrm>
                <a:off x="0" y="1142"/>
                <a:ext cx="1244" cy="2314"/>
              </a:xfrm>
              <a:prstGeom prst="rect">
                <a:avLst/>
              </a:prstGeom>
              <a:noFill/>
              <a:ln w="9525">
                <a:noFill/>
                <a:miter lim="800000"/>
                <a:headEnd/>
                <a:tailEnd/>
              </a:ln>
            </p:spPr>
            <p:txBody>
              <a:bodyPr/>
              <a:lstStyle/>
              <a:p>
                <a:r>
                  <a:rPr lang="en-GB" sz="2400"/>
                  <a:t>  </a:t>
                </a:r>
                <a:r>
                  <a:rPr lang="en-GB" sz="21100"/>
                  <a:t> </a:t>
                </a:r>
                <a:r>
                  <a:rPr lang="en-GB" sz="2400"/>
                  <a:t>                    </a:t>
                </a:r>
              </a:p>
            </p:txBody>
          </p:sp>
          <p:sp>
            <p:nvSpPr>
              <p:cNvPr id="10260" name="Rectangle 17"/>
              <p:cNvSpPr>
                <a:spLocks noChangeArrowheads="1" noTextEdit="1"/>
              </p:cNvSpPr>
              <p:nvPr/>
            </p:nvSpPr>
            <p:spPr bwMode="auto">
              <a:xfrm>
                <a:off x="1244" y="1142"/>
                <a:ext cx="153" cy="2314"/>
              </a:xfrm>
              <a:prstGeom prst="rect">
                <a:avLst/>
              </a:prstGeom>
              <a:noFill/>
              <a:ln w="9525">
                <a:noFill/>
                <a:miter lim="800000"/>
                <a:headEnd/>
                <a:tailEnd/>
              </a:ln>
            </p:spPr>
            <p:txBody>
              <a:bodyPr>
                <a:spAutoFit/>
              </a:bodyPr>
              <a:lstStyle/>
              <a:p>
                <a:endParaRPr lang="en-CA"/>
              </a:p>
            </p:txBody>
          </p:sp>
          <p:sp>
            <p:nvSpPr>
              <p:cNvPr id="10261" name="Rectangle 18"/>
              <p:cNvSpPr>
                <a:spLocks noChangeArrowheads="1"/>
              </p:cNvSpPr>
              <p:nvPr/>
            </p:nvSpPr>
            <p:spPr bwMode="auto">
              <a:xfrm>
                <a:off x="1397" y="1142"/>
                <a:ext cx="2768" cy="2314"/>
              </a:xfrm>
              <a:prstGeom prst="rect">
                <a:avLst/>
              </a:prstGeom>
              <a:noFill/>
              <a:ln w="9525">
                <a:noFill/>
                <a:miter lim="800000"/>
                <a:headEnd/>
                <a:tailEnd/>
              </a:ln>
            </p:spPr>
            <p:txBody>
              <a:bodyPr/>
              <a:lstStyle/>
              <a:p>
                <a:pPr>
                  <a:buFontTx/>
                  <a:buChar char="•"/>
                </a:pPr>
                <a:endParaRPr lang="en-GB" sz="1800">
                  <a:latin typeface="Verdana" pitchFamily="34" charset="0"/>
                </a:endParaRPr>
              </a:p>
              <a:p>
                <a:pPr>
                  <a:buFontTx/>
                  <a:buChar char="•"/>
                </a:pPr>
                <a:endParaRPr lang="en-GB" sz="1800">
                  <a:latin typeface="Verdana" pitchFamily="34" charset="0"/>
                </a:endParaRPr>
              </a:p>
              <a:p>
                <a:pPr>
                  <a:buFontTx/>
                  <a:buChar char="•"/>
                </a:pPr>
                <a:r>
                  <a:rPr lang="en-GB" sz="2400">
                    <a:latin typeface="Verdana" pitchFamily="34" charset="0"/>
                  </a:rPr>
                  <a:t>Experiments with blood transfusions have been carried out for hundreds of years. Many patients have died and it was not until 1901, when the </a:t>
                </a:r>
                <a:r>
                  <a:rPr lang="en-GB" sz="2400" b="1">
                    <a:latin typeface="Verdana" pitchFamily="34" charset="0"/>
                  </a:rPr>
                  <a:t>Austrian Karl Landsteiner</a:t>
                </a:r>
                <a:r>
                  <a:rPr lang="en-GB" sz="2400">
                    <a:latin typeface="Verdana" pitchFamily="34" charset="0"/>
                  </a:rPr>
                  <a:t> discovered human blood groups, that blood transfusions became safer.</a:t>
                </a:r>
              </a:p>
              <a:p>
                <a:endParaRPr lang="en-GB" sz="2400">
                  <a:latin typeface="Verdana" pitchFamily="34" charset="0"/>
                </a:endParaRPr>
              </a:p>
              <a:p>
                <a:pPr eaLnBrk="0" hangingPunct="0">
                  <a:buFontTx/>
                  <a:buChar char="•"/>
                </a:pPr>
                <a:r>
                  <a:rPr lang="en-GB" sz="1800">
                    <a:latin typeface="Verdana" pitchFamily="34" charset="0"/>
                  </a:rPr>
                  <a:t> </a:t>
                </a:r>
                <a:r>
                  <a:rPr lang="cy-GB" sz="2400">
                    <a:latin typeface="Verdana" pitchFamily="34" charset="0"/>
                  </a:rPr>
                  <a:t>He found that m</a:t>
                </a:r>
                <a:r>
                  <a:rPr lang="en-GB" sz="2400">
                    <a:latin typeface="Verdana" pitchFamily="34" charset="0"/>
                  </a:rPr>
                  <a:t>ixing blood from two individuals can lead to blood clumping. The clumped RBCs can crack and cause toxic reactions. This can be fatal. </a:t>
                </a:r>
              </a:p>
              <a:p>
                <a:pPr eaLnBrk="0" hangingPunct="0"/>
                <a:endParaRPr lang="en-GB" sz="2400">
                  <a:latin typeface="Verdana" pitchFamily="34" charset="0"/>
                </a:endParaRPr>
              </a:p>
              <a:p>
                <a:pPr eaLnBrk="0" hangingPunct="0"/>
                <a:r>
                  <a:rPr lang="en-GB" sz="1800">
                    <a:latin typeface="Verdana" pitchFamily="34" charset="0"/>
                  </a:rPr>
                  <a:t> </a:t>
                </a:r>
              </a:p>
              <a:p>
                <a:pPr eaLnBrk="0" hangingPunct="0"/>
                <a:endParaRPr lang="en-GB" sz="1800"/>
              </a:p>
            </p:txBody>
          </p:sp>
        </p:grpSp>
      </p:grpSp>
      <p:pic>
        <p:nvPicPr>
          <p:cNvPr id="10243" name="Picture 16" descr=" "/>
          <p:cNvPicPr>
            <a:picLocks noChangeAspect="1" noChangeArrowheads="1"/>
          </p:cNvPicPr>
          <p:nvPr/>
        </p:nvPicPr>
        <p:blipFill>
          <a:blip r:embed="rId2" cstate="print"/>
          <a:srcRect/>
          <a:stretch>
            <a:fillRect/>
          </a:stretch>
        </p:blipFill>
        <p:spPr bwMode="auto">
          <a:xfrm>
            <a:off x="304800" y="685800"/>
            <a:ext cx="1752600" cy="4953000"/>
          </a:xfrm>
          <a:prstGeom prst="rect">
            <a:avLst/>
          </a:prstGeom>
          <a:noFill/>
          <a:ln w="9525">
            <a:noFill/>
            <a:miter lim="800000"/>
            <a:headEnd/>
            <a:tailEnd/>
          </a:ln>
        </p:spPr>
      </p:pic>
      <p:sp>
        <p:nvSpPr>
          <p:cNvPr id="10244" name="Rectangle 21"/>
          <p:cNvSpPr>
            <a:spLocks noChangeArrowheads="1"/>
          </p:cNvSpPr>
          <p:nvPr/>
        </p:nvSpPr>
        <p:spPr bwMode="auto">
          <a:xfrm>
            <a:off x="609600" y="6019800"/>
            <a:ext cx="8037513" cy="304800"/>
          </a:xfrm>
          <a:prstGeom prst="rect">
            <a:avLst/>
          </a:prstGeom>
          <a:noFill/>
          <a:ln w="9525">
            <a:noFill/>
            <a:miter lim="800000"/>
            <a:headEnd/>
            <a:tailEnd/>
          </a:ln>
        </p:spPr>
        <p:txBody>
          <a:bodyPr>
            <a:spAutoFit/>
          </a:bodyPr>
          <a:lstStyle/>
          <a:p>
            <a:r>
              <a:rPr lang="en-GB" sz="1400"/>
              <a:t>http://nobelprize.org/medicine/educational/landsteiner/readmore.html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710</TotalTime>
  <Words>2060</Words>
  <Application>Microsoft Office PowerPoint</Application>
  <PresentationFormat>On-screen Show (4:3)</PresentationFormat>
  <Paragraphs>359</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 Biology 121  Blood groups and Rhesus factor</vt:lpstr>
      <vt:lpstr>Slide 2</vt:lpstr>
      <vt:lpstr>Chromosomes</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AUTOSOMAL CHROMOSOME</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Company>UCE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id105388</dc:creator>
  <cp:lastModifiedBy>AKOBIA</cp:lastModifiedBy>
  <cp:revision>70</cp:revision>
  <dcterms:created xsi:type="dcterms:W3CDTF">2005-02-22T14:05:26Z</dcterms:created>
  <dcterms:modified xsi:type="dcterms:W3CDTF">2013-09-16T07:35:00Z</dcterms:modified>
</cp:coreProperties>
</file>