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624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8A2C4CC3-0D3D-4668-B95F-169D3ED8BE74}" type="slidenum">
              <a:rPr lang="en-US"/>
              <a:pPr>
                <a:defRPr/>
              </a:pPr>
              <a:t>‹#›</a:t>
            </a:fld>
            <a:endParaRPr lang="en-US"/>
          </a:p>
        </p:txBody>
      </p:sp>
    </p:spTree>
    <p:extLst>
      <p:ext uri="{BB962C8B-B14F-4D97-AF65-F5344CB8AC3E}">
        <p14:creationId xmlns:p14="http://schemas.microsoft.com/office/powerpoint/2010/main" val="350651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B6C5165-39F1-4307-89E8-CF6D58AFDB73}" type="slidenum">
              <a:rPr lang="en-US">
                <a:latin typeface="Arial" pitchFamily="34" charset="0"/>
              </a:rPr>
              <a:pPr/>
              <a:t>48</a:t>
            </a:fld>
            <a:endParaRPr lang="en-US">
              <a:latin typeface="Arial" pitchFamily="34"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eaLnBrk="1" hangingPunct="1">
              <a:defRPr/>
            </a:pPr>
            <a:endParaRPr lang="en-US" sz="2400"/>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defRPr/>
              </a:pPr>
              <a:endParaRPr lang="en-US" sz="2400"/>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defRPr/>
              </a:pPr>
              <a:endParaRPr lang="en-US" sz="2400"/>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defRPr/>
              </a:pPr>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eaLnBrk="1" hangingPunct="1">
                <a:defRPr/>
              </a:pPr>
              <a:endParaRPr lang="en-US" sz="2400"/>
            </a:p>
          </p:txBody>
        </p:sp>
      </p:grpSp>
      <p:sp>
        <p:nvSpPr>
          <p:cNvPr id="7171"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7172"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p>
        </p:txBody>
      </p:sp>
      <p:sp>
        <p:nvSpPr>
          <p:cNvPr id="13" name="Rectangle 6"/>
          <p:cNvSpPr>
            <a:spLocks noGrp="1" noChangeArrowheads="1"/>
          </p:cNvSpPr>
          <p:nvPr>
            <p:ph type="ftr" sz="quarter" idx="11"/>
          </p:nvPr>
        </p:nvSpPr>
        <p:spPr/>
        <p:txBody>
          <a:bodyPr/>
          <a:lstStyle>
            <a:lvl1pPr>
              <a:defRPr smtClean="0"/>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smtClean="0"/>
            </a:lvl1pPr>
          </a:lstStyle>
          <a:p>
            <a:pPr>
              <a:defRPr/>
            </a:pPr>
            <a:fld id="{CD4F9783-13D2-4260-8166-9542EB939C0E}" type="slidenum">
              <a:rPr lang="en-US"/>
              <a:pPr>
                <a:defRPr/>
              </a:pPr>
              <a:t>‹#›</a:t>
            </a:fld>
            <a:endParaRPr lang="en-US"/>
          </a:p>
        </p:txBody>
      </p:sp>
    </p:spTree>
    <p:extLst>
      <p:ext uri="{BB962C8B-B14F-4D97-AF65-F5344CB8AC3E}">
        <p14:creationId xmlns:p14="http://schemas.microsoft.com/office/powerpoint/2010/main" val="133471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FEAF35-60AC-4B4C-86A4-2E74C59801D4}" type="slidenum">
              <a:rPr lang="en-US"/>
              <a:pPr>
                <a:defRPr/>
              </a:pPr>
              <a:t>‹#›</a:t>
            </a:fld>
            <a:endParaRPr lang="en-US"/>
          </a:p>
        </p:txBody>
      </p:sp>
    </p:spTree>
    <p:extLst>
      <p:ext uri="{BB962C8B-B14F-4D97-AF65-F5344CB8AC3E}">
        <p14:creationId xmlns:p14="http://schemas.microsoft.com/office/powerpoint/2010/main" val="69043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AF29F8-8685-4647-A811-AF303BF020F7}" type="slidenum">
              <a:rPr lang="en-US"/>
              <a:pPr>
                <a:defRPr/>
              </a:pPr>
              <a:t>‹#›</a:t>
            </a:fld>
            <a:endParaRPr lang="en-US"/>
          </a:p>
        </p:txBody>
      </p:sp>
    </p:spTree>
    <p:extLst>
      <p:ext uri="{BB962C8B-B14F-4D97-AF65-F5344CB8AC3E}">
        <p14:creationId xmlns:p14="http://schemas.microsoft.com/office/powerpoint/2010/main" val="1698561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8229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56063"/>
            <a:ext cx="8229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9AE5FD-62C8-4BF3-B047-077D83A88BF8}" type="slidenum">
              <a:rPr lang="en-US"/>
              <a:pPr>
                <a:defRPr/>
              </a:pPr>
              <a:t>‹#›</a:t>
            </a:fld>
            <a:endParaRPr lang="en-US"/>
          </a:p>
        </p:txBody>
      </p:sp>
    </p:spTree>
    <p:extLst>
      <p:ext uri="{BB962C8B-B14F-4D97-AF65-F5344CB8AC3E}">
        <p14:creationId xmlns:p14="http://schemas.microsoft.com/office/powerpoint/2010/main" val="3428591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B6CBFC-E0B7-40CC-B932-BF1FF9BC8809}" type="slidenum">
              <a:rPr lang="en-US"/>
              <a:pPr>
                <a:defRPr/>
              </a:pPr>
              <a:t>‹#›</a:t>
            </a:fld>
            <a:endParaRPr lang="en-US"/>
          </a:p>
        </p:txBody>
      </p:sp>
    </p:spTree>
    <p:extLst>
      <p:ext uri="{BB962C8B-B14F-4D97-AF65-F5344CB8AC3E}">
        <p14:creationId xmlns:p14="http://schemas.microsoft.com/office/powerpoint/2010/main" val="3600845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28800"/>
            <a:ext cx="4038600" cy="4302125"/>
          </a:xfrm>
        </p:spPr>
        <p:txBody>
          <a:bodyPr/>
          <a:lstStyle/>
          <a:p>
            <a:pPr lvl="0"/>
            <a:endParaRPr lang="en-US" noProof="0" smtClean="0"/>
          </a:p>
        </p:txBody>
      </p:sp>
      <p:sp>
        <p:nvSpPr>
          <p:cNvPr id="4" name="Text Placeholder 3"/>
          <p:cNvSpPr>
            <a:spLocks noGrp="1"/>
          </p:cNvSpPr>
          <p:nvPr>
            <p:ph type="body"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5D1E8A-0CCA-41AF-AA33-CA9180BBADAC}" type="slidenum">
              <a:rPr lang="en-US"/>
              <a:pPr>
                <a:defRPr/>
              </a:pPr>
              <a:t>‹#›</a:t>
            </a:fld>
            <a:endParaRPr lang="en-US"/>
          </a:p>
        </p:txBody>
      </p:sp>
    </p:spTree>
    <p:extLst>
      <p:ext uri="{BB962C8B-B14F-4D97-AF65-F5344CB8AC3E}">
        <p14:creationId xmlns:p14="http://schemas.microsoft.com/office/powerpoint/2010/main" val="378172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59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B5F6EA-1127-4575-A17F-A57FD47D5F31}" type="slidenum">
              <a:rPr lang="en-US"/>
              <a:pPr>
                <a:defRPr/>
              </a:pPr>
              <a:t>‹#›</a:t>
            </a:fld>
            <a:endParaRPr lang="en-US"/>
          </a:p>
        </p:txBody>
      </p:sp>
    </p:spTree>
    <p:extLst>
      <p:ext uri="{BB962C8B-B14F-4D97-AF65-F5344CB8AC3E}">
        <p14:creationId xmlns:p14="http://schemas.microsoft.com/office/powerpoint/2010/main" val="383035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A223FD-582D-4448-8ED9-71D06C2B5EC9}" type="slidenum">
              <a:rPr lang="en-US"/>
              <a:pPr>
                <a:defRPr/>
              </a:pPr>
              <a:t>‹#›</a:t>
            </a:fld>
            <a:endParaRPr lang="en-US"/>
          </a:p>
        </p:txBody>
      </p:sp>
    </p:spTree>
    <p:extLst>
      <p:ext uri="{BB962C8B-B14F-4D97-AF65-F5344CB8AC3E}">
        <p14:creationId xmlns:p14="http://schemas.microsoft.com/office/powerpoint/2010/main" val="88691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A1141-96D9-4ACD-A853-8C3BD0DEE72D}" type="slidenum">
              <a:rPr lang="en-US"/>
              <a:pPr>
                <a:defRPr/>
              </a:pPr>
              <a:t>‹#›</a:t>
            </a:fld>
            <a:endParaRPr lang="en-US"/>
          </a:p>
        </p:txBody>
      </p:sp>
    </p:spTree>
    <p:extLst>
      <p:ext uri="{BB962C8B-B14F-4D97-AF65-F5344CB8AC3E}">
        <p14:creationId xmlns:p14="http://schemas.microsoft.com/office/powerpoint/2010/main" val="220050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6C1D0E-0008-49FF-9EEA-C942A170564E}" type="slidenum">
              <a:rPr lang="en-US"/>
              <a:pPr>
                <a:defRPr/>
              </a:pPr>
              <a:t>‹#›</a:t>
            </a:fld>
            <a:endParaRPr lang="en-US"/>
          </a:p>
        </p:txBody>
      </p:sp>
    </p:spTree>
    <p:extLst>
      <p:ext uri="{BB962C8B-B14F-4D97-AF65-F5344CB8AC3E}">
        <p14:creationId xmlns:p14="http://schemas.microsoft.com/office/powerpoint/2010/main" val="989239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E87EA8-7CAC-492E-9BE3-CFFF3920E8B2}" type="slidenum">
              <a:rPr lang="en-US"/>
              <a:pPr>
                <a:defRPr/>
              </a:pPr>
              <a:t>‹#›</a:t>
            </a:fld>
            <a:endParaRPr lang="en-US"/>
          </a:p>
        </p:txBody>
      </p:sp>
    </p:spTree>
    <p:extLst>
      <p:ext uri="{BB962C8B-B14F-4D97-AF65-F5344CB8AC3E}">
        <p14:creationId xmlns:p14="http://schemas.microsoft.com/office/powerpoint/2010/main" val="383661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E333C6-8840-4C39-8408-A878A67DC2B1}" type="slidenum">
              <a:rPr lang="en-US"/>
              <a:pPr>
                <a:defRPr/>
              </a:pPr>
              <a:t>‹#›</a:t>
            </a:fld>
            <a:endParaRPr lang="en-US"/>
          </a:p>
        </p:txBody>
      </p:sp>
    </p:spTree>
    <p:extLst>
      <p:ext uri="{BB962C8B-B14F-4D97-AF65-F5344CB8AC3E}">
        <p14:creationId xmlns:p14="http://schemas.microsoft.com/office/powerpoint/2010/main" val="298417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D0079F-7DC2-4C5D-941E-7F358E84292E}" type="slidenum">
              <a:rPr lang="en-US"/>
              <a:pPr>
                <a:defRPr/>
              </a:pPr>
              <a:t>‹#›</a:t>
            </a:fld>
            <a:endParaRPr lang="en-US"/>
          </a:p>
        </p:txBody>
      </p:sp>
    </p:spTree>
    <p:extLst>
      <p:ext uri="{BB962C8B-B14F-4D97-AF65-F5344CB8AC3E}">
        <p14:creationId xmlns:p14="http://schemas.microsoft.com/office/powerpoint/2010/main" val="104950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CB4B9B-5EF5-472C-AA4A-8299FA01A895}" type="slidenum">
              <a:rPr lang="en-US"/>
              <a:pPr>
                <a:defRPr/>
              </a:pPr>
              <a:t>‹#›</a:t>
            </a:fld>
            <a:endParaRPr lang="en-US"/>
          </a:p>
        </p:txBody>
      </p:sp>
    </p:spTree>
    <p:extLst>
      <p:ext uri="{BB962C8B-B14F-4D97-AF65-F5344CB8AC3E}">
        <p14:creationId xmlns:p14="http://schemas.microsoft.com/office/powerpoint/2010/main" val="4888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713480-1AFB-4382-8325-8E32620C0F5B}" type="slidenum">
              <a:rPr lang="en-US"/>
              <a:pPr>
                <a:defRPr/>
              </a:pPr>
              <a:t>‹#›</a:t>
            </a:fld>
            <a:endParaRPr lang="en-US"/>
          </a:p>
        </p:txBody>
      </p:sp>
    </p:spTree>
    <p:extLst>
      <p:ext uri="{BB962C8B-B14F-4D97-AF65-F5344CB8AC3E}">
        <p14:creationId xmlns:p14="http://schemas.microsoft.com/office/powerpoint/2010/main" val="225076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atin typeface="Arial" charset="0"/>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charset="0"/>
              </a:defRPr>
            </a:lvl1pPr>
          </a:lstStyle>
          <a:p>
            <a:pPr>
              <a:defRPr/>
            </a:pPr>
            <a:endParaRPr lang="en-US"/>
          </a:p>
        </p:txBody>
      </p:sp>
      <p:sp>
        <p:nvSpPr>
          <p:cNvPr id="6150"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charset="0"/>
              </a:defRPr>
            </a:lvl1pPr>
          </a:lstStyle>
          <a:p>
            <a:pPr>
              <a:defRPr/>
            </a:pPr>
            <a:fld id="{70B4B35D-487E-4561-B045-78B17FA323F7}" type="slidenum">
              <a:rPr lang="en-US"/>
              <a:pPr>
                <a:defRPr/>
              </a:pPr>
              <a:t>‹#›</a:t>
            </a:fld>
            <a:endParaRPr lang="en-US"/>
          </a:p>
        </p:txBody>
      </p:sp>
      <p:grpSp>
        <p:nvGrpSpPr>
          <p:cNvPr id="1031" name="Group 7"/>
          <p:cNvGrpSpPr>
            <a:grpSpLocks/>
          </p:cNvGrpSpPr>
          <p:nvPr/>
        </p:nvGrpSpPr>
        <p:grpSpPr bwMode="auto">
          <a:xfrm>
            <a:off x="279400" y="152400"/>
            <a:ext cx="8686800" cy="1600200"/>
            <a:chOff x="176" y="96"/>
            <a:chExt cx="5472" cy="1008"/>
          </a:xfrm>
        </p:grpSpPr>
        <p:sp>
          <p:nvSpPr>
            <p:cNvPr id="6152"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defRPr/>
              </a:pPr>
              <a:endParaRPr lang="en-US"/>
            </a:p>
          </p:txBody>
        </p:sp>
        <p:sp>
          <p:nvSpPr>
            <p:cNvPr id="6153"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eaLnBrk="1" hangingPunct="1">
                <a:defRPr/>
              </a:pPr>
              <a:endParaRPr lang="en-US" sz="2400"/>
            </a:p>
          </p:txBody>
        </p:sp>
        <p:sp>
          <p:nvSpPr>
            <p:cNvPr id="6154"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p>
          </p:txBody>
        </p:sp>
        <p:sp>
          <p:nvSpPr>
            <p:cNvPr id="6155"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eaLnBrk="1" hangingPunct="1">
                <a:defRPr/>
              </a:pPr>
              <a:endParaRPr lang="en-US" sz="2400"/>
            </a:p>
          </p:txBody>
        </p:sp>
        <p:sp>
          <p:nvSpPr>
            <p:cNvPr id="615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p>
          </p:txBody>
        </p:sp>
      </p:grpSp>
    </p:spTree>
  </p:cSld>
  <p:clrMap bg1="lt1" tx1="dk1" bg2="lt2" tx2="dk2" accent1="accent1" accent2="accent2" accent3="accent3" accent4="accent4" accent5="accent5" accent6="accent6" hlink="hlink" folHlink="folHlink"/>
  <p:sldLayoutIdLst>
    <p:sldLayoutId id="2147483682"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Chapter 18</a:t>
            </a:r>
            <a:br>
              <a:rPr lang="en-US" smtClean="0"/>
            </a:br>
            <a:r>
              <a:rPr lang="en-US" smtClean="0"/>
              <a:t>Genetics Ahead</a:t>
            </a:r>
          </a:p>
        </p:txBody>
      </p:sp>
      <p:sp>
        <p:nvSpPr>
          <p:cNvPr id="3075" name="Rectangle 3"/>
          <p:cNvSpPr>
            <a:spLocks noGrp="1" noChangeArrowheads="1"/>
          </p:cNvSpPr>
          <p:nvPr>
            <p:ph type="subTitle" idx="1"/>
          </p:nvPr>
        </p:nvSpPr>
        <p:spPr/>
        <p:txBody>
          <a:bodyPr/>
          <a:lstStyle/>
          <a:p>
            <a:pPr eaLnBrk="1" hangingPunct="1"/>
            <a:r>
              <a:rPr lang="en-US" smtClean="0">
                <a:latin typeface="Arial" pitchFamily="34" charset="0"/>
              </a:rPr>
              <a:t>Biology 3201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Fetoscopy</a:t>
            </a:r>
          </a:p>
        </p:txBody>
      </p:sp>
      <p:sp>
        <p:nvSpPr>
          <p:cNvPr id="12291" name="Rectangle 3"/>
          <p:cNvSpPr>
            <a:spLocks noGrp="1" noChangeArrowheads="1"/>
          </p:cNvSpPr>
          <p:nvPr>
            <p:ph type="body" sz="half" idx="1"/>
          </p:nvPr>
        </p:nvSpPr>
        <p:spPr>
          <a:xfrm>
            <a:off x="457200" y="1828800"/>
            <a:ext cx="5486400" cy="5029200"/>
          </a:xfrm>
        </p:spPr>
        <p:txBody>
          <a:bodyPr/>
          <a:lstStyle/>
          <a:p>
            <a:pPr eaLnBrk="1" hangingPunct="1">
              <a:lnSpc>
                <a:spcPct val="80000"/>
              </a:lnSpc>
            </a:pPr>
            <a:r>
              <a:rPr lang="en-US" sz="2000" smtClean="0"/>
              <a:t>an endoscope, a long tube with a camera on one end, is inserted through a small incision which is made in the woman’s abdomen.</a:t>
            </a:r>
            <a:br>
              <a:rPr lang="en-US" sz="2000" smtClean="0"/>
            </a:br>
            <a:endParaRPr lang="en-US" sz="2000" smtClean="0"/>
          </a:p>
          <a:p>
            <a:pPr eaLnBrk="1" hangingPunct="1">
              <a:lnSpc>
                <a:spcPct val="80000"/>
              </a:lnSpc>
            </a:pPr>
            <a:r>
              <a:rPr lang="en-US" sz="2000" smtClean="0"/>
              <a:t>Procedures such as drainage of excess fluid surrounding the brain and blood transfusions can be performed on the fetus while still in the womb.</a:t>
            </a:r>
            <a:br>
              <a:rPr lang="en-US" sz="2000" smtClean="0"/>
            </a:br>
            <a:endParaRPr lang="en-US" sz="2000" smtClean="0"/>
          </a:p>
          <a:p>
            <a:pPr eaLnBrk="1" hangingPunct="1">
              <a:lnSpc>
                <a:spcPct val="80000"/>
              </a:lnSpc>
            </a:pPr>
            <a:r>
              <a:rPr lang="en-US" sz="2000" smtClean="0"/>
              <a:t>Allows for the safe collection of blood samples from the fetus. </a:t>
            </a:r>
            <a:br>
              <a:rPr lang="en-US" sz="2000" smtClean="0"/>
            </a:br>
            <a:endParaRPr lang="en-US" sz="2000" smtClean="0"/>
          </a:p>
          <a:p>
            <a:pPr eaLnBrk="1" hangingPunct="1">
              <a:lnSpc>
                <a:spcPct val="80000"/>
              </a:lnSpc>
            </a:pPr>
            <a:r>
              <a:rPr lang="en-US" sz="2000" smtClean="0"/>
              <a:t>Genetic material from the blood sample can be used to create a karyotype or to test for a number of different genetic disorders.</a:t>
            </a:r>
            <a:br>
              <a:rPr lang="en-US" sz="2000" smtClean="0"/>
            </a:br>
            <a:endParaRPr lang="en-US" sz="2000" smtClean="0"/>
          </a:p>
          <a:p>
            <a:pPr eaLnBrk="1" hangingPunct="1">
              <a:lnSpc>
                <a:spcPct val="80000"/>
              </a:lnSpc>
            </a:pPr>
            <a:r>
              <a:rPr lang="en-US" sz="2000" smtClean="0"/>
              <a:t>Identification of proper blood type and detection of blood disorders are also possible using the process of fetoscopy. </a:t>
            </a:r>
          </a:p>
        </p:txBody>
      </p:sp>
      <p:pic>
        <p:nvPicPr>
          <p:cNvPr id="12292"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53125" y="2286000"/>
            <a:ext cx="3038475" cy="3076575"/>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Genetic Markers</a:t>
            </a:r>
          </a:p>
        </p:txBody>
      </p:sp>
      <p:sp>
        <p:nvSpPr>
          <p:cNvPr id="13315" name="Rectangle 3"/>
          <p:cNvSpPr>
            <a:spLocks noGrp="1" noChangeArrowheads="1"/>
          </p:cNvSpPr>
          <p:nvPr>
            <p:ph type="body" idx="1"/>
          </p:nvPr>
        </p:nvSpPr>
        <p:spPr/>
        <p:txBody>
          <a:bodyPr/>
          <a:lstStyle/>
          <a:p>
            <a:pPr eaLnBrk="1" hangingPunct="1"/>
            <a:r>
              <a:rPr lang="en-US" sz="2800" smtClean="0"/>
              <a:t>Any characteristic that provides information about an organism’s genome.</a:t>
            </a:r>
            <a:br>
              <a:rPr lang="en-US" sz="2800" smtClean="0"/>
            </a:br>
            <a:endParaRPr lang="en-US" sz="2800" smtClean="0"/>
          </a:p>
          <a:p>
            <a:pPr eaLnBrk="1" hangingPunct="1"/>
            <a:r>
              <a:rPr lang="en-US" sz="2800" smtClean="0"/>
              <a:t>Are identified at the molecular level within DNA</a:t>
            </a:r>
          </a:p>
          <a:p>
            <a:pPr lvl="1" eaLnBrk="1" hangingPunct="1"/>
            <a:r>
              <a:rPr lang="en-US" sz="2400" smtClean="0"/>
              <a:t>Provides clues about the genes associated with particular disorders</a:t>
            </a:r>
          </a:p>
          <a:p>
            <a:pPr eaLnBrk="1" hangingPunct="1"/>
            <a:r>
              <a:rPr lang="en-US" sz="2800" smtClean="0"/>
              <a:t>There are two types of DNA genetic markers:</a:t>
            </a:r>
          </a:p>
          <a:p>
            <a:pPr eaLnBrk="1" hangingPunct="1">
              <a:buFont typeface="Wingdings" pitchFamily="2" charset="2"/>
              <a:buNone/>
            </a:pPr>
            <a:r>
              <a:rPr lang="en-US" sz="2800" smtClean="0"/>
              <a:t>		1. Linked markers</a:t>
            </a:r>
          </a:p>
          <a:p>
            <a:pPr eaLnBrk="1" hangingPunct="1">
              <a:buFont typeface="Wingdings" pitchFamily="2" charset="2"/>
              <a:buNone/>
            </a:pPr>
            <a:r>
              <a:rPr lang="en-US" sz="2800" smtClean="0"/>
              <a:t>		2. Gene - specific markers</a:t>
            </a:r>
          </a:p>
        </p:txBody>
      </p:sp>
      <p:pic>
        <p:nvPicPr>
          <p:cNvPr id="133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105400"/>
            <a:ext cx="24384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Linked Genetic Markers</a:t>
            </a:r>
          </a:p>
        </p:txBody>
      </p:sp>
      <p:sp>
        <p:nvSpPr>
          <p:cNvPr id="14339" name="Rectangle 3"/>
          <p:cNvSpPr>
            <a:spLocks noGrp="1" noChangeArrowheads="1"/>
          </p:cNvSpPr>
          <p:nvPr>
            <p:ph type="body" sz="half" idx="1"/>
          </p:nvPr>
        </p:nvSpPr>
        <p:spPr/>
        <p:txBody>
          <a:bodyPr/>
          <a:lstStyle/>
          <a:p>
            <a:pPr eaLnBrk="1" hangingPunct="1">
              <a:lnSpc>
                <a:spcPct val="90000"/>
              </a:lnSpc>
            </a:pPr>
            <a:r>
              <a:rPr lang="en-US" sz="2800" smtClean="0"/>
              <a:t>A known sequence of nucleotides which is located close to a gene that causes a disorder. </a:t>
            </a:r>
            <a:br>
              <a:rPr lang="en-US" sz="2800" smtClean="0"/>
            </a:br>
            <a:endParaRPr lang="en-US" sz="2800" smtClean="0"/>
          </a:p>
          <a:p>
            <a:pPr eaLnBrk="1" hangingPunct="1">
              <a:lnSpc>
                <a:spcPct val="90000"/>
              </a:lnSpc>
            </a:pPr>
            <a:r>
              <a:rPr lang="en-US" sz="2800" smtClean="0"/>
              <a:t>If a linked marker is found, then the gene which causes a particular disorder is usually nearby.</a:t>
            </a:r>
          </a:p>
          <a:p>
            <a:pPr eaLnBrk="1" hangingPunct="1">
              <a:lnSpc>
                <a:spcPct val="90000"/>
              </a:lnSpc>
            </a:pPr>
            <a:endParaRPr lang="en-US" sz="2800" smtClean="0"/>
          </a:p>
        </p:txBody>
      </p:sp>
      <p:pic>
        <p:nvPicPr>
          <p:cNvPr id="14340"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48213" y="2570163"/>
            <a:ext cx="3838575" cy="281940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Gene - Specific Marker</a:t>
            </a:r>
          </a:p>
        </p:txBody>
      </p:sp>
      <p:sp>
        <p:nvSpPr>
          <p:cNvPr id="15363" name="Rectangle 3"/>
          <p:cNvSpPr>
            <a:spLocks noGrp="1" noChangeArrowheads="1"/>
          </p:cNvSpPr>
          <p:nvPr>
            <p:ph type="body" idx="1"/>
          </p:nvPr>
        </p:nvSpPr>
        <p:spPr>
          <a:xfrm>
            <a:off x="457200" y="1828800"/>
            <a:ext cx="8229600" cy="5029200"/>
          </a:xfrm>
        </p:spPr>
        <p:txBody>
          <a:bodyPr/>
          <a:lstStyle/>
          <a:p>
            <a:pPr eaLnBrk="1" hangingPunct="1">
              <a:lnSpc>
                <a:spcPct val="90000"/>
              </a:lnSpc>
            </a:pPr>
            <a:r>
              <a:rPr lang="en-US" sz="2800" smtClean="0"/>
              <a:t>Sequence of DNA which is actually a part of the gene itself.  This type of marker always indicates the present of a disorder causing gene.</a:t>
            </a:r>
          </a:p>
          <a:p>
            <a:pPr eaLnBrk="1" hangingPunct="1">
              <a:lnSpc>
                <a:spcPct val="90000"/>
              </a:lnSpc>
            </a:pPr>
            <a:endParaRPr lang="en-US" sz="2800" smtClean="0"/>
          </a:p>
          <a:p>
            <a:pPr eaLnBrk="1" hangingPunct="1">
              <a:lnSpc>
                <a:spcPct val="90000"/>
              </a:lnSpc>
            </a:pPr>
            <a:r>
              <a:rPr lang="en-US" sz="2800" smtClean="0"/>
              <a:t>These DNA markers are found using a </a:t>
            </a:r>
            <a:r>
              <a:rPr lang="en-US" sz="2800" b="1" u="sng" smtClean="0"/>
              <a:t>probe</a:t>
            </a:r>
            <a:r>
              <a:rPr lang="en-US" sz="2800" smtClean="0"/>
              <a:t> which consists of a nucleic acid sequence which is complementary to the marker sequence.  </a:t>
            </a:r>
            <a:br>
              <a:rPr lang="en-US" sz="2800" smtClean="0"/>
            </a:br>
            <a:endParaRPr lang="en-US" sz="2800" smtClean="0"/>
          </a:p>
          <a:p>
            <a:pPr eaLnBrk="1" hangingPunct="1">
              <a:lnSpc>
                <a:spcPct val="90000"/>
              </a:lnSpc>
            </a:pPr>
            <a:r>
              <a:rPr lang="en-US" sz="2800" smtClean="0"/>
              <a:t>When the probe is mixed with a solution which may contain the suspected gene, the DNA marker and the probe join together, indicating the gene is indeed present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t>Treatment of Genetic Disorders</a:t>
            </a:r>
          </a:p>
        </p:txBody>
      </p:sp>
      <p:sp>
        <p:nvSpPr>
          <p:cNvPr id="30724" name="Rectangle 4"/>
          <p:cNvSpPr>
            <a:spLocks noGrp="1" noChangeArrowheads="1"/>
          </p:cNvSpPr>
          <p:nvPr>
            <p:ph type="body" sz="half" idx="1"/>
          </p:nvPr>
        </p:nvSpPr>
        <p:spPr>
          <a:xfrm>
            <a:off x="457200" y="1828800"/>
            <a:ext cx="4038600" cy="5029200"/>
          </a:xfrm>
        </p:spPr>
        <p:txBody>
          <a:bodyPr/>
          <a:lstStyle/>
          <a:p>
            <a:pPr eaLnBrk="1" hangingPunct="1">
              <a:lnSpc>
                <a:spcPct val="90000"/>
              </a:lnSpc>
              <a:buFont typeface="Wingdings" pitchFamily="2" charset="2"/>
              <a:buNone/>
            </a:pPr>
            <a:r>
              <a:rPr lang="en-US" sz="2000" b="1" u="sng" smtClean="0"/>
              <a:t>Genetic Screening and Prevention</a:t>
            </a:r>
            <a:br>
              <a:rPr lang="en-US" sz="2000" b="1" u="sng" smtClean="0"/>
            </a:br>
            <a:endParaRPr lang="en-US" sz="2000" b="1" u="sng" smtClean="0"/>
          </a:p>
          <a:p>
            <a:pPr eaLnBrk="1" hangingPunct="1">
              <a:lnSpc>
                <a:spcPct val="90000"/>
              </a:lnSpc>
            </a:pPr>
            <a:r>
              <a:rPr lang="en-US" sz="2000" smtClean="0"/>
              <a:t>Genetic disorders can be detected at birth.</a:t>
            </a:r>
            <a:br>
              <a:rPr lang="en-US" sz="2000" smtClean="0"/>
            </a:br>
            <a:endParaRPr lang="en-US" sz="2000" smtClean="0"/>
          </a:p>
          <a:p>
            <a:pPr eaLnBrk="1" hangingPunct="1">
              <a:lnSpc>
                <a:spcPct val="90000"/>
              </a:lnSpc>
            </a:pPr>
            <a:r>
              <a:rPr lang="en-US" sz="2000" smtClean="0"/>
              <a:t>Blood tests can be used to detect a number of disorders early and thus allow doctors to carry out preventive measures.</a:t>
            </a:r>
            <a:br>
              <a:rPr lang="en-US" sz="2000" smtClean="0"/>
            </a:br>
            <a:endParaRPr lang="en-US" sz="2000" smtClean="0"/>
          </a:p>
          <a:p>
            <a:pPr eaLnBrk="1" hangingPunct="1">
              <a:lnSpc>
                <a:spcPct val="90000"/>
              </a:lnSpc>
            </a:pPr>
            <a:r>
              <a:rPr lang="en-US" sz="2000" smtClean="0"/>
              <a:t>Phenylketonuria (PKU) is an example of such a disorder.  If detected early, a child with PKU can be given a special diet to promote healthy growth and allow them to lead normal lives </a:t>
            </a:r>
          </a:p>
        </p:txBody>
      </p:sp>
      <p:sp>
        <p:nvSpPr>
          <p:cNvPr id="30725" name="Rectangle 5"/>
          <p:cNvSpPr>
            <a:spLocks noGrp="1" noChangeArrowheads="1"/>
          </p:cNvSpPr>
          <p:nvPr>
            <p:ph type="body" sz="half" idx="2"/>
          </p:nvPr>
        </p:nvSpPr>
        <p:spPr/>
        <p:txBody>
          <a:bodyPr/>
          <a:lstStyle/>
          <a:p>
            <a:pPr algn="ctr" eaLnBrk="1" hangingPunct="1">
              <a:lnSpc>
                <a:spcPct val="90000"/>
              </a:lnSpc>
              <a:buFont typeface="Wingdings" pitchFamily="2" charset="2"/>
              <a:buNone/>
            </a:pPr>
            <a:r>
              <a:rPr lang="en-US" sz="2000" b="1" u="sng" smtClean="0"/>
              <a:t>Surgery</a:t>
            </a:r>
            <a:br>
              <a:rPr lang="en-US" sz="2000" b="1" u="sng" smtClean="0"/>
            </a:br>
            <a:endParaRPr lang="en-US" sz="2000" b="1" u="sng" smtClean="0"/>
          </a:p>
          <a:p>
            <a:pPr eaLnBrk="1" hangingPunct="1">
              <a:lnSpc>
                <a:spcPct val="90000"/>
              </a:lnSpc>
            </a:pPr>
            <a:r>
              <a:rPr lang="en-US" sz="2000" smtClean="0"/>
              <a:t>Some genetic conditions can be treated through surgery.</a:t>
            </a:r>
          </a:p>
          <a:p>
            <a:pPr eaLnBrk="1" hangingPunct="1">
              <a:lnSpc>
                <a:spcPct val="90000"/>
              </a:lnSpc>
            </a:pPr>
            <a:endParaRPr lang="en-US" sz="2000" smtClean="0"/>
          </a:p>
          <a:p>
            <a:pPr eaLnBrk="1" hangingPunct="1">
              <a:lnSpc>
                <a:spcPct val="90000"/>
              </a:lnSpc>
            </a:pPr>
            <a:r>
              <a:rPr lang="en-US" sz="2000" smtClean="0"/>
              <a:t>Babies born with certain disorders can have them corrected through surgical procedures.</a:t>
            </a:r>
          </a:p>
          <a:p>
            <a:pPr eaLnBrk="1" hangingPunct="1">
              <a:lnSpc>
                <a:spcPct val="90000"/>
              </a:lnSpc>
            </a:pPr>
            <a:endParaRPr lang="en-US" sz="2000" smtClean="0"/>
          </a:p>
          <a:p>
            <a:pPr eaLnBrk="1" hangingPunct="1">
              <a:lnSpc>
                <a:spcPct val="90000"/>
              </a:lnSpc>
            </a:pPr>
            <a:r>
              <a:rPr lang="en-US" sz="2000" smtClean="0"/>
              <a:t>Cleft palate or a vertical groove in the roof of a child’s mouth can be corrected through reconstructive surgery.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 calcmode="lin" valueType="num">
                                      <p:cBhvr additive="base">
                                        <p:cTn id="7" dur="500" fill="hold"/>
                                        <p:tgtEl>
                                          <p:spTgt spid="307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724">
                                            <p:txEl>
                                              <p:pRg st="1" end="1"/>
                                            </p:txEl>
                                          </p:spTgt>
                                        </p:tgtEl>
                                        <p:attrNameLst>
                                          <p:attrName>style.visibility</p:attrName>
                                        </p:attrNameLst>
                                      </p:cBhvr>
                                      <p:to>
                                        <p:strVal val="visible"/>
                                      </p:to>
                                    </p:set>
                                    <p:anim calcmode="lin" valueType="num">
                                      <p:cBhvr additive="base">
                                        <p:cTn id="11" dur="500" fill="hold"/>
                                        <p:tgtEl>
                                          <p:spTgt spid="3072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72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724">
                                            <p:txEl>
                                              <p:pRg st="2" end="2"/>
                                            </p:txEl>
                                          </p:spTgt>
                                        </p:tgtEl>
                                        <p:attrNameLst>
                                          <p:attrName>style.visibility</p:attrName>
                                        </p:attrNameLst>
                                      </p:cBhvr>
                                      <p:to>
                                        <p:strVal val="visible"/>
                                      </p:to>
                                    </p:set>
                                    <p:anim calcmode="lin" valueType="num">
                                      <p:cBhvr additive="base">
                                        <p:cTn id="15" dur="500" fill="hold"/>
                                        <p:tgtEl>
                                          <p:spTgt spid="3072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072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724">
                                            <p:txEl>
                                              <p:pRg st="3" end="3"/>
                                            </p:txEl>
                                          </p:spTgt>
                                        </p:tgtEl>
                                        <p:attrNameLst>
                                          <p:attrName>style.visibility</p:attrName>
                                        </p:attrNameLst>
                                      </p:cBhvr>
                                      <p:to>
                                        <p:strVal val="visible"/>
                                      </p:to>
                                    </p:set>
                                    <p:anim calcmode="lin" valueType="num">
                                      <p:cBhvr additive="base">
                                        <p:cTn id="19" dur="500" fill="hold"/>
                                        <p:tgtEl>
                                          <p:spTgt spid="3072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0725">
                                            <p:txEl>
                                              <p:pRg st="0" end="0"/>
                                            </p:txEl>
                                          </p:spTgt>
                                        </p:tgtEl>
                                        <p:attrNameLst>
                                          <p:attrName>style.visibility</p:attrName>
                                        </p:attrNameLst>
                                      </p:cBhvr>
                                      <p:to>
                                        <p:strVal val="visible"/>
                                      </p:to>
                                    </p:set>
                                    <p:anim calcmode="lin" valueType="num">
                                      <p:cBhvr additive="base">
                                        <p:cTn id="25" dur="500" fill="hold"/>
                                        <p:tgtEl>
                                          <p:spTgt spid="3072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725">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0725">
                                            <p:txEl>
                                              <p:pRg st="1" end="1"/>
                                            </p:txEl>
                                          </p:spTgt>
                                        </p:tgtEl>
                                        <p:attrNameLst>
                                          <p:attrName>style.visibility</p:attrName>
                                        </p:attrNameLst>
                                      </p:cBhvr>
                                      <p:to>
                                        <p:strVal val="visible"/>
                                      </p:to>
                                    </p:set>
                                    <p:anim calcmode="lin" valueType="num">
                                      <p:cBhvr additive="base">
                                        <p:cTn id="29" dur="500" fill="hold"/>
                                        <p:tgtEl>
                                          <p:spTgt spid="30725">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0725">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0725">
                                            <p:txEl>
                                              <p:pRg st="3" end="3"/>
                                            </p:txEl>
                                          </p:spTgt>
                                        </p:tgtEl>
                                        <p:attrNameLst>
                                          <p:attrName>style.visibility</p:attrName>
                                        </p:attrNameLst>
                                      </p:cBhvr>
                                      <p:to>
                                        <p:strVal val="visible"/>
                                      </p:to>
                                    </p:set>
                                    <p:anim calcmode="lin" valueType="num">
                                      <p:cBhvr additive="base">
                                        <p:cTn id="33" dur="500" fill="hold"/>
                                        <p:tgtEl>
                                          <p:spTgt spid="30725">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0725">
                                            <p:txEl>
                                              <p:pRg st="3" end="3"/>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0725">
                                            <p:txEl>
                                              <p:pRg st="5" end="5"/>
                                            </p:txEl>
                                          </p:spTgt>
                                        </p:tgtEl>
                                        <p:attrNameLst>
                                          <p:attrName>style.visibility</p:attrName>
                                        </p:attrNameLst>
                                      </p:cBhvr>
                                      <p:to>
                                        <p:strVal val="visible"/>
                                      </p:to>
                                    </p:set>
                                    <p:anim calcmode="lin" valueType="num">
                                      <p:cBhvr additive="base">
                                        <p:cTn id="37" dur="500" fill="hold"/>
                                        <p:tgtEl>
                                          <p:spTgt spid="3072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072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smtClean="0"/>
              <a:t>Treatment of Genetic Disorders</a:t>
            </a:r>
          </a:p>
        </p:txBody>
      </p:sp>
      <p:sp>
        <p:nvSpPr>
          <p:cNvPr id="17411" name="Rectangle 4"/>
          <p:cNvSpPr>
            <a:spLocks noGrp="1" noChangeArrowheads="1"/>
          </p:cNvSpPr>
          <p:nvPr>
            <p:ph type="body" sz="half" idx="1"/>
          </p:nvPr>
        </p:nvSpPr>
        <p:spPr>
          <a:xfrm>
            <a:off x="457200" y="1828800"/>
            <a:ext cx="5105400" cy="5029200"/>
          </a:xfrm>
        </p:spPr>
        <p:txBody>
          <a:bodyPr/>
          <a:lstStyle/>
          <a:p>
            <a:pPr algn="ctr" eaLnBrk="1" hangingPunct="1">
              <a:lnSpc>
                <a:spcPct val="80000"/>
              </a:lnSpc>
              <a:buFont typeface="Wingdings" pitchFamily="2" charset="2"/>
              <a:buNone/>
            </a:pPr>
            <a:r>
              <a:rPr lang="en-US" sz="2400" b="1" u="sng" smtClean="0"/>
              <a:t>Environmental Control</a:t>
            </a:r>
            <a:br>
              <a:rPr lang="en-US" sz="2400" b="1" u="sng" smtClean="0"/>
            </a:br>
            <a:endParaRPr lang="en-US" sz="2400" b="1" u="sng" smtClean="0"/>
          </a:p>
          <a:p>
            <a:pPr eaLnBrk="1" hangingPunct="1">
              <a:lnSpc>
                <a:spcPct val="80000"/>
              </a:lnSpc>
            </a:pPr>
            <a:r>
              <a:rPr lang="en-US" sz="2400" smtClean="0"/>
              <a:t>Sometimes, treatment of a disorder involves manipulation or control of the affected individual’s environment.</a:t>
            </a:r>
            <a:br>
              <a:rPr lang="en-US" sz="2400" smtClean="0"/>
            </a:br>
            <a:endParaRPr lang="en-US" sz="2400" smtClean="0"/>
          </a:p>
          <a:p>
            <a:pPr eaLnBrk="1" hangingPunct="1">
              <a:lnSpc>
                <a:spcPct val="80000"/>
              </a:lnSpc>
            </a:pPr>
            <a:r>
              <a:rPr lang="en-US" sz="2400" smtClean="0"/>
              <a:t>An example of such a disorder is albinism.  </a:t>
            </a:r>
          </a:p>
          <a:p>
            <a:pPr lvl="1" eaLnBrk="1" hangingPunct="1">
              <a:lnSpc>
                <a:spcPct val="80000"/>
              </a:lnSpc>
            </a:pPr>
            <a:r>
              <a:rPr lang="en-US" sz="2000" smtClean="0"/>
              <a:t>An individual with albinism lacks the pigment melanin. This pigment, in normal individuals, offers protection from the Sun’s harmful radiation.  </a:t>
            </a:r>
          </a:p>
          <a:p>
            <a:pPr lvl="1" eaLnBrk="1" hangingPunct="1">
              <a:lnSpc>
                <a:spcPct val="80000"/>
              </a:lnSpc>
            </a:pPr>
            <a:r>
              <a:rPr lang="en-US" sz="2000" smtClean="0"/>
              <a:t>Since there is no treatment for albinism, individual’s with the disorder must limit their exposure to direct sunlight. </a:t>
            </a:r>
          </a:p>
        </p:txBody>
      </p:sp>
      <p:pic>
        <p:nvPicPr>
          <p:cNvPr id="17412"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1828800"/>
            <a:ext cx="3719513" cy="39624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t>Gene Therapy</a:t>
            </a:r>
          </a:p>
        </p:txBody>
      </p:sp>
      <p:sp>
        <p:nvSpPr>
          <p:cNvPr id="18435" name="Rectangle 3"/>
          <p:cNvSpPr>
            <a:spLocks noGrp="1" noChangeArrowheads="1"/>
          </p:cNvSpPr>
          <p:nvPr>
            <p:ph type="body" idx="1"/>
          </p:nvPr>
        </p:nvSpPr>
        <p:spPr>
          <a:xfrm>
            <a:off x="457200" y="1828800"/>
            <a:ext cx="8229600" cy="5029200"/>
          </a:xfrm>
        </p:spPr>
        <p:txBody>
          <a:bodyPr/>
          <a:lstStyle/>
          <a:p>
            <a:pPr eaLnBrk="1" hangingPunct="1">
              <a:lnSpc>
                <a:spcPct val="80000"/>
              </a:lnSpc>
            </a:pPr>
            <a:r>
              <a:rPr lang="en-US" sz="1800" smtClean="0"/>
              <a:t>Medical procedure in which a normal or modified gene is transferred into the defective cells of an individual.</a:t>
            </a:r>
            <a:br>
              <a:rPr lang="en-US" sz="1800" smtClean="0"/>
            </a:br>
            <a:endParaRPr lang="en-US" sz="1800" smtClean="0"/>
          </a:p>
          <a:p>
            <a:pPr eaLnBrk="1" hangingPunct="1">
              <a:lnSpc>
                <a:spcPct val="80000"/>
              </a:lnSpc>
            </a:pPr>
            <a:r>
              <a:rPr lang="en-US" sz="1800" smtClean="0"/>
              <a:t>The normal gene will, in theory, reverse the symptoms of the genetic disorder by allowing the recipient’s cells to function normally and synthesize any missing polypeptides (proteins)</a:t>
            </a:r>
            <a:br>
              <a:rPr lang="en-US" sz="1800" smtClean="0"/>
            </a:br>
            <a:endParaRPr lang="en-US" sz="1800" smtClean="0"/>
          </a:p>
          <a:p>
            <a:pPr eaLnBrk="1" hangingPunct="1">
              <a:lnSpc>
                <a:spcPct val="80000"/>
              </a:lnSpc>
            </a:pPr>
            <a:r>
              <a:rPr lang="en-US" sz="1800" smtClean="0"/>
              <a:t>Viruses are usually used to transfer the normal gene to a defective cell.  </a:t>
            </a:r>
          </a:p>
          <a:p>
            <a:pPr lvl="1" eaLnBrk="1" hangingPunct="1">
              <a:lnSpc>
                <a:spcPct val="80000"/>
              </a:lnSpc>
            </a:pPr>
            <a:r>
              <a:rPr lang="en-US" sz="1600" smtClean="0"/>
              <a:t>Though viruses usually work well, their protein coat can trigger a severe and sometimes fatal immune response in some patients.  Thus, scientists are attempting to find an alternative method of inserting genes into defective cells.</a:t>
            </a:r>
          </a:p>
          <a:p>
            <a:pPr eaLnBrk="1" hangingPunct="1">
              <a:lnSpc>
                <a:spcPct val="80000"/>
              </a:lnSpc>
            </a:pPr>
            <a:endParaRPr lang="en-US" sz="1800" smtClean="0"/>
          </a:p>
          <a:p>
            <a:pPr eaLnBrk="1" hangingPunct="1">
              <a:lnSpc>
                <a:spcPct val="80000"/>
              </a:lnSpc>
            </a:pPr>
            <a:r>
              <a:rPr lang="en-US" sz="1800" smtClean="0"/>
              <a:t>So far, all gene therapy techniques that have been used have focused on </a:t>
            </a:r>
            <a:r>
              <a:rPr lang="en-US" sz="1800" b="1" u="sng" smtClean="0"/>
              <a:t>somatic gene therapy</a:t>
            </a:r>
            <a:r>
              <a:rPr lang="en-US" sz="1800" smtClean="0"/>
              <a:t>.  </a:t>
            </a:r>
          </a:p>
          <a:p>
            <a:pPr lvl="1" eaLnBrk="1" hangingPunct="1">
              <a:lnSpc>
                <a:spcPct val="80000"/>
              </a:lnSpc>
            </a:pPr>
            <a:r>
              <a:rPr lang="en-US" sz="1600" smtClean="0"/>
              <a:t>Modifying the genes which are located in a patient’s somatic (body) cells.  Therapy performed on these cells will benefit the individual being treated, but not his / her offspring.</a:t>
            </a:r>
          </a:p>
          <a:p>
            <a:pPr lvl="1" eaLnBrk="1" hangingPunct="1">
              <a:lnSpc>
                <a:spcPct val="80000"/>
              </a:lnSpc>
            </a:pPr>
            <a:endParaRPr lang="en-US" sz="1600" smtClean="0"/>
          </a:p>
          <a:p>
            <a:pPr eaLnBrk="1" hangingPunct="1">
              <a:lnSpc>
                <a:spcPct val="80000"/>
              </a:lnSpc>
            </a:pPr>
            <a:r>
              <a:rPr lang="en-US" sz="1800" smtClean="0"/>
              <a:t>In the future, most gene therapy will focus on </a:t>
            </a:r>
            <a:r>
              <a:rPr lang="en-US" sz="1800" b="1" u="sng" smtClean="0"/>
              <a:t>germ</a:t>
            </a:r>
            <a:r>
              <a:rPr lang="en-US" sz="1800" smtClean="0"/>
              <a:t> </a:t>
            </a:r>
            <a:r>
              <a:rPr lang="en-US" sz="1800" b="1" u="sng" smtClean="0"/>
              <a:t>line therapy</a:t>
            </a:r>
            <a:r>
              <a:rPr lang="en-US" sz="1800" smtClean="0"/>
              <a:t>.  This would involve altering the DNA of an individual’s germ cells or sperm or egg cells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Limits to Diagnosis &amp; Treatment</a:t>
            </a:r>
          </a:p>
        </p:txBody>
      </p:sp>
      <p:sp>
        <p:nvSpPr>
          <p:cNvPr id="19459" name="Rectangle 3"/>
          <p:cNvSpPr>
            <a:spLocks noGrp="1" noChangeArrowheads="1"/>
          </p:cNvSpPr>
          <p:nvPr>
            <p:ph type="body" idx="1"/>
          </p:nvPr>
        </p:nvSpPr>
        <p:spPr>
          <a:xfrm>
            <a:off x="457200" y="1828800"/>
            <a:ext cx="8229600" cy="5029200"/>
          </a:xfrm>
        </p:spPr>
        <p:txBody>
          <a:bodyPr/>
          <a:lstStyle/>
          <a:p>
            <a:pPr eaLnBrk="1" hangingPunct="1"/>
            <a:r>
              <a:rPr lang="en-US" smtClean="0"/>
              <a:t>Some genetic disorders are easy to diagnose or predict, using pedigree information, genetic markers, etc.</a:t>
            </a:r>
          </a:p>
          <a:p>
            <a:pPr lvl="1" eaLnBrk="1" hangingPunct="1"/>
            <a:r>
              <a:rPr lang="en-US" smtClean="0"/>
              <a:t>Examples: Down syndrome, Turner Syndrome, Hemophilia, Huntington Disease.</a:t>
            </a:r>
            <a:br>
              <a:rPr lang="en-US" smtClean="0"/>
            </a:br>
            <a:endParaRPr lang="en-US" smtClean="0"/>
          </a:p>
          <a:p>
            <a:pPr eaLnBrk="1" hangingPunct="1"/>
            <a:r>
              <a:rPr lang="en-US" smtClean="0"/>
              <a:t>However, there are some disorders which are more difficult to diagnose or predict. </a:t>
            </a:r>
          </a:p>
          <a:p>
            <a:pPr lvl="1" eaLnBrk="1" hangingPunct="1"/>
            <a:r>
              <a:rPr lang="en-US" smtClean="0"/>
              <a:t>Example: Alzheimer’s.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u="sng" smtClean="0"/>
              <a:t>Alzheimer’s</a:t>
            </a:r>
          </a:p>
        </p:txBody>
      </p:sp>
      <p:sp>
        <p:nvSpPr>
          <p:cNvPr id="20483" name="Rectangle 3"/>
          <p:cNvSpPr>
            <a:spLocks noGrp="1" noChangeArrowheads="1"/>
          </p:cNvSpPr>
          <p:nvPr>
            <p:ph type="body" idx="1"/>
          </p:nvPr>
        </p:nvSpPr>
        <p:spPr>
          <a:xfrm>
            <a:off x="457200" y="1828800"/>
            <a:ext cx="8229600" cy="4800600"/>
          </a:xfrm>
        </p:spPr>
        <p:txBody>
          <a:bodyPr/>
          <a:lstStyle/>
          <a:p>
            <a:pPr eaLnBrk="1" hangingPunct="1"/>
            <a:r>
              <a:rPr lang="en-US" sz="2800" smtClean="0"/>
              <a:t>Alzheimer’s is a genetic disorder which is common in people over the age of 65.  </a:t>
            </a:r>
            <a:br>
              <a:rPr lang="en-US" sz="2800" smtClean="0"/>
            </a:br>
            <a:endParaRPr lang="en-US" sz="2800" smtClean="0"/>
          </a:p>
          <a:p>
            <a:pPr eaLnBrk="1" hangingPunct="1"/>
            <a:r>
              <a:rPr lang="en-US" sz="2800" smtClean="0"/>
              <a:t>This form of dementia begins with mild forgetfulness and progresses to severe loss of memory, language abilities, and conceptual skills.</a:t>
            </a:r>
            <a:br>
              <a:rPr lang="en-US" sz="2800" smtClean="0"/>
            </a:br>
            <a:endParaRPr lang="en-US" sz="2800" smtClean="0"/>
          </a:p>
          <a:p>
            <a:pPr eaLnBrk="1" hangingPunct="1"/>
            <a:r>
              <a:rPr lang="en-US" sz="2800" smtClean="0"/>
              <a:t>The brains of people who die from Alzheimer’s show abnormalities which include tangles and clumps of nerve fibres.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Types of Alzheimer’s</a:t>
            </a:r>
          </a:p>
        </p:txBody>
      </p:sp>
      <p:pic>
        <p:nvPicPr>
          <p:cNvPr id="21507" name="Picture 5"/>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52400" y="2286000"/>
            <a:ext cx="4038600" cy="3098800"/>
          </a:xfrm>
        </p:spPr>
      </p:pic>
      <p:sp>
        <p:nvSpPr>
          <p:cNvPr id="21508" name="Rectangle 4"/>
          <p:cNvSpPr>
            <a:spLocks noGrp="1" noChangeArrowheads="1"/>
          </p:cNvSpPr>
          <p:nvPr>
            <p:ph type="body" sz="half" idx="2"/>
          </p:nvPr>
        </p:nvSpPr>
        <p:spPr>
          <a:xfrm>
            <a:off x="4343400" y="1828800"/>
            <a:ext cx="4800600" cy="4648200"/>
          </a:xfrm>
        </p:spPr>
        <p:txBody>
          <a:bodyPr/>
          <a:lstStyle/>
          <a:p>
            <a:pPr eaLnBrk="1" hangingPunct="1">
              <a:buFont typeface="Wingdings" pitchFamily="2" charset="2"/>
              <a:buNone/>
            </a:pPr>
            <a:r>
              <a:rPr lang="en-US" sz="2400" b="1" smtClean="0"/>
              <a:t/>
            </a:r>
            <a:br>
              <a:rPr lang="en-US" sz="2400" b="1" smtClean="0"/>
            </a:br>
            <a:r>
              <a:rPr lang="en-US" sz="2400" b="1" smtClean="0"/>
              <a:t>Familial Alzheimer’s Disease</a:t>
            </a:r>
          </a:p>
          <a:p>
            <a:pPr lvl="1" eaLnBrk="1" hangingPunct="1"/>
            <a:r>
              <a:rPr lang="en-US" sz="2000" smtClean="0"/>
              <a:t>(FAD) can strike people as early as the age of 40.  </a:t>
            </a:r>
            <a:br>
              <a:rPr lang="en-US" sz="2000" smtClean="0"/>
            </a:br>
            <a:r>
              <a:rPr lang="en-US" sz="2000" smtClean="0"/>
              <a:t/>
            </a:r>
            <a:br>
              <a:rPr lang="en-US" sz="2000" smtClean="0"/>
            </a:br>
            <a:endParaRPr lang="en-US" sz="2000" smtClean="0"/>
          </a:p>
          <a:p>
            <a:pPr eaLnBrk="1" hangingPunct="1"/>
            <a:r>
              <a:rPr lang="en-US" sz="2400" b="1" smtClean="0"/>
              <a:t>Sporadic Alzheimer’s Disease</a:t>
            </a:r>
          </a:p>
          <a:p>
            <a:pPr lvl="1" eaLnBrk="1" hangingPunct="1"/>
            <a:r>
              <a:rPr lang="en-US" sz="2000" smtClean="0"/>
              <a:t>(SAD) affects people over the age of 60.  A gene called EpoA, located on chromosome 19, has been found to be associated with this form of Alzheimer’s.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smtClean="0"/>
              <a:t>18.1 - Diagnosis &amp; Treatment of Genetic Disorders</a:t>
            </a:r>
          </a:p>
        </p:txBody>
      </p:sp>
      <p:sp>
        <p:nvSpPr>
          <p:cNvPr id="4099" name="Rectangle 3"/>
          <p:cNvSpPr>
            <a:spLocks noGrp="1" noChangeArrowheads="1"/>
          </p:cNvSpPr>
          <p:nvPr>
            <p:ph type="body" idx="1"/>
          </p:nvPr>
        </p:nvSpPr>
        <p:spPr/>
        <p:txBody>
          <a:bodyPr/>
          <a:lstStyle/>
          <a:p>
            <a:pPr eaLnBrk="1" hangingPunct="1"/>
            <a:r>
              <a:rPr lang="en-US" smtClean="0"/>
              <a:t>Until recently, it was very difficult to determine the health of an unborn baby.</a:t>
            </a:r>
            <a:br>
              <a:rPr lang="en-US" smtClean="0"/>
            </a:br>
            <a:endParaRPr lang="en-US" smtClean="0"/>
          </a:p>
          <a:p>
            <a:pPr eaLnBrk="1" hangingPunct="1"/>
            <a:r>
              <a:rPr lang="en-US" smtClean="0"/>
              <a:t>Today, with new research and technology, information can be gathered during fetal development and can even be predicted before conception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Ethical Issues</a:t>
            </a:r>
          </a:p>
        </p:txBody>
      </p:sp>
      <p:sp>
        <p:nvSpPr>
          <p:cNvPr id="22531" name="Rectangle 3"/>
          <p:cNvSpPr>
            <a:spLocks noGrp="1" noChangeArrowheads="1"/>
          </p:cNvSpPr>
          <p:nvPr>
            <p:ph type="body" idx="1"/>
          </p:nvPr>
        </p:nvSpPr>
        <p:spPr>
          <a:xfrm>
            <a:off x="457200" y="1828800"/>
            <a:ext cx="8229600" cy="5029200"/>
          </a:xfrm>
        </p:spPr>
        <p:txBody>
          <a:bodyPr/>
          <a:lstStyle/>
          <a:p>
            <a:pPr eaLnBrk="1" hangingPunct="1"/>
            <a:r>
              <a:rPr lang="en-US" sz="2800" smtClean="0"/>
              <a:t>There is debate concerning the moral and ethical issues involved with the field of gene therapy.</a:t>
            </a:r>
            <a:br>
              <a:rPr lang="en-US" sz="2800" smtClean="0"/>
            </a:br>
            <a:endParaRPr lang="en-US" sz="2800" smtClean="0"/>
          </a:p>
          <a:p>
            <a:pPr eaLnBrk="1" hangingPunct="1"/>
            <a:r>
              <a:rPr lang="en-US" sz="2800" smtClean="0"/>
              <a:t>Through the use of genetic engineering techniques, DNA can be sequenced, analyzed, and altered.</a:t>
            </a:r>
            <a:br>
              <a:rPr lang="en-US" sz="2800" smtClean="0"/>
            </a:br>
            <a:endParaRPr lang="en-US" sz="2800" smtClean="0"/>
          </a:p>
          <a:p>
            <a:pPr eaLnBrk="1" hangingPunct="1"/>
            <a:r>
              <a:rPr lang="en-US" sz="2800" smtClean="0"/>
              <a:t>This manipulation of genetic material can be seen in either a positive or negative light depending on the individuals involved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18.2 – The Sequence of Life</a:t>
            </a:r>
          </a:p>
        </p:txBody>
      </p:sp>
      <p:sp>
        <p:nvSpPr>
          <p:cNvPr id="23555" name="Rectangle 3"/>
          <p:cNvSpPr>
            <a:spLocks noGrp="1" noChangeArrowheads="1"/>
          </p:cNvSpPr>
          <p:nvPr>
            <p:ph type="body" idx="1"/>
          </p:nvPr>
        </p:nvSpPr>
        <p:spPr>
          <a:xfrm>
            <a:off x="457200" y="1828800"/>
            <a:ext cx="8229600" cy="4800600"/>
          </a:xfrm>
        </p:spPr>
        <p:txBody>
          <a:bodyPr/>
          <a:lstStyle/>
          <a:p>
            <a:pPr eaLnBrk="1" hangingPunct="1">
              <a:lnSpc>
                <a:spcPct val="80000"/>
              </a:lnSpc>
            </a:pPr>
            <a:r>
              <a:rPr lang="en-US" sz="2000" smtClean="0"/>
              <a:t>In 1977, Frederick Sanger and his colleagues made breakthrough in genetic engineering when they worked out the complete nucleotide sequence of the DNA in a virus called phage 0X174.</a:t>
            </a:r>
            <a:br>
              <a:rPr lang="en-US" sz="2000" smtClean="0"/>
            </a:br>
            <a:endParaRPr lang="en-US" sz="2000" smtClean="0"/>
          </a:p>
          <a:p>
            <a:pPr eaLnBrk="1" hangingPunct="1">
              <a:lnSpc>
                <a:spcPct val="80000"/>
              </a:lnSpc>
            </a:pPr>
            <a:r>
              <a:rPr lang="en-US" sz="2000" smtClean="0"/>
              <a:t>By studying this DNA sequence, they made new discoveries about how genetic material is organized and their work opened the door to genome sequencing as a way to better understand the genetics of living cells.</a:t>
            </a:r>
            <a:br>
              <a:rPr lang="en-US" sz="2000" smtClean="0"/>
            </a:br>
            <a:endParaRPr lang="en-US" sz="2000" smtClean="0"/>
          </a:p>
          <a:p>
            <a:pPr eaLnBrk="1" hangingPunct="1">
              <a:lnSpc>
                <a:spcPct val="80000"/>
              </a:lnSpc>
            </a:pPr>
            <a:r>
              <a:rPr lang="en-US" sz="2000" smtClean="0"/>
              <a:t>The work of Sanger’s team relied on three important discoveries</a:t>
            </a:r>
          </a:p>
          <a:p>
            <a:pPr lvl="1" eaLnBrk="1" hangingPunct="1">
              <a:lnSpc>
                <a:spcPct val="80000"/>
              </a:lnSpc>
              <a:buFont typeface="Wingdings" pitchFamily="2" charset="2"/>
              <a:buAutoNum type="arabicPeriod"/>
            </a:pPr>
            <a:r>
              <a:rPr lang="en-US" sz="1800" b="1" smtClean="0"/>
              <a:t>The discovery of a way to break a DNA strand at  specific sites along its nucleotide sequence.</a:t>
            </a:r>
          </a:p>
          <a:p>
            <a:pPr lvl="1" eaLnBrk="1" hangingPunct="1">
              <a:lnSpc>
                <a:spcPct val="80000"/>
              </a:lnSpc>
              <a:buFont typeface="Wingdings" pitchFamily="2" charset="2"/>
              <a:buAutoNum type="arabicPeriod"/>
            </a:pPr>
            <a:r>
              <a:rPr lang="en-US" sz="1800" b="1" smtClean="0"/>
              <a:t> The development of a process for copying or amplifying DNA samples.</a:t>
            </a:r>
          </a:p>
          <a:p>
            <a:pPr lvl="1" eaLnBrk="1" hangingPunct="1">
              <a:lnSpc>
                <a:spcPct val="80000"/>
              </a:lnSpc>
              <a:buFont typeface="Wingdings" pitchFamily="2" charset="2"/>
              <a:buAutoNum type="arabicPeriod"/>
            </a:pPr>
            <a:r>
              <a:rPr lang="en-US" sz="1800" b="1" smtClean="0"/>
              <a:t>The improvement of methods for sorting and analyzing DNA molecules</a:t>
            </a:r>
            <a:r>
              <a:rPr lang="en-US" sz="1800" smtClean="0"/>
              <a:t>.</a:t>
            </a:r>
            <a:br>
              <a:rPr lang="en-US" sz="1800" smtClean="0"/>
            </a:br>
            <a:endParaRPr lang="en-US" sz="1800" smtClean="0"/>
          </a:p>
          <a:p>
            <a:pPr eaLnBrk="1" hangingPunct="1">
              <a:lnSpc>
                <a:spcPct val="80000"/>
              </a:lnSpc>
            </a:pPr>
            <a:r>
              <a:rPr lang="en-US" sz="2000" smtClean="0"/>
              <a:t>The three techniques above are the basis of much of our genetic technology today.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smtClean="0"/>
              <a:t>Restriction Endonucleases</a:t>
            </a:r>
            <a:r>
              <a:rPr lang="en-US" smtClean="0"/>
              <a:t> </a:t>
            </a:r>
          </a:p>
        </p:txBody>
      </p:sp>
      <p:sp>
        <p:nvSpPr>
          <p:cNvPr id="24579" name="Rectangle 3"/>
          <p:cNvSpPr>
            <a:spLocks noGrp="1" noChangeArrowheads="1"/>
          </p:cNvSpPr>
          <p:nvPr>
            <p:ph type="body" idx="1"/>
          </p:nvPr>
        </p:nvSpPr>
        <p:spPr>
          <a:xfrm>
            <a:off x="457200" y="1828800"/>
            <a:ext cx="8229600" cy="5029200"/>
          </a:xfrm>
        </p:spPr>
        <p:txBody>
          <a:bodyPr/>
          <a:lstStyle/>
          <a:p>
            <a:pPr eaLnBrk="1" hangingPunct="1">
              <a:lnSpc>
                <a:spcPct val="90000"/>
              </a:lnSpc>
            </a:pPr>
            <a:r>
              <a:rPr lang="en-US" sz="2400" smtClean="0"/>
              <a:t>Restriction endonucleases are enzymes which prokaryotic organisms produce to defend themselves against infection.</a:t>
            </a:r>
            <a:br>
              <a:rPr lang="en-US" sz="2400" smtClean="0"/>
            </a:br>
            <a:endParaRPr lang="en-US" sz="2400" smtClean="0"/>
          </a:p>
          <a:p>
            <a:pPr eaLnBrk="1" hangingPunct="1">
              <a:lnSpc>
                <a:spcPct val="90000"/>
              </a:lnSpc>
            </a:pPr>
            <a:r>
              <a:rPr lang="en-US" sz="2400" smtClean="0"/>
              <a:t>These enzymes are able to recognize a specific sequence of nucleotides on a strand of DNA and can then “cut“ or restrict the strand at a particular point in that sequence.</a:t>
            </a:r>
          </a:p>
          <a:p>
            <a:pPr eaLnBrk="1" hangingPunct="1">
              <a:lnSpc>
                <a:spcPct val="90000"/>
              </a:lnSpc>
            </a:pPr>
            <a:r>
              <a:rPr lang="en-US" sz="2400" smtClean="0"/>
              <a:t>The point at which the strand is cut is called the </a:t>
            </a:r>
            <a:r>
              <a:rPr lang="en-US" sz="2400" b="1" u="sng" smtClean="0"/>
              <a:t>restriction site</a:t>
            </a:r>
            <a:r>
              <a:rPr lang="en-US" sz="2400" smtClean="0"/>
              <a:t>.</a:t>
            </a:r>
          </a:p>
          <a:p>
            <a:pPr eaLnBrk="1" hangingPunct="1">
              <a:lnSpc>
                <a:spcPct val="90000"/>
              </a:lnSpc>
            </a:pPr>
            <a:r>
              <a:rPr lang="en-US" sz="2400" smtClean="0"/>
              <a:t>Two characteristics which have made restriction endonucleases useful to genetic researchers are:</a:t>
            </a:r>
          </a:p>
          <a:p>
            <a:pPr lvl="2" eaLnBrk="1" hangingPunct="1">
              <a:lnSpc>
                <a:spcPct val="90000"/>
              </a:lnSpc>
            </a:pPr>
            <a:r>
              <a:rPr lang="en-US" sz="1800" smtClean="0"/>
              <a:t>Specificity</a:t>
            </a:r>
          </a:p>
          <a:p>
            <a:pPr lvl="2" eaLnBrk="1" hangingPunct="1">
              <a:lnSpc>
                <a:spcPct val="90000"/>
              </a:lnSpc>
            </a:pPr>
            <a:r>
              <a:rPr lang="en-US" sz="1800" smtClean="0"/>
              <a:t>Staggered cuts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Specificity</a:t>
            </a:r>
          </a:p>
        </p:txBody>
      </p:sp>
      <p:sp>
        <p:nvSpPr>
          <p:cNvPr id="25603" name="Rectangle 3"/>
          <p:cNvSpPr>
            <a:spLocks noGrp="1" noChangeArrowheads="1"/>
          </p:cNvSpPr>
          <p:nvPr>
            <p:ph type="body" idx="1"/>
          </p:nvPr>
        </p:nvSpPr>
        <p:spPr/>
        <p:txBody>
          <a:bodyPr/>
          <a:lstStyle/>
          <a:p>
            <a:pPr eaLnBrk="1" hangingPunct="1"/>
            <a:r>
              <a:rPr lang="en-US" smtClean="0"/>
              <a:t>The cuts made by these enzymes are specific and predictable.  A certain enzyme will cut a particular strand of DNA the same way each time.  The small pieces which are produced are called </a:t>
            </a:r>
            <a:r>
              <a:rPr lang="en-US" b="1" u="sng" smtClean="0"/>
              <a:t>restriction fragments</a:t>
            </a:r>
            <a:r>
              <a:rPr lang="en-US" smtClean="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Staggered Cuts</a:t>
            </a:r>
          </a:p>
        </p:txBody>
      </p:sp>
      <p:sp>
        <p:nvSpPr>
          <p:cNvPr id="26627" name="Rectangle 3"/>
          <p:cNvSpPr>
            <a:spLocks noGrp="1" noChangeArrowheads="1"/>
          </p:cNvSpPr>
          <p:nvPr>
            <p:ph type="body" idx="1"/>
          </p:nvPr>
        </p:nvSpPr>
        <p:spPr/>
        <p:txBody>
          <a:bodyPr/>
          <a:lstStyle/>
          <a:p>
            <a:pPr eaLnBrk="1" hangingPunct="1"/>
            <a:r>
              <a:rPr lang="en-US" smtClean="0"/>
              <a:t>Most restriction endonucleases produce a staggered cut.  This leaves a few unpaired nucleotides at the end of a restriction fragment.  </a:t>
            </a:r>
          </a:p>
          <a:p>
            <a:pPr eaLnBrk="1" hangingPunct="1"/>
            <a:r>
              <a:rPr lang="en-US" smtClean="0"/>
              <a:t>These short, unpaired sequences are called </a:t>
            </a:r>
            <a:r>
              <a:rPr lang="en-US" b="1" u="sng" smtClean="0"/>
              <a:t>sticky</a:t>
            </a:r>
            <a:r>
              <a:rPr lang="en-US" smtClean="0"/>
              <a:t> </a:t>
            </a:r>
            <a:r>
              <a:rPr lang="en-US" b="1" u="sng" smtClean="0"/>
              <a:t>ends</a:t>
            </a:r>
            <a:r>
              <a:rPr lang="en-US" smtClean="0"/>
              <a:t>.  The sticky ends can join with other short strands of DNA.  This helps to create what we call </a:t>
            </a:r>
            <a:r>
              <a:rPr lang="en-US" b="1" u="sng" smtClean="0"/>
              <a:t>recombinant DNA</a:t>
            </a:r>
            <a:r>
              <a:rPr lang="en-US" smtClean="0"/>
              <a:t>. </a:t>
            </a:r>
          </a:p>
          <a:p>
            <a:pPr eaLnBrk="1" hangingPunct="1">
              <a:buFont typeface="Wingdings" pitchFamily="2" charset="2"/>
              <a:buNone/>
            </a:pPr>
            <a:endParaRPr lang="en-US" smtClean="0"/>
          </a:p>
        </p:txBody>
      </p:sp>
      <p:sp>
        <p:nvSpPr>
          <p:cNvPr id="26628" name="Line 4"/>
          <p:cNvSpPr>
            <a:spLocks noChangeShapeType="1"/>
          </p:cNvSpPr>
          <p:nvPr/>
        </p:nvSpPr>
        <p:spPr bwMode="auto">
          <a:xfrm>
            <a:off x="1371600" y="5943600"/>
            <a:ext cx="3733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9" name="Line 5"/>
          <p:cNvSpPr>
            <a:spLocks noChangeShapeType="1"/>
          </p:cNvSpPr>
          <p:nvPr/>
        </p:nvSpPr>
        <p:spPr bwMode="auto">
          <a:xfrm>
            <a:off x="2209800" y="6324600"/>
            <a:ext cx="3733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Line 7"/>
          <p:cNvSpPr>
            <a:spLocks noChangeShapeType="1"/>
          </p:cNvSpPr>
          <p:nvPr/>
        </p:nvSpPr>
        <p:spPr bwMode="auto">
          <a:xfrm flipH="1" flipV="1">
            <a:off x="6096000" y="6324600"/>
            <a:ext cx="609600" cy="152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1" name="Line 8"/>
          <p:cNvSpPr>
            <a:spLocks noChangeShapeType="1"/>
          </p:cNvSpPr>
          <p:nvPr/>
        </p:nvSpPr>
        <p:spPr bwMode="auto">
          <a:xfrm>
            <a:off x="5105400" y="6324600"/>
            <a:ext cx="9144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Line 9"/>
          <p:cNvSpPr>
            <a:spLocks noChangeShapeType="1"/>
          </p:cNvSpPr>
          <p:nvPr/>
        </p:nvSpPr>
        <p:spPr bwMode="auto">
          <a:xfrm>
            <a:off x="1295400" y="5943600"/>
            <a:ext cx="9144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3" name="Text Box 10"/>
          <p:cNvSpPr txBox="1">
            <a:spLocks noChangeArrowheads="1"/>
          </p:cNvSpPr>
          <p:nvPr/>
        </p:nvSpPr>
        <p:spPr bwMode="auto">
          <a:xfrm>
            <a:off x="6705600" y="6338888"/>
            <a:ext cx="236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t>Sticky end</a:t>
            </a:r>
          </a:p>
        </p:txBody>
      </p:sp>
      <p:sp>
        <p:nvSpPr>
          <p:cNvPr id="26634" name="Text Box 11"/>
          <p:cNvSpPr txBox="1">
            <a:spLocks noChangeArrowheads="1"/>
          </p:cNvSpPr>
          <p:nvPr/>
        </p:nvSpPr>
        <p:spPr bwMode="auto">
          <a:xfrm>
            <a:off x="152400" y="6477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t>Sticky end</a:t>
            </a:r>
          </a:p>
        </p:txBody>
      </p:sp>
      <p:sp>
        <p:nvSpPr>
          <p:cNvPr id="26635" name="Line 12"/>
          <p:cNvSpPr>
            <a:spLocks noChangeShapeType="1"/>
          </p:cNvSpPr>
          <p:nvPr/>
        </p:nvSpPr>
        <p:spPr bwMode="auto">
          <a:xfrm flipV="1">
            <a:off x="1143000" y="6096000"/>
            <a:ext cx="3048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DNA Amplification</a:t>
            </a:r>
          </a:p>
        </p:txBody>
      </p:sp>
      <p:sp>
        <p:nvSpPr>
          <p:cNvPr id="27651" name="Rectangle 3"/>
          <p:cNvSpPr>
            <a:spLocks noGrp="1" noChangeArrowheads="1"/>
          </p:cNvSpPr>
          <p:nvPr>
            <p:ph type="body" idx="1"/>
          </p:nvPr>
        </p:nvSpPr>
        <p:spPr/>
        <p:txBody>
          <a:bodyPr/>
          <a:lstStyle/>
          <a:p>
            <a:pPr marL="609600" indent="-609600" eaLnBrk="1" hangingPunct="1"/>
            <a:r>
              <a:rPr lang="en-US" smtClean="0"/>
              <a:t>DNA amplification is the process of generating a large sample of a DNA sequence from a single gene or DNA fragment.  </a:t>
            </a:r>
          </a:p>
          <a:p>
            <a:pPr marL="609600" indent="-609600" eaLnBrk="1" hangingPunct="1"/>
            <a:r>
              <a:rPr lang="en-US" smtClean="0"/>
              <a:t>There are two different methods of doing this</a:t>
            </a:r>
          </a:p>
          <a:p>
            <a:pPr marL="1004888" lvl="1" indent="-533400" eaLnBrk="1" hangingPunct="1">
              <a:buFont typeface="Wingdings" pitchFamily="2" charset="2"/>
              <a:buAutoNum type="arabicPeriod"/>
            </a:pPr>
            <a:r>
              <a:rPr lang="en-US" smtClean="0"/>
              <a:t>Cloning Using A Bacterial Vector</a:t>
            </a:r>
          </a:p>
          <a:p>
            <a:pPr marL="1004888" lvl="1" indent="-533400" eaLnBrk="1" hangingPunct="1">
              <a:buFont typeface="Wingdings" pitchFamily="2" charset="2"/>
              <a:buAutoNum type="arabicPeriod"/>
            </a:pPr>
            <a:r>
              <a:rPr lang="en-US" smtClean="0"/>
              <a:t>Polymerase Chain Reaction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Cloning Using A Bacterial Vector </a:t>
            </a:r>
          </a:p>
        </p:txBody>
      </p:sp>
      <p:sp>
        <p:nvSpPr>
          <p:cNvPr id="28675" name="Rectangle 3"/>
          <p:cNvSpPr>
            <a:spLocks noGrp="1" noChangeArrowheads="1"/>
          </p:cNvSpPr>
          <p:nvPr>
            <p:ph type="body" idx="1"/>
          </p:nvPr>
        </p:nvSpPr>
        <p:spPr>
          <a:xfrm>
            <a:off x="457200" y="1828800"/>
            <a:ext cx="8229600" cy="4800600"/>
          </a:xfrm>
        </p:spPr>
        <p:txBody>
          <a:bodyPr/>
          <a:lstStyle/>
          <a:p>
            <a:pPr eaLnBrk="1" hangingPunct="1">
              <a:lnSpc>
                <a:spcPct val="80000"/>
              </a:lnSpc>
            </a:pPr>
            <a:r>
              <a:rPr lang="en-US" sz="2400" smtClean="0"/>
              <a:t>A target sample of DNA is treated with an endonuclease.</a:t>
            </a:r>
            <a:br>
              <a:rPr lang="en-US" sz="2400" smtClean="0"/>
            </a:br>
            <a:r>
              <a:rPr lang="en-US" sz="2400" smtClean="0"/>
              <a:t>   </a:t>
            </a:r>
          </a:p>
          <a:p>
            <a:pPr eaLnBrk="1" hangingPunct="1">
              <a:lnSpc>
                <a:spcPct val="80000"/>
              </a:lnSpc>
            </a:pPr>
            <a:r>
              <a:rPr lang="en-US" sz="2400" smtClean="0"/>
              <a:t>The DNA sample is then broken into a specific pattern of restriction fragments.</a:t>
            </a:r>
            <a:br>
              <a:rPr lang="en-US" sz="2400" smtClean="0"/>
            </a:br>
            <a:endParaRPr lang="en-US" sz="2400" smtClean="0"/>
          </a:p>
          <a:p>
            <a:pPr eaLnBrk="1" hangingPunct="1">
              <a:lnSpc>
                <a:spcPct val="80000"/>
              </a:lnSpc>
            </a:pPr>
            <a:r>
              <a:rPr lang="en-US" sz="2400" smtClean="0"/>
              <a:t>These fragments are then spliced into bacterial plasmids.  This produces a molecule of recombinant DNA.</a:t>
            </a:r>
            <a:br>
              <a:rPr lang="en-US" sz="2400" smtClean="0"/>
            </a:br>
            <a:endParaRPr lang="en-US" sz="2400" smtClean="0"/>
          </a:p>
          <a:p>
            <a:pPr eaLnBrk="1" hangingPunct="1">
              <a:lnSpc>
                <a:spcPct val="80000"/>
              </a:lnSpc>
            </a:pPr>
            <a:r>
              <a:rPr lang="en-US" sz="2400" smtClean="0"/>
              <a:t>The </a:t>
            </a:r>
            <a:r>
              <a:rPr lang="en-US" sz="2400" b="1" smtClean="0"/>
              <a:t>recombinant DNA</a:t>
            </a:r>
            <a:r>
              <a:rPr lang="en-US" sz="2400" smtClean="0"/>
              <a:t> (</a:t>
            </a:r>
            <a:r>
              <a:rPr lang="en-US" sz="2400" b="1" smtClean="0"/>
              <a:t>plasmid</a:t>
            </a:r>
            <a:r>
              <a:rPr lang="en-US" sz="2400" smtClean="0"/>
              <a:t>) is then returned to a bacterial cell.  As the cell multiplies it replicates the plasmid containing the foreign DNA. This allows for millions of copies of the DNA fragment to be produced. </a:t>
            </a:r>
            <a:br>
              <a:rPr lang="en-US" sz="2400" smtClean="0"/>
            </a:br>
            <a:endParaRPr lang="en-US" sz="2400" smtClean="0"/>
          </a:p>
          <a:p>
            <a:pPr eaLnBrk="1" hangingPunct="1">
              <a:lnSpc>
                <a:spcPct val="80000"/>
              </a:lnSpc>
            </a:pPr>
            <a:r>
              <a:rPr lang="en-US" sz="2400" smtClean="0"/>
              <a:t>In this case the plasmid is called a </a:t>
            </a:r>
            <a:r>
              <a:rPr lang="en-US" sz="2400" b="1" u="sng" smtClean="0"/>
              <a:t>cloning vector</a:t>
            </a:r>
            <a:r>
              <a:rPr lang="en-US" sz="2400" smtClean="0"/>
              <a:t> since it has replicated foreign DNA within a cell.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Polymerase Chain Reaction (PCR)</a:t>
            </a:r>
          </a:p>
        </p:txBody>
      </p:sp>
      <p:sp>
        <p:nvSpPr>
          <p:cNvPr id="29699" name="Rectangle 3"/>
          <p:cNvSpPr>
            <a:spLocks noGrp="1" noChangeArrowheads="1"/>
          </p:cNvSpPr>
          <p:nvPr>
            <p:ph type="body" idx="1"/>
          </p:nvPr>
        </p:nvSpPr>
        <p:spPr>
          <a:xfrm>
            <a:off x="457200" y="1828800"/>
            <a:ext cx="8229600" cy="5029200"/>
          </a:xfrm>
        </p:spPr>
        <p:txBody>
          <a:bodyPr/>
          <a:lstStyle/>
          <a:p>
            <a:pPr eaLnBrk="1" hangingPunct="1">
              <a:lnSpc>
                <a:spcPct val="90000"/>
              </a:lnSpc>
            </a:pPr>
            <a:r>
              <a:rPr lang="en-US" sz="2400" smtClean="0"/>
              <a:t>PCR method allows researchers to target and amplify a very specific sequence within a DNA sample doing the following:</a:t>
            </a:r>
          </a:p>
          <a:p>
            <a:pPr eaLnBrk="1" hangingPunct="1">
              <a:lnSpc>
                <a:spcPct val="90000"/>
              </a:lnSpc>
            </a:pPr>
            <a:endParaRPr lang="en-US" sz="2400" smtClean="0"/>
          </a:p>
          <a:p>
            <a:pPr lvl="1" eaLnBrk="1" hangingPunct="1">
              <a:lnSpc>
                <a:spcPct val="90000"/>
              </a:lnSpc>
            </a:pPr>
            <a:r>
              <a:rPr lang="en-US" sz="2000" smtClean="0"/>
              <a:t>The DNA sample fragment is placed in a solution with nucleotides and primers.</a:t>
            </a:r>
          </a:p>
          <a:p>
            <a:pPr lvl="1" eaLnBrk="1" hangingPunct="1">
              <a:lnSpc>
                <a:spcPct val="90000"/>
              </a:lnSpc>
            </a:pPr>
            <a:r>
              <a:rPr lang="en-US" sz="2000" smtClean="0"/>
              <a:t>The solution is then heated to break the hydrogen bonds between nitrogen base pairs, thus allowing the DNA double helix to open.</a:t>
            </a:r>
          </a:p>
          <a:p>
            <a:pPr lvl="1" eaLnBrk="1" hangingPunct="1">
              <a:lnSpc>
                <a:spcPct val="90000"/>
              </a:lnSpc>
            </a:pPr>
            <a:r>
              <a:rPr lang="en-US" sz="2000" smtClean="0"/>
              <a:t>Next, the solution is cooled, heat resistant DNA polymerase is added and replication begins.</a:t>
            </a:r>
          </a:p>
          <a:p>
            <a:pPr lvl="1" eaLnBrk="1" hangingPunct="1">
              <a:lnSpc>
                <a:spcPct val="90000"/>
              </a:lnSpc>
            </a:pPr>
            <a:r>
              <a:rPr lang="en-US" sz="2000" smtClean="0"/>
              <a:t>Both DNA strands replicate which results in two copies of the original DNA. The cycle then repeats itself.</a:t>
            </a:r>
            <a:br>
              <a:rPr lang="en-US" sz="2000" smtClean="0"/>
            </a:br>
            <a:endParaRPr lang="en-US" sz="2000" smtClean="0"/>
          </a:p>
          <a:p>
            <a:pPr eaLnBrk="1" hangingPunct="1">
              <a:lnSpc>
                <a:spcPct val="90000"/>
              </a:lnSpc>
            </a:pPr>
            <a:r>
              <a:rPr lang="en-US" sz="2400" smtClean="0"/>
              <a:t>Each cycle doubles the amount of DNA which allows the polymerase chain reaction to generate billions of copies of a DNA sequence.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Sorting DNA Fragments</a:t>
            </a:r>
          </a:p>
        </p:txBody>
      </p:sp>
      <p:sp>
        <p:nvSpPr>
          <p:cNvPr id="30723" name="Rectangle 3"/>
          <p:cNvSpPr>
            <a:spLocks noGrp="1" noChangeArrowheads="1"/>
          </p:cNvSpPr>
          <p:nvPr>
            <p:ph type="body" idx="1"/>
          </p:nvPr>
        </p:nvSpPr>
        <p:spPr/>
        <p:txBody>
          <a:bodyPr/>
          <a:lstStyle/>
          <a:p>
            <a:pPr eaLnBrk="1" hangingPunct="1">
              <a:lnSpc>
                <a:spcPct val="80000"/>
              </a:lnSpc>
            </a:pPr>
            <a:r>
              <a:rPr lang="en-US" sz="2000" smtClean="0"/>
              <a:t>A process called </a:t>
            </a:r>
            <a:r>
              <a:rPr lang="en-US" sz="2000" b="1" u="sng" smtClean="0"/>
              <a:t>gel electrophoresis</a:t>
            </a:r>
            <a:r>
              <a:rPr lang="en-US" sz="2000" smtClean="0"/>
              <a:t> can be used to separate molecules according to their mass and electrical charge. This same process can be used to separate DNA fragments so that they can be analyzed.</a:t>
            </a:r>
          </a:p>
          <a:p>
            <a:pPr eaLnBrk="1" hangingPunct="1">
              <a:lnSpc>
                <a:spcPct val="80000"/>
              </a:lnSpc>
              <a:buFont typeface="Wingdings" pitchFamily="2" charset="2"/>
              <a:buNone/>
            </a:pPr>
            <a:endParaRPr lang="en-US" sz="2000" smtClean="0"/>
          </a:p>
          <a:p>
            <a:pPr eaLnBrk="1" hangingPunct="1">
              <a:lnSpc>
                <a:spcPct val="80000"/>
              </a:lnSpc>
            </a:pPr>
            <a:r>
              <a:rPr lang="en-US" sz="2000" smtClean="0"/>
              <a:t>A solution containing DNA fragments is applied to one end of a gel. </a:t>
            </a:r>
            <a:br>
              <a:rPr lang="en-US" sz="2000" smtClean="0"/>
            </a:br>
            <a:endParaRPr lang="en-US" sz="2000" smtClean="0"/>
          </a:p>
          <a:p>
            <a:pPr eaLnBrk="1" hangingPunct="1">
              <a:lnSpc>
                <a:spcPct val="80000"/>
              </a:lnSpc>
            </a:pPr>
            <a:r>
              <a:rPr lang="en-US" sz="2000" smtClean="0"/>
              <a:t>An electric current is then applied to the two ends of the gel making it polarized.</a:t>
            </a:r>
            <a:br>
              <a:rPr lang="en-US" sz="2000" smtClean="0"/>
            </a:br>
            <a:endParaRPr lang="en-US" sz="2000" smtClean="0"/>
          </a:p>
          <a:p>
            <a:pPr eaLnBrk="1" hangingPunct="1">
              <a:lnSpc>
                <a:spcPct val="80000"/>
              </a:lnSpc>
            </a:pPr>
            <a:r>
              <a:rPr lang="en-US" sz="2000" smtClean="0"/>
              <a:t>Since DNA has a negative charge, the fragments tend to move towards the positive end of the current.</a:t>
            </a:r>
            <a:br>
              <a:rPr lang="en-US" sz="2000" smtClean="0"/>
            </a:br>
            <a:endParaRPr lang="en-US" sz="2000" smtClean="0"/>
          </a:p>
          <a:p>
            <a:pPr eaLnBrk="1" hangingPunct="1">
              <a:lnSpc>
                <a:spcPct val="80000"/>
              </a:lnSpc>
            </a:pPr>
            <a:r>
              <a:rPr lang="en-US" sz="2000" smtClean="0"/>
              <a:t>The smaller fragments move more quickly than the larger fragments and this causes  a separation of fragments into a pattern of bands called a </a:t>
            </a:r>
            <a:r>
              <a:rPr lang="en-US" sz="2000" b="1" u="sng" smtClean="0"/>
              <a:t>DNA</a:t>
            </a:r>
            <a:r>
              <a:rPr lang="en-US" sz="2000" smtClean="0"/>
              <a:t> </a:t>
            </a:r>
            <a:r>
              <a:rPr lang="en-US" sz="2000" b="1" u="sng" smtClean="0"/>
              <a:t>fingerprint</a:t>
            </a:r>
            <a:r>
              <a:rPr lang="en-US" sz="2000" smtClean="0"/>
              <a:t>.</a:t>
            </a:r>
          </a:p>
          <a:p>
            <a:pPr eaLnBrk="1" hangingPunct="1">
              <a:lnSpc>
                <a:spcPct val="80000"/>
              </a:lnSpc>
            </a:pPr>
            <a:endParaRPr lang="en-US" sz="2000" smtClean="0"/>
          </a:p>
        </p:txBody>
      </p:sp>
      <p:sp>
        <p:nvSpPr>
          <p:cNvPr id="30724" name="Rectangle 4"/>
          <p:cNvSpPr>
            <a:spLocks noChangeArrowheads="1"/>
          </p:cNvSpPr>
          <p:nvPr/>
        </p:nvSpPr>
        <p:spPr bwMode="auto">
          <a:xfrm>
            <a:off x="0" y="64150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t>Check out the virtual  lab activity:      http://learn.genetics.utah.edu/units/biotech/gel/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Electrophoresis and Fingerprinting</a:t>
            </a:r>
          </a:p>
        </p:txBody>
      </p:sp>
      <p:pic>
        <p:nvPicPr>
          <p:cNvPr id="31747" name="Picture 6"/>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828800"/>
            <a:ext cx="4038600" cy="4191000"/>
          </a:xfrm>
        </p:spPr>
      </p:pic>
      <p:pic>
        <p:nvPicPr>
          <p:cNvPr id="31748" name="Picture 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16982"/>
          <a:stretch>
            <a:fillRect/>
          </a:stretch>
        </p:blipFill>
        <p:spPr>
          <a:xfrm>
            <a:off x="4419600" y="2057400"/>
            <a:ext cx="4114800" cy="4114800"/>
          </a:xfrm>
        </p:spPr>
      </p:pic>
      <p:sp>
        <p:nvSpPr>
          <p:cNvPr id="31749" name="Text Box 10"/>
          <p:cNvSpPr txBox="1">
            <a:spLocks noChangeArrowheads="1"/>
          </p:cNvSpPr>
          <p:nvPr/>
        </p:nvSpPr>
        <p:spPr bwMode="auto">
          <a:xfrm>
            <a:off x="0" y="62484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b="1"/>
              <a:t>PAGE 616 – Thinking Lab – Reading a DNA Fingerprint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Genetic Counseling</a:t>
            </a:r>
          </a:p>
        </p:txBody>
      </p:sp>
      <p:sp>
        <p:nvSpPr>
          <p:cNvPr id="5123" name="Rectangle 3"/>
          <p:cNvSpPr>
            <a:spLocks noGrp="1" noChangeArrowheads="1"/>
          </p:cNvSpPr>
          <p:nvPr>
            <p:ph type="body" idx="1"/>
          </p:nvPr>
        </p:nvSpPr>
        <p:spPr>
          <a:xfrm>
            <a:off x="457200" y="1828800"/>
            <a:ext cx="8229600" cy="5029200"/>
          </a:xfrm>
        </p:spPr>
        <p:txBody>
          <a:bodyPr/>
          <a:lstStyle/>
          <a:p>
            <a:pPr eaLnBrk="1" hangingPunct="1">
              <a:lnSpc>
                <a:spcPct val="80000"/>
              </a:lnSpc>
            </a:pPr>
            <a:r>
              <a:rPr lang="en-US" sz="2800" smtClean="0"/>
              <a:t>A genetic counselor is a medical professional who gathers detailed information from individuals who have a history of genetic disorders in their family. This information is gathered through interviews, blood tests, and discussions with geneticists.</a:t>
            </a:r>
          </a:p>
          <a:p>
            <a:pPr eaLnBrk="1" hangingPunct="1">
              <a:lnSpc>
                <a:spcPct val="80000"/>
              </a:lnSpc>
            </a:pPr>
            <a:r>
              <a:rPr lang="en-US" sz="2800" smtClean="0"/>
              <a:t>After gathering the necessary information, the counselor will then construct a family pedigree.</a:t>
            </a:r>
          </a:p>
          <a:p>
            <a:pPr eaLnBrk="1" hangingPunct="1">
              <a:lnSpc>
                <a:spcPct val="80000"/>
              </a:lnSpc>
            </a:pPr>
            <a:r>
              <a:rPr lang="en-US" sz="2800" smtClean="0"/>
              <a:t>The counselor can also use the information to predict the probability of a child inheriting a particular disorder.  </a:t>
            </a:r>
          </a:p>
          <a:p>
            <a:pPr eaLnBrk="1" hangingPunct="1">
              <a:lnSpc>
                <a:spcPct val="80000"/>
              </a:lnSpc>
            </a:pPr>
            <a:r>
              <a:rPr lang="en-US" sz="2800" smtClean="0"/>
              <a:t>Once this information is communicated to the parents, they then need to make a decision as to whether or not they should conceive a child.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Analyzing DNA</a:t>
            </a:r>
          </a:p>
        </p:txBody>
      </p:sp>
      <p:sp>
        <p:nvSpPr>
          <p:cNvPr id="32771" name="Rectangle 3"/>
          <p:cNvSpPr>
            <a:spLocks noGrp="1" noChangeArrowheads="1"/>
          </p:cNvSpPr>
          <p:nvPr>
            <p:ph type="body" idx="1"/>
          </p:nvPr>
        </p:nvSpPr>
        <p:spPr/>
        <p:txBody>
          <a:bodyPr/>
          <a:lstStyle/>
          <a:p>
            <a:pPr eaLnBrk="1" hangingPunct="1"/>
            <a:r>
              <a:rPr lang="en-US" smtClean="0"/>
              <a:t>The processes of using restriction enzymes, DNA amplification, and gel electrophoresis can be used by researchers to analyze and compare DNA samples.</a:t>
            </a:r>
          </a:p>
          <a:p>
            <a:pPr eaLnBrk="1" hangingPunct="1"/>
            <a:r>
              <a:rPr lang="en-US" smtClean="0"/>
              <a:t>Determining a particular DNA pattern is very useful in crime scene investigation.</a:t>
            </a:r>
          </a:p>
          <a:p>
            <a:pPr eaLnBrk="1" hangingPunct="1"/>
            <a:r>
              <a:rPr lang="en-US" smtClean="0"/>
              <a:t>It is also useful in solving disputes over parentage. (As in the thinking lab)</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Sequencing DNA</a:t>
            </a:r>
          </a:p>
        </p:txBody>
      </p:sp>
      <p:sp>
        <p:nvSpPr>
          <p:cNvPr id="33795" name="Rectangle 3"/>
          <p:cNvSpPr>
            <a:spLocks noGrp="1" noChangeArrowheads="1"/>
          </p:cNvSpPr>
          <p:nvPr>
            <p:ph type="body" idx="1"/>
          </p:nvPr>
        </p:nvSpPr>
        <p:spPr>
          <a:xfrm>
            <a:off x="457200" y="1828800"/>
            <a:ext cx="8229600" cy="5029200"/>
          </a:xfrm>
        </p:spPr>
        <p:txBody>
          <a:bodyPr/>
          <a:lstStyle/>
          <a:p>
            <a:pPr eaLnBrk="1" hangingPunct="1">
              <a:lnSpc>
                <a:spcPct val="80000"/>
              </a:lnSpc>
            </a:pPr>
            <a:r>
              <a:rPr lang="en-US" sz="2000" smtClean="0"/>
              <a:t>Allows us to determine the nucleotide sequence of a DNA fragment.</a:t>
            </a:r>
            <a:br>
              <a:rPr lang="en-US" sz="2000" smtClean="0"/>
            </a:br>
            <a:endParaRPr lang="en-US" sz="2000" smtClean="0"/>
          </a:p>
          <a:p>
            <a:pPr eaLnBrk="1" hangingPunct="1">
              <a:lnSpc>
                <a:spcPct val="80000"/>
              </a:lnSpc>
            </a:pPr>
            <a:r>
              <a:rPr lang="en-US" sz="2000" smtClean="0"/>
              <a:t>The process which is used to sequence DNA is known as </a:t>
            </a:r>
            <a:r>
              <a:rPr lang="en-US" sz="2000" b="1" u="sng" smtClean="0"/>
              <a:t>chain termination sequencing</a:t>
            </a:r>
            <a:r>
              <a:rPr lang="en-US" sz="2000" smtClean="0"/>
              <a:t>.</a:t>
            </a:r>
            <a:br>
              <a:rPr lang="en-US" sz="2000" smtClean="0"/>
            </a:br>
            <a:endParaRPr lang="en-US" sz="2000" smtClean="0"/>
          </a:p>
          <a:p>
            <a:pPr eaLnBrk="1" hangingPunct="1">
              <a:lnSpc>
                <a:spcPct val="80000"/>
              </a:lnSpc>
            </a:pPr>
            <a:r>
              <a:rPr lang="en-US" sz="2000" smtClean="0"/>
              <a:t>The replicated section of DNA is made from a series of small fragments instead of a whole strand.</a:t>
            </a:r>
            <a:br>
              <a:rPr lang="en-US" sz="2000" smtClean="0"/>
            </a:br>
            <a:endParaRPr lang="en-US" sz="2000" smtClean="0"/>
          </a:p>
          <a:p>
            <a:pPr eaLnBrk="1" hangingPunct="1">
              <a:lnSpc>
                <a:spcPct val="80000"/>
              </a:lnSpc>
            </a:pPr>
            <a:r>
              <a:rPr lang="en-US" sz="2000" smtClean="0"/>
              <a:t>A radioactive or fluorescent marker is placed on the nucleotide which ends each fragment, a procedure called </a:t>
            </a:r>
            <a:r>
              <a:rPr lang="en-US" sz="2000" b="1" u="sng" smtClean="0"/>
              <a:t>tagging</a:t>
            </a:r>
            <a:r>
              <a:rPr lang="en-US" sz="2000" smtClean="0"/>
              <a:t>.</a:t>
            </a:r>
            <a:br>
              <a:rPr lang="en-US" sz="2000" smtClean="0"/>
            </a:br>
            <a:endParaRPr lang="en-US" sz="2000" smtClean="0"/>
          </a:p>
          <a:p>
            <a:pPr eaLnBrk="1" hangingPunct="1">
              <a:lnSpc>
                <a:spcPct val="80000"/>
              </a:lnSpc>
            </a:pPr>
            <a:r>
              <a:rPr lang="en-US" sz="2000" smtClean="0"/>
              <a:t>The fragments are run on a gel electrophoresis to properly identify the fragments and determine the nucleotide sequence of the original DNA strand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DNA Sequencing</a:t>
            </a:r>
          </a:p>
        </p:txBody>
      </p:sp>
      <p:pic>
        <p:nvPicPr>
          <p:cNvPr id="34819"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828800"/>
            <a:ext cx="8229600" cy="46482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Human Genome Project</a:t>
            </a:r>
          </a:p>
        </p:txBody>
      </p:sp>
      <p:sp>
        <p:nvSpPr>
          <p:cNvPr id="35843" name="Rectangle 3"/>
          <p:cNvSpPr>
            <a:spLocks noGrp="1" noChangeArrowheads="1"/>
          </p:cNvSpPr>
          <p:nvPr>
            <p:ph type="body" sz="half" idx="1"/>
          </p:nvPr>
        </p:nvSpPr>
        <p:spPr>
          <a:xfrm>
            <a:off x="457200" y="1828800"/>
            <a:ext cx="4724400" cy="4302125"/>
          </a:xfrm>
        </p:spPr>
        <p:txBody>
          <a:bodyPr/>
          <a:lstStyle/>
          <a:p>
            <a:pPr eaLnBrk="1" hangingPunct="1">
              <a:lnSpc>
                <a:spcPct val="80000"/>
              </a:lnSpc>
            </a:pPr>
            <a:r>
              <a:rPr lang="en-US" sz="1800" smtClean="0"/>
              <a:t>In February 2001, the first draft of the complete human genome was published.</a:t>
            </a:r>
            <a:br>
              <a:rPr lang="en-US" sz="1800" smtClean="0"/>
            </a:br>
            <a:endParaRPr lang="en-US" sz="1800" smtClean="0"/>
          </a:p>
          <a:p>
            <a:pPr eaLnBrk="1" hangingPunct="1">
              <a:lnSpc>
                <a:spcPct val="80000"/>
              </a:lnSpc>
            </a:pPr>
            <a:r>
              <a:rPr lang="en-US" sz="1800" smtClean="0"/>
              <a:t>The human genome project determined the sequence of the three billion base pairs which make up the human genome.</a:t>
            </a:r>
            <a:br>
              <a:rPr lang="en-US" sz="1800" smtClean="0"/>
            </a:br>
            <a:endParaRPr lang="en-US" sz="1800" smtClean="0"/>
          </a:p>
          <a:p>
            <a:pPr eaLnBrk="1" hangingPunct="1">
              <a:lnSpc>
                <a:spcPct val="80000"/>
              </a:lnSpc>
            </a:pPr>
            <a:r>
              <a:rPr lang="en-US" sz="1800" smtClean="0"/>
              <a:t>Some findings from this project are</a:t>
            </a:r>
          </a:p>
          <a:p>
            <a:pPr lvl="1" eaLnBrk="1" hangingPunct="1">
              <a:lnSpc>
                <a:spcPct val="80000"/>
              </a:lnSpc>
            </a:pPr>
            <a:r>
              <a:rPr lang="en-US" sz="1600" smtClean="0"/>
              <a:t>The DNA of all humans is more than 99.9% identical.</a:t>
            </a:r>
          </a:p>
          <a:p>
            <a:pPr lvl="1" eaLnBrk="1" hangingPunct="1">
              <a:lnSpc>
                <a:spcPct val="80000"/>
              </a:lnSpc>
            </a:pPr>
            <a:r>
              <a:rPr lang="en-US" sz="1600" smtClean="0"/>
              <a:t>The human genome contains only about 35,000 genes.</a:t>
            </a:r>
          </a:p>
          <a:p>
            <a:pPr lvl="1" eaLnBrk="1" hangingPunct="1">
              <a:lnSpc>
                <a:spcPct val="80000"/>
              </a:lnSpc>
            </a:pPr>
            <a:r>
              <a:rPr lang="en-US" sz="1600" smtClean="0"/>
              <a:t>Both the DNA sequence and the proteins which it makes are responsible for guiding the development of complex organisms. </a:t>
            </a:r>
          </a:p>
        </p:txBody>
      </p:sp>
      <p:pic>
        <p:nvPicPr>
          <p:cNvPr id="35844"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1828800"/>
            <a:ext cx="3657600" cy="430212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Knowledge of the Genome</a:t>
            </a:r>
          </a:p>
        </p:txBody>
      </p:sp>
      <p:sp>
        <p:nvSpPr>
          <p:cNvPr id="36867" name="Rectangle 3"/>
          <p:cNvSpPr>
            <a:spLocks noGrp="1" noChangeArrowheads="1"/>
          </p:cNvSpPr>
          <p:nvPr>
            <p:ph type="body" idx="1"/>
          </p:nvPr>
        </p:nvSpPr>
        <p:spPr>
          <a:xfrm>
            <a:off x="457200" y="1828800"/>
            <a:ext cx="8229600" cy="5029200"/>
          </a:xfrm>
        </p:spPr>
        <p:txBody>
          <a:bodyPr/>
          <a:lstStyle/>
          <a:p>
            <a:pPr eaLnBrk="1" hangingPunct="1">
              <a:lnSpc>
                <a:spcPct val="90000"/>
              </a:lnSpc>
            </a:pPr>
            <a:r>
              <a:rPr lang="en-US" smtClean="0"/>
              <a:t>Some of the potential benefits of this discovery include</a:t>
            </a:r>
          </a:p>
          <a:p>
            <a:pPr lvl="1" eaLnBrk="1" hangingPunct="1">
              <a:lnSpc>
                <a:spcPct val="90000"/>
              </a:lnSpc>
            </a:pPr>
            <a:r>
              <a:rPr lang="en-US" smtClean="0"/>
              <a:t>Better ways to assess an individual’s risk of developing a disease.</a:t>
            </a:r>
          </a:p>
          <a:p>
            <a:pPr lvl="1" eaLnBrk="1" hangingPunct="1">
              <a:lnSpc>
                <a:spcPct val="90000"/>
              </a:lnSpc>
            </a:pPr>
            <a:r>
              <a:rPr lang="en-US" smtClean="0"/>
              <a:t>Better ways to prevent a disorder.</a:t>
            </a:r>
          </a:p>
          <a:p>
            <a:pPr eaLnBrk="1" hangingPunct="1">
              <a:lnSpc>
                <a:spcPct val="90000"/>
              </a:lnSpc>
            </a:pPr>
            <a:r>
              <a:rPr lang="en-US" smtClean="0"/>
              <a:t>The development of new drugs and other treatments which are precisely tailored to an individual’s personal genetic make-up.</a:t>
            </a:r>
          </a:p>
          <a:p>
            <a:pPr eaLnBrk="1" hangingPunct="1">
              <a:lnSpc>
                <a:spcPct val="90000"/>
              </a:lnSpc>
            </a:pPr>
            <a:r>
              <a:rPr lang="en-US" smtClean="0"/>
              <a:t>Comparison of the human genome with the genomes of other species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New Knowledge, New Problems</a:t>
            </a:r>
          </a:p>
        </p:txBody>
      </p:sp>
      <p:sp>
        <p:nvSpPr>
          <p:cNvPr id="37891" name="Rectangle 3"/>
          <p:cNvSpPr>
            <a:spLocks noGrp="1" noChangeArrowheads="1"/>
          </p:cNvSpPr>
          <p:nvPr>
            <p:ph type="body" idx="1"/>
          </p:nvPr>
        </p:nvSpPr>
        <p:spPr>
          <a:xfrm>
            <a:off x="457200" y="1828800"/>
            <a:ext cx="8229600" cy="5029200"/>
          </a:xfrm>
        </p:spPr>
        <p:txBody>
          <a:bodyPr/>
          <a:lstStyle/>
          <a:p>
            <a:pPr eaLnBrk="1" hangingPunct="1"/>
            <a:r>
              <a:rPr lang="en-US" sz="2800" smtClean="0"/>
              <a:t>Advances in knowledge such as the completion of the Human Genome Project raises significant legal and ethical issues.</a:t>
            </a:r>
          </a:p>
          <a:p>
            <a:pPr lvl="1" eaLnBrk="1" hangingPunct="1"/>
            <a:r>
              <a:rPr lang="en-US" sz="2400" smtClean="0"/>
              <a:t>Who should have access to genetic information and for what purposes?</a:t>
            </a:r>
          </a:p>
          <a:p>
            <a:pPr lvl="1" eaLnBrk="1" hangingPunct="1"/>
            <a:r>
              <a:rPr lang="en-US" sz="2400" smtClean="0"/>
              <a:t>Another issue is; who owns the genetic information which is gathered from individuals or groups?</a:t>
            </a:r>
          </a:p>
          <a:p>
            <a:pPr lvl="1" eaLnBrk="1" hangingPunct="1"/>
            <a:endParaRPr lang="en-US" sz="2400" smtClean="0"/>
          </a:p>
          <a:p>
            <a:pPr eaLnBrk="1" hangingPunct="1"/>
            <a:r>
              <a:rPr lang="en-US" sz="2800" smtClean="0"/>
              <a:t>From these questions we can see that there are a number of issues which people need to be concerned with when it comes to genetic information.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smtClean="0"/>
              <a:t>18.3 The Chimera: </a:t>
            </a:r>
            <a:br>
              <a:rPr lang="en-US" sz="4000" smtClean="0"/>
            </a:br>
            <a:r>
              <a:rPr lang="en-US" sz="4000" smtClean="0"/>
              <a:t>From Legend to Lab</a:t>
            </a:r>
          </a:p>
        </p:txBody>
      </p:sp>
      <p:sp>
        <p:nvSpPr>
          <p:cNvPr id="38915" name="Rectangle 3"/>
          <p:cNvSpPr>
            <a:spLocks noGrp="1" noChangeArrowheads="1"/>
          </p:cNvSpPr>
          <p:nvPr>
            <p:ph type="body" sz="half" idx="1"/>
          </p:nvPr>
        </p:nvSpPr>
        <p:spPr>
          <a:xfrm>
            <a:off x="457200" y="1828800"/>
            <a:ext cx="6019800" cy="5029200"/>
          </a:xfrm>
        </p:spPr>
        <p:txBody>
          <a:bodyPr/>
          <a:lstStyle/>
          <a:p>
            <a:pPr eaLnBrk="1" hangingPunct="1">
              <a:lnSpc>
                <a:spcPct val="90000"/>
              </a:lnSpc>
            </a:pPr>
            <a:r>
              <a:rPr lang="en-US" sz="2400" smtClean="0"/>
              <a:t>In Greek mythology, the </a:t>
            </a:r>
            <a:r>
              <a:rPr lang="en-US" sz="2400" b="1" smtClean="0"/>
              <a:t>Chimera</a:t>
            </a:r>
            <a:r>
              <a:rPr lang="en-US" sz="2400" smtClean="0"/>
              <a:t> is a fire breathing monster which had the head and shoulders of a lion, the body of a goat, and a serpent for a tail.</a:t>
            </a:r>
          </a:p>
          <a:p>
            <a:pPr eaLnBrk="1" hangingPunct="1">
              <a:lnSpc>
                <a:spcPct val="90000"/>
              </a:lnSpc>
            </a:pPr>
            <a:r>
              <a:rPr lang="en-US" sz="2400" smtClean="0"/>
              <a:t>Today, geneticists use the term chimera to describe a genetically engineered organism which contains genes from unrelated species.</a:t>
            </a:r>
          </a:p>
          <a:p>
            <a:pPr eaLnBrk="1" hangingPunct="1">
              <a:lnSpc>
                <a:spcPct val="90000"/>
              </a:lnSpc>
            </a:pPr>
            <a:r>
              <a:rPr lang="en-US" sz="2400" smtClean="0"/>
              <a:t>In 1973, the first chimeric organism was created by two scientists, </a:t>
            </a:r>
            <a:r>
              <a:rPr lang="en-US" sz="2400" b="1" smtClean="0"/>
              <a:t>Stanley Cohen and Herbert Boyer,</a:t>
            </a:r>
            <a:r>
              <a:rPr lang="en-US" sz="2400" smtClean="0"/>
              <a:t> who developed a bacteria which could express an amphibian gene.  This work is the foundation of the genetic engineering which is done today </a:t>
            </a:r>
          </a:p>
        </p:txBody>
      </p:sp>
      <p:pic>
        <p:nvPicPr>
          <p:cNvPr id="38916"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48400" y="2803525"/>
            <a:ext cx="2895600" cy="2149475"/>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000" smtClean="0"/>
              <a:t>Inserting Animal Genes Into Bacterial Cells</a:t>
            </a:r>
          </a:p>
        </p:txBody>
      </p:sp>
      <p:sp>
        <p:nvSpPr>
          <p:cNvPr id="39939" name="Rectangle 3"/>
          <p:cNvSpPr>
            <a:spLocks noGrp="1" noChangeArrowheads="1"/>
          </p:cNvSpPr>
          <p:nvPr>
            <p:ph type="body" idx="1"/>
          </p:nvPr>
        </p:nvSpPr>
        <p:spPr>
          <a:xfrm>
            <a:off x="457200" y="1828800"/>
            <a:ext cx="8229600" cy="5029200"/>
          </a:xfrm>
        </p:spPr>
        <p:txBody>
          <a:bodyPr/>
          <a:lstStyle/>
          <a:p>
            <a:pPr eaLnBrk="1" hangingPunct="1">
              <a:lnSpc>
                <a:spcPct val="90000"/>
              </a:lnSpc>
            </a:pPr>
            <a:r>
              <a:rPr lang="en-US" sz="2400" smtClean="0"/>
              <a:t>In 1990, scientists produced the first </a:t>
            </a:r>
            <a:r>
              <a:rPr lang="en-US" sz="2400" b="1" u="sng" smtClean="0"/>
              <a:t>transgenic</a:t>
            </a:r>
            <a:r>
              <a:rPr lang="en-US" sz="2400" smtClean="0"/>
              <a:t> or genetically engineered product which was approved for use in North America.</a:t>
            </a:r>
          </a:p>
          <a:p>
            <a:pPr eaLnBrk="1" hangingPunct="1">
              <a:lnSpc>
                <a:spcPct val="90000"/>
              </a:lnSpc>
            </a:pPr>
            <a:r>
              <a:rPr lang="en-US" sz="2400" smtClean="0"/>
              <a:t>In cattle, the growth hormone </a:t>
            </a:r>
            <a:r>
              <a:rPr lang="en-US" sz="2400" b="1" u="sng" smtClean="0"/>
              <a:t>somatotropin</a:t>
            </a:r>
            <a:r>
              <a:rPr lang="en-US" sz="2400" smtClean="0"/>
              <a:t> makes them grow bigger, develop large udders, and produce extra milk.</a:t>
            </a:r>
          </a:p>
          <a:p>
            <a:pPr eaLnBrk="1" hangingPunct="1">
              <a:lnSpc>
                <a:spcPct val="90000"/>
              </a:lnSpc>
            </a:pPr>
            <a:r>
              <a:rPr lang="en-US" sz="2400" smtClean="0"/>
              <a:t>Scientists took the gene which is responsible for coding this hormone and successfully cloned and inserted it into a bacterial vector.</a:t>
            </a:r>
          </a:p>
          <a:p>
            <a:pPr eaLnBrk="1" hangingPunct="1">
              <a:lnSpc>
                <a:spcPct val="90000"/>
              </a:lnSpc>
            </a:pPr>
            <a:r>
              <a:rPr lang="en-US" sz="2400" smtClean="0"/>
              <a:t>In order to insert a gene from one organism ( eukaryotic ) into another (prokaryotic ), two requirements must be met: </a:t>
            </a:r>
          </a:p>
          <a:p>
            <a:pPr lvl="1" eaLnBrk="1" hangingPunct="1">
              <a:lnSpc>
                <a:spcPct val="90000"/>
              </a:lnSpc>
              <a:buFont typeface="Wingdings" pitchFamily="2" charset="2"/>
              <a:buAutoNum type="arabicPeriod"/>
            </a:pPr>
            <a:r>
              <a:rPr lang="en-US" sz="2000" smtClean="0"/>
              <a:t>Researchers must isolate the target gene from the eukaryotic organism’s genome.</a:t>
            </a:r>
          </a:p>
          <a:p>
            <a:pPr lvl="1" eaLnBrk="1" hangingPunct="1">
              <a:lnSpc>
                <a:spcPct val="90000"/>
              </a:lnSpc>
              <a:buFont typeface="Wingdings" pitchFamily="2" charset="2"/>
              <a:buAutoNum type="arabicPeriod"/>
            </a:pPr>
            <a:r>
              <a:rPr lang="en-US" sz="2000" smtClean="0"/>
              <a:t>They must ensure that the eukaryotic gene can be correctly expressed by the prokaryotic organism.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smtClean="0"/>
              <a:t>Inserting DNA into Plant or Animal Cells</a:t>
            </a:r>
          </a:p>
        </p:txBody>
      </p:sp>
      <p:sp>
        <p:nvSpPr>
          <p:cNvPr id="40963" name="Rectangle 3"/>
          <p:cNvSpPr>
            <a:spLocks noGrp="1" noChangeArrowheads="1"/>
          </p:cNvSpPr>
          <p:nvPr>
            <p:ph type="body" idx="1"/>
          </p:nvPr>
        </p:nvSpPr>
        <p:spPr>
          <a:xfrm>
            <a:off x="457200" y="1828800"/>
            <a:ext cx="8229600" cy="4724400"/>
          </a:xfrm>
        </p:spPr>
        <p:txBody>
          <a:bodyPr/>
          <a:lstStyle/>
          <a:p>
            <a:pPr eaLnBrk="1" hangingPunct="1">
              <a:lnSpc>
                <a:spcPct val="90000"/>
              </a:lnSpc>
            </a:pPr>
            <a:r>
              <a:rPr lang="en-US" sz="2400" smtClean="0"/>
              <a:t>In some cases plant or animal cells can be used as a cloning vector instead of bacterial cells.</a:t>
            </a:r>
            <a:br>
              <a:rPr lang="en-US" sz="2400" smtClean="0"/>
            </a:br>
            <a:endParaRPr lang="en-US" sz="2400" smtClean="0"/>
          </a:p>
          <a:p>
            <a:pPr eaLnBrk="1" hangingPunct="1">
              <a:lnSpc>
                <a:spcPct val="90000"/>
              </a:lnSpc>
            </a:pPr>
            <a:r>
              <a:rPr lang="en-US" sz="2400" smtClean="0"/>
              <a:t>Plant and animal cells can be grown in special culture dishes, however, since they are difficult to culture it is harder to insert foreign DNA into them.</a:t>
            </a:r>
            <a:br>
              <a:rPr lang="en-US" sz="2400" smtClean="0"/>
            </a:br>
            <a:endParaRPr lang="en-US" sz="2400" smtClean="0"/>
          </a:p>
          <a:p>
            <a:pPr eaLnBrk="1" hangingPunct="1">
              <a:lnSpc>
                <a:spcPct val="90000"/>
              </a:lnSpc>
            </a:pPr>
            <a:r>
              <a:rPr lang="en-US" sz="2400" smtClean="0"/>
              <a:t>Several methods have been developed to solve this problem:</a:t>
            </a:r>
          </a:p>
          <a:p>
            <a:pPr lvl="1" eaLnBrk="1" hangingPunct="1">
              <a:lnSpc>
                <a:spcPct val="90000"/>
              </a:lnSpc>
              <a:buFont typeface="Wingdings" pitchFamily="2" charset="2"/>
              <a:buAutoNum type="arabicPeriod"/>
            </a:pPr>
            <a:r>
              <a:rPr lang="en-US" sz="2000" smtClean="0"/>
              <a:t>Bacteria plasmids ( DNA ) can be used to infect a plant cell by inserting the bacteria’s DNA into the plant’s DNA.</a:t>
            </a:r>
          </a:p>
          <a:p>
            <a:pPr lvl="1" eaLnBrk="1" hangingPunct="1">
              <a:lnSpc>
                <a:spcPct val="90000"/>
              </a:lnSpc>
              <a:buFont typeface="Wingdings" pitchFamily="2" charset="2"/>
              <a:buAutoNum type="arabicPeriod"/>
            </a:pPr>
            <a:r>
              <a:rPr lang="en-US" sz="2000" smtClean="0"/>
              <a:t>Special devices such as a DNA particle gun can be used to open pores in the cell’s nuclear membrane and DNA particles can be fired directly into the nucleus of the plant cell.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4000" smtClean="0"/>
              <a:t>Putting Genetic Technologies To Use</a:t>
            </a:r>
          </a:p>
        </p:txBody>
      </p:sp>
      <p:sp>
        <p:nvSpPr>
          <p:cNvPr id="41987" name="Rectangle 3"/>
          <p:cNvSpPr>
            <a:spLocks noGrp="1" noChangeArrowheads="1"/>
          </p:cNvSpPr>
          <p:nvPr>
            <p:ph type="body" idx="1"/>
          </p:nvPr>
        </p:nvSpPr>
        <p:spPr>
          <a:xfrm>
            <a:off x="457200" y="1828800"/>
            <a:ext cx="8229600" cy="5029200"/>
          </a:xfrm>
        </p:spPr>
        <p:txBody>
          <a:bodyPr/>
          <a:lstStyle/>
          <a:p>
            <a:pPr eaLnBrk="1" hangingPunct="1">
              <a:lnSpc>
                <a:spcPct val="90000"/>
              </a:lnSpc>
            </a:pPr>
            <a:r>
              <a:rPr lang="en-US" sz="2800" smtClean="0"/>
              <a:t>Any new strains of organisms which are developed by the use of genetic technologies must be examined by government agencies to determine the benefits and risks before they are used for commercial use.</a:t>
            </a:r>
          </a:p>
          <a:p>
            <a:pPr eaLnBrk="1" hangingPunct="1">
              <a:lnSpc>
                <a:spcPct val="90000"/>
              </a:lnSpc>
            </a:pPr>
            <a:r>
              <a:rPr lang="en-US" sz="2800" smtClean="0"/>
              <a:t>Different countries have different standards with regards to the use of these new strains of organisms.</a:t>
            </a:r>
          </a:p>
          <a:p>
            <a:pPr eaLnBrk="1" hangingPunct="1">
              <a:lnSpc>
                <a:spcPct val="90000"/>
              </a:lnSpc>
            </a:pPr>
            <a:r>
              <a:rPr lang="en-US" sz="2800" smtClean="0"/>
              <a:t>Genetic engineering technologies are being put to use in a variety of fields including agriculture, medicine, and environmental protection.</a:t>
            </a:r>
          </a:p>
          <a:p>
            <a:pPr eaLnBrk="1" hangingPunct="1">
              <a:lnSpc>
                <a:spcPct val="90000"/>
              </a:lnSpc>
            </a:pPr>
            <a:r>
              <a:rPr lang="en-US" sz="2800" smtClean="0"/>
              <a:t>As more transgenic organisms are produced, needs for standards and criteria will have to be developed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Diagnosis</a:t>
            </a:r>
          </a:p>
        </p:txBody>
      </p:sp>
      <p:sp>
        <p:nvSpPr>
          <p:cNvPr id="6147" name="Rectangle 3"/>
          <p:cNvSpPr>
            <a:spLocks noGrp="1" noChangeArrowheads="1"/>
          </p:cNvSpPr>
          <p:nvPr>
            <p:ph type="body" sz="half" idx="1"/>
          </p:nvPr>
        </p:nvSpPr>
        <p:spPr/>
        <p:txBody>
          <a:bodyPr/>
          <a:lstStyle/>
          <a:p>
            <a:pPr marL="533400" indent="-533400" eaLnBrk="1" hangingPunct="1"/>
            <a:r>
              <a:rPr lang="en-US" sz="2800" b="1" smtClean="0"/>
              <a:t>Diagnosis can occur at two stages</a:t>
            </a:r>
          </a:p>
          <a:p>
            <a:pPr marL="928688" lvl="1" indent="-457200" eaLnBrk="1" hangingPunct="1">
              <a:buFont typeface="Wingdings" pitchFamily="2" charset="2"/>
              <a:buAutoNum type="arabicPeriod"/>
            </a:pPr>
            <a:r>
              <a:rPr lang="en-US" sz="2400" smtClean="0"/>
              <a:t>Pre-implantation diagnosis</a:t>
            </a:r>
          </a:p>
          <a:p>
            <a:pPr marL="928688" lvl="1" indent="-457200" eaLnBrk="1" hangingPunct="1">
              <a:buFont typeface="Wingdings" pitchFamily="2" charset="2"/>
              <a:buAutoNum type="arabicPeriod"/>
            </a:pPr>
            <a:r>
              <a:rPr lang="en-US" sz="2400" smtClean="0"/>
              <a:t>Prenatal diagnosis</a:t>
            </a:r>
          </a:p>
        </p:txBody>
      </p:sp>
      <p:pic>
        <p:nvPicPr>
          <p:cNvPr id="6148"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47800" y="3276600"/>
            <a:ext cx="6400800" cy="3284538"/>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Herbicide - Resistant Corn </a:t>
            </a:r>
          </a:p>
        </p:txBody>
      </p:sp>
      <p:sp>
        <p:nvSpPr>
          <p:cNvPr id="43011" name="Rectangle 3"/>
          <p:cNvSpPr>
            <a:spLocks noGrp="1" noChangeArrowheads="1"/>
          </p:cNvSpPr>
          <p:nvPr>
            <p:ph type="body" sz="half" idx="1"/>
          </p:nvPr>
        </p:nvSpPr>
        <p:spPr>
          <a:xfrm>
            <a:off x="457200" y="1828800"/>
            <a:ext cx="5867400" cy="5029200"/>
          </a:xfrm>
        </p:spPr>
        <p:txBody>
          <a:bodyPr/>
          <a:lstStyle/>
          <a:p>
            <a:pPr eaLnBrk="1" hangingPunct="1">
              <a:lnSpc>
                <a:spcPct val="90000"/>
              </a:lnSpc>
            </a:pPr>
            <a:r>
              <a:rPr lang="en-US" sz="2000" smtClean="0"/>
              <a:t>Over 50 types of genetically modified crop plants have been approved for use in Canada.</a:t>
            </a:r>
          </a:p>
          <a:p>
            <a:pPr eaLnBrk="1" hangingPunct="1">
              <a:lnSpc>
                <a:spcPct val="90000"/>
              </a:lnSpc>
            </a:pPr>
            <a:r>
              <a:rPr lang="en-US" sz="2000" smtClean="0"/>
              <a:t>An example of such a plant is herbicide resistant corn.</a:t>
            </a:r>
          </a:p>
          <a:p>
            <a:pPr eaLnBrk="1" hangingPunct="1">
              <a:lnSpc>
                <a:spcPct val="90000"/>
              </a:lnSpc>
            </a:pPr>
            <a:r>
              <a:rPr lang="en-US" sz="2000" smtClean="0"/>
              <a:t>Scientists have isolated and cloned a bacterial gene which provides resistance to certain herbicides.</a:t>
            </a:r>
          </a:p>
          <a:p>
            <a:pPr eaLnBrk="1" hangingPunct="1">
              <a:lnSpc>
                <a:spcPct val="90000"/>
              </a:lnSpc>
            </a:pPr>
            <a:r>
              <a:rPr lang="en-US" sz="2000" smtClean="0"/>
              <a:t>DNA fragments from this gene were sprayed onto gold  particles and fired into corn cells.  The cells developed into corn which were resistant to the herbicide.</a:t>
            </a:r>
          </a:p>
          <a:p>
            <a:pPr eaLnBrk="1" hangingPunct="1">
              <a:lnSpc>
                <a:spcPct val="90000"/>
              </a:lnSpc>
            </a:pPr>
            <a:r>
              <a:rPr lang="en-US" sz="2000" smtClean="0"/>
              <a:t>Since the corn is resistant to herbicides, farmers can apply them to their fields to control weeds, but not damage the corn plants.</a:t>
            </a:r>
          </a:p>
          <a:p>
            <a:pPr eaLnBrk="1" hangingPunct="1">
              <a:lnSpc>
                <a:spcPct val="90000"/>
              </a:lnSpc>
            </a:pPr>
            <a:r>
              <a:rPr lang="en-US" sz="2000" smtClean="0"/>
              <a:t>This form of transgenic corn does not present a risk to human health and was approved for use in Canada in 2001. </a:t>
            </a:r>
          </a:p>
        </p:txBody>
      </p:sp>
      <p:pic>
        <p:nvPicPr>
          <p:cNvPr id="43012"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29400" y="2286000"/>
            <a:ext cx="2243138" cy="1747838"/>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Human Insulin</a:t>
            </a:r>
          </a:p>
        </p:txBody>
      </p:sp>
      <p:sp>
        <p:nvSpPr>
          <p:cNvPr id="44035" name="Rectangle 3"/>
          <p:cNvSpPr>
            <a:spLocks noGrp="1" noChangeArrowheads="1"/>
          </p:cNvSpPr>
          <p:nvPr>
            <p:ph type="body" sz="half" idx="1"/>
          </p:nvPr>
        </p:nvSpPr>
        <p:spPr>
          <a:xfrm>
            <a:off x="457200" y="1828800"/>
            <a:ext cx="5943600" cy="5029200"/>
          </a:xfrm>
        </p:spPr>
        <p:txBody>
          <a:bodyPr/>
          <a:lstStyle/>
          <a:p>
            <a:pPr eaLnBrk="1" hangingPunct="1">
              <a:lnSpc>
                <a:spcPct val="90000"/>
              </a:lnSpc>
            </a:pPr>
            <a:r>
              <a:rPr lang="en-US" sz="2400" smtClean="0"/>
              <a:t>In 1982, a form of human insulin which was synthesized by transgenic bacteria was approved for use in the United States.  This was the first example of a genetically engineered pharmaceutical product.</a:t>
            </a:r>
          </a:p>
          <a:p>
            <a:pPr eaLnBrk="1" hangingPunct="1">
              <a:lnSpc>
                <a:spcPct val="90000"/>
              </a:lnSpc>
            </a:pPr>
            <a:r>
              <a:rPr lang="en-US" sz="2400" smtClean="0"/>
              <a:t>By developing a process for inserting the human gene for insulin into bacteria, scientists were able to produce high volumes of human insulin.</a:t>
            </a:r>
          </a:p>
          <a:p>
            <a:pPr eaLnBrk="1" hangingPunct="1">
              <a:lnSpc>
                <a:spcPct val="90000"/>
              </a:lnSpc>
            </a:pPr>
            <a:r>
              <a:rPr lang="en-US" sz="2400" smtClean="0"/>
              <a:t>This lowered the cost of insulin treatment and reduced the number of side effects.</a:t>
            </a:r>
          </a:p>
          <a:p>
            <a:pPr eaLnBrk="1" hangingPunct="1">
              <a:lnSpc>
                <a:spcPct val="90000"/>
              </a:lnSpc>
            </a:pPr>
            <a:r>
              <a:rPr lang="en-US" sz="2400" smtClean="0"/>
              <a:t>Since this time, other pharmaceutical products have been produced using bacterial vectors.</a:t>
            </a:r>
          </a:p>
        </p:txBody>
      </p:sp>
      <p:pic>
        <p:nvPicPr>
          <p:cNvPr id="44036"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24600" y="2943225"/>
            <a:ext cx="2714625" cy="2335213"/>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smtClean="0"/>
              <a:t>Bioremediation: PCB Eating Bacteria</a:t>
            </a:r>
          </a:p>
        </p:txBody>
      </p:sp>
      <p:sp>
        <p:nvSpPr>
          <p:cNvPr id="45059" name="Rectangle 4"/>
          <p:cNvSpPr>
            <a:spLocks noGrp="1" noChangeArrowheads="1"/>
          </p:cNvSpPr>
          <p:nvPr>
            <p:ph type="body" sz="half" idx="1"/>
          </p:nvPr>
        </p:nvSpPr>
        <p:spPr>
          <a:xfrm>
            <a:off x="457200" y="1828800"/>
            <a:ext cx="5867400" cy="5029200"/>
          </a:xfrm>
        </p:spPr>
        <p:txBody>
          <a:bodyPr/>
          <a:lstStyle/>
          <a:p>
            <a:pPr eaLnBrk="1" hangingPunct="1">
              <a:lnSpc>
                <a:spcPct val="90000"/>
              </a:lnSpc>
            </a:pPr>
            <a:r>
              <a:rPr lang="en-US" sz="2000" smtClean="0"/>
              <a:t>PCBs or polychlorinated biphenyls are a by-product of a number of industrial processes.</a:t>
            </a:r>
            <a:br>
              <a:rPr lang="en-US" sz="2000" smtClean="0"/>
            </a:br>
            <a:endParaRPr lang="en-US" sz="2000" smtClean="0"/>
          </a:p>
          <a:p>
            <a:pPr eaLnBrk="1" hangingPunct="1">
              <a:lnSpc>
                <a:spcPct val="90000"/>
              </a:lnSpc>
            </a:pPr>
            <a:r>
              <a:rPr lang="en-US" sz="2000" smtClean="0"/>
              <a:t>These compounds are highly toxic and environmentally persistent.  They build up in the soil and accumulate in food chains, thus presenting a risk to animal and human populations.</a:t>
            </a:r>
            <a:br>
              <a:rPr lang="en-US" sz="2000" smtClean="0"/>
            </a:br>
            <a:endParaRPr lang="en-US" sz="2000" smtClean="0"/>
          </a:p>
          <a:p>
            <a:pPr eaLnBrk="1" hangingPunct="1">
              <a:lnSpc>
                <a:spcPct val="90000"/>
              </a:lnSpc>
            </a:pPr>
            <a:r>
              <a:rPr lang="en-US" sz="2000" smtClean="0"/>
              <a:t>Since cleanup of areas which are contaminated with PCBs is difficult and expensive, biotechnology companies are developing recombinant bacteria which can break down PCBs into harmless compounds.</a:t>
            </a:r>
            <a:br>
              <a:rPr lang="en-US" sz="2000" smtClean="0"/>
            </a:br>
            <a:endParaRPr lang="en-US" sz="2000" smtClean="0"/>
          </a:p>
          <a:p>
            <a:pPr eaLnBrk="1" hangingPunct="1">
              <a:lnSpc>
                <a:spcPct val="90000"/>
              </a:lnSpc>
            </a:pPr>
            <a:r>
              <a:rPr lang="en-US" sz="2000" smtClean="0"/>
              <a:t>The use of living cells to perform environmental remediation tasks is called </a:t>
            </a:r>
            <a:r>
              <a:rPr lang="en-US" sz="2000" b="1" u="sng" smtClean="0"/>
              <a:t>bioremediation</a:t>
            </a:r>
            <a:r>
              <a:rPr lang="en-US" sz="2000" smtClean="0"/>
              <a:t>. </a:t>
            </a:r>
          </a:p>
        </p:txBody>
      </p:sp>
      <p:pic>
        <p:nvPicPr>
          <p:cNvPr id="45060"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11913" y="2057400"/>
            <a:ext cx="2503487" cy="35814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Other Forms of Bioremediation</a:t>
            </a:r>
          </a:p>
        </p:txBody>
      </p:sp>
      <p:sp>
        <p:nvSpPr>
          <p:cNvPr id="46083" name="Rectangle 5"/>
          <p:cNvSpPr>
            <a:spLocks noGrp="1" noChangeArrowheads="1"/>
          </p:cNvSpPr>
          <p:nvPr>
            <p:ph sz="half" idx="1"/>
          </p:nvPr>
        </p:nvSpPr>
        <p:spPr/>
        <p:txBody>
          <a:bodyPr/>
          <a:lstStyle/>
          <a:p>
            <a:pPr eaLnBrk="1" hangingPunct="1"/>
            <a:r>
              <a:rPr lang="en-US" smtClean="0"/>
              <a:t>Bacteria which can clean up oil spills.</a:t>
            </a:r>
            <a:br>
              <a:rPr lang="en-US" smtClean="0"/>
            </a:br>
            <a:endParaRPr lang="en-US" smtClean="0"/>
          </a:p>
          <a:p>
            <a:pPr eaLnBrk="1" hangingPunct="1"/>
            <a:r>
              <a:rPr lang="en-US" smtClean="0"/>
              <a:t>Bacteria which filter air from factory smokestacks.</a:t>
            </a:r>
            <a:br>
              <a:rPr lang="en-US" smtClean="0"/>
            </a:br>
            <a:endParaRPr lang="en-US" smtClean="0"/>
          </a:p>
          <a:p>
            <a:pPr eaLnBrk="1" hangingPunct="1"/>
            <a:r>
              <a:rPr lang="en-US" smtClean="0"/>
              <a:t>Bacteria which remove heavy metals from water </a:t>
            </a:r>
          </a:p>
        </p:txBody>
      </p:sp>
      <p:pic>
        <p:nvPicPr>
          <p:cNvPr id="46084" name="Picture 7"/>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95888" y="2359025"/>
            <a:ext cx="3567112" cy="2759075"/>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Better Nutrition</a:t>
            </a:r>
          </a:p>
        </p:txBody>
      </p:sp>
      <p:sp>
        <p:nvSpPr>
          <p:cNvPr id="47107" name="Rectangle 3"/>
          <p:cNvSpPr>
            <a:spLocks noGrp="1" noChangeArrowheads="1"/>
          </p:cNvSpPr>
          <p:nvPr>
            <p:ph type="body" idx="1"/>
          </p:nvPr>
        </p:nvSpPr>
        <p:spPr>
          <a:xfrm>
            <a:off x="457200" y="1828800"/>
            <a:ext cx="8229600" cy="5029200"/>
          </a:xfrm>
        </p:spPr>
        <p:txBody>
          <a:bodyPr/>
          <a:lstStyle/>
          <a:p>
            <a:pPr eaLnBrk="1" hangingPunct="1">
              <a:lnSpc>
                <a:spcPct val="90000"/>
              </a:lnSpc>
            </a:pPr>
            <a:r>
              <a:rPr lang="en-US" sz="2800" smtClean="0"/>
              <a:t>Millions of people worldwide suffer from malnutrition due to lack of sufficient foods and balanced diets.  This can lead to disease.</a:t>
            </a:r>
            <a:br>
              <a:rPr lang="en-US" sz="2800" smtClean="0"/>
            </a:br>
            <a:endParaRPr lang="en-US" sz="2800" smtClean="0"/>
          </a:p>
          <a:p>
            <a:pPr eaLnBrk="1" hangingPunct="1">
              <a:lnSpc>
                <a:spcPct val="90000"/>
              </a:lnSpc>
            </a:pPr>
            <a:r>
              <a:rPr lang="en-US" sz="2800" smtClean="0"/>
              <a:t>Development of genetically modified foods such as rice, wheat, etc. which contain a number of necessary vitamins and other materials is an answer to these problems.</a:t>
            </a:r>
            <a:br>
              <a:rPr lang="en-US" sz="2800" smtClean="0"/>
            </a:br>
            <a:endParaRPr lang="en-US" sz="2800" smtClean="0"/>
          </a:p>
          <a:p>
            <a:pPr eaLnBrk="1" hangingPunct="1">
              <a:lnSpc>
                <a:spcPct val="90000"/>
              </a:lnSpc>
            </a:pPr>
            <a:r>
              <a:rPr lang="en-US" sz="2800" smtClean="0"/>
              <a:t>Foods which are higher in nutrients will prevent malnutrition and limit the amount of disease in people who live in poorly developed countries.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Weighing the Risks</a:t>
            </a:r>
          </a:p>
        </p:txBody>
      </p:sp>
      <p:sp>
        <p:nvSpPr>
          <p:cNvPr id="48131" name="Rectangle 3"/>
          <p:cNvSpPr>
            <a:spLocks noGrp="1" noChangeArrowheads="1"/>
          </p:cNvSpPr>
          <p:nvPr>
            <p:ph type="body" sz="half" idx="1"/>
          </p:nvPr>
        </p:nvSpPr>
        <p:spPr>
          <a:xfrm>
            <a:off x="457200" y="1828800"/>
            <a:ext cx="6705600" cy="5029200"/>
          </a:xfrm>
        </p:spPr>
        <p:txBody>
          <a:bodyPr/>
          <a:lstStyle/>
          <a:p>
            <a:pPr marL="609600" indent="-609600" eaLnBrk="1" hangingPunct="1"/>
            <a:r>
              <a:rPr lang="en-US" sz="2800" smtClean="0"/>
              <a:t>Genetically modified products such as corn, golden rice, etc. have been marketed as demonstrating the benefits of genetic engineering.</a:t>
            </a:r>
          </a:p>
          <a:p>
            <a:pPr marL="609600" indent="-609600" eaLnBrk="1" hangingPunct="1"/>
            <a:r>
              <a:rPr lang="en-US" sz="2800" smtClean="0"/>
              <a:t>However, along with the benefits come a number or risks.</a:t>
            </a:r>
          </a:p>
          <a:p>
            <a:pPr marL="609600" indent="-609600" eaLnBrk="1" hangingPunct="1"/>
            <a:r>
              <a:rPr lang="en-US" sz="2800" smtClean="0"/>
              <a:t>Potential risks from the use of transgenic organisms include:</a:t>
            </a:r>
          </a:p>
          <a:p>
            <a:pPr marL="1004888" lvl="1" indent="-533400" eaLnBrk="1" hangingPunct="1">
              <a:buFont typeface="Wingdings" pitchFamily="2" charset="2"/>
              <a:buAutoNum type="arabicPeriod"/>
            </a:pPr>
            <a:r>
              <a:rPr lang="en-US" sz="2400" smtClean="0"/>
              <a:t>Environmental threats</a:t>
            </a:r>
          </a:p>
          <a:p>
            <a:pPr marL="1004888" lvl="1" indent="-533400" eaLnBrk="1" hangingPunct="1">
              <a:buFont typeface="Wingdings" pitchFamily="2" charset="2"/>
              <a:buAutoNum type="arabicPeriod"/>
            </a:pPr>
            <a:r>
              <a:rPr lang="en-US" sz="2400" smtClean="0"/>
              <a:t>Health effects.</a:t>
            </a:r>
          </a:p>
          <a:p>
            <a:pPr marL="1004888" lvl="1" indent="-533400" eaLnBrk="1" hangingPunct="1">
              <a:buFont typeface="Wingdings" pitchFamily="2" charset="2"/>
              <a:buAutoNum type="arabicPeriod"/>
            </a:pPr>
            <a:r>
              <a:rPr lang="en-US" sz="2400" smtClean="0"/>
              <a:t>Social and economic issues</a:t>
            </a:r>
          </a:p>
        </p:txBody>
      </p:sp>
      <p:pic>
        <p:nvPicPr>
          <p:cNvPr id="48132"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86600" y="2590800"/>
            <a:ext cx="1914525" cy="3219450"/>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Environmental Threats</a:t>
            </a:r>
          </a:p>
        </p:txBody>
      </p:sp>
      <p:sp>
        <p:nvSpPr>
          <p:cNvPr id="49155" name="Rectangle 3"/>
          <p:cNvSpPr>
            <a:spLocks noGrp="1" noChangeArrowheads="1"/>
          </p:cNvSpPr>
          <p:nvPr>
            <p:ph type="body" idx="1"/>
          </p:nvPr>
        </p:nvSpPr>
        <p:spPr>
          <a:xfrm>
            <a:off x="457200" y="1828800"/>
            <a:ext cx="8229600" cy="5029200"/>
          </a:xfrm>
        </p:spPr>
        <p:txBody>
          <a:bodyPr/>
          <a:lstStyle/>
          <a:p>
            <a:pPr eaLnBrk="1" hangingPunct="1">
              <a:lnSpc>
                <a:spcPct val="90000"/>
              </a:lnSpc>
            </a:pPr>
            <a:r>
              <a:rPr lang="en-US" sz="2400" smtClean="0"/>
              <a:t>The creation of herbicide resistant crops encourages farmers to use more herbicides to protect their crops. These herbicides leach into the water supplies and various ecosystems causing problems in non-target or even wild organisms, limiting biodiversity</a:t>
            </a:r>
            <a:br>
              <a:rPr lang="en-US" sz="2400" smtClean="0"/>
            </a:br>
            <a:endParaRPr lang="en-US" sz="2400" smtClean="0"/>
          </a:p>
          <a:p>
            <a:pPr eaLnBrk="1" hangingPunct="1">
              <a:lnSpc>
                <a:spcPct val="90000"/>
              </a:lnSpc>
            </a:pPr>
            <a:r>
              <a:rPr lang="en-US" sz="2400" smtClean="0"/>
              <a:t>Herbicide resistant crops may crossbreed with other plants such creating what are called super-weeds.  These weeds would then be very difficult to destroy.</a:t>
            </a:r>
            <a:br>
              <a:rPr lang="en-US" sz="2400" smtClean="0"/>
            </a:br>
            <a:endParaRPr lang="en-US" sz="2400" smtClean="0"/>
          </a:p>
          <a:p>
            <a:pPr eaLnBrk="1" hangingPunct="1">
              <a:lnSpc>
                <a:spcPct val="90000"/>
              </a:lnSpc>
            </a:pPr>
            <a:r>
              <a:rPr lang="en-US" sz="2400" smtClean="0"/>
              <a:t>As insects feed on herbicide resistant crops, they may eventually develop into what are called super-bugs.  These insects may then become resistant to certain pesticides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Health Effects</a:t>
            </a:r>
          </a:p>
        </p:txBody>
      </p:sp>
      <p:sp>
        <p:nvSpPr>
          <p:cNvPr id="50179" name="Rectangle 3"/>
          <p:cNvSpPr>
            <a:spLocks noGrp="1" noChangeArrowheads="1"/>
          </p:cNvSpPr>
          <p:nvPr>
            <p:ph type="body" sz="half" idx="1"/>
          </p:nvPr>
        </p:nvSpPr>
        <p:spPr/>
        <p:txBody>
          <a:bodyPr/>
          <a:lstStyle/>
          <a:p>
            <a:pPr eaLnBrk="1" hangingPunct="1"/>
            <a:r>
              <a:rPr lang="en-US" sz="2400" smtClean="0"/>
              <a:t>Not enough is known about the long-term effects of transgenic products.</a:t>
            </a:r>
          </a:p>
          <a:p>
            <a:pPr eaLnBrk="1" hangingPunct="1">
              <a:buFont typeface="Wingdings" pitchFamily="2" charset="2"/>
              <a:buNone/>
            </a:pPr>
            <a:endParaRPr lang="en-US" sz="2400" smtClean="0"/>
          </a:p>
          <a:p>
            <a:pPr eaLnBrk="1" hangingPunct="1"/>
            <a:r>
              <a:rPr lang="en-US" sz="2400" smtClean="0"/>
              <a:t>Consumption of transgenic products may have effects which do not show up in studies done today, but may occur at a later time </a:t>
            </a:r>
          </a:p>
        </p:txBody>
      </p:sp>
      <p:pic>
        <p:nvPicPr>
          <p:cNvPr id="50180"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481263"/>
            <a:ext cx="4038600" cy="2995612"/>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Social &amp; Economic Issues</a:t>
            </a:r>
          </a:p>
        </p:txBody>
      </p:sp>
      <p:sp>
        <p:nvSpPr>
          <p:cNvPr id="51203" name="Rectangle 3"/>
          <p:cNvSpPr>
            <a:spLocks noGrp="1" noChangeArrowheads="1"/>
          </p:cNvSpPr>
          <p:nvPr>
            <p:ph type="body" idx="1"/>
          </p:nvPr>
        </p:nvSpPr>
        <p:spPr/>
        <p:txBody>
          <a:bodyPr/>
          <a:lstStyle/>
          <a:p>
            <a:pPr eaLnBrk="1" hangingPunct="1">
              <a:lnSpc>
                <a:spcPct val="90000"/>
              </a:lnSpc>
            </a:pPr>
            <a:r>
              <a:rPr lang="en-US" sz="2400" smtClean="0"/>
              <a:t>Some people argue that transgenic crops will help rid the world of hunger. Others argue that world hunger is a result of uneven food distribution, not food shortages, thus we do not need transgenic crop production.</a:t>
            </a:r>
            <a:br>
              <a:rPr lang="en-US" sz="2400" smtClean="0"/>
            </a:br>
            <a:endParaRPr lang="en-US" sz="2400" smtClean="0"/>
          </a:p>
          <a:p>
            <a:pPr eaLnBrk="1" hangingPunct="1">
              <a:lnSpc>
                <a:spcPct val="90000"/>
              </a:lnSpc>
            </a:pPr>
            <a:r>
              <a:rPr lang="en-US" sz="2400" smtClean="0"/>
              <a:t>Others argue that if development of transgenic organisms continues by large companies, control of the world’s food supplies could be controlled by large corporations.</a:t>
            </a:r>
            <a:br>
              <a:rPr lang="en-US" sz="2400" smtClean="0"/>
            </a:br>
            <a:endParaRPr lang="en-US" sz="2400" smtClean="0"/>
          </a:p>
          <a:p>
            <a:pPr eaLnBrk="1" hangingPunct="1">
              <a:lnSpc>
                <a:spcPct val="90000"/>
              </a:lnSpc>
            </a:pPr>
            <a:r>
              <a:rPr lang="en-US" sz="2400" smtClean="0"/>
              <a:t>A final concern is that we, the human species, are treating other living organisms as commodities which we can manipulate, patent, and sell at our will.</a:t>
            </a:r>
          </a:p>
        </p:txBody>
      </p:sp>
      <p:sp>
        <p:nvSpPr>
          <p:cNvPr id="51204" name="Text Box 4"/>
          <p:cNvSpPr txBox="1">
            <a:spLocks noChangeArrowheads="1"/>
          </p:cNvSpPr>
          <p:nvPr/>
        </p:nvSpPr>
        <p:spPr bwMode="auto">
          <a:xfrm>
            <a:off x="5867400" y="57150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a:spcBef>
                <a:spcPct val="50000"/>
              </a:spcBef>
            </a:pPr>
            <a:r>
              <a:rPr lang="en-US" sz="7200" b="1">
                <a:latin typeface="Artistik" pitchFamily="82" charset="0"/>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Transforming Animal DNA</a:t>
            </a:r>
          </a:p>
        </p:txBody>
      </p:sp>
      <p:sp>
        <p:nvSpPr>
          <p:cNvPr id="52227" name="Rectangle 3"/>
          <p:cNvSpPr>
            <a:spLocks noGrp="1" noChangeArrowheads="1"/>
          </p:cNvSpPr>
          <p:nvPr>
            <p:ph type="body" sz="half" idx="1"/>
          </p:nvPr>
        </p:nvSpPr>
        <p:spPr>
          <a:xfrm>
            <a:off x="457200" y="1828800"/>
            <a:ext cx="5562600" cy="5029200"/>
          </a:xfrm>
        </p:spPr>
        <p:txBody>
          <a:bodyPr/>
          <a:lstStyle/>
          <a:p>
            <a:pPr eaLnBrk="1" hangingPunct="1">
              <a:lnSpc>
                <a:spcPct val="90000"/>
              </a:lnSpc>
            </a:pPr>
            <a:r>
              <a:rPr lang="en-US" sz="2400" smtClean="0"/>
              <a:t>Researchers hope to create certain organisms through the process of </a:t>
            </a:r>
            <a:r>
              <a:rPr lang="en-US" sz="2400" b="1" u="sng" smtClean="0"/>
              <a:t>artificial selection</a:t>
            </a:r>
            <a:r>
              <a:rPr lang="en-US" sz="2400" smtClean="0"/>
              <a:t>.</a:t>
            </a:r>
            <a:br>
              <a:rPr lang="en-US" sz="2400" smtClean="0"/>
            </a:br>
            <a:endParaRPr lang="en-US" sz="2400" smtClean="0"/>
          </a:p>
          <a:p>
            <a:pPr eaLnBrk="1" hangingPunct="1">
              <a:lnSpc>
                <a:spcPct val="90000"/>
              </a:lnSpc>
            </a:pPr>
            <a:r>
              <a:rPr lang="en-US" sz="2400" smtClean="0"/>
              <a:t>By the process of artificial selection, humans are able to select particular traits by breeding certain organisms.  This is also called </a:t>
            </a:r>
            <a:r>
              <a:rPr lang="en-US" sz="2400" b="1" u="sng" smtClean="0"/>
              <a:t>selective breeding</a:t>
            </a:r>
            <a:r>
              <a:rPr lang="en-US" sz="2400" smtClean="0"/>
              <a:t>.</a:t>
            </a:r>
          </a:p>
          <a:p>
            <a:pPr eaLnBrk="1" hangingPunct="1">
              <a:lnSpc>
                <a:spcPct val="90000"/>
              </a:lnSpc>
              <a:buFont typeface="Wingdings" pitchFamily="2" charset="2"/>
              <a:buNone/>
            </a:pPr>
            <a:endParaRPr lang="en-US" sz="2400" smtClean="0"/>
          </a:p>
          <a:p>
            <a:pPr eaLnBrk="1" hangingPunct="1">
              <a:lnSpc>
                <a:spcPct val="90000"/>
              </a:lnSpc>
            </a:pPr>
            <a:r>
              <a:rPr lang="en-US" sz="2400" smtClean="0"/>
              <a:t>Scientists have chosen to use the method of artificial selection because it is much more difficult to insert foreign DNA into animal cells than it is in plant cells </a:t>
            </a:r>
          </a:p>
        </p:txBody>
      </p:sp>
      <p:pic>
        <p:nvPicPr>
          <p:cNvPr id="52228"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24600" y="2133600"/>
            <a:ext cx="2438400" cy="2112963"/>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Pre-implantation Diagnosis</a:t>
            </a:r>
          </a:p>
        </p:txBody>
      </p:sp>
      <p:sp>
        <p:nvSpPr>
          <p:cNvPr id="7171" name="Rectangle 3"/>
          <p:cNvSpPr>
            <a:spLocks noGrp="1" noChangeArrowheads="1"/>
          </p:cNvSpPr>
          <p:nvPr>
            <p:ph type="body" sz="half" idx="1"/>
          </p:nvPr>
        </p:nvSpPr>
        <p:spPr>
          <a:xfrm>
            <a:off x="457200" y="1828800"/>
            <a:ext cx="6400800" cy="5029200"/>
          </a:xfrm>
        </p:spPr>
        <p:txBody>
          <a:bodyPr/>
          <a:lstStyle/>
          <a:p>
            <a:pPr eaLnBrk="1" hangingPunct="1">
              <a:lnSpc>
                <a:spcPct val="90000"/>
              </a:lnSpc>
            </a:pPr>
            <a:r>
              <a:rPr lang="en-US" sz="2000" smtClean="0"/>
              <a:t>Pre-implantation diagnosis is performed before pregnancy has occurred.   </a:t>
            </a:r>
            <a:br>
              <a:rPr lang="en-US" sz="2000" smtClean="0"/>
            </a:br>
            <a:endParaRPr lang="en-US" sz="2000" smtClean="0"/>
          </a:p>
          <a:p>
            <a:pPr eaLnBrk="1" hangingPunct="1">
              <a:lnSpc>
                <a:spcPct val="90000"/>
              </a:lnSpc>
            </a:pPr>
            <a:r>
              <a:rPr lang="en-US" sz="2000" smtClean="0"/>
              <a:t>Sperm and eggs of prospective parents are placed inside a glass dish with a growth medium.  Several eggs are fertilized and allowed to develop.  After two days, eight cells have formed.  </a:t>
            </a:r>
            <a:br>
              <a:rPr lang="en-US" sz="2000" smtClean="0"/>
            </a:br>
            <a:endParaRPr lang="en-US" sz="2000" smtClean="0"/>
          </a:p>
          <a:p>
            <a:pPr eaLnBrk="1" hangingPunct="1">
              <a:lnSpc>
                <a:spcPct val="90000"/>
              </a:lnSpc>
            </a:pPr>
            <a:r>
              <a:rPr lang="en-US" sz="2000" smtClean="0"/>
              <a:t>One of these cells is removed and a karyotype is produced, the remaining cells continue to divide.</a:t>
            </a:r>
            <a:br>
              <a:rPr lang="en-US" sz="2000" smtClean="0"/>
            </a:br>
            <a:endParaRPr lang="en-US" sz="2000" smtClean="0"/>
          </a:p>
          <a:p>
            <a:pPr eaLnBrk="1" hangingPunct="1">
              <a:lnSpc>
                <a:spcPct val="90000"/>
              </a:lnSpc>
            </a:pPr>
            <a:r>
              <a:rPr lang="en-US" sz="2000" smtClean="0"/>
              <a:t>Karyotype is analyzed for any genetic disorders.  If none are found, the hollow ball of cells is placed in the female’s uterus to continue its development.</a:t>
            </a:r>
          </a:p>
        </p:txBody>
      </p:sp>
      <p:pic>
        <p:nvPicPr>
          <p:cNvPr id="7172"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72275" y="1828800"/>
            <a:ext cx="2371725" cy="2295525"/>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Cloning Animals</a:t>
            </a:r>
          </a:p>
        </p:txBody>
      </p:sp>
      <p:sp>
        <p:nvSpPr>
          <p:cNvPr id="53251" name="Rectangle 3"/>
          <p:cNvSpPr>
            <a:spLocks noGrp="1" noChangeArrowheads="1"/>
          </p:cNvSpPr>
          <p:nvPr>
            <p:ph type="body" idx="1"/>
          </p:nvPr>
        </p:nvSpPr>
        <p:spPr>
          <a:xfrm>
            <a:off x="457200" y="1828800"/>
            <a:ext cx="8229600" cy="5029200"/>
          </a:xfrm>
        </p:spPr>
        <p:txBody>
          <a:bodyPr/>
          <a:lstStyle/>
          <a:p>
            <a:pPr eaLnBrk="1" hangingPunct="1">
              <a:lnSpc>
                <a:spcPct val="90000"/>
              </a:lnSpc>
            </a:pPr>
            <a:r>
              <a:rPr lang="en-US" sz="2400" smtClean="0"/>
              <a:t>A </a:t>
            </a:r>
            <a:r>
              <a:rPr lang="en-US" sz="2400" b="1" u="sng" smtClean="0"/>
              <a:t>clone</a:t>
            </a:r>
            <a:r>
              <a:rPr lang="en-US" sz="2400" smtClean="0"/>
              <a:t> is an organism which is genetically identical to its parent.</a:t>
            </a:r>
            <a:br>
              <a:rPr lang="en-US" sz="2400" smtClean="0"/>
            </a:br>
            <a:endParaRPr lang="en-US" sz="2400" smtClean="0"/>
          </a:p>
          <a:p>
            <a:pPr eaLnBrk="1" hangingPunct="1">
              <a:lnSpc>
                <a:spcPct val="90000"/>
              </a:lnSpc>
            </a:pPr>
            <a:r>
              <a:rPr lang="en-US" sz="2400" smtClean="0"/>
              <a:t>Recently, scientists have developed techniques for cloning animals.</a:t>
            </a:r>
            <a:br>
              <a:rPr lang="en-US" sz="2400" smtClean="0"/>
            </a:br>
            <a:endParaRPr lang="en-US" sz="2400" smtClean="0"/>
          </a:p>
          <a:p>
            <a:pPr eaLnBrk="1" hangingPunct="1">
              <a:lnSpc>
                <a:spcPct val="90000"/>
              </a:lnSpc>
            </a:pPr>
            <a:r>
              <a:rPr lang="en-US" sz="2400" smtClean="0"/>
              <a:t>In the 1950’s, Briggs &amp; King, performed experiments in which they were able to clone tadpoles.</a:t>
            </a:r>
            <a:br>
              <a:rPr lang="en-US" sz="2400" smtClean="0"/>
            </a:br>
            <a:endParaRPr lang="en-US" sz="2400" smtClean="0"/>
          </a:p>
          <a:p>
            <a:pPr eaLnBrk="1" hangingPunct="1">
              <a:lnSpc>
                <a:spcPct val="90000"/>
              </a:lnSpc>
            </a:pPr>
            <a:r>
              <a:rPr lang="en-US" sz="2400" smtClean="0"/>
              <a:t>In the early 1990s, researchers cloned mice using the nuclei of cells taken from mouse embryos.</a:t>
            </a:r>
            <a:br>
              <a:rPr lang="en-US" sz="2400" smtClean="0"/>
            </a:br>
            <a:endParaRPr lang="en-US" sz="2400" smtClean="0"/>
          </a:p>
          <a:p>
            <a:pPr eaLnBrk="1" hangingPunct="1">
              <a:lnSpc>
                <a:spcPct val="90000"/>
              </a:lnSpc>
            </a:pPr>
            <a:r>
              <a:rPr lang="en-US" sz="2400" smtClean="0"/>
              <a:t>In 1997, a lamb called Dolly was the first mammal to be successfully cloned using cells taken from an adult donor.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Steps Involved in Cloning Dolly</a:t>
            </a:r>
          </a:p>
        </p:txBody>
      </p:sp>
      <p:sp>
        <p:nvSpPr>
          <p:cNvPr id="54275" name="Rectangle 3"/>
          <p:cNvSpPr>
            <a:spLocks noGrp="1" noChangeArrowheads="1"/>
          </p:cNvSpPr>
          <p:nvPr>
            <p:ph type="body" sz="half" idx="1"/>
          </p:nvPr>
        </p:nvSpPr>
        <p:spPr>
          <a:xfrm>
            <a:off x="457200" y="1828800"/>
            <a:ext cx="6248400" cy="5029200"/>
          </a:xfrm>
        </p:spPr>
        <p:txBody>
          <a:bodyPr/>
          <a:lstStyle/>
          <a:p>
            <a:pPr eaLnBrk="1" hangingPunct="1">
              <a:lnSpc>
                <a:spcPct val="80000"/>
              </a:lnSpc>
              <a:buFont typeface="Wingdings" pitchFamily="2" charset="2"/>
              <a:buAutoNum type="arabicPeriod"/>
            </a:pPr>
            <a:r>
              <a:rPr lang="en-US" sz="2400" smtClean="0"/>
              <a:t>Collection of unfertilized eggs from a donor sheep and the removal of the nuclei from these eggs.</a:t>
            </a:r>
          </a:p>
          <a:p>
            <a:pPr eaLnBrk="1" hangingPunct="1">
              <a:lnSpc>
                <a:spcPct val="80000"/>
              </a:lnSpc>
              <a:buFont typeface="Wingdings" pitchFamily="2" charset="2"/>
              <a:buAutoNum type="arabicPeriod"/>
            </a:pPr>
            <a:r>
              <a:rPr lang="en-US" sz="2400" smtClean="0"/>
              <a:t>Collection of udder cells (body cells) from a second sheep.</a:t>
            </a:r>
          </a:p>
          <a:p>
            <a:pPr eaLnBrk="1" hangingPunct="1">
              <a:lnSpc>
                <a:spcPct val="80000"/>
              </a:lnSpc>
              <a:buFont typeface="Wingdings" pitchFamily="2" charset="2"/>
              <a:buAutoNum type="arabicPeriod"/>
            </a:pPr>
            <a:r>
              <a:rPr lang="en-US" sz="2400" smtClean="0"/>
              <a:t>Culturing of the udder cells in a special medium.</a:t>
            </a:r>
          </a:p>
          <a:p>
            <a:pPr eaLnBrk="1" hangingPunct="1">
              <a:lnSpc>
                <a:spcPct val="80000"/>
              </a:lnSpc>
              <a:buFont typeface="Wingdings" pitchFamily="2" charset="2"/>
              <a:buAutoNum type="arabicPeriod"/>
            </a:pPr>
            <a:r>
              <a:rPr lang="en-US" sz="2400" smtClean="0"/>
              <a:t>Removal of the nuclei from the udder cells and the  placement of the nuclei into the eggs.</a:t>
            </a:r>
          </a:p>
          <a:p>
            <a:pPr eaLnBrk="1" hangingPunct="1">
              <a:lnSpc>
                <a:spcPct val="80000"/>
              </a:lnSpc>
              <a:buFont typeface="Wingdings" pitchFamily="2" charset="2"/>
              <a:buAutoNum type="arabicPeriod"/>
            </a:pPr>
            <a:r>
              <a:rPr lang="en-US" sz="2400" smtClean="0"/>
              <a:t>Culturing of the new egg cells to form an embryo.</a:t>
            </a:r>
          </a:p>
          <a:p>
            <a:pPr eaLnBrk="1" hangingPunct="1">
              <a:lnSpc>
                <a:spcPct val="80000"/>
              </a:lnSpc>
              <a:buFont typeface="Wingdings" pitchFamily="2" charset="2"/>
              <a:buAutoNum type="arabicPeriod"/>
            </a:pPr>
            <a:r>
              <a:rPr lang="en-US" sz="2400" smtClean="0"/>
              <a:t>Implantation of the embryo into the uterus of a third sheep which acted as a surrogate mother.</a:t>
            </a:r>
          </a:p>
        </p:txBody>
      </p:sp>
      <p:pic>
        <p:nvPicPr>
          <p:cNvPr id="54276"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05600" y="2346325"/>
            <a:ext cx="2286000" cy="3267075"/>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533400"/>
            <a:ext cx="8229600" cy="63246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Human Cloning</a:t>
            </a:r>
          </a:p>
        </p:txBody>
      </p:sp>
      <p:sp>
        <p:nvSpPr>
          <p:cNvPr id="56323" name="Rectangle 3"/>
          <p:cNvSpPr>
            <a:spLocks noGrp="1" noChangeArrowheads="1"/>
          </p:cNvSpPr>
          <p:nvPr>
            <p:ph type="body" idx="1"/>
          </p:nvPr>
        </p:nvSpPr>
        <p:spPr/>
        <p:txBody>
          <a:bodyPr/>
          <a:lstStyle/>
          <a:p>
            <a:pPr marL="609600" indent="-609600" eaLnBrk="1" hangingPunct="1">
              <a:lnSpc>
                <a:spcPct val="90000"/>
              </a:lnSpc>
            </a:pPr>
            <a:r>
              <a:rPr lang="en-US" smtClean="0"/>
              <a:t>In 2001, scientists at an American research facility successfully cloned human cells.</a:t>
            </a:r>
            <a:br>
              <a:rPr lang="en-US" smtClean="0"/>
            </a:br>
            <a:endParaRPr lang="en-US" smtClean="0"/>
          </a:p>
          <a:p>
            <a:pPr marL="609600" indent="-609600" eaLnBrk="1" hangingPunct="1">
              <a:lnSpc>
                <a:spcPct val="90000"/>
              </a:lnSpc>
            </a:pPr>
            <a:r>
              <a:rPr lang="en-US" smtClean="0"/>
              <a:t>Two different techniques were used:</a:t>
            </a:r>
          </a:p>
          <a:p>
            <a:pPr marL="1004888" lvl="1" indent="-533400" eaLnBrk="1" hangingPunct="1">
              <a:lnSpc>
                <a:spcPct val="90000"/>
              </a:lnSpc>
              <a:buFont typeface="Wingdings" pitchFamily="2" charset="2"/>
              <a:buAutoNum type="arabicPeriod"/>
            </a:pPr>
            <a:r>
              <a:rPr lang="en-US" smtClean="0"/>
              <a:t>Using a procedure similar to the Dolly experiment.</a:t>
            </a:r>
          </a:p>
          <a:p>
            <a:pPr marL="1004888" lvl="1" indent="-533400" eaLnBrk="1" hangingPunct="1">
              <a:lnSpc>
                <a:spcPct val="90000"/>
              </a:lnSpc>
              <a:buFont typeface="Wingdings" pitchFamily="2" charset="2"/>
              <a:buAutoNum type="arabicPeriod"/>
            </a:pPr>
            <a:r>
              <a:rPr lang="en-US" smtClean="0"/>
              <a:t>Using a procedure whereby human eggs were induced to divide and produce a                               multi-cellular ball of cells or blastula.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More Human Cloning</a:t>
            </a:r>
          </a:p>
        </p:txBody>
      </p:sp>
      <p:sp>
        <p:nvSpPr>
          <p:cNvPr id="57347" name="Rectangle 3"/>
          <p:cNvSpPr>
            <a:spLocks noGrp="1" noChangeArrowheads="1"/>
          </p:cNvSpPr>
          <p:nvPr>
            <p:ph type="body" idx="1"/>
          </p:nvPr>
        </p:nvSpPr>
        <p:spPr>
          <a:xfrm>
            <a:off x="457200" y="1828800"/>
            <a:ext cx="8229600" cy="5029200"/>
          </a:xfrm>
        </p:spPr>
        <p:txBody>
          <a:bodyPr/>
          <a:lstStyle/>
          <a:p>
            <a:pPr marL="533400" indent="-533400" eaLnBrk="1" hangingPunct="1"/>
            <a:r>
              <a:rPr lang="en-US" sz="2800" smtClean="0"/>
              <a:t>Two types of human cloning:</a:t>
            </a:r>
          </a:p>
          <a:p>
            <a:pPr marL="928688" lvl="1" indent="-457200" eaLnBrk="1" hangingPunct="1">
              <a:buFont typeface="Wingdings" pitchFamily="2" charset="2"/>
              <a:buAutoNum type="arabicPeriod"/>
            </a:pPr>
            <a:r>
              <a:rPr lang="en-US" sz="2400" smtClean="0"/>
              <a:t>Therapeutic cloning</a:t>
            </a:r>
          </a:p>
          <a:p>
            <a:pPr marL="928688" lvl="1" indent="-457200" eaLnBrk="1" hangingPunct="1">
              <a:buFont typeface="Wingdings" pitchFamily="2" charset="2"/>
              <a:buAutoNum type="arabicPeriod"/>
            </a:pPr>
            <a:r>
              <a:rPr lang="en-US" sz="2400" smtClean="0"/>
              <a:t>Reproductive cloning</a:t>
            </a:r>
            <a:br>
              <a:rPr lang="en-US" sz="2400" smtClean="0"/>
            </a:br>
            <a:endParaRPr lang="en-US" sz="2400" smtClean="0"/>
          </a:p>
          <a:p>
            <a:pPr marL="533400" indent="-533400" eaLnBrk="1" hangingPunct="1"/>
            <a:r>
              <a:rPr lang="en-US" sz="2800" smtClean="0"/>
              <a:t>Therapeutic cloning is the culturing of human cells for use in treating medical disorders.</a:t>
            </a:r>
          </a:p>
          <a:p>
            <a:pPr marL="533400" indent="-533400" eaLnBrk="1" hangingPunct="1"/>
            <a:r>
              <a:rPr lang="en-US" sz="2800" smtClean="0"/>
              <a:t>Reproductive cloning is the development of a cloned human embryo for the purpose of creating a cloned human.</a:t>
            </a:r>
          </a:p>
          <a:p>
            <a:pPr marL="533400" indent="-533400" eaLnBrk="1" hangingPunct="1"/>
            <a:r>
              <a:rPr lang="en-US" sz="2800" smtClean="0"/>
              <a:t>There are many legal, moral, and ethical issues involved with the process of human cloning. </a:t>
            </a:r>
          </a:p>
        </p:txBody>
      </p:sp>
      <p:pic>
        <p:nvPicPr>
          <p:cNvPr id="57348" name="Picture 6"/>
          <p:cNvPicPr>
            <a:picLocks noChangeAspect="1" noChangeArrowheads="1"/>
          </p:cNvPicPr>
          <p:nvPr/>
        </p:nvPicPr>
        <p:blipFill>
          <a:blip r:embed="rId2">
            <a:extLst>
              <a:ext uri="{28A0092B-C50C-407E-A947-70E740481C1C}">
                <a14:useLocalDpi xmlns:a14="http://schemas.microsoft.com/office/drawing/2010/main" val="0"/>
              </a:ext>
            </a:extLst>
          </a:blip>
          <a:srcRect t="18648"/>
          <a:stretch>
            <a:fillRect/>
          </a:stretch>
        </p:blipFill>
        <p:spPr bwMode="auto">
          <a:xfrm>
            <a:off x="6019800" y="1905000"/>
            <a:ext cx="26574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Transgenic Animals</a:t>
            </a:r>
          </a:p>
        </p:txBody>
      </p:sp>
      <p:sp>
        <p:nvSpPr>
          <p:cNvPr id="58371" name="Rectangle 3"/>
          <p:cNvSpPr>
            <a:spLocks noGrp="1" noChangeArrowheads="1"/>
          </p:cNvSpPr>
          <p:nvPr>
            <p:ph type="body" idx="1"/>
          </p:nvPr>
        </p:nvSpPr>
        <p:spPr/>
        <p:txBody>
          <a:bodyPr/>
          <a:lstStyle/>
          <a:p>
            <a:pPr eaLnBrk="1" hangingPunct="1"/>
            <a:r>
              <a:rPr lang="en-US" sz="2800" smtClean="0"/>
              <a:t>By using the process of genetic engineering, scientists are able to create transgenic animals.</a:t>
            </a:r>
            <a:br>
              <a:rPr lang="en-US" sz="2800" smtClean="0"/>
            </a:br>
            <a:endParaRPr lang="en-US" sz="2800" smtClean="0"/>
          </a:p>
          <a:p>
            <a:pPr eaLnBrk="1" hangingPunct="1"/>
            <a:r>
              <a:rPr lang="en-US" sz="2800" smtClean="0"/>
              <a:t>In the aquaculture industry, for example, companies have produced different transgenic varieties of salmon.  These include ; salmon which produce their own form of antifreeze to keep them from freezing during the winter, and salmon which grow ten times faster than normal fish </a:t>
            </a:r>
          </a:p>
        </p:txBody>
      </p:sp>
      <p:pic>
        <p:nvPicPr>
          <p:cNvPr id="583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410200"/>
            <a:ext cx="18288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Transgenic Animals</a:t>
            </a:r>
          </a:p>
        </p:txBody>
      </p:sp>
      <p:sp>
        <p:nvSpPr>
          <p:cNvPr id="59395" name="Rectangle 3"/>
          <p:cNvSpPr>
            <a:spLocks noGrp="1" noChangeArrowheads="1"/>
          </p:cNvSpPr>
          <p:nvPr>
            <p:ph type="body" idx="1"/>
          </p:nvPr>
        </p:nvSpPr>
        <p:spPr>
          <a:xfrm>
            <a:off x="457200" y="1828800"/>
            <a:ext cx="8229600" cy="5029200"/>
          </a:xfrm>
        </p:spPr>
        <p:txBody>
          <a:bodyPr/>
          <a:lstStyle/>
          <a:p>
            <a:pPr eaLnBrk="1" hangingPunct="1">
              <a:lnSpc>
                <a:spcPct val="80000"/>
              </a:lnSpc>
            </a:pPr>
            <a:r>
              <a:rPr lang="en-US" sz="2800" smtClean="0"/>
              <a:t>This type of research has created much controversy.  On the positive side, researches point out that there is no risk to consumers and there is potential for restoring wild fish stocks and helping to solve the problem of world hunger.</a:t>
            </a:r>
          </a:p>
          <a:p>
            <a:pPr eaLnBrk="1" hangingPunct="1">
              <a:lnSpc>
                <a:spcPct val="80000"/>
              </a:lnSpc>
            </a:pPr>
            <a:r>
              <a:rPr lang="en-US" sz="2800" smtClean="0"/>
              <a:t>On the negative side there are concerns for consumer safety and possible ecological impacts from competition between the transgenic fish and natural stocks as well as possible interbreeding between these two types of fish.</a:t>
            </a:r>
          </a:p>
          <a:p>
            <a:pPr eaLnBrk="1" hangingPunct="1">
              <a:lnSpc>
                <a:spcPct val="80000"/>
              </a:lnSpc>
            </a:pPr>
            <a:r>
              <a:rPr lang="en-US" sz="2800" smtClean="0"/>
              <a:t>As new genetic engineering technologies are developed it is hoped that the potential benefits will outweigh the potential risks.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Chapter Review Problems</a:t>
            </a:r>
          </a:p>
        </p:txBody>
      </p:sp>
      <p:sp>
        <p:nvSpPr>
          <p:cNvPr id="60419" name="Rectangle 3"/>
          <p:cNvSpPr>
            <a:spLocks noGrp="1" noChangeArrowheads="1"/>
          </p:cNvSpPr>
          <p:nvPr>
            <p:ph type="body" idx="1"/>
          </p:nvPr>
        </p:nvSpPr>
        <p:spPr/>
        <p:txBody>
          <a:bodyPr/>
          <a:lstStyle/>
          <a:p>
            <a:pPr algn="ctr" eaLnBrk="1" hangingPunct="1">
              <a:buFont typeface="Wingdings" pitchFamily="2" charset="2"/>
              <a:buNone/>
            </a:pPr>
            <a:r>
              <a:rPr lang="en-US" sz="3600" smtClean="0"/>
              <a:t>Do NOT hand these in. They are to be completed as review for the chapter only</a:t>
            </a:r>
            <a:br>
              <a:rPr lang="en-US" sz="3600" smtClean="0"/>
            </a:br>
            <a:endParaRPr lang="en-US" sz="3600" smtClean="0"/>
          </a:p>
          <a:p>
            <a:pPr eaLnBrk="1" hangingPunct="1"/>
            <a:r>
              <a:rPr lang="en-US" smtClean="0"/>
              <a:t>Page 633 – Understanding Concepts</a:t>
            </a:r>
          </a:p>
          <a:p>
            <a:pPr lvl="1" eaLnBrk="1" hangingPunct="1"/>
            <a:r>
              <a:rPr lang="en-US" smtClean="0"/>
              <a:t>Questions 1 – 13, 18 - 22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CHAPTER 18 ASSIGNMENT</a:t>
            </a:r>
          </a:p>
        </p:txBody>
      </p:sp>
      <p:sp>
        <p:nvSpPr>
          <p:cNvPr id="61443" name="Rectangle 3"/>
          <p:cNvSpPr>
            <a:spLocks noGrp="1" noChangeArrowheads="1"/>
          </p:cNvSpPr>
          <p:nvPr>
            <p:ph type="body" idx="1"/>
          </p:nvPr>
        </p:nvSpPr>
        <p:spPr>
          <a:xfrm>
            <a:off x="457200" y="1828800"/>
            <a:ext cx="8686800" cy="4302125"/>
          </a:xfrm>
        </p:spPr>
        <p:txBody>
          <a:bodyPr/>
          <a:lstStyle/>
          <a:p>
            <a:pPr eaLnBrk="1" hangingPunct="1"/>
            <a:endParaRPr lang="en-US" smtClean="0"/>
          </a:p>
          <a:p>
            <a:pPr eaLnBrk="1" hangingPunct="1"/>
            <a:r>
              <a:rPr lang="en-US" smtClean="0"/>
              <a:t>“GENETIC IMPLICATIONS” WORKSHEET</a:t>
            </a:r>
            <a:br>
              <a:rPr lang="en-US" smtClean="0"/>
            </a:br>
            <a:endParaRPr lang="en-US" smtClean="0"/>
          </a:p>
          <a:p>
            <a:pPr eaLnBrk="1" hangingPunct="1"/>
            <a:r>
              <a:rPr lang="en-US" smtClean="0"/>
              <a:t>ANSWER ALL QUESTIONS</a:t>
            </a:r>
          </a:p>
          <a:p>
            <a:pPr eaLnBrk="1" hangingPunct="1"/>
            <a:endParaRPr lang="en-US" smtClean="0"/>
          </a:p>
          <a:p>
            <a:pPr eaLnBrk="1" hangingPunct="1"/>
            <a:r>
              <a:rPr lang="en-US" b="1" smtClean="0"/>
              <a:t>DUE DATE: THURSDAY MAY 3, 2007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Prenatal Diagnosis</a:t>
            </a:r>
          </a:p>
        </p:txBody>
      </p:sp>
      <p:sp>
        <p:nvSpPr>
          <p:cNvPr id="8195" name="Rectangle 3"/>
          <p:cNvSpPr>
            <a:spLocks noGrp="1" noChangeArrowheads="1"/>
          </p:cNvSpPr>
          <p:nvPr>
            <p:ph type="body" idx="1"/>
          </p:nvPr>
        </p:nvSpPr>
        <p:spPr/>
        <p:txBody>
          <a:bodyPr/>
          <a:lstStyle/>
          <a:p>
            <a:pPr eaLnBrk="1" hangingPunct="1">
              <a:lnSpc>
                <a:spcPct val="90000"/>
              </a:lnSpc>
            </a:pPr>
            <a:r>
              <a:rPr lang="en-US" smtClean="0"/>
              <a:t>Performed after a woman has conceived a child. </a:t>
            </a:r>
          </a:p>
          <a:p>
            <a:pPr eaLnBrk="1" hangingPunct="1">
              <a:lnSpc>
                <a:spcPct val="90000"/>
              </a:lnSpc>
            </a:pPr>
            <a:r>
              <a:rPr lang="en-US" smtClean="0"/>
              <a:t>There are several methods which can be performed here ;</a:t>
            </a:r>
          </a:p>
          <a:p>
            <a:pPr eaLnBrk="1" hangingPunct="1">
              <a:lnSpc>
                <a:spcPct val="90000"/>
              </a:lnSpc>
              <a:buFont typeface="Wingdings" pitchFamily="2" charset="2"/>
              <a:buNone/>
            </a:pPr>
            <a:r>
              <a:rPr lang="en-US" smtClean="0"/>
              <a:t>		1. Ultrasound</a:t>
            </a:r>
          </a:p>
          <a:p>
            <a:pPr eaLnBrk="1" hangingPunct="1">
              <a:lnSpc>
                <a:spcPct val="90000"/>
              </a:lnSpc>
              <a:buFont typeface="Wingdings" pitchFamily="2" charset="2"/>
              <a:buNone/>
            </a:pPr>
            <a:r>
              <a:rPr lang="en-US" smtClean="0"/>
              <a:t>		2. Amniocentesis</a:t>
            </a:r>
          </a:p>
          <a:p>
            <a:pPr eaLnBrk="1" hangingPunct="1">
              <a:lnSpc>
                <a:spcPct val="90000"/>
              </a:lnSpc>
              <a:buFont typeface="Wingdings" pitchFamily="2" charset="2"/>
              <a:buNone/>
            </a:pPr>
            <a:r>
              <a:rPr lang="en-US" smtClean="0"/>
              <a:t>		3. Chorionic villus sampling</a:t>
            </a:r>
          </a:p>
          <a:p>
            <a:pPr eaLnBrk="1" hangingPunct="1">
              <a:lnSpc>
                <a:spcPct val="90000"/>
              </a:lnSpc>
              <a:buFont typeface="Wingdings" pitchFamily="2" charset="2"/>
              <a:buNone/>
            </a:pPr>
            <a:r>
              <a:rPr lang="en-US" smtClean="0"/>
              <a:t>		4. Fetoscopy</a:t>
            </a:r>
          </a:p>
        </p:txBody>
      </p:sp>
      <p:pic>
        <p:nvPicPr>
          <p:cNvPr id="81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10000"/>
            <a:ext cx="2819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Ultrasound</a:t>
            </a:r>
          </a:p>
        </p:txBody>
      </p:sp>
      <p:sp>
        <p:nvSpPr>
          <p:cNvPr id="9219" name="Rectangle 3"/>
          <p:cNvSpPr>
            <a:spLocks noGrp="1" noChangeArrowheads="1"/>
          </p:cNvSpPr>
          <p:nvPr>
            <p:ph type="body" sz="half" idx="1"/>
          </p:nvPr>
        </p:nvSpPr>
        <p:spPr>
          <a:xfrm>
            <a:off x="457200" y="1828800"/>
            <a:ext cx="4648200" cy="4648200"/>
          </a:xfrm>
        </p:spPr>
        <p:txBody>
          <a:bodyPr/>
          <a:lstStyle/>
          <a:p>
            <a:pPr eaLnBrk="1" hangingPunct="1">
              <a:lnSpc>
                <a:spcPct val="90000"/>
              </a:lnSpc>
            </a:pPr>
            <a:r>
              <a:rPr lang="en-US" sz="2400" smtClean="0"/>
              <a:t>Involves sending sound waves through the amniotic fluid which the fetus is suspended in.</a:t>
            </a:r>
            <a:br>
              <a:rPr lang="en-US" sz="2400" smtClean="0"/>
            </a:br>
            <a:endParaRPr lang="en-US" sz="2400" smtClean="0"/>
          </a:p>
          <a:p>
            <a:pPr eaLnBrk="1" hangingPunct="1">
              <a:lnSpc>
                <a:spcPct val="90000"/>
              </a:lnSpc>
            </a:pPr>
            <a:r>
              <a:rPr lang="en-US" sz="2400" smtClean="0"/>
              <a:t>The sound waves bounce of the fetus and are used to create a black and white image of the fetus.</a:t>
            </a:r>
            <a:br>
              <a:rPr lang="en-US" sz="2400" smtClean="0"/>
            </a:br>
            <a:endParaRPr lang="en-US" sz="2400" smtClean="0"/>
          </a:p>
          <a:p>
            <a:pPr eaLnBrk="1" hangingPunct="1">
              <a:lnSpc>
                <a:spcPct val="90000"/>
              </a:lnSpc>
            </a:pPr>
            <a:r>
              <a:rPr lang="en-US" sz="2400" smtClean="0"/>
              <a:t>The image is studied to determine any physical abnormalities such as missing limbs, a malformed heart, etc.</a:t>
            </a:r>
          </a:p>
        </p:txBody>
      </p:sp>
      <p:pic>
        <p:nvPicPr>
          <p:cNvPr id="9220"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981200"/>
            <a:ext cx="4038600" cy="3044825"/>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Amniocentesis</a:t>
            </a:r>
          </a:p>
        </p:txBody>
      </p:sp>
      <p:sp>
        <p:nvSpPr>
          <p:cNvPr id="10243" name="Rectangle 3"/>
          <p:cNvSpPr>
            <a:spLocks noGrp="1" noChangeArrowheads="1"/>
          </p:cNvSpPr>
          <p:nvPr>
            <p:ph type="body" sz="half" idx="1"/>
          </p:nvPr>
        </p:nvSpPr>
        <p:spPr>
          <a:xfrm>
            <a:off x="457200" y="1828800"/>
            <a:ext cx="5181600" cy="5029200"/>
          </a:xfrm>
        </p:spPr>
        <p:txBody>
          <a:bodyPr/>
          <a:lstStyle/>
          <a:p>
            <a:pPr eaLnBrk="1" hangingPunct="1">
              <a:lnSpc>
                <a:spcPct val="90000"/>
              </a:lnSpc>
            </a:pPr>
            <a:r>
              <a:rPr lang="en-US" sz="2000" smtClean="0"/>
              <a:t>A small amount of the amniotic fluid around a fetus is extracted with a long thin needle.</a:t>
            </a:r>
            <a:br>
              <a:rPr lang="en-US" sz="2000" smtClean="0"/>
            </a:br>
            <a:endParaRPr lang="en-US" sz="2000" smtClean="0"/>
          </a:p>
          <a:p>
            <a:pPr eaLnBrk="1" hangingPunct="1">
              <a:lnSpc>
                <a:spcPct val="90000"/>
              </a:lnSpc>
            </a:pPr>
            <a:r>
              <a:rPr lang="en-US" sz="2000" smtClean="0"/>
              <a:t>This fluid is placed in a special nutrient rich medium and the cells are allowed to multiply for several weeks until there are enough cells to get a karyotype of the fetal cell’s chromosomes.</a:t>
            </a:r>
            <a:br>
              <a:rPr lang="en-US" sz="2000" smtClean="0"/>
            </a:br>
            <a:endParaRPr lang="en-US" sz="2000" smtClean="0"/>
          </a:p>
          <a:p>
            <a:pPr eaLnBrk="1" hangingPunct="1">
              <a:lnSpc>
                <a:spcPct val="90000"/>
              </a:lnSpc>
            </a:pPr>
            <a:r>
              <a:rPr lang="en-US" sz="2000" smtClean="0"/>
              <a:t>Observation of the karyotype will allow scientists to see disorders such as Down Syndrome, etc.</a:t>
            </a:r>
            <a:br>
              <a:rPr lang="en-US" sz="2000" smtClean="0"/>
            </a:br>
            <a:endParaRPr lang="en-US" sz="2000" smtClean="0"/>
          </a:p>
          <a:p>
            <a:pPr eaLnBrk="1" hangingPunct="1">
              <a:lnSpc>
                <a:spcPct val="90000"/>
              </a:lnSpc>
            </a:pPr>
            <a:r>
              <a:rPr lang="en-US" sz="2000" smtClean="0"/>
              <a:t>Due to a potential risk to the fetus, this procedure cannot be done before the fourteenth week of pregnancy.</a:t>
            </a:r>
          </a:p>
        </p:txBody>
      </p:sp>
      <p:pic>
        <p:nvPicPr>
          <p:cNvPr id="10244"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00700" y="2327275"/>
            <a:ext cx="3390900" cy="2941638"/>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Chorionic Villus Sampling (CVS)</a:t>
            </a:r>
          </a:p>
        </p:txBody>
      </p:sp>
      <p:sp>
        <p:nvSpPr>
          <p:cNvPr id="11267" name="Rectangle 3"/>
          <p:cNvSpPr>
            <a:spLocks noGrp="1" noChangeArrowheads="1"/>
          </p:cNvSpPr>
          <p:nvPr>
            <p:ph type="body" sz="half" idx="1"/>
          </p:nvPr>
        </p:nvSpPr>
        <p:spPr>
          <a:xfrm>
            <a:off x="457200" y="1828800"/>
            <a:ext cx="5791200" cy="4800600"/>
          </a:xfrm>
        </p:spPr>
        <p:txBody>
          <a:bodyPr/>
          <a:lstStyle/>
          <a:p>
            <a:pPr eaLnBrk="1" hangingPunct="1">
              <a:lnSpc>
                <a:spcPct val="90000"/>
              </a:lnSpc>
            </a:pPr>
            <a:r>
              <a:rPr lang="en-US" sz="2000" smtClean="0"/>
              <a:t>Performed around the ninth week of pregnancy.</a:t>
            </a:r>
            <a:br>
              <a:rPr lang="en-US" sz="2000" smtClean="0"/>
            </a:br>
            <a:endParaRPr lang="en-US" sz="2000" smtClean="0"/>
          </a:p>
          <a:p>
            <a:pPr eaLnBrk="1" hangingPunct="1">
              <a:lnSpc>
                <a:spcPct val="90000"/>
              </a:lnSpc>
            </a:pPr>
            <a:r>
              <a:rPr lang="en-US" sz="2000" smtClean="0"/>
              <a:t>Cells are removed from the membrane called the chorion which surrounds the amniotic sac.</a:t>
            </a:r>
            <a:br>
              <a:rPr lang="en-US" sz="2000" smtClean="0"/>
            </a:br>
            <a:endParaRPr lang="en-US" sz="2000" smtClean="0"/>
          </a:p>
          <a:p>
            <a:pPr eaLnBrk="1" hangingPunct="1">
              <a:lnSpc>
                <a:spcPct val="90000"/>
              </a:lnSpc>
            </a:pPr>
            <a:r>
              <a:rPr lang="en-US" sz="2000" smtClean="0"/>
              <a:t>The chorion membrane contains fetal cells which have genetic information inside them.  </a:t>
            </a:r>
            <a:br>
              <a:rPr lang="en-US" sz="2000" smtClean="0"/>
            </a:br>
            <a:endParaRPr lang="en-US" sz="2000" smtClean="0"/>
          </a:p>
          <a:p>
            <a:pPr eaLnBrk="1" hangingPunct="1">
              <a:lnSpc>
                <a:spcPct val="90000"/>
              </a:lnSpc>
            </a:pPr>
            <a:r>
              <a:rPr lang="en-US" sz="2000" smtClean="0"/>
              <a:t>These cells are grown in a special medium until a karyotype can be made. </a:t>
            </a:r>
            <a:br>
              <a:rPr lang="en-US" sz="2000" smtClean="0"/>
            </a:br>
            <a:endParaRPr lang="en-US" sz="2000" smtClean="0"/>
          </a:p>
          <a:p>
            <a:pPr eaLnBrk="1" hangingPunct="1">
              <a:lnSpc>
                <a:spcPct val="90000"/>
              </a:lnSpc>
            </a:pPr>
            <a:r>
              <a:rPr lang="en-US" sz="2000" smtClean="0"/>
              <a:t>The karyotype is then used to diagnose a genetic disorder.</a:t>
            </a:r>
          </a:p>
        </p:txBody>
      </p:sp>
      <p:pic>
        <p:nvPicPr>
          <p:cNvPr id="11268"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18869" r="5661"/>
          <a:stretch>
            <a:fillRect/>
          </a:stretch>
        </p:blipFill>
        <p:spPr>
          <a:xfrm>
            <a:off x="6019800" y="2362200"/>
            <a:ext cx="3048000" cy="3429000"/>
          </a:xfrm>
          <a:noFill/>
        </p:spPr>
      </p:pic>
    </p:spTree>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988</TotalTime>
  <Words>2160</Words>
  <Application>Microsoft Office PowerPoint</Application>
  <PresentationFormat>On-screen Show (4:3)</PresentationFormat>
  <Paragraphs>303</Paragraphs>
  <Slides>58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Times New Roman</vt:lpstr>
      <vt:lpstr>Arial</vt:lpstr>
      <vt:lpstr>Wingdings</vt:lpstr>
      <vt:lpstr>Artistik</vt:lpstr>
      <vt:lpstr>Quadrant</vt:lpstr>
      <vt:lpstr>Chapter 18 Genetics Ahead</vt:lpstr>
      <vt:lpstr>18.1 - Diagnosis &amp; Treatment of Genetic Disorders</vt:lpstr>
      <vt:lpstr>Genetic Counseling</vt:lpstr>
      <vt:lpstr>Diagnosis</vt:lpstr>
      <vt:lpstr>Pre-implantation Diagnosis</vt:lpstr>
      <vt:lpstr>Prenatal Diagnosis</vt:lpstr>
      <vt:lpstr>Ultrasound</vt:lpstr>
      <vt:lpstr>Amniocentesis</vt:lpstr>
      <vt:lpstr>Chorionic Villus Sampling (CVS)</vt:lpstr>
      <vt:lpstr>Fetoscopy</vt:lpstr>
      <vt:lpstr>Genetic Markers</vt:lpstr>
      <vt:lpstr>Linked Genetic Markers</vt:lpstr>
      <vt:lpstr>Gene - Specific Marker</vt:lpstr>
      <vt:lpstr>Treatment of Genetic Disorders</vt:lpstr>
      <vt:lpstr>Treatment of Genetic Disorders</vt:lpstr>
      <vt:lpstr>Gene Therapy</vt:lpstr>
      <vt:lpstr>Limits to Diagnosis &amp; Treatment</vt:lpstr>
      <vt:lpstr>Alzheimer’s</vt:lpstr>
      <vt:lpstr>Types of Alzheimer’s</vt:lpstr>
      <vt:lpstr>Ethical Issues</vt:lpstr>
      <vt:lpstr>18.2 – The Sequence of Life</vt:lpstr>
      <vt:lpstr>Restriction Endonucleases </vt:lpstr>
      <vt:lpstr>Specificity</vt:lpstr>
      <vt:lpstr>Staggered Cuts</vt:lpstr>
      <vt:lpstr>DNA Amplification</vt:lpstr>
      <vt:lpstr>Cloning Using A Bacterial Vector </vt:lpstr>
      <vt:lpstr>Polymerase Chain Reaction (PCR)</vt:lpstr>
      <vt:lpstr>Sorting DNA Fragments</vt:lpstr>
      <vt:lpstr>Electrophoresis and Fingerprinting</vt:lpstr>
      <vt:lpstr>Analyzing DNA</vt:lpstr>
      <vt:lpstr>Sequencing DNA</vt:lpstr>
      <vt:lpstr>DNA Sequencing</vt:lpstr>
      <vt:lpstr>Human Genome Project</vt:lpstr>
      <vt:lpstr>Knowledge of the Genome</vt:lpstr>
      <vt:lpstr>New Knowledge, New Problems</vt:lpstr>
      <vt:lpstr>18.3 The Chimera:  From Legend to Lab</vt:lpstr>
      <vt:lpstr>Inserting Animal Genes Into Bacterial Cells</vt:lpstr>
      <vt:lpstr>Inserting DNA into Plant or Animal Cells</vt:lpstr>
      <vt:lpstr>Putting Genetic Technologies To Use</vt:lpstr>
      <vt:lpstr>Herbicide - Resistant Corn </vt:lpstr>
      <vt:lpstr>Human Insulin</vt:lpstr>
      <vt:lpstr>Bioremediation: PCB Eating Bacteria</vt:lpstr>
      <vt:lpstr>Other Forms of Bioremediation</vt:lpstr>
      <vt:lpstr>Better Nutrition</vt:lpstr>
      <vt:lpstr>Weighing the Risks</vt:lpstr>
      <vt:lpstr>Environmental Threats</vt:lpstr>
      <vt:lpstr>Health Effects</vt:lpstr>
      <vt:lpstr>Social &amp; Economic Issues</vt:lpstr>
      <vt:lpstr>Transforming Animal DNA</vt:lpstr>
      <vt:lpstr>Cloning Animals</vt:lpstr>
      <vt:lpstr>Steps Involved in Cloning Dolly</vt:lpstr>
      <vt:lpstr>PowerPoint Presentation</vt:lpstr>
      <vt:lpstr>Human Cloning</vt:lpstr>
      <vt:lpstr>More Human Cloning</vt:lpstr>
      <vt:lpstr>Transgenic Animals</vt:lpstr>
      <vt:lpstr>Transgenic Animals</vt:lpstr>
      <vt:lpstr>Chapter Review Problems</vt:lpstr>
      <vt:lpstr>CHAPTER 18 ASSIGNMENT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Genetics Ahead</dc:title>
  <dc:creator>Scott Oosterom</dc:creator>
  <cp:lastModifiedBy>Teacher E-Solutions</cp:lastModifiedBy>
  <cp:revision>15</cp:revision>
  <dcterms:created xsi:type="dcterms:W3CDTF">2007-04-24T01:58:31Z</dcterms:created>
  <dcterms:modified xsi:type="dcterms:W3CDTF">2019-01-18T16:36:07Z</dcterms:modified>
</cp:coreProperties>
</file>