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11.xml" ContentType="application/vnd.openxmlformats-officedocument.presentationml.notesSlide+xml"/>
  <Override PartName="/ppt/activeX/activeX3.xml" ContentType="application/vnd.ms-office.activeX+xml"/>
  <Override PartName="/ppt/activeX/activeX3.bin" ContentType="application/vnd.ms-office.activeX"/>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4.xml" ContentType="application/vnd.ms-office.activeX+xml"/>
  <Override PartName="/ppt/activeX/activeX4.bin" ContentType="application/vnd.ms-office.activeX"/>
  <Override PartName="/ppt/notesSlides/notesSlide16.xml" ContentType="application/vnd.openxmlformats-officedocument.presentationml.notesSlide+xml"/>
  <Override PartName="/ppt/activeX/activeX5.xml" ContentType="application/vnd.ms-office.activeX+xml"/>
  <Override PartName="/ppt/activeX/activeX5.bin" ContentType="application/vnd.ms-office.activeX"/>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8" r:id="rId3"/>
    <p:sldId id="284" r:id="rId4"/>
    <p:sldId id="264" r:id="rId5"/>
    <p:sldId id="266" r:id="rId6"/>
    <p:sldId id="267" r:id="rId7"/>
    <p:sldId id="269" r:id="rId8"/>
    <p:sldId id="282" r:id="rId9"/>
    <p:sldId id="285" r:id="rId10"/>
    <p:sldId id="286" r:id="rId11"/>
    <p:sldId id="290" r:id="rId12"/>
    <p:sldId id="291" r:id="rId13"/>
    <p:sldId id="283" r:id="rId14"/>
    <p:sldId id="289" r:id="rId15"/>
    <p:sldId id="270" r:id="rId16"/>
    <p:sldId id="271" r:id="rId17"/>
    <p:sldId id="272" r:id="rId18"/>
    <p:sldId id="273" r:id="rId19"/>
    <p:sldId id="274" r:id="rId20"/>
    <p:sldId id="275" r:id="rId21"/>
    <p:sldId id="276" r:id="rId22"/>
    <p:sldId id="265" r:id="rId23"/>
    <p:sldId id="292" r:id="rId24"/>
    <p:sldId id="277" r:id="rId25"/>
    <p:sldId id="278" r:id="rId26"/>
    <p:sldId id="279" r:id="rId27"/>
    <p:sldId id="280" r:id="rId28"/>
    <p:sldId id="288" r:id="rId29"/>
    <p:sldId id="287" r:id="rId30"/>
    <p:sldId id="281" r:id="rId31"/>
    <p:sldId id="262" r:id="rId32"/>
    <p:sldId id="263" r:id="rId33"/>
  </p:sldIdLst>
  <p:sldSz cx="9144000" cy="6858000" type="screen4x3"/>
  <p:notesSz cx="6858000" cy="913765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99FF66"/>
    <a:srgbClr val="008000"/>
    <a:srgbClr val="669900"/>
    <a:srgbClr val="FF6600"/>
    <a:srgbClr val="9900FF"/>
    <a:srgbClr val="F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4.png"/><Relationship Id="rId16" Type="http://schemas.openxmlformats.org/officeDocument/2006/relationships/image" Target="../media/image29.png"/><Relationship Id="rId1" Type="http://schemas.openxmlformats.org/officeDocument/2006/relationships/image" Target="../media/image13.png"/><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8.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419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41988" name="Rectangle 4"/>
          <p:cNvSpPr>
            <a:spLocks noGrp="1" noChangeArrowheads="1"/>
          </p:cNvSpPr>
          <p:nvPr>
            <p:ph type="ftr" sz="quarter" idx="2"/>
          </p:nvPr>
        </p:nvSpPr>
        <p:spPr bwMode="auto">
          <a:xfrm>
            <a:off x="0" y="867886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41989" name="Rectangle 5"/>
          <p:cNvSpPr>
            <a:spLocks noGrp="1" noChangeArrowheads="1"/>
          </p:cNvSpPr>
          <p:nvPr>
            <p:ph type="sldNum" sz="quarter" idx="3"/>
          </p:nvPr>
        </p:nvSpPr>
        <p:spPr bwMode="auto">
          <a:xfrm>
            <a:off x="3884613" y="867886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9B4362CA-99BD-4D09-98AF-7278A0480CC6}" type="slidenum">
              <a:rPr lang="en-US"/>
              <a:pPr>
                <a:defRPr/>
              </a:pPr>
              <a:t>‹#›</a:t>
            </a:fld>
            <a:endParaRPr lang="en-US"/>
          </a:p>
        </p:txBody>
      </p:sp>
    </p:spTree>
    <p:extLst>
      <p:ext uri="{BB962C8B-B14F-4D97-AF65-F5344CB8AC3E}">
        <p14:creationId xmlns:p14="http://schemas.microsoft.com/office/powerpoint/2010/main" val="3398991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34820" name="Rectangle 4"/>
          <p:cNvSpPr>
            <a:spLocks noRot="1" noChangeArrowheads="1" noTextEdit="1"/>
          </p:cNvSpPr>
          <p:nvPr>
            <p:ph type="sldImg" idx="2"/>
          </p:nvPr>
        </p:nvSpPr>
        <p:spPr bwMode="auto">
          <a:xfrm>
            <a:off x="1144588" y="685800"/>
            <a:ext cx="4568825" cy="3425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85800" y="4340225"/>
            <a:ext cx="5486400" cy="411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67886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45063" name="Rectangle 7"/>
          <p:cNvSpPr>
            <a:spLocks noGrp="1" noChangeArrowheads="1"/>
          </p:cNvSpPr>
          <p:nvPr>
            <p:ph type="sldNum" sz="quarter" idx="5"/>
          </p:nvPr>
        </p:nvSpPr>
        <p:spPr bwMode="auto">
          <a:xfrm>
            <a:off x="3884613" y="867886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2AF9930D-1805-40EB-87E3-3FF052AE9A9D}" type="slidenum">
              <a:rPr lang="en-US"/>
              <a:pPr>
                <a:defRPr/>
              </a:pPr>
              <a:t>‹#›</a:t>
            </a:fld>
            <a:endParaRPr lang="en-US"/>
          </a:p>
        </p:txBody>
      </p:sp>
    </p:spTree>
    <p:extLst>
      <p:ext uri="{BB962C8B-B14F-4D97-AF65-F5344CB8AC3E}">
        <p14:creationId xmlns:p14="http://schemas.microsoft.com/office/powerpoint/2010/main" val="1973927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76D376-1358-47E9-BE7F-6CEE6020C2D3}" type="slidenum">
              <a:rPr lang="en-US"/>
              <a:pPr eaLnBrk="1" hangingPunct="1"/>
              <a:t>4</a:t>
            </a:fld>
            <a:endParaRPr lang="en-US"/>
          </a:p>
        </p:txBody>
      </p:sp>
      <p:sp>
        <p:nvSpPr>
          <p:cNvPr id="35843" name="Rectangle 2"/>
          <p:cNvSpPr>
            <a:spLocks noRot="1" noChangeArrowheads="1" noTextEdit="1"/>
          </p:cNvSpPr>
          <p:nvPr>
            <p:ph type="sldImg"/>
          </p:nvPr>
        </p:nvSpPr>
        <p:spPr>
          <a:xfrm>
            <a:off x="1146175" y="685800"/>
            <a:ext cx="4567238" cy="3425825"/>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US" smtClean="0">
                <a:latin typeface="Arial" pitchFamily="34" charset="0"/>
              </a:rPr>
              <a:t>Small groups could be asked to list as many examples of clones as they can think of using the illustration as a prompt. The clones in the illustration are the spider plants appearing in the film and, in the cinema queue:</a:t>
            </a:r>
          </a:p>
          <a:p>
            <a:pPr eaLnBrk="1" hangingPunct="1"/>
            <a:endParaRPr lang="en-US" smtClean="0">
              <a:latin typeface="Arial" pitchFamily="34" charset="0"/>
            </a:endParaRPr>
          </a:p>
          <a:p>
            <a:pPr eaLnBrk="1" hangingPunct="1">
              <a:buFontTx/>
              <a:buChar char="•"/>
            </a:pPr>
            <a:r>
              <a:rPr lang="en-US" b="1" smtClean="0">
                <a:latin typeface="Arial" pitchFamily="34" charset="0"/>
              </a:rPr>
              <a:t>two sets of human twins</a:t>
            </a:r>
            <a:r>
              <a:rPr lang="en-US" smtClean="0">
                <a:latin typeface="Arial" pitchFamily="34" charset="0"/>
              </a:rPr>
              <a:t> – natural clones</a:t>
            </a:r>
          </a:p>
          <a:p>
            <a:pPr eaLnBrk="1" hangingPunct="1">
              <a:buFontTx/>
              <a:buChar char="•"/>
            </a:pPr>
            <a:r>
              <a:rPr lang="en-US" b="1" smtClean="0">
                <a:latin typeface="Arial" pitchFamily="34" charset="0"/>
              </a:rPr>
              <a:t>Dolly the sheep</a:t>
            </a:r>
            <a:r>
              <a:rPr lang="en-US" smtClean="0">
                <a:latin typeface="Arial" pitchFamily="34" charset="0"/>
              </a:rPr>
              <a:t> – the word’s first mammal cloned from an adult cell</a:t>
            </a:r>
          </a:p>
          <a:p>
            <a:pPr eaLnBrk="1" hangingPunct="1">
              <a:buFontTx/>
              <a:buChar char="•"/>
            </a:pPr>
            <a:r>
              <a:rPr lang="en-US" b="1" smtClean="0">
                <a:latin typeface="Arial" pitchFamily="34" charset="0"/>
              </a:rPr>
              <a:t>strawberries</a:t>
            </a:r>
            <a:r>
              <a:rPr lang="en-US" smtClean="0">
                <a:latin typeface="Arial" pitchFamily="34" charset="0"/>
              </a:rPr>
              <a:t> – these can reproduce asexually, and therefore produce clones, by forming runners</a:t>
            </a:r>
          </a:p>
          <a:p>
            <a:pPr eaLnBrk="1" hangingPunct="1">
              <a:buFontTx/>
              <a:buChar char="•"/>
            </a:pPr>
            <a:r>
              <a:rPr lang="en-US" b="1" smtClean="0">
                <a:latin typeface="Arial" pitchFamily="34" charset="0"/>
              </a:rPr>
              <a:t>potatoes</a:t>
            </a:r>
            <a:r>
              <a:rPr lang="en-US" smtClean="0">
                <a:latin typeface="Arial" pitchFamily="34" charset="0"/>
              </a:rPr>
              <a:t> – if left to sprout, these will also reproduce asexually</a:t>
            </a:r>
          </a:p>
          <a:p>
            <a:pPr eaLnBrk="1" hangingPunct="1">
              <a:buFontTx/>
              <a:buChar char="•"/>
            </a:pPr>
            <a:r>
              <a:rPr lang="en-US" b="1" smtClean="0">
                <a:latin typeface="Arial" pitchFamily="34" charset="0"/>
              </a:rPr>
              <a:t>aphid with babies on back</a:t>
            </a:r>
            <a:r>
              <a:rPr lang="en-US" smtClean="0">
                <a:latin typeface="Arial" pitchFamily="34" charset="0"/>
              </a:rPr>
              <a:t> – female aphids can reproduce asexually, which is called parthenogenesis (‘virgin birth’)</a:t>
            </a:r>
          </a:p>
          <a:p>
            <a:pPr eaLnBrk="1" hangingPunct="1">
              <a:buFontTx/>
              <a:buChar char="•"/>
            </a:pPr>
            <a:r>
              <a:rPr lang="en-US" b="1" smtClean="0">
                <a:latin typeface="Arial" pitchFamily="34" charset="0"/>
              </a:rPr>
              <a:t>Darth Vadar</a:t>
            </a:r>
            <a:r>
              <a:rPr lang="en-US" smtClean="0">
                <a:latin typeface="Arial" pitchFamily="34" charset="0"/>
              </a:rPr>
              <a:t> – a nod to the Star Wars film ‘Attack of the Clones’, where a vast army of clones is created</a:t>
            </a:r>
          </a:p>
          <a:p>
            <a:pPr eaLnBrk="1" hangingPunct="1"/>
            <a:endParaRPr lang="en-US" smtClean="0">
              <a:latin typeface="Arial" pitchFamily="34" charset="0"/>
            </a:endParaRPr>
          </a:p>
          <a:p>
            <a:pPr eaLnBrk="1" hangingPunct="1"/>
            <a:r>
              <a:rPr lang="en-US" smtClean="0">
                <a:latin typeface="Arial" pitchFamily="34" charset="0"/>
              </a:rPr>
              <a:t>Students could also consider whether or not clones have a positive image so that they are primed to consider the examples of bias in the next activity.</a:t>
            </a:r>
          </a:p>
          <a:p>
            <a:pPr eaLnBrk="1" hangingPunct="1"/>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F14C9EC-F2A8-417A-A7CD-598D1F737BE9}" type="slidenum">
              <a:rPr lang="en-US"/>
              <a:pPr eaLnBrk="1" hangingPunct="1"/>
              <a:t>20</a:t>
            </a:fld>
            <a:endParaRPr lang="en-US"/>
          </a:p>
        </p:txBody>
      </p:sp>
      <p:sp>
        <p:nvSpPr>
          <p:cNvPr id="45059" name="Rectangle 2"/>
          <p:cNvSpPr>
            <a:spLocks noRot="1" noChangeArrowheads="1" noTextEdit="1"/>
          </p:cNvSpPr>
          <p:nvPr>
            <p:ph type="sldImg"/>
          </p:nvPr>
        </p:nvSpPr>
        <p:spPr>
          <a:xfrm>
            <a:off x="1146175" y="685800"/>
            <a:ext cx="4567238" cy="3425825"/>
          </a:xfrm>
          <a:ln/>
        </p:spPr>
      </p:sp>
      <p:sp>
        <p:nvSpPr>
          <p:cNvPr id="45060" name="Rectangle 3"/>
          <p:cNvSpPr>
            <a:spLocks noGrp="1" noChangeArrowheads="1"/>
          </p:cNvSpPr>
          <p:nvPr>
            <p:ph type="body" idx="1"/>
          </p:nvPr>
        </p:nvSpPr>
        <p:spPr>
          <a:xfrm>
            <a:off x="685800" y="4340225"/>
            <a:ext cx="56229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Photo credit: </a:t>
            </a:r>
            <a:r>
              <a:rPr lang="en-GB" smtClean="0">
                <a:latin typeface="Arial" pitchFamily="34" charset="0"/>
              </a:rPr>
              <a:t>Roslin Institute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FE7261-7227-43E2-8416-0875117F865F}" type="slidenum">
              <a:rPr lang="en-US"/>
              <a:pPr eaLnBrk="1" hangingPunct="1"/>
              <a:t>21</a:t>
            </a:fld>
            <a:endParaRPr lang="en-US"/>
          </a:p>
        </p:txBody>
      </p:sp>
      <p:sp>
        <p:nvSpPr>
          <p:cNvPr id="46083" name="Rectangle 2"/>
          <p:cNvSpPr>
            <a:spLocks noRot="1" noChangeArrowheads="1" noTextEdit="1"/>
          </p:cNvSpPr>
          <p:nvPr>
            <p:ph type="sldImg"/>
          </p:nvPr>
        </p:nvSpPr>
        <p:spPr>
          <a:xfrm>
            <a:off x="1146175" y="685800"/>
            <a:ext cx="4567238" cy="3425825"/>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This interactive experiment illustrates how Dolly the sheep was created by nuclear transfer.</a:t>
            </a:r>
          </a:p>
          <a:p>
            <a:pPr eaLnBrk="1" hangingPunct="1"/>
            <a:endParaRPr lang="en-GB" smtClean="0">
              <a:latin typeface="Arial" pitchFamily="34" charset="0"/>
            </a:endParaRPr>
          </a:p>
          <a:p>
            <a:pPr eaLnBrk="1" hangingPunct="1"/>
            <a:r>
              <a:rPr lang="en-GB" smtClean="0">
                <a:latin typeface="Arial" pitchFamily="34" charset="0"/>
              </a:rPr>
              <a:t>Some interesting facts that might be worth pointing out:</a:t>
            </a:r>
          </a:p>
          <a:p>
            <a:pPr eaLnBrk="1" hangingPunct="1">
              <a:buFontTx/>
              <a:buChar char="•"/>
            </a:pPr>
            <a:r>
              <a:rPr lang="en-GB" smtClean="0">
                <a:latin typeface="Arial" pitchFamily="34" charset="0"/>
              </a:rPr>
              <a:t>Dolly was born on 5 July 1996. She died in 2003, aged six and a half, after developing progressive lung disease – sheep can normally live to 11 or 12 years of age</a:t>
            </a:r>
          </a:p>
          <a:p>
            <a:pPr eaLnBrk="1" hangingPunct="1">
              <a:buFontTx/>
              <a:buChar char="•"/>
            </a:pPr>
            <a:r>
              <a:rPr lang="en-GB" smtClean="0">
                <a:latin typeface="Arial" pitchFamily="34" charset="0"/>
              </a:rPr>
              <a:t>It took 277 attempts to successfully create Dolly</a:t>
            </a:r>
          </a:p>
          <a:p>
            <a:pPr eaLnBrk="1" hangingPunct="1">
              <a:buFontTx/>
              <a:buChar char="•"/>
            </a:pPr>
            <a:r>
              <a:rPr lang="en-GB" smtClean="0">
                <a:latin typeface="Arial" pitchFamily="34" charset="0"/>
              </a:rPr>
              <a:t>Three ewes were involved in creating Dolly: a six-year-old Finn Dorset ewe whose DNA was cloned, a Poll Dorset ewe who donated the egg cell, and a Scottish Blackface ewe who acted as the surrogate mother</a:t>
            </a:r>
          </a:p>
          <a:p>
            <a:pPr eaLnBrk="1" hangingPunct="1">
              <a:buFontTx/>
              <a:buChar char="•"/>
            </a:pPr>
            <a:r>
              <a:rPr lang="en-GB" smtClean="0">
                <a:latin typeface="Arial" pitchFamily="34" charset="0"/>
              </a:rPr>
              <a:t>Dolly was not the first cloned animal – she was the first mammal to be cloned from an adult cell</a:t>
            </a:r>
          </a:p>
          <a:p>
            <a:pPr eaLnBrk="1" hangingPunct="1">
              <a:buFontTx/>
              <a:buChar char="•"/>
            </a:pPr>
            <a:r>
              <a:rPr lang="en-GB" smtClean="0">
                <a:latin typeface="Arial" pitchFamily="34" charset="0"/>
              </a:rPr>
              <a:t>Nuclear transfer was first used in 1952 to study the development of frogs. In the 1980s, it was used to clone cattle and sheep using cells taken from early embryos.</a:t>
            </a:r>
          </a:p>
          <a:p>
            <a:pPr eaLnBrk="1" hangingPunct="1"/>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F52BF14-1629-4969-8C42-71C15440273B}" type="slidenum">
              <a:rPr lang="en-US"/>
              <a:pPr eaLnBrk="1" hangingPunct="1"/>
              <a:t>22</a:t>
            </a:fld>
            <a:endParaRPr lang="en-US"/>
          </a:p>
        </p:txBody>
      </p:sp>
      <p:sp>
        <p:nvSpPr>
          <p:cNvPr id="47107" name="Rectangle 2"/>
          <p:cNvSpPr>
            <a:spLocks noRot="1" noChangeArrowheads="1" noTextEdit="1"/>
          </p:cNvSpPr>
          <p:nvPr>
            <p:ph type="sldImg"/>
          </p:nvPr>
        </p:nvSpPr>
        <p:spPr>
          <a:xfrm>
            <a:off x="1146175" y="685800"/>
            <a:ext cx="4567238" cy="3425825"/>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This headlines activity can be used to explore media reports about cloning. Students could get into groups and identify bias in the headlines. They could then explore the reasons for the bias and perhaps predict what type of newspaper might run headlines like these. There are no correct answers for this activity.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EA1946C-C29D-4AC9-9728-06656994F2BC}" type="slidenum">
              <a:rPr lang="en-US"/>
              <a:pPr eaLnBrk="1" hangingPunct="1"/>
              <a:t>24</a:t>
            </a:fld>
            <a:endParaRPr lang="en-US"/>
          </a:p>
        </p:txBody>
      </p:sp>
      <p:sp>
        <p:nvSpPr>
          <p:cNvPr id="48131" name="Rectangle 2"/>
          <p:cNvSpPr>
            <a:spLocks noRot="1" noChangeArrowheads="1" noTextEdit="1"/>
          </p:cNvSpPr>
          <p:nvPr>
            <p:ph type="sldImg"/>
          </p:nvPr>
        </p:nvSpPr>
        <p:spPr>
          <a:xfrm>
            <a:off x="1146175" y="685800"/>
            <a:ext cx="4567238" cy="3425825"/>
          </a:xfrm>
          <a:ln/>
        </p:spPr>
      </p:sp>
      <p:sp>
        <p:nvSpPr>
          <p:cNvPr id="48132" name="Rectangle 3"/>
          <p:cNvSpPr>
            <a:spLocks noGrp="1" noChangeArrowheads="1"/>
          </p:cNvSpPr>
          <p:nvPr>
            <p:ph type="body" idx="1"/>
          </p:nvPr>
        </p:nvSpPr>
        <p:spPr>
          <a:xfrm>
            <a:off x="685800" y="4340225"/>
            <a:ext cx="56229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7EF3A8-1258-49DE-8E17-D790B8CCAB59}" type="slidenum">
              <a:rPr lang="en-US"/>
              <a:pPr eaLnBrk="1" hangingPunct="1"/>
              <a:t>25</a:t>
            </a:fld>
            <a:endParaRPr lang="en-US"/>
          </a:p>
        </p:txBody>
      </p:sp>
      <p:sp>
        <p:nvSpPr>
          <p:cNvPr id="49155" name="Rectangle 2"/>
          <p:cNvSpPr>
            <a:spLocks noRot="1" noChangeArrowheads="1" noTextEdit="1"/>
          </p:cNvSpPr>
          <p:nvPr>
            <p:ph type="sldImg"/>
          </p:nvPr>
        </p:nvSpPr>
        <p:spPr>
          <a:xfrm>
            <a:off x="1146175" y="685800"/>
            <a:ext cx="4567238" cy="3425825"/>
          </a:xfrm>
          <a:ln/>
        </p:spPr>
      </p:sp>
      <p:sp>
        <p:nvSpPr>
          <p:cNvPr id="49156" name="Rectangle 3"/>
          <p:cNvSpPr>
            <a:spLocks noGrp="1" noChangeArrowheads="1"/>
          </p:cNvSpPr>
          <p:nvPr>
            <p:ph type="body" idx="1"/>
          </p:nvPr>
        </p:nvSpPr>
        <p:spPr>
          <a:xfrm>
            <a:off x="685800" y="4340225"/>
            <a:ext cx="56229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ECA8C9-3052-4A44-A80E-9B8D3634F2F3}" type="slidenum">
              <a:rPr lang="en-US"/>
              <a:pPr eaLnBrk="1" hangingPunct="1"/>
              <a:t>26</a:t>
            </a:fld>
            <a:endParaRPr lang="en-US"/>
          </a:p>
        </p:txBody>
      </p:sp>
      <p:sp>
        <p:nvSpPr>
          <p:cNvPr id="50179" name="Rectangle 2"/>
          <p:cNvSpPr>
            <a:spLocks noRot="1" noChangeArrowheads="1" noTextEdit="1"/>
          </p:cNvSpPr>
          <p:nvPr>
            <p:ph type="sldImg"/>
          </p:nvPr>
        </p:nvSpPr>
        <p:spPr>
          <a:xfrm>
            <a:off x="1146175" y="685800"/>
            <a:ext cx="4567238" cy="3425825"/>
          </a:xfrm>
          <a:ln/>
        </p:spPr>
      </p:sp>
      <p:sp>
        <p:nvSpPr>
          <p:cNvPr id="50180" name="Rectangle 3"/>
          <p:cNvSpPr>
            <a:spLocks noGrp="1" noChangeArrowheads="1"/>
          </p:cNvSpPr>
          <p:nvPr>
            <p:ph type="body" idx="1"/>
          </p:nvPr>
        </p:nvSpPr>
        <p:spPr>
          <a:xfrm>
            <a:off x="685800" y="4340225"/>
            <a:ext cx="56229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52691CA-82AA-4A5A-834F-133D7628E4D1}" type="slidenum">
              <a:rPr lang="en-US"/>
              <a:pPr eaLnBrk="1" hangingPunct="1"/>
              <a:t>27</a:t>
            </a:fld>
            <a:endParaRPr lang="en-US"/>
          </a:p>
        </p:txBody>
      </p:sp>
      <p:sp>
        <p:nvSpPr>
          <p:cNvPr id="51203" name="Rectangle 2"/>
          <p:cNvSpPr>
            <a:spLocks noRot="1" noChangeArrowheads="1" noTextEdit="1"/>
          </p:cNvSpPr>
          <p:nvPr>
            <p:ph type="sldImg"/>
          </p:nvPr>
        </p:nvSpPr>
        <p:spPr>
          <a:xfrm>
            <a:off x="1146175" y="685800"/>
            <a:ext cx="4567238" cy="3425825"/>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endParaRPr lang="en-GB" smtClean="0">
              <a:latin typeface="Arial" pitchFamily="34" charset="0"/>
            </a:endParaRPr>
          </a:p>
          <a:p>
            <a:pPr eaLnBrk="1" hangingPunct="1"/>
            <a:r>
              <a:rPr lang="en-GB" smtClean="0">
                <a:latin typeface="Arial" pitchFamily="34" charset="0"/>
              </a:rPr>
              <a:t>This evaluating opinions activity about human cloning could be used in a number of different ways. For example, students could be asked to get into groups and try to reach a consensus decision on whether they agree or disagree with the opinion on screen.</a:t>
            </a:r>
          </a:p>
          <a:p>
            <a:pPr eaLnBrk="1" hangingPunct="1"/>
            <a:endParaRPr lang="en-GB" smtClean="0">
              <a:latin typeface="Arial" pitchFamily="34" charset="0"/>
            </a:endParaRPr>
          </a:p>
          <a:p>
            <a:pPr eaLnBrk="1" hangingPunct="1"/>
            <a:r>
              <a:rPr lang="en-GB" smtClean="0">
                <a:latin typeface="Arial" pitchFamily="34" charset="0"/>
              </a:rPr>
              <a:t>Alternatively, students could be asked to vote (possibly with traffic light cards) or individual students could be asked at random to give their opinion and justify it.</a:t>
            </a:r>
          </a:p>
          <a:p>
            <a:pPr eaLnBrk="1" hangingPunct="1"/>
            <a:endParaRPr lang="en-GB" smtClean="0">
              <a:latin typeface="Arial" pitchFamily="34" charset="0"/>
            </a:endParaRPr>
          </a:p>
          <a:p>
            <a:pPr eaLnBrk="1" hangingPunct="1"/>
            <a:r>
              <a:rPr lang="en-GB" smtClean="0">
                <a:latin typeface="Arial" pitchFamily="34" charset="0"/>
              </a:rPr>
              <a:t>There are no correct answers for this activity.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D85B51-579F-4EE5-88E7-F6FC9381E07C}" type="slidenum">
              <a:rPr lang="en-US"/>
              <a:pPr eaLnBrk="1" hangingPunct="1"/>
              <a:t>30</a:t>
            </a:fld>
            <a:endParaRPr lang="en-US"/>
          </a:p>
        </p:txBody>
      </p:sp>
      <p:sp>
        <p:nvSpPr>
          <p:cNvPr id="52227" name="Rectangle 2"/>
          <p:cNvSpPr>
            <a:spLocks noRot="1" noChangeArrowheads="1" noTextEdit="1"/>
          </p:cNvSpPr>
          <p:nvPr>
            <p:ph type="sldImg"/>
          </p:nvPr>
        </p:nvSpPr>
        <p:spPr>
          <a:xfrm>
            <a:off x="1146175" y="685800"/>
            <a:ext cx="4567238" cy="3425825"/>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This multiple-choice quiz could be used as a plenary activity to assess students’ understanding of cloning.  The questions can be skipped through without answering by clicking “</a:t>
            </a:r>
            <a:r>
              <a:rPr lang="en-GB" b="1" smtClean="0">
                <a:latin typeface="Arial" pitchFamily="34" charset="0"/>
              </a:rPr>
              <a:t>next</a:t>
            </a:r>
            <a:r>
              <a:rPr lang="en-GB" smtClean="0">
                <a:latin typeface="Arial" pitchFamily="34" charset="0"/>
              </a:rPr>
              <a:t>”. Students could be asked to complete the questions in their books and the activity could be concluded by the completion on the IWB.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08E4F9-CD00-49D8-83A6-9DC1246B42D2}" type="slidenum">
              <a:rPr lang="en-US"/>
              <a:pPr eaLnBrk="1" hangingPunct="1"/>
              <a:t>5</a:t>
            </a:fld>
            <a:endParaRPr lang="en-US"/>
          </a:p>
        </p:txBody>
      </p:sp>
      <p:sp>
        <p:nvSpPr>
          <p:cNvPr id="36867" name="Rectangle 2"/>
          <p:cNvSpPr>
            <a:spLocks noRot="1" noChangeArrowheads="1" noTextEdit="1"/>
          </p:cNvSpPr>
          <p:nvPr>
            <p:ph type="sldImg"/>
          </p:nvPr>
        </p:nvSpPr>
        <p:spPr>
          <a:xfrm>
            <a:off x="1146175" y="685800"/>
            <a:ext cx="4567238" cy="3425825"/>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055608-9964-4773-8535-7CCC504EF189}" type="slidenum">
              <a:rPr lang="en-US"/>
              <a:pPr eaLnBrk="1" hangingPunct="1"/>
              <a:t>6</a:t>
            </a:fld>
            <a:endParaRPr lang="en-US"/>
          </a:p>
        </p:txBody>
      </p:sp>
      <p:sp>
        <p:nvSpPr>
          <p:cNvPr id="37891" name="Rectangle 2"/>
          <p:cNvSpPr>
            <a:spLocks noRot="1" noChangeArrowheads="1" noTextEdit="1"/>
          </p:cNvSpPr>
          <p:nvPr>
            <p:ph type="sldImg"/>
          </p:nvPr>
        </p:nvSpPr>
        <p:spPr>
          <a:xfrm>
            <a:off x="1146175" y="685800"/>
            <a:ext cx="4567238" cy="3425825"/>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45DA5D0-E4C7-4946-AAB2-8283F99FC367}" type="slidenum">
              <a:rPr lang="en-US"/>
              <a:pPr eaLnBrk="1" hangingPunct="1"/>
              <a:t>7</a:t>
            </a:fld>
            <a:endParaRPr lang="en-US"/>
          </a:p>
        </p:txBody>
      </p:sp>
      <p:sp>
        <p:nvSpPr>
          <p:cNvPr id="38915" name="Rectangle 2"/>
          <p:cNvSpPr>
            <a:spLocks noRot="1" noChangeArrowheads="1" noTextEdit="1"/>
          </p:cNvSpPr>
          <p:nvPr>
            <p:ph type="sldImg"/>
          </p:nvPr>
        </p:nvSpPr>
        <p:spPr>
          <a:xfrm>
            <a:off x="1146175" y="685800"/>
            <a:ext cx="4567238" cy="3425825"/>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C64EAD-A3FE-46D1-8332-B234747566E5}" type="slidenum">
              <a:rPr lang="en-US"/>
              <a:pPr eaLnBrk="1" hangingPunct="1"/>
              <a:t>15</a:t>
            </a:fld>
            <a:endParaRPr lang="en-US"/>
          </a:p>
        </p:txBody>
      </p:sp>
      <p:sp>
        <p:nvSpPr>
          <p:cNvPr id="39939" name="Rectangle 2"/>
          <p:cNvSpPr>
            <a:spLocks noRot="1" noChangeArrowheads="1" noTextEdit="1"/>
          </p:cNvSpPr>
          <p:nvPr>
            <p:ph type="sldImg"/>
          </p:nvPr>
        </p:nvSpPr>
        <p:spPr>
          <a:xfrm>
            <a:off x="1146175" y="685800"/>
            <a:ext cx="4567238" cy="3425825"/>
          </a:xfrm>
          <a:ln/>
        </p:spPr>
      </p:sp>
      <p:sp>
        <p:nvSpPr>
          <p:cNvPr id="39940" name="Rectangle 3"/>
          <p:cNvSpPr>
            <a:spLocks noGrp="1" noChangeArrowheads="1"/>
          </p:cNvSpPr>
          <p:nvPr>
            <p:ph type="body" idx="1"/>
          </p:nvPr>
        </p:nvSpPr>
        <p:spPr>
          <a:xfrm>
            <a:off x="685800" y="4340225"/>
            <a:ext cx="56229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69A689-7383-4729-B347-E0EA5A5EFED4}" type="slidenum">
              <a:rPr lang="en-US"/>
              <a:pPr eaLnBrk="1" hangingPunct="1"/>
              <a:t>16</a:t>
            </a:fld>
            <a:endParaRPr lang="en-US"/>
          </a:p>
        </p:txBody>
      </p:sp>
      <p:sp>
        <p:nvSpPr>
          <p:cNvPr id="40963" name="Rectangle 2"/>
          <p:cNvSpPr>
            <a:spLocks noRot="1" noChangeArrowheads="1" noTextEdit="1"/>
          </p:cNvSpPr>
          <p:nvPr>
            <p:ph type="sldImg"/>
          </p:nvPr>
        </p:nvSpPr>
        <p:spPr>
          <a:xfrm>
            <a:off x="1146175" y="685800"/>
            <a:ext cx="4567238" cy="3425825"/>
          </a:xfrm>
          <a:ln/>
        </p:spPr>
      </p:sp>
      <p:sp>
        <p:nvSpPr>
          <p:cNvPr id="40964" name="Rectangle 3"/>
          <p:cNvSpPr>
            <a:spLocks noGrp="1" noChangeArrowheads="1"/>
          </p:cNvSpPr>
          <p:nvPr>
            <p:ph type="body" idx="1"/>
          </p:nvPr>
        </p:nvSpPr>
        <p:spPr>
          <a:xfrm>
            <a:off x="685800" y="4340225"/>
            <a:ext cx="56229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This five-stage sequence shows how plants can be cloned by tissue culture. Suitable prompts could include:</a:t>
            </a:r>
          </a:p>
          <a:p>
            <a:pPr eaLnBrk="1" hangingPunct="1"/>
            <a:endParaRPr lang="en-GB" smtClean="0">
              <a:latin typeface="Arial" pitchFamily="34" charset="0"/>
            </a:endParaRPr>
          </a:p>
          <a:p>
            <a:pPr eaLnBrk="1" hangingPunct="1">
              <a:buFontTx/>
              <a:buChar char="•"/>
            </a:pPr>
            <a:r>
              <a:rPr lang="en-GB" smtClean="0">
                <a:latin typeface="Arial" pitchFamily="34" charset="0"/>
              </a:rPr>
              <a:t>Human clones only form when very early foetuses split. Would you expect it to be the same for plants?</a:t>
            </a:r>
          </a:p>
          <a:p>
            <a:pPr eaLnBrk="1" hangingPunct="1">
              <a:buFontTx/>
              <a:buChar char="•"/>
            </a:pPr>
            <a:r>
              <a:rPr lang="en-GB" smtClean="0">
                <a:latin typeface="Arial" pitchFamily="34" charset="0"/>
              </a:rPr>
              <a:t>What does the sterilization process get rid of?</a:t>
            </a:r>
          </a:p>
          <a:p>
            <a:pPr eaLnBrk="1" hangingPunct="1">
              <a:buFontTx/>
              <a:buChar char="•"/>
            </a:pPr>
            <a:r>
              <a:rPr lang="en-GB" smtClean="0">
                <a:latin typeface="Arial" pitchFamily="34" charset="0"/>
              </a:rPr>
              <a:t>What might be used to separate the cells and remove their walls?</a:t>
            </a:r>
          </a:p>
          <a:p>
            <a:pPr eaLnBrk="1" hangingPunct="1">
              <a:buFontTx/>
              <a:buChar char="•"/>
            </a:pPr>
            <a:r>
              <a:rPr lang="en-GB" smtClean="0">
                <a:latin typeface="Arial" pitchFamily="34" charset="0"/>
              </a:rPr>
              <a:t>What will the cells need to keep them alive? How could you make sure they don't dry up or run out of nutrients?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2D702D-3015-4271-8A65-67D441A2806A}" type="slidenum">
              <a:rPr lang="en-US"/>
              <a:pPr eaLnBrk="1" hangingPunct="1"/>
              <a:t>17</a:t>
            </a:fld>
            <a:endParaRPr lang="en-US"/>
          </a:p>
        </p:txBody>
      </p:sp>
      <p:sp>
        <p:nvSpPr>
          <p:cNvPr id="41987" name="Rectangle 2"/>
          <p:cNvSpPr>
            <a:spLocks noRot="1" noChangeArrowheads="1" noTextEdit="1"/>
          </p:cNvSpPr>
          <p:nvPr>
            <p:ph type="sldImg"/>
          </p:nvPr>
        </p:nvSpPr>
        <p:spPr>
          <a:xfrm>
            <a:off x="1146175" y="685800"/>
            <a:ext cx="4567238" cy="3425825"/>
          </a:xfrm>
          <a:ln/>
        </p:spPr>
      </p:sp>
      <p:sp>
        <p:nvSpPr>
          <p:cNvPr id="41988" name="Rectangle 3"/>
          <p:cNvSpPr>
            <a:spLocks noGrp="1" noChangeArrowheads="1"/>
          </p:cNvSpPr>
          <p:nvPr>
            <p:ph type="body" idx="1"/>
          </p:nvPr>
        </p:nvSpPr>
        <p:spPr>
          <a:xfrm>
            <a:off x="685800" y="4340225"/>
            <a:ext cx="56229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6E5DF8-9E8A-4CC8-8A29-D109EB55691A}" type="slidenum">
              <a:rPr lang="en-US"/>
              <a:pPr eaLnBrk="1" hangingPunct="1"/>
              <a:t>18</a:t>
            </a:fld>
            <a:endParaRPr lang="en-US"/>
          </a:p>
        </p:txBody>
      </p:sp>
      <p:sp>
        <p:nvSpPr>
          <p:cNvPr id="43011" name="Rectangle 2"/>
          <p:cNvSpPr>
            <a:spLocks noRot="1" noChangeArrowheads="1" noTextEdit="1"/>
          </p:cNvSpPr>
          <p:nvPr>
            <p:ph type="sldImg"/>
          </p:nvPr>
        </p:nvSpPr>
        <p:spPr>
          <a:xfrm>
            <a:off x="1146175" y="685800"/>
            <a:ext cx="4567238" cy="3425825"/>
          </a:xfrm>
          <a:ln/>
        </p:spPr>
      </p:sp>
      <p:sp>
        <p:nvSpPr>
          <p:cNvPr id="43012" name="Rectangle 3"/>
          <p:cNvSpPr>
            <a:spLocks noGrp="1" noChangeArrowheads="1"/>
          </p:cNvSpPr>
          <p:nvPr>
            <p:ph type="body" idx="1"/>
          </p:nvPr>
        </p:nvSpPr>
        <p:spPr>
          <a:xfrm>
            <a:off x="685800" y="4340225"/>
            <a:ext cx="56229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49E73C-9E53-4DAF-B9DF-21E0FCB3B405}" type="slidenum">
              <a:rPr lang="en-US"/>
              <a:pPr eaLnBrk="1" hangingPunct="1"/>
              <a:t>19</a:t>
            </a:fld>
            <a:endParaRPr lang="en-US"/>
          </a:p>
        </p:txBody>
      </p:sp>
      <p:sp>
        <p:nvSpPr>
          <p:cNvPr id="44035" name="Rectangle 2"/>
          <p:cNvSpPr>
            <a:spLocks noRot="1" noChangeArrowheads="1" noTextEdit="1"/>
          </p:cNvSpPr>
          <p:nvPr>
            <p:ph type="sldImg"/>
          </p:nvPr>
        </p:nvSpPr>
        <p:spPr>
          <a:xfrm>
            <a:off x="1146175" y="685800"/>
            <a:ext cx="4567238" cy="3425825"/>
          </a:xfrm>
          <a:ln/>
        </p:spPr>
      </p:sp>
      <p:sp>
        <p:nvSpPr>
          <p:cNvPr id="44036" name="Rectangle 3"/>
          <p:cNvSpPr>
            <a:spLocks noGrp="1" noChangeArrowheads="1"/>
          </p:cNvSpPr>
          <p:nvPr>
            <p:ph type="body" idx="1"/>
          </p:nvPr>
        </p:nvSpPr>
        <p:spPr>
          <a:xfrm>
            <a:off x="685800" y="4340225"/>
            <a:ext cx="56229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Photo credit: </a:t>
            </a:r>
            <a:r>
              <a:rPr lang="en-GB" smtClean="0">
                <a:latin typeface="Arial" pitchFamily="34" charset="0"/>
              </a:rPr>
              <a:t>Roslin Institute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sldNum" sz="quarter" idx="12"/>
          </p:nvPr>
        </p:nvSpPr>
        <p:spPr>
          <a:ln/>
        </p:spPr>
        <p:txBody>
          <a:bodyPr/>
          <a:lstStyle>
            <a:lvl1pPr>
              <a:defRPr/>
            </a:lvl1pPr>
          </a:lstStyle>
          <a:p>
            <a:pPr>
              <a:defRPr/>
            </a:pPr>
            <a:fld id="{1057BE73-EF31-4D55-A1AC-1587C8B3FF24}" type="slidenum">
              <a:rPr lang="en-GB"/>
              <a:pPr>
                <a:defRPr/>
              </a:pPr>
              <a:t>‹#›</a:t>
            </a:fld>
            <a:endParaRPr lang="en-GB"/>
          </a:p>
        </p:txBody>
      </p:sp>
    </p:spTree>
    <p:extLst>
      <p:ext uri="{BB962C8B-B14F-4D97-AF65-F5344CB8AC3E}">
        <p14:creationId xmlns:p14="http://schemas.microsoft.com/office/powerpoint/2010/main" val="3842735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sldNum" sz="quarter" idx="12"/>
          </p:nvPr>
        </p:nvSpPr>
        <p:spPr>
          <a:ln/>
        </p:spPr>
        <p:txBody>
          <a:bodyPr/>
          <a:lstStyle>
            <a:lvl1pPr>
              <a:defRPr/>
            </a:lvl1pPr>
          </a:lstStyle>
          <a:p>
            <a:pPr>
              <a:defRPr/>
            </a:pPr>
            <a:fld id="{D6CA594F-35C0-4659-AB50-824F9E0920A6}" type="slidenum">
              <a:rPr lang="en-GB"/>
              <a:pPr>
                <a:defRPr/>
              </a:pPr>
              <a:t>‹#›</a:t>
            </a:fld>
            <a:endParaRPr lang="en-GB"/>
          </a:p>
        </p:txBody>
      </p:sp>
    </p:spTree>
    <p:extLst>
      <p:ext uri="{BB962C8B-B14F-4D97-AF65-F5344CB8AC3E}">
        <p14:creationId xmlns:p14="http://schemas.microsoft.com/office/powerpoint/2010/main" val="307623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sldNum" sz="quarter" idx="12"/>
          </p:nvPr>
        </p:nvSpPr>
        <p:spPr>
          <a:ln/>
        </p:spPr>
        <p:txBody>
          <a:bodyPr/>
          <a:lstStyle>
            <a:lvl1pPr>
              <a:defRPr/>
            </a:lvl1pPr>
          </a:lstStyle>
          <a:p>
            <a:pPr>
              <a:defRPr/>
            </a:pPr>
            <a:fld id="{AB6842AE-A327-4750-8AB8-ED26B165284A}" type="slidenum">
              <a:rPr lang="en-GB"/>
              <a:pPr>
                <a:defRPr/>
              </a:pPr>
              <a:t>‹#›</a:t>
            </a:fld>
            <a:endParaRPr lang="en-GB"/>
          </a:p>
        </p:txBody>
      </p:sp>
    </p:spTree>
    <p:extLst>
      <p:ext uri="{BB962C8B-B14F-4D97-AF65-F5344CB8AC3E}">
        <p14:creationId xmlns:p14="http://schemas.microsoft.com/office/powerpoint/2010/main" val="3604504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GB"/>
          </a:p>
        </p:txBody>
      </p:sp>
      <p:sp>
        <p:nvSpPr>
          <p:cNvPr id="8" name="Rectangle 11"/>
          <p:cNvSpPr>
            <a:spLocks noGrp="1" noChangeArrowheads="1"/>
          </p:cNvSpPr>
          <p:nvPr>
            <p:ph type="ftr" sz="quarter" idx="11"/>
          </p:nvPr>
        </p:nvSpPr>
        <p:spPr>
          <a:ln/>
        </p:spPr>
        <p:txBody>
          <a:bodyPr/>
          <a:lstStyle>
            <a:lvl1pPr>
              <a:defRPr/>
            </a:lvl1pPr>
          </a:lstStyle>
          <a:p>
            <a:pPr>
              <a:defRPr/>
            </a:pPr>
            <a:endParaRPr lang="en-GB"/>
          </a:p>
        </p:txBody>
      </p:sp>
      <p:sp>
        <p:nvSpPr>
          <p:cNvPr id="9" name="Rectangle 12"/>
          <p:cNvSpPr>
            <a:spLocks noGrp="1" noChangeArrowheads="1"/>
          </p:cNvSpPr>
          <p:nvPr>
            <p:ph type="sldNum" sz="quarter" idx="12"/>
          </p:nvPr>
        </p:nvSpPr>
        <p:spPr>
          <a:ln/>
        </p:spPr>
        <p:txBody>
          <a:bodyPr/>
          <a:lstStyle>
            <a:lvl1pPr>
              <a:defRPr/>
            </a:lvl1pPr>
          </a:lstStyle>
          <a:p>
            <a:pPr>
              <a:defRPr/>
            </a:pPr>
            <a:fld id="{CA5D4C81-3AC6-4FD3-9B43-B7A1FBEFEFB5}" type="slidenum">
              <a:rPr lang="en-GB"/>
              <a:pPr>
                <a:defRPr/>
              </a:pPr>
              <a:t>‹#›</a:t>
            </a:fld>
            <a:endParaRPr lang="en-GB"/>
          </a:p>
        </p:txBody>
      </p:sp>
    </p:spTree>
    <p:extLst>
      <p:ext uri="{BB962C8B-B14F-4D97-AF65-F5344CB8AC3E}">
        <p14:creationId xmlns:p14="http://schemas.microsoft.com/office/powerpoint/2010/main" val="397163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
          <p:cNvSpPr>
            <a:spLocks noGrp="1" noChangeArrowheads="1"/>
          </p:cNvSpPr>
          <p:nvPr>
            <p:ph type="dt" sz="half" idx="10"/>
          </p:nvPr>
        </p:nvSpPr>
        <p:spPr>
          <a:ln/>
        </p:spPr>
        <p:txBody>
          <a:bodyPr/>
          <a:lstStyle>
            <a:lvl1pPr>
              <a:defRPr/>
            </a:lvl1pPr>
          </a:lstStyle>
          <a:p>
            <a:pPr>
              <a:defRPr/>
            </a:pPr>
            <a:endParaRPr lang="en-GB"/>
          </a:p>
        </p:txBody>
      </p:sp>
      <p:sp>
        <p:nvSpPr>
          <p:cNvPr id="7" name="Rectangle 11"/>
          <p:cNvSpPr>
            <a:spLocks noGrp="1" noChangeArrowheads="1"/>
          </p:cNvSpPr>
          <p:nvPr>
            <p:ph type="ftr" sz="quarter" idx="11"/>
          </p:nvPr>
        </p:nvSpPr>
        <p:spPr>
          <a:ln/>
        </p:spPr>
        <p:txBody>
          <a:bodyPr/>
          <a:lstStyle>
            <a:lvl1pPr>
              <a:defRPr/>
            </a:lvl1pPr>
          </a:lstStyle>
          <a:p>
            <a:pPr>
              <a:defRPr/>
            </a:pPr>
            <a:endParaRPr lang="en-GB"/>
          </a:p>
        </p:txBody>
      </p:sp>
      <p:sp>
        <p:nvSpPr>
          <p:cNvPr id="8" name="Rectangle 12"/>
          <p:cNvSpPr>
            <a:spLocks noGrp="1" noChangeArrowheads="1"/>
          </p:cNvSpPr>
          <p:nvPr>
            <p:ph type="sldNum" sz="quarter" idx="12"/>
          </p:nvPr>
        </p:nvSpPr>
        <p:spPr>
          <a:ln/>
        </p:spPr>
        <p:txBody>
          <a:bodyPr/>
          <a:lstStyle>
            <a:lvl1pPr>
              <a:defRPr/>
            </a:lvl1pPr>
          </a:lstStyle>
          <a:p>
            <a:pPr>
              <a:defRPr/>
            </a:pPr>
            <a:fld id="{9EA479A8-DA07-4BD0-9036-DBB39A1453B7}" type="slidenum">
              <a:rPr lang="en-GB"/>
              <a:pPr>
                <a:defRPr/>
              </a:pPr>
              <a:t>‹#›</a:t>
            </a:fld>
            <a:endParaRPr lang="en-GB"/>
          </a:p>
        </p:txBody>
      </p:sp>
    </p:spTree>
    <p:extLst>
      <p:ext uri="{BB962C8B-B14F-4D97-AF65-F5344CB8AC3E}">
        <p14:creationId xmlns:p14="http://schemas.microsoft.com/office/powerpoint/2010/main" val="93144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sldNum" sz="quarter" idx="12"/>
          </p:nvPr>
        </p:nvSpPr>
        <p:spPr>
          <a:ln/>
        </p:spPr>
        <p:txBody>
          <a:bodyPr/>
          <a:lstStyle>
            <a:lvl1pPr>
              <a:defRPr/>
            </a:lvl1pPr>
          </a:lstStyle>
          <a:p>
            <a:pPr>
              <a:defRPr/>
            </a:pPr>
            <a:fld id="{7C238251-E513-4855-B4FB-529B9BF98309}" type="slidenum">
              <a:rPr lang="en-GB"/>
              <a:pPr>
                <a:defRPr/>
              </a:pPr>
              <a:t>‹#›</a:t>
            </a:fld>
            <a:endParaRPr lang="en-GB"/>
          </a:p>
        </p:txBody>
      </p:sp>
    </p:spTree>
    <p:extLst>
      <p:ext uri="{BB962C8B-B14F-4D97-AF65-F5344CB8AC3E}">
        <p14:creationId xmlns:p14="http://schemas.microsoft.com/office/powerpoint/2010/main" val="329343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sldNum" sz="quarter" idx="12"/>
          </p:nvPr>
        </p:nvSpPr>
        <p:spPr>
          <a:ln/>
        </p:spPr>
        <p:txBody>
          <a:bodyPr/>
          <a:lstStyle>
            <a:lvl1pPr>
              <a:defRPr/>
            </a:lvl1pPr>
          </a:lstStyle>
          <a:p>
            <a:pPr>
              <a:defRPr/>
            </a:pPr>
            <a:fld id="{D1F0C1C7-8D39-4FE4-AC95-A0CF41FED113}" type="slidenum">
              <a:rPr lang="en-GB"/>
              <a:pPr>
                <a:defRPr/>
              </a:pPr>
              <a:t>‹#›</a:t>
            </a:fld>
            <a:endParaRPr lang="en-GB"/>
          </a:p>
        </p:txBody>
      </p:sp>
    </p:spTree>
    <p:extLst>
      <p:ext uri="{BB962C8B-B14F-4D97-AF65-F5344CB8AC3E}">
        <p14:creationId xmlns:p14="http://schemas.microsoft.com/office/powerpoint/2010/main" val="1226956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GB"/>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
        <p:nvSpPr>
          <p:cNvPr id="7" name="Rectangle 12"/>
          <p:cNvSpPr>
            <a:spLocks noGrp="1" noChangeArrowheads="1"/>
          </p:cNvSpPr>
          <p:nvPr>
            <p:ph type="sldNum" sz="quarter" idx="12"/>
          </p:nvPr>
        </p:nvSpPr>
        <p:spPr>
          <a:ln/>
        </p:spPr>
        <p:txBody>
          <a:bodyPr/>
          <a:lstStyle>
            <a:lvl1pPr>
              <a:defRPr/>
            </a:lvl1pPr>
          </a:lstStyle>
          <a:p>
            <a:pPr>
              <a:defRPr/>
            </a:pPr>
            <a:fld id="{C7224B50-45DF-4124-A085-F236DAB35F4E}" type="slidenum">
              <a:rPr lang="en-GB"/>
              <a:pPr>
                <a:defRPr/>
              </a:pPr>
              <a:t>‹#›</a:t>
            </a:fld>
            <a:endParaRPr lang="en-GB"/>
          </a:p>
        </p:txBody>
      </p:sp>
    </p:spTree>
    <p:extLst>
      <p:ext uri="{BB962C8B-B14F-4D97-AF65-F5344CB8AC3E}">
        <p14:creationId xmlns:p14="http://schemas.microsoft.com/office/powerpoint/2010/main" val="1884997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GB"/>
          </a:p>
        </p:txBody>
      </p:sp>
      <p:sp>
        <p:nvSpPr>
          <p:cNvPr id="8" name="Rectangle 11"/>
          <p:cNvSpPr>
            <a:spLocks noGrp="1" noChangeArrowheads="1"/>
          </p:cNvSpPr>
          <p:nvPr>
            <p:ph type="ftr" sz="quarter" idx="11"/>
          </p:nvPr>
        </p:nvSpPr>
        <p:spPr>
          <a:ln/>
        </p:spPr>
        <p:txBody>
          <a:bodyPr/>
          <a:lstStyle>
            <a:lvl1pPr>
              <a:defRPr/>
            </a:lvl1pPr>
          </a:lstStyle>
          <a:p>
            <a:pPr>
              <a:defRPr/>
            </a:pPr>
            <a:endParaRPr lang="en-GB"/>
          </a:p>
        </p:txBody>
      </p:sp>
      <p:sp>
        <p:nvSpPr>
          <p:cNvPr id="9" name="Rectangle 12"/>
          <p:cNvSpPr>
            <a:spLocks noGrp="1" noChangeArrowheads="1"/>
          </p:cNvSpPr>
          <p:nvPr>
            <p:ph type="sldNum" sz="quarter" idx="12"/>
          </p:nvPr>
        </p:nvSpPr>
        <p:spPr>
          <a:ln/>
        </p:spPr>
        <p:txBody>
          <a:bodyPr/>
          <a:lstStyle>
            <a:lvl1pPr>
              <a:defRPr/>
            </a:lvl1pPr>
          </a:lstStyle>
          <a:p>
            <a:pPr>
              <a:defRPr/>
            </a:pPr>
            <a:fld id="{DB19AB84-2D01-4524-88CA-544D92ECE084}" type="slidenum">
              <a:rPr lang="en-GB"/>
              <a:pPr>
                <a:defRPr/>
              </a:pPr>
              <a:t>‹#›</a:t>
            </a:fld>
            <a:endParaRPr lang="en-GB"/>
          </a:p>
        </p:txBody>
      </p:sp>
    </p:spTree>
    <p:extLst>
      <p:ext uri="{BB962C8B-B14F-4D97-AF65-F5344CB8AC3E}">
        <p14:creationId xmlns:p14="http://schemas.microsoft.com/office/powerpoint/2010/main" val="40159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GB"/>
          </a:p>
        </p:txBody>
      </p:sp>
      <p:sp>
        <p:nvSpPr>
          <p:cNvPr id="4" name="Rectangle 11"/>
          <p:cNvSpPr>
            <a:spLocks noGrp="1" noChangeArrowheads="1"/>
          </p:cNvSpPr>
          <p:nvPr>
            <p:ph type="ftr" sz="quarter" idx="11"/>
          </p:nvPr>
        </p:nvSpPr>
        <p:spPr>
          <a:ln/>
        </p:spPr>
        <p:txBody>
          <a:bodyPr/>
          <a:lstStyle>
            <a:lvl1pPr>
              <a:defRPr/>
            </a:lvl1pPr>
          </a:lstStyle>
          <a:p>
            <a:pPr>
              <a:defRPr/>
            </a:pPr>
            <a:endParaRPr lang="en-GB"/>
          </a:p>
        </p:txBody>
      </p:sp>
      <p:sp>
        <p:nvSpPr>
          <p:cNvPr id="5" name="Rectangle 12"/>
          <p:cNvSpPr>
            <a:spLocks noGrp="1" noChangeArrowheads="1"/>
          </p:cNvSpPr>
          <p:nvPr>
            <p:ph type="sldNum" sz="quarter" idx="12"/>
          </p:nvPr>
        </p:nvSpPr>
        <p:spPr>
          <a:ln/>
        </p:spPr>
        <p:txBody>
          <a:bodyPr/>
          <a:lstStyle>
            <a:lvl1pPr>
              <a:defRPr/>
            </a:lvl1pPr>
          </a:lstStyle>
          <a:p>
            <a:pPr>
              <a:defRPr/>
            </a:pPr>
            <a:fld id="{554B680E-7AF5-48C5-BBDA-F5DA6A896713}" type="slidenum">
              <a:rPr lang="en-GB"/>
              <a:pPr>
                <a:defRPr/>
              </a:pPr>
              <a:t>‹#›</a:t>
            </a:fld>
            <a:endParaRPr lang="en-GB"/>
          </a:p>
        </p:txBody>
      </p:sp>
    </p:spTree>
    <p:extLst>
      <p:ext uri="{BB962C8B-B14F-4D97-AF65-F5344CB8AC3E}">
        <p14:creationId xmlns:p14="http://schemas.microsoft.com/office/powerpoint/2010/main" val="214986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GB"/>
          </a:p>
        </p:txBody>
      </p:sp>
      <p:sp>
        <p:nvSpPr>
          <p:cNvPr id="3" name="Rectangle 11"/>
          <p:cNvSpPr>
            <a:spLocks noGrp="1" noChangeArrowheads="1"/>
          </p:cNvSpPr>
          <p:nvPr>
            <p:ph type="ftr" sz="quarter" idx="11"/>
          </p:nvPr>
        </p:nvSpPr>
        <p:spPr>
          <a:ln/>
        </p:spPr>
        <p:txBody>
          <a:bodyPr/>
          <a:lstStyle>
            <a:lvl1pPr>
              <a:defRPr/>
            </a:lvl1pPr>
          </a:lstStyle>
          <a:p>
            <a:pPr>
              <a:defRPr/>
            </a:pPr>
            <a:endParaRPr lang="en-GB"/>
          </a:p>
        </p:txBody>
      </p:sp>
      <p:sp>
        <p:nvSpPr>
          <p:cNvPr id="4" name="Rectangle 12"/>
          <p:cNvSpPr>
            <a:spLocks noGrp="1" noChangeArrowheads="1"/>
          </p:cNvSpPr>
          <p:nvPr>
            <p:ph type="sldNum" sz="quarter" idx="12"/>
          </p:nvPr>
        </p:nvSpPr>
        <p:spPr>
          <a:ln/>
        </p:spPr>
        <p:txBody>
          <a:bodyPr/>
          <a:lstStyle>
            <a:lvl1pPr>
              <a:defRPr/>
            </a:lvl1pPr>
          </a:lstStyle>
          <a:p>
            <a:pPr>
              <a:defRPr/>
            </a:pPr>
            <a:fld id="{AD5BEC7A-4759-4228-A896-F988198A01BA}" type="slidenum">
              <a:rPr lang="en-GB"/>
              <a:pPr>
                <a:defRPr/>
              </a:pPr>
              <a:t>‹#›</a:t>
            </a:fld>
            <a:endParaRPr lang="en-GB"/>
          </a:p>
        </p:txBody>
      </p:sp>
    </p:spTree>
    <p:extLst>
      <p:ext uri="{BB962C8B-B14F-4D97-AF65-F5344CB8AC3E}">
        <p14:creationId xmlns:p14="http://schemas.microsoft.com/office/powerpoint/2010/main" val="165691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GB"/>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
        <p:nvSpPr>
          <p:cNvPr id="7" name="Rectangle 12"/>
          <p:cNvSpPr>
            <a:spLocks noGrp="1" noChangeArrowheads="1"/>
          </p:cNvSpPr>
          <p:nvPr>
            <p:ph type="sldNum" sz="quarter" idx="12"/>
          </p:nvPr>
        </p:nvSpPr>
        <p:spPr>
          <a:ln/>
        </p:spPr>
        <p:txBody>
          <a:bodyPr/>
          <a:lstStyle>
            <a:lvl1pPr>
              <a:defRPr/>
            </a:lvl1pPr>
          </a:lstStyle>
          <a:p>
            <a:pPr>
              <a:defRPr/>
            </a:pPr>
            <a:fld id="{05AC3F03-5638-4136-A724-8EA5674B0FE9}" type="slidenum">
              <a:rPr lang="en-GB"/>
              <a:pPr>
                <a:defRPr/>
              </a:pPr>
              <a:t>‹#›</a:t>
            </a:fld>
            <a:endParaRPr lang="en-GB"/>
          </a:p>
        </p:txBody>
      </p:sp>
    </p:spTree>
    <p:extLst>
      <p:ext uri="{BB962C8B-B14F-4D97-AF65-F5344CB8AC3E}">
        <p14:creationId xmlns:p14="http://schemas.microsoft.com/office/powerpoint/2010/main" val="2070630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GB"/>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
        <p:nvSpPr>
          <p:cNvPr id="7" name="Rectangle 12"/>
          <p:cNvSpPr>
            <a:spLocks noGrp="1" noChangeArrowheads="1"/>
          </p:cNvSpPr>
          <p:nvPr>
            <p:ph type="sldNum" sz="quarter" idx="12"/>
          </p:nvPr>
        </p:nvSpPr>
        <p:spPr>
          <a:ln/>
        </p:spPr>
        <p:txBody>
          <a:bodyPr/>
          <a:lstStyle>
            <a:lvl1pPr>
              <a:defRPr/>
            </a:lvl1pPr>
          </a:lstStyle>
          <a:p>
            <a:pPr>
              <a:defRPr/>
            </a:pPr>
            <a:fld id="{7118A687-EBC6-49F7-B7B0-34D48F84C12D}" type="slidenum">
              <a:rPr lang="en-GB"/>
              <a:pPr>
                <a:defRPr/>
              </a:pPr>
              <a:t>‹#›</a:t>
            </a:fld>
            <a:endParaRPr lang="en-GB"/>
          </a:p>
        </p:txBody>
      </p:sp>
    </p:spTree>
    <p:extLst>
      <p:ext uri="{BB962C8B-B14F-4D97-AF65-F5344CB8AC3E}">
        <p14:creationId xmlns:p14="http://schemas.microsoft.com/office/powerpoint/2010/main" val="363084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8"/>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4" name="Rectangle 10"/>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GB"/>
          </a:p>
        </p:txBody>
      </p:sp>
      <p:sp>
        <p:nvSpPr>
          <p:cNvPr id="1035"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pitchFamily="18" charset="0"/>
              </a:defRPr>
            </a:lvl1pPr>
          </a:lstStyle>
          <a:p>
            <a:pPr>
              <a:defRPr/>
            </a:pPr>
            <a:endParaRPr lang="en-GB"/>
          </a:p>
        </p:txBody>
      </p:sp>
      <p:sp>
        <p:nvSpPr>
          <p:cNvPr id="1036" name="Rectangle 12"/>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pitchFamily="18" charset="0"/>
              </a:defRPr>
            </a:lvl1pPr>
          </a:lstStyle>
          <a:p>
            <a:pPr>
              <a:defRPr/>
            </a:pPr>
            <a:fld id="{5CEC8418-D73F-4C21-A4F9-F9466F5E5EAF}" type="slidenum">
              <a:rPr lang="en-GB"/>
              <a:pPr>
                <a:defRPr/>
              </a:pPr>
              <a:t>‹#›</a:t>
            </a:fld>
            <a:endParaRPr lang="en-GB"/>
          </a:p>
        </p:txBody>
      </p:sp>
      <p:sp>
        <p:nvSpPr>
          <p:cNvPr id="1037" name="Rectangle 13"/>
          <p:cNvSpPr>
            <a:spLocks noChangeArrowheads="1"/>
          </p:cNvSpPr>
          <p:nvPr userDrawn="1"/>
        </p:nvSpPr>
        <p:spPr bwMode="auto">
          <a:xfrm>
            <a:off x="0" y="0"/>
            <a:ext cx="9144000" cy="620713"/>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latin typeface="Arial" charset="0"/>
            </a:endParaRPr>
          </a:p>
        </p:txBody>
      </p:sp>
      <p:sp>
        <p:nvSpPr>
          <p:cNvPr id="1038" name="Rectangle 14"/>
          <p:cNvSpPr>
            <a:spLocks noChangeArrowheads="1"/>
          </p:cNvSpPr>
          <p:nvPr userDrawn="1"/>
        </p:nvSpPr>
        <p:spPr bwMode="auto">
          <a:xfrm>
            <a:off x="0" y="6381750"/>
            <a:ext cx="9144000" cy="47625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latin typeface="Arial" charset="0"/>
            </a:endParaRPr>
          </a:p>
        </p:txBody>
      </p:sp>
      <p:sp>
        <p:nvSpPr>
          <p:cNvPr id="1039" name="Text Box 15"/>
          <p:cNvSpPr txBox="1">
            <a:spLocks noChangeArrowheads="1"/>
          </p:cNvSpPr>
          <p:nvPr userDrawn="1"/>
        </p:nvSpPr>
        <p:spPr bwMode="auto">
          <a:xfrm>
            <a:off x="468313" y="6400800"/>
            <a:ext cx="8496300" cy="457200"/>
          </a:xfrm>
          <a:prstGeom prst="rect">
            <a:avLst/>
          </a:prstGeom>
          <a:noFill/>
          <a:ln w="9525">
            <a:noFill/>
            <a:miter lim="800000"/>
            <a:headEnd/>
            <a:tailEnd/>
          </a:ln>
          <a:effectLst/>
        </p:spPr>
        <p:txBody>
          <a:bodyPr>
            <a:spAutoFit/>
          </a:bodyPr>
          <a:lstStyle/>
          <a:p>
            <a:pPr algn="ctr">
              <a:spcBef>
                <a:spcPct val="50000"/>
              </a:spcBef>
              <a:defRPr/>
            </a:pPr>
            <a:r>
              <a:rPr lang="en-GB" sz="2400" b="1">
                <a:solidFill>
                  <a:srgbClr val="663300"/>
                </a:solidFill>
                <a:effectLst>
                  <a:outerShdw blurRad="38100" dist="38100" dir="2700000" algn="tl">
                    <a:srgbClr val="C0C0C0"/>
                  </a:outerShdw>
                </a:effectLst>
                <a:latin typeface="Times New Roman" pitchFamily="18" charset="0"/>
              </a:rPr>
              <a:t>Biology 1b Evolution and Environment</a:t>
            </a:r>
            <a:endParaRPr lang="en-US" sz="2400" b="1">
              <a:solidFill>
                <a:srgbClr val="663300"/>
              </a:solidFill>
              <a:effectLst>
                <a:outerShdw blurRad="38100" dist="38100" dir="2700000" algn="tl">
                  <a:srgbClr val="C0C0C0"/>
                </a:outerShdw>
              </a:effectLst>
              <a:latin typeface="Times New Roman" pitchFamily="18" charset="0"/>
            </a:endParaRPr>
          </a:p>
        </p:txBody>
      </p:sp>
      <p:sp>
        <p:nvSpPr>
          <p:cNvPr id="1040" name="Text Box 16"/>
          <p:cNvSpPr txBox="1">
            <a:spLocks noChangeArrowheads="1"/>
          </p:cNvSpPr>
          <p:nvPr userDrawn="1"/>
        </p:nvSpPr>
        <p:spPr bwMode="auto">
          <a:xfrm>
            <a:off x="0" y="6400800"/>
            <a:ext cx="1908175" cy="457200"/>
          </a:xfrm>
          <a:prstGeom prst="rect">
            <a:avLst/>
          </a:prstGeom>
          <a:noFill/>
          <a:ln w="9525">
            <a:noFill/>
            <a:miter lim="800000"/>
            <a:headEnd/>
            <a:tailEnd/>
          </a:ln>
          <a:effectLst/>
        </p:spPr>
        <p:txBody>
          <a:bodyPr>
            <a:spAutoFit/>
          </a:bodyPr>
          <a:lstStyle/>
          <a:p>
            <a:pPr>
              <a:spcBef>
                <a:spcPct val="50000"/>
              </a:spcBef>
              <a:defRPr/>
            </a:pPr>
            <a:endParaRPr lang="en-US" sz="2400">
              <a:latin typeface="Times New Roman" pitchFamily="18" charset="0"/>
            </a:endParaRPr>
          </a:p>
        </p:txBody>
      </p:sp>
      <p:sp>
        <p:nvSpPr>
          <p:cNvPr id="1041" name="Text Box 17"/>
          <p:cNvSpPr txBox="1">
            <a:spLocks noChangeArrowheads="1"/>
          </p:cNvSpPr>
          <p:nvPr userDrawn="1"/>
        </p:nvSpPr>
        <p:spPr bwMode="auto">
          <a:xfrm>
            <a:off x="0" y="6391275"/>
            <a:ext cx="1008063" cy="457200"/>
          </a:xfrm>
          <a:prstGeom prst="rect">
            <a:avLst/>
          </a:prstGeom>
          <a:noFill/>
          <a:ln w="9525">
            <a:noFill/>
            <a:miter lim="800000"/>
            <a:headEnd/>
            <a:tailEnd/>
          </a:ln>
          <a:effectLst/>
        </p:spPr>
        <p:txBody>
          <a:bodyPr>
            <a:spAutoFit/>
          </a:bodyPr>
          <a:lstStyle/>
          <a:p>
            <a:pPr>
              <a:spcBef>
                <a:spcPct val="50000"/>
              </a:spcBef>
              <a:defRPr/>
            </a:pPr>
            <a:r>
              <a:rPr lang="en-GB" sz="2400" b="1">
                <a:effectLst>
                  <a:outerShdw blurRad="38100" dist="38100" dir="2700000" algn="tl">
                    <a:srgbClr val="C0C0C0"/>
                  </a:outerShdw>
                </a:effectLst>
                <a:latin typeface="Comic Sans MS" pitchFamily="66" charset="0"/>
              </a:rPr>
              <a:t>GCSE</a:t>
            </a:r>
            <a:endParaRPr lang="en-US" sz="2400" b="1">
              <a:effectLst>
                <a:outerShdw blurRad="38100" dist="38100" dir="2700000" algn="tl">
                  <a:srgbClr val="C0C0C0"/>
                </a:outerShdw>
              </a:effectLst>
              <a:latin typeface="Comic Sans MS" pitchFamily="66" charset="0"/>
            </a:endParaRPr>
          </a:p>
        </p:txBody>
      </p:sp>
      <p:sp>
        <p:nvSpPr>
          <p:cNvPr id="1042" name="Text Box 18"/>
          <p:cNvSpPr txBox="1">
            <a:spLocks noChangeArrowheads="1"/>
          </p:cNvSpPr>
          <p:nvPr userDrawn="1"/>
        </p:nvSpPr>
        <p:spPr bwMode="auto">
          <a:xfrm>
            <a:off x="8101013" y="6400800"/>
            <a:ext cx="1042987" cy="457200"/>
          </a:xfrm>
          <a:prstGeom prst="rect">
            <a:avLst/>
          </a:prstGeom>
          <a:noFill/>
          <a:ln w="9525">
            <a:noFill/>
            <a:miter lim="800000"/>
            <a:headEnd/>
            <a:tailEnd/>
          </a:ln>
          <a:effectLst/>
        </p:spPr>
        <p:txBody>
          <a:bodyPr>
            <a:spAutoFit/>
          </a:bodyPr>
          <a:lstStyle/>
          <a:p>
            <a:pPr>
              <a:spcBef>
                <a:spcPct val="50000"/>
              </a:spcBef>
              <a:defRPr/>
            </a:pPr>
            <a:r>
              <a:rPr lang="en-GB" sz="2400" b="1">
                <a:effectLst>
                  <a:outerShdw blurRad="38100" dist="38100" dir="2700000" algn="tl">
                    <a:srgbClr val="C0C0C0"/>
                  </a:outerShdw>
                </a:effectLst>
                <a:latin typeface="Comic Sans MS" pitchFamily="66" charset="0"/>
              </a:rPr>
              <a:t>CORE</a:t>
            </a:r>
            <a:endParaRPr lang="en-US" sz="2400" b="1">
              <a:effectLst>
                <a:outerShdw blurRad="38100" dist="38100" dir="2700000" algn="tl">
                  <a:srgbClr val="C0C0C0"/>
                </a:outerShdw>
              </a:effectLst>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oleObject" Target="../embeddings/oleObject6.bin"/><Relationship Id="rId18" Type="http://schemas.openxmlformats.org/officeDocument/2006/relationships/image" Target="../media/image20.png"/><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7.png"/><Relationship Id="rId17" Type="http://schemas.openxmlformats.org/officeDocument/2006/relationships/oleObject" Target="../embeddings/oleObject8.bin"/><Relationship Id="rId25"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oleObject" Target="../embeddings/oleObject5.bin"/><Relationship Id="rId24" Type="http://schemas.openxmlformats.org/officeDocument/2006/relationships/image" Target="../media/image23.png"/><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16.png"/><Relationship Id="rId19" Type="http://schemas.openxmlformats.org/officeDocument/2006/relationships/oleObject" Target="../embeddings/oleObject9.bin"/><Relationship Id="rId4" Type="http://schemas.openxmlformats.org/officeDocument/2006/relationships/image" Target="../media/image13.png"/><Relationship Id="rId9" Type="http://schemas.openxmlformats.org/officeDocument/2006/relationships/oleObject" Target="../embeddings/oleObject4.bin"/><Relationship Id="rId14" Type="http://schemas.openxmlformats.org/officeDocument/2006/relationships/image" Target="../media/image18.png"/><Relationship Id="rId22"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oleObject" Target="../embeddings/oleObject17.bin"/><Relationship Id="rId18" Type="http://schemas.openxmlformats.org/officeDocument/2006/relationships/image" Target="../media/image20.png"/><Relationship Id="rId26" Type="http://schemas.openxmlformats.org/officeDocument/2006/relationships/image" Target="../media/image25.png"/><Relationship Id="rId3" Type="http://schemas.openxmlformats.org/officeDocument/2006/relationships/oleObject" Target="../embeddings/oleObject12.bin"/><Relationship Id="rId21" Type="http://schemas.openxmlformats.org/officeDocument/2006/relationships/oleObject" Target="../embeddings/oleObject21.bin"/><Relationship Id="rId34" Type="http://schemas.openxmlformats.org/officeDocument/2006/relationships/image" Target="../media/image29.png"/><Relationship Id="rId7" Type="http://schemas.openxmlformats.org/officeDocument/2006/relationships/oleObject" Target="../embeddings/oleObject14.bin"/><Relationship Id="rId12" Type="http://schemas.openxmlformats.org/officeDocument/2006/relationships/image" Target="../media/image17.png"/><Relationship Id="rId17" Type="http://schemas.openxmlformats.org/officeDocument/2006/relationships/oleObject" Target="../embeddings/oleObject19.bin"/><Relationship Id="rId25" Type="http://schemas.openxmlformats.org/officeDocument/2006/relationships/oleObject" Target="../embeddings/oleObject23.bin"/><Relationship Id="rId33" Type="http://schemas.openxmlformats.org/officeDocument/2006/relationships/oleObject" Target="../embeddings/oleObject27.bin"/><Relationship Id="rId38" Type="http://schemas.openxmlformats.org/officeDocument/2006/relationships/image" Target="../media/image31.png"/><Relationship Id="rId2" Type="http://schemas.openxmlformats.org/officeDocument/2006/relationships/slideLayout" Target="../slideLayouts/slideLayout7.xml"/><Relationship Id="rId16" Type="http://schemas.openxmlformats.org/officeDocument/2006/relationships/image" Target="../media/image19.png"/><Relationship Id="rId20" Type="http://schemas.openxmlformats.org/officeDocument/2006/relationships/image" Target="../media/image21.png"/><Relationship Id="rId29" Type="http://schemas.openxmlformats.org/officeDocument/2006/relationships/oleObject" Target="../embeddings/oleObject25.bin"/><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oleObject" Target="../embeddings/oleObject16.bin"/><Relationship Id="rId24" Type="http://schemas.openxmlformats.org/officeDocument/2006/relationships/image" Target="../media/image23.png"/><Relationship Id="rId32" Type="http://schemas.openxmlformats.org/officeDocument/2006/relationships/image" Target="../media/image28.png"/><Relationship Id="rId37" Type="http://schemas.openxmlformats.org/officeDocument/2006/relationships/oleObject" Target="../embeddings/oleObject29.bin"/><Relationship Id="rId5" Type="http://schemas.openxmlformats.org/officeDocument/2006/relationships/oleObject" Target="../embeddings/oleObject13.bin"/><Relationship Id="rId15" Type="http://schemas.openxmlformats.org/officeDocument/2006/relationships/oleObject" Target="../embeddings/oleObject18.bin"/><Relationship Id="rId23" Type="http://schemas.openxmlformats.org/officeDocument/2006/relationships/oleObject" Target="../embeddings/oleObject22.bin"/><Relationship Id="rId28" Type="http://schemas.openxmlformats.org/officeDocument/2006/relationships/image" Target="../media/image26.png"/><Relationship Id="rId36" Type="http://schemas.openxmlformats.org/officeDocument/2006/relationships/image" Target="../media/image30.png"/><Relationship Id="rId10" Type="http://schemas.openxmlformats.org/officeDocument/2006/relationships/image" Target="../media/image16.png"/><Relationship Id="rId19" Type="http://schemas.openxmlformats.org/officeDocument/2006/relationships/oleObject" Target="../embeddings/oleObject20.bin"/><Relationship Id="rId31" Type="http://schemas.openxmlformats.org/officeDocument/2006/relationships/oleObject" Target="../embeddings/oleObject26.bin"/><Relationship Id="rId4" Type="http://schemas.openxmlformats.org/officeDocument/2006/relationships/image" Target="../media/image13.png"/><Relationship Id="rId9" Type="http://schemas.openxmlformats.org/officeDocument/2006/relationships/oleObject" Target="../embeddings/oleObject15.bin"/><Relationship Id="rId14" Type="http://schemas.openxmlformats.org/officeDocument/2006/relationships/image" Target="../media/image18.png"/><Relationship Id="rId22" Type="http://schemas.openxmlformats.org/officeDocument/2006/relationships/image" Target="../media/image22.png"/><Relationship Id="rId27" Type="http://schemas.openxmlformats.org/officeDocument/2006/relationships/oleObject" Target="../embeddings/oleObject24.bin"/><Relationship Id="rId30" Type="http://schemas.openxmlformats.org/officeDocument/2006/relationships/image" Target="../media/image27.png"/><Relationship Id="rId35"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3.vml"/><Relationship Id="rId5" Type="http://schemas.openxmlformats.org/officeDocument/2006/relationships/image" Target="../media/image37.png"/><Relationship Id="rId4"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4.vml"/><Relationship Id="rId5" Type="http://schemas.openxmlformats.org/officeDocument/2006/relationships/image" Target="../media/image45.png"/><Relationship Id="rId4"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5.vml"/><Relationship Id="rId5" Type="http://schemas.openxmlformats.org/officeDocument/2006/relationships/image" Target="../media/image47.png"/><Relationship Id="rId4"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4.xml"/><Relationship Id="rId1" Type="http://schemas.openxmlformats.org/officeDocument/2006/relationships/vmlDrawing" Target="../drawings/vmlDrawing6.vml"/><Relationship Id="rId5" Type="http://schemas.openxmlformats.org/officeDocument/2006/relationships/image" Target="../media/image58.png"/><Relationship Id="rId4"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7.vml"/><Relationship Id="rId5" Type="http://schemas.openxmlformats.org/officeDocument/2006/relationships/image" Target="../media/image60.png"/><Relationship Id="rId4"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4" descr="xinsrc_5121004031021734206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2" descr="blgal1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1116013" y="1125538"/>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latin typeface="Comic Sans MS" pitchFamily="66" charset="0"/>
            </a:endParaRPr>
          </a:p>
        </p:txBody>
      </p:sp>
      <p:sp>
        <p:nvSpPr>
          <p:cNvPr id="9221" name="WordArt 19"/>
          <p:cNvSpPr>
            <a:spLocks noChangeArrowheads="1" noChangeShapeType="1" noTextEdit="1"/>
          </p:cNvSpPr>
          <p:nvPr/>
        </p:nvSpPr>
        <p:spPr bwMode="auto">
          <a:xfrm>
            <a:off x="1763713" y="4652963"/>
            <a:ext cx="4752975" cy="220503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9900"/>
                </a:solidFill>
                <a:latin typeface="Arial Black"/>
              </a:rPr>
              <a:t>Cloning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cotland and winter 08-09 3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6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1116013" y="1125538"/>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latin typeface="Comic Sans MS" pitchFamily="66" charset="0"/>
            </a:endParaRPr>
          </a:p>
        </p:txBody>
      </p:sp>
      <p:sp>
        <p:nvSpPr>
          <p:cNvPr id="18436" name="WordArt 4"/>
          <p:cNvSpPr>
            <a:spLocks noChangeArrowheads="1" noChangeShapeType="1" noTextEdit="1"/>
          </p:cNvSpPr>
          <p:nvPr/>
        </p:nvSpPr>
        <p:spPr bwMode="auto">
          <a:xfrm>
            <a:off x="2268538" y="0"/>
            <a:ext cx="4752975" cy="22050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9900"/>
                </a:solidFill>
                <a:latin typeface="Arial Black"/>
              </a:rPr>
              <a:t>Cloning</a:t>
            </a:r>
          </a:p>
        </p:txBody>
      </p:sp>
      <p:sp>
        <p:nvSpPr>
          <p:cNvPr id="102405" name="Text Box 5"/>
          <p:cNvSpPr txBox="1">
            <a:spLocks noChangeArrowheads="1"/>
          </p:cNvSpPr>
          <p:nvPr/>
        </p:nvSpPr>
        <p:spPr bwMode="auto">
          <a:xfrm>
            <a:off x="323850" y="4797425"/>
            <a:ext cx="8351838" cy="1554163"/>
          </a:xfrm>
          <a:prstGeom prst="rect">
            <a:avLst/>
          </a:prstGeom>
          <a:noFill/>
          <a:ln w="9525">
            <a:noFill/>
            <a:miter lim="800000"/>
            <a:headEnd/>
            <a:tailEnd/>
          </a:ln>
          <a:effectLst/>
        </p:spPr>
        <p:txBody>
          <a:bodyPr>
            <a:spAutoFit/>
          </a:bodyPr>
          <a:lstStyle/>
          <a:p>
            <a:pPr>
              <a:spcBef>
                <a:spcPct val="50000"/>
              </a:spcBef>
              <a:defRPr/>
            </a:pPr>
            <a:r>
              <a:rPr lang="en-GB" sz="3200" b="1">
                <a:solidFill>
                  <a:schemeClr val="bg1"/>
                </a:solidFill>
                <a:effectLst>
                  <a:outerShdw blurRad="38100" dist="38100" dir="2700000" algn="tl">
                    <a:srgbClr val="C0C0C0"/>
                  </a:outerShdw>
                </a:effectLst>
                <a:latin typeface="Comic Sans MS" pitchFamily="66" charset="0"/>
              </a:rPr>
              <a:t>Keywords: Clone, cutting, tissue culture, embryo transplant, host, fusion cell cloning, adult cell cloning</a:t>
            </a:r>
            <a:endParaRPr lang="en-US" sz="3200" b="1">
              <a:solidFill>
                <a:schemeClr val="bg1"/>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07963" y="2033588"/>
          <a:ext cx="1106487" cy="1698625"/>
        </p:xfrm>
        <a:graphic>
          <a:graphicData uri="http://schemas.openxmlformats.org/presentationml/2006/ole">
            <mc:AlternateContent xmlns:mc="http://schemas.openxmlformats.org/markup-compatibility/2006">
              <mc:Choice xmlns:v="urn:schemas-microsoft-com:vml" Requires="v">
                <p:oleObj spid="_x0000_s1043" name="Bitmap Image" r:id="rId3" imgW="676369" imgH="1038370" progId="Paint.Picture">
                  <p:embed/>
                </p:oleObj>
              </mc:Choice>
              <mc:Fallback>
                <p:oleObj name="Bitmap Image" r:id="rId3" imgW="676369" imgH="103837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3" y="2033588"/>
                        <a:ext cx="1106487"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279400" y="4116388"/>
          <a:ext cx="887413" cy="1416050"/>
        </p:xfrm>
        <a:graphic>
          <a:graphicData uri="http://schemas.openxmlformats.org/presentationml/2006/ole">
            <mc:AlternateContent xmlns:mc="http://schemas.openxmlformats.org/markup-compatibility/2006">
              <mc:Choice xmlns:v="urn:schemas-microsoft-com:vml" Requires="v">
                <p:oleObj spid="_x0000_s1044" name="Bitmap Image" r:id="rId5" imgW="542857" imgH="866896" progId="Paint.Picture">
                  <p:embed/>
                </p:oleObj>
              </mc:Choice>
              <mc:Fallback>
                <p:oleObj name="Bitmap Image" r:id="rId5" imgW="542857" imgH="866896"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400" y="4116388"/>
                        <a:ext cx="887413"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1546225" y="3883025"/>
          <a:ext cx="965200" cy="1649413"/>
        </p:xfrm>
        <a:graphic>
          <a:graphicData uri="http://schemas.openxmlformats.org/presentationml/2006/ole">
            <mc:AlternateContent xmlns:mc="http://schemas.openxmlformats.org/markup-compatibility/2006">
              <mc:Choice xmlns:v="urn:schemas-microsoft-com:vml" Requires="v">
                <p:oleObj spid="_x0000_s1045" name="Bitmap Image" r:id="rId7" imgW="590476" imgH="1009791" progId="Paint.Picture">
                  <p:embed/>
                </p:oleObj>
              </mc:Choice>
              <mc:Fallback>
                <p:oleObj name="Bitmap Image" r:id="rId7" imgW="590476" imgH="1009791" progId="Paint.Picture">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6225" y="3883025"/>
                        <a:ext cx="965200" cy="164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1503363" y="2030413"/>
          <a:ext cx="1152525" cy="1774825"/>
        </p:xfrm>
        <a:graphic>
          <a:graphicData uri="http://schemas.openxmlformats.org/presentationml/2006/ole">
            <mc:AlternateContent xmlns:mc="http://schemas.openxmlformats.org/markup-compatibility/2006">
              <mc:Choice xmlns:v="urn:schemas-microsoft-com:vml" Requires="v">
                <p:oleObj spid="_x0000_s1046" name="Bitmap Image" r:id="rId9" imgW="704948" imgH="1085714" progId="Paint.Picture">
                  <p:embed/>
                </p:oleObj>
              </mc:Choice>
              <mc:Fallback>
                <p:oleObj name="Bitmap Image" r:id="rId9" imgW="704948" imgH="1085714" progId="Paint.Picture">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3363" y="2030413"/>
                        <a:ext cx="11525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6"/>
          <p:cNvGraphicFramePr>
            <a:graphicFrameLocks noChangeAspect="1"/>
          </p:cNvGraphicFramePr>
          <p:nvPr/>
        </p:nvGraphicFramePr>
        <p:xfrm>
          <a:off x="2667000" y="3886200"/>
          <a:ext cx="996950" cy="1719263"/>
        </p:xfrm>
        <a:graphic>
          <a:graphicData uri="http://schemas.openxmlformats.org/presentationml/2006/ole">
            <mc:AlternateContent xmlns:mc="http://schemas.openxmlformats.org/markup-compatibility/2006">
              <mc:Choice xmlns:v="urn:schemas-microsoft-com:vml" Requires="v">
                <p:oleObj spid="_x0000_s1047" name="Bitmap Image" r:id="rId11" imgW="657317" imgH="1133633" progId="Paint.Picture">
                  <p:embed/>
                </p:oleObj>
              </mc:Choice>
              <mc:Fallback>
                <p:oleObj name="Bitmap Image" r:id="rId11" imgW="657317" imgH="1133633" progId="Paint.Picture">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3886200"/>
                        <a:ext cx="9969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7"/>
          <p:cNvGraphicFramePr>
            <a:graphicFrameLocks noChangeAspect="1"/>
          </p:cNvGraphicFramePr>
          <p:nvPr/>
        </p:nvGraphicFramePr>
        <p:xfrm>
          <a:off x="4713288" y="2446338"/>
          <a:ext cx="1235075" cy="1295400"/>
        </p:xfrm>
        <a:graphic>
          <a:graphicData uri="http://schemas.openxmlformats.org/presentationml/2006/ole">
            <mc:AlternateContent xmlns:mc="http://schemas.openxmlformats.org/markup-compatibility/2006">
              <mc:Choice xmlns:v="urn:schemas-microsoft-com:vml" Requires="v">
                <p:oleObj spid="_x0000_s1048" name="Bitmap Image" r:id="rId13" imgW="781159" imgH="819048" progId="Paint.Picture">
                  <p:embed/>
                </p:oleObj>
              </mc:Choice>
              <mc:Fallback>
                <p:oleObj name="Bitmap Image" r:id="rId13" imgW="781159" imgH="819048" progId="Paint.Picture">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13288" y="2446338"/>
                        <a:ext cx="12350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8"/>
          <p:cNvGraphicFramePr>
            <a:graphicFrameLocks noChangeAspect="1"/>
          </p:cNvGraphicFramePr>
          <p:nvPr/>
        </p:nvGraphicFramePr>
        <p:xfrm>
          <a:off x="5876925" y="2085975"/>
          <a:ext cx="1400175" cy="1728788"/>
        </p:xfrm>
        <a:graphic>
          <a:graphicData uri="http://schemas.openxmlformats.org/presentationml/2006/ole">
            <mc:AlternateContent xmlns:mc="http://schemas.openxmlformats.org/markup-compatibility/2006">
              <mc:Choice xmlns:v="urn:schemas-microsoft-com:vml" Requires="v">
                <p:oleObj spid="_x0000_s1049" name="Bitmap Image" r:id="rId15" imgW="933580" imgH="1152381" progId="Paint.Picture">
                  <p:embed/>
                </p:oleObj>
              </mc:Choice>
              <mc:Fallback>
                <p:oleObj name="Bitmap Image" r:id="rId15" imgW="933580" imgH="1152381" progId="Paint.Picture">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76925" y="2085975"/>
                        <a:ext cx="140017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9"/>
          <p:cNvGraphicFramePr>
            <a:graphicFrameLocks noChangeAspect="1"/>
          </p:cNvGraphicFramePr>
          <p:nvPr/>
        </p:nvGraphicFramePr>
        <p:xfrm>
          <a:off x="6019800" y="3886200"/>
          <a:ext cx="1357313" cy="1685925"/>
        </p:xfrm>
        <a:graphic>
          <a:graphicData uri="http://schemas.openxmlformats.org/presentationml/2006/ole">
            <mc:AlternateContent xmlns:mc="http://schemas.openxmlformats.org/markup-compatibility/2006">
              <mc:Choice xmlns:v="urn:schemas-microsoft-com:vml" Requires="v">
                <p:oleObj spid="_x0000_s1050" name="Bitmap Image" r:id="rId17" imgW="905001" imgH="1123810" progId="Paint.Picture">
                  <p:embed/>
                </p:oleObj>
              </mc:Choice>
              <mc:Fallback>
                <p:oleObj name="Bitmap Image" r:id="rId17" imgW="905001" imgH="1123810" progId="Paint.Picture">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3886200"/>
                        <a:ext cx="1357313"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3" name="Object 10"/>
          <p:cNvGraphicFramePr>
            <a:graphicFrameLocks noChangeAspect="1"/>
          </p:cNvGraphicFramePr>
          <p:nvPr/>
        </p:nvGraphicFramePr>
        <p:xfrm>
          <a:off x="7316788" y="2100263"/>
          <a:ext cx="1428750" cy="1714500"/>
        </p:xfrm>
        <a:graphic>
          <a:graphicData uri="http://schemas.openxmlformats.org/presentationml/2006/ole">
            <mc:AlternateContent xmlns:mc="http://schemas.openxmlformats.org/markup-compatibility/2006">
              <mc:Choice xmlns:v="urn:schemas-microsoft-com:vml" Requires="v">
                <p:oleObj spid="_x0000_s1051" name="Bitmap Image" r:id="rId19" imgW="952633" imgH="1142857" progId="Paint.Picture">
                  <p:embed/>
                </p:oleObj>
              </mc:Choice>
              <mc:Fallback>
                <p:oleObj name="Bitmap Image" r:id="rId19" imgW="952633" imgH="1142857" progId="Paint.Picture">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16788" y="2100263"/>
                        <a:ext cx="14287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11"/>
          <p:cNvGraphicFramePr>
            <a:graphicFrameLocks noChangeAspect="1"/>
          </p:cNvGraphicFramePr>
          <p:nvPr/>
        </p:nvGraphicFramePr>
        <p:xfrm>
          <a:off x="4724400" y="3886200"/>
          <a:ext cx="1357313" cy="1655763"/>
        </p:xfrm>
        <a:graphic>
          <a:graphicData uri="http://schemas.openxmlformats.org/presentationml/2006/ole">
            <mc:AlternateContent xmlns:mc="http://schemas.openxmlformats.org/markup-compatibility/2006">
              <mc:Choice xmlns:v="urn:schemas-microsoft-com:vml" Requires="v">
                <p:oleObj spid="_x0000_s1052" name="Bitmap Image" r:id="rId21" imgW="905001" imgH="1104762" progId="Paint.Picture">
                  <p:embed/>
                </p:oleObj>
              </mc:Choice>
              <mc:Fallback>
                <p:oleObj name="Bitmap Image" r:id="rId21" imgW="905001" imgH="1104762" progId="Paint.Picture">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24400" y="3886200"/>
                        <a:ext cx="1357313"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5" name="Object 12"/>
          <p:cNvGraphicFramePr>
            <a:graphicFrameLocks noChangeAspect="1"/>
          </p:cNvGraphicFramePr>
          <p:nvPr/>
        </p:nvGraphicFramePr>
        <p:xfrm>
          <a:off x="7388225" y="3886200"/>
          <a:ext cx="1171575" cy="1600200"/>
        </p:xfrm>
        <a:graphic>
          <a:graphicData uri="http://schemas.openxmlformats.org/presentationml/2006/ole">
            <mc:AlternateContent xmlns:mc="http://schemas.openxmlformats.org/markup-compatibility/2006">
              <mc:Choice xmlns:v="urn:schemas-microsoft-com:vml" Requires="v">
                <p:oleObj spid="_x0000_s1053" name="Bitmap Image" r:id="rId23" imgW="781159" imgH="1066667" progId="Paint.Picture">
                  <p:embed/>
                </p:oleObj>
              </mc:Choice>
              <mc:Fallback>
                <p:oleObj name="Bitmap Image" r:id="rId23" imgW="781159" imgH="1066667" progId="Paint.Picture">
                  <p:embed/>
                  <p:pic>
                    <p:nvPicPr>
                      <p:cNvPr id="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88225" y="3886200"/>
                        <a:ext cx="11715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 name="Text Box 14"/>
          <p:cNvSpPr txBox="1">
            <a:spLocks noChangeArrowheads="1"/>
          </p:cNvSpPr>
          <p:nvPr/>
        </p:nvSpPr>
        <p:spPr bwMode="auto">
          <a:xfrm>
            <a:off x="228600" y="1524000"/>
            <a:ext cx="3744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ea typeface="ＭＳ Ｐゴシック" pitchFamily="-109" charset="-128"/>
              </a:rPr>
              <a:t>Meet our Mr Men</a:t>
            </a:r>
            <a:endParaRPr lang="en-US" sz="2400">
              <a:ea typeface="ＭＳ Ｐゴシック" pitchFamily="-109" charset="-128"/>
            </a:endParaRPr>
          </a:p>
        </p:txBody>
      </p:sp>
      <p:sp>
        <p:nvSpPr>
          <p:cNvPr id="3087" name="Text Box 15"/>
          <p:cNvSpPr txBox="1">
            <a:spLocks noChangeArrowheads="1"/>
          </p:cNvSpPr>
          <p:nvPr/>
        </p:nvSpPr>
        <p:spPr bwMode="auto">
          <a:xfrm>
            <a:off x="5105400" y="1600200"/>
            <a:ext cx="3744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ea typeface="ＭＳ Ｐゴシック" pitchFamily="-109" charset="-128"/>
              </a:rPr>
              <a:t>And our Little Misses</a:t>
            </a:r>
            <a:endParaRPr lang="en-US" sz="2400">
              <a:ea typeface="ＭＳ Ｐゴシック" pitchFamily="-109" charset="-128"/>
            </a:endParaRPr>
          </a:p>
        </p:txBody>
      </p:sp>
      <p:sp>
        <p:nvSpPr>
          <p:cNvPr id="3088" name="Text Box 16"/>
          <p:cNvSpPr txBox="1">
            <a:spLocks noChangeArrowheads="1"/>
          </p:cNvSpPr>
          <p:nvPr/>
        </p:nvSpPr>
        <p:spPr bwMode="auto">
          <a:xfrm>
            <a:off x="2362200" y="5638800"/>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ea typeface="ＭＳ Ｐゴシック" pitchFamily="-109" charset="-128"/>
              </a:rPr>
              <a:t>Now lets meet their children!</a:t>
            </a:r>
            <a:endParaRPr lang="en-US" sz="2400">
              <a:ea typeface="ＭＳ Ｐゴシック" pitchFamily="-109" charset="-128"/>
            </a:endParaRPr>
          </a:p>
        </p:txBody>
      </p:sp>
      <p:pic>
        <p:nvPicPr>
          <p:cNvPr id="3090" name="Picture 1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00350" y="2159000"/>
            <a:ext cx="10128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TextBox 16"/>
          <p:cNvSpPr txBox="1">
            <a:spLocks noChangeArrowheads="1"/>
          </p:cNvSpPr>
          <p:nvPr/>
        </p:nvSpPr>
        <p:spPr bwMode="auto">
          <a:xfrm>
            <a:off x="381000" y="10668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ea typeface="ＭＳ Ｐゴシック" pitchFamily="-109" charset="-128"/>
              </a:rPr>
              <a:t>Characteristics</a:t>
            </a:r>
          </a:p>
        </p:txBody>
      </p:sp>
      <p:sp>
        <p:nvSpPr>
          <p:cNvPr id="2" name="Text Box 16"/>
          <p:cNvSpPr txBox="1">
            <a:spLocks noChangeArrowheads="1"/>
          </p:cNvSpPr>
          <p:nvPr/>
        </p:nvSpPr>
        <p:spPr bwMode="auto">
          <a:xfrm>
            <a:off x="0" y="115888"/>
            <a:ext cx="9144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300">
                <a:ea typeface="ＭＳ Ｐゴシック" pitchFamily="-109" charset="-128"/>
              </a:rPr>
              <a:t>Review: Characteristics from sexual reproduction leading to variation </a:t>
            </a:r>
            <a:endParaRPr lang="en-US" sz="2300">
              <a:ea typeface="ＭＳ Ｐゴシック" pitchFamily="-109"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1500"/>
                                  </p:stCondLst>
                                  <p:childTnLst>
                                    <p:set>
                                      <p:cBhvr>
                                        <p:cTn id="11" dur="1" fill="hold">
                                          <p:stCondLst>
                                            <p:cond delay="0"/>
                                          </p:stCondLst>
                                        </p:cTn>
                                        <p:tgtEl>
                                          <p:spTgt spid="3077"/>
                                        </p:tgtEl>
                                        <p:attrNameLst>
                                          <p:attrName>style.visibility</p:attrName>
                                        </p:attrNameLst>
                                      </p:cBhvr>
                                      <p:to>
                                        <p:strVal val="visible"/>
                                      </p:to>
                                    </p:set>
                                    <p:anim calcmode="lin" valueType="num">
                                      <p:cBhvr>
                                        <p:cTn id="12" dur="500" fill="hold"/>
                                        <p:tgtEl>
                                          <p:spTgt spid="3077"/>
                                        </p:tgtEl>
                                        <p:attrNameLst>
                                          <p:attrName>ppt_w</p:attrName>
                                        </p:attrNameLst>
                                      </p:cBhvr>
                                      <p:tavLst>
                                        <p:tav tm="0">
                                          <p:val>
                                            <p:fltVal val="0"/>
                                          </p:val>
                                        </p:tav>
                                        <p:tav tm="100000">
                                          <p:val>
                                            <p:strVal val="#ppt_w"/>
                                          </p:val>
                                        </p:tav>
                                      </p:tavLst>
                                    </p:anim>
                                    <p:anim calcmode="lin" valueType="num">
                                      <p:cBhvr>
                                        <p:cTn id="13" dur="500" fill="hold"/>
                                        <p:tgtEl>
                                          <p:spTgt spid="3077"/>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500"/>
                            </p:stCondLst>
                            <p:childTnLst>
                              <p:par>
                                <p:cTn id="15" presetID="17" presetClass="entr" presetSubtype="10" fill="hold" nodeType="afterEffect">
                                  <p:stCondLst>
                                    <p:cond delay="1500"/>
                                  </p:stCondLst>
                                  <p:childTnLst>
                                    <p:set>
                                      <p:cBhvr>
                                        <p:cTn id="16" dur="1" fill="hold">
                                          <p:stCondLst>
                                            <p:cond delay="0"/>
                                          </p:stCondLst>
                                        </p:cTn>
                                        <p:tgtEl>
                                          <p:spTgt spid="3090"/>
                                        </p:tgtEl>
                                        <p:attrNameLst>
                                          <p:attrName>style.visibility</p:attrName>
                                        </p:attrNameLst>
                                      </p:cBhvr>
                                      <p:to>
                                        <p:strVal val="visible"/>
                                      </p:to>
                                    </p:set>
                                    <p:anim calcmode="lin" valueType="num">
                                      <p:cBhvr>
                                        <p:cTn id="17" dur="500" fill="hold"/>
                                        <p:tgtEl>
                                          <p:spTgt spid="3090"/>
                                        </p:tgtEl>
                                        <p:attrNameLst>
                                          <p:attrName>ppt_w</p:attrName>
                                        </p:attrNameLst>
                                      </p:cBhvr>
                                      <p:tavLst>
                                        <p:tav tm="0">
                                          <p:val>
                                            <p:fltVal val="0"/>
                                          </p:val>
                                        </p:tav>
                                        <p:tav tm="100000">
                                          <p:val>
                                            <p:strVal val="#ppt_w"/>
                                          </p:val>
                                        </p:tav>
                                      </p:tavLst>
                                    </p:anim>
                                    <p:anim calcmode="lin" valueType="num">
                                      <p:cBhvr>
                                        <p:cTn id="18" dur="500" fill="hold"/>
                                        <p:tgtEl>
                                          <p:spTgt spid="3090"/>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4500"/>
                            </p:stCondLst>
                            <p:childTnLst>
                              <p:par>
                                <p:cTn id="20" presetID="17" presetClass="entr" presetSubtype="10" fill="hold" nodeType="afterEffect">
                                  <p:stCondLst>
                                    <p:cond delay="1500"/>
                                  </p:stCondLst>
                                  <p:childTnLst>
                                    <p:set>
                                      <p:cBhvr>
                                        <p:cTn id="21" dur="1" fill="hold">
                                          <p:stCondLst>
                                            <p:cond delay="0"/>
                                          </p:stCondLst>
                                        </p:cTn>
                                        <p:tgtEl>
                                          <p:spTgt spid="3075"/>
                                        </p:tgtEl>
                                        <p:attrNameLst>
                                          <p:attrName>style.visibility</p:attrName>
                                        </p:attrNameLst>
                                      </p:cBhvr>
                                      <p:to>
                                        <p:strVal val="visible"/>
                                      </p:to>
                                    </p:set>
                                    <p:anim calcmode="lin" valueType="num">
                                      <p:cBhvr>
                                        <p:cTn id="22" dur="500" fill="hold"/>
                                        <p:tgtEl>
                                          <p:spTgt spid="3075"/>
                                        </p:tgtEl>
                                        <p:attrNameLst>
                                          <p:attrName>ppt_w</p:attrName>
                                        </p:attrNameLst>
                                      </p:cBhvr>
                                      <p:tavLst>
                                        <p:tav tm="0">
                                          <p:val>
                                            <p:fltVal val="0"/>
                                          </p:val>
                                        </p:tav>
                                        <p:tav tm="100000">
                                          <p:val>
                                            <p:strVal val="#ppt_w"/>
                                          </p:val>
                                        </p:tav>
                                      </p:tavLst>
                                    </p:anim>
                                    <p:anim calcmode="lin" valueType="num">
                                      <p:cBhvr>
                                        <p:cTn id="23" dur="500" fill="hold"/>
                                        <p:tgtEl>
                                          <p:spTgt spid="3075"/>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6500"/>
                            </p:stCondLst>
                            <p:childTnLst>
                              <p:par>
                                <p:cTn id="25" presetID="17" presetClass="entr" presetSubtype="10" fill="hold" nodeType="afterEffect">
                                  <p:stCondLst>
                                    <p:cond delay="1500"/>
                                  </p:stCondLst>
                                  <p:childTnLst>
                                    <p:set>
                                      <p:cBhvr>
                                        <p:cTn id="26" dur="1" fill="hold">
                                          <p:stCondLst>
                                            <p:cond delay="0"/>
                                          </p:stCondLst>
                                        </p:cTn>
                                        <p:tgtEl>
                                          <p:spTgt spid="3076"/>
                                        </p:tgtEl>
                                        <p:attrNameLst>
                                          <p:attrName>style.visibility</p:attrName>
                                        </p:attrNameLst>
                                      </p:cBhvr>
                                      <p:to>
                                        <p:strVal val="visible"/>
                                      </p:to>
                                    </p:set>
                                    <p:anim calcmode="lin" valueType="num">
                                      <p:cBhvr>
                                        <p:cTn id="27" dur="500" fill="hold"/>
                                        <p:tgtEl>
                                          <p:spTgt spid="3076"/>
                                        </p:tgtEl>
                                        <p:attrNameLst>
                                          <p:attrName>ppt_w</p:attrName>
                                        </p:attrNameLst>
                                      </p:cBhvr>
                                      <p:tavLst>
                                        <p:tav tm="0">
                                          <p:val>
                                            <p:fltVal val="0"/>
                                          </p:val>
                                        </p:tav>
                                        <p:tav tm="100000">
                                          <p:val>
                                            <p:strVal val="#ppt_w"/>
                                          </p:val>
                                        </p:tav>
                                      </p:tavLst>
                                    </p:anim>
                                    <p:anim calcmode="lin" valueType="num">
                                      <p:cBhvr>
                                        <p:cTn id="28" dur="500" fill="hold"/>
                                        <p:tgtEl>
                                          <p:spTgt spid="3076"/>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8500"/>
                            </p:stCondLst>
                            <p:childTnLst>
                              <p:par>
                                <p:cTn id="30" presetID="17" presetClass="entr" presetSubtype="10" fill="hold" nodeType="afterEffect">
                                  <p:stCondLst>
                                    <p:cond delay="1500"/>
                                  </p:stCondLst>
                                  <p:childTnLst>
                                    <p:set>
                                      <p:cBhvr>
                                        <p:cTn id="31" dur="1" fill="hold">
                                          <p:stCondLst>
                                            <p:cond delay="0"/>
                                          </p:stCondLst>
                                        </p:cTn>
                                        <p:tgtEl>
                                          <p:spTgt spid="3079"/>
                                        </p:tgtEl>
                                        <p:attrNameLst>
                                          <p:attrName>style.visibility</p:attrName>
                                        </p:attrNameLst>
                                      </p:cBhvr>
                                      <p:to>
                                        <p:strVal val="visible"/>
                                      </p:to>
                                    </p:set>
                                    <p:anim calcmode="lin" valueType="num">
                                      <p:cBhvr>
                                        <p:cTn id="32" dur="500" fill="hold"/>
                                        <p:tgtEl>
                                          <p:spTgt spid="3079"/>
                                        </p:tgtEl>
                                        <p:attrNameLst>
                                          <p:attrName>ppt_w</p:attrName>
                                        </p:attrNameLst>
                                      </p:cBhvr>
                                      <p:tavLst>
                                        <p:tav tm="0">
                                          <p:val>
                                            <p:fltVal val="0"/>
                                          </p:val>
                                        </p:tav>
                                        <p:tav tm="100000">
                                          <p:val>
                                            <p:strVal val="#ppt_w"/>
                                          </p:val>
                                        </p:tav>
                                      </p:tavLst>
                                    </p:anim>
                                    <p:anim calcmode="lin" valueType="num">
                                      <p:cBhvr>
                                        <p:cTn id="33" dur="500" fill="hold"/>
                                        <p:tgtEl>
                                          <p:spTgt spid="3079"/>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3087"/>
                                        </p:tgtEl>
                                        <p:attrNameLst>
                                          <p:attrName>style.visibility</p:attrName>
                                        </p:attrNameLst>
                                      </p:cBhvr>
                                      <p:to>
                                        <p:strVal val="visible"/>
                                      </p:to>
                                    </p:set>
                                    <p:anim calcmode="lin" valueType="num">
                                      <p:cBhvr>
                                        <p:cTn id="38" dur="1000" fill="hold"/>
                                        <p:tgtEl>
                                          <p:spTgt spid="3087"/>
                                        </p:tgtEl>
                                        <p:attrNameLst>
                                          <p:attrName>ppt_x</p:attrName>
                                        </p:attrNameLst>
                                      </p:cBhvr>
                                      <p:tavLst>
                                        <p:tav tm="0">
                                          <p:val>
                                            <p:strVal val="#ppt_x-.2"/>
                                          </p:val>
                                        </p:tav>
                                        <p:tav tm="100000">
                                          <p:val>
                                            <p:strVal val="#ppt_x"/>
                                          </p:val>
                                        </p:tav>
                                      </p:tavLst>
                                    </p:anim>
                                    <p:anim calcmode="lin" valueType="num">
                                      <p:cBhvr>
                                        <p:cTn id="39" dur="1000" fill="hold"/>
                                        <p:tgtEl>
                                          <p:spTgt spid="308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087"/>
                                        </p:tgtEl>
                                      </p:cBhvr>
                                    </p:animEffect>
                                  </p:childTnLst>
                                </p:cTn>
                              </p:par>
                            </p:childTnLst>
                          </p:cTn>
                        </p:par>
                        <p:par>
                          <p:cTn id="41" fill="hold" nodeType="afterGroup">
                            <p:stCondLst>
                              <p:cond delay="1000"/>
                            </p:stCondLst>
                            <p:childTnLst>
                              <p:par>
                                <p:cTn id="42" presetID="17" presetClass="entr" presetSubtype="10" fill="hold" nodeType="afterEffect">
                                  <p:stCondLst>
                                    <p:cond delay="1500"/>
                                  </p:stCondLst>
                                  <p:childTnLst>
                                    <p:set>
                                      <p:cBhvr>
                                        <p:cTn id="43" dur="1" fill="hold">
                                          <p:stCondLst>
                                            <p:cond delay="0"/>
                                          </p:stCondLst>
                                        </p:cTn>
                                        <p:tgtEl>
                                          <p:spTgt spid="3080"/>
                                        </p:tgtEl>
                                        <p:attrNameLst>
                                          <p:attrName>style.visibility</p:attrName>
                                        </p:attrNameLst>
                                      </p:cBhvr>
                                      <p:to>
                                        <p:strVal val="visible"/>
                                      </p:to>
                                    </p:set>
                                    <p:anim calcmode="lin" valueType="num">
                                      <p:cBhvr>
                                        <p:cTn id="44" dur="500" fill="hold"/>
                                        <p:tgtEl>
                                          <p:spTgt spid="3080"/>
                                        </p:tgtEl>
                                        <p:attrNameLst>
                                          <p:attrName>ppt_w</p:attrName>
                                        </p:attrNameLst>
                                      </p:cBhvr>
                                      <p:tavLst>
                                        <p:tav tm="0">
                                          <p:val>
                                            <p:fltVal val="0"/>
                                          </p:val>
                                        </p:tav>
                                        <p:tav tm="100000">
                                          <p:val>
                                            <p:strVal val="#ppt_w"/>
                                          </p:val>
                                        </p:tav>
                                      </p:tavLst>
                                    </p:anim>
                                    <p:anim calcmode="lin" valueType="num">
                                      <p:cBhvr>
                                        <p:cTn id="45" dur="500" fill="hold"/>
                                        <p:tgtEl>
                                          <p:spTgt spid="3080"/>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3000"/>
                            </p:stCondLst>
                            <p:childTnLst>
                              <p:par>
                                <p:cTn id="47" presetID="17" presetClass="entr" presetSubtype="10" fill="hold" nodeType="afterEffect">
                                  <p:stCondLst>
                                    <p:cond delay="1500"/>
                                  </p:stCondLst>
                                  <p:childTnLst>
                                    <p:set>
                                      <p:cBhvr>
                                        <p:cTn id="48" dur="1" fill="hold">
                                          <p:stCondLst>
                                            <p:cond delay="0"/>
                                          </p:stCondLst>
                                        </p:cTn>
                                        <p:tgtEl>
                                          <p:spTgt spid="3081"/>
                                        </p:tgtEl>
                                        <p:attrNameLst>
                                          <p:attrName>style.visibility</p:attrName>
                                        </p:attrNameLst>
                                      </p:cBhvr>
                                      <p:to>
                                        <p:strVal val="visible"/>
                                      </p:to>
                                    </p:set>
                                    <p:anim calcmode="lin" valueType="num">
                                      <p:cBhvr>
                                        <p:cTn id="49" dur="500" fill="hold"/>
                                        <p:tgtEl>
                                          <p:spTgt spid="3081"/>
                                        </p:tgtEl>
                                        <p:attrNameLst>
                                          <p:attrName>ppt_w</p:attrName>
                                        </p:attrNameLst>
                                      </p:cBhvr>
                                      <p:tavLst>
                                        <p:tav tm="0">
                                          <p:val>
                                            <p:fltVal val="0"/>
                                          </p:val>
                                        </p:tav>
                                        <p:tav tm="100000">
                                          <p:val>
                                            <p:strVal val="#ppt_w"/>
                                          </p:val>
                                        </p:tav>
                                      </p:tavLst>
                                    </p:anim>
                                    <p:anim calcmode="lin" valueType="num">
                                      <p:cBhvr>
                                        <p:cTn id="50" dur="500" fill="hold"/>
                                        <p:tgtEl>
                                          <p:spTgt spid="3081"/>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5000"/>
                            </p:stCondLst>
                            <p:childTnLst>
                              <p:par>
                                <p:cTn id="52" presetID="17" presetClass="entr" presetSubtype="10" fill="hold" nodeType="afterEffect">
                                  <p:stCondLst>
                                    <p:cond delay="1500"/>
                                  </p:stCondLst>
                                  <p:childTnLst>
                                    <p:set>
                                      <p:cBhvr>
                                        <p:cTn id="53" dur="1" fill="hold">
                                          <p:stCondLst>
                                            <p:cond delay="0"/>
                                          </p:stCondLst>
                                        </p:cTn>
                                        <p:tgtEl>
                                          <p:spTgt spid="3083"/>
                                        </p:tgtEl>
                                        <p:attrNameLst>
                                          <p:attrName>style.visibility</p:attrName>
                                        </p:attrNameLst>
                                      </p:cBhvr>
                                      <p:to>
                                        <p:strVal val="visible"/>
                                      </p:to>
                                    </p:set>
                                    <p:anim calcmode="lin" valueType="num">
                                      <p:cBhvr>
                                        <p:cTn id="54" dur="500" fill="hold"/>
                                        <p:tgtEl>
                                          <p:spTgt spid="3083"/>
                                        </p:tgtEl>
                                        <p:attrNameLst>
                                          <p:attrName>ppt_w</p:attrName>
                                        </p:attrNameLst>
                                      </p:cBhvr>
                                      <p:tavLst>
                                        <p:tav tm="0">
                                          <p:val>
                                            <p:fltVal val="0"/>
                                          </p:val>
                                        </p:tav>
                                        <p:tav tm="100000">
                                          <p:val>
                                            <p:strVal val="#ppt_w"/>
                                          </p:val>
                                        </p:tav>
                                      </p:tavLst>
                                    </p:anim>
                                    <p:anim calcmode="lin" valueType="num">
                                      <p:cBhvr>
                                        <p:cTn id="55" dur="500" fill="hold"/>
                                        <p:tgtEl>
                                          <p:spTgt spid="3083"/>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7000"/>
                            </p:stCondLst>
                            <p:childTnLst>
                              <p:par>
                                <p:cTn id="57" presetID="17" presetClass="entr" presetSubtype="10" fill="hold" nodeType="afterEffect">
                                  <p:stCondLst>
                                    <p:cond delay="1500"/>
                                  </p:stCondLst>
                                  <p:childTnLst>
                                    <p:set>
                                      <p:cBhvr>
                                        <p:cTn id="58" dur="1" fill="hold">
                                          <p:stCondLst>
                                            <p:cond delay="0"/>
                                          </p:stCondLst>
                                        </p:cTn>
                                        <p:tgtEl>
                                          <p:spTgt spid="3084"/>
                                        </p:tgtEl>
                                        <p:attrNameLst>
                                          <p:attrName>style.visibility</p:attrName>
                                        </p:attrNameLst>
                                      </p:cBhvr>
                                      <p:to>
                                        <p:strVal val="visible"/>
                                      </p:to>
                                    </p:set>
                                    <p:anim calcmode="lin" valueType="num">
                                      <p:cBhvr>
                                        <p:cTn id="59" dur="500" fill="hold"/>
                                        <p:tgtEl>
                                          <p:spTgt spid="3084"/>
                                        </p:tgtEl>
                                        <p:attrNameLst>
                                          <p:attrName>ppt_w</p:attrName>
                                        </p:attrNameLst>
                                      </p:cBhvr>
                                      <p:tavLst>
                                        <p:tav tm="0">
                                          <p:val>
                                            <p:fltVal val="0"/>
                                          </p:val>
                                        </p:tav>
                                        <p:tav tm="100000">
                                          <p:val>
                                            <p:strVal val="#ppt_w"/>
                                          </p:val>
                                        </p:tav>
                                      </p:tavLst>
                                    </p:anim>
                                    <p:anim calcmode="lin" valueType="num">
                                      <p:cBhvr>
                                        <p:cTn id="60" dur="500" fill="hold"/>
                                        <p:tgtEl>
                                          <p:spTgt spid="3084"/>
                                        </p:tgtEl>
                                        <p:attrNameLst>
                                          <p:attrName>ppt_h</p:attrName>
                                        </p:attrNameLst>
                                      </p:cBhvr>
                                      <p:tavLst>
                                        <p:tav tm="0">
                                          <p:val>
                                            <p:strVal val="#ppt_h"/>
                                          </p:val>
                                        </p:tav>
                                        <p:tav tm="100000">
                                          <p:val>
                                            <p:strVal val="#ppt_h"/>
                                          </p:val>
                                        </p:tav>
                                      </p:tavLst>
                                    </p:anim>
                                  </p:childTnLst>
                                </p:cTn>
                              </p:par>
                            </p:childTnLst>
                          </p:cTn>
                        </p:par>
                        <p:par>
                          <p:cTn id="61" fill="hold" nodeType="afterGroup">
                            <p:stCondLst>
                              <p:cond delay="9000"/>
                            </p:stCondLst>
                            <p:childTnLst>
                              <p:par>
                                <p:cTn id="62" presetID="17" presetClass="entr" presetSubtype="10" fill="hold" nodeType="afterEffect">
                                  <p:stCondLst>
                                    <p:cond delay="1500"/>
                                  </p:stCondLst>
                                  <p:childTnLst>
                                    <p:set>
                                      <p:cBhvr>
                                        <p:cTn id="63" dur="1" fill="hold">
                                          <p:stCondLst>
                                            <p:cond delay="0"/>
                                          </p:stCondLst>
                                        </p:cTn>
                                        <p:tgtEl>
                                          <p:spTgt spid="3082"/>
                                        </p:tgtEl>
                                        <p:attrNameLst>
                                          <p:attrName>style.visibility</p:attrName>
                                        </p:attrNameLst>
                                      </p:cBhvr>
                                      <p:to>
                                        <p:strVal val="visible"/>
                                      </p:to>
                                    </p:set>
                                    <p:anim calcmode="lin" valueType="num">
                                      <p:cBhvr>
                                        <p:cTn id="64" dur="500" fill="hold"/>
                                        <p:tgtEl>
                                          <p:spTgt spid="3082"/>
                                        </p:tgtEl>
                                        <p:attrNameLst>
                                          <p:attrName>ppt_w</p:attrName>
                                        </p:attrNameLst>
                                      </p:cBhvr>
                                      <p:tavLst>
                                        <p:tav tm="0">
                                          <p:val>
                                            <p:fltVal val="0"/>
                                          </p:val>
                                        </p:tav>
                                        <p:tav tm="100000">
                                          <p:val>
                                            <p:strVal val="#ppt_w"/>
                                          </p:val>
                                        </p:tav>
                                      </p:tavLst>
                                    </p:anim>
                                    <p:anim calcmode="lin" valueType="num">
                                      <p:cBhvr>
                                        <p:cTn id="65" dur="500" fill="hold"/>
                                        <p:tgtEl>
                                          <p:spTgt spid="3082"/>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11000"/>
                            </p:stCondLst>
                            <p:childTnLst>
                              <p:par>
                                <p:cTn id="67" presetID="17" presetClass="entr" presetSubtype="10" fill="hold" nodeType="afterEffect">
                                  <p:stCondLst>
                                    <p:cond delay="1500"/>
                                  </p:stCondLst>
                                  <p:childTnLst>
                                    <p:set>
                                      <p:cBhvr>
                                        <p:cTn id="68" dur="1" fill="hold">
                                          <p:stCondLst>
                                            <p:cond delay="0"/>
                                          </p:stCondLst>
                                        </p:cTn>
                                        <p:tgtEl>
                                          <p:spTgt spid="3085"/>
                                        </p:tgtEl>
                                        <p:attrNameLst>
                                          <p:attrName>style.visibility</p:attrName>
                                        </p:attrNameLst>
                                      </p:cBhvr>
                                      <p:to>
                                        <p:strVal val="visible"/>
                                      </p:to>
                                    </p:set>
                                    <p:anim calcmode="lin" valueType="num">
                                      <p:cBhvr>
                                        <p:cTn id="69" dur="500" fill="hold"/>
                                        <p:tgtEl>
                                          <p:spTgt spid="3085"/>
                                        </p:tgtEl>
                                        <p:attrNameLst>
                                          <p:attrName>ppt_w</p:attrName>
                                        </p:attrNameLst>
                                      </p:cBhvr>
                                      <p:tavLst>
                                        <p:tav tm="0">
                                          <p:val>
                                            <p:fltVal val="0"/>
                                          </p:val>
                                        </p:tav>
                                        <p:tav tm="100000">
                                          <p:val>
                                            <p:strVal val="#ppt_w"/>
                                          </p:val>
                                        </p:tav>
                                      </p:tavLst>
                                    </p:anim>
                                    <p:anim calcmode="lin" valueType="num">
                                      <p:cBhvr>
                                        <p:cTn id="70" dur="500" fill="hold"/>
                                        <p:tgtEl>
                                          <p:spTgt spid="3085"/>
                                        </p:tgtEl>
                                        <p:attrNameLst>
                                          <p:attrName>ppt_h</p:attrName>
                                        </p:attrNameLst>
                                      </p:cBhvr>
                                      <p:tavLst>
                                        <p:tav tm="0">
                                          <p:val>
                                            <p:strVal val="#ppt_h"/>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3088"/>
                                        </p:tgtEl>
                                        <p:attrNameLst>
                                          <p:attrName>style.visibility</p:attrName>
                                        </p:attrNameLst>
                                      </p:cBhvr>
                                      <p:to>
                                        <p:strVal val="visible"/>
                                      </p:to>
                                    </p:set>
                                    <p:anim calcmode="lin" valueType="num">
                                      <p:cBhvr>
                                        <p:cTn id="75" dur="1000" fill="hold"/>
                                        <p:tgtEl>
                                          <p:spTgt spid="3088"/>
                                        </p:tgtEl>
                                        <p:attrNameLst>
                                          <p:attrName>ppt_x</p:attrName>
                                        </p:attrNameLst>
                                      </p:cBhvr>
                                      <p:tavLst>
                                        <p:tav tm="0">
                                          <p:val>
                                            <p:strVal val="#ppt_x-.2"/>
                                          </p:val>
                                        </p:tav>
                                        <p:tav tm="100000">
                                          <p:val>
                                            <p:strVal val="#ppt_x"/>
                                          </p:val>
                                        </p:tav>
                                      </p:tavLst>
                                    </p:anim>
                                    <p:anim calcmode="lin" valueType="num">
                                      <p:cBhvr>
                                        <p:cTn id="76" dur="1000" fill="hold"/>
                                        <p:tgtEl>
                                          <p:spTgt spid="3088"/>
                                        </p:tgtEl>
                                        <p:attrNameLst>
                                          <p:attrName>ppt_y</p:attrName>
                                        </p:attrNameLst>
                                      </p:cBhvr>
                                      <p:tavLst>
                                        <p:tav tm="0">
                                          <p:val>
                                            <p:strVal val="#ppt_y"/>
                                          </p:val>
                                        </p:tav>
                                        <p:tav tm="100000">
                                          <p:val>
                                            <p:strVal val="#ppt_y"/>
                                          </p:val>
                                        </p:tav>
                                      </p:tavLst>
                                    </p:anim>
                                    <p:animEffect transition="in" filter="wipe(right)" prLst="gradientSize: 0.1">
                                      <p:cBhvr>
                                        <p:cTn id="77" dur="1000"/>
                                        <p:tgtEl>
                                          <p:spTgt spid="308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9" presetClass="entr" presetSubtype="0"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p:cTn id="82" dur="1000" fill="hold"/>
                                        <p:tgtEl>
                                          <p:spTgt spid="2"/>
                                        </p:tgtEl>
                                        <p:attrNameLst>
                                          <p:attrName>ppt_x</p:attrName>
                                        </p:attrNameLst>
                                      </p:cBhvr>
                                      <p:tavLst>
                                        <p:tav tm="0">
                                          <p:val>
                                            <p:strVal val="#ppt_x-.2"/>
                                          </p:val>
                                        </p:tav>
                                        <p:tav tm="100000">
                                          <p:val>
                                            <p:strVal val="#ppt_x"/>
                                          </p:val>
                                        </p:tav>
                                      </p:tavLst>
                                    </p:anim>
                                    <p:anim calcmode="lin" valueType="num">
                                      <p:cBhvr>
                                        <p:cTn id="8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8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p:bldP spid="308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0"/>
          <p:cNvSpPr>
            <a:spLocks noChangeArrowheads="1"/>
          </p:cNvSpPr>
          <p:nvPr/>
        </p:nvSpPr>
        <p:spPr bwMode="auto">
          <a:xfrm>
            <a:off x="179388" y="4365625"/>
            <a:ext cx="8353425" cy="1943100"/>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0" name="Object 2"/>
          <p:cNvGraphicFramePr>
            <a:graphicFrameLocks noChangeAspect="1"/>
          </p:cNvGraphicFramePr>
          <p:nvPr/>
        </p:nvGraphicFramePr>
        <p:xfrm>
          <a:off x="623888" y="768350"/>
          <a:ext cx="1106487" cy="1698625"/>
        </p:xfrm>
        <a:graphic>
          <a:graphicData uri="http://schemas.openxmlformats.org/presentationml/2006/ole">
            <mc:AlternateContent xmlns:mc="http://schemas.openxmlformats.org/markup-compatibility/2006">
              <mc:Choice xmlns:v="urn:schemas-microsoft-com:vml" Requires="v">
                <p:oleObj spid="_x0000_s2070" name="Bitmap Image" r:id="rId3" imgW="676369" imgH="1038370" progId="Paint.Picture">
                  <p:embed/>
                </p:oleObj>
              </mc:Choice>
              <mc:Fallback>
                <p:oleObj name="Bitmap Image" r:id="rId3" imgW="676369" imgH="103837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768350"/>
                        <a:ext cx="1106487"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695325" y="2851150"/>
          <a:ext cx="887413" cy="1416050"/>
        </p:xfrm>
        <a:graphic>
          <a:graphicData uri="http://schemas.openxmlformats.org/presentationml/2006/ole">
            <mc:AlternateContent xmlns:mc="http://schemas.openxmlformats.org/markup-compatibility/2006">
              <mc:Choice xmlns:v="urn:schemas-microsoft-com:vml" Requires="v">
                <p:oleObj spid="_x0000_s2071" name="Bitmap Image" r:id="rId5" imgW="542857" imgH="866896" progId="Paint.Picture">
                  <p:embed/>
                </p:oleObj>
              </mc:Choice>
              <mc:Fallback>
                <p:oleObj name="Bitmap Image" r:id="rId5" imgW="542857" imgH="866896"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325" y="2851150"/>
                        <a:ext cx="887413"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1962150" y="2617788"/>
          <a:ext cx="965200" cy="1649412"/>
        </p:xfrm>
        <a:graphic>
          <a:graphicData uri="http://schemas.openxmlformats.org/presentationml/2006/ole">
            <mc:AlternateContent xmlns:mc="http://schemas.openxmlformats.org/markup-compatibility/2006">
              <mc:Choice xmlns:v="urn:schemas-microsoft-com:vml" Requires="v">
                <p:oleObj spid="_x0000_s2072" name="Bitmap Image" r:id="rId7" imgW="590476" imgH="1009791" progId="Paint.Picture">
                  <p:embed/>
                </p:oleObj>
              </mc:Choice>
              <mc:Fallback>
                <p:oleObj name="Bitmap Image" r:id="rId7" imgW="590476" imgH="1009791" progId="Paint.Picture">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150" y="2617788"/>
                        <a:ext cx="965200" cy="164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1919288" y="765175"/>
          <a:ext cx="1152525" cy="1774825"/>
        </p:xfrm>
        <a:graphic>
          <a:graphicData uri="http://schemas.openxmlformats.org/presentationml/2006/ole">
            <mc:AlternateContent xmlns:mc="http://schemas.openxmlformats.org/markup-compatibility/2006">
              <mc:Choice xmlns:v="urn:schemas-microsoft-com:vml" Requires="v">
                <p:oleObj spid="_x0000_s2073" name="Bitmap Image" r:id="rId9" imgW="704948" imgH="1085714" progId="Paint.Picture">
                  <p:embed/>
                </p:oleObj>
              </mc:Choice>
              <mc:Fallback>
                <p:oleObj name="Bitmap Image" r:id="rId9" imgW="704948" imgH="1085714" progId="Paint.Picture">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9288" y="765175"/>
                        <a:ext cx="11525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3082925" y="2620963"/>
          <a:ext cx="996950" cy="1671637"/>
        </p:xfrm>
        <a:graphic>
          <a:graphicData uri="http://schemas.openxmlformats.org/presentationml/2006/ole">
            <mc:AlternateContent xmlns:mc="http://schemas.openxmlformats.org/markup-compatibility/2006">
              <mc:Choice xmlns:v="urn:schemas-microsoft-com:vml" Requires="v">
                <p:oleObj spid="_x0000_s2074" name="Bitmap Image" r:id="rId11" imgW="657317" imgH="1133633" progId="Paint.Picture">
                  <p:embed/>
                </p:oleObj>
              </mc:Choice>
              <mc:Fallback>
                <p:oleObj name="Bitmap Image" r:id="rId11" imgW="657317" imgH="1133633" progId="Paint.Picture">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2925" y="2620963"/>
                        <a:ext cx="99695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4643438" y="1196975"/>
          <a:ext cx="1235075" cy="1295400"/>
        </p:xfrm>
        <a:graphic>
          <a:graphicData uri="http://schemas.openxmlformats.org/presentationml/2006/ole">
            <mc:AlternateContent xmlns:mc="http://schemas.openxmlformats.org/markup-compatibility/2006">
              <mc:Choice xmlns:v="urn:schemas-microsoft-com:vml" Requires="v">
                <p:oleObj spid="_x0000_s2075" name="Bitmap Image" r:id="rId13" imgW="781159" imgH="819048" progId="Paint.Picture">
                  <p:embed/>
                </p:oleObj>
              </mc:Choice>
              <mc:Fallback>
                <p:oleObj name="Bitmap Image" r:id="rId13" imgW="781159" imgH="819048" progId="Paint.Picture">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3438" y="1196975"/>
                        <a:ext cx="12350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nvGraphicFramePr>
        <p:xfrm>
          <a:off x="5807075" y="836613"/>
          <a:ext cx="1400175" cy="1728787"/>
        </p:xfrm>
        <a:graphic>
          <a:graphicData uri="http://schemas.openxmlformats.org/presentationml/2006/ole">
            <mc:AlternateContent xmlns:mc="http://schemas.openxmlformats.org/markup-compatibility/2006">
              <mc:Choice xmlns:v="urn:schemas-microsoft-com:vml" Requires="v">
                <p:oleObj spid="_x0000_s2076" name="Bitmap Image" r:id="rId15" imgW="933580" imgH="1152381" progId="Paint.Picture">
                  <p:embed/>
                </p:oleObj>
              </mc:Choice>
              <mc:Fallback>
                <p:oleObj name="Bitmap Image" r:id="rId15" imgW="933580" imgH="1152381" progId="Paint.Picture">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07075" y="836613"/>
                        <a:ext cx="1400175"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9"/>
          <p:cNvGraphicFramePr>
            <a:graphicFrameLocks noChangeAspect="1"/>
          </p:cNvGraphicFramePr>
          <p:nvPr/>
        </p:nvGraphicFramePr>
        <p:xfrm>
          <a:off x="5949950" y="2636838"/>
          <a:ext cx="1357313" cy="1685925"/>
        </p:xfrm>
        <a:graphic>
          <a:graphicData uri="http://schemas.openxmlformats.org/presentationml/2006/ole">
            <mc:AlternateContent xmlns:mc="http://schemas.openxmlformats.org/markup-compatibility/2006">
              <mc:Choice xmlns:v="urn:schemas-microsoft-com:vml" Requires="v">
                <p:oleObj spid="_x0000_s2077" name="Bitmap Image" r:id="rId17" imgW="905001" imgH="1123810" progId="Paint.Picture">
                  <p:embed/>
                </p:oleObj>
              </mc:Choice>
              <mc:Fallback>
                <p:oleObj name="Bitmap Image" r:id="rId17" imgW="905001" imgH="1123810" progId="Paint.Picture">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9950" y="2636838"/>
                        <a:ext cx="1357313"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0"/>
          <p:cNvGraphicFramePr>
            <a:graphicFrameLocks noChangeAspect="1"/>
          </p:cNvGraphicFramePr>
          <p:nvPr/>
        </p:nvGraphicFramePr>
        <p:xfrm>
          <a:off x="7246938" y="850900"/>
          <a:ext cx="1428750" cy="1714500"/>
        </p:xfrm>
        <a:graphic>
          <a:graphicData uri="http://schemas.openxmlformats.org/presentationml/2006/ole">
            <mc:AlternateContent xmlns:mc="http://schemas.openxmlformats.org/markup-compatibility/2006">
              <mc:Choice xmlns:v="urn:schemas-microsoft-com:vml" Requires="v">
                <p:oleObj spid="_x0000_s2078" name="Bitmap Image" r:id="rId19" imgW="952633" imgH="1142857" progId="Paint.Picture">
                  <p:embed/>
                </p:oleObj>
              </mc:Choice>
              <mc:Fallback>
                <p:oleObj name="Bitmap Image" r:id="rId19" imgW="952633" imgH="1142857" progId="Paint.Picture">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46938" y="850900"/>
                        <a:ext cx="14287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9" name="Object 11"/>
          <p:cNvGraphicFramePr>
            <a:graphicFrameLocks noChangeAspect="1"/>
          </p:cNvGraphicFramePr>
          <p:nvPr/>
        </p:nvGraphicFramePr>
        <p:xfrm>
          <a:off x="4654550" y="2636838"/>
          <a:ext cx="1357313" cy="1655762"/>
        </p:xfrm>
        <a:graphic>
          <a:graphicData uri="http://schemas.openxmlformats.org/presentationml/2006/ole">
            <mc:AlternateContent xmlns:mc="http://schemas.openxmlformats.org/markup-compatibility/2006">
              <mc:Choice xmlns:v="urn:schemas-microsoft-com:vml" Requires="v">
                <p:oleObj spid="_x0000_s2079" name="Bitmap Image" r:id="rId21" imgW="905001" imgH="1104762" progId="Paint.Picture">
                  <p:embed/>
                </p:oleObj>
              </mc:Choice>
              <mc:Fallback>
                <p:oleObj name="Bitmap Image" r:id="rId21" imgW="905001" imgH="1104762" progId="Paint.Picture">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54550" y="2636838"/>
                        <a:ext cx="1357313"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0" name="Object 12"/>
          <p:cNvGraphicFramePr>
            <a:graphicFrameLocks noChangeAspect="1"/>
          </p:cNvGraphicFramePr>
          <p:nvPr/>
        </p:nvGraphicFramePr>
        <p:xfrm>
          <a:off x="7318375" y="2636838"/>
          <a:ext cx="1171575" cy="1600200"/>
        </p:xfrm>
        <a:graphic>
          <a:graphicData uri="http://schemas.openxmlformats.org/presentationml/2006/ole">
            <mc:AlternateContent xmlns:mc="http://schemas.openxmlformats.org/markup-compatibility/2006">
              <mc:Choice xmlns:v="urn:schemas-microsoft-com:vml" Requires="v">
                <p:oleObj spid="_x0000_s2080" name="Bitmap Image" r:id="rId23" imgW="781159" imgH="1066667" progId="Paint.Picture">
                  <p:embed/>
                </p:oleObj>
              </mc:Choice>
              <mc:Fallback>
                <p:oleObj name="Bitmap Image" r:id="rId23" imgW="781159" imgH="1066667" progId="Paint.Picture">
                  <p:embed/>
                  <p:pic>
                    <p:nvPicPr>
                      <p:cNvPr id="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18375" y="2636838"/>
                        <a:ext cx="11715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40" name="Object 13"/>
          <p:cNvGraphicFramePr>
            <a:graphicFrameLocks noChangeAspect="1"/>
          </p:cNvGraphicFramePr>
          <p:nvPr/>
        </p:nvGraphicFramePr>
        <p:xfrm>
          <a:off x="1616075" y="5256213"/>
          <a:ext cx="1223963" cy="1000125"/>
        </p:xfrm>
        <a:graphic>
          <a:graphicData uri="http://schemas.openxmlformats.org/presentationml/2006/ole">
            <mc:AlternateContent xmlns:mc="http://schemas.openxmlformats.org/markup-compatibility/2006">
              <mc:Choice xmlns:v="urn:schemas-microsoft-com:vml" Requires="v">
                <p:oleObj spid="_x0000_s2081" name="Bitmap Image" r:id="rId25" imgW="990738" imgH="809738" progId="Paint.Picture">
                  <p:embed/>
                </p:oleObj>
              </mc:Choice>
              <mc:Fallback>
                <p:oleObj name="Bitmap Image" r:id="rId25" imgW="990738" imgH="809738" progId="Paint.Picture">
                  <p:embed/>
                  <p:pic>
                    <p:nvPicPr>
                      <p:cNvPr id="0"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16075" y="5256213"/>
                        <a:ext cx="1223963"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41" name="Object 14"/>
          <p:cNvGraphicFramePr>
            <a:graphicFrameLocks noChangeAspect="1"/>
          </p:cNvGraphicFramePr>
          <p:nvPr/>
        </p:nvGraphicFramePr>
        <p:xfrm>
          <a:off x="3216275" y="5027613"/>
          <a:ext cx="1223963" cy="1138237"/>
        </p:xfrm>
        <a:graphic>
          <a:graphicData uri="http://schemas.openxmlformats.org/presentationml/2006/ole">
            <mc:AlternateContent xmlns:mc="http://schemas.openxmlformats.org/markup-compatibility/2006">
              <mc:Choice xmlns:v="urn:schemas-microsoft-com:vml" Requires="v">
                <p:oleObj spid="_x0000_s2082" name="Bitmap Image" r:id="rId27" imgW="952633" imgH="885949" progId="Paint.Picture">
                  <p:embed/>
                </p:oleObj>
              </mc:Choice>
              <mc:Fallback>
                <p:oleObj name="Bitmap Image" r:id="rId27" imgW="952633" imgH="885949" progId="Paint.Picture">
                  <p:embed/>
                  <p:pic>
                    <p:nvPicPr>
                      <p:cNvPr id="0"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216275" y="5027613"/>
                        <a:ext cx="1223963"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42" name="Object 15"/>
          <p:cNvGraphicFramePr>
            <a:graphicFrameLocks noChangeAspect="1"/>
          </p:cNvGraphicFramePr>
          <p:nvPr/>
        </p:nvGraphicFramePr>
        <p:xfrm>
          <a:off x="4664075" y="5637213"/>
          <a:ext cx="647700" cy="452437"/>
        </p:xfrm>
        <a:graphic>
          <a:graphicData uri="http://schemas.openxmlformats.org/presentationml/2006/ole">
            <mc:AlternateContent xmlns:mc="http://schemas.openxmlformats.org/markup-compatibility/2006">
              <mc:Choice xmlns:v="urn:schemas-microsoft-com:vml" Requires="v">
                <p:oleObj spid="_x0000_s2083" name="Bitmap Image" r:id="rId29" imgW="600159" imgH="419048" progId="Paint.Picture">
                  <p:embed/>
                </p:oleObj>
              </mc:Choice>
              <mc:Fallback>
                <p:oleObj name="Bitmap Image" r:id="rId29" imgW="600159" imgH="419048" progId="Paint.Picture">
                  <p:embed/>
                  <p:pic>
                    <p:nvPicPr>
                      <p:cNvPr id="0"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64075" y="5637213"/>
                        <a:ext cx="647700"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43" name="Object 16"/>
          <p:cNvGraphicFramePr>
            <a:graphicFrameLocks noChangeAspect="1"/>
          </p:cNvGraphicFramePr>
          <p:nvPr/>
        </p:nvGraphicFramePr>
        <p:xfrm>
          <a:off x="5502275" y="5027613"/>
          <a:ext cx="1223963" cy="1135062"/>
        </p:xfrm>
        <a:graphic>
          <a:graphicData uri="http://schemas.openxmlformats.org/presentationml/2006/ole">
            <mc:AlternateContent xmlns:mc="http://schemas.openxmlformats.org/markup-compatibility/2006">
              <mc:Choice xmlns:v="urn:schemas-microsoft-com:vml" Requires="v">
                <p:oleObj spid="_x0000_s2084" name="Bitmap Image" r:id="rId31" imgW="933580" imgH="866896" progId="Paint.Picture">
                  <p:embed/>
                </p:oleObj>
              </mc:Choice>
              <mc:Fallback>
                <p:oleObj name="Bitmap Image" r:id="rId31" imgW="933580" imgH="866896" progId="Paint.Picture">
                  <p:embed/>
                  <p:pic>
                    <p:nvPicPr>
                      <p:cNvPr id="0"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02275" y="5027613"/>
                        <a:ext cx="1223963" cy="113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44" name="Object 17"/>
          <p:cNvGraphicFramePr>
            <a:graphicFrameLocks noChangeAspect="1"/>
          </p:cNvGraphicFramePr>
          <p:nvPr/>
        </p:nvGraphicFramePr>
        <p:xfrm>
          <a:off x="7026275" y="4951413"/>
          <a:ext cx="1431925" cy="1198562"/>
        </p:xfrm>
        <a:graphic>
          <a:graphicData uri="http://schemas.openxmlformats.org/presentationml/2006/ole">
            <mc:AlternateContent xmlns:mc="http://schemas.openxmlformats.org/markup-compatibility/2006">
              <mc:Choice xmlns:v="urn:schemas-microsoft-com:vml" Requires="v">
                <p:oleObj spid="_x0000_s2085" name="Bitmap Image" r:id="rId33" imgW="990738" imgH="828791" progId="Paint.Picture">
                  <p:embed/>
                </p:oleObj>
              </mc:Choice>
              <mc:Fallback>
                <p:oleObj name="Bitmap Image" r:id="rId33" imgW="990738" imgH="828791" progId="Paint.Picture">
                  <p:embed/>
                  <p:pic>
                    <p:nvPicPr>
                      <p:cNvPr id="0"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026275" y="4951413"/>
                        <a:ext cx="1431925" cy="119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6" name="Object 18"/>
          <p:cNvGraphicFramePr>
            <a:graphicFrameLocks noChangeAspect="1"/>
          </p:cNvGraphicFramePr>
          <p:nvPr/>
        </p:nvGraphicFramePr>
        <p:xfrm>
          <a:off x="3216275" y="836613"/>
          <a:ext cx="1012825" cy="1646237"/>
        </p:xfrm>
        <a:graphic>
          <a:graphicData uri="http://schemas.openxmlformats.org/presentationml/2006/ole">
            <mc:AlternateContent xmlns:mc="http://schemas.openxmlformats.org/markup-compatibility/2006">
              <mc:Choice xmlns:v="urn:schemas-microsoft-com:vml" Requires="v">
                <p:oleObj spid="_x0000_s2086" name="Bitmap Image" r:id="rId35" imgW="790476" imgH="1286055" progId="Paint.Picture">
                  <p:embed/>
                </p:oleObj>
              </mc:Choice>
              <mc:Fallback>
                <p:oleObj name="Bitmap Image" r:id="rId35" imgW="790476" imgH="1286055" progId="Paint.Picture">
                  <p:embed/>
                  <p:pic>
                    <p:nvPicPr>
                      <p:cNvPr id="0"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216275" y="836613"/>
                        <a:ext cx="1012825"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46" name="Object 19"/>
          <p:cNvGraphicFramePr>
            <a:graphicFrameLocks noChangeAspect="1"/>
          </p:cNvGraphicFramePr>
          <p:nvPr/>
        </p:nvGraphicFramePr>
        <p:xfrm>
          <a:off x="320675" y="4418013"/>
          <a:ext cx="1209675" cy="1800225"/>
        </p:xfrm>
        <a:graphic>
          <a:graphicData uri="http://schemas.openxmlformats.org/presentationml/2006/ole">
            <mc:AlternateContent xmlns:mc="http://schemas.openxmlformats.org/markup-compatibility/2006">
              <mc:Choice xmlns:v="urn:schemas-microsoft-com:vml" Requires="v">
                <p:oleObj spid="_x0000_s2087" name="Bitmap Image" r:id="rId37" imgW="1209524" imgH="1800476" progId="Paint.Picture">
                  <p:embed/>
                </p:oleObj>
              </mc:Choice>
              <mc:Fallback>
                <p:oleObj name="Bitmap Image" r:id="rId37" imgW="1209524" imgH="1800476" progId="Paint.Picture">
                  <p:embed/>
                  <p:pic>
                    <p:nvPicPr>
                      <p:cNvPr id="0" name="Object 1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20675" y="4418013"/>
                        <a:ext cx="12096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8" name="Text Box 16"/>
          <p:cNvSpPr txBox="1">
            <a:spLocks noChangeArrowheads="1"/>
          </p:cNvSpPr>
          <p:nvPr/>
        </p:nvSpPr>
        <p:spPr bwMode="auto">
          <a:xfrm>
            <a:off x="0" y="115888"/>
            <a:ext cx="9144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300">
                <a:ea typeface="ＭＳ Ｐゴシック" pitchFamily="-109" charset="-128"/>
              </a:rPr>
              <a:t>Review: Characteristics from sexual reproduction leading to variation </a:t>
            </a:r>
            <a:endParaRPr lang="en-US" sz="2300">
              <a:ea typeface="ＭＳ Ｐゴシック" pitchFamily="-109"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146"/>
                                        </p:tgtEl>
                                        <p:attrNameLst>
                                          <p:attrName>style.visibility</p:attrName>
                                        </p:attrNameLst>
                                      </p:cBhvr>
                                      <p:to>
                                        <p:strVal val="visible"/>
                                      </p:to>
                                    </p:set>
                                    <p:animEffect transition="in" filter="wipe(down)">
                                      <p:cBhvr>
                                        <p:cTn id="7" dur="580">
                                          <p:stCondLst>
                                            <p:cond delay="0"/>
                                          </p:stCondLst>
                                        </p:cTn>
                                        <p:tgtEl>
                                          <p:spTgt spid="5146"/>
                                        </p:tgtEl>
                                      </p:cBhvr>
                                    </p:animEffect>
                                    <p:anim calcmode="lin" valueType="num">
                                      <p:cBhvr>
                                        <p:cTn id="8" dur="1822" tmFilter="0,0; 0.14,0.36; 0.43,0.73; 0.71,0.91; 1.0,1.0">
                                          <p:stCondLst>
                                            <p:cond delay="0"/>
                                          </p:stCondLst>
                                        </p:cTn>
                                        <p:tgtEl>
                                          <p:spTgt spid="5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5146"/>
                                        </p:tgtEl>
                                      </p:cBhvr>
                                      <p:to x="100000" y="60000"/>
                                    </p:animScale>
                                    <p:animScale>
                                      <p:cBhvr>
                                        <p:cTn id="14" dur="166" decel="50000">
                                          <p:stCondLst>
                                            <p:cond delay="676"/>
                                          </p:stCondLst>
                                        </p:cTn>
                                        <p:tgtEl>
                                          <p:spTgt spid="5146"/>
                                        </p:tgtEl>
                                      </p:cBhvr>
                                      <p:to x="100000" y="100000"/>
                                    </p:animScale>
                                    <p:animScale>
                                      <p:cBhvr>
                                        <p:cTn id="15" dur="26">
                                          <p:stCondLst>
                                            <p:cond delay="1312"/>
                                          </p:stCondLst>
                                        </p:cTn>
                                        <p:tgtEl>
                                          <p:spTgt spid="5146"/>
                                        </p:tgtEl>
                                      </p:cBhvr>
                                      <p:to x="100000" y="80000"/>
                                    </p:animScale>
                                    <p:animScale>
                                      <p:cBhvr>
                                        <p:cTn id="16" dur="166" decel="50000">
                                          <p:stCondLst>
                                            <p:cond delay="1338"/>
                                          </p:stCondLst>
                                        </p:cTn>
                                        <p:tgtEl>
                                          <p:spTgt spid="5146"/>
                                        </p:tgtEl>
                                      </p:cBhvr>
                                      <p:to x="100000" y="100000"/>
                                    </p:animScale>
                                    <p:animScale>
                                      <p:cBhvr>
                                        <p:cTn id="17" dur="26">
                                          <p:stCondLst>
                                            <p:cond delay="1642"/>
                                          </p:stCondLst>
                                        </p:cTn>
                                        <p:tgtEl>
                                          <p:spTgt spid="5146"/>
                                        </p:tgtEl>
                                      </p:cBhvr>
                                      <p:to x="100000" y="90000"/>
                                    </p:animScale>
                                    <p:animScale>
                                      <p:cBhvr>
                                        <p:cTn id="18" dur="166" decel="50000">
                                          <p:stCondLst>
                                            <p:cond delay="1668"/>
                                          </p:stCondLst>
                                        </p:cTn>
                                        <p:tgtEl>
                                          <p:spTgt spid="5146"/>
                                        </p:tgtEl>
                                      </p:cBhvr>
                                      <p:to x="100000" y="100000"/>
                                    </p:animScale>
                                    <p:animScale>
                                      <p:cBhvr>
                                        <p:cTn id="19" dur="26">
                                          <p:stCondLst>
                                            <p:cond delay="1808"/>
                                          </p:stCondLst>
                                        </p:cTn>
                                        <p:tgtEl>
                                          <p:spTgt spid="5146"/>
                                        </p:tgtEl>
                                      </p:cBhvr>
                                      <p:to x="100000" y="95000"/>
                                    </p:animScale>
                                    <p:animScale>
                                      <p:cBhvr>
                                        <p:cTn id="20" dur="166" decel="50000">
                                          <p:stCondLst>
                                            <p:cond delay="1834"/>
                                          </p:stCondLst>
                                        </p:cTn>
                                        <p:tgtEl>
                                          <p:spTgt spid="514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5140"/>
                                        </p:tgtEl>
                                        <p:attrNameLst>
                                          <p:attrName>style.visibility</p:attrName>
                                        </p:attrNameLst>
                                      </p:cBhvr>
                                      <p:to>
                                        <p:strVal val="visible"/>
                                      </p:to>
                                    </p:set>
                                    <p:animEffect transition="in" filter="wipe(down)">
                                      <p:cBhvr>
                                        <p:cTn id="25" dur="580">
                                          <p:stCondLst>
                                            <p:cond delay="0"/>
                                          </p:stCondLst>
                                        </p:cTn>
                                        <p:tgtEl>
                                          <p:spTgt spid="5140"/>
                                        </p:tgtEl>
                                      </p:cBhvr>
                                    </p:animEffect>
                                    <p:anim calcmode="lin" valueType="num">
                                      <p:cBhvr>
                                        <p:cTn id="26" dur="1822" tmFilter="0,0; 0.14,0.36; 0.43,0.73; 0.71,0.91; 1.0,1.0">
                                          <p:stCondLst>
                                            <p:cond delay="0"/>
                                          </p:stCondLst>
                                        </p:cTn>
                                        <p:tgtEl>
                                          <p:spTgt spid="514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4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4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4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40"/>
                                        </p:tgtEl>
                                        <p:attrNameLst>
                                          <p:attrName>ppt_y</p:attrName>
                                        </p:attrNameLst>
                                      </p:cBhvr>
                                      <p:tavLst>
                                        <p:tav tm="0" fmla="#ppt_y-sin(pi*$)/81">
                                          <p:val>
                                            <p:fltVal val="0"/>
                                          </p:val>
                                        </p:tav>
                                        <p:tav tm="100000">
                                          <p:val>
                                            <p:fltVal val="1"/>
                                          </p:val>
                                        </p:tav>
                                      </p:tavLst>
                                    </p:anim>
                                    <p:animScale>
                                      <p:cBhvr>
                                        <p:cTn id="31" dur="26">
                                          <p:stCondLst>
                                            <p:cond delay="650"/>
                                          </p:stCondLst>
                                        </p:cTn>
                                        <p:tgtEl>
                                          <p:spTgt spid="5140"/>
                                        </p:tgtEl>
                                      </p:cBhvr>
                                      <p:to x="100000" y="60000"/>
                                    </p:animScale>
                                    <p:animScale>
                                      <p:cBhvr>
                                        <p:cTn id="32" dur="166" decel="50000">
                                          <p:stCondLst>
                                            <p:cond delay="676"/>
                                          </p:stCondLst>
                                        </p:cTn>
                                        <p:tgtEl>
                                          <p:spTgt spid="5140"/>
                                        </p:tgtEl>
                                      </p:cBhvr>
                                      <p:to x="100000" y="100000"/>
                                    </p:animScale>
                                    <p:animScale>
                                      <p:cBhvr>
                                        <p:cTn id="33" dur="26">
                                          <p:stCondLst>
                                            <p:cond delay="1312"/>
                                          </p:stCondLst>
                                        </p:cTn>
                                        <p:tgtEl>
                                          <p:spTgt spid="5140"/>
                                        </p:tgtEl>
                                      </p:cBhvr>
                                      <p:to x="100000" y="80000"/>
                                    </p:animScale>
                                    <p:animScale>
                                      <p:cBhvr>
                                        <p:cTn id="34" dur="166" decel="50000">
                                          <p:stCondLst>
                                            <p:cond delay="1338"/>
                                          </p:stCondLst>
                                        </p:cTn>
                                        <p:tgtEl>
                                          <p:spTgt spid="5140"/>
                                        </p:tgtEl>
                                      </p:cBhvr>
                                      <p:to x="100000" y="100000"/>
                                    </p:animScale>
                                    <p:animScale>
                                      <p:cBhvr>
                                        <p:cTn id="35" dur="26">
                                          <p:stCondLst>
                                            <p:cond delay="1642"/>
                                          </p:stCondLst>
                                        </p:cTn>
                                        <p:tgtEl>
                                          <p:spTgt spid="5140"/>
                                        </p:tgtEl>
                                      </p:cBhvr>
                                      <p:to x="100000" y="90000"/>
                                    </p:animScale>
                                    <p:animScale>
                                      <p:cBhvr>
                                        <p:cTn id="36" dur="166" decel="50000">
                                          <p:stCondLst>
                                            <p:cond delay="1668"/>
                                          </p:stCondLst>
                                        </p:cTn>
                                        <p:tgtEl>
                                          <p:spTgt spid="5140"/>
                                        </p:tgtEl>
                                      </p:cBhvr>
                                      <p:to x="100000" y="100000"/>
                                    </p:animScale>
                                    <p:animScale>
                                      <p:cBhvr>
                                        <p:cTn id="37" dur="26">
                                          <p:stCondLst>
                                            <p:cond delay="1808"/>
                                          </p:stCondLst>
                                        </p:cTn>
                                        <p:tgtEl>
                                          <p:spTgt spid="5140"/>
                                        </p:tgtEl>
                                      </p:cBhvr>
                                      <p:to x="100000" y="95000"/>
                                    </p:animScale>
                                    <p:animScale>
                                      <p:cBhvr>
                                        <p:cTn id="38" dur="166" decel="50000">
                                          <p:stCondLst>
                                            <p:cond delay="1834"/>
                                          </p:stCondLst>
                                        </p:cTn>
                                        <p:tgtEl>
                                          <p:spTgt spid="5140"/>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5141"/>
                                        </p:tgtEl>
                                        <p:attrNameLst>
                                          <p:attrName>style.visibility</p:attrName>
                                        </p:attrNameLst>
                                      </p:cBhvr>
                                      <p:to>
                                        <p:strVal val="visible"/>
                                      </p:to>
                                    </p:set>
                                    <p:animEffect transition="in" filter="wipe(down)">
                                      <p:cBhvr>
                                        <p:cTn id="43" dur="580">
                                          <p:stCondLst>
                                            <p:cond delay="0"/>
                                          </p:stCondLst>
                                        </p:cTn>
                                        <p:tgtEl>
                                          <p:spTgt spid="5141"/>
                                        </p:tgtEl>
                                      </p:cBhvr>
                                    </p:animEffect>
                                    <p:anim calcmode="lin" valueType="num">
                                      <p:cBhvr>
                                        <p:cTn id="44" dur="1822" tmFilter="0,0; 0.14,0.36; 0.43,0.73; 0.71,0.91; 1.0,1.0">
                                          <p:stCondLst>
                                            <p:cond delay="0"/>
                                          </p:stCondLst>
                                        </p:cTn>
                                        <p:tgtEl>
                                          <p:spTgt spid="514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14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14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14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141"/>
                                        </p:tgtEl>
                                        <p:attrNameLst>
                                          <p:attrName>ppt_y</p:attrName>
                                        </p:attrNameLst>
                                      </p:cBhvr>
                                      <p:tavLst>
                                        <p:tav tm="0" fmla="#ppt_y-sin(pi*$)/81">
                                          <p:val>
                                            <p:fltVal val="0"/>
                                          </p:val>
                                        </p:tav>
                                        <p:tav tm="100000">
                                          <p:val>
                                            <p:fltVal val="1"/>
                                          </p:val>
                                        </p:tav>
                                      </p:tavLst>
                                    </p:anim>
                                    <p:animScale>
                                      <p:cBhvr>
                                        <p:cTn id="49" dur="26">
                                          <p:stCondLst>
                                            <p:cond delay="650"/>
                                          </p:stCondLst>
                                        </p:cTn>
                                        <p:tgtEl>
                                          <p:spTgt spid="5141"/>
                                        </p:tgtEl>
                                      </p:cBhvr>
                                      <p:to x="100000" y="60000"/>
                                    </p:animScale>
                                    <p:animScale>
                                      <p:cBhvr>
                                        <p:cTn id="50" dur="166" decel="50000">
                                          <p:stCondLst>
                                            <p:cond delay="676"/>
                                          </p:stCondLst>
                                        </p:cTn>
                                        <p:tgtEl>
                                          <p:spTgt spid="5141"/>
                                        </p:tgtEl>
                                      </p:cBhvr>
                                      <p:to x="100000" y="100000"/>
                                    </p:animScale>
                                    <p:animScale>
                                      <p:cBhvr>
                                        <p:cTn id="51" dur="26">
                                          <p:stCondLst>
                                            <p:cond delay="1312"/>
                                          </p:stCondLst>
                                        </p:cTn>
                                        <p:tgtEl>
                                          <p:spTgt spid="5141"/>
                                        </p:tgtEl>
                                      </p:cBhvr>
                                      <p:to x="100000" y="80000"/>
                                    </p:animScale>
                                    <p:animScale>
                                      <p:cBhvr>
                                        <p:cTn id="52" dur="166" decel="50000">
                                          <p:stCondLst>
                                            <p:cond delay="1338"/>
                                          </p:stCondLst>
                                        </p:cTn>
                                        <p:tgtEl>
                                          <p:spTgt spid="5141"/>
                                        </p:tgtEl>
                                      </p:cBhvr>
                                      <p:to x="100000" y="100000"/>
                                    </p:animScale>
                                    <p:animScale>
                                      <p:cBhvr>
                                        <p:cTn id="53" dur="26">
                                          <p:stCondLst>
                                            <p:cond delay="1642"/>
                                          </p:stCondLst>
                                        </p:cTn>
                                        <p:tgtEl>
                                          <p:spTgt spid="5141"/>
                                        </p:tgtEl>
                                      </p:cBhvr>
                                      <p:to x="100000" y="90000"/>
                                    </p:animScale>
                                    <p:animScale>
                                      <p:cBhvr>
                                        <p:cTn id="54" dur="166" decel="50000">
                                          <p:stCondLst>
                                            <p:cond delay="1668"/>
                                          </p:stCondLst>
                                        </p:cTn>
                                        <p:tgtEl>
                                          <p:spTgt spid="5141"/>
                                        </p:tgtEl>
                                      </p:cBhvr>
                                      <p:to x="100000" y="100000"/>
                                    </p:animScale>
                                    <p:animScale>
                                      <p:cBhvr>
                                        <p:cTn id="55" dur="26">
                                          <p:stCondLst>
                                            <p:cond delay="1808"/>
                                          </p:stCondLst>
                                        </p:cTn>
                                        <p:tgtEl>
                                          <p:spTgt spid="5141"/>
                                        </p:tgtEl>
                                      </p:cBhvr>
                                      <p:to x="100000" y="95000"/>
                                    </p:animScale>
                                    <p:animScale>
                                      <p:cBhvr>
                                        <p:cTn id="56" dur="166" decel="50000">
                                          <p:stCondLst>
                                            <p:cond delay="1834"/>
                                          </p:stCondLst>
                                        </p:cTn>
                                        <p:tgtEl>
                                          <p:spTgt spid="5141"/>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5142"/>
                                        </p:tgtEl>
                                        <p:attrNameLst>
                                          <p:attrName>style.visibility</p:attrName>
                                        </p:attrNameLst>
                                      </p:cBhvr>
                                      <p:to>
                                        <p:strVal val="visible"/>
                                      </p:to>
                                    </p:set>
                                    <p:animEffect transition="in" filter="wipe(down)">
                                      <p:cBhvr>
                                        <p:cTn id="61" dur="580">
                                          <p:stCondLst>
                                            <p:cond delay="0"/>
                                          </p:stCondLst>
                                        </p:cTn>
                                        <p:tgtEl>
                                          <p:spTgt spid="5142"/>
                                        </p:tgtEl>
                                      </p:cBhvr>
                                    </p:animEffect>
                                    <p:anim calcmode="lin" valueType="num">
                                      <p:cBhvr>
                                        <p:cTn id="62" dur="1822" tmFilter="0,0; 0.14,0.36; 0.43,0.73; 0.71,0.91; 1.0,1.0">
                                          <p:stCondLst>
                                            <p:cond delay="0"/>
                                          </p:stCondLst>
                                        </p:cTn>
                                        <p:tgtEl>
                                          <p:spTgt spid="514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14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14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14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142"/>
                                        </p:tgtEl>
                                        <p:attrNameLst>
                                          <p:attrName>ppt_y</p:attrName>
                                        </p:attrNameLst>
                                      </p:cBhvr>
                                      <p:tavLst>
                                        <p:tav tm="0" fmla="#ppt_y-sin(pi*$)/81">
                                          <p:val>
                                            <p:fltVal val="0"/>
                                          </p:val>
                                        </p:tav>
                                        <p:tav tm="100000">
                                          <p:val>
                                            <p:fltVal val="1"/>
                                          </p:val>
                                        </p:tav>
                                      </p:tavLst>
                                    </p:anim>
                                    <p:animScale>
                                      <p:cBhvr>
                                        <p:cTn id="67" dur="26">
                                          <p:stCondLst>
                                            <p:cond delay="650"/>
                                          </p:stCondLst>
                                        </p:cTn>
                                        <p:tgtEl>
                                          <p:spTgt spid="5142"/>
                                        </p:tgtEl>
                                      </p:cBhvr>
                                      <p:to x="100000" y="60000"/>
                                    </p:animScale>
                                    <p:animScale>
                                      <p:cBhvr>
                                        <p:cTn id="68" dur="166" decel="50000">
                                          <p:stCondLst>
                                            <p:cond delay="676"/>
                                          </p:stCondLst>
                                        </p:cTn>
                                        <p:tgtEl>
                                          <p:spTgt spid="5142"/>
                                        </p:tgtEl>
                                      </p:cBhvr>
                                      <p:to x="100000" y="100000"/>
                                    </p:animScale>
                                    <p:animScale>
                                      <p:cBhvr>
                                        <p:cTn id="69" dur="26">
                                          <p:stCondLst>
                                            <p:cond delay="1312"/>
                                          </p:stCondLst>
                                        </p:cTn>
                                        <p:tgtEl>
                                          <p:spTgt spid="5142"/>
                                        </p:tgtEl>
                                      </p:cBhvr>
                                      <p:to x="100000" y="80000"/>
                                    </p:animScale>
                                    <p:animScale>
                                      <p:cBhvr>
                                        <p:cTn id="70" dur="166" decel="50000">
                                          <p:stCondLst>
                                            <p:cond delay="1338"/>
                                          </p:stCondLst>
                                        </p:cTn>
                                        <p:tgtEl>
                                          <p:spTgt spid="5142"/>
                                        </p:tgtEl>
                                      </p:cBhvr>
                                      <p:to x="100000" y="100000"/>
                                    </p:animScale>
                                    <p:animScale>
                                      <p:cBhvr>
                                        <p:cTn id="71" dur="26">
                                          <p:stCondLst>
                                            <p:cond delay="1642"/>
                                          </p:stCondLst>
                                        </p:cTn>
                                        <p:tgtEl>
                                          <p:spTgt spid="5142"/>
                                        </p:tgtEl>
                                      </p:cBhvr>
                                      <p:to x="100000" y="90000"/>
                                    </p:animScale>
                                    <p:animScale>
                                      <p:cBhvr>
                                        <p:cTn id="72" dur="166" decel="50000">
                                          <p:stCondLst>
                                            <p:cond delay="1668"/>
                                          </p:stCondLst>
                                        </p:cTn>
                                        <p:tgtEl>
                                          <p:spTgt spid="5142"/>
                                        </p:tgtEl>
                                      </p:cBhvr>
                                      <p:to x="100000" y="100000"/>
                                    </p:animScale>
                                    <p:animScale>
                                      <p:cBhvr>
                                        <p:cTn id="73" dur="26">
                                          <p:stCondLst>
                                            <p:cond delay="1808"/>
                                          </p:stCondLst>
                                        </p:cTn>
                                        <p:tgtEl>
                                          <p:spTgt spid="5142"/>
                                        </p:tgtEl>
                                      </p:cBhvr>
                                      <p:to x="100000" y="95000"/>
                                    </p:animScale>
                                    <p:animScale>
                                      <p:cBhvr>
                                        <p:cTn id="74" dur="166" decel="50000">
                                          <p:stCondLst>
                                            <p:cond delay="1834"/>
                                          </p:stCondLst>
                                        </p:cTn>
                                        <p:tgtEl>
                                          <p:spTgt spid="5142"/>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5143"/>
                                        </p:tgtEl>
                                        <p:attrNameLst>
                                          <p:attrName>style.visibility</p:attrName>
                                        </p:attrNameLst>
                                      </p:cBhvr>
                                      <p:to>
                                        <p:strVal val="visible"/>
                                      </p:to>
                                    </p:set>
                                    <p:animEffect transition="in" filter="wipe(down)">
                                      <p:cBhvr>
                                        <p:cTn id="79" dur="580">
                                          <p:stCondLst>
                                            <p:cond delay="0"/>
                                          </p:stCondLst>
                                        </p:cTn>
                                        <p:tgtEl>
                                          <p:spTgt spid="5143"/>
                                        </p:tgtEl>
                                      </p:cBhvr>
                                    </p:animEffect>
                                    <p:anim calcmode="lin" valueType="num">
                                      <p:cBhvr>
                                        <p:cTn id="80" dur="1822" tmFilter="0,0; 0.14,0.36; 0.43,0.73; 0.71,0.91; 1.0,1.0">
                                          <p:stCondLst>
                                            <p:cond delay="0"/>
                                          </p:stCondLst>
                                        </p:cTn>
                                        <p:tgtEl>
                                          <p:spTgt spid="514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14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14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14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143"/>
                                        </p:tgtEl>
                                        <p:attrNameLst>
                                          <p:attrName>ppt_y</p:attrName>
                                        </p:attrNameLst>
                                      </p:cBhvr>
                                      <p:tavLst>
                                        <p:tav tm="0" fmla="#ppt_y-sin(pi*$)/81">
                                          <p:val>
                                            <p:fltVal val="0"/>
                                          </p:val>
                                        </p:tav>
                                        <p:tav tm="100000">
                                          <p:val>
                                            <p:fltVal val="1"/>
                                          </p:val>
                                        </p:tav>
                                      </p:tavLst>
                                    </p:anim>
                                    <p:animScale>
                                      <p:cBhvr>
                                        <p:cTn id="85" dur="26">
                                          <p:stCondLst>
                                            <p:cond delay="650"/>
                                          </p:stCondLst>
                                        </p:cTn>
                                        <p:tgtEl>
                                          <p:spTgt spid="5143"/>
                                        </p:tgtEl>
                                      </p:cBhvr>
                                      <p:to x="100000" y="60000"/>
                                    </p:animScale>
                                    <p:animScale>
                                      <p:cBhvr>
                                        <p:cTn id="86" dur="166" decel="50000">
                                          <p:stCondLst>
                                            <p:cond delay="676"/>
                                          </p:stCondLst>
                                        </p:cTn>
                                        <p:tgtEl>
                                          <p:spTgt spid="5143"/>
                                        </p:tgtEl>
                                      </p:cBhvr>
                                      <p:to x="100000" y="100000"/>
                                    </p:animScale>
                                    <p:animScale>
                                      <p:cBhvr>
                                        <p:cTn id="87" dur="26">
                                          <p:stCondLst>
                                            <p:cond delay="1312"/>
                                          </p:stCondLst>
                                        </p:cTn>
                                        <p:tgtEl>
                                          <p:spTgt spid="5143"/>
                                        </p:tgtEl>
                                      </p:cBhvr>
                                      <p:to x="100000" y="80000"/>
                                    </p:animScale>
                                    <p:animScale>
                                      <p:cBhvr>
                                        <p:cTn id="88" dur="166" decel="50000">
                                          <p:stCondLst>
                                            <p:cond delay="1338"/>
                                          </p:stCondLst>
                                        </p:cTn>
                                        <p:tgtEl>
                                          <p:spTgt spid="5143"/>
                                        </p:tgtEl>
                                      </p:cBhvr>
                                      <p:to x="100000" y="100000"/>
                                    </p:animScale>
                                    <p:animScale>
                                      <p:cBhvr>
                                        <p:cTn id="89" dur="26">
                                          <p:stCondLst>
                                            <p:cond delay="1642"/>
                                          </p:stCondLst>
                                        </p:cTn>
                                        <p:tgtEl>
                                          <p:spTgt spid="5143"/>
                                        </p:tgtEl>
                                      </p:cBhvr>
                                      <p:to x="100000" y="90000"/>
                                    </p:animScale>
                                    <p:animScale>
                                      <p:cBhvr>
                                        <p:cTn id="90" dur="166" decel="50000">
                                          <p:stCondLst>
                                            <p:cond delay="1668"/>
                                          </p:stCondLst>
                                        </p:cTn>
                                        <p:tgtEl>
                                          <p:spTgt spid="5143"/>
                                        </p:tgtEl>
                                      </p:cBhvr>
                                      <p:to x="100000" y="100000"/>
                                    </p:animScale>
                                    <p:animScale>
                                      <p:cBhvr>
                                        <p:cTn id="91" dur="26">
                                          <p:stCondLst>
                                            <p:cond delay="1808"/>
                                          </p:stCondLst>
                                        </p:cTn>
                                        <p:tgtEl>
                                          <p:spTgt spid="5143"/>
                                        </p:tgtEl>
                                      </p:cBhvr>
                                      <p:to x="100000" y="95000"/>
                                    </p:animScale>
                                    <p:animScale>
                                      <p:cBhvr>
                                        <p:cTn id="92" dur="166" decel="50000">
                                          <p:stCondLst>
                                            <p:cond delay="1834"/>
                                          </p:stCondLst>
                                        </p:cTn>
                                        <p:tgtEl>
                                          <p:spTgt spid="5143"/>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nodeType="clickEffect">
                                  <p:stCondLst>
                                    <p:cond delay="0"/>
                                  </p:stCondLst>
                                  <p:childTnLst>
                                    <p:set>
                                      <p:cBhvr>
                                        <p:cTn id="96" dur="1" fill="hold">
                                          <p:stCondLst>
                                            <p:cond delay="0"/>
                                          </p:stCondLst>
                                        </p:cTn>
                                        <p:tgtEl>
                                          <p:spTgt spid="5144"/>
                                        </p:tgtEl>
                                        <p:attrNameLst>
                                          <p:attrName>style.visibility</p:attrName>
                                        </p:attrNameLst>
                                      </p:cBhvr>
                                      <p:to>
                                        <p:strVal val="visible"/>
                                      </p:to>
                                    </p:set>
                                    <p:animEffect transition="in" filter="wipe(down)">
                                      <p:cBhvr>
                                        <p:cTn id="97" dur="580">
                                          <p:stCondLst>
                                            <p:cond delay="0"/>
                                          </p:stCondLst>
                                        </p:cTn>
                                        <p:tgtEl>
                                          <p:spTgt spid="5144"/>
                                        </p:tgtEl>
                                      </p:cBhvr>
                                    </p:animEffect>
                                    <p:anim calcmode="lin" valueType="num">
                                      <p:cBhvr>
                                        <p:cTn id="98" dur="1822" tmFilter="0,0; 0.14,0.36; 0.43,0.73; 0.71,0.91; 1.0,1.0">
                                          <p:stCondLst>
                                            <p:cond delay="0"/>
                                          </p:stCondLst>
                                        </p:cTn>
                                        <p:tgtEl>
                                          <p:spTgt spid="5144"/>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144"/>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144"/>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144"/>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144"/>
                                        </p:tgtEl>
                                        <p:attrNameLst>
                                          <p:attrName>ppt_y</p:attrName>
                                        </p:attrNameLst>
                                      </p:cBhvr>
                                      <p:tavLst>
                                        <p:tav tm="0" fmla="#ppt_y-sin(pi*$)/81">
                                          <p:val>
                                            <p:fltVal val="0"/>
                                          </p:val>
                                        </p:tav>
                                        <p:tav tm="100000">
                                          <p:val>
                                            <p:fltVal val="1"/>
                                          </p:val>
                                        </p:tav>
                                      </p:tavLst>
                                    </p:anim>
                                    <p:animScale>
                                      <p:cBhvr>
                                        <p:cTn id="103" dur="26">
                                          <p:stCondLst>
                                            <p:cond delay="650"/>
                                          </p:stCondLst>
                                        </p:cTn>
                                        <p:tgtEl>
                                          <p:spTgt spid="5144"/>
                                        </p:tgtEl>
                                      </p:cBhvr>
                                      <p:to x="100000" y="60000"/>
                                    </p:animScale>
                                    <p:animScale>
                                      <p:cBhvr>
                                        <p:cTn id="104" dur="166" decel="50000">
                                          <p:stCondLst>
                                            <p:cond delay="676"/>
                                          </p:stCondLst>
                                        </p:cTn>
                                        <p:tgtEl>
                                          <p:spTgt spid="5144"/>
                                        </p:tgtEl>
                                      </p:cBhvr>
                                      <p:to x="100000" y="100000"/>
                                    </p:animScale>
                                    <p:animScale>
                                      <p:cBhvr>
                                        <p:cTn id="105" dur="26">
                                          <p:stCondLst>
                                            <p:cond delay="1312"/>
                                          </p:stCondLst>
                                        </p:cTn>
                                        <p:tgtEl>
                                          <p:spTgt spid="5144"/>
                                        </p:tgtEl>
                                      </p:cBhvr>
                                      <p:to x="100000" y="80000"/>
                                    </p:animScale>
                                    <p:animScale>
                                      <p:cBhvr>
                                        <p:cTn id="106" dur="166" decel="50000">
                                          <p:stCondLst>
                                            <p:cond delay="1338"/>
                                          </p:stCondLst>
                                        </p:cTn>
                                        <p:tgtEl>
                                          <p:spTgt spid="5144"/>
                                        </p:tgtEl>
                                      </p:cBhvr>
                                      <p:to x="100000" y="100000"/>
                                    </p:animScale>
                                    <p:animScale>
                                      <p:cBhvr>
                                        <p:cTn id="107" dur="26">
                                          <p:stCondLst>
                                            <p:cond delay="1642"/>
                                          </p:stCondLst>
                                        </p:cTn>
                                        <p:tgtEl>
                                          <p:spTgt spid="5144"/>
                                        </p:tgtEl>
                                      </p:cBhvr>
                                      <p:to x="100000" y="90000"/>
                                    </p:animScale>
                                    <p:animScale>
                                      <p:cBhvr>
                                        <p:cTn id="108" dur="166" decel="50000">
                                          <p:stCondLst>
                                            <p:cond delay="1668"/>
                                          </p:stCondLst>
                                        </p:cTn>
                                        <p:tgtEl>
                                          <p:spTgt spid="5144"/>
                                        </p:tgtEl>
                                      </p:cBhvr>
                                      <p:to x="100000" y="100000"/>
                                    </p:animScale>
                                    <p:animScale>
                                      <p:cBhvr>
                                        <p:cTn id="109" dur="26">
                                          <p:stCondLst>
                                            <p:cond delay="1808"/>
                                          </p:stCondLst>
                                        </p:cTn>
                                        <p:tgtEl>
                                          <p:spTgt spid="5144"/>
                                        </p:tgtEl>
                                      </p:cBhvr>
                                      <p:to x="100000" y="95000"/>
                                    </p:animScale>
                                    <p:animScale>
                                      <p:cBhvr>
                                        <p:cTn id="110" dur="166" decel="50000">
                                          <p:stCondLst>
                                            <p:cond delay="1834"/>
                                          </p:stCondLst>
                                        </p:cTn>
                                        <p:tgtEl>
                                          <p:spTgt spid="5144"/>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9" presetClass="entr" presetSubtype="0" fill="hold" grpId="0" nodeType="clickEffect">
                                  <p:stCondLst>
                                    <p:cond delay="0"/>
                                  </p:stCondLst>
                                  <p:childTnLst>
                                    <p:set>
                                      <p:cBhvr>
                                        <p:cTn id="114" dur="1" fill="hold">
                                          <p:stCondLst>
                                            <p:cond delay="0"/>
                                          </p:stCondLst>
                                        </p:cTn>
                                        <p:tgtEl>
                                          <p:spTgt spid="3088"/>
                                        </p:tgtEl>
                                        <p:attrNameLst>
                                          <p:attrName>style.visibility</p:attrName>
                                        </p:attrNameLst>
                                      </p:cBhvr>
                                      <p:to>
                                        <p:strVal val="visible"/>
                                      </p:to>
                                    </p:set>
                                    <p:anim calcmode="lin" valueType="num">
                                      <p:cBhvr>
                                        <p:cTn id="115" dur="1000" fill="hold"/>
                                        <p:tgtEl>
                                          <p:spTgt spid="3088"/>
                                        </p:tgtEl>
                                        <p:attrNameLst>
                                          <p:attrName>ppt_x</p:attrName>
                                        </p:attrNameLst>
                                      </p:cBhvr>
                                      <p:tavLst>
                                        <p:tav tm="0">
                                          <p:val>
                                            <p:strVal val="#ppt_x-.2"/>
                                          </p:val>
                                        </p:tav>
                                        <p:tav tm="100000">
                                          <p:val>
                                            <p:strVal val="#ppt_x"/>
                                          </p:val>
                                        </p:tav>
                                      </p:tavLst>
                                    </p:anim>
                                    <p:anim calcmode="lin" valueType="num">
                                      <p:cBhvr>
                                        <p:cTn id="116" dur="1000" fill="hold"/>
                                        <p:tgtEl>
                                          <p:spTgt spid="3088"/>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0" y="620713"/>
            <a:ext cx="9144000" cy="4748212"/>
          </a:xfrm>
          <a:prstGeom prst="rect">
            <a:avLst/>
          </a:prstGeom>
          <a:noFill/>
          <a:ln w="9525">
            <a:noFill/>
            <a:miter lim="800000"/>
            <a:headEnd/>
            <a:tailEnd/>
          </a:ln>
          <a:effectLst/>
        </p:spPr>
        <p:txBody>
          <a:bodyPr>
            <a:spAutoFit/>
          </a:bodyPr>
          <a:lstStyle/>
          <a:p>
            <a:pPr>
              <a:spcBef>
                <a:spcPct val="50000"/>
              </a:spcBef>
              <a:defRPr/>
            </a:pPr>
            <a:r>
              <a:rPr lang="en-GB" sz="2400" b="1" u="sng">
                <a:latin typeface="Arial" charset="0"/>
              </a:rPr>
              <a:t>Objective</a:t>
            </a:r>
          </a:p>
          <a:p>
            <a:pPr>
              <a:spcBef>
                <a:spcPct val="50000"/>
              </a:spcBef>
              <a:defRPr/>
            </a:pPr>
            <a:r>
              <a:rPr lang="en-GB" sz="2400" b="1">
                <a:solidFill>
                  <a:srgbClr val="9900FF"/>
                </a:solidFill>
                <a:effectLst>
                  <a:outerShdw blurRad="38100" dist="38100" dir="2700000" algn="tl">
                    <a:srgbClr val="C0C0C0"/>
                  </a:outerShdw>
                </a:effectLst>
                <a:latin typeface="Comic Sans MS" pitchFamily="66" charset="0"/>
              </a:rPr>
              <a:t>To investigate different forms of cloning and the ethical arguments for and against</a:t>
            </a:r>
            <a:r>
              <a:rPr lang="en-GB" sz="2400" b="1">
                <a:latin typeface="Comic Sans MS" pitchFamily="66" charset="0"/>
              </a:rPr>
              <a:t>. </a:t>
            </a:r>
          </a:p>
          <a:p>
            <a:pPr>
              <a:spcBef>
                <a:spcPct val="50000"/>
              </a:spcBef>
              <a:defRPr/>
            </a:pPr>
            <a:r>
              <a:rPr lang="en-GB" sz="2400" b="1" u="sng">
                <a:latin typeface="Arial" charset="0"/>
              </a:rPr>
              <a:t>Success Criteria</a:t>
            </a:r>
          </a:p>
          <a:p>
            <a:pPr>
              <a:spcBef>
                <a:spcPct val="50000"/>
              </a:spcBef>
              <a:defRPr/>
            </a:pPr>
            <a:r>
              <a:rPr lang="en-GB" sz="2000">
                <a:latin typeface="Arial" charset="0"/>
              </a:rPr>
              <a:t>By the end of the lesson I:</a:t>
            </a:r>
          </a:p>
          <a:p>
            <a:pPr>
              <a:spcBef>
                <a:spcPct val="50000"/>
              </a:spcBef>
              <a:buFontTx/>
              <a:buChar char="•"/>
              <a:defRPr/>
            </a:pPr>
            <a:r>
              <a:rPr lang="en-GB" sz="2400" b="1">
                <a:latin typeface="Comic Sans MS" pitchFamily="66" charset="0"/>
              </a:rPr>
              <a:t> </a:t>
            </a:r>
            <a:r>
              <a:rPr lang="en-GB" sz="2400" b="1">
                <a:solidFill>
                  <a:srgbClr val="008000"/>
                </a:solidFill>
                <a:latin typeface="Comic Sans MS" pitchFamily="66" charset="0"/>
              </a:rPr>
              <a:t>can identify different forms of plant (cutting and tissue culture) and animal cloning (embryo transplant, fusion cell, adult cell cloning).</a:t>
            </a:r>
          </a:p>
          <a:p>
            <a:pPr>
              <a:spcBef>
                <a:spcPct val="50000"/>
              </a:spcBef>
              <a:buFontTx/>
              <a:buChar char="•"/>
              <a:defRPr/>
            </a:pPr>
            <a:r>
              <a:rPr lang="en-GB" sz="2400" b="1">
                <a:solidFill>
                  <a:srgbClr val="FF0000"/>
                </a:solidFill>
                <a:latin typeface="Comic Sans MS" pitchFamily="66" charset="0"/>
              </a:rPr>
              <a:t> explain how different types of cloning work.</a:t>
            </a:r>
          </a:p>
          <a:p>
            <a:pPr>
              <a:spcBef>
                <a:spcPct val="50000"/>
              </a:spcBef>
              <a:buFontTx/>
              <a:buChar char="•"/>
              <a:defRPr/>
            </a:pPr>
            <a:r>
              <a:rPr lang="en-GB" sz="2400" b="1">
                <a:solidFill>
                  <a:srgbClr val="0000FF"/>
                </a:solidFill>
                <a:latin typeface="Comic Sans MS" pitchFamily="66" charset="0"/>
              </a:rPr>
              <a:t> can provide arguments for and against cloning.</a:t>
            </a:r>
            <a:endParaRPr lang="en-GB" sz="2400" b="1">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323850" y="260350"/>
            <a:ext cx="1295400"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starter</a:t>
            </a:r>
          </a:p>
        </p:txBody>
      </p:sp>
      <p:pic>
        <p:nvPicPr>
          <p:cNvPr id="20483" name="Picture 3" descr="banana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571625"/>
            <a:ext cx="48006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WordArt 4"/>
          <p:cNvSpPr>
            <a:spLocks noChangeArrowheads="1" noChangeShapeType="1" noTextEdit="1"/>
          </p:cNvSpPr>
          <p:nvPr/>
        </p:nvSpPr>
        <p:spPr bwMode="auto">
          <a:xfrm>
            <a:off x="1187450" y="5300663"/>
            <a:ext cx="6877050"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Why is SOME cloning good?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otted_plant_sciss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624013"/>
            <a:ext cx="320992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sz="quarter"/>
          </p:nvPr>
        </p:nvSpPr>
        <p:spPr>
          <a:xfrm>
            <a:off x="684213" y="0"/>
            <a:ext cx="7772400" cy="515938"/>
          </a:xfrm>
        </p:spPr>
        <p:txBody>
          <a:bodyPr/>
          <a:lstStyle/>
          <a:p>
            <a:pPr eaLnBrk="1" hangingPunct="1"/>
            <a:r>
              <a:rPr lang="en-GB" sz="4000" smtClean="0"/>
              <a:t>1) Plant clones: Taking cuttings</a:t>
            </a:r>
          </a:p>
        </p:txBody>
      </p:sp>
      <p:sp>
        <p:nvSpPr>
          <p:cNvPr id="21508" name="Text Box 4"/>
          <p:cNvSpPr txBox="1">
            <a:spLocks noChangeArrowheads="1"/>
          </p:cNvSpPr>
          <p:nvPr/>
        </p:nvSpPr>
        <p:spPr bwMode="auto">
          <a:xfrm>
            <a:off x="468313" y="765175"/>
            <a:ext cx="83423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10066"/>
                </a:solidFill>
              </a:rPr>
              <a:t>A plant can easily and quickly be cloned by taking a </a:t>
            </a:r>
            <a:r>
              <a:rPr lang="en-GB" sz="2400" b="1">
                <a:solidFill>
                  <a:srgbClr val="10BC45"/>
                </a:solidFill>
              </a:rPr>
              <a:t>cutting</a:t>
            </a:r>
            <a:r>
              <a:rPr lang="en-GB" sz="2400">
                <a:solidFill>
                  <a:srgbClr val="010066"/>
                </a:solidFill>
              </a:rPr>
              <a:t>. This is a fast way of cloning. It is cheap and effective</a:t>
            </a:r>
            <a:endParaRPr lang="en-GB" sz="1200">
              <a:solidFill>
                <a:srgbClr val="010066"/>
              </a:solidFill>
            </a:endParaRPr>
          </a:p>
        </p:txBody>
      </p:sp>
      <p:pic>
        <p:nvPicPr>
          <p:cNvPr id="73733" name="Picture 5" descr="plant_cut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99367">
            <a:off x="4929188" y="2743200"/>
            <a:ext cx="11303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potted_cut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163" y="1885950"/>
            <a:ext cx="102235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AutoShape 7"/>
          <p:cNvSpPr>
            <a:spLocks noChangeArrowheads="1"/>
          </p:cNvSpPr>
          <p:nvPr/>
        </p:nvSpPr>
        <p:spPr bwMode="auto">
          <a:xfrm>
            <a:off x="3443288" y="2998788"/>
            <a:ext cx="1219200" cy="330200"/>
          </a:xfrm>
          <a:prstGeom prst="rightArrow">
            <a:avLst>
              <a:gd name="adj1" fmla="val 50000"/>
              <a:gd name="adj2" fmla="val 92308"/>
            </a:avLst>
          </a:prstGeom>
          <a:solidFill>
            <a:srgbClr val="10BC45"/>
          </a:solidFill>
          <a:ln w="25400">
            <a:noFill/>
            <a:miter lim="800000"/>
            <a:headEnd/>
            <a:tailEnd/>
          </a:ln>
          <a:effectLst>
            <a:outerShdw dist="40161" dir="4293903" algn="ctr" rotWithShape="0">
              <a:srgbClr val="5F5F5F">
                <a:alpha val="50000"/>
              </a:srgbClr>
            </a:outerShdw>
          </a:effectLst>
        </p:spPr>
        <p:txBody>
          <a:bodyPr wrap="none" anchor="ctr"/>
          <a:lstStyle/>
          <a:p>
            <a:pPr>
              <a:defRPr/>
            </a:pPr>
            <a:endParaRPr lang="en-US">
              <a:latin typeface="Arial" charset="0"/>
            </a:endParaRPr>
          </a:p>
        </p:txBody>
      </p:sp>
      <p:sp>
        <p:nvSpPr>
          <p:cNvPr id="73736" name="AutoShape 8"/>
          <p:cNvSpPr>
            <a:spLocks noChangeArrowheads="1"/>
          </p:cNvSpPr>
          <p:nvPr/>
        </p:nvSpPr>
        <p:spPr bwMode="auto">
          <a:xfrm>
            <a:off x="6291263" y="2932113"/>
            <a:ext cx="1219200" cy="330200"/>
          </a:xfrm>
          <a:prstGeom prst="rightArrow">
            <a:avLst>
              <a:gd name="adj1" fmla="val 50000"/>
              <a:gd name="adj2" fmla="val 92308"/>
            </a:avLst>
          </a:prstGeom>
          <a:solidFill>
            <a:srgbClr val="10BC45"/>
          </a:solidFill>
          <a:ln w="25400">
            <a:noFill/>
            <a:miter lim="800000"/>
            <a:headEnd/>
            <a:tailEnd/>
          </a:ln>
          <a:effectLst>
            <a:outerShdw dist="40161" dir="4293903" algn="ctr" rotWithShape="0">
              <a:srgbClr val="5F5F5F">
                <a:alpha val="50000"/>
              </a:srgbClr>
            </a:outerShdw>
          </a:effectLst>
        </p:spPr>
        <p:txBody>
          <a:bodyPr wrap="none" anchor="ctr"/>
          <a:lstStyle/>
          <a:p>
            <a:pPr>
              <a:defRPr/>
            </a:pPr>
            <a:endParaRPr lang="en-US">
              <a:latin typeface="Arial" charset="0"/>
            </a:endParaRPr>
          </a:p>
        </p:txBody>
      </p:sp>
      <p:sp>
        <p:nvSpPr>
          <p:cNvPr id="73737" name="Text Box 9"/>
          <p:cNvSpPr txBox="1">
            <a:spLocks noChangeArrowheads="1"/>
          </p:cNvSpPr>
          <p:nvPr/>
        </p:nvSpPr>
        <p:spPr bwMode="auto">
          <a:xfrm>
            <a:off x="695325" y="4302125"/>
            <a:ext cx="2390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10BC45"/>
                </a:solidFill>
              </a:rPr>
              <a:t>stem cut from parent plant</a:t>
            </a:r>
          </a:p>
        </p:txBody>
      </p:sp>
      <p:sp>
        <p:nvSpPr>
          <p:cNvPr id="73738" name="Text Box 10"/>
          <p:cNvSpPr txBox="1">
            <a:spLocks noChangeArrowheads="1"/>
          </p:cNvSpPr>
          <p:nvPr/>
        </p:nvSpPr>
        <p:spPr bwMode="auto">
          <a:xfrm>
            <a:off x="5197475" y="3778250"/>
            <a:ext cx="3829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10BC45"/>
                </a:solidFill>
              </a:rPr>
              <a:t>cutting dipped in rooting powder and planted</a:t>
            </a:r>
          </a:p>
        </p:txBody>
      </p:sp>
      <p:sp>
        <p:nvSpPr>
          <p:cNvPr id="73739" name="Rectangle 11"/>
          <p:cNvSpPr>
            <a:spLocks noChangeArrowheads="1"/>
          </p:cNvSpPr>
          <p:nvPr/>
        </p:nvSpPr>
        <p:spPr bwMode="auto">
          <a:xfrm>
            <a:off x="563563" y="536257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GB" sz="2400">
                <a:solidFill>
                  <a:srgbClr val="010066"/>
                </a:solidFill>
              </a:rPr>
              <a:t>The problem with this method is that it cannot produce many clones at once.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7"/>
                                        </p:tgtEl>
                                        <p:attrNameLst>
                                          <p:attrName>style.visibility</p:attrName>
                                        </p:attrNameLst>
                                      </p:cBhvr>
                                      <p:to>
                                        <p:strVal val="visible"/>
                                      </p:to>
                                    </p:set>
                                    <p:animEffect transition="in" filter="dissolve">
                                      <p:cBhvr>
                                        <p:cTn id="7" dur="500"/>
                                        <p:tgtEl>
                                          <p:spTgt spid="7373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3735"/>
                                        </p:tgtEl>
                                        <p:attrNameLst>
                                          <p:attrName>style.visibility</p:attrName>
                                        </p:attrNameLst>
                                      </p:cBhvr>
                                      <p:to>
                                        <p:strVal val="visible"/>
                                      </p:to>
                                    </p:set>
                                    <p:animEffect transition="in" filter="wipe(left)">
                                      <p:cBhvr>
                                        <p:cTn id="11" dur="500"/>
                                        <p:tgtEl>
                                          <p:spTgt spid="7373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73733"/>
                                        </p:tgtEl>
                                        <p:attrNameLst>
                                          <p:attrName>style.visibility</p:attrName>
                                        </p:attrNameLst>
                                      </p:cBhvr>
                                      <p:to>
                                        <p:strVal val="visible"/>
                                      </p:to>
                                    </p:set>
                                    <p:animEffect transition="in" filter="wipe(left)">
                                      <p:cBhvr>
                                        <p:cTn id="15" dur="500"/>
                                        <p:tgtEl>
                                          <p:spTgt spid="73733"/>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3738"/>
                                        </p:tgtEl>
                                        <p:attrNameLst>
                                          <p:attrName>style.visibility</p:attrName>
                                        </p:attrNameLst>
                                      </p:cBhvr>
                                      <p:to>
                                        <p:strVal val="visible"/>
                                      </p:to>
                                    </p:set>
                                    <p:animEffect transition="in" filter="dissolve">
                                      <p:cBhvr>
                                        <p:cTn id="19" dur="500"/>
                                        <p:tgtEl>
                                          <p:spTgt spid="73738"/>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3736"/>
                                        </p:tgtEl>
                                        <p:attrNameLst>
                                          <p:attrName>style.visibility</p:attrName>
                                        </p:attrNameLst>
                                      </p:cBhvr>
                                      <p:to>
                                        <p:strVal val="visible"/>
                                      </p:to>
                                    </p:set>
                                    <p:animEffect transition="in" filter="wipe(left)">
                                      <p:cBhvr>
                                        <p:cTn id="23" dur="500"/>
                                        <p:tgtEl>
                                          <p:spTgt spid="73736"/>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73734"/>
                                        </p:tgtEl>
                                        <p:attrNameLst>
                                          <p:attrName>style.visibility</p:attrName>
                                        </p:attrNameLst>
                                      </p:cBhvr>
                                      <p:to>
                                        <p:strVal val="visible"/>
                                      </p:to>
                                    </p:set>
                                    <p:animEffect transition="in" filter="wipe(down)">
                                      <p:cBhvr>
                                        <p:cTn id="27" dur="500"/>
                                        <p:tgtEl>
                                          <p:spTgt spid="737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3739"/>
                                        </p:tgtEl>
                                        <p:attrNameLst>
                                          <p:attrName>style.visibility</p:attrName>
                                        </p:attrNameLst>
                                      </p:cBhvr>
                                      <p:to>
                                        <p:strVal val="visible"/>
                                      </p:to>
                                    </p:set>
                                    <p:animEffect transition="in" filter="dissolve">
                                      <p:cBhvr>
                                        <p:cTn id="32" dur="500"/>
                                        <p:tgtEl>
                                          <p:spTgt spid="73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p:bldP spid="73736" grpId="0" animBg="1"/>
      <p:bldP spid="73737" grpId="0"/>
      <p:bldP spid="73738" grpId="0"/>
      <p:bldP spid="737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sz="quarter"/>
          </p:nvPr>
        </p:nvSpPr>
        <p:spPr/>
        <p:txBody>
          <a:bodyPr/>
          <a:lstStyle/>
          <a:p>
            <a:pPr eaLnBrk="1" hangingPunct="1"/>
            <a:r>
              <a:rPr lang="en-GB" smtClean="0"/>
              <a:t>Tissue culture</a:t>
            </a:r>
          </a:p>
        </p:txBody>
      </p:sp>
      <p:sp>
        <p:nvSpPr>
          <p:cNvPr id="3076" name="Rectangle 7"/>
          <p:cNvSpPr>
            <a:spLocks noChangeArrowheads="1"/>
          </p:cNvSpPr>
          <p:nvPr/>
        </p:nvSpPr>
        <p:spPr bwMode="auto">
          <a:xfrm>
            <a:off x="684213" y="0"/>
            <a:ext cx="7772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4000">
                <a:solidFill>
                  <a:schemeClr val="tx2"/>
                </a:solidFill>
              </a:rPr>
              <a:t>2) Plant clones: Tissue culture</a:t>
            </a:r>
          </a:p>
        </p:txBody>
      </p:sp>
    </p:spTree>
    <p:controls>
      <mc:AlternateContent xmlns:mc="http://schemas.openxmlformats.org/markup-compatibility/2006">
        <mc:Choice xmlns:v="urn:schemas-microsoft-com:vml" Requires="v">
          <p:control spid="3074" r:id="rId2" imgW="8699841" imgH="5308975"/>
        </mc:Choice>
        <mc:Fallback>
          <p:control r:id="rId2" imgW="8699841" imgH="530897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sz="quarter"/>
          </p:nvPr>
        </p:nvSpPr>
        <p:spPr>
          <a:xfrm>
            <a:off x="0" y="0"/>
            <a:ext cx="9144000" cy="658813"/>
          </a:xfrm>
        </p:spPr>
        <p:txBody>
          <a:bodyPr/>
          <a:lstStyle/>
          <a:p>
            <a:pPr eaLnBrk="1" hangingPunct="1"/>
            <a:r>
              <a:rPr lang="en-GB" sz="3600" smtClean="0"/>
              <a:t>3) Animal clone: Embryo transplantation</a:t>
            </a:r>
          </a:p>
        </p:txBody>
      </p:sp>
      <p:sp>
        <p:nvSpPr>
          <p:cNvPr id="22531" name="Text Box 3"/>
          <p:cNvSpPr txBox="1">
            <a:spLocks noChangeArrowheads="1"/>
          </p:cNvSpPr>
          <p:nvPr/>
        </p:nvSpPr>
        <p:spPr bwMode="auto">
          <a:xfrm>
            <a:off x="323850" y="836613"/>
            <a:ext cx="8580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10066"/>
                </a:solidFill>
              </a:rPr>
              <a:t>It is more difficult to clone animals than plants. A technique used to create clone animals is </a:t>
            </a:r>
            <a:r>
              <a:rPr lang="en-GB" sz="2400" b="1">
                <a:solidFill>
                  <a:srgbClr val="10BC45"/>
                </a:solidFill>
              </a:rPr>
              <a:t>embryo transplanting</a:t>
            </a:r>
            <a:r>
              <a:rPr lang="en-GB" sz="2400">
                <a:solidFill>
                  <a:srgbClr val="010066"/>
                </a:solidFill>
              </a:rPr>
              <a:t>. For example, a cattle farmer would follow this process:</a:t>
            </a:r>
            <a:endParaRPr lang="en-GB" sz="1200">
              <a:solidFill>
                <a:srgbClr val="010066"/>
              </a:solidFill>
            </a:endParaRPr>
          </a:p>
        </p:txBody>
      </p:sp>
      <p:sp>
        <p:nvSpPr>
          <p:cNvPr id="77828" name="Text Box 4"/>
          <p:cNvSpPr txBox="1">
            <a:spLocks noChangeArrowheads="1"/>
          </p:cNvSpPr>
          <p:nvPr/>
        </p:nvSpPr>
        <p:spPr bwMode="auto">
          <a:xfrm>
            <a:off x="563563" y="2025650"/>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b="1">
                <a:solidFill>
                  <a:srgbClr val="10BC45"/>
                </a:solidFill>
              </a:rPr>
              <a:t>1.</a:t>
            </a:r>
            <a:r>
              <a:rPr lang="en-GB" sz="2400">
                <a:solidFill>
                  <a:srgbClr val="010066"/>
                </a:solidFill>
              </a:rPr>
              <a:t>	Sperm is taken from the best bull and used to fertilize an egg from the best cow.</a:t>
            </a:r>
            <a:endParaRPr lang="en-GB" sz="1200">
              <a:solidFill>
                <a:srgbClr val="010066"/>
              </a:solidFill>
            </a:endParaRPr>
          </a:p>
        </p:txBody>
      </p:sp>
      <p:sp>
        <p:nvSpPr>
          <p:cNvPr id="77829" name="Text Box 5"/>
          <p:cNvSpPr txBox="1">
            <a:spLocks noChangeArrowheads="1"/>
          </p:cNvSpPr>
          <p:nvPr/>
        </p:nvSpPr>
        <p:spPr bwMode="auto">
          <a:xfrm>
            <a:off x="563563" y="2857500"/>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b="1">
                <a:solidFill>
                  <a:srgbClr val="10BC45"/>
                </a:solidFill>
              </a:rPr>
              <a:t>2.</a:t>
            </a:r>
            <a:r>
              <a:rPr lang="en-GB" sz="2400">
                <a:solidFill>
                  <a:srgbClr val="010066"/>
                </a:solidFill>
              </a:rPr>
              <a:t>	The fertilized egg divides to form an embryo containing several cells.</a:t>
            </a:r>
            <a:endParaRPr lang="en-GB" sz="1200">
              <a:solidFill>
                <a:srgbClr val="010066"/>
              </a:solidFill>
            </a:endParaRPr>
          </a:p>
        </p:txBody>
      </p:sp>
      <p:sp>
        <p:nvSpPr>
          <p:cNvPr id="77830" name="Text Box 6"/>
          <p:cNvSpPr txBox="1">
            <a:spLocks noChangeArrowheads="1"/>
          </p:cNvSpPr>
          <p:nvPr/>
        </p:nvSpPr>
        <p:spPr bwMode="auto">
          <a:xfrm>
            <a:off x="563563" y="3690938"/>
            <a:ext cx="85804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b="1">
                <a:solidFill>
                  <a:srgbClr val="10BC45"/>
                </a:solidFill>
              </a:rPr>
              <a:t>3.</a:t>
            </a:r>
            <a:r>
              <a:rPr lang="en-GB" sz="2400">
                <a:solidFill>
                  <a:srgbClr val="010066"/>
                </a:solidFill>
              </a:rPr>
              <a:t>	The embryo is separated into individual cells, which go on to form new embryos. Each embryo contains the same genes.</a:t>
            </a:r>
            <a:endParaRPr lang="en-GB" sz="1200">
              <a:solidFill>
                <a:srgbClr val="010066"/>
              </a:solidFill>
            </a:endParaRPr>
          </a:p>
        </p:txBody>
      </p:sp>
      <p:sp>
        <p:nvSpPr>
          <p:cNvPr id="77831" name="Text Box 7"/>
          <p:cNvSpPr txBox="1">
            <a:spLocks noChangeArrowheads="1"/>
          </p:cNvSpPr>
          <p:nvPr/>
        </p:nvSpPr>
        <p:spPr bwMode="auto">
          <a:xfrm>
            <a:off x="563563" y="4887913"/>
            <a:ext cx="8580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b="1">
                <a:solidFill>
                  <a:srgbClr val="10BC45"/>
                </a:solidFill>
              </a:rPr>
              <a:t>4.</a:t>
            </a:r>
            <a:r>
              <a:rPr lang="en-GB" sz="2400">
                <a:solidFill>
                  <a:srgbClr val="010066"/>
                </a:solidFill>
              </a:rPr>
              <a:t>	The embryos are implanted into </a:t>
            </a:r>
            <a:r>
              <a:rPr lang="en-GB" sz="2400" b="1">
                <a:solidFill>
                  <a:srgbClr val="10BC45"/>
                </a:solidFill>
              </a:rPr>
              <a:t>surrogate</a:t>
            </a:r>
            <a:r>
              <a:rPr lang="en-GB" sz="2400">
                <a:solidFill>
                  <a:srgbClr val="010066"/>
                </a:solidFill>
              </a:rPr>
              <a:t> cows.</a:t>
            </a:r>
            <a:endParaRPr lang="en-GB" sz="1200">
              <a:solidFill>
                <a:srgbClr val="010066"/>
              </a:solidFill>
            </a:endParaRPr>
          </a:p>
        </p:txBody>
      </p:sp>
      <p:sp>
        <p:nvSpPr>
          <p:cNvPr id="77832" name="Text Box 8"/>
          <p:cNvSpPr txBox="1">
            <a:spLocks noChangeArrowheads="1"/>
          </p:cNvSpPr>
          <p:nvPr/>
        </p:nvSpPr>
        <p:spPr bwMode="auto">
          <a:xfrm>
            <a:off x="563563" y="535622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b="1">
                <a:solidFill>
                  <a:srgbClr val="10BC45"/>
                </a:solidFill>
              </a:rPr>
              <a:t>5.</a:t>
            </a:r>
            <a:r>
              <a:rPr lang="en-GB" sz="2400">
                <a:solidFill>
                  <a:srgbClr val="010066"/>
                </a:solidFill>
              </a:rPr>
              <a:t>	The cows give birth to calves, which are all clones of each other.</a:t>
            </a:r>
            <a:endParaRPr lang="en-GB" sz="1200">
              <a:solidFill>
                <a:srgbClr val="010066"/>
              </a:solidFill>
            </a:endParaRPr>
          </a:p>
        </p:txBody>
      </p:sp>
      <p:sp>
        <p:nvSpPr>
          <p:cNvPr id="22537" name="Line 10"/>
          <p:cNvSpPr>
            <a:spLocks noChangeShapeType="1"/>
          </p:cNvSpPr>
          <p:nvPr/>
        </p:nvSpPr>
        <p:spPr bwMode="auto">
          <a:xfrm>
            <a:off x="7596188" y="5805488"/>
            <a:ext cx="0" cy="863600"/>
          </a:xfrm>
          <a:prstGeom prst="line">
            <a:avLst/>
          </a:prstGeom>
          <a:noFill/>
          <a:ln w="6032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dissolve">
                                      <p:cBhvr>
                                        <p:cTn id="7" dur="500"/>
                                        <p:tgtEl>
                                          <p:spTgt spid="77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9"/>
                                        </p:tgtEl>
                                        <p:attrNameLst>
                                          <p:attrName>style.visibility</p:attrName>
                                        </p:attrNameLst>
                                      </p:cBhvr>
                                      <p:to>
                                        <p:strVal val="visible"/>
                                      </p:to>
                                    </p:set>
                                    <p:animEffect transition="in" filter="dissolve">
                                      <p:cBhvr>
                                        <p:cTn id="12" dur="500"/>
                                        <p:tgtEl>
                                          <p:spTgt spid="778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830"/>
                                        </p:tgtEl>
                                        <p:attrNameLst>
                                          <p:attrName>style.visibility</p:attrName>
                                        </p:attrNameLst>
                                      </p:cBhvr>
                                      <p:to>
                                        <p:strVal val="visible"/>
                                      </p:to>
                                    </p:set>
                                    <p:animEffect transition="in" filter="dissolve">
                                      <p:cBhvr>
                                        <p:cTn id="17" dur="500"/>
                                        <p:tgtEl>
                                          <p:spTgt spid="778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7831"/>
                                        </p:tgtEl>
                                        <p:attrNameLst>
                                          <p:attrName>style.visibility</p:attrName>
                                        </p:attrNameLst>
                                      </p:cBhvr>
                                      <p:to>
                                        <p:strVal val="visible"/>
                                      </p:to>
                                    </p:set>
                                    <p:animEffect transition="in" filter="dissolve">
                                      <p:cBhvr>
                                        <p:cTn id="22" dur="500"/>
                                        <p:tgtEl>
                                          <p:spTgt spid="778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7832"/>
                                        </p:tgtEl>
                                        <p:attrNameLst>
                                          <p:attrName>style.visibility</p:attrName>
                                        </p:attrNameLst>
                                      </p:cBhvr>
                                      <p:to>
                                        <p:strVal val="visible"/>
                                      </p:to>
                                    </p:set>
                                    <p:animEffect transition="in" filter="dissolve">
                                      <p:cBhvr>
                                        <p:cTn id="27"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P spid="77829" grpId="0"/>
      <p:bldP spid="77830" grpId="0"/>
      <p:bldP spid="77831" grpId="0"/>
      <p:bldP spid="778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463" y="1890713"/>
            <a:ext cx="2528887"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b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5725" y="801688"/>
            <a:ext cx="31242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5"/>
          <p:cNvSpPr txBox="1">
            <a:spLocks noChangeArrowheads="1"/>
          </p:cNvSpPr>
          <p:nvPr/>
        </p:nvSpPr>
        <p:spPr bwMode="auto">
          <a:xfrm>
            <a:off x="563563" y="784225"/>
            <a:ext cx="342741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10066"/>
                </a:solidFill>
              </a:rPr>
              <a:t>Embryo transplantation enables a farmer to produce several new animals that have the characteristics of the best bull and best cow.  </a:t>
            </a:r>
            <a:endParaRPr lang="en-GB" sz="1200">
              <a:solidFill>
                <a:srgbClr val="010066"/>
              </a:solidFill>
            </a:endParaRPr>
          </a:p>
        </p:txBody>
      </p:sp>
      <p:sp>
        <p:nvSpPr>
          <p:cNvPr id="79878" name="Text Box 6"/>
          <p:cNvSpPr txBox="1">
            <a:spLocks noChangeArrowheads="1"/>
          </p:cNvSpPr>
          <p:nvPr/>
        </p:nvSpPr>
        <p:spPr bwMode="auto">
          <a:xfrm>
            <a:off x="563563" y="4991100"/>
            <a:ext cx="83423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10066"/>
                </a:solidFill>
              </a:rPr>
              <a:t>Before embryo transplantation takes place, the cow is given fertility drugs to increase the number of eggs she produces. How does that improve the procedure?</a:t>
            </a:r>
            <a:endParaRPr lang="en-GB" sz="1200">
              <a:solidFill>
                <a:srgbClr val="010066"/>
              </a:solidFill>
            </a:endParaRPr>
          </a:p>
        </p:txBody>
      </p:sp>
      <p:pic>
        <p:nvPicPr>
          <p:cNvPr id="79879" name="Picture 7" descr="wide_gr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4157663"/>
            <a:ext cx="61245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8" descr="cal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 y="3398838"/>
            <a:ext cx="16764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cal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0" y="3490913"/>
            <a:ext cx="16764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10" descr="cal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9450" y="3624263"/>
            <a:ext cx="16764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11" descr="cal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8350" y="3471863"/>
            <a:ext cx="16764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14"/>
          <p:cNvSpPr>
            <a:spLocks noGrp="1" noChangeArrowheads="1"/>
          </p:cNvSpPr>
          <p:nvPr>
            <p:ph type="title" sz="quarter"/>
          </p:nvPr>
        </p:nvSpPr>
        <p:spPr>
          <a:xfrm>
            <a:off x="0" y="0"/>
            <a:ext cx="9144000" cy="658813"/>
          </a:xfrm>
          <a:noFill/>
        </p:spPr>
        <p:txBody>
          <a:bodyPr/>
          <a:lstStyle/>
          <a:p>
            <a:pPr eaLnBrk="1" hangingPunct="1"/>
            <a:r>
              <a:rPr lang="en-GB" sz="3600" smtClean="0"/>
              <a:t>3) Animal clone: Embryo transplantation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animEffect transition="in" filter="wipe(up)">
                                      <p:cBhvr>
                                        <p:cTn id="7" dur="500"/>
                                        <p:tgtEl>
                                          <p:spTgt spid="79880"/>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79882"/>
                                        </p:tgtEl>
                                        <p:attrNameLst>
                                          <p:attrName>style.visibility</p:attrName>
                                        </p:attrNameLst>
                                      </p:cBhvr>
                                      <p:to>
                                        <p:strVal val="visible"/>
                                      </p:to>
                                    </p:set>
                                    <p:animEffect transition="in" filter="wipe(up)">
                                      <p:cBhvr>
                                        <p:cTn id="11" dur="500"/>
                                        <p:tgtEl>
                                          <p:spTgt spid="79882"/>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79881"/>
                                        </p:tgtEl>
                                        <p:attrNameLst>
                                          <p:attrName>style.visibility</p:attrName>
                                        </p:attrNameLst>
                                      </p:cBhvr>
                                      <p:to>
                                        <p:strVal val="visible"/>
                                      </p:to>
                                    </p:set>
                                    <p:animEffect transition="in" filter="wipe(up)">
                                      <p:cBhvr>
                                        <p:cTn id="15" dur="500"/>
                                        <p:tgtEl>
                                          <p:spTgt spid="79881"/>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79883"/>
                                        </p:tgtEl>
                                        <p:attrNameLst>
                                          <p:attrName>style.visibility</p:attrName>
                                        </p:attrNameLst>
                                      </p:cBhvr>
                                      <p:to>
                                        <p:strVal val="visible"/>
                                      </p:to>
                                    </p:set>
                                    <p:animEffect transition="in" filter="wipe(up)">
                                      <p:cBhvr>
                                        <p:cTn id="19" dur="500"/>
                                        <p:tgtEl>
                                          <p:spTgt spid="79883"/>
                                        </p:tgtEl>
                                      </p:cBhvr>
                                    </p:animEffect>
                                  </p:childTnLst>
                                </p:cTn>
                              </p:par>
                            </p:childTnLst>
                          </p:cTn>
                        </p:par>
                        <p:par>
                          <p:cTn id="20" fill="hold" nodeType="afterGroup">
                            <p:stCondLst>
                              <p:cond delay="2000"/>
                            </p:stCondLst>
                            <p:childTnLst>
                              <p:par>
                                <p:cTn id="21" presetID="23" presetClass="entr" presetSubtype="16" fill="hold" nodeType="afterEffect">
                                  <p:stCondLst>
                                    <p:cond delay="0"/>
                                  </p:stCondLst>
                                  <p:childTnLst>
                                    <p:set>
                                      <p:cBhvr>
                                        <p:cTn id="22" dur="1" fill="hold">
                                          <p:stCondLst>
                                            <p:cond delay="0"/>
                                          </p:stCondLst>
                                        </p:cTn>
                                        <p:tgtEl>
                                          <p:spTgt spid="79879"/>
                                        </p:tgtEl>
                                        <p:attrNameLst>
                                          <p:attrName>style.visibility</p:attrName>
                                        </p:attrNameLst>
                                      </p:cBhvr>
                                      <p:to>
                                        <p:strVal val="visible"/>
                                      </p:to>
                                    </p:set>
                                    <p:anim calcmode="lin" valueType="num">
                                      <p:cBhvr>
                                        <p:cTn id="23" dur="500" fill="hold"/>
                                        <p:tgtEl>
                                          <p:spTgt spid="79879"/>
                                        </p:tgtEl>
                                        <p:attrNameLst>
                                          <p:attrName>ppt_w</p:attrName>
                                        </p:attrNameLst>
                                      </p:cBhvr>
                                      <p:tavLst>
                                        <p:tav tm="0">
                                          <p:val>
                                            <p:fltVal val="0"/>
                                          </p:val>
                                        </p:tav>
                                        <p:tav tm="100000">
                                          <p:val>
                                            <p:strVal val="#ppt_w"/>
                                          </p:val>
                                        </p:tav>
                                      </p:tavLst>
                                    </p:anim>
                                    <p:anim calcmode="lin" valueType="num">
                                      <p:cBhvr>
                                        <p:cTn id="24" dur="500" fill="hold"/>
                                        <p:tgtEl>
                                          <p:spTgt spid="79879"/>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9878"/>
                                        </p:tgtEl>
                                        <p:attrNameLst>
                                          <p:attrName>style.visibility</p:attrName>
                                        </p:attrNameLst>
                                      </p:cBhvr>
                                      <p:to>
                                        <p:strVal val="visible"/>
                                      </p:to>
                                    </p:set>
                                    <p:animEffect transition="in" filter="dissolve">
                                      <p:cBhvr>
                                        <p:cTn id="29"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sz="quarter"/>
          </p:nvPr>
        </p:nvSpPr>
        <p:spPr>
          <a:xfrm>
            <a:off x="0" y="0"/>
            <a:ext cx="9144000" cy="620713"/>
          </a:xfrm>
        </p:spPr>
        <p:txBody>
          <a:bodyPr/>
          <a:lstStyle/>
          <a:p>
            <a:pPr eaLnBrk="1" hangingPunct="1"/>
            <a:r>
              <a:rPr lang="en-GB" sz="3200" smtClean="0"/>
              <a:t>4) Adult cloning</a:t>
            </a:r>
          </a:p>
        </p:txBody>
      </p:sp>
      <p:sp>
        <p:nvSpPr>
          <p:cNvPr id="24579" name="Text Box 3"/>
          <p:cNvSpPr txBox="1">
            <a:spLocks noChangeArrowheads="1"/>
          </p:cNvSpPr>
          <p:nvPr/>
        </p:nvSpPr>
        <p:spPr bwMode="auto">
          <a:xfrm>
            <a:off x="563563" y="784225"/>
            <a:ext cx="83423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10066"/>
                </a:solidFill>
              </a:rPr>
              <a:t>Embryo transplantation enables animals to be created that are clones of each other, but not clones of the parent.</a:t>
            </a:r>
            <a:endParaRPr lang="en-GB" sz="1200">
              <a:solidFill>
                <a:srgbClr val="010066"/>
              </a:solidFill>
            </a:endParaRPr>
          </a:p>
        </p:txBody>
      </p:sp>
      <p:sp>
        <p:nvSpPr>
          <p:cNvPr id="81924" name="Text Box 4"/>
          <p:cNvSpPr txBox="1">
            <a:spLocks noChangeArrowheads="1"/>
          </p:cNvSpPr>
          <p:nvPr/>
        </p:nvSpPr>
        <p:spPr bwMode="auto">
          <a:xfrm>
            <a:off x="563563" y="1885950"/>
            <a:ext cx="42560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10066"/>
                </a:solidFill>
              </a:rPr>
              <a:t>Cloning a single adult animal, especially a mammal, is much more complicated.</a:t>
            </a:r>
            <a:endParaRPr lang="en-GB" sz="1200">
              <a:solidFill>
                <a:srgbClr val="010066"/>
              </a:solidFill>
            </a:endParaRPr>
          </a:p>
        </p:txBody>
      </p:sp>
      <p:sp>
        <p:nvSpPr>
          <p:cNvPr id="81925" name="Text Box 5"/>
          <p:cNvSpPr txBox="1">
            <a:spLocks noChangeArrowheads="1"/>
          </p:cNvSpPr>
          <p:nvPr/>
        </p:nvSpPr>
        <p:spPr bwMode="auto">
          <a:xfrm>
            <a:off x="563563" y="3354388"/>
            <a:ext cx="42751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10066"/>
                </a:solidFill>
              </a:rPr>
              <a:t>The most famous animal clone is </a:t>
            </a:r>
            <a:r>
              <a:rPr lang="en-GB" sz="2400" b="1">
                <a:solidFill>
                  <a:srgbClr val="10BC45"/>
                </a:solidFill>
              </a:rPr>
              <a:t>Dolly the sheep</a:t>
            </a:r>
            <a:r>
              <a:rPr lang="en-GB" sz="2400">
                <a:solidFill>
                  <a:srgbClr val="010066"/>
                </a:solidFill>
              </a:rPr>
              <a:t>, who was born on 5 July 1996.</a:t>
            </a:r>
          </a:p>
        </p:txBody>
      </p:sp>
      <p:pic>
        <p:nvPicPr>
          <p:cNvPr id="81926" name="Picture 6" descr="dolly_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1928813"/>
            <a:ext cx="34290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7" name="Text Box 7"/>
          <p:cNvSpPr txBox="1">
            <a:spLocks noChangeArrowheads="1"/>
          </p:cNvSpPr>
          <p:nvPr/>
        </p:nvSpPr>
        <p:spPr bwMode="auto">
          <a:xfrm>
            <a:off x="563563" y="4822825"/>
            <a:ext cx="42751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10066"/>
                </a:solidFill>
              </a:rPr>
              <a:t>Dolly was not the first animal clone, but the first mammal to be cloned from an adult cell.</a:t>
            </a:r>
            <a:endParaRPr lang="en-GB" sz="1200">
              <a:solidFill>
                <a:srgbClr val="01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dissolve">
                                      <p:cBhvr>
                                        <p:cTn id="7" dur="5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25"/>
                                        </p:tgtEl>
                                        <p:attrNameLst>
                                          <p:attrName>style.visibility</p:attrName>
                                        </p:attrNameLst>
                                      </p:cBhvr>
                                      <p:to>
                                        <p:strVal val="visible"/>
                                      </p:to>
                                    </p:set>
                                    <p:animEffect transition="in" filter="dissolve">
                                      <p:cBhvr>
                                        <p:cTn id="12" dur="500"/>
                                        <p:tgtEl>
                                          <p:spTgt spid="81925"/>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81926"/>
                                        </p:tgtEl>
                                        <p:attrNameLst>
                                          <p:attrName>style.visibility</p:attrName>
                                        </p:attrNameLst>
                                      </p:cBhvr>
                                      <p:to>
                                        <p:strVal val="visible"/>
                                      </p:to>
                                    </p:set>
                                    <p:animEffect transition="in" filter="wipe(up)">
                                      <p:cBhvr>
                                        <p:cTn id="16" dur="500"/>
                                        <p:tgtEl>
                                          <p:spTgt spid="819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1927"/>
                                        </p:tgtEl>
                                        <p:attrNameLst>
                                          <p:attrName>style.visibility</p:attrName>
                                        </p:attrNameLst>
                                      </p:cBhvr>
                                      <p:to>
                                        <p:strVal val="visible"/>
                                      </p:to>
                                    </p:set>
                                    <p:animEffect transition="in" filter="dissolve">
                                      <p:cBhvr>
                                        <p:cTn id="21" dur="500"/>
                                        <p:tgtEl>
                                          <p:spTgt spid="81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25" grpId="0"/>
      <p:bldP spid="819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0" y="620713"/>
            <a:ext cx="9144000" cy="3652837"/>
          </a:xfrm>
          <a:prstGeom prst="rect">
            <a:avLst/>
          </a:prstGeom>
          <a:noFill/>
          <a:ln w="9525">
            <a:noFill/>
            <a:miter lim="800000"/>
            <a:headEnd/>
            <a:tailEnd/>
          </a:ln>
          <a:effectLst/>
        </p:spPr>
        <p:txBody>
          <a:bodyPr>
            <a:spAutoFit/>
          </a:bodyPr>
          <a:lstStyle/>
          <a:p>
            <a:pPr>
              <a:spcBef>
                <a:spcPct val="50000"/>
              </a:spcBef>
              <a:defRPr/>
            </a:pPr>
            <a:r>
              <a:rPr lang="en-GB" sz="2400" b="1" u="sng">
                <a:latin typeface="Arial" charset="0"/>
              </a:rPr>
              <a:t>Objective</a:t>
            </a:r>
          </a:p>
          <a:p>
            <a:pPr>
              <a:spcBef>
                <a:spcPct val="50000"/>
              </a:spcBef>
              <a:defRPr/>
            </a:pPr>
            <a:r>
              <a:rPr lang="en-GB" sz="2400" b="1">
                <a:solidFill>
                  <a:srgbClr val="9900FF"/>
                </a:solidFill>
                <a:effectLst>
                  <a:outerShdw blurRad="38100" dist="38100" dir="2700000" algn="tl">
                    <a:srgbClr val="C0C0C0"/>
                  </a:outerShdw>
                </a:effectLst>
                <a:latin typeface="Comic Sans MS" pitchFamily="66" charset="0"/>
              </a:rPr>
              <a:t>To extract DNA from banana</a:t>
            </a:r>
            <a:r>
              <a:rPr lang="en-GB" sz="2400" b="1">
                <a:latin typeface="Comic Sans MS" pitchFamily="66" charset="0"/>
              </a:rPr>
              <a:t>. </a:t>
            </a:r>
          </a:p>
          <a:p>
            <a:pPr>
              <a:spcBef>
                <a:spcPct val="50000"/>
              </a:spcBef>
              <a:defRPr/>
            </a:pPr>
            <a:r>
              <a:rPr lang="en-GB" sz="2400" b="1" u="sng">
                <a:latin typeface="Arial" charset="0"/>
              </a:rPr>
              <a:t>Success Criteria</a:t>
            </a:r>
          </a:p>
          <a:p>
            <a:pPr>
              <a:spcBef>
                <a:spcPct val="50000"/>
              </a:spcBef>
              <a:defRPr/>
            </a:pPr>
            <a:r>
              <a:rPr lang="en-GB" sz="2000">
                <a:latin typeface="Arial" charset="0"/>
              </a:rPr>
              <a:t>By the end of the lesson I:</a:t>
            </a:r>
          </a:p>
          <a:p>
            <a:pPr>
              <a:spcBef>
                <a:spcPct val="50000"/>
              </a:spcBef>
              <a:buFontTx/>
              <a:buChar char="•"/>
              <a:defRPr/>
            </a:pPr>
            <a:r>
              <a:rPr lang="en-GB" sz="2400" b="1">
                <a:latin typeface="Comic Sans MS" pitchFamily="66" charset="0"/>
              </a:rPr>
              <a:t> </a:t>
            </a:r>
            <a:r>
              <a:rPr lang="en-GB" sz="2400" b="1">
                <a:solidFill>
                  <a:srgbClr val="008000"/>
                </a:solidFill>
                <a:latin typeface="Comic Sans MS" pitchFamily="66" charset="0"/>
              </a:rPr>
              <a:t>can identify how to extract DNA from a banana.</a:t>
            </a:r>
          </a:p>
          <a:p>
            <a:pPr>
              <a:spcBef>
                <a:spcPct val="50000"/>
              </a:spcBef>
              <a:buFontTx/>
              <a:buChar char="•"/>
              <a:defRPr/>
            </a:pPr>
            <a:r>
              <a:rPr lang="en-GB" sz="2400" b="1">
                <a:solidFill>
                  <a:srgbClr val="FF0000"/>
                </a:solidFill>
                <a:latin typeface="Comic Sans MS" pitchFamily="66" charset="0"/>
              </a:rPr>
              <a:t> can work safely in a laboratory.</a:t>
            </a:r>
          </a:p>
          <a:p>
            <a:pPr>
              <a:spcBef>
                <a:spcPct val="50000"/>
              </a:spcBef>
              <a:buFontTx/>
              <a:buChar char="•"/>
              <a:defRPr/>
            </a:pPr>
            <a:r>
              <a:rPr lang="en-GB" sz="2400" b="1">
                <a:solidFill>
                  <a:srgbClr val="0000FF"/>
                </a:solidFill>
                <a:latin typeface="Comic Sans MS" pitchFamily="66" charset="0"/>
              </a:rPr>
              <a:t> can work as part of a team to complete an investigation.</a:t>
            </a:r>
            <a:endParaRPr lang="en-GB" sz="2400" b="1">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563563" y="765175"/>
            <a:ext cx="8580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10066"/>
                </a:solidFill>
              </a:rPr>
              <a:t>Dolly was created using a technique called </a:t>
            </a:r>
            <a:r>
              <a:rPr lang="en-GB" sz="2400" b="1">
                <a:solidFill>
                  <a:srgbClr val="10BC45"/>
                </a:solidFill>
              </a:rPr>
              <a:t>nuclear transfer</a:t>
            </a:r>
            <a:r>
              <a:rPr lang="en-GB" sz="2400">
                <a:solidFill>
                  <a:srgbClr val="010066"/>
                </a:solidFill>
              </a:rPr>
              <a:t>.</a:t>
            </a:r>
            <a:endParaRPr lang="en-GB" sz="1200">
              <a:solidFill>
                <a:srgbClr val="010066"/>
              </a:solidFill>
            </a:endParaRPr>
          </a:p>
        </p:txBody>
      </p:sp>
      <p:sp>
        <p:nvSpPr>
          <p:cNvPr id="83972" name="Text Box 4"/>
          <p:cNvSpPr txBox="1">
            <a:spLocks noChangeArrowheads="1"/>
          </p:cNvSpPr>
          <p:nvPr/>
        </p:nvSpPr>
        <p:spPr bwMode="auto">
          <a:xfrm>
            <a:off x="468313" y="3860800"/>
            <a:ext cx="84470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10066"/>
                </a:solidFill>
              </a:rPr>
              <a:t>The egg cell is then made to divide and develop like a normal fertilized egg. The important difference is that it only contains the DNA from one, rather than two, animals.</a:t>
            </a:r>
            <a:endParaRPr lang="en-GB" sz="1200">
              <a:solidFill>
                <a:srgbClr val="010066"/>
              </a:solidFill>
            </a:endParaRPr>
          </a:p>
        </p:txBody>
      </p:sp>
      <p:pic>
        <p:nvPicPr>
          <p:cNvPr id="83973" name="Picture 5" descr="nuclear_trans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14097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 Box 6"/>
          <p:cNvSpPr txBox="1">
            <a:spLocks noChangeArrowheads="1"/>
          </p:cNvSpPr>
          <p:nvPr/>
        </p:nvSpPr>
        <p:spPr bwMode="auto">
          <a:xfrm>
            <a:off x="563563" y="1366838"/>
            <a:ext cx="48275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10066"/>
                </a:solidFill>
              </a:rPr>
              <a:t>In this technique, the nucleus (i.e. DNA) from a body cell of the adult (a </a:t>
            </a:r>
            <a:r>
              <a:rPr lang="en-GB" sz="2400" b="1">
                <a:solidFill>
                  <a:srgbClr val="10BC45"/>
                </a:solidFill>
              </a:rPr>
              <a:t>somatic</a:t>
            </a:r>
            <a:r>
              <a:rPr lang="en-GB" sz="2400">
                <a:solidFill>
                  <a:srgbClr val="010066"/>
                </a:solidFill>
              </a:rPr>
              <a:t> cell) is removed.</a:t>
            </a:r>
            <a:endParaRPr lang="en-GB" sz="1200">
              <a:solidFill>
                <a:srgbClr val="010066"/>
              </a:solidFill>
            </a:endParaRPr>
          </a:p>
        </p:txBody>
      </p:sp>
      <p:sp>
        <p:nvSpPr>
          <p:cNvPr id="83975" name="Rectangle 7"/>
          <p:cNvSpPr>
            <a:spLocks noChangeArrowheads="1"/>
          </p:cNvSpPr>
          <p:nvPr/>
        </p:nvSpPr>
        <p:spPr bwMode="auto">
          <a:xfrm>
            <a:off x="563563" y="2681288"/>
            <a:ext cx="47355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lang="en-GB" sz="2400">
                <a:solidFill>
                  <a:srgbClr val="010066"/>
                </a:solidFill>
              </a:rPr>
              <a:t>This nucleus is then inserted into an egg cell that has had its own nucleus removed.</a:t>
            </a:r>
          </a:p>
        </p:txBody>
      </p:sp>
      <p:sp>
        <p:nvSpPr>
          <p:cNvPr id="83976" name="Text Box 8"/>
          <p:cNvSpPr txBox="1">
            <a:spLocks noChangeArrowheads="1"/>
          </p:cNvSpPr>
          <p:nvPr/>
        </p:nvSpPr>
        <p:spPr bwMode="auto">
          <a:xfrm>
            <a:off x="563563" y="5445125"/>
            <a:ext cx="8580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10066"/>
                </a:solidFill>
              </a:rPr>
              <a:t>Why couldn’t the DNA be taken from a sperm or egg cell?</a:t>
            </a:r>
            <a:endParaRPr lang="en-GB" sz="1200">
              <a:solidFill>
                <a:srgbClr val="010066"/>
              </a:solidFill>
            </a:endParaRPr>
          </a:p>
        </p:txBody>
      </p:sp>
      <p:sp>
        <p:nvSpPr>
          <p:cNvPr id="83977" name="Text Box 9"/>
          <p:cNvSpPr txBox="1">
            <a:spLocks noChangeArrowheads="1"/>
          </p:cNvSpPr>
          <p:nvPr/>
        </p:nvSpPr>
        <p:spPr bwMode="auto">
          <a:xfrm>
            <a:off x="563563" y="5857875"/>
            <a:ext cx="7808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10066"/>
                </a:solidFill>
              </a:rPr>
              <a:t>Because they only contain half the genes of the animal.</a:t>
            </a:r>
            <a:endParaRPr lang="en-GB" sz="1200">
              <a:solidFill>
                <a:srgbClr val="010066"/>
              </a:solidFill>
            </a:endParaRPr>
          </a:p>
        </p:txBody>
      </p:sp>
      <p:sp>
        <p:nvSpPr>
          <p:cNvPr id="25609" name="Rectangle 11"/>
          <p:cNvSpPr>
            <a:spLocks noChangeArrowheads="1"/>
          </p:cNvSpPr>
          <p:nvPr/>
        </p:nvSpPr>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3200">
                <a:solidFill>
                  <a:schemeClr val="tx2"/>
                </a:solidFill>
              </a:rPr>
              <a:t>4) Adult cloning: Fusion cell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4"/>
                                        </p:tgtEl>
                                        <p:attrNameLst>
                                          <p:attrName>style.visibility</p:attrName>
                                        </p:attrNameLst>
                                      </p:cBhvr>
                                      <p:to>
                                        <p:strVal val="visible"/>
                                      </p:to>
                                    </p:set>
                                    <p:animEffect transition="in" filter="dissolve">
                                      <p:cBhvr>
                                        <p:cTn id="7" dur="500"/>
                                        <p:tgtEl>
                                          <p:spTgt spid="8397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3973"/>
                                        </p:tgtEl>
                                        <p:attrNameLst>
                                          <p:attrName>style.visibility</p:attrName>
                                        </p:attrNameLst>
                                      </p:cBhvr>
                                      <p:to>
                                        <p:strVal val="visible"/>
                                      </p:to>
                                    </p:set>
                                    <p:animEffect transition="in" filter="wipe(left)">
                                      <p:cBhvr>
                                        <p:cTn id="11" dur="500"/>
                                        <p:tgtEl>
                                          <p:spTgt spid="839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3975"/>
                                        </p:tgtEl>
                                        <p:attrNameLst>
                                          <p:attrName>style.visibility</p:attrName>
                                        </p:attrNameLst>
                                      </p:cBhvr>
                                      <p:to>
                                        <p:strVal val="visible"/>
                                      </p:to>
                                    </p:set>
                                    <p:animEffect transition="in" filter="dissolve">
                                      <p:cBhvr>
                                        <p:cTn id="16" dur="500"/>
                                        <p:tgtEl>
                                          <p:spTgt spid="839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3972"/>
                                        </p:tgtEl>
                                        <p:attrNameLst>
                                          <p:attrName>style.visibility</p:attrName>
                                        </p:attrNameLst>
                                      </p:cBhvr>
                                      <p:to>
                                        <p:strVal val="visible"/>
                                      </p:to>
                                    </p:set>
                                    <p:animEffect transition="in" filter="dissolve">
                                      <p:cBhvr>
                                        <p:cTn id="21" dur="500"/>
                                        <p:tgtEl>
                                          <p:spTgt spid="839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3976"/>
                                        </p:tgtEl>
                                        <p:attrNameLst>
                                          <p:attrName>style.visibility</p:attrName>
                                        </p:attrNameLst>
                                      </p:cBhvr>
                                      <p:to>
                                        <p:strVal val="visible"/>
                                      </p:to>
                                    </p:set>
                                    <p:animEffect transition="in" filter="dissolve">
                                      <p:cBhvr>
                                        <p:cTn id="26" dur="500"/>
                                        <p:tgtEl>
                                          <p:spTgt spid="8397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3977"/>
                                        </p:tgtEl>
                                        <p:attrNameLst>
                                          <p:attrName>style.visibility</p:attrName>
                                        </p:attrNameLst>
                                      </p:cBhvr>
                                      <p:to>
                                        <p:strVal val="visible"/>
                                      </p:to>
                                    </p:set>
                                    <p:animEffect transition="in" filter="dissolve">
                                      <p:cBhvr>
                                        <p:cTn id="31" dur="500"/>
                                        <p:tgtEl>
                                          <p:spTgt spid="83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P spid="83974" grpId="0"/>
      <p:bldP spid="83975" grpId="0"/>
      <p:bldP spid="83976" grpId="0"/>
      <p:bldP spid="839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GB" smtClean="0"/>
              <a:t>How was Dolly created?</a:t>
            </a:r>
          </a:p>
        </p:txBody>
      </p:sp>
      <p:sp>
        <p:nvSpPr>
          <p:cNvPr id="4100" name="Rectangle 8"/>
          <p:cNvSpPr>
            <a:spLocks noChangeArrowheads="1"/>
          </p:cNvSpPr>
          <p:nvPr/>
        </p:nvSpPr>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3200">
                <a:solidFill>
                  <a:schemeClr val="tx2"/>
                </a:solidFill>
              </a:rPr>
              <a:t>5) Adult cloning: Adult cell or reproductive cloning</a:t>
            </a:r>
          </a:p>
        </p:txBody>
      </p:sp>
    </p:spTree>
    <p:controls>
      <mc:AlternateContent xmlns:mc="http://schemas.openxmlformats.org/markup-compatibility/2006">
        <mc:Choice xmlns:v="urn:schemas-microsoft-com:vml" Requires="v">
          <p:control spid="4098" r:id="rId2" imgW="8699841" imgH="5308975"/>
        </mc:Choice>
        <mc:Fallback>
          <p:control r:id="rId2" imgW="8699841" imgH="530897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GB" smtClean="0"/>
              <a:t>Cloning in the media</a:t>
            </a:r>
          </a:p>
        </p:txBody>
      </p:sp>
      <p:sp>
        <p:nvSpPr>
          <p:cNvPr id="5124" name="Rectangle 7"/>
          <p:cNvSpPr>
            <a:spLocks noChangeArrowheads="1"/>
          </p:cNvSpPr>
          <p:nvPr/>
        </p:nvSpPr>
        <p:spPr bwMode="auto">
          <a:xfrm>
            <a:off x="684213" y="0"/>
            <a:ext cx="7772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4000">
                <a:solidFill>
                  <a:schemeClr val="tx2"/>
                </a:solidFill>
              </a:rPr>
              <a:t>Advertising bias</a:t>
            </a:r>
          </a:p>
        </p:txBody>
      </p:sp>
    </p:spTree>
    <p:controls>
      <mc:AlternateContent xmlns:mc="http://schemas.openxmlformats.org/markup-compatibility/2006">
        <mc:Choice xmlns:v="urn:schemas-microsoft-com:vml" Requires="v">
          <p:control spid="5122" r:id="rId2" imgW="8699841" imgH="5308975"/>
        </mc:Choice>
        <mc:Fallback>
          <p:control r:id="rId2" imgW="8699841" imgH="530897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GB" b="1" smtClean="0">
                <a:solidFill>
                  <a:srgbClr val="CC3300"/>
                </a:solidFill>
                <a:effectLst>
                  <a:outerShdw blurRad="38100" dist="38100" dir="2700000" algn="tl">
                    <a:srgbClr val="C0C0C0"/>
                  </a:outerShdw>
                </a:effectLst>
              </a:rPr>
              <a:t>EXAM TIP</a:t>
            </a:r>
            <a:endParaRPr lang="en-US" b="1" smtClean="0">
              <a:solidFill>
                <a:srgbClr val="CC3300"/>
              </a:solidFill>
              <a:effectLst>
                <a:outerShdw blurRad="38100" dist="38100" dir="2700000" algn="tl">
                  <a:srgbClr val="C0C0C0"/>
                </a:outerShdw>
              </a:effectLst>
            </a:endParaRPr>
          </a:p>
        </p:txBody>
      </p:sp>
      <p:sp>
        <p:nvSpPr>
          <p:cNvPr id="109571" name="Rectangle 3"/>
          <p:cNvSpPr>
            <a:spLocks noGrp="1" noChangeArrowheads="1"/>
          </p:cNvSpPr>
          <p:nvPr>
            <p:ph type="body" idx="1"/>
          </p:nvPr>
        </p:nvSpPr>
        <p:spPr>
          <a:xfrm>
            <a:off x="827088" y="1989138"/>
            <a:ext cx="7416800" cy="3887787"/>
          </a:xfrm>
          <a:ln w="76200" cmpd="tri">
            <a:solidFill>
              <a:schemeClr val="tx1"/>
            </a:solidFill>
          </a:ln>
        </p:spPr>
        <p:txBody>
          <a:bodyPr/>
          <a:lstStyle/>
          <a:p>
            <a:pPr eaLnBrk="1" hangingPunct="1">
              <a:buFontTx/>
              <a:buNone/>
              <a:defRPr/>
            </a:pPr>
            <a:r>
              <a:rPr lang="en-GB" b="1" smtClean="0">
                <a:solidFill>
                  <a:srgbClr val="9900FF"/>
                </a:solidFill>
                <a:effectLst>
                  <a:outerShdw blurRad="38100" dist="38100" dir="2700000" algn="tl">
                    <a:srgbClr val="C0C0C0"/>
                  </a:outerShdw>
                </a:effectLst>
              </a:rPr>
              <a:t>There are arguments for and against cloning animals. </a:t>
            </a:r>
          </a:p>
          <a:p>
            <a:pPr eaLnBrk="1" hangingPunct="1">
              <a:buFontTx/>
              <a:buNone/>
              <a:defRPr/>
            </a:pPr>
            <a:endParaRPr lang="en-GB" b="1" smtClean="0">
              <a:solidFill>
                <a:srgbClr val="9900FF"/>
              </a:solidFill>
              <a:effectLst>
                <a:outerShdw blurRad="38100" dist="38100" dir="2700000" algn="tl">
                  <a:srgbClr val="C0C0C0"/>
                </a:outerShdw>
              </a:effectLst>
            </a:endParaRPr>
          </a:p>
          <a:p>
            <a:pPr eaLnBrk="1" hangingPunct="1">
              <a:buFontTx/>
              <a:buNone/>
              <a:defRPr/>
            </a:pPr>
            <a:r>
              <a:rPr lang="en-GB" b="1" smtClean="0">
                <a:solidFill>
                  <a:srgbClr val="9900FF"/>
                </a:solidFill>
                <a:effectLst>
                  <a:outerShdw blurRad="38100" dist="38100" dir="2700000" algn="tl">
                    <a:srgbClr val="C0C0C0"/>
                  </a:outerShdw>
                </a:effectLst>
              </a:rPr>
              <a:t>Some people have very strong views so in an exam you MUST give both sides of the argument AND a conclusion to achieve full marks.</a:t>
            </a:r>
            <a:endParaRPr lang="en-US" b="1" smtClean="0">
              <a:solidFill>
                <a:srgbClr val="9900FF"/>
              </a:solidFill>
              <a:effectLst>
                <a:outerShdw blurRad="38100" dist="38100" dir="2700000" algn="tl">
                  <a:srgbClr val="C0C0C0"/>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l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1752600"/>
            <a:ext cx="19240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3" descr="red_blood_c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01656">
            <a:off x="958850" y="2386013"/>
            <a:ext cx="12350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 Box 4"/>
          <p:cNvSpPr txBox="1">
            <a:spLocks noChangeArrowheads="1"/>
          </p:cNvSpPr>
          <p:nvPr/>
        </p:nvSpPr>
        <p:spPr bwMode="auto">
          <a:xfrm>
            <a:off x="258763" y="3290888"/>
            <a:ext cx="2389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10BC45"/>
                </a:solidFill>
              </a:rPr>
              <a:t>red blood cells</a:t>
            </a:r>
            <a:endParaRPr lang="en-US" sz="2400" b="1">
              <a:solidFill>
                <a:srgbClr val="10BC45"/>
              </a:solidFill>
            </a:endParaRPr>
          </a:p>
        </p:txBody>
      </p:sp>
      <p:sp>
        <p:nvSpPr>
          <p:cNvPr id="27653" name="Rectangle 5"/>
          <p:cNvSpPr>
            <a:spLocks noChangeArrowheads="1"/>
          </p:cNvSpPr>
          <p:nvPr/>
        </p:nvSpPr>
        <p:spPr bwMode="auto">
          <a:xfrm>
            <a:off x="563563" y="78422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b="1">
                <a:solidFill>
                  <a:srgbClr val="10BC45"/>
                </a:solidFill>
              </a:rPr>
              <a:t>Stem cells</a:t>
            </a:r>
            <a:r>
              <a:rPr lang="en-GB" sz="2400">
                <a:solidFill>
                  <a:srgbClr val="000066"/>
                </a:solidFill>
              </a:rPr>
              <a:t> are unspecialized cells that can develop into any type of cell. Early embryos are good sources of </a:t>
            </a:r>
            <a:r>
              <a:rPr lang="en-GB" sz="2400">
                <a:solidFill>
                  <a:srgbClr val="010066"/>
                </a:solidFill>
              </a:rPr>
              <a:t>stem cells</a:t>
            </a:r>
            <a:r>
              <a:rPr lang="en-GB" sz="2400">
                <a:solidFill>
                  <a:srgbClr val="000066"/>
                </a:solidFill>
              </a:rPr>
              <a:t>.</a:t>
            </a:r>
          </a:p>
        </p:txBody>
      </p:sp>
      <p:pic>
        <p:nvPicPr>
          <p:cNvPr id="88070" name="Picture 6" descr="embryo_singlecell1_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887735">
            <a:off x="3638550" y="239395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Picture 7" descr="embryo_singlecell1_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33951">
            <a:off x="4324350" y="24130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2" name="Picture 8" descr="embryo_singlecell1_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898899">
            <a:off x="3608388" y="31750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3" name="Picture 9" descr="embryo_singlecell1_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912376">
            <a:off x="4367213" y="32131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4" name="AutoShape 10"/>
          <p:cNvSpPr>
            <a:spLocks noChangeArrowheads="1"/>
          </p:cNvSpPr>
          <p:nvPr/>
        </p:nvSpPr>
        <p:spPr bwMode="auto">
          <a:xfrm>
            <a:off x="5510213" y="2979738"/>
            <a:ext cx="1219200" cy="330200"/>
          </a:xfrm>
          <a:prstGeom prst="rightArrow">
            <a:avLst>
              <a:gd name="adj1" fmla="val 50000"/>
              <a:gd name="adj2" fmla="val 92308"/>
            </a:avLst>
          </a:prstGeom>
          <a:solidFill>
            <a:srgbClr val="10BC45"/>
          </a:solidFill>
          <a:ln w="25400">
            <a:noFill/>
            <a:miter lim="800000"/>
            <a:headEnd/>
            <a:tailEnd/>
          </a:ln>
          <a:effectLst>
            <a:outerShdw dist="40161" dir="4293903" algn="ctr" rotWithShape="0">
              <a:srgbClr val="5F5F5F">
                <a:alpha val="50000"/>
              </a:srgbClr>
            </a:outerShdw>
          </a:effectLst>
        </p:spPr>
        <p:txBody>
          <a:bodyPr wrap="none" anchor="ctr"/>
          <a:lstStyle/>
          <a:p>
            <a:pPr>
              <a:defRPr/>
            </a:pPr>
            <a:endParaRPr lang="en-US">
              <a:latin typeface="Arial" charset="0"/>
            </a:endParaRPr>
          </a:p>
        </p:txBody>
      </p:sp>
      <p:sp>
        <p:nvSpPr>
          <p:cNvPr id="88075" name="AutoShape 11"/>
          <p:cNvSpPr>
            <a:spLocks noChangeArrowheads="1"/>
          </p:cNvSpPr>
          <p:nvPr/>
        </p:nvSpPr>
        <p:spPr bwMode="auto">
          <a:xfrm flipH="1" flipV="1">
            <a:off x="2312988" y="2979738"/>
            <a:ext cx="1219200" cy="330200"/>
          </a:xfrm>
          <a:prstGeom prst="rightArrow">
            <a:avLst>
              <a:gd name="adj1" fmla="val 50000"/>
              <a:gd name="adj2" fmla="val 92308"/>
            </a:avLst>
          </a:prstGeom>
          <a:solidFill>
            <a:srgbClr val="10BC45"/>
          </a:solidFill>
          <a:ln w="25400">
            <a:noFill/>
            <a:miter lim="800000"/>
            <a:headEnd/>
            <a:tailEnd/>
          </a:ln>
          <a:effectLst>
            <a:outerShdw dist="40161" dir="4293903" algn="ctr" rotWithShape="0">
              <a:srgbClr val="5F5F5F">
                <a:alpha val="50000"/>
              </a:srgbClr>
            </a:outerShdw>
          </a:effectLst>
        </p:spPr>
        <p:txBody>
          <a:bodyPr wrap="none" anchor="ctr"/>
          <a:lstStyle/>
          <a:p>
            <a:pPr>
              <a:defRPr/>
            </a:pPr>
            <a:endParaRPr lang="en-US">
              <a:latin typeface="Arial" charset="0"/>
            </a:endParaRPr>
          </a:p>
        </p:txBody>
      </p:sp>
      <p:sp>
        <p:nvSpPr>
          <p:cNvPr id="88076" name="AutoShape 12"/>
          <p:cNvSpPr>
            <a:spLocks noChangeArrowheads="1"/>
          </p:cNvSpPr>
          <p:nvPr/>
        </p:nvSpPr>
        <p:spPr bwMode="auto">
          <a:xfrm rot="16184693" flipH="1">
            <a:off x="3922713" y="4760913"/>
            <a:ext cx="1219200" cy="330200"/>
          </a:xfrm>
          <a:prstGeom prst="rightArrow">
            <a:avLst>
              <a:gd name="adj1" fmla="val 50000"/>
              <a:gd name="adj2" fmla="val 92308"/>
            </a:avLst>
          </a:prstGeom>
          <a:solidFill>
            <a:srgbClr val="10BC45"/>
          </a:solidFill>
          <a:ln w="25400">
            <a:noFill/>
            <a:miter lim="800000"/>
            <a:headEnd/>
            <a:tailEnd/>
          </a:ln>
          <a:effectLst>
            <a:outerShdw dist="40161" dir="4293903" algn="ctr" rotWithShape="0">
              <a:srgbClr val="5F5F5F">
                <a:alpha val="50000"/>
              </a:srgbClr>
            </a:outerShdw>
          </a:effectLst>
        </p:spPr>
        <p:txBody>
          <a:bodyPr wrap="none" anchor="ctr"/>
          <a:lstStyle/>
          <a:p>
            <a:pPr>
              <a:defRPr/>
            </a:pPr>
            <a:endParaRPr lang="en-US">
              <a:latin typeface="Arial" charset="0"/>
            </a:endParaRPr>
          </a:p>
        </p:txBody>
      </p:sp>
      <p:sp>
        <p:nvSpPr>
          <p:cNvPr id="88077" name="Text Box 13"/>
          <p:cNvSpPr txBox="1">
            <a:spLocks noChangeArrowheads="1"/>
          </p:cNvSpPr>
          <p:nvPr/>
        </p:nvSpPr>
        <p:spPr bwMode="auto">
          <a:xfrm>
            <a:off x="5391150" y="5254625"/>
            <a:ext cx="206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10BC45"/>
                </a:solidFill>
              </a:rPr>
              <a:t>muscle cells</a:t>
            </a:r>
            <a:endParaRPr lang="en-US" sz="2400" b="1">
              <a:solidFill>
                <a:srgbClr val="10BC45"/>
              </a:solidFill>
            </a:endParaRPr>
          </a:p>
        </p:txBody>
      </p:sp>
      <p:sp>
        <p:nvSpPr>
          <p:cNvPr id="88078" name="Text Box 14"/>
          <p:cNvSpPr txBox="1">
            <a:spLocks noChangeArrowheads="1"/>
          </p:cNvSpPr>
          <p:nvPr/>
        </p:nvSpPr>
        <p:spPr bwMode="auto">
          <a:xfrm>
            <a:off x="6877050" y="3290888"/>
            <a:ext cx="1684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10BC45"/>
                </a:solidFill>
              </a:rPr>
              <a:t>liver cells</a:t>
            </a:r>
            <a:endParaRPr lang="en-US" sz="2400" b="1">
              <a:solidFill>
                <a:srgbClr val="10BC45"/>
              </a:solidFill>
            </a:endParaRPr>
          </a:p>
        </p:txBody>
      </p:sp>
      <p:pic>
        <p:nvPicPr>
          <p:cNvPr id="88079" name="Picture 15" descr="musc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9888" y="5661025"/>
            <a:ext cx="32861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0" name="Text Box 16"/>
          <p:cNvSpPr txBox="1">
            <a:spLocks noChangeArrowheads="1"/>
          </p:cNvSpPr>
          <p:nvPr/>
        </p:nvSpPr>
        <p:spPr bwMode="auto">
          <a:xfrm>
            <a:off x="3603625" y="1936750"/>
            <a:ext cx="1817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10BC45"/>
                </a:solidFill>
              </a:rPr>
              <a:t>stem cells</a:t>
            </a:r>
            <a:endParaRPr lang="en-US" sz="2400" b="1">
              <a:solidFill>
                <a:srgbClr val="10BC45"/>
              </a:solidFill>
            </a:endParaRPr>
          </a:p>
        </p:txBody>
      </p:sp>
      <p:pic>
        <p:nvPicPr>
          <p:cNvPr id="88081" name="Picture 17" descr="red_blood_c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28647">
            <a:off x="409575" y="2370138"/>
            <a:ext cx="12350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Rectangle 18"/>
          <p:cNvSpPr>
            <a:spLocks noGrp="1" noChangeArrowheads="1"/>
          </p:cNvSpPr>
          <p:nvPr>
            <p:ph type="title" sz="quarter"/>
          </p:nvPr>
        </p:nvSpPr>
        <p:spPr>
          <a:xfrm>
            <a:off x="684213" y="0"/>
            <a:ext cx="7772400" cy="620713"/>
          </a:xfrm>
        </p:spPr>
        <p:txBody>
          <a:bodyPr/>
          <a:lstStyle/>
          <a:p>
            <a:pPr eaLnBrk="1" hangingPunct="1"/>
            <a:r>
              <a:rPr lang="en-GB" sz="4000" smtClean="0"/>
              <a:t>What are stem cells?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8070"/>
                                        </p:tgtEl>
                                        <p:attrNameLst>
                                          <p:attrName>style.visibility</p:attrName>
                                        </p:attrNameLst>
                                      </p:cBhvr>
                                      <p:to>
                                        <p:strVal val="visible"/>
                                      </p:to>
                                    </p:set>
                                    <p:anim calcmode="lin" valueType="num">
                                      <p:cBhvr>
                                        <p:cTn id="7" dur="500" fill="hold"/>
                                        <p:tgtEl>
                                          <p:spTgt spid="88070"/>
                                        </p:tgtEl>
                                        <p:attrNameLst>
                                          <p:attrName>ppt_w</p:attrName>
                                        </p:attrNameLst>
                                      </p:cBhvr>
                                      <p:tavLst>
                                        <p:tav tm="0">
                                          <p:val>
                                            <p:fltVal val="0"/>
                                          </p:val>
                                        </p:tav>
                                        <p:tav tm="100000">
                                          <p:val>
                                            <p:strVal val="#ppt_w"/>
                                          </p:val>
                                        </p:tav>
                                      </p:tavLst>
                                    </p:anim>
                                    <p:anim calcmode="lin" valueType="num">
                                      <p:cBhvr>
                                        <p:cTn id="8" dur="500" fill="hold"/>
                                        <p:tgtEl>
                                          <p:spTgt spid="8807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88071"/>
                                        </p:tgtEl>
                                        <p:attrNameLst>
                                          <p:attrName>style.visibility</p:attrName>
                                        </p:attrNameLst>
                                      </p:cBhvr>
                                      <p:to>
                                        <p:strVal val="visible"/>
                                      </p:to>
                                    </p:set>
                                    <p:anim calcmode="lin" valueType="num">
                                      <p:cBhvr>
                                        <p:cTn id="12" dur="500" fill="hold"/>
                                        <p:tgtEl>
                                          <p:spTgt spid="88071"/>
                                        </p:tgtEl>
                                        <p:attrNameLst>
                                          <p:attrName>ppt_w</p:attrName>
                                        </p:attrNameLst>
                                      </p:cBhvr>
                                      <p:tavLst>
                                        <p:tav tm="0">
                                          <p:val>
                                            <p:fltVal val="0"/>
                                          </p:val>
                                        </p:tav>
                                        <p:tav tm="100000">
                                          <p:val>
                                            <p:strVal val="#ppt_w"/>
                                          </p:val>
                                        </p:tav>
                                      </p:tavLst>
                                    </p:anim>
                                    <p:anim calcmode="lin" valueType="num">
                                      <p:cBhvr>
                                        <p:cTn id="13" dur="500" fill="hold"/>
                                        <p:tgtEl>
                                          <p:spTgt spid="8807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88072"/>
                                        </p:tgtEl>
                                        <p:attrNameLst>
                                          <p:attrName>style.visibility</p:attrName>
                                        </p:attrNameLst>
                                      </p:cBhvr>
                                      <p:to>
                                        <p:strVal val="visible"/>
                                      </p:to>
                                    </p:set>
                                    <p:anim calcmode="lin" valueType="num">
                                      <p:cBhvr>
                                        <p:cTn id="17" dur="500" fill="hold"/>
                                        <p:tgtEl>
                                          <p:spTgt spid="88072"/>
                                        </p:tgtEl>
                                        <p:attrNameLst>
                                          <p:attrName>ppt_w</p:attrName>
                                        </p:attrNameLst>
                                      </p:cBhvr>
                                      <p:tavLst>
                                        <p:tav tm="0">
                                          <p:val>
                                            <p:fltVal val="0"/>
                                          </p:val>
                                        </p:tav>
                                        <p:tav tm="100000">
                                          <p:val>
                                            <p:strVal val="#ppt_w"/>
                                          </p:val>
                                        </p:tav>
                                      </p:tavLst>
                                    </p:anim>
                                    <p:anim calcmode="lin" valueType="num">
                                      <p:cBhvr>
                                        <p:cTn id="18" dur="500" fill="hold"/>
                                        <p:tgtEl>
                                          <p:spTgt spid="8807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88073"/>
                                        </p:tgtEl>
                                        <p:attrNameLst>
                                          <p:attrName>style.visibility</p:attrName>
                                        </p:attrNameLst>
                                      </p:cBhvr>
                                      <p:to>
                                        <p:strVal val="visible"/>
                                      </p:to>
                                    </p:set>
                                    <p:anim calcmode="lin" valueType="num">
                                      <p:cBhvr>
                                        <p:cTn id="22" dur="500" fill="hold"/>
                                        <p:tgtEl>
                                          <p:spTgt spid="88073"/>
                                        </p:tgtEl>
                                        <p:attrNameLst>
                                          <p:attrName>ppt_w</p:attrName>
                                        </p:attrNameLst>
                                      </p:cBhvr>
                                      <p:tavLst>
                                        <p:tav tm="0">
                                          <p:val>
                                            <p:fltVal val="0"/>
                                          </p:val>
                                        </p:tav>
                                        <p:tav tm="100000">
                                          <p:val>
                                            <p:strVal val="#ppt_w"/>
                                          </p:val>
                                        </p:tav>
                                      </p:tavLst>
                                    </p:anim>
                                    <p:anim calcmode="lin" valueType="num">
                                      <p:cBhvr>
                                        <p:cTn id="23" dur="500" fill="hold"/>
                                        <p:tgtEl>
                                          <p:spTgt spid="8807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88080"/>
                                        </p:tgtEl>
                                        <p:attrNameLst>
                                          <p:attrName>style.visibility</p:attrName>
                                        </p:attrNameLst>
                                      </p:cBhvr>
                                      <p:to>
                                        <p:strVal val="visible"/>
                                      </p:to>
                                    </p:set>
                                    <p:animEffect transition="in" filter="dissolve">
                                      <p:cBhvr>
                                        <p:cTn id="27" dur="500"/>
                                        <p:tgtEl>
                                          <p:spTgt spid="880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8075"/>
                                        </p:tgtEl>
                                        <p:attrNameLst>
                                          <p:attrName>style.visibility</p:attrName>
                                        </p:attrNameLst>
                                      </p:cBhvr>
                                      <p:to>
                                        <p:strVal val="visible"/>
                                      </p:to>
                                    </p:set>
                                    <p:animEffect transition="in" filter="wipe(right)">
                                      <p:cBhvr>
                                        <p:cTn id="32" dur="500"/>
                                        <p:tgtEl>
                                          <p:spTgt spid="88075"/>
                                        </p:tgtEl>
                                      </p:cBhvr>
                                    </p:animEffect>
                                  </p:childTnLst>
                                </p:cTn>
                              </p:par>
                            </p:childTnLst>
                          </p:cTn>
                        </p:par>
                        <p:par>
                          <p:cTn id="33" fill="hold" nodeType="afterGroup">
                            <p:stCondLst>
                              <p:cond delay="500"/>
                            </p:stCondLst>
                            <p:childTnLst>
                              <p:par>
                                <p:cTn id="34" presetID="23" presetClass="entr" presetSubtype="16" fill="hold" nodeType="afterEffect">
                                  <p:stCondLst>
                                    <p:cond delay="0"/>
                                  </p:stCondLst>
                                  <p:childTnLst>
                                    <p:set>
                                      <p:cBhvr>
                                        <p:cTn id="35" dur="1" fill="hold">
                                          <p:stCondLst>
                                            <p:cond delay="0"/>
                                          </p:stCondLst>
                                        </p:cTn>
                                        <p:tgtEl>
                                          <p:spTgt spid="88081"/>
                                        </p:tgtEl>
                                        <p:attrNameLst>
                                          <p:attrName>style.visibility</p:attrName>
                                        </p:attrNameLst>
                                      </p:cBhvr>
                                      <p:to>
                                        <p:strVal val="visible"/>
                                      </p:to>
                                    </p:set>
                                    <p:anim calcmode="lin" valueType="num">
                                      <p:cBhvr>
                                        <p:cTn id="36" dur="500" fill="hold"/>
                                        <p:tgtEl>
                                          <p:spTgt spid="88081"/>
                                        </p:tgtEl>
                                        <p:attrNameLst>
                                          <p:attrName>ppt_w</p:attrName>
                                        </p:attrNameLst>
                                      </p:cBhvr>
                                      <p:tavLst>
                                        <p:tav tm="0">
                                          <p:val>
                                            <p:fltVal val="0"/>
                                          </p:val>
                                        </p:tav>
                                        <p:tav tm="100000">
                                          <p:val>
                                            <p:strVal val="#ppt_w"/>
                                          </p:val>
                                        </p:tav>
                                      </p:tavLst>
                                    </p:anim>
                                    <p:anim calcmode="lin" valueType="num">
                                      <p:cBhvr>
                                        <p:cTn id="37" dur="500" fill="hold"/>
                                        <p:tgtEl>
                                          <p:spTgt spid="88081"/>
                                        </p:tgtEl>
                                        <p:attrNameLst>
                                          <p:attrName>ppt_h</p:attrName>
                                        </p:attrNameLst>
                                      </p:cBhvr>
                                      <p:tavLst>
                                        <p:tav tm="0">
                                          <p:val>
                                            <p:fltVal val="0"/>
                                          </p:val>
                                        </p:tav>
                                        <p:tav tm="100000">
                                          <p:val>
                                            <p:strVal val="#ppt_h"/>
                                          </p:val>
                                        </p:tav>
                                      </p:tavLst>
                                    </p:anim>
                                  </p:childTnLst>
                                </p:cTn>
                              </p:par>
                            </p:childTnLst>
                          </p:cTn>
                        </p:par>
                        <p:par>
                          <p:cTn id="38" fill="hold" nodeType="afterGroup">
                            <p:stCondLst>
                              <p:cond delay="1000"/>
                            </p:stCondLst>
                            <p:childTnLst>
                              <p:par>
                                <p:cTn id="39" presetID="23" presetClass="entr" presetSubtype="16" fill="hold" nodeType="afterEffect">
                                  <p:stCondLst>
                                    <p:cond delay="0"/>
                                  </p:stCondLst>
                                  <p:childTnLst>
                                    <p:set>
                                      <p:cBhvr>
                                        <p:cTn id="40" dur="1" fill="hold">
                                          <p:stCondLst>
                                            <p:cond delay="0"/>
                                          </p:stCondLst>
                                        </p:cTn>
                                        <p:tgtEl>
                                          <p:spTgt spid="88067"/>
                                        </p:tgtEl>
                                        <p:attrNameLst>
                                          <p:attrName>style.visibility</p:attrName>
                                        </p:attrNameLst>
                                      </p:cBhvr>
                                      <p:to>
                                        <p:strVal val="visible"/>
                                      </p:to>
                                    </p:set>
                                    <p:anim calcmode="lin" valueType="num">
                                      <p:cBhvr>
                                        <p:cTn id="41" dur="500" fill="hold"/>
                                        <p:tgtEl>
                                          <p:spTgt spid="88067"/>
                                        </p:tgtEl>
                                        <p:attrNameLst>
                                          <p:attrName>ppt_w</p:attrName>
                                        </p:attrNameLst>
                                      </p:cBhvr>
                                      <p:tavLst>
                                        <p:tav tm="0">
                                          <p:val>
                                            <p:fltVal val="0"/>
                                          </p:val>
                                        </p:tav>
                                        <p:tav tm="100000">
                                          <p:val>
                                            <p:strVal val="#ppt_w"/>
                                          </p:val>
                                        </p:tav>
                                      </p:tavLst>
                                    </p:anim>
                                    <p:anim calcmode="lin" valueType="num">
                                      <p:cBhvr>
                                        <p:cTn id="42" dur="500" fill="hold"/>
                                        <p:tgtEl>
                                          <p:spTgt spid="88067"/>
                                        </p:tgtEl>
                                        <p:attrNameLst>
                                          <p:attrName>ppt_h</p:attrName>
                                        </p:attrNameLst>
                                      </p:cBhvr>
                                      <p:tavLst>
                                        <p:tav tm="0">
                                          <p:val>
                                            <p:fltVal val="0"/>
                                          </p:val>
                                        </p:tav>
                                        <p:tav tm="100000">
                                          <p:val>
                                            <p:strVal val="#ppt_h"/>
                                          </p:val>
                                        </p:tav>
                                      </p:tavLst>
                                    </p:anim>
                                  </p:childTnLst>
                                </p:cTn>
                              </p:par>
                            </p:childTnLst>
                          </p:cTn>
                        </p:par>
                        <p:par>
                          <p:cTn id="43" fill="hold" nodeType="afterGroup">
                            <p:stCondLst>
                              <p:cond delay="1500"/>
                            </p:stCondLst>
                            <p:childTnLst>
                              <p:par>
                                <p:cTn id="44" presetID="9" presetClass="entr" presetSubtype="0" fill="hold" grpId="0" nodeType="afterEffect">
                                  <p:stCondLst>
                                    <p:cond delay="0"/>
                                  </p:stCondLst>
                                  <p:childTnLst>
                                    <p:set>
                                      <p:cBhvr>
                                        <p:cTn id="45" dur="1" fill="hold">
                                          <p:stCondLst>
                                            <p:cond delay="0"/>
                                          </p:stCondLst>
                                        </p:cTn>
                                        <p:tgtEl>
                                          <p:spTgt spid="88068"/>
                                        </p:tgtEl>
                                        <p:attrNameLst>
                                          <p:attrName>style.visibility</p:attrName>
                                        </p:attrNameLst>
                                      </p:cBhvr>
                                      <p:to>
                                        <p:strVal val="visible"/>
                                      </p:to>
                                    </p:set>
                                    <p:animEffect transition="in" filter="dissolve">
                                      <p:cBhvr>
                                        <p:cTn id="46" dur="500"/>
                                        <p:tgtEl>
                                          <p:spTgt spid="8806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88076"/>
                                        </p:tgtEl>
                                        <p:attrNameLst>
                                          <p:attrName>style.visibility</p:attrName>
                                        </p:attrNameLst>
                                      </p:cBhvr>
                                      <p:to>
                                        <p:strVal val="visible"/>
                                      </p:to>
                                    </p:set>
                                    <p:animEffect transition="in" filter="wipe(up)">
                                      <p:cBhvr>
                                        <p:cTn id="51" dur="500"/>
                                        <p:tgtEl>
                                          <p:spTgt spid="88076"/>
                                        </p:tgtEl>
                                      </p:cBhvr>
                                    </p:animEffect>
                                  </p:childTnLst>
                                </p:cTn>
                              </p:par>
                            </p:childTnLst>
                          </p:cTn>
                        </p:par>
                        <p:par>
                          <p:cTn id="52" fill="hold" nodeType="afterGroup">
                            <p:stCondLst>
                              <p:cond delay="500"/>
                            </p:stCondLst>
                            <p:childTnLst>
                              <p:par>
                                <p:cTn id="53" presetID="23" presetClass="entr" presetSubtype="16" fill="hold" nodeType="afterEffect">
                                  <p:stCondLst>
                                    <p:cond delay="0"/>
                                  </p:stCondLst>
                                  <p:childTnLst>
                                    <p:set>
                                      <p:cBhvr>
                                        <p:cTn id="54" dur="1" fill="hold">
                                          <p:stCondLst>
                                            <p:cond delay="0"/>
                                          </p:stCondLst>
                                        </p:cTn>
                                        <p:tgtEl>
                                          <p:spTgt spid="88079"/>
                                        </p:tgtEl>
                                        <p:attrNameLst>
                                          <p:attrName>style.visibility</p:attrName>
                                        </p:attrNameLst>
                                      </p:cBhvr>
                                      <p:to>
                                        <p:strVal val="visible"/>
                                      </p:to>
                                    </p:set>
                                    <p:anim calcmode="lin" valueType="num">
                                      <p:cBhvr>
                                        <p:cTn id="55" dur="500" fill="hold"/>
                                        <p:tgtEl>
                                          <p:spTgt spid="88079"/>
                                        </p:tgtEl>
                                        <p:attrNameLst>
                                          <p:attrName>ppt_w</p:attrName>
                                        </p:attrNameLst>
                                      </p:cBhvr>
                                      <p:tavLst>
                                        <p:tav tm="0">
                                          <p:val>
                                            <p:fltVal val="0"/>
                                          </p:val>
                                        </p:tav>
                                        <p:tav tm="100000">
                                          <p:val>
                                            <p:strVal val="#ppt_w"/>
                                          </p:val>
                                        </p:tav>
                                      </p:tavLst>
                                    </p:anim>
                                    <p:anim calcmode="lin" valueType="num">
                                      <p:cBhvr>
                                        <p:cTn id="56" dur="500" fill="hold"/>
                                        <p:tgtEl>
                                          <p:spTgt spid="88079"/>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000"/>
                            </p:stCondLst>
                            <p:childTnLst>
                              <p:par>
                                <p:cTn id="58" presetID="9" presetClass="entr" presetSubtype="0" fill="hold" grpId="0" nodeType="afterEffect">
                                  <p:stCondLst>
                                    <p:cond delay="0"/>
                                  </p:stCondLst>
                                  <p:childTnLst>
                                    <p:set>
                                      <p:cBhvr>
                                        <p:cTn id="59" dur="1" fill="hold">
                                          <p:stCondLst>
                                            <p:cond delay="0"/>
                                          </p:stCondLst>
                                        </p:cTn>
                                        <p:tgtEl>
                                          <p:spTgt spid="88077"/>
                                        </p:tgtEl>
                                        <p:attrNameLst>
                                          <p:attrName>style.visibility</p:attrName>
                                        </p:attrNameLst>
                                      </p:cBhvr>
                                      <p:to>
                                        <p:strVal val="visible"/>
                                      </p:to>
                                    </p:set>
                                    <p:animEffect transition="in" filter="dissolve">
                                      <p:cBhvr>
                                        <p:cTn id="60" dur="500"/>
                                        <p:tgtEl>
                                          <p:spTgt spid="8807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8074"/>
                                        </p:tgtEl>
                                        <p:attrNameLst>
                                          <p:attrName>style.visibility</p:attrName>
                                        </p:attrNameLst>
                                      </p:cBhvr>
                                      <p:to>
                                        <p:strVal val="visible"/>
                                      </p:to>
                                    </p:set>
                                    <p:animEffect transition="in" filter="wipe(left)">
                                      <p:cBhvr>
                                        <p:cTn id="65" dur="500"/>
                                        <p:tgtEl>
                                          <p:spTgt spid="88074"/>
                                        </p:tgtEl>
                                      </p:cBhvr>
                                    </p:animEffect>
                                  </p:childTnLst>
                                </p:cTn>
                              </p:par>
                            </p:childTnLst>
                          </p:cTn>
                        </p:par>
                        <p:par>
                          <p:cTn id="66" fill="hold" nodeType="afterGroup">
                            <p:stCondLst>
                              <p:cond delay="500"/>
                            </p:stCondLst>
                            <p:childTnLst>
                              <p:par>
                                <p:cTn id="67" presetID="23" presetClass="entr" presetSubtype="16" fill="hold" nodeType="afterEffect">
                                  <p:stCondLst>
                                    <p:cond delay="0"/>
                                  </p:stCondLst>
                                  <p:childTnLst>
                                    <p:set>
                                      <p:cBhvr>
                                        <p:cTn id="68" dur="1" fill="hold">
                                          <p:stCondLst>
                                            <p:cond delay="0"/>
                                          </p:stCondLst>
                                        </p:cTn>
                                        <p:tgtEl>
                                          <p:spTgt spid="88066"/>
                                        </p:tgtEl>
                                        <p:attrNameLst>
                                          <p:attrName>style.visibility</p:attrName>
                                        </p:attrNameLst>
                                      </p:cBhvr>
                                      <p:to>
                                        <p:strVal val="visible"/>
                                      </p:to>
                                    </p:set>
                                    <p:anim calcmode="lin" valueType="num">
                                      <p:cBhvr>
                                        <p:cTn id="69" dur="500" fill="hold"/>
                                        <p:tgtEl>
                                          <p:spTgt spid="88066"/>
                                        </p:tgtEl>
                                        <p:attrNameLst>
                                          <p:attrName>ppt_w</p:attrName>
                                        </p:attrNameLst>
                                      </p:cBhvr>
                                      <p:tavLst>
                                        <p:tav tm="0">
                                          <p:val>
                                            <p:fltVal val="0"/>
                                          </p:val>
                                        </p:tav>
                                        <p:tav tm="100000">
                                          <p:val>
                                            <p:strVal val="#ppt_w"/>
                                          </p:val>
                                        </p:tav>
                                      </p:tavLst>
                                    </p:anim>
                                    <p:anim calcmode="lin" valueType="num">
                                      <p:cBhvr>
                                        <p:cTn id="70" dur="500" fill="hold"/>
                                        <p:tgtEl>
                                          <p:spTgt spid="88066"/>
                                        </p:tgtEl>
                                        <p:attrNameLst>
                                          <p:attrName>ppt_h</p:attrName>
                                        </p:attrNameLst>
                                      </p:cBhvr>
                                      <p:tavLst>
                                        <p:tav tm="0">
                                          <p:val>
                                            <p:fltVal val="0"/>
                                          </p:val>
                                        </p:tav>
                                        <p:tav tm="100000">
                                          <p:val>
                                            <p:strVal val="#ppt_h"/>
                                          </p:val>
                                        </p:tav>
                                      </p:tavLst>
                                    </p:anim>
                                  </p:childTnLst>
                                </p:cTn>
                              </p:par>
                            </p:childTnLst>
                          </p:cTn>
                        </p:par>
                        <p:par>
                          <p:cTn id="71" fill="hold" nodeType="afterGroup">
                            <p:stCondLst>
                              <p:cond delay="1000"/>
                            </p:stCondLst>
                            <p:childTnLst>
                              <p:par>
                                <p:cTn id="72" presetID="9" presetClass="entr" presetSubtype="0" fill="hold" grpId="0" nodeType="afterEffect">
                                  <p:stCondLst>
                                    <p:cond delay="0"/>
                                  </p:stCondLst>
                                  <p:childTnLst>
                                    <p:set>
                                      <p:cBhvr>
                                        <p:cTn id="73" dur="1" fill="hold">
                                          <p:stCondLst>
                                            <p:cond delay="0"/>
                                          </p:stCondLst>
                                        </p:cTn>
                                        <p:tgtEl>
                                          <p:spTgt spid="88078"/>
                                        </p:tgtEl>
                                        <p:attrNameLst>
                                          <p:attrName>style.visibility</p:attrName>
                                        </p:attrNameLst>
                                      </p:cBhvr>
                                      <p:to>
                                        <p:strVal val="visible"/>
                                      </p:to>
                                    </p:set>
                                    <p:animEffect transition="in" filter="dissolve">
                                      <p:cBhvr>
                                        <p:cTn id="74" dur="500"/>
                                        <p:tgtEl>
                                          <p:spTgt spid="88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88074" grpId="0" animBg="1"/>
      <p:bldP spid="88075" grpId="0" animBg="1"/>
      <p:bldP spid="88076" grpId="0" animBg="1"/>
      <p:bldP spid="88077" grpId="0"/>
      <p:bldP spid="88078" grpId="0"/>
      <p:bldP spid="880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l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5" y="1676400"/>
            <a:ext cx="23907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687388" y="5459413"/>
            <a:ext cx="7742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10066"/>
                </a:solidFill>
              </a:rPr>
              <a:t>How could you make an embryo that only contained your genes?</a:t>
            </a:r>
          </a:p>
        </p:txBody>
      </p:sp>
      <p:sp>
        <p:nvSpPr>
          <p:cNvPr id="28676" name="Rectangle 4"/>
          <p:cNvSpPr>
            <a:spLocks noChangeArrowheads="1"/>
          </p:cNvSpPr>
          <p:nvPr/>
        </p:nvSpPr>
        <p:spPr bwMode="auto">
          <a:xfrm>
            <a:off x="563563" y="78422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00066"/>
                </a:solidFill>
              </a:rPr>
              <a:t>Stem cells could be injected into damaged organs to rebuild the tissues. This would reduce the need for organ transplants.</a:t>
            </a:r>
            <a:r>
              <a:rPr lang="en-GB" sz="2400"/>
              <a:t> </a:t>
            </a:r>
          </a:p>
        </p:txBody>
      </p:sp>
      <p:pic>
        <p:nvPicPr>
          <p:cNvPr id="90117" name="Picture 5" descr="embryo_singlecell1_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887735">
            <a:off x="631825" y="18764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6" descr="embryo_singlecell1_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33951">
            <a:off x="1219994" y="1893094"/>
            <a:ext cx="9271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7" descr="embryo_singlecell1_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898899">
            <a:off x="606425" y="2546350"/>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8" descr="embryo_singlecell1_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912376">
            <a:off x="1257301" y="2579687"/>
            <a:ext cx="925512"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1" name="Rectangle 9"/>
          <p:cNvSpPr>
            <a:spLocks noChangeArrowheads="1"/>
          </p:cNvSpPr>
          <p:nvPr/>
        </p:nvSpPr>
        <p:spPr bwMode="auto">
          <a:xfrm>
            <a:off x="687388" y="4092575"/>
            <a:ext cx="8456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10066"/>
                </a:solidFill>
              </a:rPr>
              <a:t>The stem cells would need to have the same genes as the patient, otherwise they would be rejected by the patient’s immune system. They would need to be clones.</a:t>
            </a:r>
          </a:p>
        </p:txBody>
      </p:sp>
      <p:sp>
        <p:nvSpPr>
          <p:cNvPr id="90122" name="AutoShape 10"/>
          <p:cNvSpPr>
            <a:spLocks noChangeArrowheads="1"/>
          </p:cNvSpPr>
          <p:nvPr/>
        </p:nvSpPr>
        <p:spPr bwMode="auto">
          <a:xfrm>
            <a:off x="2992438" y="2668588"/>
            <a:ext cx="2019300" cy="330200"/>
          </a:xfrm>
          <a:prstGeom prst="rightArrow">
            <a:avLst>
              <a:gd name="adj1" fmla="val 50000"/>
              <a:gd name="adj2" fmla="val 89890"/>
            </a:avLst>
          </a:prstGeom>
          <a:solidFill>
            <a:srgbClr val="10BC45"/>
          </a:solidFill>
          <a:ln w="25400">
            <a:noFill/>
            <a:miter lim="800000"/>
            <a:headEnd/>
            <a:tailEnd/>
          </a:ln>
          <a:effectLst>
            <a:outerShdw dist="40161" dir="4293903" algn="ctr" rotWithShape="0">
              <a:srgbClr val="5F5F5F">
                <a:alpha val="50000"/>
              </a:srgbClr>
            </a:outerShdw>
          </a:effectLst>
        </p:spPr>
        <p:txBody>
          <a:bodyPr wrap="none" anchor="ctr"/>
          <a:lstStyle/>
          <a:p>
            <a:pPr>
              <a:defRPr/>
            </a:pPr>
            <a:endParaRPr lang="en-US">
              <a:latin typeface="Arial" charset="0"/>
            </a:endParaRPr>
          </a:p>
        </p:txBody>
      </p:sp>
      <p:sp>
        <p:nvSpPr>
          <p:cNvPr id="90123" name="Text Box 11"/>
          <p:cNvSpPr txBox="1">
            <a:spLocks noChangeArrowheads="1"/>
          </p:cNvSpPr>
          <p:nvPr/>
        </p:nvSpPr>
        <p:spPr bwMode="auto">
          <a:xfrm>
            <a:off x="2478088" y="1774825"/>
            <a:ext cx="32559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10BC45"/>
                </a:solidFill>
              </a:rPr>
              <a:t>injected into patient with diseased liver</a:t>
            </a:r>
            <a:endParaRPr lang="en-US" sz="2400" b="1">
              <a:solidFill>
                <a:srgbClr val="10BC45"/>
              </a:solidFill>
            </a:endParaRPr>
          </a:p>
        </p:txBody>
      </p:sp>
      <p:sp>
        <p:nvSpPr>
          <p:cNvPr id="90124" name="Text Box 12"/>
          <p:cNvSpPr txBox="1">
            <a:spLocks noChangeArrowheads="1"/>
          </p:cNvSpPr>
          <p:nvPr/>
        </p:nvSpPr>
        <p:spPr bwMode="auto">
          <a:xfrm>
            <a:off x="5876925" y="3529013"/>
            <a:ext cx="286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10BC45"/>
                </a:solidFill>
              </a:rPr>
              <a:t>liver is repaired</a:t>
            </a:r>
            <a:endParaRPr lang="en-US" sz="2400" b="1">
              <a:solidFill>
                <a:srgbClr val="10BC45"/>
              </a:solidFill>
            </a:endParaRPr>
          </a:p>
        </p:txBody>
      </p:sp>
      <p:sp>
        <p:nvSpPr>
          <p:cNvPr id="90125" name="Text Box 13"/>
          <p:cNvSpPr txBox="1">
            <a:spLocks noChangeArrowheads="1"/>
          </p:cNvSpPr>
          <p:nvPr/>
        </p:nvSpPr>
        <p:spPr bwMode="auto">
          <a:xfrm>
            <a:off x="530225" y="3525838"/>
            <a:ext cx="172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10BC45"/>
                </a:solidFill>
              </a:rPr>
              <a:t>stem cells</a:t>
            </a:r>
            <a:endParaRPr lang="en-US" sz="2400" b="1">
              <a:solidFill>
                <a:srgbClr val="10BC45"/>
              </a:solidFill>
            </a:endParaRPr>
          </a:p>
        </p:txBody>
      </p:sp>
      <p:sp>
        <p:nvSpPr>
          <p:cNvPr id="28686" name="Rectangle 14"/>
          <p:cNvSpPr>
            <a:spLocks noGrp="1" noChangeArrowheads="1"/>
          </p:cNvSpPr>
          <p:nvPr>
            <p:ph type="title" sz="quarter"/>
          </p:nvPr>
        </p:nvSpPr>
        <p:spPr>
          <a:xfrm>
            <a:off x="684213" y="0"/>
            <a:ext cx="7772400" cy="515938"/>
          </a:xfrm>
        </p:spPr>
        <p:txBody>
          <a:bodyPr/>
          <a:lstStyle/>
          <a:p>
            <a:pPr eaLnBrk="1" hangingPunct="1"/>
            <a:r>
              <a:rPr lang="en-GB" sz="4000" smtClean="0"/>
              <a:t>Using stem cells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0117"/>
                                        </p:tgtEl>
                                        <p:attrNameLst>
                                          <p:attrName>style.visibility</p:attrName>
                                        </p:attrNameLst>
                                      </p:cBhvr>
                                      <p:to>
                                        <p:strVal val="visible"/>
                                      </p:to>
                                    </p:set>
                                    <p:anim calcmode="lin" valueType="num">
                                      <p:cBhvr>
                                        <p:cTn id="7" dur="500" fill="hold"/>
                                        <p:tgtEl>
                                          <p:spTgt spid="90117"/>
                                        </p:tgtEl>
                                        <p:attrNameLst>
                                          <p:attrName>ppt_w</p:attrName>
                                        </p:attrNameLst>
                                      </p:cBhvr>
                                      <p:tavLst>
                                        <p:tav tm="0">
                                          <p:val>
                                            <p:fltVal val="0"/>
                                          </p:val>
                                        </p:tav>
                                        <p:tav tm="100000">
                                          <p:val>
                                            <p:strVal val="#ppt_w"/>
                                          </p:val>
                                        </p:tav>
                                      </p:tavLst>
                                    </p:anim>
                                    <p:anim calcmode="lin" valueType="num">
                                      <p:cBhvr>
                                        <p:cTn id="8" dur="500" fill="hold"/>
                                        <p:tgtEl>
                                          <p:spTgt spid="9011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90118"/>
                                        </p:tgtEl>
                                        <p:attrNameLst>
                                          <p:attrName>style.visibility</p:attrName>
                                        </p:attrNameLst>
                                      </p:cBhvr>
                                      <p:to>
                                        <p:strVal val="visible"/>
                                      </p:to>
                                    </p:set>
                                    <p:anim calcmode="lin" valueType="num">
                                      <p:cBhvr>
                                        <p:cTn id="12" dur="500" fill="hold"/>
                                        <p:tgtEl>
                                          <p:spTgt spid="90118"/>
                                        </p:tgtEl>
                                        <p:attrNameLst>
                                          <p:attrName>ppt_w</p:attrName>
                                        </p:attrNameLst>
                                      </p:cBhvr>
                                      <p:tavLst>
                                        <p:tav tm="0">
                                          <p:val>
                                            <p:fltVal val="0"/>
                                          </p:val>
                                        </p:tav>
                                        <p:tav tm="100000">
                                          <p:val>
                                            <p:strVal val="#ppt_w"/>
                                          </p:val>
                                        </p:tav>
                                      </p:tavLst>
                                    </p:anim>
                                    <p:anim calcmode="lin" valueType="num">
                                      <p:cBhvr>
                                        <p:cTn id="13" dur="500" fill="hold"/>
                                        <p:tgtEl>
                                          <p:spTgt spid="9011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0119"/>
                                        </p:tgtEl>
                                        <p:attrNameLst>
                                          <p:attrName>style.visibility</p:attrName>
                                        </p:attrNameLst>
                                      </p:cBhvr>
                                      <p:to>
                                        <p:strVal val="visible"/>
                                      </p:to>
                                    </p:set>
                                    <p:anim calcmode="lin" valueType="num">
                                      <p:cBhvr>
                                        <p:cTn id="17" dur="500" fill="hold"/>
                                        <p:tgtEl>
                                          <p:spTgt spid="90119"/>
                                        </p:tgtEl>
                                        <p:attrNameLst>
                                          <p:attrName>ppt_w</p:attrName>
                                        </p:attrNameLst>
                                      </p:cBhvr>
                                      <p:tavLst>
                                        <p:tav tm="0">
                                          <p:val>
                                            <p:fltVal val="0"/>
                                          </p:val>
                                        </p:tav>
                                        <p:tav tm="100000">
                                          <p:val>
                                            <p:strVal val="#ppt_w"/>
                                          </p:val>
                                        </p:tav>
                                      </p:tavLst>
                                    </p:anim>
                                    <p:anim calcmode="lin" valueType="num">
                                      <p:cBhvr>
                                        <p:cTn id="18" dur="500" fill="hold"/>
                                        <p:tgtEl>
                                          <p:spTgt spid="90119"/>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90120"/>
                                        </p:tgtEl>
                                        <p:attrNameLst>
                                          <p:attrName>style.visibility</p:attrName>
                                        </p:attrNameLst>
                                      </p:cBhvr>
                                      <p:to>
                                        <p:strVal val="visible"/>
                                      </p:to>
                                    </p:set>
                                    <p:anim calcmode="lin" valueType="num">
                                      <p:cBhvr>
                                        <p:cTn id="22" dur="500" fill="hold"/>
                                        <p:tgtEl>
                                          <p:spTgt spid="90120"/>
                                        </p:tgtEl>
                                        <p:attrNameLst>
                                          <p:attrName>ppt_w</p:attrName>
                                        </p:attrNameLst>
                                      </p:cBhvr>
                                      <p:tavLst>
                                        <p:tav tm="0">
                                          <p:val>
                                            <p:fltVal val="0"/>
                                          </p:val>
                                        </p:tav>
                                        <p:tav tm="100000">
                                          <p:val>
                                            <p:strVal val="#ppt_w"/>
                                          </p:val>
                                        </p:tav>
                                      </p:tavLst>
                                    </p:anim>
                                    <p:anim calcmode="lin" valueType="num">
                                      <p:cBhvr>
                                        <p:cTn id="23" dur="500" fill="hold"/>
                                        <p:tgtEl>
                                          <p:spTgt spid="90120"/>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90125"/>
                                        </p:tgtEl>
                                        <p:attrNameLst>
                                          <p:attrName>style.visibility</p:attrName>
                                        </p:attrNameLst>
                                      </p:cBhvr>
                                      <p:to>
                                        <p:strVal val="visible"/>
                                      </p:to>
                                    </p:set>
                                    <p:animEffect transition="in" filter="dissolve">
                                      <p:cBhvr>
                                        <p:cTn id="27" dur="500"/>
                                        <p:tgtEl>
                                          <p:spTgt spid="90125"/>
                                        </p:tgtEl>
                                      </p:cBhvr>
                                    </p:animEffect>
                                  </p:childTnLst>
                                </p:cTn>
                              </p:par>
                            </p:childTnLst>
                          </p:cTn>
                        </p:par>
                        <p:par>
                          <p:cTn id="28" fill="hold" nodeType="afterGroup">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0122"/>
                                        </p:tgtEl>
                                        <p:attrNameLst>
                                          <p:attrName>style.visibility</p:attrName>
                                        </p:attrNameLst>
                                      </p:cBhvr>
                                      <p:to>
                                        <p:strVal val="visible"/>
                                      </p:to>
                                    </p:set>
                                    <p:animEffect transition="in" filter="wipe(left)">
                                      <p:cBhvr>
                                        <p:cTn id="31" dur="500"/>
                                        <p:tgtEl>
                                          <p:spTgt spid="90122"/>
                                        </p:tgtEl>
                                      </p:cBhvr>
                                    </p:animEffect>
                                  </p:childTnLst>
                                </p:cTn>
                              </p:par>
                            </p:childTnLst>
                          </p:cTn>
                        </p:par>
                        <p:par>
                          <p:cTn id="32" fill="hold" nodeType="afterGroup">
                            <p:stCondLst>
                              <p:cond delay="3000"/>
                            </p:stCondLst>
                            <p:childTnLst>
                              <p:par>
                                <p:cTn id="33" presetID="9" presetClass="entr" presetSubtype="0" fill="hold" grpId="0" nodeType="afterEffect">
                                  <p:stCondLst>
                                    <p:cond delay="0"/>
                                  </p:stCondLst>
                                  <p:childTnLst>
                                    <p:set>
                                      <p:cBhvr>
                                        <p:cTn id="34" dur="1" fill="hold">
                                          <p:stCondLst>
                                            <p:cond delay="0"/>
                                          </p:stCondLst>
                                        </p:cTn>
                                        <p:tgtEl>
                                          <p:spTgt spid="90123"/>
                                        </p:tgtEl>
                                        <p:attrNameLst>
                                          <p:attrName>style.visibility</p:attrName>
                                        </p:attrNameLst>
                                      </p:cBhvr>
                                      <p:to>
                                        <p:strVal val="visible"/>
                                      </p:to>
                                    </p:set>
                                    <p:animEffect transition="in" filter="dissolve">
                                      <p:cBhvr>
                                        <p:cTn id="35" dur="500"/>
                                        <p:tgtEl>
                                          <p:spTgt spid="90123"/>
                                        </p:tgtEl>
                                      </p:cBhvr>
                                    </p:animEffect>
                                  </p:childTnLst>
                                </p:cTn>
                              </p:par>
                            </p:childTnLst>
                          </p:cTn>
                        </p:par>
                        <p:par>
                          <p:cTn id="36" fill="hold" nodeType="afterGroup">
                            <p:stCondLst>
                              <p:cond delay="3500"/>
                            </p:stCondLst>
                            <p:childTnLst>
                              <p:par>
                                <p:cTn id="37" presetID="23" presetClass="entr" presetSubtype="16" fill="hold" nodeType="afterEffect">
                                  <p:stCondLst>
                                    <p:cond delay="0"/>
                                  </p:stCondLst>
                                  <p:childTnLst>
                                    <p:set>
                                      <p:cBhvr>
                                        <p:cTn id="38" dur="1" fill="hold">
                                          <p:stCondLst>
                                            <p:cond delay="0"/>
                                          </p:stCondLst>
                                        </p:cTn>
                                        <p:tgtEl>
                                          <p:spTgt spid="90114"/>
                                        </p:tgtEl>
                                        <p:attrNameLst>
                                          <p:attrName>style.visibility</p:attrName>
                                        </p:attrNameLst>
                                      </p:cBhvr>
                                      <p:to>
                                        <p:strVal val="visible"/>
                                      </p:to>
                                    </p:set>
                                    <p:anim calcmode="lin" valueType="num">
                                      <p:cBhvr>
                                        <p:cTn id="39" dur="500" fill="hold"/>
                                        <p:tgtEl>
                                          <p:spTgt spid="90114"/>
                                        </p:tgtEl>
                                        <p:attrNameLst>
                                          <p:attrName>ppt_w</p:attrName>
                                        </p:attrNameLst>
                                      </p:cBhvr>
                                      <p:tavLst>
                                        <p:tav tm="0">
                                          <p:val>
                                            <p:fltVal val="0"/>
                                          </p:val>
                                        </p:tav>
                                        <p:tav tm="100000">
                                          <p:val>
                                            <p:strVal val="#ppt_w"/>
                                          </p:val>
                                        </p:tav>
                                      </p:tavLst>
                                    </p:anim>
                                    <p:anim calcmode="lin" valueType="num">
                                      <p:cBhvr>
                                        <p:cTn id="40" dur="500" fill="hold"/>
                                        <p:tgtEl>
                                          <p:spTgt spid="90114"/>
                                        </p:tgtEl>
                                        <p:attrNameLst>
                                          <p:attrName>ppt_h</p:attrName>
                                        </p:attrNameLst>
                                      </p:cBhvr>
                                      <p:tavLst>
                                        <p:tav tm="0">
                                          <p:val>
                                            <p:fltVal val="0"/>
                                          </p:val>
                                        </p:tav>
                                        <p:tav tm="100000">
                                          <p:val>
                                            <p:strVal val="#ppt_h"/>
                                          </p:val>
                                        </p:tav>
                                      </p:tavLst>
                                    </p:anim>
                                  </p:childTnLst>
                                </p:cTn>
                              </p:par>
                            </p:childTnLst>
                          </p:cTn>
                        </p:par>
                        <p:par>
                          <p:cTn id="41" fill="hold" nodeType="afterGroup">
                            <p:stCondLst>
                              <p:cond delay="4000"/>
                            </p:stCondLst>
                            <p:childTnLst>
                              <p:par>
                                <p:cTn id="42" presetID="9" presetClass="entr" presetSubtype="0" fill="hold" grpId="0" nodeType="afterEffect">
                                  <p:stCondLst>
                                    <p:cond delay="0"/>
                                  </p:stCondLst>
                                  <p:childTnLst>
                                    <p:set>
                                      <p:cBhvr>
                                        <p:cTn id="43" dur="1" fill="hold">
                                          <p:stCondLst>
                                            <p:cond delay="0"/>
                                          </p:stCondLst>
                                        </p:cTn>
                                        <p:tgtEl>
                                          <p:spTgt spid="90124"/>
                                        </p:tgtEl>
                                        <p:attrNameLst>
                                          <p:attrName>style.visibility</p:attrName>
                                        </p:attrNameLst>
                                      </p:cBhvr>
                                      <p:to>
                                        <p:strVal val="visible"/>
                                      </p:to>
                                    </p:set>
                                    <p:animEffect transition="in" filter="dissolve">
                                      <p:cBhvr>
                                        <p:cTn id="44" dur="500"/>
                                        <p:tgtEl>
                                          <p:spTgt spid="9012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90121"/>
                                        </p:tgtEl>
                                        <p:attrNameLst>
                                          <p:attrName>style.visibility</p:attrName>
                                        </p:attrNameLst>
                                      </p:cBhvr>
                                      <p:to>
                                        <p:strVal val="visible"/>
                                      </p:to>
                                    </p:set>
                                    <p:animEffect transition="in" filter="dissolve">
                                      <p:cBhvr>
                                        <p:cTn id="49" dur="500"/>
                                        <p:tgtEl>
                                          <p:spTgt spid="9012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90115"/>
                                        </p:tgtEl>
                                        <p:attrNameLst>
                                          <p:attrName>style.visibility</p:attrName>
                                        </p:attrNameLst>
                                      </p:cBhvr>
                                      <p:to>
                                        <p:strVal val="visible"/>
                                      </p:to>
                                    </p:set>
                                    <p:animEffect transition="in" filter="dissolve">
                                      <p:cBhvr>
                                        <p:cTn id="54" dur="5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P spid="90121" grpId="0"/>
      <p:bldP spid="90122" grpId="0" animBg="1"/>
      <p:bldP spid="90123" grpId="0"/>
      <p:bldP spid="90124" grpId="0"/>
      <p:bldP spid="901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embryo_singlecell2_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430463"/>
            <a:ext cx="15430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3"/>
          <p:cNvSpPr txBox="1">
            <a:spLocks noChangeArrowheads="1"/>
          </p:cNvSpPr>
          <p:nvPr/>
        </p:nvSpPr>
        <p:spPr bwMode="auto">
          <a:xfrm>
            <a:off x="954088" y="1631950"/>
            <a:ext cx="2176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b="1">
                <a:solidFill>
                  <a:srgbClr val="10BC45"/>
                </a:solidFill>
              </a:rPr>
              <a:t>patient’s</a:t>
            </a:r>
          </a:p>
          <a:p>
            <a:pPr algn="ctr" eaLnBrk="1" hangingPunct="1"/>
            <a:r>
              <a:rPr lang="en-GB" sz="2400" b="1">
                <a:solidFill>
                  <a:srgbClr val="10BC45"/>
                </a:solidFill>
              </a:rPr>
              <a:t>DNA inserted</a:t>
            </a:r>
          </a:p>
        </p:txBody>
      </p:sp>
      <p:sp>
        <p:nvSpPr>
          <p:cNvPr id="92164" name="Text Box 4"/>
          <p:cNvSpPr txBox="1">
            <a:spLocks noChangeArrowheads="1"/>
          </p:cNvSpPr>
          <p:nvPr/>
        </p:nvSpPr>
        <p:spPr bwMode="auto">
          <a:xfrm>
            <a:off x="5626100" y="3960813"/>
            <a:ext cx="3317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b="1">
                <a:solidFill>
                  <a:srgbClr val="10BC45"/>
                </a:solidFill>
              </a:rPr>
              <a:t>stem cells removed </a:t>
            </a:r>
          </a:p>
          <a:p>
            <a:pPr algn="ctr" eaLnBrk="1" hangingPunct="1"/>
            <a:r>
              <a:rPr lang="en-GB" sz="2400" b="1">
                <a:solidFill>
                  <a:srgbClr val="10BC45"/>
                </a:solidFill>
              </a:rPr>
              <a:t>– the embryo dies</a:t>
            </a:r>
          </a:p>
        </p:txBody>
      </p:sp>
      <p:sp>
        <p:nvSpPr>
          <p:cNvPr id="92165" name="Text Box 5"/>
          <p:cNvSpPr txBox="1">
            <a:spLocks noChangeArrowheads="1"/>
          </p:cNvSpPr>
          <p:nvPr/>
        </p:nvSpPr>
        <p:spPr bwMode="auto">
          <a:xfrm>
            <a:off x="3381375" y="3960813"/>
            <a:ext cx="165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b="1">
                <a:solidFill>
                  <a:srgbClr val="10BC45"/>
                </a:solidFill>
              </a:rPr>
              <a:t>5 day-old </a:t>
            </a:r>
          </a:p>
          <a:p>
            <a:pPr algn="ctr" eaLnBrk="1" hangingPunct="1"/>
            <a:r>
              <a:rPr lang="en-GB" sz="2400" b="1">
                <a:solidFill>
                  <a:srgbClr val="10BC45"/>
                </a:solidFill>
              </a:rPr>
              <a:t>embryo</a:t>
            </a:r>
          </a:p>
        </p:txBody>
      </p:sp>
      <p:sp>
        <p:nvSpPr>
          <p:cNvPr id="92166" name="Rectangle 6"/>
          <p:cNvSpPr>
            <a:spLocks noChangeArrowheads="1"/>
          </p:cNvSpPr>
          <p:nvPr/>
        </p:nvSpPr>
        <p:spPr bwMode="auto">
          <a:xfrm>
            <a:off x="127000" y="3960813"/>
            <a:ext cx="2801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b="1">
                <a:solidFill>
                  <a:srgbClr val="10BC45"/>
                </a:solidFill>
              </a:rPr>
              <a:t>embryo cell</a:t>
            </a:r>
            <a:br>
              <a:rPr lang="en-GB" sz="2400" b="1">
                <a:solidFill>
                  <a:srgbClr val="10BC45"/>
                </a:solidFill>
              </a:rPr>
            </a:br>
            <a:r>
              <a:rPr lang="en-GB" sz="2400" b="1">
                <a:solidFill>
                  <a:srgbClr val="10BC45"/>
                </a:solidFill>
              </a:rPr>
              <a:t>nucleus removed</a:t>
            </a:r>
            <a:endParaRPr lang="en-US" sz="2400" b="1">
              <a:solidFill>
                <a:srgbClr val="10BC45"/>
              </a:solidFill>
            </a:endParaRPr>
          </a:p>
        </p:txBody>
      </p:sp>
      <p:sp>
        <p:nvSpPr>
          <p:cNvPr id="29703" name="Text Box 7"/>
          <p:cNvSpPr txBox="1">
            <a:spLocks noChangeArrowheads="1"/>
          </p:cNvSpPr>
          <p:nvPr/>
        </p:nvSpPr>
        <p:spPr bwMode="auto">
          <a:xfrm>
            <a:off x="566738" y="784225"/>
            <a:ext cx="83962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00066"/>
                </a:solidFill>
              </a:rPr>
              <a:t>The DNA of an embryo cell can be replaced with the DNA from a patient’s cell.</a:t>
            </a:r>
          </a:p>
        </p:txBody>
      </p:sp>
      <p:sp>
        <p:nvSpPr>
          <p:cNvPr id="92168" name="AutoShape 8"/>
          <p:cNvSpPr>
            <a:spLocks noChangeArrowheads="1"/>
          </p:cNvSpPr>
          <p:nvPr/>
        </p:nvSpPr>
        <p:spPr bwMode="auto">
          <a:xfrm>
            <a:off x="5167313" y="3065463"/>
            <a:ext cx="1219200" cy="330200"/>
          </a:xfrm>
          <a:prstGeom prst="rightArrow">
            <a:avLst>
              <a:gd name="adj1" fmla="val 50000"/>
              <a:gd name="adj2" fmla="val 92308"/>
            </a:avLst>
          </a:prstGeom>
          <a:solidFill>
            <a:srgbClr val="10BC45"/>
          </a:solidFill>
          <a:ln w="25400">
            <a:noFill/>
            <a:miter lim="800000"/>
            <a:headEnd/>
            <a:tailEnd/>
          </a:ln>
          <a:effectLst>
            <a:outerShdw dist="40161" dir="4293903" algn="ctr" rotWithShape="0">
              <a:srgbClr val="5F5F5F">
                <a:alpha val="50000"/>
              </a:srgbClr>
            </a:outerShdw>
          </a:effectLst>
        </p:spPr>
        <p:txBody>
          <a:bodyPr wrap="none" anchor="ctr"/>
          <a:lstStyle/>
          <a:p>
            <a:pPr>
              <a:defRPr/>
            </a:pPr>
            <a:endParaRPr lang="en-US">
              <a:latin typeface="Arial" charset="0"/>
            </a:endParaRPr>
          </a:p>
        </p:txBody>
      </p:sp>
      <p:sp>
        <p:nvSpPr>
          <p:cNvPr id="92169" name="AutoShape 9"/>
          <p:cNvSpPr>
            <a:spLocks noChangeArrowheads="1"/>
          </p:cNvSpPr>
          <p:nvPr/>
        </p:nvSpPr>
        <p:spPr bwMode="auto">
          <a:xfrm>
            <a:off x="2087563" y="3033713"/>
            <a:ext cx="1219200" cy="330200"/>
          </a:xfrm>
          <a:prstGeom prst="rightArrow">
            <a:avLst>
              <a:gd name="adj1" fmla="val 50000"/>
              <a:gd name="adj2" fmla="val 92308"/>
            </a:avLst>
          </a:prstGeom>
          <a:solidFill>
            <a:srgbClr val="10BC45"/>
          </a:solidFill>
          <a:ln w="25400">
            <a:noFill/>
            <a:miter lim="800000"/>
            <a:headEnd/>
            <a:tailEnd/>
          </a:ln>
          <a:effectLst>
            <a:outerShdw dist="40161" dir="4293903" algn="ctr" rotWithShape="0">
              <a:srgbClr val="5F5F5F">
                <a:alpha val="50000"/>
              </a:srgbClr>
            </a:outerShdw>
          </a:effectLst>
        </p:spPr>
        <p:txBody>
          <a:bodyPr wrap="none" anchor="ctr"/>
          <a:lstStyle/>
          <a:p>
            <a:pPr>
              <a:defRPr/>
            </a:pPr>
            <a:endParaRPr lang="en-US">
              <a:latin typeface="Arial" charset="0"/>
            </a:endParaRPr>
          </a:p>
        </p:txBody>
      </p:sp>
      <p:sp>
        <p:nvSpPr>
          <p:cNvPr id="92170" name="Text Box 10"/>
          <p:cNvSpPr txBox="1">
            <a:spLocks noChangeArrowheads="1"/>
          </p:cNvSpPr>
          <p:nvPr/>
        </p:nvSpPr>
        <p:spPr bwMode="auto">
          <a:xfrm>
            <a:off x="576263" y="4995863"/>
            <a:ext cx="85677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solidFill>
                  <a:srgbClr val="000066"/>
                </a:solidFill>
              </a:rPr>
              <a:t>The embryo produces stem cells containing the patient’s genes. The cells will not be rejected, so immune-suppressing drugs are not needed. This process is </a:t>
            </a:r>
            <a:r>
              <a:rPr lang="en-GB" sz="2400" b="1">
                <a:solidFill>
                  <a:srgbClr val="10BC45"/>
                </a:solidFill>
              </a:rPr>
              <a:t>therapeutic cloning</a:t>
            </a:r>
            <a:r>
              <a:rPr lang="en-GB" sz="2400">
                <a:solidFill>
                  <a:srgbClr val="000066"/>
                </a:solidFill>
              </a:rPr>
              <a:t>.</a:t>
            </a:r>
          </a:p>
        </p:txBody>
      </p:sp>
      <p:pic>
        <p:nvPicPr>
          <p:cNvPr id="92171" name="Picture 11" descr="nucleus1_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363" y="3481388"/>
            <a:ext cx="342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2" name="Picture 12" descr="nucleus2_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463" y="2613025"/>
            <a:ext cx="352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3" name="Picture 13" descr="embryo_multicell_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1063" y="2384425"/>
            <a:ext cx="1638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4" name="Picture 14" descr="embryo_singlecell1_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3213" y="25003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5" name="Picture 15" descr="embryo_singlecell1_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159989">
            <a:off x="6716713" y="32115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6" name="Picture 16" descr="embryo_singlecell1_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294878">
            <a:off x="7192963" y="27733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7" name="Picture 17" descr="embryo_singlecell1_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331679">
            <a:off x="7745413" y="31829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8" name="Picture 18" descr="embryo_singlecell1_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712239">
            <a:off x="7669213" y="23733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5" name="Rectangle 19"/>
          <p:cNvSpPr>
            <a:spLocks noGrp="1" noChangeArrowheads="1"/>
          </p:cNvSpPr>
          <p:nvPr>
            <p:ph type="title"/>
          </p:nvPr>
        </p:nvSpPr>
        <p:spPr>
          <a:xfrm>
            <a:off x="684213" y="0"/>
            <a:ext cx="7772400" cy="587375"/>
          </a:xfrm>
        </p:spPr>
        <p:txBody>
          <a:bodyPr/>
          <a:lstStyle/>
          <a:p>
            <a:pPr eaLnBrk="1" hangingPunct="1"/>
            <a:r>
              <a:rPr lang="en-GB" sz="4000" smtClean="0"/>
              <a:t>Human therapeutic cloning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p:cTn id="7" dur="500" fill="hold"/>
                                        <p:tgtEl>
                                          <p:spTgt spid="92162"/>
                                        </p:tgtEl>
                                        <p:attrNameLst>
                                          <p:attrName>ppt_w</p:attrName>
                                        </p:attrNameLst>
                                      </p:cBhvr>
                                      <p:tavLst>
                                        <p:tav tm="0">
                                          <p:val>
                                            <p:fltVal val="0"/>
                                          </p:val>
                                        </p:tav>
                                        <p:tav tm="100000">
                                          <p:val>
                                            <p:strVal val="#ppt_w"/>
                                          </p:val>
                                        </p:tav>
                                      </p:tavLst>
                                    </p:anim>
                                    <p:anim calcmode="lin" valueType="num">
                                      <p:cBhvr>
                                        <p:cTn id="8" dur="500" fill="hold"/>
                                        <p:tgtEl>
                                          <p:spTgt spid="9216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92171"/>
                                        </p:tgtEl>
                                        <p:attrNameLst>
                                          <p:attrName>style.visibility</p:attrName>
                                        </p:attrNameLst>
                                      </p:cBhvr>
                                      <p:to>
                                        <p:strVal val="visible"/>
                                      </p:to>
                                    </p:set>
                                    <p:anim calcmode="lin" valueType="num">
                                      <p:cBhvr>
                                        <p:cTn id="12" dur="500" fill="hold"/>
                                        <p:tgtEl>
                                          <p:spTgt spid="92171"/>
                                        </p:tgtEl>
                                        <p:attrNameLst>
                                          <p:attrName>ppt_w</p:attrName>
                                        </p:attrNameLst>
                                      </p:cBhvr>
                                      <p:tavLst>
                                        <p:tav tm="0">
                                          <p:val>
                                            <p:fltVal val="0"/>
                                          </p:val>
                                        </p:tav>
                                        <p:tav tm="100000">
                                          <p:val>
                                            <p:strVal val="#ppt_w"/>
                                          </p:val>
                                        </p:tav>
                                      </p:tavLst>
                                    </p:anim>
                                    <p:anim calcmode="lin" valueType="num">
                                      <p:cBhvr>
                                        <p:cTn id="13" dur="500" fill="hold"/>
                                        <p:tgtEl>
                                          <p:spTgt spid="9217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92171"/>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2166"/>
                                        </p:tgtEl>
                                        <p:attrNameLst>
                                          <p:attrName>style.visibility</p:attrName>
                                        </p:attrNameLst>
                                      </p:cBhvr>
                                      <p:to>
                                        <p:strVal val="visible"/>
                                      </p:to>
                                    </p:set>
                                    <p:animEffect transition="in" filter="dissolve">
                                      <p:cBhvr>
                                        <p:cTn id="18" dur="500"/>
                                        <p:tgtEl>
                                          <p:spTgt spid="9216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92172"/>
                                        </p:tgtEl>
                                        <p:attrNameLst>
                                          <p:attrName>style.visibility</p:attrName>
                                        </p:attrNameLst>
                                      </p:cBhvr>
                                      <p:to>
                                        <p:strVal val="visible"/>
                                      </p:to>
                                    </p:set>
                                    <p:anim calcmode="lin" valueType="num">
                                      <p:cBhvr additive="base">
                                        <p:cTn id="23" dur="500" fill="hold"/>
                                        <p:tgtEl>
                                          <p:spTgt spid="92172"/>
                                        </p:tgtEl>
                                        <p:attrNameLst>
                                          <p:attrName>ppt_x</p:attrName>
                                        </p:attrNameLst>
                                      </p:cBhvr>
                                      <p:tavLst>
                                        <p:tav tm="0">
                                          <p:val>
                                            <p:strVal val="0-#ppt_w/2"/>
                                          </p:val>
                                        </p:tav>
                                        <p:tav tm="100000">
                                          <p:val>
                                            <p:strVal val="#ppt_x"/>
                                          </p:val>
                                        </p:tav>
                                      </p:tavLst>
                                    </p:anim>
                                    <p:anim calcmode="lin" valueType="num">
                                      <p:cBhvr additive="base">
                                        <p:cTn id="24" dur="500" fill="hold"/>
                                        <p:tgtEl>
                                          <p:spTgt spid="92172"/>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92163"/>
                                        </p:tgtEl>
                                        <p:attrNameLst>
                                          <p:attrName>style.visibility</p:attrName>
                                        </p:attrNameLst>
                                      </p:cBhvr>
                                      <p:to>
                                        <p:strVal val="visible"/>
                                      </p:to>
                                    </p:set>
                                    <p:animEffect transition="in" filter="dissolve">
                                      <p:cBhvr>
                                        <p:cTn id="28" dur="500"/>
                                        <p:tgtEl>
                                          <p:spTgt spid="92163"/>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92169"/>
                                        </p:tgtEl>
                                        <p:attrNameLst>
                                          <p:attrName>style.visibility</p:attrName>
                                        </p:attrNameLst>
                                      </p:cBhvr>
                                      <p:to>
                                        <p:strVal val="visible"/>
                                      </p:to>
                                    </p:set>
                                    <p:animEffect transition="in" filter="wipe(left)">
                                      <p:cBhvr>
                                        <p:cTn id="32" dur="500"/>
                                        <p:tgtEl>
                                          <p:spTgt spid="92169"/>
                                        </p:tgtEl>
                                      </p:cBhvr>
                                    </p:animEffect>
                                  </p:childTnLst>
                                </p:cTn>
                              </p:par>
                            </p:childTnLst>
                          </p:cTn>
                        </p:par>
                        <p:par>
                          <p:cTn id="33" fill="hold" nodeType="afterGroup">
                            <p:stCondLst>
                              <p:cond delay="1500"/>
                            </p:stCondLst>
                            <p:childTnLst>
                              <p:par>
                                <p:cTn id="34" presetID="23" presetClass="entr" presetSubtype="16" fill="hold" nodeType="afterEffect">
                                  <p:stCondLst>
                                    <p:cond delay="0"/>
                                  </p:stCondLst>
                                  <p:childTnLst>
                                    <p:set>
                                      <p:cBhvr>
                                        <p:cTn id="35" dur="1" fill="hold">
                                          <p:stCondLst>
                                            <p:cond delay="0"/>
                                          </p:stCondLst>
                                        </p:cTn>
                                        <p:tgtEl>
                                          <p:spTgt spid="92173"/>
                                        </p:tgtEl>
                                        <p:attrNameLst>
                                          <p:attrName>style.visibility</p:attrName>
                                        </p:attrNameLst>
                                      </p:cBhvr>
                                      <p:to>
                                        <p:strVal val="visible"/>
                                      </p:to>
                                    </p:set>
                                    <p:anim calcmode="lin" valueType="num">
                                      <p:cBhvr>
                                        <p:cTn id="36" dur="500" fill="hold"/>
                                        <p:tgtEl>
                                          <p:spTgt spid="92173"/>
                                        </p:tgtEl>
                                        <p:attrNameLst>
                                          <p:attrName>ppt_w</p:attrName>
                                        </p:attrNameLst>
                                      </p:cBhvr>
                                      <p:tavLst>
                                        <p:tav tm="0">
                                          <p:val>
                                            <p:fltVal val="0"/>
                                          </p:val>
                                        </p:tav>
                                        <p:tav tm="100000">
                                          <p:val>
                                            <p:strVal val="#ppt_w"/>
                                          </p:val>
                                        </p:tav>
                                      </p:tavLst>
                                    </p:anim>
                                    <p:anim calcmode="lin" valueType="num">
                                      <p:cBhvr>
                                        <p:cTn id="37" dur="500" fill="hold"/>
                                        <p:tgtEl>
                                          <p:spTgt spid="92173"/>
                                        </p:tgtEl>
                                        <p:attrNameLst>
                                          <p:attrName>ppt_h</p:attrName>
                                        </p:attrNameLst>
                                      </p:cBhvr>
                                      <p:tavLst>
                                        <p:tav tm="0">
                                          <p:val>
                                            <p:fltVal val="0"/>
                                          </p:val>
                                        </p:tav>
                                        <p:tav tm="100000">
                                          <p:val>
                                            <p:strVal val="#ppt_h"/>
                                          </p:val>
                                        </p:tav>
                                      </p:tavLst>
                                    </p:anim>
                                  </p:childTnLst>
                                </p:cTn>
                              </p:par>
                            </p:childTnLst>
                          </p:cTn>
                        </p:par>
                        <p:par>
                          <p:cTn id="38" fill="hold" nodeType="afterGroup">
                            <p:stCondLst>
                              <p:cond delay="2000"/>
                            </p:stCondLst>
                            <p:childTnLst>
                              <p:par>
                                <p:cTn id="39" presetID="9" presetClass="entr" presetSubtype="0" fill="hold" grpId="0" nodeType="afterEffect">
                                  <p:stCondLst>
                                    <p:cond delay="0"/>
                                  </p:stCondLst>
                                  <p:childTnLst>
                                    <p:set>
                                      <p:cBhvr>
                                        <p:cTn id="40" dur="1" fill="hold">
                                          <p:stCondLst>
                                            <p:cond delay="0"/>
                                          </p:stCondLst>
                                        </p:cTn>
                                        <p:tgtEl>
                                          <p:spTgt spid="92165"/>
                                        </p:tgtEl>
                                        <p:attrNameLst>
                                          <p:attrName>style.visibility</p:attrName>
                                        </p:attrNameLst>
                                      </p:cBhvr>
                                      <p:to>
                                        <p:strVal val="visible"/>
                                      </p:to>
                                    </p:set>
                                    <p:animEffect transition="in" filter="dissolve">
                                      <p:cBhvr>
                                        <p:cTn id="41" dur="500"/>
                                        <p:tgtEl>
                                          <p:spTgt spid="9216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2168"/>
                                        </p:tgtEl>
                                        <p:attrNameLst>
                                          <p:attrName>style.visibility</p:attrName>
                                        </p:attrNameLst>
                                      </p:cBhvr>
                                      <p:to>
                                        <p:strVal val="visible"/>
                                      </p:to>
                                    </p:set>
                                    <p:animEffect transition="in" filter="wipe(left)">
                                      <p:cBhvr>
                                        <p:cTn id="46" dur="500"/>
                                        <p:tgtEl>
                                          <p:spTgt spid="92168"/>
                                        </p:tgtEl>
                                      </p:cBhvr>
                                    </p:animEffect>
                                  </p:childTnLst>
                                </p:cTn>
                              </p:par>
                            </p:childTnLst>
                          </p:cTn>
                        </p:par>
                        <p:par>
                          <p:cTn id="47" fill="hold" nodeType="afterGroup">
                            <p:stCondLst>
                              <p:cond delay="500"/>
                            </p:stCondLst>
                            <p:childTnLst>
                              <p:par>
                                <p:cTn id="48" presetID="23" presetClass="entr" presetSubtype="16" fill="hold" nodeType="afterEffect">
                                  <p:stCondLst>
                                    <p:cond delay="0"/>
                                  </p:stCondLst>
                                  <p:childTnLst>
                                    <p:set>
                                      <p:cBhvr>
                                        <p:cTn id="49" dur="1" fill="hold">
                                          <p:stCondLst>
                                            <p:cond delay="0"/>
                                          </p:stCondLst>
                                        </p:cTn>
                                        <p:tgtEl>
                                          <p:spTgt spid="92174"/>
                                        </p:tgtEl>
                                        <p:attrNameLst>
                                          <p:attrName>style.visibility</p:attrName>
                                        </p:attrNameLst>
                                      </p:cBhvr>
                                      <p:to>
                                        <p:strVal val="visible"/>
                                      </p:to>
                                    </p:set>
                                    <p:anim calcmode="lin" valueType="num">
                                      <p:cBhvr>
                                        <p:cTn id="50" dur="500" fill="hold"/>
                                        <p:tgtEl>
                                          <p:spTgt spid="92174"/>
                                        </p:tgtEl>
                                        <p:attrNameLst>
                                          <p:attrName>ppt_w</p:attrName>
                                        </p:attrNameLst>
                                      </p:cBhvr>
                                      <p:tavLst>
                                        <p:tav tm="0">
                                          <p:val>
                                            <p:fltVal val="0"/>
                                          </p:val>
                                        </p:tav>
                                        <p:tav tm="100000">
                                          <p:val>
                                            <p:strVal val="#ppt_w"/>
                                          </p:val>
                                        </p:tav>
                                      </p:tavLst>
                                    </p:anim>
                                    <p:anim calcmode="lin" valueType="num">
                                      <p:cBhvr>
                                        <p:cTn id="51" dur="500" fill="hold"/>
                                        <p:tgtEl>
                                          <p:spTgt spid="92174"/>
                                        </p:tgtEl>
                                        <p:attrNameLst>
                                          <p:attrName>ppt_h</p:attrName>
                                        </p:attrNameLst>
                                      </p:cBhvr>
                                      <p:tavLst>
                                        <p:tav tm="0">
                                          <p:val>
                                            <p:fltVal val="0"/>
                                          </p:val>
                                        </p:tav>
                                        <p:tav tm="100000">
                                          <p:val>
                                            <p:strVal val="#ppt_h"/>
                                          </p:val>
                                        </p:tav>
                                      </p:tavLst>
                                    </p:anim>
                                  </p:childTnLst>
                                </p:cTn>
                              </p:par>
                            </p:childTnLst>
                          </p:cTn>
                        </p:par>
                        <p:par>
                          <p:cTn id="52" fill="hold" nodeType="afterGroup">
                            <p:stCondLst>
                              <p:cond delay="1000"/>
                            </p:stCondLst>
                            <p:childTnLst>
                              <p:par>
                                <p:cTn id="53" presetID="23" presetClass="entr" presetSubtype="16" fill="hold" nodeType="afterEffect">
                                  <p:stCondLst>
                                    <p:cond delay="0"/>
                                  </p:stCondLst>
                                  <p:childTnLst>
                                    <p:set>
                                      <p:cBhvr>
                                        <p:cTn id="54" dur="1" fill="hold">
                                          <p:stCondLst>
                                            <p:cond delay="0"/>
                                          </p:stCondLst>
                                        </p:cTn>
                                        <p:tgtEl>
                                          <p:spTgt spid="92175"/>
                                        </p:tgtEl>
                                        <p:attrNameLst>
                                          <p:attrName>style.visibility</p:attrName>
                                        </p:attrNameLst>
                                      </p:cBhvr>
                                      <p:to>
                                        <p:strVal val="visible"/>
                                      </p:to>
                                    </p:set>
                                    <p:anim calcmode="lin" valueType="num">
                                      <p:cBhvr>
                                        <p:cTn id="55" dur="500" fill="hold"/>
                                        <p:tgtEl>
                                          <p:spTgt spid="92175"/>
                                        </p:tgtEl>
                                        <p:attrNameLst>
                                          <p:attrName>ppt_w</p:attrName>
                                        </p:attrNameLst>
                                      </p:cBhvr>
                                      <p:tavLst>
                                        <p:tav tm="0">
                                          <p:val>
                                            <p:fltVal val="0"/>
                                          </p:val>
                                        </p:tav>
                                        <p:tav tm="100000">
                                          <p:val>
                                            <p:strVal val="#ppt_w"/>
                                          </p:val>
                                        </p:tav>
                                      </p:tavLst>
                                    </p:anim>
                                    <p:anim calcmode="lin" valueType="num">
                                      <p:cBhvr>
                                        <p:cTn id="56" dur="500" fill="hold"/>
                                        <p:tgtEl>
                                          <p:spTgt spid="92175"/>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500"/>
                            </p:stCondLst>
                            <p:childTnLst>
                              <p:par>
                                <p:cTn id="58" presetID="23" presetClass="entr" presetSubtype="16" fill="hold" nodeType="afterEffect">
                                  <p:stCondLst>
                                    <p:cond delay="0"/>
                                  </p:stCondLst>
                                  <p:childTnLst>
                                    <p:set>
                                      <p:cBhvr>
                                        <p:cTn id="59" dur="1" fill="hold">
                                          <p:stCondLst>
                                            <p:cond delay="0"/>
                                          </p:stCondLst>
                                        </p:cTn>
                                        <p:tgtEl>
                                          <p:spTgt spid="92176"/>
                                        </p:tgtEl>
                                        <p:attrNameLst>
                                          <p:attrName>style.visibility</p:attrName>
                                        </p:attrNameLst>
                                      </p:cBhvr>
                                      <p:to>
                                        <p:strVal val="visible"/>
                                      </p:to>
                                    </p:set>
                                    <p:anim calcmode="lin" valueType="num">
                                      <p:cBhvr>
                                        <p:cTn id="60" dur="500" fill="hold"/>
                                        <p:tgtEl>
                                          <p:spTgt spid="92176"/>
                                        </p:tgtEl>
                                        <p:attrNameLst>
                                          <p:attrName>ppt_w</p:attrName>
                                        </p:attrNameLst>
                                      </p:cBhvr>
                                      <p:tavLst>
                                        <p:tav tm="0">
                                          <p:val>
                                            <p:fltVal val="0"/>
                                          </p:val>
                                        </p:tav>
                                        <p:tav tm="100000">
                                          <p:val>
                                            <p:strVal val="#ppt_w"/>
                                          </p:val>
                                        </p:tav>
                                      </p:tavLst>
                                    </p:anim>
                                    <p:anim calcmode="lin" valueType="num">
                                      <p:cBhvr>
                                        <p:cTn id="61" dur="500" fill="hold"/>
                                        <p:tgtEl>
                                          <p:spTgt spid="92176"/>
                                        </p:tgtEl>
                                        <p:attrNameLst>
                                          <p:attrName>ppt_h</p:attrName>
                                        </p:attrNameLst>
                                      </p:cBhvr>
                                      <p:tavLst>
                                        <p:tav tm="0">
                                          <p:val>
                                            <p:fltVal val="0"/>
                                          </p:val>
                                        </p:tav>
                                        <p:tav tm="100000">
                                          <p:val>
                                            <p:strVal val="#ppt_h"/>
                                          </p:val>
                                        </p:tav>
                                      </p:tavLst>
                                    </p:anim>
                                  </p:childTnLst>
                                </p:cTn>
                              </p:par>
                            </p:childTnLst>
                          </p:cTn>
                        </p:par>
                        <p:par>
                          <p:cTn id="62" fill="hold" nodeType="afterGroup">
                            <p:stCondLst>
                              <p:cond delay="2000"/>
                            </p:stCondLst>
                            <p:childTnLst>
                              <p:par>
                                <p:cTn id="63" presetID="23" presetClass="entr" presetSubtype="16" fill="hold" nodeType="afterEffect">
                                  <p:stCondLst>
                                    <p:cond delay="0"/>
                                  </p:stCondLst>
                                  <p:childTnLst>
                                    <p:set>
                                      <p:cBhvr>
                                        <p:cTn id="64" dur="1" fill="hold">
                                          <p:stCondLst>
                                            <p:cond delay="0"/>
                                          </p:stCondLst>
                                        </p:cTn>
                                        <p:tgtEl>
                                          <p:spTgt spid="92178"/>
                                        </p:tgtEl>
                                        <p:attrNameLst>
                                          <p:attrName>style.visibility</p:attrName>
                                        </p:attrNameLst>
                                      </p:cBhvr>
                                      <p:to>
                                        <p:strVal val="visible"/>
                                      </p:to>
                                    </p:set>
                                    <p:anim calcmode="lin" valueType="num">
                                      <p:cBhvr>
                                        <p:cTn id="65" dur="500" fill="hold"/>
                                        <p:tgtEl>
                                          <p:spTgt spid="92178"/>
                                        </p:tgtEl>
                                        <p:attrNameLst>
                                          <p:attrName>ppt_w</p:attrName>
                                        </p:attrNameLst>
                                      </p:cBhvr>
                                      <p:tavLst>
                                        <p:tav tm="0">
                                          <p:val>
                                            <p:fltVal val="0"/>
                                          </p:val>
                                        </p:tav>
                                        <p:tav tm="100000">
                                          <p:val>
                                            <p:strVal val="#ppt_w"/>
                                          </p:val>
                                        </p:tav>
                                      </p:tavLst>
                                    </p:anim>
                                    <p:anim calcmode="lin" valueType="num">
                                      <p:cBhvr>
                                        <p:cTn id="66" dur="500" fill="hold"/>
                                        <p:tgtEl>
                                          <p:spTgt spid="92178"/>
                                        </p:tgtEl>
                                        <p:attrNameLst>
                                          <p:attrName>ppt_h</p:attrName>
                                        </p:attrNameLst>
                                      </p:cBhvr>
                                      <p:tavLst>
                                        <p:tav tm="0">
                                          <p:val>
                                            <p:fltVal val="0"/>
                                          </p:val>
                                        </p:tav>
                                        <p:tav tm="100000">
                                          <p:val>
                                            <p:strVal val="#ppt_h"/>
                                          </p:val>
                                        </p:tav>
                                      </p:tavLst>
                                    </p:anim>
                                  </p:childTnLst>
                                </p:cTn>
                              </p:par>
                            </p:childTnLst>
                          </p:cTn>
                        </p:par>
                        <p:par>
                          <p:cTn id="67" fill="hold" nodeType="afterGroup">
                            <p:stCondLst>
                              <p:cond delay="2500"/>
                            </p:stCondLst>
                            <p:childTnLst>
                              <p:par>
                                <p:cTn id="68" presetID="23" presetClass="entr" presetSubtype="16" fill="hold" nodeType="afterEffect">
                                  <p:stCondLst>
                                    <p:cond delay="0"/>
                                  </p:stCondLst>
                                  <p:childTnLst>
                                    <p:set>
                                      <p:cBhvr>
                                        <p:cTn id="69" dur="1" fill="hold">
                                          <p:stCondLst>
                                            <p:cond delay="0"/>
                                          </p:stCondLst>
                                        </p:cTn>
                                        <p:tgtEl>
                                          <p:spTgt spid="92177"/>
                                        </p:tgtEl>
                                        <p:attrNameLst>
                                          <p:attrName>style.visibility</p:attrName>
                                        </p:attrNameLst>
                                      </p:cBhvr>
                                      <p:to>
                                        <p:strVal val="visible"/>
                                      </p:to>
                                    </p:set>
                                    <p:anim calcmode="lin" valueType="num">
                                      <p:cBhvr>
                                        <p:cTn id="70" dur="500" fill="hold"/>
                                        <p:tgtEl>
                                          <p:spTgt spid="92177"/>
                                        </p:tgtEl>
                                        <p:attrNameLst>
                                          <p:attrName>ppt_w</p:attrName>
                                        </p:attrNameLst>
                                      </p:cBhvr>
                                      <p:tavLst>
                                        <p:tav tm="0">
                                          <p:val>
                                            <p:fltVal val="0"/>
                                          </p:val>
                                        </p:tav>
                                        <p:tav tm="100000">
                                          <p:val>
                                            <p:strVal val="#ppt_w"/>
                                          </p:val>
                                        </p:tav>
                                      </p:tavLst>
                                    </p:anim>
                                    <p:anim calcmode="lin" valueType="num">
                                      <p:cBhvr>
                                        <p:cTn id="71" dur="500" fill="hold"/>
                                        <p:tgtEl>
                                          <p:spTgt spid="92177"/>
                                        </p:tgtEl>
                                        <p:attrNameLst>
                                          <p:attrName>ppt_h</p:attrName>
                                        </p:attrNameLst>
                                      </p:cBhvr>
                                      <p:tavLst>
                                        <p:tav tm="0">
                                          <p:val>
                                            <p:fltVal val="0"/>
                                          </p:val>
                                        </p:tav>
                                        <p:tav tm="100000">
                                          <p:val>
                                            <p:strVal val="#ppt_h"/>
                                          </p:val>
                                        </p:tav>
                                      </p:tavLst>
                                    </p:anim>
                                  </p:childTnLst>
                                </p:cTn>
                              </p:par>
                            </p:childTnLst>
                          </p:cTn>
                        </p:par>
                        <p:par>
                          <p:cTn id="72" fill="hold" nodeType="afterGroup">
                            <p:stCondLst>
                              <p:cond delay="3000"/>
                            </p:stCondLst>
                            <p:childTnLst>
                              <p:par>
                                <p:cTn id="73" presetID="9" presetClass="entr" presetSubtype="0" fill="hold" grpId="0" nodeType="afterEffect">
                                  <p:stCondLst>
                                    <p:cond delay="0"/>
                                  </p:stCondLst>
                                  <p:childTnLst>
                                    <p:set>
                                      <p:cBhvr>
                                        <p:cTn id="74" dur="1" fill="hold">
                                          <p:stCondLst>
                                            <p:cond delay="0"/>
                                          </p:stCondLst>
                                        </p:cTn>
                                        <p:tgtEl>
                                          <p:spTgt spid="92164"/>
                                        </p:tgtEl>
                                        <p:attrNameLst>
                                          <p:attrName>style.visibility</p:attrName>
                                        </p:attrNameLst>
                                      </p:cBhvr>
                                      <p:to>
                                        <p:strVal val="visible"/>
                                      </p:to>
                                    </p:set>
                                    <p:animEffect transition="in" filter="dissolve">
                                      <p:cBhvr>
                                        <p:cTn id="75" dur="500"/>
                                        <p:tgtEl>
                                          <p:spTgt spid="9216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92170"/>
                                        </p:tgtEl>
                                        <p:attrNameLst>
                                          <p:attrName>style.visibility</p:attrName>
                                        </p:attrNameLst>
                                      </p:cBhvr>
                                      <p:to>
                                        <p:strVal val="visible"/>
                                      </p:to>
                                    </p:set>
                                    <p:animEffect transition="in" filter="dissolve">
                                      <p:cBhvr>
                                        <p:cTn id="80" dur="500"/>
                                        <p:tgtEl>
                                          <p:spTgt spid="9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utoUpdateAnimBg="0"/>
      <p:bldP spid="92164" grpId="0" autoUpdateAnimBg="0"/>
      <p:bldP spid="92165" grpId="0" autoUpdateAnimBg="0"/>
      <p:bldP spid="92166" grpId="0" autoUpdateAnimBg="0"/>
      <p:bldP spid="92168" grpId="0" animBg="1"/>
      <p:bldP spid="92169" grpId="0" animBg="1"/>
      <p:bldP spid="9217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GB" smtClean="0"/>
              <a:t>Opinions on human cloning</a:t>
            </a:r>
          </a:p>
        </p:txBody>
      </p:sp>
    </p:spTree>
    <p:controls>
      <mc:AlternateContent xmlns:mc="http://schemas.openxmlformats.org/markup-compatibility/2006">
        <mc:Choice xmlns:v="urn:schemas-microsoft-com:vml" Requires="v">
          <p:control spid="6146" r:id="rId2" imgW="8699841" imgH="5308975"/>
        </mc:Choice>
        <mc:Fallback>
          <p:control r:id="rId2" imgW="8699841" imgH="530897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smtClean="0"/>
              <a:t>What do you think?</a:t>
            </a:r>
            <a:endParaRPr lang="en-US" smtClean="0"/>
          </a:p>
        </p:txBody>
      </p:sp>
      <p:sp>
        <p:nvSpPr>
          <p:cNvPr id="105475" name="Rectangle 3"/>
          <p:cNvSpPr>
            <a:spLocks noGrp="1" noChangeArrowheads="1"/>
          </p:cNvSpPr>
          <p:nvPr>
            <p:ph type="body" idx="1"/>
          </p:nvPr>
        </p:nvSpPr>
        <p:spPr/>
        <p:txBody>
          <a:bodyPr/>
          <a:lstStyle/>
          <a:p>
            <a:pPr algn="ctr" eaLnBrk="1" hangingPunct="1">
              <a:buFontTx/>
              <a:buNone/>
              <a:defRPr/>
            </a:pPr>
            <a:r>
              <a:rPr lang="en-GB" sz="3600" b="1" smtClean="0">
                <a:solidFill>
                  <a:srgbClr val="0000FF"/>
                </a:solidFill>
                <a:effectLst>
                  <a:outerShdw blurRad="38100" dist="38100" dir="2700000" algn="tl">
                    <a:srgbClr val="C0C0C0"/>
                  </a:outerShdw>
                </a:effectLst>
                <a:latin typeface="Comic Sans MS" pitchFamily="66" charset="0"/>
              </a:rPr>
              <a:t>List the advantages and disadvantages of cloning</a:t>
            </a:r>
            <a:r>
              <a:rPr lang="en-GB" sz="3600" b="1" smtClean="0">
                <a:effectLst>
                  <a:outerShdw blurRad="38100" dist="38100" dir="2700000" algn="tl">
                    <a:srgbClr val="C0C0C0"/>
                  </a:outerShdw>
                </a:effectLst>
                <a:latin typeface="Comic Sans MS" pitchFamily="66" charset="0"/>
              </a:rPr>
              <a:t> and </a:t>
            </a:r>
            <a:r>
              <a:rPr lang="en-GB" sz="3600" b="1" smtClean="0">
                <a:solidFill>
                  <a:srgbClr val="FF0000"/>
                </a:solidFill>
                <a:effectLst>
                  <a:outerShdw blurRad="38100" dist="38100" dir="2700000" algn="tl">
                    <a:srgbClr val="C0C0C0"/>
                  </a:outerShdw>
                </a:effectLst>
                <a:latin typeface="Comic Sans MS" pitchFamily="66" charset="0"/>
              </a:rPr>
              <a:t>give your opinion as to whether work on cloning should continue.</a:t>
            </a:r>
            <a:endParaRPr lang="en-US" sz="3600" b="1" smtClean="0">
              <a:solidFill>
                <a:srgbClr val="FF0000"/>
              </a:solidFill>
              <a:effectLst>
                <a:outerShdw blurRad="38100" dist="38100" dir="2700000" algn="tl">
                  <a:srgbClr val="C0C0C0"/>
                </a:outerShdw>
              </a:effectLst>
              <a:latin typeface="Comic Sans MS" pitchFamily="6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4"/>
          <p:cNvSpPr>
            <a:spLocks noChangeArrowheads="1" noChangeShapeType="1" noTextEdit="1"/>
          </p:cNvSpPr>
          <p:nvPr/>
        </p:nvSpPr>
        <p:spPr bwMode="auto">
          <a:xfrm>
            <a:off x="323850" y="260350"/>
            <a:ext cx="1295400"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plenary</a:t>
            </a:r>
          </a:p>
        </p:txBody>
      </p:sp>
      <p:sp>
        <p:nvSpPr>
          <p:cNvPr id="31747" name="Text Box 9"/>
          <p:cNvSpPr txBox="1">
            <a:spLocks noChangeArrowheads="1"/>
          </p:cNvSpPr>
          <p:nvPr/>
        </p:nvSpPr>
        <p:spPr bwMode="auto">
          <a:xfrm>
            <a:off x="1692275" y="692150"/>
            <a:ext cx="2592388" cy="2024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Reproduction that involves only one parent. There is no joining of gametes and the offspring are genetically identical to the parent.</a:t>
            </a:r>
            <a:r>
              <a:rPr lang="en-US"/>
              <a:t> </a:t>
            </a:r>
          </a:p>
        </p:txBody>
      </p:sp>
      <p:sp>
        <p:nvSpPr>
          <p:cNvPr id="31748" name="Text Box 11"/>
          <p:cNvSpPr txBox="1">
            <a:spLocks noChangeArrowheads="1"/>
          </p:cNvSpPr>
          <p:nvPr/>
        </p:nvSpPr>
        <p:spPr bwMode="auto">
          <a:xfrm>
            <a:off x="971550" y="4221163"/>
            <a:ext cx="2592388" cy="1749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Getting a few cells from a desirable plant to make a big mass of identical cells, each of which can produce a tiny identical plant.</a:t>
            </a:r>
            <a:r>
              <a:rPr lang="en-US"/>
              <a:t> </a:t>
            </a:r>
          </a:p>
        </p:txBody>
      </p:sp>
      <p:sp>
        <p:nvSpPr>
          <p:cNvPr id="31749" name="Text Box 12"/>
          <p:cNvSpPr txBox="1">
            <a:spLocks noChangeArrowheads="1"/>
          </p:cNvSpPr>
          <p:nvPr/>
        </p:nvSpPr>
        <p:spPr bwMode="auto">
          <a:xfrm>
            <a:off x="5724525" y="908050"/>
            <a:ext cx="2592388" cy="1749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Splitting cells apart from a developing embryo, before they become specialised, to produce several identical embryos.</a:t>
            </a:r>
            <a:r>
              <a:rPr lang="en-US"/>
              <a:t> </a:t>
            </a:r>
          </a:p>
        </p:txBody>
      </p:sp>
      <p:sp>
        <p:nvSpPr>
          <p:cNvPr id="31750" name="Text Box 13"/>
          <p:cNvSpPr txBox="1">
            <a:spLocks noChangeArrowheads="1"/>
          </p:cNvSpPr>
          <p:nvPr/>
        </p:nvSpPr>
        <p:spPr bwMode="auto">
          <a:xfrm>
            <a:off x="5219700" y="4365625"/>
            <a:ext cx="2592388" cy="1474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Taking a small piece of stem or leaf and growing it in the right conditions to produce a new plant.</a:t>
            </a:r>
            <a:r>
              <a:rPr lang="en-US"/>
              <a:t> </a:t>
            </a:r>
          </a:p>
        </p:txBody>
      </p:sp>
      <p:sp>
        <p:nvSpPr>
          <p:cNvPr id="104462" name="WordArt 14"/>
          <p:cNvSpPr>
            <a:spLocks noChangeArrowheads="1" noChangeShapeType="1" noTextEdit="1"/>
          </p:cNvSpPr>
          <p:nvPr/>
        </p:nvSpPr>
        <p:spPr bwMode="auto">
          <a:xfrm>
            <a:off x="1692275" y="1196975"/>
            <a:ext cx="2486025"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Asexual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reproduction</a:t>
            </a:r>
          </a:p>
        </p:txBody>
      </p:sp>
      <p:sp>
        <p:nvSpPr>
          <p:cNvPr id="104463" name="WordArt 15"/>
          <p:cNvSpPr>
            <a:spLocks noChangeArrowheads="1" noChangeShapeType="1" noTextEdit="1"/>
          </p:cNvSpPr>
          <p:nvPr/>
        </p:nvSpPr>
        <p:spPr bwMode="auto">
          <a:xfrm>
            <a:off x="5292725" y="4508500"/>
            <a:ext cx="2486025"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Cuttings</a:t>
            </a:r>
          </a:p>
        </p:txBody>
      </p:sp>
      <p:sp>
        <p:nvSpPr>
          <p:cNvPr id="104464" name="WordArt 16"/>
          <p:cNvSpPr>
            <a:spLocks noChangeArrowheads="1" noChangeShapeType="1" noTextEdit="1"/>
          </p:cNvSpPr>
          <p:nvPr/>
        </p:nvSpPr>
        <p:spPr bwMode="auto">
          <a:xfrm>
            <a:off x="5724525" y="1052513"/>
            <a:ext cx="2486025"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Embryo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cloning</a:t>
            </a:r>
          </a:p>
        </p:txBody>
      </p:sp>
      <p:sp>
        <p:nvSpPr>
          <p:cNvPr id="104465" name="WordArt 17"/>
          <p:cNvSpPr>
            <a:spLocks noChangeArrowheads="1" noChangeShapeType="1" noTextEdit="1"/>
          </p:cNvSpPr>
          <p:nvPr/>
        </p:nvSpPr>
        <p:spPr bwMode="auto">
          <a:xfrm>
            <a:off x="971550" y="4581525"/>
            <a:ext cx="2486025"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Tissue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Cloning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4462"/>
                                        </p:tgtEl>
                                        <p:attrNameLst>
                                          <p:attrName>style.visibility</p:attrName>
                                        </p:attrNameLst>
                                      </p:cBhvr>
                                      <p:to>
                                        <p:strVal val="visible"/>
                                      </p:to>
                                    </p:set>
                                    <p:animEffect transition="in" filter="checkerboard(across)">
                                      <p:cBhvr>
                                        <p:cTn id="7" dur="500"/>
                                        <p:tgtEl>
                                          <p:spTgt spid="104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4463"/>
                                        </p:tgtEl>
                                        <p:attrNameLst>
                                          <p:attrName>style.visibility</p:attrName>
                                        </p:attrNameLst>
                                      </p:cBhvr>
                                      <p:to>
                                        <p:strVal val="visible"/>
                                      </p:to>
                                    </p:set>
                                    <p:animEffect transition="in" filter="checkerboard(across)">
                                      <p:cBhvr>
                                        <p:cTn id="12" dur="500"/>
                                        <p:tgtEl>
                                          <p:spTgt spid="104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4464"/>
                                        </p:tgtEl>
                                        <p:attrNameLst>
                                          <p:attrName>style.visibility</p:attrName>
                                        </p:attrNameLst>
                                      </p:cBhvr>
                                      <p:to>
                                        <p:strVal val="visible"/>
                                      </p:to>
                                    </p:set>
                                    <p:animEffect transition="in" filter="checkerboard(across)">
                                      <p:cBhvr>
                                        <p:cTn id="17" dur="500"/>
                                        <p:tgtEl>
                                          <p:spTgt spid="1044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4465"/>
                                        </p:tgtEl>
                                        <p:attrNameLst>
                                          <p:attrName>style.visibility</p:attrName>
                                        </p:attrNameLst>
                                      </p:cBhvr>
                                      <p:to>
                                        <p:strVal val="visible"/>
                                      </p:to>
                                    </p:set>
                                    <p:animEffect transition="in" filter="checkerboard(across)">
                                      <p:cBhvr>
                                        <p:cTn id="22" dur="500"/>
                                        <p:tgtEl>
                                          <p:spTgt spid="104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2" grpId="0" animBg="1"/>
      <p:bldP spid="104463" grpId="0" animBg="1"/>
      <p:bldP spid="104464" grpId="0" animBg="1"/>
      <p:bldP spid="1044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t>STARTER</a:t>
            </a:r>
            <a:endParaRPr lang="en-US" smtClean="0"/>
          </a:p>
        </p:txBody>
      </p:sp>
      <p:sp>
        <p:nvSpPr>
          <p:cNvPr id="11267" name="Rectangle 3"/>
          <p:cNvSpPr>
            <a:spLocks noGrp="1" noChangeArrowheads="1"/>
          </p:cNvSpPr>
          <p:nvPr>
            <p:ph type="body" idx="1"/>
          </p:nvPr>
        </p:nvSpPr>
        <p:spPr/>
        <p:txBody>
          <a:bodyPr/>
          <a:lstStyle/>
          <a:p>
            <a:pPr marL="609600" indent="-609600" eaLnBrk="1" hangingPunct="1">
              <a:buFontTx/>
              <a:buAutoNum type="arabicPeriod"/>
            </a:pPr>
            <a:r>
              <a:rPr lang="en-GB" smtClean="0">
                <a:solidFill>
                  <a:srgbClr val="008000"/>
                </a:solidFill>
              </a:rPr>
              <a:t>Name 3 factors that affect the numbers of organisms in a population.</a:t>
            </a:r>
          </a:p>
          <a:p>
            <a:pPr marL="609600" indent="-609600" eaLnBrk="1" hangingPunct="1">
              <a:buFontTx/>
              <a:buAutoNum type="arabicPeriod"/>
            </a:pPr>
            <a:r>
              <a:rPr lang="en-GB" smtClean="0">
                <a:solidFill>
                  <a:srgbClr val="FF0000"/>
                </a:solidFill>
              </a:rPr>
              <a:t>What is this called?</a:t>
            </a:r>
          </a:p>
          <a:p>
            <a:pPr marL="609600" indent="-609600" eaLnBrk="1" hangingPunct="1">
              <a:buFontTx/>
              <a:buAutoNum type="arabicPeriod"/>
            </a:pPr>
            <a:r>
              <a:rPr lang="en-GB" smtClean="0">
                <a:solidFill>
                  <a:schemeClr val="accent2"/>
                </a:solidFill>
              </a:rPr>
              <a:t>Why do predator/prey relationships cycle (increased population size to decreased population size)?</a:t>
            </a:r>
            <a:endParaRPr lang="en-US" smtClean="0">
              <a:solidFill>
                <a:schemeClr val="accent2"/>
              </a:solidFill>
            </a:endParaRPr>
          </a:p>
        </p:txBody>
      </p:sp>
      <p:sp>
        <p:nvSpPr>
          <p:cNvPr id="100356" name="Rectangle 4"/>
          <p:cNvSpPr>
            <a:spLocks noChangeArrowheads="1"/>
          </p:cNvSpPr>
          <p:nvPr/>
        </p:nvSpPr>
        <p:spPr bwMode="auto">
          <a:xfrm>
            <a:off x="395288" y="2997200"/>
            <a:ext cx="8280400" cy="3051175"/>
          </a:xfrm>
          <a:prstGeom prst="rect">
            <a:avLst/>
          </a:prstGeom>
          <a:solidFill>
            <a:schemeClr val="accent1"/>
          </a:solidFill>
          <a:ln w="9525">
            <a:solidFill>
              <a:schemeClr val="tx1"/>
            </a:solidFill>
            <a:miter lim="800000"/>
            <a:headEnd/>
            <a:tailEnd/>
          </a:ln>
        </p:spPr>
        <p:txBody>
          <a:bodyPr wrap="none" anchor="ctr"/>
          <a:lstStyle/>
          <a:p>
            <a:pPr>
              <a:buFontTx/>
              <a:buChar char="•"/>
            </a:pPr>
            <a:r>
              <a:rPr lang="en-GB" sz="2600">
                <a:solidFill>
                  <a:srgbClr val="008000"/>
                </a:solidFill>
                <a:latin typeface="Comic Sans MS" pitchFamily="66" charset="0"/>
              </a:rPr>
              <a:t>Amount of food and water available</a:t>
            </a:r>
          </a:p>
          <a:p>
            <a:pPr>
              <a:buFontTx/>
              <a:buChar char="•"/>
            </a:pPr>
            <a:r>
              <a:rPr lang="en-GB" sz="2600">
                <a:solidFill>
                  <a:srgbClr val="008000"/>
                </a:solidFill>
                <a:latin typeface="Comic Sans MS" pitchFamily="66" charset="0"/>
              </a:rPr>
              <a:t>Predators or grazing (who may eat them)</a:t>
            </a:r>
          </a:p>
          <a:p>
            <a:pPr>
              <a:buFontTx/>
              <a:buChar char="•"/>
            </a:pPr>
            <a:r>
              <a:rPr lang="en-GB" sz="2600">
                <a:solidFill>
                  <a:srgbClr val="008000"/>
                </a:solidFill>
                <a:latin typeface="Comic Sans MS" pitchFamily="66" charset="0"/>
              </a:rPr>
              <a:t>Disease</a:t>
            </a:r>
          </a:p>
          <a:p>
            <a:pPr>
              <a:buFontTx/>
              <a:buChar char="•"/>
            </a:pPr>
            <a:r>
              <a:rPr lang="en-GB" sz="2600">
                <a:solidFill>
                  <a:srgbClr val="008000"/>
                </a:solidFill>
                <a:latin typeface="Comic Sans MS" pitchFamily="66" charset="0"/>
              </a:rPr>
              <a:t>Climate, temperature, floods, drought, storms</a:t>
            </a:r>
          </a:p>
          <a:p>
            <a:pPr>
              <a:buFontTx/>
              <a:buChar char="•"/>
            </a:pPr>
            <a:r>
              <a:rPr lang="en-GB" sz="2600">
                <a:solidFill>
                  <a:srgbClr val="008000"/>
                </a:solidFill>
                <a:latin typeface="Comic Sans MS" pitchFamily="66" charset="0"/>
              </a:rPr>
              <a:t>Competition for space, light, mates, food and water</a:t>
            </a:r>
          </a:p>
          <a:p>
            <a:pPr>
              <a:buFontTx/>
              <a:buChar char="•"/>
            </a:pPr>
            <a:r>
              <a:rPr lang="en-GB" sz="2600">
                <a:solidFill>
                  <a:srgbClr val="008000"/>
                </a:solidFill>
                <a:latin typeface="Comic Sans MS" pitchFamily="66" charset="0"/>
              </a:rPr>
              <a:t>Human activity such as pollution, deforestation, </a:t>
            </a:r>
          </a:p>
          <a:p>
            <a:r>
              <a:rPr lang="en-GB" sz="2600">
                <a:solidFill>
                  <a:srgbClr val="008000"/>
                </a:solidFill>
                <a:latin typeface="Comic Sans MS" pitchFamily="66" charset="0"/>
              </a:rPr>
              <a:t>habitat destruction</a:t>
            </a:r>
            <a:endParaRPr lang="en-US" sz="2600">
              <a:solidFill>
                <a:srgbClr val="008000"/>
              </a:solidFill>
              <a:latin typeface="Comic Sans MS" pitchFamily="66" charset="0"/>
            </a:endParaRPr>
          </a:p>
        </p:txBody>
      </p:sp>
      <p:sp>
        <p:nvSpPr>
          <p:cNvPr id="100357" name="Rectangle 5"/>
          <p:cNvSpPr>
            <a:spLocks noChangeArrowheads="1"/>
          </p:cNvSpPr>
          <p:nvPr/>
        </p:nvSpPr>
        <p:spPr bwMode="auto">
          <a:xfrm>
            <a:off x="539750" y="2133600"/>
            <a:ext cx="7993063" cy="790575"/>
          </a:xfrm>
          <a:prstGeom prst="rect">
            <a:avLst/>
          </a:prstGeom>
          <a:solidFill>
            <a:schemeClr val="accent1"/>
          </a:solidFill>
          <a:ln w="9525">
            <a:solidFill>
              <a:schemeClr val="tx1"/>
            </a:solidFill>
            <a:miter lim="800000"/>
            <a:headEnd/>
            <a:tailEnd/>
          </a:ln>
        </p:spPr>
        <p:txBody>
          <a:bodyPr wrap="none" anchor="ctr"/>
          <a:lstStyle/>
          <a:p>
            <a:pPr algn="ctr"/>
            <a:r>
              <a:rPr lang="en-GB" sz="4000">
                <a:solidFill>
                  <a:srgbClr val="FF0000"/>
                </a:solidFill>
                <a:latin typeface="Comic Sans MS" pitchFamily="66" charset="0"/>
              </a:rPr>
              <a:t>Limiting factors</a:t>
            </a:r>
            <a:endParaRPr lang="en-US" sz="4000">
              <a:solidFill>
                <a:srgbClr val="FF0000"/>
              </a:solidFill>
              <a:latin typeface="Comic Sans MS" pitchFamily="66" charset="0"/>
            </a:endParaRPr>
          </a:p>
        </p:txBody>
      </p:sp>
      <p:sp>
        <p:nvSpPr>
          <p:cNvPr id="100358" name="Rectangle 6"/>
          <p:cNvSpPr>
            <a:spLocks noChangeArrowheads="1"/>
          </p:cNvSpPr>
          <p:nvPr/>
        </p:nvSpPr>
        <p:spPr bwMode="auto">
          <a:xfrm>
            <a:off x="395288" y="1341438"/>
            <a:ext cx="8280400" cy="4679950"/>
          </a:xfrm>
          <a:prstGeom prst="rect">
            <a:avLst/>
          </a:prstGeom>
          <a:solidFill>
            <a:schemeClr val="accent1"/>
          </a:solidFill>
          <a:ln w="9525">
            <a:solidFill>
              <a:schemeClr val="tx1"/>
            </a:solidFill>
            <a:miter lim="800000"/>
            <a:headEnd/>
            <a:tailEnd/>
          </a:ln>
        </p:spPr>
        <p:txBody>
          <a:bodyPr wrap="none" anchor="ctr"/>
          <a:lstStyle/>
          <a:p>
            <a:pPr algn="ctr"/>
            <a:r>
              <a:rPr lang="en-GB" sz="2600">
                <a:solidFill>
                  <a:srgbClr val="0000FF"/>
                </a:solidFill>
                <a:latin typeface="Comic Sans MS" pitchFamily="66" charset="0"/>
              </a:rPr>
              <a:t>If the population of the prey increases due to </a:t>
            </a:r>
          </a:p>
          <a:p>
            <a:pPr algn="ctr"/>
            <a:r>
              <a:rPr lang="en-GB" sz="2600">
                <a:solidFill>
                  <a:srgbClr val="0000FF"/>
                </a:solidFill>
                <a:latin typeface="Comic Sans MS" pitchFamily="66" charset="0"/>
              </a:rPr>
              <a:t>good conditions, </a:t>
            </a:r>
          </a:p>
          <a:p>
            <a:pPr algn="ctr"/>
            <a:r>
              <a:rPr lang="en-GB" sz="2600">
                <a:solidFill>
                  <a:srgbClr val="0000FF"/>
                </a:solidFill>
                <a:latin typeface="Comic Sans MS" pitchFamily="66" charset="0"/>
              </a:rPr>
              <a:t>then there is more food for the predator </a:t>
            </a:r>
          </a:p>
          <a:p>
            <a:pPr algn="ctr"/>
            <a:r>
              <a:rPr lang="en-GB" sz="2600">
                <a:solidFill>
                  <a:srgbClr val="0000FF"/>
                </a:solidFill>
                <a:latin typeface="Comic Sans MS" pitchFamily="66" charset="0"/>
              </a:rPr>
              <a:t>and their population increases</a:t>
            </a:r>
          </a:p>
          <a:p>
            <a:pPr algn="ctr"/>
            <a:r>
              <a:rPr lang="en-GB" sz="2600">
                <a:solidFill>
                  <a:srgbClr val="0000FF"/>
                </a:solidFill>
                <a:latin typeface="Comic Sans MS" pitchFamily="66" charset="0"/>
              </a:rPr>
              <a:t>This causes a decrease in the prey population </a:t>
            </a:r>
          </a:p>
          <a:p>
            <a:pPr algn="ctr"/>
            <a:r>
              <a:rPr lang="en-GB" sz="2600">
                <a:solidFill>
                  <a:srgbClr val="0000FF"/>
                </a:solidFill>
                <a:latin typeface="Comic Sans MS" pitchFamily="66" charset="0"/>
              </a:rPr>
              <a:t>because they are being eaten</a:t>
            </a:r>
          </a:p>
          <a:p>
            <a:pPr algn="ctr"/>
            <a:r>
              <a:rPr lang="en-GB" sz="2600">
                <a:solidFill>
                  <a:srgbClr val="0000FF"/>
                </a:solidFill>
                <a:latin typeface="Comic Sans MS" pitchFamily="66" charset="0"/>
              </a:rPr>
              <a:t>Which in turn causes a decrease </a:t>
            </a:r>
          </a:p>
          <a:p>
            <a:pPr algn="ctr"/>
            <a:r>
              <a:rPr lang="en-GB" sz="2600">
                <a:solidFill>
                  <a:srgbClr val="0000FF"/>
                </a:solidFill>
                <a:latin typeface="Comic Sans MS" pitchFamily="66" charset="0"/>
              </a:rPr>
              <a:t>in the predator population </a:t>
            </a:r>
          </a:p>
          <a:p>
            <a:pPr algn="ctr"/>
            <a:r>
              <a:rPr lang="en-GB" sz="2600">
                <a:solidFill>
                  <a:srgbClr val="0000FF"/>
                </a:solidFill>
                <a:latin typeface="Comic Sans MS" pitchFamily="66" charset="0"/>
              </a:rPr>
              <a:t>as there is not enough food</a:t>
            </a:r>
          </a:p>
          <a:p>
            <a:pPr algn="ctr"/>
            <a:r>
              <a:rPr lang="en-GB" sz="2600">
                <a:solidFill>
                  <a:srgbClr val="0000FF"/>
                </a:solidFill>
                <a:latin typeface="Comic Sans MS" pitchFamily="66" charset="0"/>
              </a:rPr>
              <a:t>This continues to cycle</a:t>
            </a:r>
            <a:endParaRPr lang="en-US" sz="2600">
              <a:solidFill>
                <a:srgbClr val="0000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blinds(horizontal)">
                                      <p:cBhvr>
                                        <p:cTn id="7" dur="5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00356"/>
                                        </p:tgtEl>
                                      </p:cBhvr>
                                    </p:animEffect>
                                    <p:set>
                                      <p:cBhvr>
                                        <p:cTn id="12" dur="1" fill="hold">
                                          <p:stCondLst>
                                            <p:cond delay="499"/>
                                          </p:stCondLst>
                                        </p:cTn>
                                        <p:tgtEl>
                                          <p:spTgt spid="10035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0357"/>
                                        </p:tgtEl>
                                        <p:attrNameLst>
                                          <p:attrName>style.visibility</p:attrName>
                                        </p:attrNameLst>
                                      </p:cBhvr>
                                      <p:to>
                                        <p:strVal val="visible"/>
                                      </p:to>
                                    </p:set>
                                    <p:animEffect transition="in" filter="checkerboard(across)">
                                      <p:cBhvr>
                                        <p:cTn id="17" dur="500"/>
                                        <p:tgtEl>
                                          <p:spTgt spid="1003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grpId="1" nodeType="clickEffect">
                                  <p:stCondLst>
                                    <p:cond delay="0"/>
                                  </p:stCondLst>
                                  <p:childTnLst>
                                    <p:anim calcmode="lin" valueType="num">
                                      <p:cBhvr additive="base">
                                        <p:cTn id="21" dur="500"/>
                                        <p:tgtEl>
                                          <p:spTgt spid="100357"/>
                                        </p:tgtEl>
                                        <p:attrNameLst>
                                          <p:attrName>ppt_x</p:attrName>
                                        </p:attrNameLst>
                                      </p:cBhvr>
                                      <p:tavLst>
                                        <p:tav tm="0">
                                          <p:val>
                                            <p:strVal val="ppt_x"/>
                                          </p:val>
                                        </p:tav>
                                        <p:tav tm="100000">
                                          <p:val>
                                            <p:strVal val="ppt_x"/>
                                          </p:val>
                                        </p:tav>
                                      </p:tavLst>
                                    </p:anim>
                                    <p:anim calcmode="lin" valueType="num">
                                      <p:cBhvr additive="base">
                                        <p:cTn id="22" dur="500"/>
                                        <p:tgtEl>
                                          <p:spTgt spid="100357"/>
                                        </p:tgtEl>
                                        <p:attrNameLst>
                                          <p:attrName>ppt_y</p:attrName>
                                        </p:attrNameLst>
                                      </p:cBhvr>
                                      <p:tavLst>
                                        <p:tav tm="0">
                                          <p:val>
                                            <p:strVal val="ppt_y"/>
                                          </p:val>
                                        </p:tav>
                                        <p:tav tm="100000">
                                          <p:val>
                                            <p:strVal val="1+ppt_h/2"/>
                                          </p:val>
                                        </p:tav>
                                      </p:tavLst>
                                    </p:anim>
                                    <p:set>
                                      <p:cBhvr>
                                        <p:cTn id="23" dur="1" fill="hold">
                                          <p:stCondLst>
                                            <p:cond delay="499"/>
                                          </p:stCondLst>
                                        </p:cTn>
                                        <p:tgtEl>
                                          <p:spTgt spid="10035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0358"/>
                                        </p:tgtEl>
                                        <p:attrNameLst>
                                          <p:attrName>style.visibility</p:attrName>
                                        </p:attrNameLst>
                                      </p:cBhvr>
                                      <p:to>
                                        <p:strVal val="visible"/>
                                      </p:to>
                                    </p:set>
                                    <p:anim calcmode="lin" valueType="num">
                                      <p:cBhvr additive="base">
                                        <p:cTn id="28" dur="500" fill="hold"/>
                                        <p:tgtEl>
                                          <p:spTgt spid="100358"/>
                                        </p:tgtEl>
                                        <p:attrNameLst>
                                          <p:attrName>ppt_x</p:attrName>
                                        </p:attrNameLst>
                                      </p:cBhvr>
                                      <p:tavLst>
                                        <p:tav tm="0">
                                          <p:val>
                                            <p:strVal val="#ppt_x"/>
                                          </p:val>
                                        </p:tav>
                                        <p:tav tm="100000">
                                          <p:val>
                                            <p:strVal val="#ppt_x"/>
                                          </p:val>
                                        </p:tav>
                                      </p:tavLst>
                                    </p:anim>
                                    <p:anim calcmode="lin" valueType="num">
                                      <p:cBhvr additive="base">
                                        <p:cTn id="29" dur="500" fill="hold"/>
                                        <p:tgtEl>
                                          <p:spTgt spid="1003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P spid="100356" grpId="1" animBg="1"/>
      <p:bldP spid="100357" grpId="0" animBg="1"/>
      <p:bldP spid="100357" grpId="1" animBg="1"/>
      <p:bldP spid="1003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GB" smtClean="0"/>
              <a:t>Multiple-choice quiz</a:t>
            </a:r>
          </a:p>
        </p:txBody>
      </p:sp>
    </p:spTree>
    <p:controls>
      <mc:AlternateContent xmlns:mc="http://schemas.openxmlformats.org/markup-compatibility/2006">
        <mc:Choice xmlns:v="urn:schemas-microsoft-com:vml" Requires="v">
          <p:control spid="7170" r:id="rId2" imgW="8699841" imgH="5308975"/>
        </mc:Choice>
        <mc:Fallback>
          <p:control r:id="rId2" imgW="8699841" imgH="530897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6"/>
          <p:cNvSpPr txBox="1">
            <a:spLocks noChangeArrowheads="1"/>
          </p:cNvSpPr>
          <p:nvPr/>
        </p:nvSpPr>
        <p:spPr bwMode="auto">
          <a:xfrm>
            <a:off x="179388" y="765175"/>
            <a:ext cx="8675687" cy="5568950"/>
          </a:xfrm>
          <a:prstGeom prst="rect">
            <a:avLst/>
          </a:prstGeom>
          <a:noFill/>
          <a:ln w="9525">
            <a:noFill/>
            <a:miter lim="800000"/>
            <a:headEnd/>
            <a:tailEnd/>
          </a:ln>
          <a:effectLst/>
        </p:spPr>
        <p:txBody>
          <a:bodyPr>
            <a:spAutoFit/>
          </a:bodyPr>
          <a:lstStyle/>
          <a:p>
            <a:pPr marL="342900" indent="-342900">
              <a:spcBef>
                <a:spcPct val="50000"/>
              </a:spcBef>
              <a:defRPr/>
            </a:pPr>
            <a:r>
              <a:rPr lang="en-GB" sz="2400" b="1">
                <a:solidFill>
                  <a:srgbClr val="0000FF"/>
                </a:solidFill>
                <a:effectLst>
                  <a:outerShdw blurRad="38100" dist="38100" dir="2700000" algn="tl">
                    <a:srgbClr val="C0C0C0"/>
                  </a:outerShdw>
                </a:effectLst>
                <a:latin typeface="Comic Sans MS" pitchFamily="66" charset="0"/>
              </a:rPr>
              <a:t>Use the internet to research the term ‘cloning’</a:t>
            </a:r>
          </a:p>
          <a:p>
            <a:pPr marL="342900" indent="-342900">
              <a:spcBef>
                <a:spcPct val="50000"/>
              </a:spcBef>
              <a:buFontTx/>
              <a:buAutoNum type="arabicPeriod"/>
              <a:defRPr/>
            </a:pPr>
            <a:r>
              <a:rPr lang="en-GB" sz="2400" b="1">
                <a:effectLst>
                  <a:outerShdw blurRad="38100" dist="38100" dir="2700000" algn="tl">
                    <a:srgbClr val="C0C0C0"/>
                  </a:outerShdw>
                </a:effectLst>
                <a:latin typeface="Comic Sans MS" pitchFamily="66" charset="0"/>
              </a:rPr>
              <a:t>Identify different types of cloning (at least one plant and one animal)</a:t>
            </a:r>
          </a:p>
          <a:p>
            <a:pPr marL="342900" indent="-342900">
              <a:spcBef>
                <a:spcPct val="50000"/>
              </a:spcBef>
              <a:buFontTx/>
              <a:buAutoNum type="arabicPeriod"/>
              <a:defRPr/>
            </a:pPr>
            <a:r>
              <a:rPr lang="en-GB" sz="2400" b="1">
                <a:effectLst>
                  <a:outerShdw blurRad="38100" dist="38100" dir="2700000" algn="tl">
                    <a:srgbClr val="C0C0C0"/>
                  </a:outerShdw>
                </a:effectLst>
                <a:latin typeface="Comic Sans MS" pitchFamily="66" charset="0"/>
              </a:rPr>
              <a:t>Explain how these cloning types work</a:t>
            </a:r>
          </a:p>
          <a:p>
            <a:pPr marL="342900" indent="-342900">
              <a:spcBef>
                <a:spcPct val="50000"/>
              </a:spcBef>
              <a:buFontTx/>
              <a:buAutoNum type="arabicPeriod"/>
              <a:defRPr/>
            </a:pPr>
            <a:r>
              <a:rPr lang="en-GB" sz="2400" b="1">
                <a:effectLst>
                  <a:outerShdw blurRad="38100" dist="38100" dir="2700000" algn="tl">
                    <a:srgbClr val="C0C0C0"/>
                  </a:outerShdw>
                </a:effectLst>
                <a:latin typeface="Comic Sans MS" pitchFamily="66" charset="0"/>
              </a:rPr>
              <a:t>Provide for and against arguments for one type of animal cloning</a:t>
            </a:r>
          </a:p>
          <a:p>
            <a:pPr marL="342900" indent="-342900">
              <a:spcBef>
                <a:spcPct val="50000"/>
              </a:spcBef>
              <a:defRPr/>
            </a:pPr>
            <a:r>
              <a:rPr lang="en-GB" sz="2400" b="1">
                <a:solidFill>
                  <a:srgbClr val="009900"/>
                </a:solidFill>
                <a:effectLst>
                  <a:outerShdw blurRad="38100" dist="38100" dir="2700000" algn="tl">
                    <a:srgbClr val="C0C0C0"/>
                  </a:outerShdw>
                </a:effectLst>
                <a:latin typeface="Comic Sans MS" pitchFamily="66" charset="0"/>
              </a:rPr>
              <a:t>Present your work as an academic newsletter on cloning which provides communities with the above information.</a:t>
            </a:r>
          </a:p>
          <a:p>
            <a:pPr marL="342900" indent="-342900">
              <a:spcBef>
                <a:spcPct val="50000"/>
              </a:spcBef>
              <a:defRPr/>
            </a:pPr>
            <a:r>
              <a:rPr lang="en-GB" sz="2400" b="1">
                <a:solidFill>
                  <a:srgbClr val="009900"/>
                </a:solidFill>
                <a:effectLst>
                  <a:outerShdw blurRad="38100" dist="38100" dir="2700000" algn="tl">
                    <a:srgbClr val="C0C0C0"/>
                  </a:outerShdw>
                </a:effectLst>
                <a:latin typeface="Comic Sans MS" pitchFamily="66" charset="0"/>
              </a:rPr>
              <a:t>Use publisher and the newsletter tool.</a:t>
            </a:r>
          </a:p>
          <a:p>
            <a:pPr marL="342900" indent="-342900">
              <a:spcBef>
                <a:spcPct val="50000"/>
              </a:spcBef>
              <a:defRPr/>
            </a:pPr>
            <a:r>
              <a:rPr lang="en-GB" sz="2400" b="1">
                <a:solidFill>
                  <a:srgbClr val="009900"/>
                </a:solidFill>
                <a:effectLst>
                  <a:outerShdw blurRad="38100" dist="38100" dir="2700000" algn="tl">
                    <a:srgbClr val="C0C0C0"/>
                  </a:outerShdw>
                </a:effectLst>
                <a:latin typeface="Comic Sans MS" pitchFamily="66" charset="0"/>
              </a:rPr>
              <a:t>Get the information in first and then work on presentation which must include one picture.</a:t>
            </a:r>
          </a:p>
        </p:txBody>
      </p:sp>
      <p:sp>
        <p:nvSpPr>
          <p:cNvPr id="32771" name="Rectangle 8"/>
          <p:cNvSpPr>
            <a:spLocks noChangeArrowheads="1"/>
          </p:cNvSpPr>
          <p:nvPr/>
        </p:nvSpPr>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2400" b="1">
                <a:solidFill>
                  <a:srgbClr val="FF0000"/>
                </a:solidFill>
                <a:latin typeface="Comic Sans MS" pitchFamily="66" charset="0"/>
              </a:rPr>
              <a:t>Research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620713"/>
            <a:ext cx="9144000" cy="4748212"/>
          </a:xfrm>
          <a:prstGeom prst="rect">
            <a:avLst/>
          </a:prstGeom>
          <a:noFill/>
          <a:ln w="9525">
            <a:noFill/>
            <a:miter lim="800000"/>
            <a:headEnd/>
            <a:tailEnd/>
          </a:ln>
          <a:effectLst/>
        </p:spPr>
        <p:txBody>
          <a:bodyPr>
            <a:spAutoFit/>
          </a:bodyPr>
          <a:lstStyle/>
          <a:p>
            <a:pPr>
              <a:spcBef>
                <a:spcPct val="50000"/>
              </a:spcBef>
              <a:defRPr/>
            </a:pPr>
            <a:r>
              <a:rPr lang="en-GB" sz="2400" b="1" u="sng">
                <a:latin typeface="Arial" charset="0"/>
              </a:rPr>
              <a:t>Objective</a:t>
            </a:r>
          </a:p>
          <a:p>
            <a:pPr>
              <a:spcBef>
                <a:spcPct val="50000"/>
              </a:spcBef>
              <a:defRPr/>
            </a:pPr>
            <a:r>
              <a:rPr lang="en-GB" sz="2400" b="1">
                <a:solidFill>
                  <a:srgbClr val="9900FF"/>
                </a:solidFill>
                <a:effectLst>
                  <a:outerShdw blurRad="38100" dist="38100" dir="2700000" algn="tl">
                    <a:srgbClr val="C0C0C0"/>
                  </a:outerShdw>
                </a:effectLst>
                <a:latin typeface="Comic Sans MS" pitchFamily="66" charset="0"/>
              </a:rPr>
              <a:t>To investigate different forms of cloning and the ethical arguments for and against</a:t>
            </a:r>
            <a:r>
              <a:rPr lang="en-GB" sz="2400" b="1">
                <a:latin typeface="Comic Sans MS" pitchFamily="66" charset="0"/>
              </a:rPr>
              <a:t>. </a:t>
            </a:r>
          </a:p>
          <a:p>
            <a:pPr>
              <a:spcBef>
                <a:spcPct val="50000"/>
              </a:spcBef>
              <a:defRPr/>
            </a:pPr>
            <a:r>
              <a:rPr lang="en-GB" sz="2400" b="1" u="sng">
                <a:latin typeface="Arial" charset="0"/>
              </a:rPr>
              <a:t>Success Criteria</a:t>
            </a:r>
          </a:p>
          <a:p>
            <a:pPr>
              <a:spcBef>
                <a:spcPct val="50000"/>
              </a:spcBef>
              <a:defRPr/>
            </a:pPr>
            <a:r>
              <a:rPr lang="en-GB" sz="2000">
                <a:latin typeface="Arial" charset="0"/>
              </a:rPr>
              <a:t>By the end of the lesson I:</a:t>
            </a:r>
          </a:p>
          <a:p>
            <a:pPr>
              <a:spcBef>
                <a:spcPct val="50000"/>
              </a:spcBef>
              <a:buFontTx/>
              <a:buChar char="•"/>
              <a:defRPr/>
            </a:pPr>
            <a:r>
              <a:rPr lang="en-GB" sz="2400" b="1">
                <a:latin typeface="Comic Sans MS" pitchFamily="66" charset="0"/>
              </a:rPr>
              <a:t> </a:t>
            </a:r>
            <a:r>
              <a:rPr lang="en-GB" sz="2400" b="1">
                <a:solidFill>
                  <a:srgbClr val="008000"/>
                </a:solidFill>
                <a:latin typeface="Comic Sans MS" pitchFamily="66" charset="0"/>
              </a:rPr>
              <a:t>can identify different forms of plant (cutting and tissue culture) and animal cloning (embryo transplant, fusion cell, adult cell cloning).</a:t>
            </a:r>
          </a:p>
          <a:p>
            <a:pPr>
              <a:spcBef>
                <a:spcPct val="50000"/>
              </a:spcBef>
              <a:buFontTx/>
              <a:buChar char="•"/>
              <a:defRPr/>
            </a:pPr>
            <a:r>
              <a:rPr lang="en-GB" sz="2400" b="1">
                <a:solidFill>
                  <a:srgbClr val="FF0000"/>
                </a:solidFill>
                <a:latin typeface="Comic Sans MS" pitchFamily="66" charset="0"/>
              </a:rPr>
              <a:t> explain how different types of cloning work.</a:t>
            </a:r>
          </a:p>
          <a:p>
            <a:pPr>
              <a:spcBef>
                <a:spcPct val="50000"/>
              </a:spcBef>
              <a:buFontTx/>
              <a:buChar char="•"/>
              <a:defRPr/>
            </a:pPr>
            <a:r>
              <a:rPr lang="en-GB" sz="2400" b="1">
                <a:solidFill>
                  <a:srgbClr val="0000FF"/>
                </a:solidFill>
                <a:latin typeface="Comic Sans MS" pitchFamily="66" charset="0"/>
              </a:rPr>
              <a:t> can provide arguments for and against cloning.</a:t>
            </a:r>
            <a:endParaRPr lang="en-GB" sz="2400" b="1">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563563" y="784225"/>
            <a:ext cx="7056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solidFill>
                  <a:srgbClr val="010066"/>
                </a:solidFill>
              </a:rPr>
              <a:t>How is cloning portrayed by the media?</a:t>
            </a:r>
          </a:p>
        </p:txBody>
      </p:sp>
      <p:sp>
        <p:nvSpPr>
          <p:cNvPr id="12291" name="Rectangle 4"/>
          <p:cNvSpPr>
            <a:spLocks noGrp="1" noChangeArrowheads="1"/>
          </p:cNvSpPr>
          <p:nvPr>
            <p:ph type="title"/>
          </p:nvPr>
        </p:nvSpPr>
        <p:spPr>
          <a:xfrm>
            <a:off x="684213" y="0"/>
            <a:ext cx="7772400" cy="555625"/>
          </a:xfrm>
        </p:spPr>
        <p:txBody>
          <a:bodyPr/>
          <a:lstStyle/>
          <a:p>
            <a:pPr eaLnBrk="1" hangingPunct="1"/>
            <a:r>
              <a:rPr lang="en-GB" sz="4000" smtClean="0"/>
              <a:t>Cloning fact and fiction</a:t>
            </a:r>
          </a:p>
        </p:txBody>
      </p:sp>
      <p:pic>
        <p:nvPicPr>
          <p:cNvPr id="12292" name="Picture 5" descr="pat_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68413"/>
            <a:ext cx="84391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ou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868613"/>
            <a:ext cx="16256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title"/>
          </p:nvPr>
        </p:nvSpPr>
        <p:spPr>
          <a:xfrm>
            <a:off x="0" y="0"/>
            <a:ext cx="9144000" cy="587375"/>
          </a:xfrm>
        </p:spPr>
        <p:txBody>
          <a:bodyPr/>
          <a:lstStyle/>
          <a:p>
            <a:pPr eaLnBrk="1" hangingPunct="1"/>
            <a:r>
              <a:rPr lang="en-GB" sz="4000" smtClean="0"/>
              <a:t>Quick Review: Sexual Reproduction</a:t>
            </a:r>
          </a:p>
        </p:txBody>
      </p:sp>
      <p:sp>
        <p:nvSpPr>
          <p:cNvPr id="65540" name="Text Box 4"/>
          <p:cNvSpPr txBox="1">
            <a:spLocks noChangeArrowheads="1"/>
          </p:cNvSpPr>
          <p:nvPr/>
        </p:nvSpPr>
        <p:spPr bwMode="auto">
          <a:xfrm>
            <a:off x="563563" y="76517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solidFill>
                  <a:srgbClr val="010066"/>
                </a:solidFill>
              </a:rPr>
              <a:t>There are two main ways by which organisms can reproduce: </a:t>
            </a:r>
            <a:r>
              <a:rPr lang="en-GB" sz="2400" b="1">
                <a:solidFill>
                  <a:srgbClr val="10BC45"/>
                </a:solidFill>
              </a:rPr>
              <a:t>sexual</a:t>
            </a:r>
            <a:r>
              <a:rPr lang="en-GB" sz="2400">
                <a:solidFill>
                  <a:srgbClr val="010066"/>
                </a:solidFill>
              </a:rPr>
              <a:t> reproduction and </a:t>
            </a:r>
            <a:r>
              <a:rPr lang="en-GB" sz="2400" b="1">
                <a:solidFill>
                  <a:srgbClr val="10BC45"/>
                </a:solidFill>
              </a:rPr>
              <a:t>asexual</a:t>
            </a:r>
            <a:r>
              <a:rPr lang="en-GB" sz="2400">
                <a:solidFill>
                  <a:srgbClr val="010066"/>
                </a:solidFill>
              </a:rPr>
              <a:t> reproduction.</a:t>
            </a:r>
          </a:p>
        </p:txBody>
      </p:sp>
      <p:sp>
        <p:nvSpPr>
          <p:cNvPr id="65541" name="Text Box 5"/>
          <p:cNvSpPr txBox="1">
            <a:spLocks noChangeArrowheads="1"/>
          </p:cNvSpPr>
          <p:nvPr/>
        </p:nvSpPr>
        <p:spPr bwMode="auto">
          <a:xfrm>
            <a:off x="563563" y="168592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rgbClr val="10BC45"/>
              </a:buClr>
              <a:buFont typeface="Wingdings" pitchFamily="2" charset="2"/>
              <a:buNone/>
            </a:pPr>
            <a:r>
              <a:rPr lang="en-GB" sz="2400">
                <a:solidFill>
                  <a:srgbClr val="010066"/>
                </a:solidFill>
              </a:rPr>
              <a:t>In sexual reproduction, genes from two parent organisms are combined to produce an organism with a unique genetic code.</a:t>
            </a:r>
          </a:p>
        </p:txBody>
      </p:sp>
      <p:sp>
        <p:nvSpPr>
          <p:cNvPr id="65542" name="Text Box 6"/>
          <p:cNvSpPr txBox="1">
            <a:spLocks noChangeArrowheads="1"/>
          </p:cNvSpPr>
          <p:nvPr/>
        </p:nvSpPr>
        <p:spPr bwMode="auto">
          <a:xfrm>
            <a:off x="2820988" y="2768600"/>
            <a:ext cx="403701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rgbClr val="10BC45"/>
              </a:buClr>
              <a:buFont typeface="Wingdings" pitchFamily="2" charset="2"/>
              <a:buNone/>
            </a:pPr>
            <a:r>
              <a:rPr lang="en-GB" sz="2400">
                <a:solidFill>
                  <a:srgbClr val="010066"/>
                </a:solidFill>
              </a:rPr>
              <a:t>The advantage of sexual reproduction is that it produces </a:t>
            </a:r>
            <a:r>
              <a:rPr lang="en-GB" sz="2400" b="1">
                <a:solidFill>
                  <a:srgbClr val="10BC45"/>
                </a:solidFill>
              </a:rPr>
              <a:t>natural variation</a:t>
            </a:r>
            <a:r>
              <a:rPr lang="en-GB" sz="2400">
                <a:solidFill>
                  <a:srgbClr val="010066"/>
                </a:solidFill>
              </a:rPr>
              <a:t> among a species, enabling it to adapt to environmental change.</a:t>
            </a:r>
          </a:p>
        </p:txBody>
      </p:sp>
      <p:sp>
        <p:nvSpPr>
          <p:cNvPr id="65543" name="Text Box 7"/>
          <p:cNvSpPr txBox="1">
            <a:spLocks noChangeArrowheads="1"/>
          </p:cNvSpPr>
          <p:nvPr/>
        </p:nvSpPr>
        <p:spPr bwMode="auto">
          <a:xfrm>
            <a:off x="563563" y="5346700"/>
            <a:ext cx="45608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rgbClr val="10BC45"/>
              </a:buClr>
              <a:buFont typeface="Wingdings" pitchFamily="2" charset="2"/>
              <a:buNone/>
            </a:pPr>
            <a:r>
              <a:rPr lang="en-GB" sz="2400">
                <a:solidFill>
                  <a:srgbClr val="010066"/>
                </a:solidFill>
              </a:rPr>
              <a:t>Most animals and many plants reproduce sexually.</a:t>
            </a:r>
          </a:p>
        </p:txBody>
      </p:sp>
      <p:pic>
        <p:nvPicPr>
          <p:cNvPr id="65544" name="Picture 8" descr="plant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2914650"/>
            <a:ext cx="2233613"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blinds(horizontal)">
                                      <p:cBhvr>
                                        <p:cTn id="7" dur="500"/>
                                        <p:tgtEl>
                                          <p:spTgt spid="655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540"/>
                                        </p:tgtEl>
                                        <p:attrNameLst>
                                          <p:attrName>style.visibility</p:attrName>
                                        </p:attrNameLst>
                                      </p:cBhvr>
                                      <p:to>
                                        <p:strVal val="visible"/>
                                      </p:to>
                                    </p:set>
                                    <p:animEffect transition="in" filter="blinds(horizontal)">
                                      <p:cBhvr>
                                        <p:cTn id="12" dur="500"/>
                                        <p:tgtEl>
                                          <p:spTgt spid="655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541"/>
                                        </p:tgtEl>
                                        <p:attrNameLst>
                                          <p:attrName>style.visibility</p:attrName>
                                        </p:attrNameLst>
                                      </p:cBhvr>
                                      <p:to>
                                        <p:strVal val="visible"/>
                                      </p:to>
                                    </p:set>
                                    <p:animEffect transition="in" filter="dissolve">
                                      <p:cBhvr>
                                        <p:cTn id="17" dur="500"/>
                                        <p:tgtEl>
                                          <p:spTgt spid="65541"/>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65544"/>
                                        </p:tgtEl>
                                        <p:attrNameLst>
                                          <p:attrName>style.visibility</p:attrName>
                                        </p:attrNameLst>
                                      </p:cBhvr>
                                      <p:to>
                                        <p:strVal val="visible"/>
                                      </p:to>
                                    </p:set>
                                    <p:animEffect transition="in" filter="wipe(down)">
                                      <p:cBhvr>
                                        <p:cTn id="21" dur="500"/>
                                        <p:tgtEl>
                                          <p:spTgt spid="6554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5542"/>
                                        </p:tgtEl>
                                        <p:attrNameLst>
                                          <p:attrName>style.visibility</p:attrName>
                                        </p:attrNameLst>
                                      </p:cBhvr>
                                      <p:to>
                                        <p:strVal val="visible"/>
                                      </p:to>
                                    </p:set>
                                    <p:animEffect transition="in" filter="dissolve">
                                      <p:cBhvr>
                                        <p:cTn id="26" dur="500"/>
                                        <p:tgtEl>
                                          <p:spTgt spid="65542"/>
                                        </p:tgtEl>
                                      </p:cBhvr>
                                    </p:animEffect>
                                  </p:childTnLst>
                                </p:cTn>
                              </p:par>
                            </p:childTnLst>
                          </p:cTn>
                        </p:par>
                        <p:par>
                          <p:cTn id="27" fill="hold" nodeType="afterGroup">
                            <p:stCondLst>
                              <p:cond delay="500"/>
                            </p:stCondLst>
                            <p:childTnLst>
                              <p:par>
                                <p:cTn id="28" presetID="22" presetClass="entr" presetSubtype="1" fill="hold" nodeType="afterEffect">
                                  <p:stCondLst>
                                    <p:cond delay="0"/>
                                  </p:stCondLst>
                                  <p:childTnLst>
                                    <p:set>
                                      <p:cBhvr>
                                        <p:cTn id="29" dur="1" fill="hold">
                                          <p:stCondLst>
                                            <p:cond delay="0"/>
                                          </p:stCondLst>
                                        </p:cTn>
                                        <p:tgtEl>
                                          <p:spTgt spid="65538"/>
                                        </p:tgtEl>
                                        <p:attrNameLst>
                                          <p:attrName>style.visibility</p:attrName>
                                        </p:attrNameLst>
                                      </p:cBhvr>
                                      <p:to>
                                        <p:strVal val="visible"/>
                                      </p:to>
                                    </p:set>
                                    <p:animEffect transition="in" filter="wipe(up)">
                                      <p:cBhvr>
                                        <p:cTn id="30" dur="500"/>
                                        <p:tgtEl>
                                          <p:spTgt spid="6553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5543"/>
                                        </p:tgtEl>
                                        <p:attrNameLst>
                                          <p:attrName>style.visibility</p:attrName>
                                        </p:attrNameLst>
                                      </p:cBhvr>
                                      <p:to>
                                        <p:strVal val="visible"/>
                                      </p:to>
                                    </p:set>
                                    <p:animEffect transition="in" filter="dissolve">
                                      <p:cBhvr>
                                        <p:cTn id="35" dur="5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65540" grpId="0"/>
      <p:bldP spid="65541" grpId="0"/>
      <p:bldP spid="65542" grpId="0"/>
      <p:bldP spid="655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spider_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3557588"/>
            <a:ext cx="2379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ye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4792663"/>
            <a:ext cx="17208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5"/>
          <p:cNvSpPr txBox="1">
            <a:spLocks noChangeArrowheads="1"/>
          </p:cNvSpPr>
          <p:nvPr/>
        </p:nvSpPr>
        <p:spPr bwMode="auto">
          <a:xfrm>
            <a:off x="563563" y="836613"/>
            <a:ext cx="85804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rgbClr val="10BC45"/>
              </a:buClr>
              <a:buFont typeface="Wingdings" pitchFamily="2" charset="2"/>
              <a:buNone/>
            </a:pPr>
            <a:r>
              <a:rPr lang="en-GB" sz="2400">
                <a:solidFill>
                  <a:srgbClr val="010066"/>
                </a:solidFill>
              </a:rPr>
              <a:t>In asexual reproduction, a single organism makes a copy of itself with exactly the same genetic code. The new organism is a </a:t>
            </a:r>
            <a:r>
              <a:rPr lang="en-GB" sz="2400" b="1">
                <a:solidFill>
                  <a:srgbClr val="10BC45"/>
                </a:solidFill>
              </a:rPr>
              <a:t>clone</a:t>
            </a:r>
            <a:r>
              <a:rPr lang="en-GB" sz="2400">
                <a:solidFill>
                  <a:srgbClr val="010066"/>
                </a:solidFill>
              </a:rPr>
              <a:t> of the original.</a:t>
            </a:r>
          </a:p>
        </p:txBody>
      </p:sp>
      <p:sp>
        <p:nvSpPr>
          <p:cNvPr id="67590" name="Text Box 6"/>
          <p:cNvSpPr txBox="1">
            <a:spLocks noChangeArrowheads="1"/>
          </p:cNvSpPr>
          <p:nvPr/>
        </p:nvSpPr>
        <p:spPr bwMode="auto">
          <a:xfrm>
            <a:off x="563563" y="2101850"/>
            <a:ext cx="83423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rgbClr val="10BC45"/>
              </a:buClr>
              <a:buFont typeface="Wingdings" pitchFamily="2" charset="2"/>
              <a:buNone/>
            </a:pPr>
            <a:r>
              <a:rPr lang="en-GB" sz="2400">
                <a:solidFill>
                  <a:srgbClr val="010066"/>
                </a:solidFill>
              </a:rPr>
              <a:t>Asexual reproduction enables an organism to quickly populate a new habitat and ensures that, if it is well-adapted to its environment, successful characteristics are passed on.</a:t>
            </a:r>
          </a:p>
        </p:txBody>
      </p:sp>
      <p:sp>
        <p:nvSpPr>
          <p:cNvPr id="67591" name="Text Box 7"/>
          <p:cNvSpPr txBox="1">
            <a:spLocks noChangeArrowheads="1"/>
          </p:cNvSpPr>
          <p:nvPr/>
        </p:nvSpPr>
        <p:spPr bwMode="auto">
          <a:xfrm>
            <a:off x="563563" y="3460750"/>
            <a:ext cx="8580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rgbClr val="10BC45"/>
              </a:buClr>
              <a:buFont typeface="Wingdings" pitchFamily="2" charset="2"/>
              <a:buNone/>
            </a:pPr>
            <a:r>
              <a:rPr lang="en-GB" sz="2400">
                <a:solidFill>
                  <a:srgbClr val="010066"/>
                </a:solidFill>
              </a:rPr>
              <a:t>Organisms that reproduce asexually include:</a:t>
            </a:r>
          </a:p>
        </p:txBody>
      </p:sp>
      <p:sp>
        <p:nvSpPr>
          <p:cNvPr id="67592" name="Text Box 8"/>
          <p:cNvSpPr txBox="1">
            <a:spLocks noChangeArrowheads="1"/>
          </p:cNvSpPr>
          <p:nvPr/>
        </p:nvSpPr>
        <p:spPr bwMode="auto">
          <a:xfrm>
            <a:off x="563563" y="4892675"/>
            <a:ext cx="4418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rgbClr val="10BC45"/>
              </a:buClr>
              <a:buFont typeface="Wingdings" pitchFamily="2" charset="2"/>
              <a:buChar char="l"/>
            </a:pPr>
            <a:r>
              <a:rPr lang="en-GB" sz="2400">
                <a:solidFill>
                  <a:srgbClr val="010066"/>
                </a:solidFill>
              </a:rPr>
              <a:t>micro-organisms, such as bacteria and yeast</a:t>
            </a:r>
          </a:p>
        </p:txBody>
      </p:sp>
      <p:sp>
        <p:nvSpPr>
          <p:cNvPr id="67593" name="Text Box 9"/>
          <p:cNvSpPr txBox="1">
            <a:spLocks noChangeArrowheads="1"/>
          </p:cNvSpPr>
          <p:nvPr/>
        </p:nvSpPr>
        <p:spPr bwMode="auto">
          <a:xfrm>
            <a:off x="563563" y="4022725"/>
            <a:ext cx="68278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rgbClr val="10BC45"/>
              </a:buClr>
              <a:buFont typeface="Wingdings" pitchFamily="2" charset="2"/>
              <a:buChar char="l"/>
            </a:pPr>
            <a:r>
              <a:rPr lang="en-GB" sz="2400">
                <a:solidFill>
                  <a:srgbClr val="010066"/>
                </a:solidFill>
              </a:rPr>
              <a:t>many plants, such as spider plants, strawberries and potatoes</a:t>
            </a:r>
          </a:p>
        </p:txBody>
      </p:sp>
      <p:sp>
        <p:nvSpPr>
          <p:cNvPr id="67594" name="Text Box 10"/>
          <p:cNvSpPr txBox="1">
            <a:spLocks noChangeArrowheads="1"/>
          </p:cNvSpPr>
          <p:nvPr/>
        </p:nvSpPr>
        <p:spPr bwMode="auto">
          <a:xfrm>
            <a:off x="563563" y="5727700"/>
            <a:ext cx="4694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rgbClr val="10BC45"/>
              </a:buClr>
              <a:buFont typeface="Wingdings" pitchFamily="2" charset="2"/>
              <a:buChar char="l"/>
            </a:pPr>
            <a:r>
              <a:rPr lang="en-GB" sz="2400">
                <a:solidFill>
                  <a:srgbClr val="010066"/>
                </a:solidFill>
              </a:rPr>
              <a:t>some insects, such as aphids.</a:t>
            </a:r>
          </a:p>
        </p:txBody>
      </p:sp>
      <p:sp>
        <p:nvSpPr>
          <p:cNvPr id="67596" name="Rectangle 12"/>
          <p:cNvSpPr>
            <a:spLocks noChangeArrowheads="1"/>
          </p:cNvSpPr>
          <p:nvPr/>
        </p:nvSpPr>
        <p:spPr bwMode="auto">
          <a:xfrm>
            <a:off x="0" y="0"/>
            <a:ext cx="9144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4000">
                <a:solidFill>
                  <a:schemeClr val="tx2"/>
                </a:solidFill>
              </a:rPr>
              <a:t>Quick Review: Asexual Reproduction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96"/>
                                        </p:tgtEl>
                                        <p:attrNameLst>
                                          <p:attrName>style.visibility</p:attrName>
                                        </p:attrNameLst>
                                      </p:cBhvr>
                                      <p:to>
                                        <p:strVal val="visible"/>
                                      </p:to>
                                    </p:set>
                                    <p:animEffect transition="in" filter="blinds(horizontal)">
                                      <p:cBhvr>
                                        <p:cTn id="7" dur="500"/>
                                        <p:tgtEl>
                                          <p:spTgt spid="675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box(in)">
                                      <p:cBhvr>
                                        <p:cTn id="12" dur="500"/>
                                        <p:tgtEl>
                                          <p:spTgt spid="675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593"/>
                                        </p:tgtEl>
                                        <p:attrNameLst>
                                          <p:attrName>style.visibility</p:attrName>
                                        </p:attrNameLst>
                                      </p:cBhvr>
                                      <p:to>
                                        <p:strVal val="visible"/>
                                      </p:to>
                                    </p:set>
                                    <p:animEffect transition="in" filter="dissolve">
                                      <p:cBhvr>
                                        <p:cTn id="27" dur="500"/>
                                        <p:tgtEl>
                                          <p:spTgt spid="67593"/>
                                        </p:tgtEl>
                                      </p:cBhvr>
                                    </p:animEffect>
                                  </p:childTnLst>
                                </p:cTn>
                              </p:par>
                            </p:childTnLst>
                          </p:cTn>
                        </p:par>
                        <p:par>
                          <p:cTn id="28" fill="hold" nodeType="afterGroup">
                            <p:stCondLst>
                              <p:cond delay="500"/>
                            </p:stCondLst>
                            <p:childTnLst>
                              <p:par>
                                <p:cTn id="29" presetID="22" presetClass="entr" presetSubtype="1" fill="hold" nodeType="afterEffect">
                                  <p:stCondLst>
                                    <p:cond delay="0"/>
                                  </p:stCondLst>
                                  <p:childTnLst>
                                    <p:set>
                                      <p:cBhvr>
                                        <p:cTn id="30" dur="1" fill="hold">
                                          <p:stCondLst>
                                            <p:cond delay="0"/>
                                          </p:stCondLst>
                                        </p:cTn>
                                        <p:tgtEl>
                                          <p:spTgt spid="67586"/>
                                        </p:tgtEl>
                                        <p:attrNameLst>
                                          <p:attrName>style.visibility</p:attrName>
                                        </p:attrNameLst>
                                      </p:cBhvr>
                                      <p:to>
                                        <p:strVal val="visible"/>
                                      </p:to>
                                    </p:set>
                                    <p:animEffect transition="in" filter="wipe(up)">
                                      <p:cBhvr>
                                        <p:cTn id="31" dur="500"/>
                                        <p:tgtEl>
                                          <p:spTgt spid="6758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7592"/>
                                        </p:tgtEl>
                                        <p:attrNameLst>
                                          <p:attrName>style.visibility</p:attrName>
                                        </p:attrNameLst>
                                      </p:cBhvr>
                                      <p:to>
                                        <p:strVal val="visible"/>
                                      </p:to>
                                    </p:set>
                                    <p:animEffect transition="in" filter="dissolve">
                                      <p:cBhvr>
                                        <p:cTn id="36" dur="500"/>
                                        <p:tgtEl>
                                          <p:spTgt spid="67592"/>
                                        </p:tgtEl>
                                      </p:cBhvr>
                                    </p:animEffect>
                                  </p:childTnLst>
                                </p:cTn>
                              </p:par>
                            </p:childTnLst>
                          </p:cTn>
                        </p:par>
                        <p:par>
                          <p:cTn id="37" fill="hold" nodeType="afterGroup">
                            <p:stCondLst>
                              <p:cond delay="500"/>
                            </p:stCondLst>
                            <p:childTnLst>
                              <p:par>
                                <p:cTn id="38" presetID="22" presetClass="entr" presetSubtype="8" fill="hold" nodeType="afterEffect">
                                  <p:stCondLst>
                                    <p:cond delay="0"/>
                                  </p:stCondLst>
                                  <p:childTnLst>
                                    <p:set>
                                      <p:cBhvr>
                                        <p:cTn id="39" dur="1" fill="hold">
                                          <p:stCondLst>
                                            <p:cond delay="0"/>
                                          </p:stCondLst>
                                        </p:cTn>
                                        <p:tgtEl>
                                          <p:spTgt spid="67587"/>
                                        </p:tgtEl>
                                        <p:attrNameLst>
                                          <p:attrName>style.visibility</p:attrName>
                                        </p:attrNameLst>
                                      </p:cBhvr>
                                      <p:to>
                                        <p:strVal val="visible"/>
                                      </p:to>
                                    </p:set>
                                    <p:animEffect transition="in" filter="wipe(left)">
                                      <p:cBhvr>
                                        <p:cTn id="40" dur="500"/>
                                        <p:tgtEl>
                                          <p:spTgt spid="6758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67594"/>
                                        </p:tgtEl>
                                        <p:attrNameLst>
                                          <p:attrName>style.visibility</p:attrName>
                                        </p:attrNameLst>
                                      </p:cBhvr>
                                      <p:to>
                                        <p:strVal val="visible"/>
                                      </p:to>
                                    </p:set>
                                    <p:animEffect transition="in" filter="dissolve">
                                      <p:cBhvr>
                                        <p:cTn id="45" dur="5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P spid="67590" grpId="0"/>
      <p:bldP spid="67591" grpId="0"/>
      <p:bldP spid="67592" grpId="0"/>
      <p:bldP spid="67593" grpId="0"/>
      <p:bldP spid="67594" grpId="0"/>
      <p:bldP spid="675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563563" y="784225"/>
            <a:ext cx="48180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10066"/>
                </a:solidFill>
                <a:cs typeface="Times New Roman" pitchFamily="18" charset="0"/>
              </a:rPr>
              <a:t>Human clones already exist! Identical twins have exactly the same genes and are therefore clones of each other.</a:t>
            </a:r>
            <a:endParaRPr lang="en-GB" sz="2400">
              <a:solidFill>
                <a:srgbClr val="010066"/>
              </a:solidFill>
            </a:endParaRPr>
          </a:p>
        </p:txBody>
      </p:sp>
      <p:sp>
        <p:nvSpPr>
          <p:cNvPr id="15363" name="Rectangle 3"/>
          <p:cNvSpPr>
            <a:spLocks noGrp="1" noChangeArrowheads="1"/>
          </p:cNvSpPr>
          <p:nvPr>
            <p:ph type="title" idx="4294967295"/>
          </p:nvPr>
        </p:nvSpPr>
        <p:spPr>
          <a:xfrm>
            <a:off x="755650" y="0"/>
            <a:ext cx="7772400" cy="587375"/>
          </a:xfrm>
        </p:spPr>
        <p:txBody>
          <a:bodyPr/>
          <a:lstStyle/>
          <a:p>
            <a:pPr eaLnBrk="1" hangingPunct="1"/>
            <a:r>
              <a:rPr lang="en-GB" sz="4000" smtClean="0"/>
              <a:t>Natural human clones????</a:t>
            </a:r>
          </a:p>
        </p:txBody>
      </p:sp>
      <p:sp>
        <p:nvSpPr>
          <p:cNvPr id="71684" name="Rectangle 4"/>
          <p:cNvSpPr>
            <a:spLocks noChangeArrowheads="1"/>
          </p:cNvSpPr>
          <p:nvPr/>
        </p:nvSpPr>
        <p:spPr bwMode="auto">
          <a:xfrm>
            <a:off x="563563" y="2406650"/>
            <a:ext cx="44561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10066"/>
                </a:solidFill>
                <a:cs typeface="Times New Roman" pitchFamily="18" charset="0"/>
              </a:rPr>
              <a:t>Identical twins are created when a fertilized egg splits in two, creating two separate but genetically-identical embryos.</a:t>
            </a:r>
            <a:endParaRPr lang="en-GB" sz="2400">
              <a:solidFill>
                <a:srgbClr val="010066"/>
              </a:solidFill>
            </a:endParaRPr>
          </a:p>
        </p:txBody>
      </p:sp>
      <p:pic>
        <p:nvPicPr>
          <p:cNvPr id="71685" name="Picture 5" descr="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4081463"/>
            <a:ext cx="12573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6" descr="spe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5" y="4592638"/>
            <a:ext cx="1028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 Box 7"/>
          <p:cNvSpPr txBox="1">
            <a:spLocks noChangeArrowheads="1"/>
          </p:cNvSpPr>
          <p:nvPr/>
        </p:nvSpPr>
        <p:spPr bwMode="auto">
          <a:xfrm>
            <a:off x="2090738" y="4191000"/>
            <a:ext cx="5810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6000" b="1">
                <a:solidFill>
                  <a:srgbClr val="10BC45"/>
                </a:solidFill>
              </a:rPr>
              <a:t>+</a:t>
            </a:r>
          </a:p>
        </p:txBody>
      </p:sp>
      <p:pic>
        <p:nvPicPr>
          <p:cNvPr id="71688" name="Picture 8" descr="embryo_who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2550" y="4011613"/>
            <a:ext cx="1328738"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9" descr="embryo_who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375" y="4011613"/>
            <a:ext cx="1328738"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0" name="Text Box 10"/>
          <p:cNvSpPr txBox="1">
            <a:spLocks noChangeArrowheads="1"/>
          </p:cNvSpPr>
          <p:nvPr/>
        </p:nvSpPr>
        <p:spPr bwMode="auto">
          <a:xfrm>
            <a:off x="6653213" y="4191000"/>
            <a:ext cx="5810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6000" b="1">
                <a:solidFill>
                  <a:srgbClr val="10BC45"/>
                </a:solidFill>
              </a:rPr>
              <a:t>+</a:t>
            </a:r>
          </a:p>
        </p:txBody>
      </p:sp>
      <p:sp>
        <p:nvSpPr>
          <p:cNvPr id="71691" name="Text Box 11"/>
          <p:cNvSpPr txBox="1">
            <a:spLocks noChangeArrowheads="1"/>
          </p:cNvSpPr>
          <p:nvPr/>
        </p:nvSpPr>
        <p:spPr bwMode="auto">
          <a:xfrm>
            <a:off x="4267200" y="4191000"/>
            <a:ext cx="5810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6000" b="1">
                <a:solidFill>
                  <a:srgbClr val="10BC45"/>
                </a:solidFill>
              </a:rPr>
              <a:t>=</a:t>
            </a:r>
          </a:p>
        </p:txBody>
      </p:sp>
      <p:sp>
        <p:nvSpPr>
          <p:cNvPr id="71692" name="Rectangle 12"/>
          <p:cNvSpPr>
            <a:spLocks noChangeArrowheads="1"/>
          </p:cNvSpPr>
          <p:nvPr/>
        </p:nvSpPr>
        <p:spPr bwMode="auto">
          <a:xfrm>
            <a:off x="373063" y="5368925"/>
            <a:ext cx="8027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10066"/>
                </a:solidFill>
                <a:cs typeface="Times New Roman" pitchFamily="18" charset="0"/>
              </a:rPr>
              <a:t>How does the creation of identical twins differ from that of non-identical twins?</a:t>
            </a:r>
            <a:endParaRPr lang="en-GB" sz="2400">
              <a:solidFill>
                <a:srgbClr val="010066"/>
              </a:solidFill>
            </a:endParaRPr>
          </a:p>
        </p:txBody>
      </p:sp>
      <p:pic>
        <p:nvPicPr>
          <p:cNvPr id="15373" name="Picture 13" descr="twin_gir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71525"/>
            <a:ext cx="29908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5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dissolve">
                                      <p:cBhvr>
                                        <p:cTn id="12" dur="500"/>
                                        <p:tgtEl>
                                          <p:spTgt spid="716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71685"/>
                                        </p:tgtEl>
                                        <p:attrNameLst>
                                          <p:attrName>style.visibility</p:attrName>
                                        </p:attrNameLst>
                                      </p:cBhvr>
                                      <p:to>
                                        <p:strVal val="visible"/>
                                      </p:to>
                                    </p:set>
                                    <p:anim calcmode="lin" valueType="num">
                                      <p:cBhvr>
                                        <p:cTn id="17" dur="500" fill="hold"/>
                                        <p:tgtEl>
                                          <p:spTgt spid="71685"/>
                                        </p:tgtEl>
                                        <p:attrNameLst>
                                          <p:attrName>ppt_w</p:attrName>
                                        </p:attrNameLst>
                                      </p:cBhvr>
                                      <p:tavLst>
                                        <p:tav tm="0">
                                          <p:val>
                                            <p:fltVal val="0"/>
                                          </p:val>
                                        </p:tav>
                                        <p:tav tm="100000">
                                          <p:val>
                                            <p:strVal val="#ppt_w"/>
                                          </p:val>
                                        </p:tav>
                                      </p:tavLst>
                                    </p:anim>
                                    <p:anim calcmode="lin" valueType="num">
                                      <p:cBhvr>
                                        <p:cTn id="18" dur="500" fill="hold"/>
                                        <p:tgtEl>
                                          <p:spTgt spid="7168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71687"/>
                                        </p:tgtEl>
                                        <p:attrNameLst>
                                          <p:attrName>style.visibility</p:attrName>
                                        </p:attrNameLst>
                                      </p:cBhvr>
                                      <p:to>
                                        <p:strVal val="visible"/>
                                      </p:to>
                                    </p:set>
                                    <p:animEffect transition="in" filter="dissolve">
                                      <p:cBhvr>
                                        <p:cTn id="22" dur="500"/>
                                        <p:tgtEl>
                                          <p:spTgt spid="71687"/>
                                        </p:tgtEl>
                                      </p:cBhvr>
                                    </p:animEffect>
                                  </p:childTnLst>
                                </p:cTn>
                              </p:par>
                            </p:childTnLst>
                          </p:cTn>
                        </p:par>
                        <p:par>
                          <p:cTn id="23" fill="hold" nodeType="afterGroup">
                            <p:stCondLst>
                              <p:cond delay="1000"/>
                            </p:stCondLst>
                            <p:childTnLst>
                              <p:par>
                                <p:cTn id="24" presetID="22" presetClass="entr" presetSubtype="2" fill="hold" nodeType="afterEffect">
                                  <p:stCondLst>
                                    <p:cond delay="0"/>
                                  </p:stCondLst>
                                  <p:childTnLst>
                                    <p:set>
                                      <p:cBhvr>
                                        <p:cTn id="25" dur="1" fill="hold">
                                          <p:stCondLst>
                                            <p:cond delay="0"/>
                                          </p:stCondLst>
                                        </p:cTn>
                                        <p:tgtEl>
                                          <p:spTgt spid="71686"/>
                                        </p:tgtEl>
                                        <p:attrNameLst>
                                          <p:attrName>style.visibility</p:attrName>
                                        </p:attrNameLst>
                                      </p:cBhvr>
                                      <p:to>
                                        <p:strVal val="visible"/>
                                      </p:to>
                                    </p:set>
                                    <p:animEffect transition="in" filter="wipe(right)">
                                      <p:cBhvr>
                                        <p:cTn id="26" dur="500"/>
                                        <p:tgtEl>
                                          <p:spTgt spid="71686"/>
                                        </p:tgtEl>
                                      </p:cBhvr>
                                    </p:animEffect>
                                  </p:childTnLst>
                                </p:cTn>
                              </p:par>
                            </p:childTnLst>
                          </p:cTn>
                        </p:par>
                        <p:par>
                          <p:cTn id="27" fill="hold" nodeType="afterGroup">
                            <p:stCondLst>
                              <p:cond delay="1500"/>
                            </p:stCondLst>
                            <p:childTnLst>
                              <p:par>
                                <p:cTn id="28" presetID="9" presetClass="entr" presetSubtype="0" fill="hold" grpId="0" nodeType="afterEffect">
                                  <p:stCondLst>
                                    <p:cond delay="0"/>
                                  </p:stCondLst>
                                  <p:childTnLst>
                                    <p:set>
                                      <p:cBhvr>
                                        <p:cTn id="29" dur="1" fill="hold">
                                          <p:stCondLst>
                                            <p:cond delay="0"/>
                                          </p:stCondLst>
                                        </p:cTn>
                                        <p:tgtEl>
                                          <p:spTgt spid="71691"/>
                                        </p:tgtEl>
                                        <p:attrNameLst>
                                          <p:attrName>style.visibility</p:attrName>
                                        </p:attrNameLst>
                                      </p:cBhvr>
                                      <p:to>
                                        <p:strVal val="visible"/>
                                      </p:to>
                                    </p:set>
                                    <p:animEffect transition="in" filter="dissolve">
                                      <p:cBhvr>
                                        <p:cTn id="30" dur="500"/>
                                        <p:tgtEl>
                                          <p:spTgt spid="71691"/>
                                        </p:tgtEl>
                                      </p:cBhvr>
                                    </p:animEffect>
                                  </p:childTnLst>
                                </p:cTn>
                              </p:par>
                            </p:childTnLst>
                          </p:cTn>
                        </p:par>
                        <p:par>
                          <p:cTn id="31" fill="hold" nodeType="afterGroup">
                            <p:stCondLst>
                              <p:cond delay="2000"/>
                            </p:stCondLst>
                            <p:childTnLst>
                              <p:par>
                                <p:cTn id="32" presetID="23" presetClass="entr" presetSubtype="16" fill="hold" nodeType="afterEffect">
                                  <p:stCondLst>
                                    <p:cond delay="0"/>
                                  </p:stCondLst>
                                  <p:childTnLst>
                                    <p:set>
                                      <p:cBhvr>
                                        <p:cTn id="33" dur="1" fill="hold">
                                          <p:stCondLst>
                                            <p:cond delay="0"/>
                                          </p:stCondLst>
                                        </p:cTn>
                                        <p:tgtEl>
                                          <p:spTgt spid="71688"/>
                                        </p:tgtEl>
                                        <p:attrNameLst>
                                          <p:attrName>style.visibility</p:attrName>
                                        </p:attrNameLst>
                                      </p:cBhvr>
                                      <p:to>
                                        <p:strVal val="visible"/>
                                      </p:to>
                                    </p:set>
                                    <p:anim calcmode="lin" valueType="num">
                                      <p:cBhvr>
                                        <p:cTn id="34" dur="500" fill="hold"/>
                                        <p:tgtEl>
                                          <p:spTgt spid="71688"/>
                                        </p:tgtEl>
                                        <p:attrNameLst>
                                          <p:attrName>ppt_w</p:attrName>
                                        </p:attrNameLst>
                                      </p:cBhvr>
                                      <p:tavLst>
                                        <p:tav tm="0">
                                          <p:val>
                                            <p:fltVal val="0"/>
                                          </p:val>
                                        </p:tav>
                                        <p:tav tm="100000">
                                          <p:val>
                                            <p:strVal val="#ppt_w"/>
                                          </p:val>
                                        </p:tav>
                                      </p:tavLst>
                                    </p:anim>
                                    <p:anim calcmode="lin" valueType="num">
                                      <p:cBhvr>
                                        <p:cTn id="35" dur="500" fill="hold"/>
                                        <p:tgtEl>
                                          <p:spTgt spid="71688"/>
                                        </p:tgtEl>
                                        <p:attrNameLst>
                                          <p:attrName>ppt_h</p:attrName>
                                        </p:attrNameLst>
                                      </p:cBhvr>
                                      <p:tavLst>
                                        <p:tav tm="0">
                                          <p:val>
                                            <p:fltVal val="0"/>
                                          </p:val>
                                        </p:tav>
                                        <p:tav tm="100000">
                                          <p:val>
                                            <p:strVal val="#ppt_h"/>
                                          </p:val>
                                        </p:tav>
                                      </p:tavLst>
                                    </p:anim>
                                  </p:childTnLst>
                                </p:cTn>
                              </p:par>
                            </p:childTnLst>
                          </p:cTn>
                        </p:par>
                        <p:par>
                          <p:cTn id="36" fill="hold" nodeType="afterGroup">
                            <p:stCondLst>
                              <p:cond delay="2500"/>
                            </p:stCondLst>
                            <p:childTnLst>
                              <p:par>
                                <p:cTn id="37" presetID="9" presetClass="entr" presetSubtype="0" fill="hold" grpId="0" nodeType="afterEffect">
                                  <p:stCondLst>
                                    <p:cond delay="0"/>
                                  </p:stCondLst>
                                  <p:childTnLst>
                                    <p:set>
                                      <p:cBhvr>
                                        <p:cTn id="38" dur="1" fill="hold">
                                          <p:stCondLst>
                                            <p:cond delay="0"/>
                                          </p:stCondLst>
                                        </p:cTn>
                                        <p:tgtEl>
                                          <p:spTgt spid="71690"/>
                                        </p:tgtEl>
                                        <p:attrNameLst>
                                          <p:attrName>style.visibility</p:attrName>
                                        </p:attrNameLst>
                                      </p:cBhvr>
                                      <p:to>
                                        <p:strVal val="visible"/>
                                      </p:to>
                                    </p:set>
                                    <p:animEffect transition="in" filter="dissolve">
                                      <p:cBhvr>
                                        <p:cTn id="39" dur="500"/>
                                        <p:tgtEl>
                                          <p:spTgt spid="71690"/>
                                        </p:tgtEl>
                                      </p:cBhvr>
                                    </p:animEffect>
                                  </p:childTnLst>
                                </p:cTn>
                              </p:par>
                            </p:childTnLst>
                          </p:cTn>
                        </p:par>
                        <p:par>
                          <p:cTn id="40" fill="hold" nodeType="afterGroup">
                            <p:stCondLst>
                              <p:cond delay="3000"/>
                            </p:stCondLst>
                            <p:childTnLst>
                              <p:par>
                                <p:cTn id="41" presetID="23" presetClass="entr" presetSubtype="16" fill="hold" nodeType="afterEffect">
                                  <p:stCondLst>
                                    <p:cond delay="0"/>
                                  </p:stCondLst>
                                  <p:childTnLst>
                                    <p:set>
                                      <p:cBhvr>
                                        <p:cTn id="42" dur="1" fill="hold">
                                          <p:stCondLst>
                                            <p:cond delay="0"/>
                                          </p:stCondLst>
                                        </p:cTn>
                                        <p:tgtEl>
                                          <p:spTgt spid="71689"/>
                                        </p:tgtEl>
                                        <p:attrNameLst>
                                          <p:attrName>style.visibility</p:attrName>
                                        </p:attrNameLst>
                                      </p:cBhvr>
                                      <p:to>
                                        <p:strVal val="visible"/>
                                      </p:to>
                                    </p:set>
                                    <p:anim calcmode="lin" valueType="num">
                                      <p:cBhvr>
                                        <p:cTn id="43" dur="500" fill="hold"/>
                                        <p:tgtEl>
                                          <p:spTgt spid="71689"/>
                                        </p:tgtEl>
                                        <p:attrNameLst>
                                          <p:attrName>ppt_w</p:attrName>
                                        </p:attrNameLst>
                                      </p:cBhvr>
                                      <p:tavLst>
                                        <p:tav tm="0">
                                          <p:val>
                                            <p:fltVal val="0"/>
                                          </p:val>
                                        </p:tav>
                                        <p:tav tm="100000">
                                          <p:val>
                                            <p:strVal val="#ppt_w"/>
                                          </p:val>
                                        </p:tav>
                                      </p:tavLst>
                                    </p:anim>
                                    <p:anim calcmode="lin" valueType="num">
                                      <p:cBhvr>
                                        <p:cTn id="44" dur="500" fill="hold"/>
                                        <p:tgtEl>
                                          <p:spTgt spid="71689"/>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1692"/>
                                        </p:tgtEl>
                                        <p:attrNameLst>
                                          <p:attrName>style.visibility</p:attrName>
                                        </p:attrNameLst>
                                      </p:cBhvr>
                                      <p:to>
                                        <p:strVal val="visible"/>
                                      </p:to>
                                    </p:set>
                                    <p:animEffect transition="in" filter="dissolve">
                                      <p:cBhvr>
                                        <p:cTn id="49" dur="500"/>
                                        <p:tgtEl>
                                          <p:spTgt spid="71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4" grpId="0"/>
      <p:bldP spid="71687" grpId="0"/>
      <p:bldP spid="71690" grpId="0"/>
      <p:bldP spid="71691" grpId="0"/>
      <p:bldP spid="716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mtClean="0"/>
              <a:t>Extraction of Banana DNA</a:t>
            </a:r>
            <a:endParaRPr lang="en-US" smtClean="0"/>
          </a:p>
        </p:txBody>
      </p:sp>
      <p:sp>
        <p:nvSpPr>
          <p:cNvPr id="16387" name="Rectangle 3"/>
          <p:cNvSpPr>
            <a:spLocks noGrp="1" noChangeArrowheads="1"/>
          </p:cNvSpPr>
          <p:nvPr>
            <p:ph type="body" idx="1"/>
          </p:nvPr>
        </p:nvSpPr>
        <p:spPr/>
        <p:txBody>
          <a:bodyPr/>
          <a:lstStyle/>
          <a:p>
            <a:pPr eaLnBrk="1" hangingPunct="1">
              <a:buFontTx/>
              <a:buNone/>
            </a:pPr>
            <a:r>
              <a:rPr lang="en-GB" smtClean="0">
                <a:solidFill>
                  <a:schemeClr val="accent2"/>
                </a:solidFill>
              </a:rPr>
              <a:t>Use the provided resource and your partners brilliance to FIGURE OUT how to extract banana DNA….</a:t>
            </a:r>
          </a:p>
          <a:p>
            <a:pPr eaLnBrk="1" hangingPunct="1">
              <a:buFontTx/>
              <a:buNone/>
            </a:pPr>
            <a:endParaRPr lang="en-GB" smtClean="0">
              <a:solidFill>
                <a:schemeClr val="accent2"/>
              </a:solidFill>
            </a:endParaRPr>
          </a:p>
          <a:p>
            <a:pPr eaLnBrk="1" hangingPunct="1">
              <a:buFontTx/>
              <a:buNone/>
            </a:pPr>
            <a:r>
              <a:rPr lang="en-GB" smtClean="0"/>
              <a:t>If you were to use this method on a large scale why would it be good?</a:t>
            </a: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0" y="620713"/>
            <a:ext cx="9144000" cy="3652837"/>
          </a:xfrm>
          <a:prstGeom prst="rect">
            <a:avLst/>
          </a:prstGeom>
          <a:noFill/>
          <a:ln w="9525">
            <a:noFill/>
            <a:miter lim="800000"/>
            <a:headEnd/>
            <a:tailEnd/>
          </a:ln>
          <a:effectLst/>
        </p:spPr>
        <p:txBody>
          <a:bodyPr>
            <a:spAutoFit/>
          </a:bodyPr>
          <a:lstStyle/>
          <a:p>
            <a:pPr>
              <a:spcBef>
                <a:spcPct val="50000"/>
              </a:spcBef>
              <a:defRPr/>
            </a:pPr>
            <a:r>
              <a:rPr lang="en-GB" sz="2400" b="1" u="sng">
                <a:latin typeface="Arial" charset="0"/>
              </a:rPr>
              <a:t>Objective</a:t>
            </a:r>
          </a:p>
          <a:p>
            <a:pPr>
              <a:spcBef>
                <a:spcPct val="50000"/>
              </a:spcBef>
              <a:defRPr/>
            </a:pPr>
            <a:r>
              <a:rPr lang="en-GB" sz="2400" b="1">
                <a:solidFill>
                  <a:srgbClr val="9900FF"/>
                </a:solidFill>
                <a:effectLst>
                  <a:outerShdw blurRad="38100" dist="38100" dir="2700000" algn="tl">
                    <a:srgbClr val="C0C0C0"/>
                  </a:outerShdw>
                </a:effectLst>
                <a:latin typeface="Comic Sans MS" pitchFamily="66" charset="0"/>
              </a:rPr>
              <a:t>To extract DNA from banana</a:t>
            </a:r>
            <a:r>
              <a:rPr lang="en-GB" sz="2400" b="1">
                <a:latin typeface="Comic Sans MS" pitchFamily="66" charset="0"/>
              </a:rPr>
              <a:t>. </a:t>
            </a:r>
          </a:p>
          <a:p>
            <a:pPr>
              <a:spcBef>
                <a:spcPct val="50000"/>
              </a:spcBef>
              <a:defRPr/>
            </a:pPr>
            <a:r>
              <a:rPr lang="en-GB" sz="2400" b="1" u="sng">
                <a:latin typeface="Arial" charset="0"/>
              </a:rPr>
              <a:t>Success Criteria</a:t>
            </a:r>
          </a:p>
          <a:p>
            <a:pPr>
              <a:spcBef>
                <a:spcPct val="50000"/>
              </a:spcBef>
              <a:defRPr/>
            </a:pPr>
            <a:r>
              <a:rPr lang="en-GB" sz="2000">
                <a:latin typeface="Arial" charset="0"/>
              </a:rPr>
              <a:t>By the end of the lesson I:</a:t>
            </a:r>
          </a:p>
          <a:p>
            <a:pPr>
              <a:spcBef>
                <a:spcPct val="50000"/>
              </a:spcBef>
              <a:buFontTx/>
              <a:buChar char="•"/>
              <a:defRPr/>
            </a:pPr>
            <a:r>
              <a:rPr lang="en-GB" sz="2400" b="1">
                <a:latin typeface="Comic Sans MS" pitchFamily="66" charset="0"/>
              </a:rPr>
              <a:t> </a:t>
            </a:r>
            <a:r>
              <a:rPr lang="en-GB" sz="2400" b="1">
                <a:solidFill>
                  <a:srgbClr val="008000"/>
                </a:solidFill>
                <a:latin typeface="Comic Sans MS" pitchFamily="66" charset="0"/>
              </a:rPr>
              <a:t>can identify how to extract DNA from a banana.</a:t>
            </a:r>
          </a:p>
          <a:p>
            <a:pPr>
              <a:spcBef>
                <a:spcPct val="50000"/>
              </a:spcBef>
              <a:buFontTx/>
              <a:buChar char="•"/>
              <a:defRPr/>
            </a:pPr>
            <a:r>
              <a:rPr lang="en-GB" sz="2400" b="1">
                <a:solidFill>
                  <a:srgbClr val="FF0000"/>
                </a:solidFill>
                <a:latin typeface="Comic Sans MS" pitchFamily="66" charset="0"/>
              </a:rPr>
              <a:t> can work safely in a laboratory.</a:t>
            </a:r>
          </a:p>
          <a:p>
            <a:pPr>
              <a:spcBef>
                <a:spcPct val="50000"/>
              </a:spcBef>
              <a:buFontTx/>
              <a:buChar char="•"/>
              <a:defRPr/>
            </a:pPr>
            <a:r>
              <a:rPr lang="en-GB" sz="2400" b="1">
                <a:solidFill>
                  <a:srgbClr val="0000FF"/>
                </a:solidFill>
                <a:latin typeface="Comic Sans MS" pitchFamily="66" charset="0"/>
              </a:rPr>
              <a:t> can work as part of a team to complete an investigation.</a:t>
            </a:r>
            <a:endParaRPr lang="en-GB" sz="2400" b="1">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2187</Words>
  <Application>Microsoft Office PowerPoint</Application>
  <PresentationFormat>On-screen Show (4:3)</PresentationFormat>
  <Paragraphs>226</Paragraphs>
  <Slides>32</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Times New Roman</vt:lpstr>
      <vt:lpstr>Comic Sans MS</vt:lpstr>
      <vt:lpstr>Wingdings</vt:lpstr>
      <vt:lpstr>ＭＳ Ｐゴシック</vt:lpstr>
      <vt:lpstr>Default Design</vt:lpstr>
      <vt:lpstr>Bitmap Image</vt:lpstr>
      <vt:lpstr>PowerPoint Presentation</vt:lpstr>
      <vt:lpstr>PowerPoint Presentation</vt:lpstr>
      <vt:lpstr>STARTER</vt:lpstr>
      <vt:lpstr>Cloning fact and fiction</vt:lpstr>
      <vt:lpstr>Quick Review: Sexual Reproduction</vt:lpstr>
      <vt:lpstr>PowerPoint Presentation</vt:lpstr>
      <vt:lpstr>Natural human clones????</vt:lpstr>
      <vt:lpstr>Extraction of Banana DNA</vt:lpstr>
      <vt:lpstr>PowerPoint Presentation</vt:lpstr>
      <vt:lpstr>PowerPoint Presentation</vt:lpstr>
      <vt:lpstr>PowerPoint Presentation</vt:lpstr>
      <vt:lpstr>PowerPoint Presentation</vt:lpstr>
      <vt:lpstr>PowerPoint Presentation</vt:lpstr>
      <vt:lpstr>PowerPoint Presentation</vt:lpstr>
      <vt:lpstr>1) Plant clones: Taking cuttings</vt:lpstr>
      <vt:lpstr>Tissue culture</vt:lpstr>
      <vt:lpstr>3) Animal clone: Embryo transplantation</vt:lpstr>
      <vt:lpstr>3) Animal clone: Embryo transplantation</vt:lpstr>
      <vt:lpstr>4) Adult cloning</vt:lpstr>
      <vt:lpstr>PowerPoint Presentation</vt:lpstr>
      <vt:lpstr>How was Dolly created?</vt:lpstr>
      <vt:lpstr>Cloning in the media</vt:lpstr>
      <vt:lpstr>EXAM TIP</vt:lpstr>
      <vt:lpstr>What are stem cells?</vt:lpstr>
      <vt:lpstr>Using stem cells</vt:lpstr>
      <vt:lpstr>Human therapeutic cloning</vt:lpstr>
      <vt:lpstr>Opinions on human cloning</vt:lpstr>
      <vt:lpstr>What do you think?</vt:lpstr>
      <vt:lpstr>PowerPoint Presentation</vt:lpstr>
      <vt:lpstr>Multiple-choice quiz</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Matthew</dc:creator>
  <cp:lastModifiedBy>Teacher E-Solutions</cp:lastModifiedBy>
  <cp:revision>45</cp:revision>
  <dcterms:created xsi:type="dcterms:W3CDTF">2006-09-07T17:55:34Z</dcterms:created>
  <dcterms:modified xsi:type="dcterms:W3CDTF">2019-01-18T16:36:14Z</dcterms:modified>
</cp:coreProperties>
</file>