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ctiveX/activeX1.xml" ContentType="application/vnd.ms-office.activeX+xml"/>
  <Override PartName="/ppt/activeX/activeX1.bin" ContentType="application/vnd.ms-office.activeX"/>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ctiveX/activeX2.xml" ContentType="application/vnd.ms-office.activeX+xml"/>
  <Override PartName="/ppt/activeX/activeX2.bin" ContentType="application/vnd.ms-office.activeX"/>
  <Override PartName="/ppt/notesSlides/notesSlide11.xml" ContentType="application/vnd.openxmlformats-officedocument.presentationml.notesSlide+xml"/>
  <Override PartName="/ppt/activeX/activeX3.xml" ContentType="application/vnd.ms-office.activeX+xml"/>
  <Override PartName="/ppt/activeX/activeX3.bin" ContentType="application/vnd.ms-office.activeX"/>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activeX/activeX4.xml" ContentType="application/vnd.ms-office.activeX+xml"/>
  <Override PartName="/ppt/activeX/activeX4.bin" ContentType="application/vnd.ms-office.activeX"/>
  <Override PartName="/ppt/notesSlides/notesSlide16.xml" ContentType="application/vnd.openxmlformats-officedocument.presentationml.notesSlide+xml"/>
  <Override PartName="/ppt/activeX/activeX5.xml" ContentType="application/vnd.ms-office.activeX+xml"/>
  <Override PartName="/ppt/activeX/activeX5.bin" ContentType="application/vnd.ms-office.activeX"/>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256" r:id="rId2"/>
    <p:sldId id="258" r:id="rId3"/>
    <p:sldId id="284" r:id="rId4"/>
    <p:sldId id="264" r:id="rId5"/>
    <p:sldId id="266" r:id="rId6"/>
    <p:sldId id="267" r:id="rId7"/>
    <p:sldId id="269" r:id="rId8"/>
    <p:sldId id="282" r:id="rId9"/>
    <p:sldId id="285" r:id="rId10"/>
    <p:sldId id="286" r:id="rId11"/>
    <p:sldId id="290" r:id="rId12"/>
    <p:sldId id="291" r:id="rId13"/>
    <p:sldId id="283" r:id="rId14"/>
    <p:sldId id="289" r:id="rId15"/>
    <p:sldId id="270" r:id="rId16"/>
    <p:sldId id="271" r:id="rId17"/>
    <p:sldId id="272" r:id="rId18"/>
    <p:sldId id="273" r:id="rId19"/>
    <p:sldId id="274" r:id="rId20"/>
    <p:sldId id="275" r:id="rId21"/>
    <p:sldId id="276" r:id="rId22"/>
    <p:sldId id="265" r:id="rId23"/>
    <p:sldId id="292" r:id="rId24"/>
    <p:sldId id="277" r:id="rId25"/>
    <p:sldId id="278" r:id="rId26"/>
    <p:sldId id="279" r:id="rId27"/>
    <p:sldId id="280" r:id="rId28"/>
    <p:sldId id="288" r:id="rId29"/>
    <p:sldId id="287" r:id="rId30"/>
    <p:sldId id="281" r:id="rId31"/>
    <p:sldId id="262" r:id="rId32"/>
    <p:sldId id="263" r:id="rId33"/>
  </p:sldIdLst>
  <p:sldSz cx="9144000" cy="6858000" type="screen4x3"/>
  <p:notesSz cx="6858000" cy="9137650"/>
  <p:defaultTextStyle>
    <a:defPPr>
      <a:defRPr lang="en-GB"/>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66"/>
    <a:srgbClr val="99FF66"/>
    <a:srgbClr val="008000"/>
    <a:srgbClr val="669900"/>
    <a:srgbClr val="FF6600"/>
    <a:srgbClr val="9900FF"/>
    <a:srgbClr val="FF0000"/>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1" d="100"/>
          <a:sy n="41" d="100"/>
        </p:scale>
        <p:origin x="-672"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image" Target="../media/image13.png"/><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drawings/_rels/vmlDrawing2.v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6.png"/><Relationship Id="rId18" Type="http://schemas.openxmlformats.org/officeDocument/2006/relationships/image" Target="../media/image31.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5.png"/><Relationship Id="rId17" Type="http://schemas.openxmlformats.org/officeDocument/2006/relationships/image" Target="../media/image30.png"/><Relationship Id="rId2" Type="http://schemas.openxmlformats.org/officeDocument/2006/relationships/image" Target="../media/image14.png"/><Relationship Id="rId16" Type="http://schemas.openxmlformats.org/officeDocument/2006/relationships/image" Target="../media/image29.png"/><Relationship Id="rId1" Type="http://schemas.openxmlformats.org/officeDocument/2006/relationships/image" Target="../media/image13.png"/><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5" Type="http://schemas.openxmlformats.org/officeDocument/2006/relationships/image" Target="../media/image28.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 Id="rId14" Type="http://schemas.openxmlformats.org/officeDocument/2006/relationships/image" Target="../media/image27.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6.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4.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6.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57.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59.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Arial" charset="0"/>
              </a:defRPr>
            </a:lvl1pPr>
          </a:lstStyle>
          <a:p>
            <a:pPr>
              <a:defRPr/>
            </a:pPr>
            <a:endParaRPr lang="en-US"/>
          </a:p>
        </p:txBody>
      </p:sp>
      <p:sp>
        <p:nvSpPr>
          <p:cNvPr id="41987"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charset="0"/>
              </a:defRPr>
            </a:lvl1pPr>
          </a:lstStyle>
          <a:p>
            <a:pPr>
              <a:defRPr/>
            </a:pPr>
            <a:endParaRPr lang="en-US"/>
          </a:p>
        </p:txBody>
      </p:sp>
      <p:sp>
        <p:nvSpPr>
          <p:cNvPr id="41988" name="Rectangle 4"/>
          <p:cNvSpPr>
            <a:spLocks noGrp="1" noChangeArrowheads="1"/>
          </p:cNvSpPr>
          <p:nvPr>
            <p:ph type="ftr" sz="quarter" idx="2"/>
          </p:nvPr>
        </p:nvSpPr>
        <p:spPr bwMode="auto">
          <a:xfrm>
            <a:off x="0" y="867886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Arial" charset="0"/>
              </a:defRPr>
            </a:lvl1pPr>
          </a:lstStyle>
          <a:p>
            <a:pPr>
              <a:defRPr/>
            </a:pPr>
            <a:endParaRPr lang="en-US"/>
          </a:p>
        </p:txBody>
      </p:sp>
      <p:sp>
        <p:nvSpPr>
          <p:cNvPr id="41989" name="Rectangle 5"/>
          <p:cNvSpPr>
            <a:spLocks noGrp="1" noChangeArrowheads="1"/>
          </p:cNvSpPr>
          <p:nvPr>
            <p:ph type="sldNum" sz="quarter" idx="3"/>
          </p:nvPr>
        </p:nvSpPr>
        <p:spPr bwMode="auto">
          <a:xfrm>
            <a:off x="3884613" y="867886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atin typeface="Arial" charset="0"/>
              </a:defRPr>
            </a:lvl1pPr>
          </a:lstStyle>
          <a:p>
            <a:pPr>
              <a:defRPr/>
            </a:pPr>
            <a:fld id="{9B4362CA-99BD-4D09-98AF-7278A0480CC6}" type="slidenum">
              <a:rPr lang="en-US"/>
              <a:pPr>
                <a:defRPr/>
              </a:pPr>
              <a:t>‹#›</a:t>
            </a:fld>
            <a:endParaRPr lang="en-US"/>
          </a:p>
        </p:txBody>
      </p:sp>
    </p:spTree>
    <p:extLst>
      <p:ext uri="{BB962C8B-B14F-4D97-AF65-F5344CB8AC3E}">
        <p14:creationId xmlns:p14="http://schemas.microsoft.com/office/powerpoint/2010/main" val="33989912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05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Arial" charset="0"/>
              </a:defRPr>
            </a:lvl1pPr>
          </a:lstStyle>
          <a:p>
            <a:pPr>
              <a:defRPr/>
            </a:pPr>
            <a:endParaRPr lang="en-US"/>
          </a:p>
        </p:txBody>
      </p:sp>
      <p:sp>
        <p:nvSpPr>
          <p:cNvPr id="4505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charset="0"/>
              </a:defRPr>
            </a:lvl1pPr>
          </a:lstStyle>
          <a:p>
            <a:pPr>
              <a:defRPr/>
            </a:pPr>
            <a:endParaRPr lang="en-US"/>
          </a:p>
        </p:txBody>
      </p:sp>
      <p:sp>
        <p:nvSpPr>
          <p:cNvPr id="34820" name="Rectangle 4"/>
          <p:cNvSpPr>
            <a:spLocks noRot="1" noChangeArrowheads="1" noTextEdit="1"/>
          </p:cNvSpPr>
          <p:nvPr>
            <p:ph type="sldImg" idx="2"/>
          </p:nvPr>
        </p:nvSpPr>
        <p:spPr bwMode="auto">
          <a:xfrm>
            <a:off x="1144588" y="685800"/>
            <a:ext cx="4568825" cy="34258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61" name="Rectangle 5"/>
          <p:cNvSpPr>
            <a:spLocks noGrp="1" noChangeArrowheads="1"/>
          </p:cNvSpPr>
          <p:nvPr>
            <p:ph type="body" sz="quarter" idx="3"/>
          </p:nvPr>
        </p:nvSpPr>
        <p:spPr bwMode="auto">
          <a:xfrm>
            <a:off x="685800" y="4340225"/>
            <a:ext cx="5486400" cy="41116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5062" name="Rectangle 6"/>
          <p:cNvSpPr>
            <a:spLocks noGrp="1" noChangeArrowheads="1"/>
          </p:cNvSpPr>
          <p:nvPr>
            <p:ph type="ftr" sz="quarter" idx="4"/>
          </p:nvPr>
        </p:nvSpPr>
        <p:spPr bwMode="auto">
          <a:xfrm>
            <a:off x="0" y="867886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Arial" charset="0"/>
              </a:defRPr>
            </a:lvl1pPr>
          </a:lstStyle>
          <a:p>
            <a:pPr>
              <a:defRPr/>
            </a:pPr>
            <a:endParaRPr lang="en-US"/>
          </a:p>
        </p:txBody>
      </p:sp>
      <p:sp>
        <p:nvSpPr>
          <p:cNvPr id="45063" name="Rectangle 7"/>
          <p:cNvSpPr>
            <a:spLocks noGrp="1" noChangeArrowheads="1"/>
          </p:cNvSpPr>
          <p:nvPr>
            <p:ph type="sldNum" sz="quarter" idx="5"/>
          </p:nvPr>
        </p:nvSpPr>
        <p:spPr bwMode="auto">
          <a:xfrm>
            <a:off x="3884613" y="867886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atin typeface="Arial" charset="0"/>
              </a:defRPr>
            </a:lvl1pPr>
          </a:lstStyle>
          <a:p>
            <a:pPr>
              <a:defRPr/>
            </a:pPr>
            <a:fld id="{2AF9930D-1805-40EB-87E3-3FF052AE9A9D}" type="slidenum">
              <a:rPr lang="en-US"/>
              <a:pPr>
                <a:defRPr/>
              </a:pPr>
              <a:t>‹#›</a:t>
            </a:fld>
            <a:endParaRPr lang="en-US"/>
          </a:p>
        </p:txBody>
      </p:sp>
    </p:spTree>
    <p:extLst>
      <p:ext uri="{BB962C8B-B14F-4D97-AF65-F5344CB8AC3E}">
        <p14:creationId xmlns:p14="http://schemas.microsoft.com/office/powerpoint/2010/main" val="197392790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176D376-1358-47E9-BE7F-6CEE6020C2D3}" type="slidenum">
              <a:rPr lang="en-US"/>
              <a:pPr eaLnBrk="1" hangingPunct="1"/>
              <a:t>4</a:t>
            </a:fld>
            <a:endParaRPr lang="en-US"/>
          </a:p>
        </p:txBody>
      </p:sp>
      <p:sp>
        <p:nvSpPr>
          <p:cNvPr id="35843" name="Rectangle 2"/>
          <p:cNvSpPr>
            <a:spLocks noRot="1" noChangeArrowheads="1" noTextEdit="1"/>
          </p:cNvSpPr>
          <p:nvPr>
            <p:ph type="sldImg"/>
          </p:nvPr>
        </p:nvSpPr>
        <p:spPr>
          <a:xfrm>
            <a:off x="1146175" y="685800"/>
            <a:ext cx="4567238" cy="3425825"/>
          </a:xfrm>
          <a:ln/>
        </p:spPr>
      </p:sp>
      <p:sp>
        <p:nvSpPr>
          <p:cNvPr id="35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b="1" smtClean="0">
                <a:latin typeface="Arial" pitchFamily="34" charset="0"/>
              </a:rPr>
              <a:t>Teacher notes</a:t>
            </a:r>
          </a:p>
          <a:p>
            <a:pPr eaLnBrk="1" hangingPunct="1"/>
            <a:r>
              <a:rPr lang="en-US" smtClean="0">
                <a:latin typeface="Arial" pitchFamily="34" charset="0"/>
              </a:rPr>
              <a:t>Small groups could be asked to list as many examples of clones as they can think of using the illustration as a prompt. The clones in the illustration are the spider plants appearing in the film and, in the cinema queue:</a:t>
            </a:r>
          </a:p>
          <a:p>
            <a:pPr eaLnBrk="1" hangingPunct="1"/>
            <a:endParaRPr lang="en-US" smtClean="0">
              <a:latin typeface="Arial" pitchFamily="34" charset="0"/>
            </a:endParaRPr>
          </a:p>
          <a:p>
            <a:pPr eaLnBrk="1" hangingPunct="1">
              <a:buFontTx/>
              <a:buChar char="•"/>
            </a:pPr>
            <a:r>
              <a:rPr lang="en-US" b="1" smtClean="0">
                <a:latin typeface="Arial" pitchFamily="34" charset="0"/>
              </a:rPr>
              <a:t>two sets of human twins</a:t>
            </a:r>
            <a:r>
              <a:rPr lang="en-US" smtClean="0">
                <a:latin typeface="Arial" pitchFamily="34" charset="0"/>
              </a:rPr>
              <a:t> – natural clones</a:t>
            </a:r>
          </a:p>
          <a:p>
            <a:pPr eaLnBrk="1" hangingPunct="1">
              <a:buFontTx/>
              <a:buChar char="•"/>
            </a:pPr>
            <a:r>
              <a:rPr lang="en-US" b="1" smtClean="0">
                <a:latin typeface="Arial" pitchFamily="34" charset="0"/>
              </a:rPr>
              <a:t>Dolly the sheep</a:t>
            </a:r>
            <a:r>
              <a:rPr lang="en-US" smtClean="0">
                <a:latin typeface="Arial" pitchFamily="34" charset="0"/>
              </a:rPr>
              <a:t> – the word’s first mammal cloned from an adult cell</a:t>
            </a:r>
          </a:p>
          <a:p>
            <a:pPr eaLnBrk="1" hangingPunct="1">
              <a:buFontTx/>
              <a:buChar char="•"/>
            </a:pPr>
            <a:r>
              <a:rPr lang="en-US" b="1" smtClean="0">
                <a:latin typeface="Arial" pitchFamily="34" charset="0"/>
              </a:rPr>
              <a:t>strawberries</a:t>
            </a:r>
            <a:r>
              <a:rPr lang="en-US" smtClean="0">
                <a:latin typeface="Arial" pitchFamily="34" charset="0"/>
              </a:rPr>
              <a:t> – these can reproduce asexually, and therefore produce clones, by forming runners</a:t>
            </a:r>
          </a:p>
          <a:p>
            <a:pPr eaLnBrk="1" hangingPunct="1">
              <a:buFontTx/>
              <a:buChar char="•"/>
            </a:pPr>
            <a:r>
              <a:rPr lang="en-US" b="1" smtClean="0">
                <a:latin typeface="Arial" pitchFamily="34" charset="0"/>
              </a:rPr>
              <a:t>potatoes</a:t>
            </a:r>
            <a:r>
              <a:rPr lang="en-US" smtClean="0">
                <a:latin typeface="Arial" pitchFamily="34" charset="0"/>
              </a:rPr>
              <a:t> – if left to sprout, these will also reproduce asexually</a:t>
            </a:r>
          </a:p>
          <a:p>
            <a:pPr eaLnBrk="1" hangingPunct="1">
              <a:buFontTx/>
              <a:buChar char="•"/>
            </a:pPr>
            <a:r>
              <a:rPr lang="en-US" b="1" smtClean="0">
                <a:latin typeface="Arial" pitchFamily="34" charset="0"/>
              </a:rPr>
              <a:t>aphid with babies on back</a:t>
            </a:r>
            <a:r>
              <a:rPr lang="en-US" smtClean="0">
                <a:latin typeface="Arial" pitchFamily="34" charset="0"/>
              </a:rPr>
              <a:t> – female aphids can reproduce asexually, which is called parthenogenesis (‘virgin birth’)</a:t>
            </a:r>
          </a:p>
          <a:p>
            <a:pPr eaLnBrk="1" hangingPunct="1">
              <a:buFontTx/>
              <a:buChar char="•"/>
            </a:pPr>
            <a:r>
              <a:rPr lang="en-US" b="1" smtClean="0">
                <a:latin typeface="Arial" pitchFamily="34" charset="0"/>
              </a:rPr>
              <a:t>Darth Vadar</a:t>
            </a:r>
            <a:r>
              <a:rPr lang="en-US" smtClean="0">
                <a:latin typeface="Arial" pitchFamily="34" charset="0"/>
              </a:rPr>
              <a:t> – a nod to the Star Wars film ‘Attack of the Clones’, where a vast army of clones is created</a:t>
            </a:r>
          </a:p>
          <a:p>
            <a:pPr eaLnBrk="1" hangingPunct="1"/>
            <a:endParaRPr lang="en-US" smtClean="0">
              <a:latin typeface="Arial" pitchFamily="34" charset="0"/>
            </a:endParaRPr>
          </a:p>
          <a:p>
            <a:pPr eaLnBrk="1" hangingPunct="1"/>
            <a:r>
              <a:rPr lang="en-US" smtClean="0">
                <a:latin typeface="Arial" pitchFamily="34" charset="0"/>
              </a:rPr>
              <a:t>Students could also consider whether or not clones have a positive image so that they are primed to consider the examples of bias in the next activity.</a:t>
            </a:r>
          </a:p>
          <a:p>
            <a:pPr eaLnBrk="1" hangingPunct="1"/>
            <a:endParaRPr lang="en-GB"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3F14C9EC-F2A8-417A-A7CD-598D1F737BE9}" type="slidenum">
              <a:rPr lang="en-US"/>
              <a:pPr eaLnBrk="1" hangingPunct="1"/>
              <a:t>20</a:t>
            </a:fld>
            <a:endParaRPr lang="en-US"/>
          </a:p>
        </p:txBody>
      </p:sp>
      <p:sp>
        <p:nvSpPr>
          <p:cNvPr id="45059" name="Rectangle 2"/>
          <p:cNvSpPr>
            <a:spLocks noRot="1" noChangeArrowheads="1" noTextEdit="1"/>
          </p:cNvSpPr>
          <p:nvPr>
            <p:ph type="sldImg"/>
          </p:nvPr>
        </p:nvSpPr>
        <p:spPr>
          <a:xfrm>
            <a:off x="1146175" y="685800"/>
            <a:ext cx="4567238" cy="3425825"/>
          </a:xfrm>
          <a:ln/>
        </p:spPr>
      </p:sp>
      <p:sp>
        <p:nvSpPr>
          <p:cNvPr id="45060" name="Rectangle 3"/>
          <p:cNvSpPr>
            <a:spLocks noGrp="1" noChangeArrowheads="1"/>
          </p:cNvSpPr>
          <p:nvPr>
            <p:ph type="body" idx="1"/>
          </p:nvPr>
        </p:nvSpPr>
        <p:spPr>
          <a:xfrm>
            <a:off x="685800" y="4340225"/>
            <a:ext cx="56229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b="1" smtClean="0">
                <a:latin typeface="Arial" pitchFamily="34" charset="0"/>
              </a:rPr>
              <a:t>Photo credit: </a:t>
            </a:r>
            <a:r>
              <a:rPr lang="en-GB" smtClean="0">
                <a:latin typeface="Arial" pitchFamily="34" charset="0"/>
              </a:rPr>
              <a:t>Roslin Institute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A3FE7261-7227-43E2-8416-0875117F865F}" type="slidenum">
              <a:rPr lang="en-US"/>
              <a:pPr eaLnBrk="1" hangingPunct="1"/>
              <a:t>21</a:t>
            </a:fld>
            <a:endParaRPr lang="en-US"/>
          </a:p>
        </p:txBody>
      </p:sp>
      <p:sp>
        <p:nvSpPr>
          <p:cNvPr id="46083" name="Rectangle 2"/>
          <p:cNvSpPr>
            <a:spLocks noRot="1" noChangeArrowheads="1" noTextEdit="1"/>
          </p:cNvSpPr>
          <p:nvPr>
            <p:ph type="sldImg"/>
          </p:nvPr>
        </p:nvSpPr>
        <p:spPr>
          <a:xfrm>
            <a:off x="1146175" y="685800"/>
            <a:ext cx="4567238" cy="3425825"/>
          </a:xfrm>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b="1" smtClean="0">
                <a:latin typeface="Arial" pitchFamily="34" charset="0"/>
              </a:rPr>
              <a:t>Teacher notes</a:t>
            </a:r>
          </a:p>
          <a:p>
            <a:pPr eaLnBrk="1" hangingPunct="1"/>
            <a:r>
              <a:rPr lang="en-GB" smtClean="0">
                <a:latin typeface="Arial" pitchFamily="34" charset="0"/>
              </a:rPr>
              <a:t>This interactive experiment illustrates how Dolly the sheep was created by nuclear transfer.</a:t>
            </a:r>
          </a:p>
          <a:p>
            <a:pPr eaLnBrk="1" hangingPunct="1"/>
            <a:endParaRPr lang="en-GB" smtClean="0">
              <a:latin typeface="Arial" pitchFamily="34" charset="0"/>
            </a:endParaRPr>
          </a:p>
          <a:p>
            <a:pPr eaLnBrk="1" hangingPunct="1"/>
            <a:r>
              <a:rPr lang="en-GB" smtClean="0">
                <a:latin typeface="Arial" pitchFamily="34" charset="0"/>
              </a:rPr>
              <a:t>Some interesting facts that might be worth pointing out:</a:t>
            </a:r>
          </a:p>
          <a:p>
            <a:pPr eaLnBrk="1" hangingPunct="1">
              <a:buFontTx/>
              <a:buChar char="•"/>
            </a:pPr>
            <a:r>
              <a:rPr lang="en-GB" smtClean="0">
                <a:latin typeface="Arial" pitchFamily="34" charset="0"/>
              </a:rPr>
              <a:t>Dolly was born on 5 July 1996. She died in 2003, aged six and a half, after developing progressive lung disease – sheep can normally live to 11 or 12 years of age</a:t>
            </a:r>
          </a:p>
          <a:p>
            <a:pPr eaLnBrk="1" hangingPunct="1">
              <a:buFontTx/>
              <a:buChar char="•"/>
            </a:pPr>
            <a:r>
              <a:rPr lang="en-GB" smtClean="0">
                <a:latin typeface="Arial" pitchFamily="34" charset="0"/>
              </a:rPr>
              <a:t>It took 277 attempts to successfully create Dolly</a:t>
            </a:r>
          </a:p>
          <a:p>
            <a:pPr eaLnBrk="1" hangingPunct="1">
              <a:buFontTx/>
              <a:buChar char="•"/>
            </a:pPr>
            <a:r>
              <a:rPr lang="en-GB" smtClean="0">
                <a:latin typeface="Arial" pitchFamily="34" charset="0"/>
              </a:rPr>
              <a:t>Three ewes were involved in creating Dolly: a six-year-old Finn Dorset ewe whose DNA was cloned, a Poll Dorset ewe who donated the egg cell, and a Scottish Blackface ewe who acted as the surrogate mother</a:t>
            </a:r>
          </a:p>
          <a:p>
            <a:pPr eaLnBrk="1" hangingPunct="1">
              <a:buFontTx/>
              <a:buChar char="•"/>
            </a:pPr>
            <a:r>
              <a:rPr lang="en-GB" smtClean="0">
                <a:latin typeface="Arial" pitchFamily="34" charset="0"/>
              </a:rPr>
              <a:t>Dolly was not the first cloned animal – she was the first mammal to be cloned from an adult cell</a:t>
            </a:r>
          </a:p>
          <a:p>
            <a:pPr eaLnBrk="1" hangingPunct="1">
              <a:buFontTx/>
              <a:buChar char="•"/>
            </a:pPr>
            <a:r>
              <a:rPr lang="en-GB" smtClean="0">
                <a:latin typeface="Arial" pitchFamily="34" charset="0"/>
              </a:rPr>
              <a:t>Nuclear transfer was first used in 1952 to study the development of frogs. In the 1980s, it was used to clone cattle and sheep using cells taken from early embryos.</a:t>
            </a:r>
          </a:p>
          <a:p>
            <a:pPr eaLnBrk="1" hangingPunct="1"/>
            <a:endParaRPr lang="en-GB" smtClean="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7F52BF14-1629-4969-8C42-71C15440273B}" type="slidenum">
              <a:rPr lang="en-US"/>
              <a:pPr eaLnBrk="1" hangingPunct="1"/>
              <a:t>22</a:t>
            </a:fld>
            <a:endParaRPr lang="en-US"/>
          </a:p>
        </p:txBody>
      </p:sp>
      <p:sp>
        <p:nvSpPr>
          <p:cNvPr id="47107" name="Rectangle 2"/>
          <p:cNvSpPr>
            <a:spLocks noRot="1" noChangeArrowheads="1" noTextEdit="1"/>
          </p:cNvSpPr>
          <p:nvPr>
            <p:ph type="sldImg"/>
          </p:nvPr>
        </p:nvSpPr>
        <p:spPr>
          <a:xfrm>
            <a:off x="1146175" y="685800"/>
            <a:ext cx="4567238" cy="3425825"/>
          </a:xfrm>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b="1" smtClean="0">
                <a:latin typeface="Arial" pitchFamily="34" charset="0"/>
              </a:rPr>
              <a:t>Teacher notes</a:t>
            </a:r>
          </a:p>
          <a:p>
            <a:pPr eaLnBrk="1" hangingPunct="1"/>
            <a:r>
              <a:rPr lang="en-GB" smtClean="0">
                <a:latin typeface="Arial" pitchFamily="34" charset="0"/>
              </a:rPr>
              <a:t>This headlines activity can be used to explore media reports about cloning. Students could get into groups and identify bias in the headlines. They could then explore the reasons for the bias and perhaps predict what type of newspaper might run headlines like these. There are no correct answers for this activity.</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3EA1946C-C29D-4AC9-9728-06656994F2BC}" type="slidenum">
              <a:rPr lang="en-US"/>
              <a:pPr eaLnBrk="1" hangingPunct="1"/>
              <a:t>24</a:t>
            </a:fld>
            <a:endParaRPr lang="en-US"/>
          </a:p>
        </p:txBody>
      </p:sp>
      <p:sp>
        <p:nvSpPr>
          <p:cNvPr id="48131" name="Rectangle 2"/>
          <p:cNvSpPr>
            <a:spLocks noRot="1" noChangeArrowheads="1" noTextEdit="1"/>
          </p:cNvSpPr>
          <p:nvPr>
            <p:ph type="sldImg"/>
          </p:nvPr>
        </p:nvSpPr>
        <p:spPr>
          <a:xfrm>
            <a:off x="1146175" y="685800"/>
            <a:ext cx="4567238" cy="3425825"/>
          </a:xfrm>
          <a:ln/>
        </p:spPr>
      </p:sp>
      <p:sp>
        <p:nvSpPr>
          <p:cNvPr id="48132" name="Rectangle 3"/>
          <p:cNvSpPr>
            <a:spLocks noGrp="1" noChangeArrowheads="1"/>
          </p:cNvSpPr>
          <p:nvPr>
            <p:ph type="body" idx="1"/>
          </p:nvPr>
        </p:nvSpPr>
        <p:spPr>
          <a:xfrm>
            <a:off x="685800" y="4340225"/>
            <a:ext cx="56229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A77EF3A8-1258-49DE-8E17-D790B8CCAB59}" type="slidenum">
              <a:rPr lang="en-US"/>
              <a:pPr eaLnBrk="1" hangingPunct="1"/>
              <a:t>25</a:t>
            </a:fld>
            <a:endParaRPr lang="en-US"/>
          </a:p>
        </p:txBody>
      </p:sp>
      <p:sp>
        <p:nvSpPr>
          <p:cNvPr id="49155" name="Rectangle 2"/>
          <p:cNvSpPr>
            <a:spLocks noRot="1" noChangeArrowheads="1" noTextEdit="1"/>
          </p:cNvSpPr>
          <p:nvPr>
            <p:ph type="sldImg"/>
          </p:nvPr>
        </p:nvSpPr>
        <p:spPr>
          <a:xfrm>
            <a:off x="1146175" y="685800"/>
            <a:ext cx="4567238" cy="3425825"/>
          </a:xfrm>
          <a:ln/>
        </p:spPr>
      </p:sp>
      <p:sp>
        <p:nvSpPr>
          <p:cNvPr id="49156" name="Rectangle 3"/>
          <p:cNvSpPr>
            <a:spLocks noGrp="1" noChangeArrowheads="1"/>
          </p:cNvSpPr>
          <p:nvPr>
            <p:ph type="body" idx="1"/>
          </p:nvPr>
        </p:nvSpPr>
        <p:spPr>
          <a:xfrm>
            <a:off x="685800" y="4340225"/>
            <a:ext cx="56229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FECA8C9-3052-4A44-A80E-9B8D3634F2F3}" type="slidenum">
              <a:rPr lang="en-US"/>
              <a:pPr eaLnBrk="1" hangingPunct="1"/>
              <a:t>26</a:t>
            </a:fld>
            <a:endParaRPr lang="en-US"/>
          </a:p>
        </p:txBody>
      </p:sp>
      <p:sp>
        <p:nvSpPr>
          <p:cNvPr id="50179" name="Rectangle 2"/>
          <p:cNvSpPr>
            <a:spLocks noRot="1" noChangeArrowheads="1" noTextEdit="1"/>
          </p:cNvSpPr>
          <p:nvPr>
            <p:ph type="sldImg"/>
          </p:nvPr>
        </p:nvSpPr>
        <p:spPr>
          <a:xfrm>
            <a:off x="1146175" y="685800"/>
            <a:ext cx="4567238" cy="3425825"/>
          </a:xfrm>
          <a:ln/>
        </p:spPr>
      </p:sp>
      <p:sp>
        <p:nvSpPr>
          <p:cNvPr id="50180" name="Rectangle 3"/>
          <p:cNvSpPr>
            <a:spLocks noGrp="1" noChangeArrowheads="1"/>
          </p:cNvSpPr>
          <p:nvPr>
            <p:ph type="body" idx="1"/>
          </p:nvPr>
        </p:nvSpPr>
        <p:spPr>
          <a:xfrm>
            <a:off x="685800" y="4340225"/>
            <a:ext cx="56229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E52691CA-82AA-4A5A-834F-133D7628E4D1}" type="slidenum">
              <a:rPr lang="en-US"/>
              <a:pPr eaLnBrk="1" hangingPunct="1"/>
              <a:t>27</a:t>
            </a:fld>
            <a:endParaRPr lang="en-US"/>
          </a:p>
        </p:txBody>
      </p:sp>
      <p:sp>
        <p:nvSpPr>
          <p:cNvPr id="51203" name="Rectangle 2"/>
          <p:cNvSpPr>
            <a:spLocks noRot="1" noChangeArrowheads="1" noTextEdit="1"/>
          </p:cNvSpPr>
          <p:nvPr>
            <p:ph type="sldImg"/>
          </p:nvPr>
        </p:nvSpPr>
        <p:spPr>
          <a:xfrm>
            <a:off x="1146175" y="685800"/>
            <a:ext cx="4567238" cy="3425825"/>
          </a:xfrm>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b="1" smtClean="0">
                <a:latin typeface="Arial" pitchFamily="34" charset="0"/>
              </a:rPr>
              <a:t>Teacher notes</a:t>
            </a:r>
            <a:endParaRPr lang="en-GB" smtClean="0">
              <a:latin typeface="Arial" pitchFamily="34" charset="0"/>
            </a:endParaRPr>
          </a:p>
          <a:p>
            <a:pPr eaLnBrk="1" hangingPunct="1"/>
            <a:r>
              <a:rPr lang="en-GB" smtClean="0">
                <a:latin typeface="Arial" pitchFamily="34" charset="0"/>
              </a:rPr>
              <a:t>This evaluating opinions activity about human cloning could be used in a number of different ways. For example, students could be asked to get into groups and try to reach a consensus decision on whether they agree or disagree with the opinion on screen.</a:t>
            </a:r>
          </a:p>
          <a:p>
            <a:pPr eaLnBrk="1" hangingPunct="1"/>
            <a:endParaRPr lang="en-GB" smtClean="0">
              <a:latin typeface="Arial" pitchFamily="34" charset="0"/>
            </a:endParaRPr>
          </a:p>
          <a:p>
            <a:pPr eaLnBrk="1" hangingPunct="1"/>
            <a:r>
              <a:rPr lang="en-GB" smtClean="0">
                <a:latin typeface="Arial" pitchFamily="34" charset="0"/>
              </a:rPr>
              <a:t>Alternatively, students could be asked to vote (possibly with traffic light cards) or individual students could be asked at random to give their opinion and justify it.</a:t>
            </a:r>
          </a:p>
          <a:p>
            <a:pPr eaLnBrk="1" hangingPunct="1"/>
            <a:endParaRPr lang="en-GB" smtClean="0">
              <a:latin typeface="Arial" pitchFamily="34" charset="0"/>
            </a:endParaRPr>
          </a:p>
          <a:p>
            <a:pPr eaLnBrk="1" hangingPunct="1"/>
            <a:r>
              <a:rPr lang="en-GB" smtClean="0">
                <a:latin typeface="Arial" pitchFamily="34" charset="0"/>
              </a:rPr>
              <a:t>There are no correct answers for this activity.</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3BD85B51-579F-4EE5-88E7-F6FC9381E07C}" type="slidenum">
              <a:rPr lang="en-US"/>
              <a:pPr eaLnBrk="1" hangingPunct="1"/>
              <a:t>30</a:t>
            </a:fld>
            <a:endParaRPr lang="en-US"/>
          </a:p>
        </p:txBody>
      </p:sp>
      <p:sp>
        <p:nvSpPr>
          <p:cNvPr id="52227" name="Rectangle 2"/>
          <p:cNvSpPr>
            <a:spLocks noRot="1" noChangeArrowheads="1" noTextEdit="1"/>
          </p:cNvSpPr>
          <p:nvPr>
            <p:ph type="sldImg"/>
          </p:nvPr>
        </p:nvSpPr>
        <p:spPr>
          <a:xfrm>
            <a:off x="1146175" y="685800"/>
            <a:ext cx="4567238" cy="3425825"/>
          </a:xfrm>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b="1" smtClean="0">
                <a:latin typeface="Arial" pitchFamily="34" charset="0"/>
              </a:rPr>
              <a:t>Teacher notes</a:t>
            </a:r>
          </a:p>
          <a:p>
            <a:pPr eaLnBrk="1" hangingPunct="1"/>
            <a:r>
              <a:rPr lang="en-GB" smtClean="0">
                <a:latin typeface="Arial" pitchFamily="34" charset="0"/>
              </a:rPr>
              <a:t>This multiple-choice quiz could be used as a plenary activity to assess students’ understanding of cloning.  The questions can be skipped through without answering by clicking “</a:t>
            </a:r>
            <a:r>
              <a:rPr lang="en-GB" b="1" smtClean="0">
                <a:latin typeface="Arial" pitchFamily="34" charset="0"/>
              </a:rPr>
              <a:t>next</a:t>
            </a:r>
            <a:r>
              <a:rPr lang="en-GB" smtClean="0">
                <a:latin typeface="Arial" pitchFamily="34" charset="0"/>
              </a:rPr>
              <a:t>”. Students could be asked to complete the questions in their books and the activity could be concluded by the completion on the IWB.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6508E4F9-CD00-49D8-83A6-9DC1246B42D2}" type="slidenum">
              <a:rPr lang="en-US"/>
              <a:pPr eaLnBrk="1" hangingPunct="1"/>
              <a:t>5</a:t>
            </a:fld>
            <a:endParaRPr lang="en-US"/>
          </a:p>
        </p:txBody>
      </p:sp>
      <p:sp>
        <p:nvSpPr>
          <p:cNvPr id="36867" name="Rectangle 2"/>
          <p:cNvSpPr>
            <a:spLocks noRot="1" noChangeArrowheads="1" noTextEdit="1"/>
          </p:cNvSpPr>
          <p:nvPr>
            <p:ph type="sldImg"/>
          </p:nvPr>
        </p:nvSpPr>
        <p:spPr>
          <a:xfrm>
            <a:off x="1146175" y="685800"/>
            <a:ext cx="4567238" cy="3425825"/>
          </a:xfrm>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6C055608-9964-4773-8535-7CCC504EF189}" type="slidenum">
              <a:rPr lang="en-US"/>
              <a:pPr eaLnBrk="1" hangingPunct="1"/>
              <a:t>6</a:t>
            </a:fld>
            <a:endParaRPr lang="en-US"/>
          </a:p>
        </p:txBody>
      </p:sp>
      <p:sp>
        <p:nvSpPr>
          <p:cNvPr id="37891" name="Rectangle 2"/>
          <p:cNvSpPr>
            <a:spLocks noRot="1" noChangeArrowheads="1" noTextEdit="1"/>
          </p:cNvSpPr>
          <p:nvPr>
            <p:ph type="sldImg"/>
          </p:nvPr>
        </p:nvSpPr>
        <p:spPr>
          <a:xfrm>
            <a:off x="1146175" y="685800"/>
            <a:ext cx="4567238" cy="3425825"/>
          </a:xfrm>
          <a:ln/>
        </p:spPr>
      </p:sp>
      <p:sp>
        <p:nvSpPr>
          <p:cNvPr id="37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045DA5D0-E4C7-4946-AAB2-8283F99FC367}" type="slidenum">
              <a:rPr lang="en-US"/>
              <a:pPr eaLnBrk="1" hangingPunct="1"/>
              <a:t>7</a:t>
            </a:fld>
            <a:endParaRPr lang="en-US"/>
          </a:p>
        </p:txBody>
      </p:sp>
      <p:sp>
        <p:nvSpPr>
          <p:cNvPr id="38915" name="Rectangle 2"/>
          <p:cNvSpPr>
            <a:spLocks noRot="1" noChangeArrowheads="1" noTextEdit="1"/>
          </p:cNvSpPr>
          <p:nvPr>
            <p:ph type="sldImg"/>
          </p:nvPr>
        </p:nvSpPr>
        <p:spPr>
          <a:xfrm>
            <a:off x="1146175" y="685800"/>
            <a:ext cx="4567238" cy="3425825"/>
          </a:xfrm>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7AC64EAD-A3FE-46D1-8332-B234747566E5}" type="slidenum">
              <a:rPr lang="en-US"/>
              <a:pPr eaLnBrk="1" hangingPunct="1"/>
              <a:t>15</a:t>
            </a:fld>
            <a:endParaRPr lang="en-US"/>
          </a:p>
        </p:txBody>
      </p:sp>
      <p:sp>
        <p:nvSpPr>
          <p:cNvPr id="39939" name="Rectangle 2"/>
          <p:cNvSpPr>
            <a:spLocks noRot="1" noChangeArrowheads="1" noTextEdit="1"/>
          </p:cNvSpPr>
          <p:nvPr>
            <p:ph type="sldImg"/>
          </p:nvPr>
        </p:nvSpPr>
        <p:spPr>
          <a:xfrm>
            <a:off x="1146175" y="685800"/>
            <a:ext cx="4567238" cy="3425825"/>
          </a:xfrm>
          <a:ln/>
        </p:spPr>
      </p:sp>
      <p:sp>
        <p:nvSpPr>
          <p:cNvPr id="39940" name="Rectangle 3"/>
          <p:cNvSpPr>
            <a:spLocks noGrp="1" noChangeArrowheads="1"/>
          </p:cNvSpPr>
          <p:nvPr>
            <p:ph type="body" idx="1"/>
          </p:nvPr>
        </p:nvSpPr>
        <p:spPr>
          <a:xfrm>
            <a:off x="685800" y="4340225"/>
            <a:ext cx="56229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4A69A689-7383-4729-B347-E0EA5A5EFED4}" type="slidenum">
              <a:rPr lang="en-US"/>
              <a:pPr eaLnBrk="1" hangingPunct="1"/>
              <a:t>16</a:t>
            </a:fld>
            <a:endParaRPr lang="en-US"/>
          </a:p>
        </p:txBody>
      </p:sp>
      <p:sp>
        <p:nvSpPr>
          <p:cNvPr id="40963" name="Rectangle 2"/>
          <p:cNvSpPr>
            <a:spLocks noRot="1" noChangeArrowheads="1" noTextEdit="1"/>
          </p:cNvSpPr>
          <p:nvPr>
            <p:ph type="sldImg"/>
          </p:nvPr>
        </p:nvSpPr>
        <p:spPr>
          <a:xfrm>
            <a:off x="1146175" y="685800"/>
            <a:ext cx="4567238" cy="3425825"/>
          </a:xfrm>
          <a:ln/>
        </p:spPr>
      </p:sp>
      <p:sp>
        <p:nvSpPr>
          <p:cNvPr id="40964" name="Rectangle 3"/>
          <p:cNvSpPr>
            <a:spLocks noGrp="1" noChangeArrowheads="1"/>
          </p:cNvSpPr>
          <p:nvPr>
            <p:ph type="body" idx="1"/>
          </p:nvPr>
        </p:nvSpPr>
        <p:spPr>
          <a:xfrm>
            <a:off x="685800" y="4340225"/>
            <a:ext cx="56229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b="1" smtClean="0">
                <a:latin typeface="Arial" pitchFamily="34" charset="0"/>
              </a:rPr>
              <a:t>Teacher notes</a:t>
            </a:r>
          </a:p>
          <a:p>
            <a:pPr eaLnBrk="1" hangingPunct="1"/>
            <a:r>
              <a:rPr lang="en-GB" smtClean="0">
                <a:latin typeface="Arial" pitchFamily="34" charset="0"/>
              </a:rPr>
              <a:t>This five-stage sequence shows how plants can be cloned by tissue culture. Suitable prompts could include:</a:t>
            </a:r>
          </a:p>
          <a:p>
            <a:pPr eaLnBrk="1" hangingPunct="1"/>
            <a:endParaRPr lang="en-GB" smtClean="0">
              <a:latin typeface="Arial" pitchFamily="34" charset="0"/>
            </a:endParaRPr>
          </a:p>
          <a:p>
            <a:pPr eaLnBrk="1" hangingPunct="1">
              <a:buFontTx/>
              <a:buChar char="•"/>
            </a:pPr>
            <a:r>
              <a:rPr lang="en-GB" smtClean="0">
                <a:latin typeface="Arial" pitchFamily="34" charset="0"/>
              </a:rPr>
              <a:t>Human clones only form when very early foetuses split. Would you expect it to be the same for plants?</a:t>
            </a:r>
          </a:p>
          <a:p>
            <a:pPr eaLnBrk="1" hangingPunct="1">
              <a:buFontTx/>
              <a:buChar char="•"/>
            </a:pPr>
            <a:r>
              <a:rPr lang="en-GB" smtClean="0">
                <a:latin typeface="Arial" pitchFamily="34" charset="0"/>
              </a:rPr>
              <a:t>What does the sterilization process get rid of?</a:t>
            </a:r>
          </a:p>
          <a:p>
            <a:pPr eaLnBrk="1" hangingPunct="1">
              <a:buFontTx/>
              <a:buChar char="•"/>
            </a:pPr>
            <a:r>
              <a:rPr lang="en-GB" smtClean="0">
                <a:latin typeface="Arial" pitchFamily="34" charset="0"/>
              </a:rPr>
              <a:t>What might be used to separate the cells and remove their walls?</a:t>
            </a:r>
          </a:p>
          <a:p>
            <a:pPr eaLnBrk="1" hangingPunct="1">
              <a:buFontTx/>
              <a:buChar char="•"/>
            </a:pPr>
            <a:r>
              <a:rPr lang="en-GB" smtClean="0">
                <a:latin typeface="Arial" pitchFamily="34" charset="0"/>
              </a:rPr>
              <a:t>What will the cells need to keep them alive? How could you make sure they don't dry up or run out of nutrients?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A62D702D-3015-4271-8A65-67D441A2806A}" type="slidenum">
              <a:rPr lang="en-US"/>
              <a:pPr eaLnBrk="1" hangingPunct="1"/>
              <a:t>17</a:t>
            </a:fld>
            <a:endParaRPr lang="en-US"/>
          </a:p>
        </p:txBody>
      </p:sp>
      <p:sp>
        <p:nvSpPr>
          <p:cNvPr id="41987" name="Rectangle 2"/>
          <p:cNvSpPr>
            <a:spLocks noRot="1" noChangeArrowheads="1" noTextEdit="1"/>
          </p:cNvSpPr>
          <p:nvPr>
            <p:ph type="sldImg"/>
          </p:nvPr>
        </p:nvSpPr>
        <p:spPr>
          <a:xfrm>
            <a:off x="1146175" y="685800"/>
            <a:ext cx="4567238" cy="3425825"/>
          </a:xfrm>
          <a:ln/>
        </p:spPr>
      </p:sp>
      <p:sp>
        <p:nvSpPr>
          <p:cNvPr id="41988" name="Rectangle 3"/>
          <p:cNvSpPr>
            <a:spLocks noGrp="1" noChangeArrowheads="1"/>
          </p:cNvSpPr>
          <p:nvPr>
            <p:ph type="body" idx="1"/>
          </p:nvPr>
        </p:nvSpPr>
        <p:spPr>
          <a:xfrm>
            <a:off x="685800" y="4340225"/>
            <a:ext cx="56229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96E5DF8-9E8A-4CC8-8A29-D109EB55691A}" type="slidenum">
              <a:rPr lang="en-US"/>
              <a:pPr eaLnBrk="1" hangingPunct="1"/>
              <a:t>18</a:t>
            </a:fld>
            <a:endParaRPr lang="en-US"/>
          </a:p>
        </p:txBody>
      </p:sp>
      <p:sp>
        <p:nvSpPr>
          <p:cNvPr id="43011" name="Rectangle 2"/>
          <p:cNvSpPr>
            <a:spLocks noRot="1" noChangeArrowheads="1" noTextEdit="1"/>
          </p:cNvSpPr>
          <p:nvPr>
            <p:ph type="sldImg"/>
          </p:nvPr>
        </p:nvSpPr>
        <p:spPr>
          <a:xfrm>
            <a:off x="1146175" y="685800"/>
            <a:ext cx="4567238" cy="3425825"/>
          </a:xfrm>
          <a:ln/>
        </p:spPr>
      </p:sp>
      <p:sp>
        <p:nvSpPr>
          <p:cNvPr id="43012" name="Rectangle 3"/>
          <p:cNvSpPr>
            <a:spLocks noGrp="1" noChangeArrowheads="1"/>
          </p:cNvSpPr>
          <p:nvPr>
            <p:ph type="body" idx="1"/>
          </p:nvPr>
        </p:nvSpPr>
        <p:spPr>
          <a:xfrm>
            <a:off x="685800" y="4340225"/>
            <a:ext cx="56229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E49E73C-9E53-4DAF-B9DF-21E0FCB3B405}" type="slidenum">
              <a:rPr lang="en-US"/>
              <a:pPr eaLnBrk="1" hangingPunct="1"/>
              <a:t>19</a:t>
            </a:fld>
            <a:endParaRPr lang="en-US"/>
          </a:p>
        </p:txBody>
      </p:sp>
      <p:sp>
        <p:nvSpPr>
          <p:cNvPr id="44035" name="Rectangle 2"/>
          <p:cNvSpPr>
            <a:spLocks noRot="1" noChangeArrowheads="1" noTextEdit="1"/>
          </p:cNvSpPr>
          <p:nvPr>
            <p:ph type="sldImg"/>
          </p:nvPr>
        </p:nvSpPr>
        <p:spPr>
          <a:xfrm>
            <a:off x="1146175" y="685800"/>
            <a:ext cx="4567238" cy="3425825"/>
          </a:xfrm>
          <a:ln/>
        </p:spPr>
      </p:sp>
      <p:sp>
        <p:nvSpPr>
          <p:cNvPr id="44036" name="Rectangle 3"/>
          <p:cNvSpPr>
            <a:spLocks noGrp="1" noChangeArrowheads="1"/>
          </p:cNvSpPr>
          <p:nvPr>
            <p:ph type="body" idx="1"/>
          </p:nvPr>
        </p:nvSpPr>
        <p:spPr>
          <a:xfrm>
            <a:off x="685800" y="4340225"/>
            <a:ext cx="56229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b="1" smtClean="0">
                <a:latin typeface="Arial" pitchFamily="34" charset="0"/>
              </a:rPr>
              <a:t>Photo credit: </a:t>
            </a:r>
            <a:r>
              <a:rPr lang="en-GB" smtClean="0">
                <a:latin typeface="Arial" pitchFamily="34" charset="0"/>
              </a:rPr>
              <a:t>Roslin Institute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10"/>
          <p:cNvSpPr>
            <a:spLocks noGrp="1" noChangeArrowheads="1"/>
          </p:cNvSpPr>
          <p:nvPr>
            <p:ph type="dt" sz="half" idx="10"/>
          </p:nvPr>
        </p:nvSpPr>
        <p:spPr>
          <a:ln/>
        </p:spPr>
        <p:txBody>
          <a:bodyPr/>
          <a:lstStyle>
            <a:lvl1pPr>
              <a:defRPr/>
            </a:lvl1pPr>
          </a:lstStyle>
          <a:p>
            <a:pPr>
              <a:defRPr/>
            </a:pPr>
            <a:endParaRPr lang="en-GB"/>
          </a:p>
        </p:txBody>
      </p:sp>
      <p:sp>
        <p:nvSpPr>
          <p:cNvPr id="5" name="Rectangle 11"/>
          <p:cNvSpPr>
            <a:spLocks noGrp="1" noChangeArrowheads="1"/>
          </p:cNvSpPr>
          <p:nvPr>
            <p:ph type="ftr" sz="quarter" idx="11"/>
          </p:nvPr>
        </p:nvSpPr>
        <p:spPr>
          <a:ln/>
        </p:spPr>
        <p:txBody>
          <a:bodyPr/>
          <a:lstStyle>
            <a:lvl1pPr>
              <a:defRPr/>
            </a:lvl1pPr>
          </a:lstStyle>
          <a:p>
            <a:pPr>
              <a:defRPr/>
            </a:pPr>
            <a:endParaRPr lang="en-GB"/>
          </a:p>
        </p:txBody>
      </p:sp>
      <p:sp>
        <p:nvSpPr>
          <p:cNvPr id="6" name="Rectangle 12"/>
          <p:cNvSpPr>
            <a:spLocks noGrp="1" noChangeArrowheads="1"/>
          </p:cNvSpPr>
          <p:nvPr>
            <p:ph type="sldNum" sz="quarter" idx="12"/>
          </p:nvPr>
        </p:nvSpPr>
        <p:spPr>
          <a:ln/>
        </p:spPr>
        <p:txBody>
          <a:bodyPr/>
          <a:lstStyle>
            <a:lvl1pPr>
              <a:defRPr/>
            </a:lvl1pPr>
          </a:lstStyle>
          <a:p>
            <a:pPr>
              <a:defRPr/>
            </a:pPr>
            <a:fld id="{1057BE73-EF31-4D55-A1AC-1587C8B3FF24}" type="slidenum">
              <a:rPr lang="en-GB"/>
              <a:pPr>
                <a:defRPr/>
              </a:pPr>
              <a:t>‹#›</a:t>
            </a:fld>
            <a:endParaRPr lang="en-GB"/>
          </a:p>
        </p:txBody>
      </p:sp>
    </p:spTree>
    <p:extLst>
      <p:ext uri="{BB962C8B-B14F-4D97-AF65-F5344CB8AC3E}">
        <p14:creationId xmlns:p14="http://schemas.microsoft.com/office/powerpoint/2010/main" val="3842735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0"/>
          <p:cNvSpPr>
            <a:spLocks noGrp="1" noChangeArrowheads="1"/>
          </p:cNvSpPr>
          <p:nvPr>
            <p:ph type="dt" sz="half" idx="10"/>
          </p:nvPr>
        </p:nvSpPr>
        <p:spPr>
          <a:ln/>
        </p:spPr>
        <p:txBody>
          <a:bodyPr/>
          <a:lstStyle>
            <a:lvl1pPr>
              <a:defRPr/>
            </a:lvl1pPr>
          </a:lstStyle>
          <a:p>
            <a:pPr>
              <a:defRPr/>
            </a:pPr>
            <a:endParaRPr lang="en-GB"/>
          </a:p>
        </p:txBody>
      </p:sp>
      <p:sp>
        <p:nvSpPr>
          <p:cNvPr id="5" name="Rectangle 11"/>
          <p:cNvSpPr>
            <a:spLocks noGrp="1" noChangeArrowheads="1"/>
          </p:cNvSpPr>
          <p:nvPr>
            <p:ph type="ftr" sz="quarter" idx="11"/>
          </p:nvPr>
        </p:nvSpPr>
        <p:spPr>
          <a:ln/>
        </p:spPr>
        <p:txBody>
          <a:bodyPr/>
          <a:lstStyle>
            <a:lvl1pPr>
              <a:defRPr/>
            </a:lvl1pPr>
          </a:lstStyle>
          <a:p>
            <a:pPr>
              <a:defRPr/>
            </a:pPr>
            <a:endParaRPr lang="en-GB"/>
          </a:p>
        </p:txBody>
      </p:sp>
      <p:sp>
        <p:nvSpPr>
          <p:cNvPr id="6" name="Rectangle 12"/>
          <p:cNvSpPr>
            <a:spLocks noGrp="1" noChangeArrowheads="1"/>
          </p:cNvSpPr>
          <p:nvPr>
            <p:ph type="sldNum" sz="quarter" idx="12"/>
          </p:nvPr>
        </p:nvSpPr>
        <p:spPr>
          <a:ln/>
        </p:spPr>
        <p:txBody>
          <a:bodyPr/>
          <a:lstStyle>
            <a:lvl1pPr>
              <a:defRPr/>
            </a:lvl1pPr>
          </a:lstStyle>
          <a:p>
            <a:pPr>
              <a:defRPr/>
            </a:pPr>
            <a:fld id="{D6CA594F-35C0-4659-AB50-824F9E0920A6}" type="slidenum">
              <a:rPr lang="en-GB"/>
              <a:pPr>
                <a:defRPr/>
              </a:pPr>
              <a:t>‹#›</a:t>
            </a:fld>
            <a:endParaRPr lang="en-GB"/>
          </a:p>
        </p:txBody>
      </p:sp>
    </p:spTree>
    <p:extLst>
      <p:ext uri="{BB962C8B-B14F-4D97-AF65-F5344CB8AC3E}">
        <p14:creationId xmlns:p14="http://schemas.microsoft.com/office/powerpoint/2010/main" val="30762335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0"/>
          <p:cNvSpPr>
            <a:spLocks noGrp="1" noChangeArrowheads="1"/>
          </p:cNvSpPr>
          <p:nvPr>
            <p:ph type="dt" sz="half" idx="10"/>
          </p:nvPr>
        </p:nvSpPr>
        <p:spPr>
          <a:ln/>
        </p:spPr>
        <p:txBody>
          <a:bodyPr/>
          <a:lstStyle>
            <a:lvl1pPr>
              <a:defRPr/>
            </a:lvl1pPr>
          </a:lstStyle>
          <a:p>
            <a:pPr>
              <a:defRPr/>
            </a:pPr>
            <a:endParaRPr lang="en-GB"/>
          </a:p>
        </p:txBody>
      </p:sp>
      <p:sp>
        <p:nvSpPr>
          <p:cNvPr id="5" name="Rectangle 11"/>
          <p:cNvSpPr>
            <a:spLocks noGrp="1" noChangeArrowheads="1"/>
          </p:cNvSpPr>
          <p:nvPr>
            <p:ph type="ftr" sz="quarter" idx="11"/>
          </p:nvPr>
        </p:nvSpPr>
        <p:spPr>
          <a:ln/>
        </p:spPr>
        <p:txBody>
          <a:bodyPr/>
          <a:lstStyle>
            <a:lvl1pPr>
              <a:defRPr/>
            </a:lvl1pPr>
          </a:lstStyle>
          <a:p>
            <a:pPr>
              <a:defRPr/>
            </a:pPr>
            <a:endParaRPr lang="en-GB"/>
          </a:p>
        </p:txBody>
      </p:sp>
      <p:sp>
        <p:nvSpPr>
          <p:cNvPr id="6" name="Rectangle 12"/>
          <p:cNvSpPr>
            <a:spLocks noGrp="1" noChangeArrowheads="1"/>
          </p:cNvSpPr>
          <p:nvPr>
            <p:ph type="sldNum" sz="quarter" idx="12"/>
          </p:nvPr>
        </p:nvSpPr>
        <p:spPr>
          <a:ln/>
        </p:spPr>
        <p:txBody>
          <a:bodyPr/>
          <a:lstStyle>
            <a:lvl1pPr>
              <a:defRPr/>
            </a:lvl1pPr>
          </a:lstStyle>
          <a:p>
            <a:pPr>
              <a:defRPr/>
            </a:pPr>
            <a:fld id="{AB6842AE-A327-4750-8AB8-ED26B165284A}" type="slidenum">
              <a:rPr lang="en-GB"/>
              <a:pPr>
                <a:defRPr/>
              </a:pPr>
              <a:t>‹#›</a:t>
            </a:fld>
            <a:endParaRPr lang="en-GB"/>
          </a:p>
        </p:txBody>
      </p:sp>
    </p:spTree>
    <p:extLst>
      <p:ext uri="{BB962C8B-B14F-4D97-AF65-F5344CB8AC3E}">
        <p14:creationId xmlns:p14="http://schemas.microsoft.com/office/powerpoint/2010/main" val="36045043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609600"/>
            <a:ext cx="77724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685800" y="1981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85800" y="41148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41148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0"/>
          <p:cNvSpPr>
            <a:spLocks noGrp="1" noChangeArrowheads="1"/>
          </p:cNvSpPr>
          <p:nvPr>
            <p:ph type="dt" sz="half" idx="10"/>
          </p:nvPr>
        </p:nvSpPr>
        <p:spPr>
          <a:ln/>
        </p:spPr>
        <p:txBody>
          <a:bodyPr/>
          <a:lstStyle>
            <a:lvl1pPr>
              <a:defRPr/>
            </a:lvl1pPr>
          </a:lstStyle>
          <a:p>
            <a:pPr>
              <a:defRPr/>
            </a:pPr>
            <a:endParaRPr lang="en-GB"/>
          </a:p>
        </p:txBody>
      </p:sp>
      <p:sp>
        <p:nvSpPr>
          <p:cNvPr id="8" name="Rectangle 11"/>
          <p:cNvSpPr>
            <a:spLocks noGrp="1" noChangeArrowheads="1"/>
          </p:cNvSpPr>
          <p:nvPr>
            <p:ph type="ftr" sz="quarter" idx="11"/>
          </p:nvPr>
        </p:nvSpPr>
        <p:spPr>
          <a:ln/>
        </p:spPr>
        <p:txBody>
          <a:bodyPr/>
          <a:lstStyle>
            <a:lvl1pPr>
              <a:defRPr/>
            </a:lvl1pPr>
          </a:lstStyle>
          <a:p>
            <a:pPr>
              <a:defRPr/>
            </a:pPr>
            <a:endParaRPr lang="en-GB"/>
          </a:p>
        </p:txBody>
      </p:sp>
      <p:sp>
        <p:nvSpPr>
          <p:cNvPr id="9" name="Rectangle 12"/>
          <p:cNvSpPr>
            <a:spLocks noGrp="1" noChangeArrowheads="1"/>
          </p:cNvSpPr>
          <p:nvPr>
            <p:ph type="sldNum" sz="quarter" idx="12"/>
          </p:nvPr>
        </p:nvSpPr>
        <p:spPr>
          <a:ln/>
        </p:spPr>
        <p:txBody>
          <a:bodyPr/>
          <a:lstStyle>
            <a:lvl1pPr>
              <a:defRPr/>
            </a:lvl1pPr>
          </a:lstStyle>
          <a:p>
            <a:pPr>
              <a:defRPr/>
            </a:pPr>
            <a:fld id="{CA5D4C81-3AC6-4FD3-9B43-B7A1FBEFEFB5}" type="slidenum">
              <a:rPr lang="en-GB"/>
              <a:pPr>
                <a:defRPr/>
              </a:pPr>
              <a:t>‹#›</a:t>
            </a:fld>
            <a:endParaRPr lang="en-GB"/>
          </a:p>
        </p:txBody>
      </p:sp>
    </p:spTree>
    <p:extLst>
      <p:ext uri="{BB962C8B-B14F-4D97-AF65-F5344CB8AC3E}">
        <p14:creationId xmlns:p14="http://schemas.microsoft.com/office/powerpoint/2010/main" val="39716371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41148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10"/>
          <p:cNvSpPr>
            <a:spLocks noGrp="1" noChangeArrowheads="1"/>
          </p:cNvSpPr>
          <p:nvPr>
            <p:ph type="dt" sz="half" idx="10"/>
          </p:nvPr>
        </p:nvSpPr>
        <p:spPr>
          <a:ln/>
        </p:spPr>
        <p:txBody>
          <a:bodyPr/>
          <a:lstStyle>
            <a:lvl1pPr>
              <a:defRPr/>
            </a:lvl1pPr>
          </a:lstStyle>
          <a:p>
            <a:pPr>
              <a:defRPr/>
            </a:pPr>
            <a:endParaRPr lang="en-GB"/>
          </a:p>
        </p:txBody>
      </p:sp>
      <p:sp>
        <p:nvSpPr>
          <p:cNvPr id="7" name="Rectangle 11"/>
          <p:cNvSpPr>
            <a:spLocks noGrp="1" noChangeArrowheads="1"/>
          </p:cNvSpPr>
          <p:nvPr>
            <p:ph type="ftr" sz="quarter" idx="11"/>
          </p:nvPr>
        </p:nvSpPr>
        <p:spPr>
          <a:ln/>
        </p:spPr>
        <p:txBody>
          <a:bodyPr/>
          <a:lstStyle>
            <a:lvl1pPr>
              <a:defRPr/>
            </a:lvl1pPr>
          </a:lstStyle>
          <a:p>
            <a:pPr>
              <a:defRPr/>
            </a:pPr>
            <a:endParaRPr lang="en-GB"/>
          </a:p>
        </p:txBody>
      </p:sp>
      <p:sp>
        <p:nvSpPr>
          <p:cNvPr id="8" name="Rectangle 12"/>
          <p:cNvSpPr>
            <a:spLocks noGrp="1" noChangeArrowheads="1"/>
          </p:cNvSpPr>
          <p:nvPr>
            <p:ph type="sldNum" sz="quarter" idx="12"/>
          </p:nvPr>
        </p:nvSpPr>
        <p:spPr>
          <a:ln/>
        </p:spPr>
        <p:txBody>
          <a:bodyPr/>
          <a:lstStyle>
            <a:lvl1pPr>
              <a:defRPr/>
            </a:lvl1pPr>
          </a:lstStyle>
          <a:p>
            <a:pPr>
              <a:defRPr/>
            </a:pPr>
            <a:fld id="{9EA479A8-DA07-4BD0-9036-DBB39A1453B7}" type="slidenum">
              <a:rPr lang="en-GB"/>
              <a:pPr>
                <a:defRPr/>
              </a:pPr>
              <a:t>‹#›</a:t>
            </a:fld>
            <a:endParaRPr lang="en-GB"/>
          </a:p>
        </p:txBody>
      </p:sp>
    </p:spTree>
    <p:extLst>
      <p:ext uri="{BB962C8B-B14F-4D97-AF65-F5344CB8AC3E}">
        <p14:creationId xmlns:p14="http://schemas.microsoft.com/office/powerpoint/2010/main" val="9314430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0"/>
          <p:cNvSpPr>
            <a:spLocks noGrp="1" noChangeArrowheads="1"/>
          </p:cNvSpPr>
          <p:nvPr>
            <p:ph type="dt" sz="half" idx="10"/>
          </p:nvPr>
        </p:nvSpPr>
        <p:spPr>
          <a:ln/>
        </p:spPr>
        <p:txBody>
          <a:bodyPr/>
          <a:lstStyle>
            <a:lvl1pPr>
              <a:defRPr/>
            </a:lvl1pPr>
          </a:lstStyle>
          <a:p>
            <a:pPr>
              <a:defRPr/>
            </a:pPr>
            <a:endParaRPr lang="en-GB"/>
          </a:p>
        </p:txBody>
      </p:sp>
      <p:sp>
        <p:nvSpPr>
          <p:cNvPr id="5" name="Rectangle 11"/>
          <p:cNvSpPr>
            <a:spLocks noGrp="1" noChangeArrowheads="1"/>
          </p:cNvSpPr>
          <p:nvPr>
            <p:ph type="ftr" sz="quarter" idx="11"/>
          </p:nvPr>
        </p:nvSpPr>
        <p:spPr>
          <a:ln/>
        </p:spPr>
        <p:txBody>
          <a:bodyPr/>
          <a:lstStyle>
            <a:lvl1pPr>
              <a:defRPr/>
            </a:lvl1pPr>
          </a:lstStyle>
          <a:p>
            <a:pPr>
              <a:defRPr/>
            </a:pPr>
            <a:endParaRPr lang="en-GB"/>
          </a:p>
        </p:txBody>
      </p:sp>
      <p:sp>
        <p:nvSpPr>
          <p:cNvPr id="6" name="Rectangle 12"/>
          <p:cNvSpPr>
            <a:spLocks noGrp="1" noChangeArrowheads="1"/>
          </p:cNvSpPr>
          <p:nvPr>
            <p:ph type="sldNum" sz="quarter" idx="12"/>
          </p:nvPr>
        </p:nvSpPr>
        <p:spPr>
          <a:ln/>
        </p:spPr>
        <p:txBody>
          <a:bodyPr/>
          <a:lstStyle>
            <a:lvl1pPr>
              <a:defRPr/>
            </a:lvl1pPr>
          </a:lstStyle>
          <a:p>
            <a:pPr>
              <a:defRPr/>
            </a:pPr>
            <a:fld id="{7C238251-E513-4855-B4FB-529B9BF98309}" type="slidenum">
              <a:rPr lang="en-GB"/>
              <a:pPr>
                <a:defRPr/>
              </a:pPr>
              <a:t>‹#›</a:t>
            </a:fld>
            <a:endParaRPr lang="en-GB"/>
          </a:p>
        </p:txBody>
      </p:sp>
    </p:spTree>
    <p:extLst>
      <p:ext uri="{BB962C8B-B14F-4D97-AF65-F5344CB8AC3E}">
        <p14:creationId xmlns:p14="http://schemas.microsoft.com/office/powerpoint/2010/main" val="32934329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0"/>
          <p:cNvSpPr>
            <a:spLocks noGrp="1" noChangeArrowheads="1"/>
          </p:cNvSpPr>
          <p:nvPr>
            <p:ph type="dt" sz="half" idx="10"/>
          </p:nvPr>
        </p:nvSpPr>
        <p:spPr>
          <a:ln/>
        </p:spPr>
        <p:txBody>
          <a:bodyPr/>
          <a:lstStyle>
            <a:lvl1pPr>
              <a:defRPr/>
            </a:lvl1pPr>
          </a:lstStyle>
          <a:p>
            <a:pPr>
              <a:defRPr/>
            </a:pPr>
            <a:endParaRPr lang="en-GB"/>
          </a:p>
        </p:txBody>
      </p:sp>
      <p:sp>
        <p:nvSpPr>
          <p:cNvPr id="5" name="Rectangle 11"/>
          <p:cNvSpPr>
            <a:spLocks noGrp="1" noChangeArrowheads="1"/>
          </p:cNvSpPr>
          <p:nvPr>
            <p:ph type="ftr" sz="quarter" idx="11"/>
          </p:nvPr>
        </p:nvSpPr>
        <p:spPr>
          <a:ln/>
        </p:spPr>
        <p:txBody>
          <a:bodyPr/>
          <a:lstStyle>
            <a:lvl1pPr>
              <a:defRPr/>
            </a:lvl1pPr>
          </a:lstStyle>
          <a:p>
            <a:pPr>
              <a:defRPr/>
            </a:pPr>
            <a:endParaRPr lang="en-GB"/>
          </a:p>
        </p:txBody>
      </p:sp>
      <p:sp>
        <p:nvSpPr>
          <p:cNvPr id="6" name="Rectangle 12"/>
          <p:cNvSpPr>
            <a:spLocks noGrp="1" noChangeArrowheads="1"/>
          </p:cNvSpPr>
          <p:nvPr>
            <p:ph type="sldNum" sz="quarter" idx="12"/>
          </p:nvPr>
        </p:nvSpPr>
        <p:spPr>
          <a:ln/>
        </p:spPr>
        <p:txBody>
          <a:bodyPr/>
          <a:lstStyle>
            <a:lvl1pPr>
              <a:defRPr/>
            </a:lvl1pPr>
          </a:lstStyle>
          <a:p>
            <a:pPr>
              <a:defRPr/>
            </a:pPr>
            <a:fld id="{D1F0C1C7-8D39-4FE4-AC95-A0CF41FED113}" type="slidenum">
              <a:rPr lang="en-GB"/>
              <a:pPr>
                <a:defRPr/>
              </a:pPr>
              <a:t>‹#›</a:t>
            </a:fld>
            <a:endParaRPr lang="en-GB"/>
          </a:p>
        </p:txBody>
      </p:sp>
    </p:spTree>
    <p:extLst>
      <p:ext uri="{BB962C8B-B14F-4D97-AF65-F5344CB8AC3E}">
        <p14:creationId xmlns:p14="http://schemas.microsoft.com/office/powerpoint/2010/main" val="1226956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0"/>
          <p:cNvSpPr>
            <a:spLocks noGrp="1" noChangeArrowheads="1"/>
          </p:cNvSpPr>
          <p:nvPr>
            <p:ph type="dt" sz="half" idx="10"/>
          </p:nvPr>
        </p:nvSpPr>
        <p:spPr>
          <a:ln/>
        </p:spPr>
        <p:txBody>
          <a:bodyPr/>
          <a:lstStyle>
            <a:lvl1pPr>
              <a:defRPr/>
            </a:lvl1pPr>
          </a:lstStyle>
          <a:p>
            <a:pPr>
              <a:defRPr/>
            </a:pPr>
            <a:endParaRPr lang="en-GB"/>
          </a:p>
        </p:txBody>
      </p:sp>
      <p:sp>
        <p:nvSpPr>
          <p:cNvPr id="6" name="Rectangle 11"/>
          <p:cNvSpPr>
            <a:spLocks noGrp="1" noChangeArrowheads="1"/>
          </p:cNvSpPr>
          <p:nvPr>
            <p:ph type="ftr" sz="quarter" idx="11"/>
          </p:nvPr>
        </p:nvSpPr>
        <p:spPr>
          <a:ln/>
        </p:spPr>
        <p:txBody>
          <a:bodyPr/>
          <a:lstStyle>
            <a:lvl1pPr>
              <a:defRPr/>
            </a:lvl1pPr>
          </a:lstStyle>
          <a:p>
            <a:pPr>
              <a:defRPr/>
            </a:pPr>
            <a:endParaRPr lang="en-GB"/>
          </a:p>
        </p:txBody>
      </p:sp>
      <p:sp>
        <p:nvSpPr>
          <p:cNvPr id="7" name="Rectangle 12"/>
          <p:cNvSpPr>
            <a:spLocks noGrp="1" noChangeArrowheads="1"/>
          </p:cNvSpPr>
          <p:nvPr>
            <p:ph type="sldNum" sz="quarter" idx="12"/>
          </p:nvPr>
        </p:nvSpPr>
        <p:spPr>
          <a:ln/>
        </p:spPr>
        <p:txBody>
          <a:bodyPr/>
          <a:lstStyle>
            <a:lvl1pPr>
              <a:defRPr/>
            </a:lvl1pPr>
          </a:lstStyle>
          <a:p>
            <a:pPr>
              <a:defRPr/>
            </a:pPr>
            <a:fld id="{C7224B50-45DF-4124-A085-F236DAB35F4E}" type="slidenum">
              <a:rPr lang="en-GB"/>
              <a:pPr>
                <a:defRPr/>
              </a:pPr>
              <a:t>‹#›</a:t>
            </a:fld>
            <a:endParaRPr lang="en-GB"/>
          </a:p>
        </p:txBody>
      </p:sp>
    </p:spTree>
    <p:extLst>
      <p:ext uri="{BB962C8B-B14F-4D97-AF65-F5344CB8AC3E}">
        <p14:creationId xmlns:p14="http://schemas.microsoft.com/office/powerpoint/2010/main" val="18849977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0"/>
          <p:cNvSpPr>
            <a:spLocks noGrp="1" noChangeArrowheads="1"/>
          </p:cNvSpPr>
          <p:nvPr>
            <p:ph type="dt" sz="half" idx="10"/>
          </p:nvPr>
        </p:nvSpPr>
        <p:spPr>
          <a:ln/>
        </p:spPr>
        <p:txBody>
          <a:bodyPr/>
          <a:lstStyle>
            <a:lvl1pPr>
              <a:defRPr/>
            </a:lvl1pPr>
          </a:lstStyle>
          <a:p>
            <a:pPr>
              <a:defRPr/>
            </a:pPr>
            <a:endParaRPr lang="en-GB"/>
          </a:p>
        </p:txBody>
      </p:sp>
      <p:sp>
        <p:nvSpPr>
          <p:cNvPr id="8" name="Rectangle 11"/>
          <p:cNvSpPr>
            <a:spLocks noGrp="1" noChangeArrowheads="1"/>
          </p:cNvSpPr>
          <p:nvPr>
            <p:ph type="ftr" sz="quarter" idx="11"/>
          </p:nvPr>
        </p:nvSpPr>
        <p:spPr>
          <a:ln/>
        </p:spPr>
        <p:txBody>
          <a:bodyPr/>
          <a:lstStyle>
            <a:lvl1pPr>
              <a:defRPr/>
            </a:lvl1pPr>
          </a:lstStyle>
          <a:p>
            <a:pPr>
              <a:defRPr/>
            </a:pPr>
            <a:endParaRPr lang="en-GB"/>
          </a:p>
        </p:txBody>
      </p:sp>
      <p:sp>
        <p:nvSpPr>
          <p:cNvPr id="9" name="Rectangle 12"/>
          <p:cNvSpPr>
            <a:spLocks noGrp="1" noChangeArrowheads="1"/>
          </p:cNvSpPr>
          <p:nvPr>
            <p:ph type="sldNum" sz="quarter" idx="12"/>
          </p:nvPr>
        </p:nvSpPr>
        <p:spPr>
          <a:ln/>
        </p:spPr>
        <p:txBody>
          <a:bodyPr/>
          <a:lstStyle>
            <a:lvl1pPr>
              <a:defRPr/>
            </a:lvl1pPr>
          </a:lstStyle>
          <a:p>
            <a:pPr>
              <a:defRPr/>
            </a:pPr>
            <a:fld id="{DB19AB84-2D01-4524-88CA-544D92ECE084}" type="slidenum">
              <a:rPr lang="en-GB"/>
              <a:pPr>
                <a:defRPr/>
              </a:pPr>
              <a:t>‹#›</a:t>
            </a:fld>
            <a:endParaRPr lang="en-GB"/>
          </a:p>
        </p:txBody>
      </p:sp>
    </p:spTree>
    <p:extLst>
      <p:ext uri="{BB962C8B-B14F-4D97-AF65-F5344CB8AC3E}">
        <p14:creationId xmlns:p14="http://schemas.microsoft.com/office/powerpoint/2010/main" val="4015952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0"/>
          <p:cNvSpPr>
            <a:spLocks noGrp="1" noChangeArrowheads="1"/>
          </p:cNvSpPr>
          <p:nvPr>
            <p:ph type="dt" sz="half" idx="10"/>
          </p:nvPr>
        </p:nvSpPr>
        <p:spPr>
          <a:ln/>
        </p:spPr>
        <p:txBody>
          <a:bodyPr/>
          <a:lstStyle>
            <a:lvl1pPr>
              <a:defRPr/>
            </a:lvl1pPr>
          </a:lstStyle>
          <a:p>
            <a:pPr>
              <a:defRPr/>
            </a:pPr>
            <a:endParaRPr lang="en-GB"/>
          </a:p>
        </p:txBody>
      </p:sp>
      <p:sp>
        <p:nvSpPr>
          <p:cNvPr id="4" name="Rectangle 11"/>
          <p:cNvSpPr>
            <a:spLocks noGrp="1" noChangeArrowheads="1"/>
          </p:cNvSpPr>
          <p:nvPr>
            <p:ph type="ftr" sz="quarter" idx="11"/>
          </p:nvPr>
        </p:nvSpPr>
        <p:spPr>
          <a:ln/>
        </p:spPr>
        <p:txBody>
          <a:bodyPr/>
          <a:lstStyle>
            <a:lvl1pPr>
              <a:defRPr/>
            </a:lvl1pPr>
          </a:lstStyle>
          <a:p>
            <a:pPr>
              <a:defRPr/>
            </a:pPr>
            <a:endParaRPr lang="en-GB"/>
          </a:p>
        </p:txBody>
      </p:sp>
      <p:sp>
        <p:nvSpPr>
          <p:cNvPr id="5" name="Rectangle 12"/>
          <p:cNvSpPr>
            <a:spLocks noGrp="1" noChangeArrowheads="1"/>
          </p:cNvSpPr>
          <p:nvPr>
            <p:ph type="sldNum" sz="quarter" idx="12"/>
          </p:nvPr>
        </p:nvSpPr>
        <p:spPr>
          <a:ln/>
        </p:spPr>
        <p:txBody>
          <a:bodyPr/>
          <a:lstStyle>
            <a:lvl1pPr>
              <a:defRPr/>
            </a:lvl1pPr>
          </a:lstStyle>
          <a:p>
            <a:pPr>
              <a:defRPr/>
            </a:pPr>
            <a:fld id="{554B680E-7AF5-48C5-BBDA-F5DA6A896713}" type="slidenum">
              <a:rPr lang="en-GB"/>
              <a:pPr>
                <a:defRPr/>
              </a:pPr>
              <a:t>‹#›</a:t>
            </a:fld>
            <a:endParaRPr lang="en-GB"/>
          </a:p>
        </p:txBody>
      </p:sp>
    </p:spTree>
    <p:extLst>
      <p:ext uri="{BB962C8B-B14F-4D97-AF65-F5344CB8AC3E}">
        <p14:creationId xmlns:p14="http://schemas.microsoft.com/office/powerpoint/2010/main" val="2149868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
          <p:cNvSpPr>
            <a:spLocks noGrp="1" noChangeArrowheads="1"/>
          </p:cNvSpPr>
          <p:nvPr>
            <p:ph type="dt" sz="half" idx="10"/>
          </p:nvPr>
        </p:nvSpPr>
        <p:spPr>
          <a:ln/>
        </p:spPr>
        <p:txBody>
          <a:bodyPr/>
          <a:lstStyle>
            <a:lvl1pPr>
              <a:defRPr/>
            </a:lvl1pPr>
          </a:lstStyle>
          <a:p>
            <a:pPr>
              <a:defRPr/>
            </a:pPr>
            <a:endParaRPr lang="en-GB"/>
          </a:p>
        </p:txBody>
      </p:sp>
      <p:sp>
        <p:nvSpPr>
          <p:cNvPr id="3" name="Rectangle 11"/>
          <p:cNvSpPr>
            <a:spLocks noGrp="1" noChangeArrowheads="1"/>
          </p:cNvSpPr>
          <p:nvPr>
            <p:ph type="ftr" sz="quarter" idx="11"/>
          </p:nvPr>
        </p:nvSpPr>
        <p:spPr>
          <a:ln/>
        </p:spPr>
        <p:txBody>
          <a:bodyPr/>
          <a:lstStyle>
            <a:lvl1pPr>
              <a:defRPr/>
            </a:lvl1pPr>
          </a:lstStyle>
          <a:p>
            <a:pPr>
              <a:defRPr/>
            </a:pPr>
            <a:endParaRPr lang="en-GB"/>
          </a:p>
        </p:txBody>
      </p:sp>
      <p:sp>
        <p:nvSpPr>
          <p:cNvPr id="4" name="Rectangle 12"/>
          <p:cNvSpPr>
            <a:spLocks noGrp="1" noChangeArrowheads="1"/>
          </p:cNvSpPr>
          <p:nvPr>
            <p:ph type="sldNum" sz="quarter" idx="12"/>
          </p:nvPr>
        </p:nvSpPr>
        <p:spPr>
          <a:ln/>
        </p:spPr>
        <p:txBody>
          <a:bodyPr/>
          <a:lstStyle>
            <a:lvl1pPr>
              <a:defRPr/>
            </a:lvl1pPr>
          </a:lstStyle>
          <a:p>
            <a:pPr>
              <a:defRPr/>
            </a:pPr>
            <a:fld id="{AD5BEC7A-4759-4228-A896-F988198A01BA}" type="slidenum">
              <a:rPr lang="en-GB"/>
              <a:pPr>
                <a:defRPr/>
              </a:pPr>
              <a:t>‹#›</a:t>
            </a:fld>
            <a:endParaRPr lang="en-GB"/>
          </a:p>
        </p:txBody>
      </p:sp>
    </p:spTree>
    <p:extLst>
      <p:ext uri="{BB962C8B-B14F-4D97-AF65-F5344CB8AC3E}">
        <p14:creationId xmlns:p14="http://schemas.microsoft.com/office/powerpoint/2010/main" val="1656918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0"/>
          <p:cNvSpPr>
            <a:spLocks noGrp="1" noChangeArrowheads="1"/>
          </p:cNvSpPr>
          <p:nvPr>
            <p:ph type="dt" sz="half" idx="10"/>
          </p:nvPr>
        </p:nvSpPr>
        <p:spPr>
          <a:ln/>
        </p:spPr>
        <p:txBody>
          <a:bodyPr/>
          <a:lstStyle>
            <a:lvl1pPr>
              <a:defRPr/>
            </a:lvl1pPr>
          </a:lstStyle>
          <a:p>
            <a:pPr>
              <a:defRPr/>
            </a:pPr>
            <a:endParaRPr lang="en-GB"/>
          </a:p>
        </p:txBody>
      </p:sp>
      <p:sp>
        <p:nvSpPr>
          <p:cNvPr id="6" name="Rectangle 11"/>
          <p:cNvSpPr>
            <a:spLocks noGrp="1" noChangeArrowheads="1"/>
          </p:cNvSpPr>
          <p:nvPr>
            <p:ph type="ftr" sz="quarter" idx="11"/>
          </p:nvPr>
        </p:nvSpPr>
        <p:spPr>
          <a:ln/>
        </p:spPr>
        <p:txBody>
          <a:bodyPr/>
          <a:lstStyle>
            <a:lvl1pPr>
              <a:defRPr/>
            </a:lvl1pPr>
          </a:lstStyle>
          <a:p>
            <a:pPr>
              <a:defRPr/>
            </a:pPr>
            <a:endParaRPr lang="en-GB"/>
          </a:p>
        </p:txBody>
      </p:sp>
      <p:sp>
        <p:nvSpPr>
          <p:cNvPr id="7" name="Rectangle 12"/>
          <p:cNvSpPr>
            <a:spLocks noGrp="1" noChangeArrowheads="1"/>
          </p:cNvSpPr>
          <p:nvPr>
            <p:ph type="sldNum" sz="quarter" idx="12"/>
          </p:nvPr>
        </p:nvSpPr>
        <p:spPr>
          <a:ln/>
        </p:spPr>
        <p:txBody>
          <a:bodyPr/>
          <a:lstStyle>
            <a:lvl1pPr>
              <a:defRPr/>
            </a:lvl1pPr>
          </a:lstStyle>
          <a:p>
            <a:pPr>
              <a:defRPr/>
            </a:pPr>
            <a:fld id="{05AC3F03-5638-4136-A724-8EA5674B0FE9}" type="slidenum">
              <a:rPr lang="en-GB"/>
              <a:pPr>
                <a:defRPr/>
              </a:pPr>
              <a:t>‹#›</a:t>
            </a:fld>
            <a:endParaRPr lang="en-GB"/>
          </a:p>
        </p:txBody>
      </p:sp>
    </p:spTree>
    <p:extLst>
      <p:ext uri="{BB962C8B-B14F-4D97-AF65-F5344CB8AC3E}">
        <p14:creationId xmlns:p14="http://schemas.microsoft.com/office/powerpoint/2010/main" val="2070630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0"/>
          <p:cNvSpPr>
            <a:spLocks noGrp="1" noChangeArrowheads="1"/>
          </p:cNvSpPr>
          <p:nvPr>
            <p:ph type="dt" sz="half" idx="10"/>
          </p:nvPr>
        </p:nvSpPr>
        <p:spPr>
          <a:ln/>
        </p:spPr>
        <p:txBody>
          <a:bodyPr/>
          <a:lstStyle>
            <a:lvl1pPr>
              <a:defRPr/>
            </a:lvl1pPr>
          </a:lstStyle>
          <a:p>
            <a:pPr>
              <a:defRPr/>
            </a:pPr>
            <a:endParaRPr lang="en-GB"/>
          </a:p>
        </p:txBody>
      </p:sp>
      <p:sp>
        <p:nvSpPr>
          <p:cNvPr id="6" name="Rectangle 11"/>
          <p:cNvSpPr>
            <a:spLocks noGrp="1" noChangeArrowheads="1"/>
          </p:cNvSpPr>
          <p:nvPr>
            <p:ph type="ftr" sz="quarter" idx="11"/>
          </p:nvPr>
        </p:nvSpPr>
        <p:spPr>
          <a:ln/>
        </p:spPr>
        <p:txBody>
          <a:bodyPr/>
          <a:lstStyle>
            <a:lvl1pPr>
              <a:defRPr/>
            </a:lvl1pPr>
          </a:lstStyle>
          <a:p>
            <a:pPr>
              <a:defRPr/>
            </a:pPr>
            <a:endParaRPr lang="en-GB"/>
          </a:p>
        </p:txBody>
      </p:sp>
      <p:sp>
        <p:nvSpPr>
          <p:cNvPr id="7" name="Rectangle 12"/>
          <p:cNvSpPr>
            <a:spLocks noGrp="1" noChangeArrowheads="1"/>
          </p:cNvSpPr>
          <p:nvPr>
            <p:ph type="sldNum" sz="quarter" idx="12"/>
          </p:nvPr>
        </p:nvSpPr>
        <p:spPr>
          <a:ln/>
        </p:spPr>
        <p:txBody>
          <a:bodyPr/>
          <a:lstStyle>
            <a:lvl1pPr>
              <a:defRPr/>
            </a:lvl1pPr>
          </a:lstStyle>
          <a:p>
            <a:pPr>
              <a:defRPr/>
            </a:pPr>
            <a:fld id="{7118A687-EBC6-49F7-B7B0-34D48F84C12D}" type="slidenum">
              <a:rPr lang="en-GB"/>
              <a:pPr>
                <a:defRPr/>
              </a:pPr>
              <a:t>‹#›</a:t>
            </a:fld>
            <a:endParaRPr lang="en-GB"/>
          </a:p>
        </p:txBody>
      </p:sp>
    </p:spTree>
    <p:extLst>
      <p:ext uri="{BB962C8B-B14F-4D97-AF65-F5344CB8AC3E}">
        <p14:creationId xmlns:p14="http://schemas.microsoft.com/office/powerpoint/2010/main" val="3630840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8"/>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8195" name="Rectangle 9"/>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34" name="Rectangle 10"/>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atin typeface="Times New Roman" pitchFamily="18" charset="0"/>
              </a:defRPr>
            </a:lvl1pPr>
          </a:lstStyle>
          <a:p>
            <a:pPr>
              <a:defRPr/>
            </a:pPr>
            <a:endParaRPr lang="en-GB"/>
          </a:p>
        </p:txBody>
      </p:sp>
      <p:sp>
        <p:nvSpPr>
          <p:cNvPr id="1035" name="Rectangle 11"/>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atin typeface="Times New Roman" pitchFamily="18" charset="0"/>
              </a:defRPr>
            </a:lvl1pPr>
          </a:lstStyle>
          <a:p>
            <a:pPr>
              <a:defRPr/>
            </a:pPr>
            <a:endParaRPr lang="en-GB"/>
          </a:p>
        </p:txBody>
      </p:sp>
      <p:sp>
        <p:nvSpPr>
          <p:cNvPr id="1036" name="Rectangle 12"/>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atin typeface="Times New Roman" pitchFamily="18" charset="0"/>
              </a:defRPr>
            </a:lvl1pPr>
          </a:lstStyle>
          <a:p>
            <a:pPr>
              <a:defRPr/>
            </a:pPr>
            <a:fld id="{5CEC8418-D73F-4C21-A4F9-F9466F5E5EAF}" type="slidenum">
              <a:rPr lang="en-GB"/>
              <a:pPr>
                <a:defRPr/>
              </a:pPr>
              <a:t>‹#›</a:t>
            </a:fld>
            <a:endParaRPr lang="en-GB"/>
          </a:p>
        </p:txBody>
      </p:sp>
      <p:sp>
        <p:nvSpPr>
          <p:cNvPr id="1037" name="Rectangle 13"/>
          <p:cNvSpPr>
            <a:spLocks noChangeArrowheads="1"/>
          </p:cNvSpPr>
          <p:nvPr userDrawn="1"/>
        </p:nvSpPr>
        <p:spPr bwMode="auto">
          <a:xfrm>
            <a:off x="0" y="0"/>
            <a:ext cx="9144000" cy="620713"/>
          </a:xfrm>
          <a:prstGeom prst="rect">
            <a:avLst/>
          </a:prstGeom>
          <a:solidFill>
            <a:schemeClr val="accent1"/>
          </a:solidFill>
          <a:ln w="9525">
            <a:solidFill>
              <a:schemeClr val="tx1"/>
            </a:solidFill>
            <a:miter lim="800000"/>
            <a:headEnd/>
            <a:tailEnd/>
          </a:ln>
          <a:effectLst/>
        </p:spPr>
        <p:txBody>
          <a:bodyPr wrap="none" anchor="ctr"/>
          <a:lstStyle/>
          <a:p>
            <a:pPr>
              <a:defRPr/>
            </a:pPr>
            <a:endParaRPr lang="en-US">
              <a:latin typeface="Arial" charset="0"/>
            </a:endParaRPr>
          </a:p>
        </p:txBody>
      </p:sp>
      <p:sp>
        <p:nvSpPr>
          <p:cNvPr id="1038" name="Rectangle 14"/>
          <p:cNvSpPr>
            <a:spLocks noChangeArrowheads="1"/>
          </p:cNvSpPr>
          <p:nvPr userDrawn="1"/>
        </p:nvSpPr>
        <p:spPr bwMode="auto">
          <a:xfrm>
            <a:off x="0" y="6381750"/>
            <a:ext cx="9144000" cy="476250"/>
          </a:xfrm>
          <a:prstGeom prst="rect">
            <a:avLst/>
          </a:prstGeom>
          <a:solidFill>
            <a:schemeClr val="accent1"/>
          </a:solidFill>
          <a:ln w="9525">
            <a:solidFill>
              <a:schemeClr val="tx1"/>
            </a:solidFill>
            <a:miter lim="800000"/>
            <a:headEnd/>
            <a:tailEnd/>
          </a:ln>
          <a:effectLst/>
        </p:spPr>
        <p:txBody>
          <a:bodyPr wrap="none" anchor="ctr"/>
          <a:lstStyle/>
          <a:p>
            <a:pPr>
              <a:defRPr/>
            </a:pPr>
            <a:endParaRPr lang="en-US">
              <a:latin typeface="Arial" charset="0"/>
            </a:endParaRPr>
          </a:p>
        </p:txBody>
      </p:sp>
      <p:sp>
        <p:nvSpPr>
          <p:cNvPr id="1039" name="Text Box 15"/>
          <p:cNvSpPr txBox="1">
            <a:spLocks noChangeArrowheads="1"/>
          </p:cNvSpPr>
          <p:nvPr userDrawn="1"/>
        </p:nvSpPr>
        <p:spPr bwMode="auto">
          <a:xfrm>
            <a:off x="468313" y="6400800"/>
            <a:ext cx="8496300" cy="457200"/>
          </a:xfrm>
          <a:prstGeom prst="rect">
            <a:avLst/>
          </a:prstGeom>
          <a:noFill/>
          <a:ln w="9525">
            <a:noFill/>
            <a:miter lim="800000"/>
            <a:headEnd/>
            <a:tailEnd/>
          </a:ln>
          <a:effectLst/>
        </p:spPr>
        <p:txBody>
          <a:bodyPr>
            <a:spAutoFit/>
          </a:bodyPr>
          <a:lstStyle/>
          <a:p>
            <a:pPr algn="ctr">
              <a:spcBef>
                <a:spcPct val="50000"/>
              </a:spcBef>
              <a:defRPr/>
            </a:pPr>
            <a:r>
              <a:rPr lang="en-GB" sz="2400" b="1">
                <a:solidFill>
                  <a:srgbClr val="663300"/>
                </a:solidFill>
                <a:effectLst>
                  <a:outerShdw blurRad="38100" dist="38100" dir="2700000" algn="tl">
                    <a:srgbClr val="C0C0C0"/>
                  </a:outerShdw>
                </a:effectLst>
                <a:latin typeface="Times New Roman" pitchFamily="18" charset="0"/>
              </a:rPr>
              <a:t>Biology 1b Evolution and Environment</a:t>
            </a:r>
            <a:endParaRPr lang="en-US" sz="2400" b="1">
              <a:solidFill>
                <a:srgbClr val="663300"/>
              </a:solidFill>
              <a:effectLst>
                <a:outerShdw blurRad="38100" dist="38100" dir="2700000" algn="tl">
                  <a:srgbClr val="C0C0C0"/>
                </a:outerShdw>
              </a:effectLst>
              <a:latin typeface="Times New Roman" pitchFamily="18" charset="0"/>
            </a:endParaRPr>
          </a:p>
        </p:txBody>
      </p:sp>
      <p:sp>
        <p:nvSpPr>
          <p:cNvPr id="1040" name="Text Box 16"/>
          <p:cNvSpPr txBox="1">
            <a:spLocks noChangeArrowheads="1"/>
          </p:cNvSpPr>
          <p:nvPr userDrawn="1"/>
        </p:nvSpPr>
        <p:spPr bwMode="auto">
          <a:xfrm>
            <a:off x="0" y="6400800"/>
            <a:ext cx="1908175" cy="457200"/>
          </a:xfrm>
          <a:prstGeom prst="rect">
            <a:avLst/>
          </a:prstGeom>
          <a:noFill/>
          <a:ln w="9525">
            <a:noFill/>
            <a:miter lim="800000"/>
            <a:headEnd/>
            <a:tailEnd/>
          </a:ln>
          <a:effectLst/>
        </p:spPr>
        <p:txBody>
          <a:bodyPr>
            <a:spAutoFit/>
          </a:bodyPr>
          <a:lstStyle/>
          <a:p>
            <a:pPr>
              <a:spcBef>
                <a:spcPct val="50000"/>
              </a:spcBef>
              <a:defRPr/>
            </a:pPr>
            <a:endParaRPr lang="en-US" sz="2400">
              <a:latin typeface="Times New Roman" pitchFamily="18" charset="0"/>
            </a:endParaRPr>
          </a:p>
        </p:txBody>
      </p:sp>
      <p:sp>
        <p:nvSpPr>
          <p:cNvPr id="1041" name="Text Box 17"/>
          <p:cNvSpPr txBox="1">
            <a:spLocks noChangeArrowheads="1"/>
          </p:cNvSpPr>
          <p:nvPr userDrawn="1"/>
        </p:nvSpPr>
        <p:spPr bwMode="auto">
          <a:xfrm>
            <a:off x="0" y="6391275"/>
            <a:ext cx="1008063" cy="457200"/>
          </a:xfrm>
          <a:prstGeom prst="rect">
            <a:avLst/>
          </a:prstGeom>
          <a:noFill/>
          <a:ln w="9525">
            <a:noFill/>
            <a:miter lim="800000"/>
            <a:headEnd/>
            <a:tailEnd/>
          </a:ln>
          <a:effectLst/>
        </p:spPr>
        <p:txBody>
          <a:bodyPr>
            <a:spAutoFit/>
          </a:bodyPr>
          <a:lstStyle/>
          <a:p>
            <a:pPr>
              <a:spcBef>
                <a:spcPct val="50000"/>
              </a:spcBef>
              <a:defRPr/>
            </a:pPr>
            <a:r>
              <a:rPr lang="en-GB" sz="2400" b="1">
                <a:effectLst>
                  <a:outerShdw blurRad="38100" dist="38100" dir="2700000" algn="tl">
                    <a:srgbClr val="C0C0C0"/>
                  </a:outerShdw>
                </a:effectLst>
                <a:latin typeface="Comic Sans MS" pitchFamily="66" charset="0"/>
              </a:rPr>
              <a:t>GCSE</a:t>
            </a:r>
            <a:endParaRPr lang="en-US" sz="2400" b="1">
              <a:effectLst>
                <a:outerShdw blurRad="38100" dist="38100" dir="2700000" algn="tl">
                  <a:srgbClr val="C0C0C0"/>
                </a:outerShdw>
              </a:effectLst>
              <a:latin typeface="Comic Sans MS" pitchFamily="66" charset="0"/>
            </a:endParaRPr>
          </a:p>
        </p:txBody>
      </p:sp>
      <p:sp>
        <p:nvSpPr>
          <p:cNvPr id="1042" name="Text Box 18"/>
          <p:cNvSpPr txBox="1">
            <a:spLocks noChangeArrowheads="1"/>
          </p:cNvSpPr>
          <p:nvPr userDrawn="1"/>
        </p:nvSpPr>
        <p:spPr bwMode="auto">
          <a:xfrm>
            <a:off x="8101013" y="6400800"/>
            <a:ext cx="1042987" cy="457200"/>
          </a:xfrm>
          <a:prstGeom prst="rect">
            <a:avLst/>
          </a:prstGeom>
          <a:noFill/>
          <a:ln w="9525">
            <a:noFill/>
            <a:miter lim="800000"/>
            <a:headEnd/>
            <a:tailEnd/>
          </a:ln>
          <a:effectLst/>
        </p:spPr>
        <p:txBody>
          <a:bodyPr>
            <a:spAutoFit/>
          </a:bodyPr>
          <a:lstStyle/>
          <a:p>
            <a:pPr>
              <a:spcBef>
                <a:spcPct val="50000"/>
              </a:spcBef>
              <a:defRPr/>
            </a:pPr>
            <a:r>
              <a:rPr lang="en-GB" sz="2400" b="1">
                <a:effectLst>
                  <a:outerShdw blurRad="38100" dist="38100" dir="2700000" algn="tl">
                    <a:srgbClr val="C0C0C0"/>
                  </a:outerShdw>
                </a:effectLst>
                <a:latin typeface="Comic Sans MS" pitchFamily="66" charset="0"/>
              </a:rPr>
              <a:t>CORE</a:t>
            </a:r>
            <a:endParaRPr lang="en-US" sz="2400" b="1">
              <a:effectLst>
                <a:outerShdw blurRad="38100" dist="38100" dir="2700000" algn="tl">
                  <a:srgbClr val="C0C0C0"/>
                </a:outerShdw>
              </a:effectLst>
              <a:latin typeface="Comic Sans MS" pitchFamily="66"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oleObject" Target="../embeddings/oleObject6.bin"/><Relationship Id="rId18" Type="http://schemas.openxmlformats.org/officeDocument/2006/relationships/image" Target="../media/image20.png"/><Relationship Id="rId3" Type="http://schemas.openxmlformats.org/officeDocument/2006/relationships/oleObject" Target="../embeddings/oleObject1.bin"/><Relationship Id="rId21" Type="http://schemas.openxmlformats.org/officeDocument/2006/relationships/oleObject" Target="../embeddings/oleObject10.bin"/><Relationship Id="rId7" Type="http://schemas.openxmlformats.org/officeDocument/2006/relationships/oleObject" Target="../embeddings/oleObject3.bin"/><Relationship Id="rId12" Type="http://schemas.openxmlformats.org/officeDocument/2006/relationships/image" Target="../media/image17.png"/><Relationship Id="rId17" Type="http://schemas.openxmlformats.org/officeDocument/2006/relationships/oleObject" Target="../embeddings/oleObject8.bin"/><Relationship Id="rId25" Type="http://schemas.openxmlformats.org/officeDocument/2006/relationships/image" Target="../media/image24.png"/><Relationship Id="rId2" Type="http://schemas.openxmlformats.org/officeDocument/2006/relationships/slideLayout" Target="../slideLayouts/slideLayout7.xml"/><Relationship Id="rId16" Type="http://schemas.openxmlformats.org/officeDocument/2006/relationships/image" Target="../media/image19.png"/><Relationship Id="rId20" Type="http://schemas.openxmlformats.org/officeDocument/2006/relationships/image" Target="../media/image21.png"/><Relationship Id="rId1" Type="http://schemas.openxmlformats.org/officeDocument/2006/relationships/vmlDrawing" Target="../drawings/vmlDrawing1.vml"/><Relationship Id="rId6" Type="http://schemas.openxmlformats.org/officeDocument/2006/relationships/image" Target="../media/image14.png"/><Relationship Id="rId11" Type="http://schemas.openxmlformats.org/officeDocument/2006/relationships/oleObject" Target="../embeddings/oleObject5.bin"/><Relationship Id="rId24" Type="http://schemas.openxmlformats.org/officeDocument/2006/relationships/image" Target="../media/image23.png"/><Relationship Id="rId5" Type="http://schemas.openxmlformats.org/officeDocument/2006/relationships/oleObject" Target="../embeddings/oleObject2.bin"/><Relationship Id="rId15" Type="http://schemas.openxmlformats.org/officeDocument/2006/relationships/oleObject" Target="../embeddings/oleObject7.bin"/><Relationship Id="rId23" Type="http://schemas.openxmlformats.org/officeDocument/2006/relationships/oleObject" Target="../embeddings/oleObject11.bin"/><Relationship Id="rId10" Type="http://schemas.openxmlformats.org/officeDocument/2006/relationships/image" Target="../media/image16.png"/><Relationship Id="rId19" Type="http://schemas.openxmlformats.org/officeDocument/2006/relationships/oleObject" Target="../embeddings/oleObject9.bin"/><Relationship Id="rId4" Type="http://schemas.openxmlformats.org/officeDocument/2006/relationships/image" Target="../media/image13.png"/><Relationship Id="rId9" Type="http://schemas.openxmlformats.org/officeDocument/2006/relationships/oleObject" Target="../embeddings/oleObject4.bin"/><Relationship Id="rId14" Type="http://schemas.openxmlformats.org/officeDocument/2006/relationships/image" Target="../media/image18.png"/><Relationship Id="rId22" Type="http://schemas.openxmlformats.org/officeDocument/2006/relationships/image" Target="../media/image22.png"/></Relationships>
</file>

<file path=ppt/slides/_rels/slide12.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oleObject" Target="../embeddings/oleObject17.bin"/><Relationship Id="rId18" Type="http://schemas.openxmlformats.org/officeDocument/2006/relationships/image" Target="../media/image20.png"/><Relationship Id="rId26" Type="http://schemas.openxmlformats.org/officeDocument/2006/relationships/image" Target="../media/image25.png"/><Relationship Id="rId3" Type="http://schemas.openxmlformats.org/officeDocument/2006/relationships/oleObject" Target="../embeddings/oleObject12.bin"/><Relationship Id="rId21" Type="http://schemas.openxmlformats.org/officeDocument/2006/relationships/oleObject" Target="../embeddings/oleObject21.bin"/><Relationship Id="rId34" Type="http://schemas.openxmlformats.org/officeDocument/2006/relationships/image" Target="../media/image29.png"/><Relationship Id="rId7" Type="http://schemas.openxmlformats.org/officeDocument/2006/relationships/oleObject" Target="../embeddings/oleObject14.bin"/><Relationship Id="rId12" Type="http://schemas.openxmlformats.org/officeDocument/2006/relationships/image" Target="../media/image17.png"/><Relationship Id="rId17" Type="http://schemas.openxmlformats.org/officeDocument/2006/relationships/oleObject" Target="../embeddings/oleObject19.bin"/><Relationship Id="rId25" Type="http://schemas.openxmlformats.org/officeDocument/2006/relationships/oleObject" Target="../embeddings/oleObject23.bin"/><Relationship Id="rId33" Type="http://schemas.openxmlformats.org/officeDocument/2006/relationships/oleObject" Target="../embeddings/oleObject27.bin"/><Relationship Id="rId38" Type="http://schemas.openxmlformats.org/officeDocument/2006/relationships/image" Target="../media/image31.png"/><Relationship Id="rId2" Type="http://schemas.openxmlformats.org/officeDocument/2006/relationships/slideLayout" Target="../slideLayouts/slideLayout7.xml"/><Relationship Id="rId16" Type="http://schemas.openxmlformats.org/officeDocument/2006/relationships/image" Target="../media/image19.png"/><Relationship Id="rId20" Type="http://schemas.openxmlformats.org/officeDocument/2006/relationships/image" Target="../media/image21.png"/><Relationship Id="rId29" Type="http://schemas.openxmlformats.org/officeDocument/2006/relationships/oleObject" Target="../embeddings/oleObject25.bin"/><Relationship Id="rId1" Type="http://schemas.openxmlformats.org/officeDocument/2006/relationships/vmlDrawing" Target="../drawings/vmlDrawing2.vml"/><Relationship Id="rId6" Type="http://schemas.openxmlformats.org/officeDocument/2006/relationships/image" Target="../media/image14.png"/><Relationship Id="rId11" Type="http://schemas.openxmlformats.org/officeDocument/2006/relationships/oleObject" Target="../embeddings/oleObject16.bin"/><Relationship Id="rId24" Type="http://schemas.openxmlformats.org/officeDocument/2006/relationships/image" Target="../media/image23.png"/><Relationship Id="rId32" Type="http://schemas.openxmlformats.org/officeDocument/2006/relationships/image" Target="../media/image28.png"/><Relationship Id="rId37" Type="http://schemas.openxmlformats.org/officeDocument/2006/relationships/oleObject" Target="../embeddings/oleObject29.bin"/><Relationship Id="rId5" Type="http://schemas.openxmlformats.org/officeDocument/2006/relationships/oleObject" Target="../embeddings/oleObject13.bin"/><Relationship Id="rId15" Type="http://schemas.openxmlformats.org/officeDocument/2006/relationships/oleObject" Target="../embeddings/oleObject18.bin"/><Relationship Id="rId23" Type="http://schemas.openxmlformats.org/officeDocument/2006/relationships/oleObject" Target="../embeddings/oleObject22.bin"/><Relationship Id="rId28" Type="http://schemas.openxmlformats.org/officeDocument/2006/relationships/image" Target="../media/image26.png"/><Relationship Id="rId36" Type="http://schemas.openxmlformats.org/officeDocument/2006/relationships/image" Target="../media/image30.png"/><Relationship Id="rId10" Type="http://schemas.openxmlformats.org/officeDocument/2006/relationships/image" Target="../media/image16.png"/><Relationship Id="rId19" Type="http://schemas.openxmlformats.org/officeDocument/2006/relationships/oleObject" Target="../embeddings/oleObject20.bin"/><Relationship Id="rId31" Type="http://schemas.openxmlformats.org/officeDocument/2006/relationships/oleObject" Target="../embeddings/oleObject26.bin"/><Relationship Id="rId4" Type="http://schemas.openxmlformats.org/officeDocument/2006/relationships/image" Target="../media/image13.png"/><Relationship Id="rId9" Type="http://schemas.openxmlformats.org/officeDocument/2006/relationships/oleObject" Target="../embeddings/oleObject15.bin"/><Relationship Id="rId14" Type="http://schemas.openxmlformats.org/officeDocument/2006/relationships/image" Target="../media/image18.png"/><Relationship Id="rId22" Type="http://schemas.openxmlformats.org/officeDocument/2006/relationships/image" Target="../media/image22.png"/><Relationship Id="rId27" Type="http://schemas.openxmlformats.org/officeDocument/2006/relationships/oleObject" Target="../embeddings/oleObject24.bin"/><Relationship Id="rId30" Type="http://schemas.openxmlformats.org/officeDocument/2006/relationships/image" Target="../media/image27.png"/><Relationship Id="rId35" Type="http://schemas.openxmlformats.org/officeDocument/2006/relationships/oleObject" Target="../embeddings/oleObject28.bin"/></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35.png"/><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control" Target="../activeX/activeX1.xml"/><Relationship Id="rId1" Type="http://schemas.openxmlformats.org/officeDocument/2006/relationships/vmlDrawing" Target="../drawings/vmlDrawing3.vml"/><Relationship Id="rId5" Type="http://schemas.openxmlformats.org/officeDocument/2006/relationships/image" Target="../media/image37.png"/><Relationship Id="rId4" Type="http://schemas.openxmlformats.org/officeDocument/2006/relationships/notesSlide" Target="../notesSlides/notesSlide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ontrol" Target="../activeX/activeX2.xml"/><Relationship Id="rId1" Type="http://schemas.openxmlformats.org/officeDocument/2006/relationships/vmlDrawing" Target="../drawings/vmlDrawing4.vml"/><Relationship Id="rId5" Type="http://schemas.openxmlformats.org/officeDocument/2006/relationships/image" Target="../media/image45.png"/><Relationship Id="rId4" Type="http://schemas.openxmlformats.org/officeDocument/2006/relationships/notesSlide" Target="../notesSlides/notesSlide1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ontrol" Target="../activeX/activeX3.xml"/><Relationship Id="rId1" Type="http://schemas.openxmlformats.org/officeDocument/2006/relationships/vmlDrawing" Target="../drawings/vmlDrawing5.vml"/><Relationship Id="rId5" Type="http://schemas.openxmlformats.org/officeDocument/2006/relationships/image" Target="../media/image47.png"/><Relationship Id="rId4" Type="http://schemas.openxmlformats.org/officeDocument/2006/relationships/notesSlide" Target="../notesSlides/notesSlide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2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50.png"/></Relationships>
</file>

<file path=ppt/slides/_rels/slide26.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control" Target="../activeX/activeX4.xml"/><Relationship Id="rId1" Type="http://schemas.openxmlformats.org/officeDocument/2006/relationships/vmlDrawing" Target="../drawings/vmlDrawing6.vml"/><Relationship Id="rId5" Type="http://schemas.openxmlformats.org/officeDocument/2006/relationships/image" Target="../media/image58.png"/><Relationship Id="rId4" Type="http://schemas.openxmlformats.org/officeDocument/2006/relationships/notesSlide" Target="../notesSlides/notesSlide1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ontrol" Target="../activeX/activeX5.xml"/><Relationship Id="rId1" Type="http://schemas.openxmlformats.org/officeDocument/2006/relationships/vmlDrawing" Target="../drawings/vmlDrawing7.vml"/><Relationship Id="rId5" Type="http://schemas.openxmlformats.org/officeDocument/2006/relationships/image" Target="../media/image60.png"/><Relationship Id="rId4" Type="http://schemas.openxmlformats.org/officeDocument/2006/relationships/notesSlide" Target="../notesSlides/notesSlide1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4" descr="xinsrc_512100403102173420603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0"/>
            <a:ext cx="457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Picture 22" descr="blgal17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57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Text Box 4"/>
          <p:cNvSpPr txBox="1">
            <a:spLocks noChangeArrowheads="1"/>
          </p:cNvSpPr>
          <p:nvPr/>
        </p:nvSpPr>
        <p:spPr bwMode="auto">
          <a:xfrm>
            <a:off x="1116013" y="1125538"/>
            <a:ext cx="6769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endParaRPr lang="en-US" sz="2400">
              <a:latin typeface="Comic Sans MS" pitchFamily="66" charset="0"/>
            </a:endParaRPr>
          </a:p>
        </p:txBody>
      </p:sp>
      <p:sp>
        <p:nvSpPr>
          <p:cNvPr id="9221" name="WordArt 19"/>
          <p:cNvSpPr>
            <a:spLocks noChangeArrowheads="1" noChangeShapeType="1" noTextEdit="1"/>
          </p:cNvSpPr>
          <p:nvPr/>
        </p:nvSpPr>
        <p:spPr bwMode="auto">
          <a:xfrm>
            <a:off x="1763713" y="4652963"/>
            <a:ext cx="4752975" cy="2205037"/>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009900"/>
                </a:solidFill>
                <a:latin typeface="Arial Black"/>
              </a:rPr>
              <a:t>Cloning</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Scotland and winter 08-09 33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36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Text Box 3"/>
          <p:cNvSpPr txBox="1">
            <a:spLocks noChangeArrowheads="1"/>
          </p:cNvSpPr>
          <p:nvPr/>
        </p:nvSpPr>
        <p:spPr bwMode="auto">
          <a:xfrm>
            <a:off x="1116013" y="1125538"/>
            <a:ext cx="6769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endParaRPr lang="en-US" sz="2400">
              <a:latin typeface="Comic Sans MS" pitchFamily="66" charset="0"/>
            </a:endParaRPr>
          </a:p>
        </p:txBody>
      </p:sp>
      <p:sp>
        <p:nvSpPr>
          <p:cNvPr id="18436" name="WordArt 4"/>
          <p:cNvSpPr>
            <a:spLocks noChangeArrowheads="1" noChangeShapeType="1" noTextEdit="1"/>
          </p:cNvSpPr>
          <p:nvPr/>
        </p:nvSpPr>
        <p:spPr bwMode="auto">
          <a:xfrm>
            <a:off x="2268538" y="0"/>
            <a:ext cx="4752975" cy="2205038"/>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009900"/>
                </a:solidFill>
                <a:latin typeface="Arial Black"/>
              </a:rPr>
              <a:t>Cloning</a:t>
            </a:r>
          </a:p>
        </p:txBody>
      </p:sp>
      <p:sp>
        <p:nvSpPr>
          <p:cNvPr id="102405" name="Text Box 5"/>
          <p:cNvSpPr txBox="1">
            <a:spLocks noChangeArrowheads="1"/>
          </p:cNvSpPr>
          <p:nvPr/>
        </p:nvSpPr>
        <p:spPr bwMode="auto">
          <a:xfrm>
            <a:off x="323850" y="4797425"/>
            <a:ext cx="8351838" cy="1554163"/>
          </a:xfrm>
          <a:prstGeom prst="rect">
            <a:avLst/>
          </a:prstGeom>
          <a:noFill/>
          <a:ln w="9525">
            <a:noFill/>
            <a:miter lim="800000"/>
            <a:headEnd/>
            <a:tailEnd/>
          </a:ln>
          <a:effectLst/>
        </p:spPr>
        <p:txBody>
          <a:bodyPr>
            <a:spAutoFit/>
          </a:bodyPr>
          <a:lstStyle/>
          <a:p>
            <a:pPr>
              <a:spcBef>
                <a:spcPct val="50000"/>
              </a:spcBef>
              <a:defRPr/>
            </a:pPr>
            <a:r>
              <a:rPr lang="en-GB" sz="3200" b="1">
                <a:solidFill>
                  <a:schemeClr val="bg1"/>
                </a:solidFill>
                <a:effectLst>
                  <a:outerShdw blurRad="38100" dist="38100" dir="2700000" algn="tl">
                    <a:srgbClr val="C0C0C0"/>
                  </a:outerShdw>
                </a:effectLst>
                <a:latin typeface="Comic Sans MS" pitchFamily="66" charset="0"/>
              </a:rPr>
              <a:t>Keywords: Clone, cutting, tissue culture, embryo transplant, host, fusion cell cloning, adult cell cloning</a:t>
            </a:r>
            <a:endParaRPr lang="en-US" sz="3200" b="1">
              <a:solidFill>
                <a:schemeClr val="bg1"/>
              </a:solidFill>
              <a:effectLst>
                <a:outerShdw blurRad="38100" dist="38100" dir="2700000" algn="tl">
                  <a:srgbClr val="C0C0C0"/>
                </a:outerShdw>
              </a:effectLst>
              <a:latin typeface="Comic Sans MS" pitchFamily="66"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4" name="Object 2"/>
          <p:cNvGraphicFramePr>
            <a:graphicFrameLocks noChangeAspect="1"/>
          </p:cNvGraphicFramePr>
          <p:nvPr/>
        </p:nvGraphicFramePr>
        <p:xfrm>
          <a:off x="207963" y="2033588"/>
          <a:ext cx="1106487" cy="1698625"/>
        </p:xfrm>
        <a:graphic>
          <a:graphicData uri="http://schemas.openxmlformats.org/presentationml/2006/ole">
            <mc:AlternateContent xmlns:mc="http://schemas.openxmlformats.org/markup-compatibility/2006">
              <mc:Choice xmlns:v="urn:schemas-microsoft-com:vml" Requires="v">
                <p:oleObj spid="_x0000_s1043" name="Bitmap Image" r:id="rId3" imgW="676369" imgH="1038370" progId="Paint.Picture">
                  <p:embed/>
                </p:oleObj>
              </mc:Choice>
              <mc:Fallback>
                <p:oleObj name="Bitmap Image" r:id="rId3" imgW="676369" imgH="1038370" progId="Paint.Picture">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7963" y="2033588"/>
                        <a:ext cx="1106487" cy="1698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075" name="Object 3"/>
          <p:cNvGraphicFramePr>
            <a:graphicFrameLocks noChangeAspect="1"/>
          </p:cNvGraphicFramePr>
          <p:nvPr/>
        </p:nvGraphicFramePr>
        <p:xfrm>
          <a:off x="279400" y="4116388"/>
          <a:ext cx="887413" cy="1416050"/>
        </p:xfrm>
        <a:graphic>
          <a:graphicData uri="http://schemas.openxmlformats.org/presentationml/2006/ole">
            <mc:AlternateContent xmlns:mc="http://schemas.openxmlformats.org/markup-compatibility/2006">
              <mc:Choice xmlns:v="urn:schemas-microsoft-com:vml" Requires="v">
                <p:oleObj spid="_x0000_s1044" name="Bitmap Image" r:id="rId5" imgW="542857" imgH="866896" progId="Paint.Picture">
                  <p:embed/>
                </p:oleObj>
              </mc:Choice>
              <mc:Fallback>
                <p:oleObj name="Bitmap Image" r:id="rId5" imgW="542857" imgH="866896" progId="Paint.Picture">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9400" y="4116388"/>
                        <a:ext cx="887413" cy="1416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076" name="Object 4"/>
          <p:cNvGraphicFramePr>
            <a:graphicFrameLocks noChangeAspect="1"/>
          </p:cNvGraphicFramePr>
          <p:nvPr/>
        </p:nvGraphicFramePr>
        <p:xfrm>
          <a:off x="1546225" y="3883025"/>
          <a:ext cx="965200" cy="1649413"/>
        </p:xfrm>
        <a:graphic>
          <a:graphicData uri="http://schemas.openxmlformats.org/presentationml/2006/ole">
            <mc:AlternateContent xmlns:mc="http://schemas.openxmlformats.org/markup-compatibility/2006">
              <mc:Choice xmlns:v="urn:schemas-microsoft-com:vml" Requires="v">
                <p:oleObj spid="_x0000_s1045" name="Bitmap Image" r:id="rId7" imgW="590476" imgH="1009791" progId="Paint.Picture">
                  <p:embed/>
                </p:oleObj>
              </mc:Choice>
              <mc:Fallback>
                <p:oleObj name="Bitmap Image" r:id="rId7" imgW="590476" imgH="1009791" progId="Paint.Picture">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46225" y="3883025"/>
                        <a:ext cx="965200" cy="1649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077" name="Object 5"/>
          <p:cNvGraphicFramePr>
            <a:graphicFrameLocks noChangeAspect="1"/>
          </p:cNvGraphicFramePr>
          <p:nvPr/>
        </p:nvGraphicFramePr>
        <p:xfrm>
          <a:off x="1503363" y="2030413"/>
          <a:ext cx="1152525" cy="1774825"/>
        </p:xfrm>
        <a:graphic>
          <a:graphicData uri="http://schemas.openxmlformats.org/presentationml/2006/ole">
            <mc:AlternateContent xmlns:mc="http://schemas.openxmlformats.org/markup-compatibility/2006">
              <mc:Choice xmlns:v="urn:schemas-microsoft-com:vml" Requires="v">
                <p:oleObj spid="_x0000_s1046" name="Bitmap Image" r:id="rId9" imgW="704948" imgH="1085714" progId="Paint.Picture">
                  <p:embed/>
                </p:oleObj>
              </mc:Choice>
              <mc:Fallback>
                <p:oleObj name="Bitmap Image" r:id="rId9" imgW="704948" imgH="1085714" progId="Paint.Picture">
                  <p:embed/>
                  <p:pic>
                    <p:nvPicPr>
                      <p:cNvPr id="0"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03363" y="2030413"/>
                        <a:ext cx="1152525" cy="177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079" name="Object 6"/>
          <p:cNvGraphicFramePr>
            <a:graphicFrameLocks noChangeAspect="1"/>
          </p:cNvGraphicFramePr>
          <p:nvPr/>
        </p:nvGraphicFramePr>
        <p:xfrm>
          <a:off x="2667000" y="3886200"/>
          <a:ext cx="996950" cy="1719263"/>
        </p:xfrm>
        <a:graphic>
          <a:graphicData uri="http://schemas.openxmlformats.org/presentationml/2006/ole">
            <mc:AlternateContent xmlns:mc="http://schemas.openxmlformats.org/markup-compatibility/2006">
              <mc:Choice xmlns:v="urn:schemas-microsoft-com:vml" Requires="v">
                <p:oleObj spid="_x0000_s1047" name="Bitmap Image" r:id="rId11" imgW="657317" imgH="1133633" progId="Paint.Picture">
                  <p:embed/>
                </p:oleObj>
              </mc:Choice>
              <mc:Fallback>
                <p:oleObj name="Bitmap Image" r:id="rId11" imgW="657317" imgH="1133633" progId="Paint.Picture">
                  <p:embed/>
                  <p:pic>
                    <p:nvPicPr>
                      <p:cNvPr id="0" name="Object 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667000" y="3886200"/>
                        <a:ext cx="996950" cy="1719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080" name="Object 7"/>
          <p:cNvGraphicFramePr>
            <a:graphicFrameLocks noChangeAspect="1"/>
          </p:cNvGraphicFramePr>
          <p:nvPr/>
        </p:nvGraphicFramePr>
        <p:xfrm>
          <a:off x="4713288" y="2446338"/>
          <a:ext cx="1235075" cy="1295400"/>
        </p:xfrm>
        <a:graphic>
          <a:graphicData uri="http://schemas.openxmlformats.org/presentationml/2006/ole">
            <mc:AlternateContent xmlns:mc="http://schemas.openxmlformats.org/markup-compatibility/2006">
              <mc:Choice xmlns:v="urn:schemas-microsoft-com:vml" Requires="v">
                <p:oleObj spid="_x0000_s1048" name="Bitmap Image" r:id="rId13" imgW="781159" imgH="819048" progId="Paint.Picture">
                  <p:embed/>
                </p:oleObj>
              </mc:Choice>
              <mc:Fallback>
                <p:oleObj name="Bitmap Image" r:id="rId13" imgW="781159" imgH="819048" progId="Paint.Picture">
                  <p:embed/>
                  <p:pic>
                    <p:nvPicPr>
                      <p:cNvPr id="0" name="Object 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713288" y="2446338"/>
                        <a:ext cx="1235075"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081" name="Object 8"/>
          <p:cNvGraphicFramePr>
            <a:graphicFrameLocks noChangeAspect="1"/>
          </p:cNvGraphicFramePr>
          <p:nvPr/>
        </p:nvGraphicFramePr>
        <p:xfrm>
          <a:off x="5876925" y="2085975"/>
          <a:ext cx="1400175" cy="1728788"/>
        </p:xfrm>
        <a:graphic>
          <a:graphicData uri="http://schemas.openxmlformats.org/presentationml/2006/ole">
            <mc:AlternateContent xmlns:mc="http://schemas.openxmlformats.org/markup-compatibility/2006">
              <mc:Choice xmlns:v="urn:schemas-microsoft-com:vml" Requires="v">
                <p:oleObj spid="_x0000_s1049" name="Bitmap Image" r:id="rId15" imgW="933580" imgH="1152381" progId="Paint.Picture">
                  <p:embed/>
                </p:oleObj>
              </mc:Choice>
              <mc:Fallback>
                <p:oleObj name="Bitmap Image" r:id="rId15" imgW="933580" imgH="1152381" progId="Paint.Picture">
                  <p:embed/>
                  <p:pic>
                    <p:nvPicPr>
                      <p:cNvPr id="0" name="Object 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876925" y="2085975"/>
                        <a:ext cx="1400175" cy="1728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082" name="Object 9"/>
          <p:cNvGraphicFramePr>
            <a:graphicFrameLocks noChangeAspect="1"/>
          </p:cNvGraphicFramePr>
          <p:nvPr/>
        </p:nvGraphicFramePr>
        <p:xfrm>
          <a:off x="6019800" y="3886200"/>
          <a:ext cx="1357313" cy="1685925"/>
        </p:xfrm>
        <a:graphic>
          <a:graphicData uri="http://schemas.openxmlformats.org/presentationml/2006/ole">
            <mc:AlternateContent xmlns:mc="http://schemas.openxmlformats.org/markup-compatibility/2006">
              <mc:Choice xmlns:v="urn:schemas-microsoft-com:vml" Requires="v">
                <p:oleObj spid="_x0000_s1050" name="Bitmap Image" r:id="rId17" imgW="905001" imgH="1123810" progId="Paint.Picture">
                  <p:embed/>
                </p:oleObj>
              </mc:Choice>
              <mc:Fallback>
                <p:oleObj name="Bitmap Image" r:id="rId17" imgW="905001" imgH="1123810" progId="Paint.Picture">
                  <p:embed/>
                  <p:pic>
                    <p:nvPicPr>
                      <p:cNvPr id="0" name="Object 9"/>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019800" y="3886200"/>
                        <a:ext cx="1357313" cy="1685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083" name="Object 10"/>
          <p:cNvGraphicFramePr>
            <a:graphicFrameLocks noChangeAspect="1"/>
          </p:cNvGraphicFramePr>
          <p:nvPr/>
        </p:nvGraphicFramePr>
        <p:xfrm>
          <a:off x="7316788" y="2100263"/>
          <a:ext cx="1428750" cy="1714500"/>
        </p:xfrm>
        <a:graphic>
          <a:graphicData uri="http://schemas.openxmlformats.org/presentationml/2006/ole">
            <mc:AlternateContent xmlns:mc="http://schemas.openxmlformats.org/markup-compatibility/2006">
              <mc:Choice xmlns:v="urn:schemas-microsoft-com:vml" Requires="v">
                <p:oleObj spid="_x0000_s1051" name="Bitmap Image" r:id="rId19" imgW="952633" imgH="1142857" progId="Paint.Picture">
                  <p:embed/>
                </p:oleObj>
              </mc:Choice>
              <mc:Fallback>
                <p:oleObj name="Bitmap Image" r:id="rId19" imgW="952633" imgH="1142857" progId="Paint.Picture">
                  <p:embed/>
                  <p:pic>
                    <p:nvPicPr>
                      <p:cNvPr id="0" name="Object 10"/>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7316788" y="2100263"/>
                        <a:ext cx="1428750" cy="1714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084" name="Object 11"/>
          <p:cNvGraphicFramePr>
            <a:graphicFrameLocks noChangeAspect="1"/>
          </p:cNvGraphicFramePr>
          <p:nvPr/>
        </p:nvGraphicFramePr>
        <p:xfrm>
          <a:off x="4724400" y="3886200"/>
          <a:ext cx="1357313" cy="1655763"/>
        </p:xfrm>
        <a:graphic>
          <a:graphicData uri="http://schemas.openxmlformats.org/presentationml/2006/ole">
            <mc:AlternateContent xmlns:mc="http://schemas.openxmlformats.org/markup-compatibility/2006">
              <mc:Choice xmlns:v="urn:schemas-microsoft-com:vml" Requires="v">
                <p:oleObj spid="_x0000_s1052" name="Bitmap Image" r:id="rId21" imgW="905001" imgH="1104762" progId="Paint.Picture">
                  <p:embed/>
                </p:oleObj>
              </mc:Choice>
              <mc:Fallback>
                <p:oleObj name="Bitmap Image" r:id="rId21" imgW="905001" imgH="1104762" progId="Paint.Picture">
                  <p:embed/>
                  <p:pic>
                    <p:nvPicPr>
                      <p:cNvPr id="0" name="Object 11"/>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4724400" y="3886200"/>
                        <a:ext cx="1357313" cy="1655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085" name="Object 12"/>
          <p:cNvGraphicFramePr>
            <a:graphicFrameLocks noChangeAspect="1"/>
          </p:cNvGraphicFramePr>
          <p:nvPr/>
        </p:nvGraphicFramePr>
        <p:xfrm>
          <a:off x="7388225" y="3886200"/>
          <a:ext cx="1171575" cy="1600200"/>
        </p:xfrm>
        <a:graphic>
          <a:graphicData uri="http://schemas.openxmlformats.org/presentationml/2006/ole">
            <mc:AlternateContent xmlns:mc="http://schemas.openxmlformats.org/markup-compatibility/2006">
              <mc:Choice xmlns:v="urn:schemas-microsoft-com:vml" Requires="v">
                <p:oleObj spid="_x0000_s1053" name="Bitmap Image" r:id="rId23" imgW="781159" imgH="1066667" progId="Paint.Picture">
                  <p:embed/>
                </p:oleObj>
              </mc:Choice>
              <mc:Fallback>
                <p:oleObj name="Bitmap Image" r:id="rId23" imgW="781159" imgH="1066667" progId="Paint.Picture">
                  <p:embed/>
                  <p:pic>
                    <p:nvPicPr>
                      <p:cNvPr id="0" name="Object 12"/>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7388225" y="3886200"/>
                        <a:ext cx="1171575"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37" name="Text Box 14"/>
          <p:cNvSpPr txBox="1">
            <a:spLocks noChangeArrowheads="1"/>
          </p:cNvSpPr>
          <p:nvPr/>
        </p:nvSpPr>
        <p:spPr bwMode="auto">
          <a:xfrm>
            <a:off x="228600" y="1524000"/>
            <a:ext cx="37449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a:ea typeface="ＭＳ Ｐゴシック" pitchFamily="-109" charset="-128"/>
              </a:rPr>
              <a:t>Meet our Mr Men</a:t>
            </a:r>
            <a:endParaRPr lang="en-US" sz="2400">
              <a:ea typeface="ＭＳ Ｐゴシック" pitchFamily="-109" charset="-128"/>
            </a:endParaRPr>
          </a:p>
        </p:txBody>
      </p:sp>
      <p:sp>
        <p:nvSpPr>
          <p:cNvPr id="3087" name="Text Box 15"/>
          <p:cNvSpPr txBox="1">
            <a:spLocks noChangeArrowheads="1"/>
          </p:cNvSpPr>
          <p:nvPr/>
        </p:nvSpPr>
        <p:spPr bwMode="auto">
          <a:xfrm>
            <a:off x="5105400" y="1600200"/>
            <a:ext cx="37449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a:ea typeface="ＭＳ Ｐゴシック" pitchFamily="-109" charset="-128"/>
              </a:rPr>
              <a:t>And our Little Misses</a:t>
            </a:r>
            <a:endParaRPr lang="en-US" sz="2400">
              <a:ea typeface="ＭＳ Ｐゴシック" pitchFamily="-109" charset="-128"/>
            </a:endParaRPr>
          </a:p>
        </p:txBody>
      </p:sp>
      <p:sp>
        <p:nvSpPr>
          <p:cNvPr id="3088" name="Text Box 16"/>
          <p:cNvSpPr txBox="1">
            <a:spLocks noChangeArrowheads="1"/>
          </p:cNvSpPr>
          <p:nvPr/>
        </p:nvSpPr>
        <p:spPr bwMode="auto">
          <a:xfrm>
            <a:off x="2362200" y="5638800"/>
            <a:ext cx="46085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a:ea typeface="ＭＳ Ｐゴシック" pitchFamily="-109" charset="-128"/>
              </a:rPr>
              <a:t>Now lets meet their children!</a:t>
            </a:r>
            <a:endParaRPr lang="en-US" sz="2400">
              <a:ea typeface="ＭＳ Ｐゴシック" pitchFamily="-109" charset="-128"/>
            </a:endParaRPr>
          </a:p>
        </p:txBody>
      </p:sp>
      <p:pic>
        <p:nvPicPr>
          <p:cNvPr id="3090" name="Picture 18"/>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2800350" y="2159000"/>
            <a:ext cx="1012825" cy="164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1" name="TextBox 16"/>
          <p:cNvSpPr txBox="1">
            <a:spLocks noChangeArrowheads="1"/>
          </p:cNvSpPr>
          <p:nvPr/>
        </p:nvSpPr>
        <p:spPr bwMode="auto">
          <a:xfrm>
            <a:off x="381000" y="1066800"/>
            <a:ext cx="3200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ea typeface="ＭＳ Ｐゴシック" pitchFamily="-109" charset="-128"/>
              </a:rPr>
              <a:t>Characteristics</a:t>
            </a:r>
          </a:p>
        </p:txBody>
      </p:sp>
      <p:sp>
        <p:nvSpPr>
          <p:cNvPr id="2" name="Text Box 16"/>
          <p:cNvSpPr txBox="1">
            <a:spLocks noChangeArrowheads="1"/>
          </p:cNvSpPr>
          <p:nvPr/>
        </p:nvSpPr>
        <p:spPr bwMode="auto">
          <a:xfrm>
            <a:off x="0" y="115888"/>
            <a:ext cx="9144000"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300">
                <a:ea typeface="ＭＳ Ｐゴシック" pitchFamily="-109" charset="-128"/>
              </a:rPr>
              <a:t>Review: Characteristics from sexual reproduction leading to variation </a:t>
            </a:r>
            <a:endParaRPr lang="en-US" sz="2300">
              <a:ea typeface="ＭＳ Ｐゴシック" pitchFamily="-109"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p:cTn id="7" dur="500" fill="hold"/>
                                        <p:tgtEl>
                                          <p:spTgt spid="3074"/>
                                        </p:tgtEl>
                                        <p:attrNameLst>
                                          <p:attrName>ppt_w</p:attrName>
                                        </p:attrNameLst>
                                      </p:cBhvr>
                                      <p:tavLst>
                                        <p:tav tm="0">
                                          <p:val>
                                            <p:fltVal val="0"/>
                                          </p:val>
                                        </p:tav>
                                        <p:tav tm="100000">
                                          <p:val>
                                            <p:strVal val="#ppt_w"/>
                                          </p:val>
                                        </p:tav>
                                      </p:tavLst>
                                    </p:anim>
                                    <p:anim calcmode="lin" valueType="num">
                                      <p:cBhvr>
                                        <p:cTn id="8" dur="500" fill="hold"/>
                                        <p:tgtEl>
                                          <p:spTgt spid="3074"/>
                                        </p:tgtEl>
                                        <p:attrNameLst>
                                          <p:attrName>ppt_h</p:attrName>
                                        </p:attrNameLst>
                                      </p:cBhvr>
                                      <p:tavLst>
                                        <p:tav tm="0">
                                          <p:val>
                                            <p:strVal val="#ppt_h"/>
                                          </p:val>
                                        </p:tav>
                                        <p:tav tm="100000">
                                          <p:val>
                                            <p:strVal val="#ppt_h"/>
                                          </p:val>
                                        </p:tav>
                                      </p:tavLst>
                                    </p:anim>
                                  </p:childTnLst>
                                </p:cTn>
                              </p:par>
                            </p:childTnLst>
                          </p:cTn>
                        </p:par>
                        <p:par>
                          <p:cTn id="9" fill="hold" nodeType="afterGroup">
                            <p:stCondLst>
                              <p:cond delay="500"/>
                            </p:stCondLst>
                            <p:childTnLst>
                              <p:par>
                                <p:cTn id="10" presetID="17" presetClass="entr" presetSubtype="10" fill="hold" nodeType="afterEffect">
                                  <p:stCondLst>
                                    <p:cond delay="1500"/>
                                  </p:stCondLst>
                                  <p:childTnLst>
                                    <p:set>
                                      <p:cBhvr>
                                        <p:cTn id="11" dur="1" fill="hold">
                                          <p:stCondLst>
                                            <p:cond delay="0"/>
                                          </p:stCondLst>
                                        </p:cTn>
                                        <p:tgtEl>
                                          <p:spTgt spid="3077"/>
                                        </p:tgtEl>
                                        <p:attrNameLst>
                                          <p:attrName>style.visibility</p:attrName>
                                        </p:attrNameLst>
                                      </p:cBhvr>
                                      <p:to>
                                        <p:strVal val="visible"/>
                                      </p:to>
                                    </p:set>
                                    <p:anim calcmode="lin" valueType="num">
                                      <p:cBhvr>
                                        <p:cTn id="12" dur="500" fill="hold"/>
                                        <p:tgtEl>
                                          <p:spTgt spid="3077"/>
                                        </p:tgtEl>
                                        <p:attrNameLst>
                                          <p:attrName>ppt_w</p:attrName>
                                        </p:attrNameLst>
                                      </p:cBhvr>
                                      <p:tavLst>
                                        <p:tav tm="0">
                                          <p:val>
                                            <p:fltVal val="0"/>
                                          </p:val>
                                        </p:tav>
                                        <p:tav tm="100000">
                                          <p:val>
                                            <p:strVal val="#ppt_w"/>
                                          </p:val>
                                        </p:tav>
                                      </p:tavLst>
                                    </p:anim>
                                    <p:anim calcmode="lin" valueType="num">
                                      <p:cBhvr>
                                        <p:cTn id="13" dur="500" fill="hold"/>
                                        <p:tgtEl>
                                          <p:spTgt spid="3077"/>
                                        </p:tgtEl>
                                        <p:attrNameLst>
                                          <p:attrName>ppt_h</p:attrName>
                                        </p:attrNameLst>
                                      </p:cBhvr>
                                      <p:tavLst>
                                        <p:tav tm="0">
                                          <p:val>
                                            <p:strVal val="#ppt_h"/>
                                          </p:val>
                                        </p:tav>
                                        <p:tav tm="100000">
                                          <p:val>
                                            <p:strVal val="#ppt_h"/>
                                          </p:val>
                                        </p:tav>
                                      </p:tavLst>
                                    </p:anim>
                                  </p:childTnLst>
                                </p:cTn>
                              </p:par>
                            </p:childTnLst>
                          </p:cTn>
                        </p:par>
                        <p:par>
                          <p:cTn id="14" fill="hold" nodeType="afterGroup">
                            <p:stCondLst>
                              <p:cond delay="2500"/>
                            </p:stCondLst>
                            <p:childTnLst>
                              <p:par>
                                <p:cTn id="15" presetID="17" presetClass="entr" presetSubtype="10" fill="hold" nodeType="afterEffect">
                                  <p:stCondLst>
                                    <p:cond delay="1500"/>
                                  </p:stCondLst>
                                  <p:childTnLst>
                                    <p:set>
                                      <p:cBhvr>
                                        <p:cTn id="16" dur="1" fill="hold">
                                          <p:stCondLst>
                                            <p:cond delay="0"/>
                                          </p:stCondLst>
                                        </p:cTn>
                                        <p:tgtEl>
                                          <p:spTgt spid="3090"/>
                                        </p:tgtEl>
                                        <p:attrNameLst>
                                          <p:attrName>style.visibility</p:attrName>
                                        </p:attrNameLst>
                                      </p:cBhvr>
                                      <p:to>
                                        <p:strVal val="visible"/>
                                      </p:to>
                                    </p:set>
                                    <p:anim calcmode="lin" valueType="num">
                                      <p:cBhvr>
                                        <p:cTn id="17" dur="500" fill="hold"/>
                                        <p:tgtEl>
                                          <p:spTgt spid="3090"/>
                                        </p:tgtEl>
                                        <p:attrNameLst>
                                          <p:attrName>ppt_w</p:attrName>
                                        </p:attrNameLst>
                                      </p:cBhvr>
                                      <p:tavLst>
                                        <p:tav tm="0">
                                          <p:val>
                                            <p:fltVal val="0"/>
                                          </p:val>
                                        </p:tav>
                                        <p:tav tm="100000">
                                          <p:val>
                                            <p:strVal val="#ppt_w"/>
                                          </p:val>
                                        </p:tav>
                                      </p:tavLst>
                                    </p:anim>
                                    <p:anim calcmode="lin" valueType="num">
                                      <p:cBhvr>
                                        <p:cTn id="18" dur="500" fill="hold"/>
                                        <p:tgtEl>
                                          <p:spTgt spid="3090"/>
                                        </p:tgtEl>
                                        <p:attrNameLst>
                                          <p:attrName>ppt_h</p:attrName>
                                        </p:attrNameLst>
                                      </p:cBhvr>
                                      <p:tavLst>
                                        <p:tav tm="0">
                                          <p:val>
                                            <p:strVal val="#ppt_h"/>
                                          </p:val>
                                        </p:tav>
                                        <p:tav tm="100000">
                                          <p:val>
                                            <p:strVal val="#ppt_h"/>
                                          </p:val>
                                        </p:tav>
                                      </p:tavLst>
                                    </p:anim>
                                  </p:childTnLst>
                                </p:cTn>
                              </p:par>
                            </p:childTnLst>
                          </p:cTn>
                        </p:par>
                        <p:par>
                          <p:cTn id="19" fill="hold" nodeType="afterGroup">
                            <p:stCondLst>
                              <p:cond delay="4500"/>
                            </p:stCondLst>
                            <p:childTnLst>
                              <p:par>
                                <p:cTn id="20" presetID="17" presetClass="entr" presetSubtype="10" fill="hold" nodeType="afterEffect">
                                  <p:stCondLst>
                                    <p:cond delay="1500"/>
                                  </p:stCondLst>
                                  <p:childTnLst>
                                    <p:set>
                                      <p:cBhvr>
                                        <p:cTn id="21" dur="1" fill="hold">
                                          <p:stCondLst>
                                            <p:cond delay="0"/>
                                          </p:stCondLst>
                                        </p:cTn>
                                        <p:tgtEl>
                                          <p:spTgt spid="3075"/>
                                        </p:tgtEl>
                                        <p:attrNameLst>
                                          <p:attrName>style.visibility</p:attrName>
                                        </p:attrNameLst>
                                      </p:cBhvr>
                                      <p:to>
                                        <p:strVal val="visible"/>
                                      </p:to>
                                    </p:set>
                                    <p:anim calcmode="lin" valueType="num">
                                      <p:cBhvr>
                                        <p:cTn id="22" dur="500" fill="hold"/>
                                        <p:tgtEl>
                                          <p:spTgt spid="3075"/>
                                        </p:tgtEl>
                                        <p:attrNameLst>
                                          <p:attrName>ppt_w</p:attrName>
                                        </p:attrNameLst>
                                      </p:cBhvr>
                                      <p:tavLst>
                                        <p:tav tm="0">
                                          <p:val>
                                            <p:fltVal val="0"/>
                                          </p:val>
                                        </p:tav>
                                        <p:tav tm="100000">
                                          <p:val>
                                            <p:strVal val="#ppt_w"/>
                                          </p:val>
                                        </p:tav>
                                      </p:tavLst>
                                    </p:anim>
                                    <p:anim calcmode="lin" valueType="num">
                                      <p:cBhvr>
                                        <p:cTn id="23" dur="500" fill="hold"/>
                                        <p:tgtEl>
                                          <p:spTgt spid="3075"/>
                                        </p:tgtEl>
                                        <p:attrNameLst>
                                          <p:attrName>ppt_h</p:attrName>
                                        </p:attrNameLst>
                                      </p:cBhvr>
                                      <p:tavLst>
                                        <p:tav tm="0">
                                          <p:val>
                                            <p:strVal val="#ppt_h"/>
                                          </p:val>
                                        </p:tav>
                                        <p:tav tm="100000">
                                          <p:val>
                                            <p:strVal val="#ppt_h"/>
                                          </p:val>
                                        </p:tav>
                                      </p:tavLst>
                                    </p:anim>
                                  </p:childTnLst>
                                </p:cTn>
                              </p:par>
                            </p:childTnLst>
                          </p:cTn>
                        </p:par>
                        <p:par>
                          <p:cTn id="24" fill="hold" nodeType="afterGroup">
                            <p:stCondLst>
                              <p:cond delay="6500"/>
                            </p:stCondLst>
                            <p:childTnLst>
                              <p:par>
                                <p:cTn id="25" presetID="17" presetClass="entr" presetSubtype="10" fill="hold" nodeType="afterEffect">
                                  <p:stCondLst>
                                    <p:cond delay="1500"/>
                                  </p:stCondLst>
                                  <p:childTnLst>
                                    <p:set>
                                      <p:cBhvr>
                                        <p:cTn id="26" dur="1" fill="hold">
                                          <p:stCondLst>
                                            <p:cond delay="0"/>
                                          </p:stCondLst>
                                        </p:cTn>
                                        <p:tgtEl>
                                          <p:spTgt spid="3076"/>
                                        </p:tgtEl>
                                        <p:attrNameLst>
                                          <p:attrName>style.visibility</p:attrName>
                                        </p:attrNameLst>
                                      </p:cBhvr>
                                      <p:to>
                                        <p:strVal val="visible"/>
                                      </p:to>
                                    </p:set>
                                    <p:anim calcmode="lin" valueType="num">
                                      <p:cBhvr>
                                        <p:cTn id="27" dur="500" fill="hold"/>
                                        <p:tgtEl>
                                          <p:spTgt spid="3076"/>
                                        </p:tgtEl>
                                        <p:attrNameLst>
                                          <p:attrName>ppt_w</p:attrName>
                                        </p:attrNameLst>
                                      </p:cBhvr>
                                      <p:tavLst>
                                        <p:tav tm="0">
                                          <p:val>
                                            <p:fltVal val="0"/>
                                          </p:val>
                                        </p:tav>
                                        <p:tav tm="100000">
                                          <p:val>
                                            <p:strVal val="#ppt_w"/>
                                          </p:val>
                                        </p:tav>
                                      </p:tavLst>
                                    </p:anim>
                                    <p:anim calcmode="lin" valueType="num">
                                      <p:cBhvr>
                                        <p:cTn id="28" dur="500" fill="hold"/>
                                        <p:tgtEl>
                                          <p:spTgt spid="3076"/>
                                        </p:tgtEl>
                                        <p:attrNameLst>
                                          <p:attrName>ppt_h</p:attrName>
                                        </p:attrNameLst>
                                      </p:cBhvr>
                                      <p:tavLst>
                                        <p:tav tm="0">
                                          <p:val>
                                            <p:strVal val="#ppt_h"/>
                                          </p:val>
                                        </p:tav>
                                        <p:tav tm="100000">
                                          <p:val>
                                            <p:strVal val="#ppt_h"/>
                                          </p:val>
                                        </p:tav>
                                      </p:tavLst>
                                    </p:anim>
                                  </p:childTnLst>
                                </p:cTn>
                              </p:par>
                            </p:childTnLst>
                          </p:cTn>
                        </p:par>
                        <p:par>
                          <p:cTn id="29" fill="hold" nodeType="afterGroup">
                            <p:stCondLst>
                              <p:cond delay="8500"/>
                            </p:stCondLst>
                            <p:childTnLst>
                              <p:par>
                                <p:cTn id="30" presetID="17" presetClass="entr" presetSubtype="10" fill="hold" nodeType="afterEffect">
                                  <p:stCondLst>
                                    <p:cond delay="1500"/>
                                  </p:stCondLst>
                                  <p:childTnLst>
                                    <p:set>
                                      <p:cBhvr>
                                        <p:cTn id="31" dur="1" fill="hold">
                                          <p:stCondLst>
                                            <p:cond delay="0"/>
                                          </p:stCondLst>
                                        </p:cTn>
                                        <p:tgtEl>
                                          <p:spTgt spid="3079"/>
                                        </p:tgtEl>
                                        <p:attrNameLst>
                                          <p:attrName>style.visibility</p:attrName>
                                        </p:attrNameLst>
                                      </p:cBhvr>
                                      <p:to>
                                        <p:strVal val="visible"/>
                                      </p:to>
                                    </p:set>
                                    <p:anim calcmode="lin" valueType="num">
                                      <p:cBhvr>
                                        <p:cTn id="32" dur="500" fill="hold"/>
                                        <p:tgtEl>
                                          <p:spTgt spid="3079"/>
                                        </p:tgtEl>
                                        <p:attrNameLst>
                                          <p:attrName>ppt_w</p:attrName>
                                        </p:attrNameLst>
                                      </p:cBhvr>
                                      <p:tavLst>
                                        <p:tav tm="0">
                                          <p:val>
                                            <p:fltVal val="0"/>
                                          </p:val>
                                        </p:tav>
                                        <p:tav tm="100000">
                                          <p:val>
                                            <p:strVal val="#ppt_w"/>
                                          </p:val>
                                        </p:tav>
                                      </p:tavLst>
                                    </p:anim>
                                    <p:anim calcmode="lin" valueType="num">
                                      <p:cBhvr>
                                        <p:cTn id="33" dur="500" fill="hold"/>
                                        <p:tgtEl>
                                          <p:spTgt spid="3079"/>
                                        </p:tgtEl>
                                        <p:attrNameLst>
                                          <p:attrName>ppt_h</p:attrName>
                                        </p:attrNameLst>
                                      </p:cBhvr>
                                      <p:tavLst>
                                        <p:tav tm="0">
                                          <p:val>
                                            <p:strVal val="#ppt_h"/>
                                          </p:val>
                                        </p:tav>
                                        <p:tav tm="100000">
                                          <p:val>
                                            <p:strVal val="#ppt_h"/>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29" presetClass="entr" presetSubtype="0" fill="hold" grpId="0" nodeType="clickEffect">
                                  <p:stCondLst>
                                    <p:cond delay="0"/>
                                  </p:stCondLst>
                                  <p:childTnLst>
                                    <p:set>
                                      <p:cBhvr>
                                        <p:cTn id="37" dur="1" fill="hold">
                                          <p:stCondLst>
                                            <p:cond delay="0"/>
                                          </p:stCondLst>
                                        </p:cTn>
                                        <p:tgtEl>
                                          <p:spTgt spid="3087"/>
                                        </p:tgtEl>
                                        <p:attrNameLst>
                                          <p:attrName>style.visibility</p:attrName>
                                        </p:attrNameLst>
                                      </p:cBhvr>
                                      <p:to>
                                        <p:strVal val="visible"/>
                                      </p:to>
                                    </p:set>
                                    <p:anim calcmode="lin" valueType="num">
                                      <p:cBhvr>
                                        <p:cTn id="38" dur="1000" fill="hold"/>
                                        <p:tgtEl>
                                          <p:spTgt spid="3087"/>
                                        </p:tgtEl>
                                        <p:attrNameLst>
                                          <p:attrName>ppt_x</p:attrName>
                                        </p:attrNameLst>
                                      </p:cBhvr>
                                      <p:tavLst>
                                        <p:tav tm="0">
                                          <p:val>
                                            <p:strVal val="#ppt_x-.2"/>
                                          </p:val>
                                        </p:tav>
                                        <p:tav tm="100000">
                                          <p:val>
                                            <p:strVal val="#ppt_x"/>
                                          </p:val>
                                        </p:tav>
                                      </p:tavLst>
                                    </p:anim>
                                    <p:anim calcmode="lin" valueType="num">
                                      <p:cBhvr>
                                        <p:cTn id="39" dur="1000" fill="hold"/>
                                        <p:tgtEl>
                                          <p:spTgt spid="3087"/>
                                        </p:tgtEl>
                                        <p:attrNameLst>
                                          <p:attrName>ppt_y</p:attrName>
                                        </p:attrNameLst>
                                      </p:cBhvr>
                                      <p:tavLst>
                                        <p:tav tm="0">
                                          <p:val>
                                            <p:strVal val="#ppt_y"/>
                                          </p:val>
                                        </p:tav>
                                        <p:tav tm="100000">
                                          <p:val>
                                            <p:strVal val="#ppt_y"/>
                                          </p:val>
                                        </p:tav>
                                      </p:tavLst>
                                    </p:anim>
                                    <p:animEffect transition="in" filter="wipe(right)" prLst="gradientSize: 0.1">
                                      <p:cBhvr>
                                        <p:cTn id="40" dur="1000"/>
                                        <p:tgtEl>
                                          <p:spTgt spid="3087"/>
                                        </p:tgtEl>
                                      </p:cBhvr>
                                    </p:animEffect>
                                  </p:childTnLst>
                                </p:cTn>
                              </p:par>
                            </p:childTnLst>
                          </p:cTn>
                        </p:par>
                        <p:par>
                          <p:cTn id="41" fill="hold" nodeType="afterGroup">
                            <p:stCondLst>
                              <p:cond delay="1000"/>
                            </p:stCondLst>
                            <p:childTnLst>
                              <p:par>
                                <p:cTn id="42" presetID="17" presetClass="entr" presetSubtype="10" fill="hold" nodeType="afterEffect">
                                  <p:stCondLst>
                                    <p:cond delay="1500"/>
                                  </p:stCondLst>
                                  <p:childTnLst>
                                    <p:set>
                                      <p:cBhvr>
                                        <p:cTn id="43" dur="1" fill="hold">
                                          <p:stCondLst>
                                            <p:cond delay="0"/>
                                          </p:stCondLst>
                                        </p:cTn>
                                        <p:tgtEl>
                                          <p:spTgt spid="3080"/>
                                        </p:tgtEl>
                                        <p:attrNameLst>
                                          <p:attrName>style.visibility</p:attrName>
                                        </p:attrNameLst>
                                      </p:cBhvr>
                                      <p:to>
                                        <p:strVal val="visible"/>
                                      </p:to>
                                    </p:set>
                                    <p:anim calcmode="lin" valueType="num">
                                      <p:cBhvr>
                                        <p:cTn id="44" dur="500" fill="hold"/>
                                        <p:tgtEl>
                                          <p:spTgt spid="3080"/>
                                        </p:tgtEl>
                                        <p:attrNameLst>
                                          <p:attrName>ppt_w</p:attrName>
                                        </p:attrNameLst>
                                      </p:cBhvr>
                                      <p:tavLst>
                                        <p:tav tm="0">
                                          <p:val>
                                            <p:fltVal val="0"/>
                                          </p:val>
                                        </p:tav>
                                        <p:tav tm="100000">
                                          <p:val>
                                            <p:strVal val="#ppt_w"/>
                                          </p:val>
                                        </p:tav>
                                      </p:tavLst>
                                    </p:anim>
                                    <p:anim calcmode="lin" valueType="num">
                                      <p:cBhvr>
                                        <p:cTn id="45" dur="500" fill="hold"/>
                                        <p:tgtEl>
                                          <p:spTgt spid="3080"/>
                                        </p:tgtEl>
                                        <p:attrNameLst>
                                          <p:attrName>ppt_h</p:attrName>
                                        </p:attrNameLst>
                                      </p:cBhvr>
                                      <p:tavLst>
                                        <p:tav tm="0">
                                          <p:val>
                                            <p:strVal val="#ppt_h"/>
                                          </p:val>
                                        </p:tav>
                                        <p:tav tm="100000">
                                          <p:val>
                                            <p:strVal val="#ppt_h"/>
                                          </p:val>
                                        </p:tav>
                                      </p:tavLst>
                                    </p:anim>
                                  </p:childTnLst>
                                </p:cTn>
                              </p:par>
                            </p:childTnLst>
                          </p:cTn>
                        </p:par>
                        <p:par>
                          <p:cTn id="46" fill="hold" nodeType="afterGroup">
                            <p:stCondLst>
                              <p:cond delay="3000"/>
                            </p:stCondLst>
                            <p:childTnLst>
                              <p:par>
                                <p:cTn id="47" presetID="17" presetClass="entr" presetSubtype="10" fill="hold" nodeType="afterEffect">
                                  <p:stCondLst>
                                    <p:cond delay="1500"/>
                                  </p:stCondLst>
                                  <p:childTnLst>
                                    <p:set>
                                      <p:cBhvr>
                                        <p:cTn id="48" dur="1" fill="hold">
                                          <p:stCondLst>
                                            <p:cond delay="0"/>
                                          </p:stCondLst>
                                        </p:cTn>
                                        <p:tgtEl>
                                          <p:spTgt spid="3081"/>
                                        </p:tgtEl>
                                        <p:attrNameLst>
                                          <p:attrName>style.visibility</p:attrName>
                                        </p:attrNameLst>
                                      </p:cBhvr>
                                      <p:to>
                                        <p:strVal val="visible"/>
                                      </p:to>
                                    </p:set>
                                    <p:anim calcmode="lin" valueType="num">
                                      <p:cBhvr>
                                        <p:cTn id="49" dur="500" fill="hold"/>
                                        <p:tgtEl>
                                          <p:spTgt spid="3081"/>
                                        </p:tgtEl>
                                        <p:attrNameLst>
                                          <p:attrName>ppt_w</p:attrName>
                                        </p:attrNameLst>
                                      </p:cBhvr>
                                      <p:tavLst>
                                        <p:tav tm="0">
                                          <p:val>
                                            <p:fltVal val="0"/>
                                          </p:val>
                                        </p:tav>
                                        <p:tav tm="100000">
                                          <p:val>
                                            <p:strVal val="#ppt_w"/>
                                          </p:val>
                                        </p:tav>
                                      </p:tavLst>
                                    </p:anim>
                                    <p:anim calcmode="lin" valueType="num">
                                      <p:cBhvr>
                                        <p:cTn id="50" dur="500" fill="hold"/>
                                        <p:tgtEl>
                                          <p:spTgt spid="3081"/>
                                        </p:tgtEl>
                                        <p:attrNameLst>
                                          <p:attrName>ppt_h</p:attrName>
                                        </p:attrNameLst>
                                      </p:cBhvr>
                                      <p:tavLst>
                                        <p:tav tm="0">
                                          <p:val>
                                            <p:strVal val="#ppt_h"/>
                                          </p:val>
                                        </p:tav>
                                        <p:tav tm="100000">
                                          <p:val>
                                            <p:strVal val="#ppt_h"/>
                                          </p:val>
                                        </p:tav>
                                      </p:tavLst>
                                    </p:anim>
                                  </p:childTnLst>
                                </p:cTn>
                              </p:par>
                            </p:childTnLst>
                          </p:cTn>
                        </p:par>
                        <p:par>
                          <p:cTn id="51" fill="hold" nodeType="afterGroup">
                            <p:stCondLst>
                              <p:cond delay="5000"/>
                            </p:stCondLst>
                            <p:childTnLst>
                              <p:par>
                                <p:cTn id="52" presetID="17" presetClass="entr" presetSubtype="10" fill="hold" nodeType="afterEffect">
                                  <p:stCondLst>
                                    <p:cond delay="1500"/>
                                  </p:stCondLst>
                                  <p:childTnLst>
                                    <p:set>
                                      <p:cBhvr>
                                        <p:cTn id="53" dur="1" fill="hold">
                                          <p:stCondLst>
                                            <p:cond delay="0"/>
                                          </p:stCondLst>
                                        </p:cTn>
                                        <p:tgtEl>
                                          <p:spTgt spid="3083"/>
                                        </p:tgtEl>
                                        <p:attrNameLst>
                                          <p:attrName>style.visibility</p:attrName>
                                        </p:attrNameLst>
                                      </p:cBhvr>
                                      <p:to>
                                        <p:strVal val="visible"/>
                                      </p:to>
                                    </p:set>
                                    <p:anim calcmode="lin" valueType="num">
                                      <p:cBhvr>
                                        <p:cTn id="54" dur="500" fill="hold"/>
                                        <p:tgtEl>
                                          <p:spTgt spid="3083"/>
                                        </p:tgtEl>
                                        <p:attrNameLst>
                                          <p:attrName>ppt_w</p:attrName>
                                        </p:attrNameLst>
                                      </p:cBhvr>
                                      <p:tavLst>
                                        <p:tav tm="0">
                                          <p:val>
                                            <p:fltVal val="0"/>
                                          </p:val>
                                        </p:tav>
                                        <p:tav tm="100000">
                                          <p:val>
                                            <p:strVal val="#ppt_w"/>
                                          </p:val>
                                        </p:tav>
                                      </p:tavLst>
                                    </p:anim>
                                    <p:anim calcmode="lin" valueType="num">
                                      <p:cBhvr>
                                        <p:cTn id="55" dur="500" fill="hold"/>
                                        <p:tgtEl>
                                          <p:spTgt spid="3083"/>
                                        </p:tgtEl>
                                        <p:attrNameLst>
                                          <p:attrName>ppt_h</p:attrName>
                                        </p:attrNameLst>
                                      </p:cBhvr>
                                      <p:tavLst>
                                        <p:tav tm="0">
                                          <p:val>
                                            <p:strVal val="#ppt_h"/>
                                          </p:val>
                                        </p:tav>
                                        <p:tav tm="100000">
                                          <p:val>
                                            <p:strVal val="#ppt_h"/>
                                          </p:val>
                                        </p:tav>
                                      </p:tavLst>
                                    </p:anim>
                                  </p:childTnLst>
                                </p:cTn>
                              </p:par>
                            </p:childTnLst>
                          </p:cTn>
                        </p:par>
                        <p:par>
                          <p:cTn id="56" fill="hold" nodeType="afterGroup">
                            <p:stCondLst>
                              <p:cond delay="7000"/>
                            </p:stCondLst>
                            <p:childTnLst>
                              <p:par>
                                <p:cTn id="57" presetID="17" presetClass="entr" presetSubtype="10" fill="hold" nodeType="afterEffect">
                                  <p:stCondLst>
                                    <p:cond delay="1500"/>
                                  </p:stCondLst>
                                  <p:childTnLst>
                                    <p:set>
                                      <p:cBhvr>
                                        <p:cTn id="58" dur="1" fill="hold">
                                          <p:stCondLst>
                                            <p:cond delay="0"/>
                                          </p:stCondLst>
                                        </p:cTn>
                                        <p:tgtEl>
                                          <p:spTgt spid="3084"/>
                                        </p:tgtEl>
                                        <p:attrNameLst>
                                          <p:attrName>style.visibility</p:attrName>
                                        </p:attrNameLst>
                                      </p:cBhvr>
                                      <p:to>
                                        <p:strVal val="visible"/>
                                      </p:to>
                                    </p:set>
                                    <p:anim calcmode="lin" valueType="num">
                                      <p:cBhvr>
                                        <p:cTn id="59" dur="500" fill="hold"/>
                                        <p:tgtEl>
                                          <p:spTgt spid="3084"/>
                                        </p:tgtEl>
                                        <p:attrNameLst>
                                          <p:attrName>ppt_w</p:attrName>
                                        </p:attrNameLst>
                                      </p:cBhvr>
                                      <p:tavLst>
                                        <p:tav tm="0">
                                          <p:val>
                                            <p:fltVal val="0"/>
                                          </p:val>
                                        </p:tav>
                                        <p:tav tm="100000">
                                          <p:val>
                                            <p:strVal val="#ppt_w"/>
                                          </p:val>
                                        </p:tav>
                                      </p:tavLst>
                                    </p:anim>
                                    <p:anim calcmode="lin" valueType="num">
                                      <p:cBhvr>
                                        <p:cTn id="60" dur="500" fill="hold"/>
                                        <p:tgtEl>
                                          <p:spTgt spid="3084"/>
                                        </p:tgtEl>
                                        <p:attrNameLst>
                                          <p:attrName>ppt_h</p:attrName>
                                        </p:attrNameLst>
                                      </p:cBhvr>
                                      <p:tavLst>
                                        <p:tav tm="0">
                                          <p:val>
                                            <p:strVal val="#ppt_h"/>
                                          </p:val>
                                        </p:tav>
                                        <p:tav tm="100000">
                                          <p:val>
                                            <p:strVal val="#ppt_h"/>
                                          </p:val>
                                        </p:tav>
                                      </p:tavLst>
                                    </p:anim>
                                  </p:childTnLst>
                                </p:cTn>
                              </p:par>
                            </p:childTnLst>
                          </p:cTn>
                        </p:par>
                        <p:par>
                          <p:cTn id="61" fill="hold" nodeType="afterGroup">
                            <p:stCondLst>
                              <p:cond delay="9000"/>
                            </p:stCondLst>
                            <p:childTnLst>
                              <p:par>
                                <p:cTn id="62" presetID="17" presetClass="entr" presetSubtype="10" fill="hold" nodeType="afterEffect">
                                  <p:stCondLst>
                                    <p:cond delay="1500"/>
                                  </p:stCondLst>
                                  <p:childTnLst>
                                    <p:set>
                                      <p:cBhvr>
                                        <p:cTn id="63" dur="1" fill="hold">
                                          <p:stCondLst>
                                            <p:cond delay="0"/>
                                          </p:stCondLst>
                                        </p:cTn>
                                        <p:tgtEl>
                                          <p:spTgt spid="3082"/>
                                        </p:tgtEl>
                                        <p:attrNameLst>
                                          <p:attrName>style.visibility</p:attrName>
                                        </p:attrNameLst>
                                      </p:cBhvr>
                                      <p:to>
                                        <p:strVal val="visible"/>
                                      </p:to>
                                    </p:set>
                                    <p:anim calcmode="lin" valueType="num">
                                      <p:cBhvr>
                                        <p:cTn id="64" dur="500" fill="hold"/>
                                        <p:tgtEl>
                                          <p:spTgt spid="3082"/>
                                        </p:tgtEl>
                                        <p:attrNameLst>
                                          <p:attrName>ppt_w</p:attrName>
                                        </p:attrNameLst>
                                      </p:cBhvr>
                                      <p:tavLst>
                                        <p:tav tm="0">
                                          <p:val>
                                            <p:fltVal val="0"/>
                                          </p:val>
                                        </p:tav>
                                        <p:tav tm="100000">
                                          <p:val>
                                            <p:strVal val="#ppt_w"/>
                                          </p:val>
                                        </p:tav>
                                      </p:tavLst>
                                    </p:anim>
                                    <p:anim calcmode="lin" valueType="num">
                                      <p:cBhvr>
                                        <p:cTn id="65" dur="500" fill="hold"/>
                                        <p:tgtEl>
                                          <p:spTgt spid="3082"/>
                                        </p:tgtEl>
                                        <p:attrNameLst>
                                          <p:attrName>ppt_h</p:attrName>
                                        </p:attrNameLst>
                                      </p:cBhvr>
                                      <p:tavLst>
                                        <p:tav tm="0">
                                          <p:val>
                                            <p:strVal val="#ppt_h"/>
                                          </p:val>
                                        </p:tav>
                                        <p:tav tm="100000">
                                          <p:val>
                                            <p:strVal val="#ppt_h"/>
                                          </p:val>
                                        </p:tav>
                                      </p:tavLst>
                                    </p:anim>
                                  </p:childTnLst>
                                </p:cTn>
                              </p:par>
                            </p:childTnLst>
                          </p:cTn>
                        </p:par>
                        <p:par>
                          <p:cTn id="66" fill="hold" nodeType="afterGroup">
                            <p:stCondLst>
                              <p:cond delay="11000"/>
                            </p:stCondLst>
                            <p:childTnLst>
                              <p:par>
                                <p:cTn id="67" presetID="17" presetClass="entr" presetSubtype="10" fill="hold" nodeType="afterEffect">
                                  <p:stCondLst>
                                    <p:cond delay="1500"/>
                                  </p:stCondLst>
                                  <p:childTnLst>
                                    <p:set>
                                      <p:cBhvr>
                                        <p:cTn id="68" dur="1" fill="hold">
                                          <p:stCondLst>
                                            <p:cond delay="0"/>
                                          </p:stCondLst>
                                        </p:cTn>
                                        <p:tgtEl>
                                          <p:spTgt spid="3085"/>
                                        </p:tgtEl>
                                        <p:attrNameLst>
                                          <p:attrName>style.visibility</p:attrName>
                                        </p:attrNameLst>
                                      </p:cBhvr>
                                      <p:to>
                                        <p:strVal val="visible"/>
                                      </p:to>
                                    </p:set>
                                    <p:anim calcmode="lin" valueType="num">
                                      <p:cBhvr>
                                        <p:cTn id="69" dur="500" fill="hold"/>
                                        <p:tgtEl>
                                          <p:spTgt spid="3085"/>
                                        </p:tgtEl>
                                        <p:attrNameLst>
                                          <p:attrName>ppt_w</p:attrName>
                                        </p:attrNameLst>
                                      </p:cBhvr>
                                      <p:tavLst>
                                        <p:tav tm="0">
                                          <p:val>
                                            <p:fltVal val="0"/>
                                          </p:val>
                                        </p:tav>
                                        <p:tav tm="100000">
                                          <p:val>
                                            <p:strVal val="#ppt_w"/>
                                          </p:val>
                                        </p:tav>
                                      </p:tavLst>
                                    </p:anim>
                                    <p:anim calcmode="lin" valueType="num">
                                      <p:cBhvr>
                                        <p:cTn id="70" dur="500" fill="hold"/>
                                        <p:tgtEl>
                                          <p:spTgt spid="3085"/>
                                        </p:tgtEl>
                                        <p:attrNameLst>
                                          <p:attrName>ppt_h</p:attrName>
                                        </p:attrNameLst>
                                      </p:cBhvr>
                                      <p:tavLst>
                                        <p:tav tm="0">
                                          <p:val>
                                            <p:strVal val="#ppt_h"/>
                                          </p:val>
                                        </p:tav>
                                        <p:tav tm="100000">
                                          <p:val>
                                            <p:strVal val="#ppt_h"/>
                                          </p:val>
                                        </p:tav>
                                      </p:tavLst>
                                    </p:anim>
                                  </p:childTnLst>
                                </p:cTn>
                              </p:par>
                            </p:childTnLst>
                          </p:cTn>
                        </p:par>
                      </p:childTnLst>
                    </p:cTn>
                  </p:par>
                  <p:par>
                    <p:cTn id="71" fill="hold" nodeType="clickPar">
                      <p:stCondLst>
                        <p:cond delay="indefinite"/>
                      </p:stCondLst>
                      <p:childTnLst>
                        <p:par>
                          <p:cTn id="72" fill="hold" nodeType="withGroup">
                            <p:stCondLst>
                              <p:cond delay="0"/>
                            </p:stCondLst>
                            <p:childTnLst>
                              <p:par>
                                <p:cTn id="73" presetID="29" presetClass="entr" presetSubtype="0" fill="hold" grpId="0" nodeType="clickEffect">
                                  <p:stCondLst>
                                    <p:cond delay="0"/>
                                  </p:stCondLst>
                                  <p:childTnLst>
                                    <p:set>
                                      <p:cBhvr>
                                        <p:cTn id="74" dur="1" fill="hold">
                                          <p:stCondLst>
                                            <p:cond delay="0"/>
                                          </p:stCondLst>
                                        </p:cTn>
                                        <p:tgtEl>
                                          <p:spTgt spid="3088"/>
                                        </p:tgtEl>
                                        <p:attrNameLst>
                                          <p:attrName>style.visibility</p:attrName>
                                        </p:attrNameLst>
                                      </p:cBhvr>
                                      <p:to>
                                        <p:strVal val="visible"/>
                                      </p:to>
                                    </p:set>
                                    <p:anim calcmode="lin" valueType="num">
                                      <p:cBhvr>
                                        <p:cTn id="75" dur="1000" fill="hold"/>
                                        <p:tgtEl>
                                          <p:spTgt spid="3088"/>
                                        </p:tgtEl>
                                        <p:attrNameLst>
                                          <p:attrName>ppt_x</p:attrName>
                                        </p:attrNameLst>
                                      </p:cBhvr>
                                      <p:tavLst>
                                        <p:tav tm="0">
                                          <p:val>
                                            <p:strVal val="#ppt_x-.2"/>
                                          </p:val>
                                        </p:tav>
                                        <p:tav tm="100000">
                                          <p:val>
                                            <p:strVal val="#ppt_x"/>
                                          </p:val>
                                        </p:tav>
                                      </p:tavLst>
                                    </p:anim>
                                    <p:anim calcmode="lin" valueType="num">
                                      <p:cBhvr>
                                        <p:cTn id="76" dur="1000" fill="hold"/>
                                        <p:tgtEl>
                                          <p:spTgt spid="3088"/>
                                        </p:tgtEl>
                                        <p:attrNameLst>
                                          <p:attrName>ppt_y</p:attrName>
                                        </p:attrNameLst>
                                      </p:cBhvr>
                                      <p:tavLst>
                                        <p:tav tm="0">
                                          <p:val>
                                            <p:strVal val="#ppt_y"/>
                                          </p:val>
                                        </p:tav>
                                        <p:tav tm="100000">
                                          <p:val>
                                            <p:strVal val="#ppt_y"/>
                                          </p:val>
                                        </p:tav>
                                      </p:tavLst>
                                    </p:anim>
                                    <p:animEffect transition="in" filter="wipe(right)" prLst="gradientSize: 0.1">
                                      <p:cBhvr>
                                        <p:cTn id="77" dur="1000"/>
                                        <p:tgtEl>
                                          <p:spTgt spid="3088"/>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29" presetClass="entr" presetSubtype="0" fill="hold" grpId="0" nodeType="clickEffect">
                                  <p:stCondLst>
                                    <p:cond delay="0"/>
                                  </p:stCondLst>
                                  <p:childTnLst>
                                    <p:set>
                                      <p:cBhvr>
                                        <p:cTn id="81" dur="1" fill="hold">
                                          <p:stCondLst>
                                            <p:cond delay="0"/>
                                          </p:stCondLst>
                                        </p:cTn>
                                        <p:tgtEl>
                                          <p:spTgt spid="2"/>
                                        </p:tgtEl>
                                        <p:attrNameLst>
                                          <p:attrName>style.visibility</p:attrName>
                                        </p:attrNameLst>
                                      </p:cBhvr>
                                      <p:to>
                                        <p:strVal val="visible"/>
                                      </p:to>
                                    </p:set>
                                    <p:anim calcmode="lin" valueType="num">
                                      <p:cBhvr>
                                        <p:cTn id="82" dur="1000" fill="hold"/>
                                        <p:tgtEl>
                                          <p:spTgt spid="2"/>
                                        </p:tgtEl>
                                        <p:attrNameLst>
                                          <p:attrName>ppt_x</p:attrName>
                                        </p:attrNameLst>
                                      </p:cBhvr>
                                      <p:tavLst>
                                        <p:tav tm="0">
                                          <p:val>
                                            <p:strVal val="#ppt_x-.2"/>
                                          </p:val>
                                        </p:tav>
                                        <p:tav tm="100000">
                                          <p:val>
                                            <p:strVal val="#ppt_x"/>
                                          </p:val>
                                        </p:tav>
                                      </p:tavLst>
                                    </p:anim>
                                    <p:anim calcmode="lin" valueType="num">
                                      <p:cBhvr>
                                        <p:cTn id="83"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84"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87" grpId="0"/>
      <p:bldP spid="3088" grpId="0"/>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 name="Rectangle 20"/>
          <p:cNvSpPr>
            <a:spLocks noChangeArrowheads="1"/>
          </p:cNvSpPr>
          <p:nvPr/>
        </p:nvSpPr>
        <p:spPr bwMode="auto">
          <a:xfrm>
            <a:off x="179388" y="4365625"/>
            <a:ext cx="8353425" cy="1943100"/>
          </a:xfrm>
          <a:prstGeom prst="rect">
            <a:avLst/>
          </a:prstGeom>
          <a:noFill/>
          <a:ln w="76200" cmpd="tri">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aphicFrame>
        <p:nvGraphicFramePr>
          <p:cNvPr id="2050" name="Object 2"/>
          <p:cNvGraphicFramePr>
            <a:graphicFrameLocks noChangeAspect="1"/>
          </p:cNvGraphicFramePr>
          <p:nvPr/>
        </p:nvGraphicFramePr>
        <p:xfrm>
          <a:off x="623888" y="768350"/>
          <a:ext cx="1106487" cy="1698625"/>
        </p:xfrm>
        <a:graphic>
          <a:graphicData uri="http://schemas.openxmlformats.org/presentationml/2006/ole">
            <mc:AlternateContent xmlns:mc="http://schemas.openxmlformats.org/markup-compatibility/2006">
              <mc:Choice xmlns:v="urn:schemas-microsoft-com:vml" Requires="v">
                <p:oleObj spid="_x0000_s2070" name="Bitmap Image" r:id="rId3" imgW="676369" imgH="1038370" progId="Paint.Picture">
                  <p:embed/>
                </p:oleObj>
              </mc:Choice>
              <mc:Fallback>
                <p:oleObj name="Bitmap Image" r:id="rId3" imgW="676369" imgH="1038370" progId="Paint.Picture">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3888" y="768350"/>
                        <a:ext cx="1106487" cy="1698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51" name="Object 3"/>
          <p:cNvGraphicFramePr>
            <a:graphicFrameLocks noChangeAspect="1"/>
          </p:cNvGraphicFramePr>
          <p:nvPr/>
        </p:nvGraphicFramePr>
        <p:xfrm>
          <a:off x="695325" y="2851150"/>
          <a:ext cx="887413" cy="1416050"/>
        </p:xfrm>
        <a:graphic>
          <a:graphicData uri="http://schemas.openxmlformats.org/presentationml/2006/ole">
            <mc:AlternateContent xmlns:mc="http://schemas.openxmlformats.org/markup-compatibility/2006">
              <mc:Choice xmlns:v="urn:schemas-microsoft-com:vml" Requires="v">
                <p:oleObj spid="_x0000_s2071" name="Bitmap Image" r:id="rId5" imgW="542857" imgH="866896" progId="Paint.Picture">
                  <p:embed/>
                </p:oleObj>
              </mc:Choice>
              <mc:Fallback>
                <p:oleObj name="Bitmap Image" r:id="rId5" imgW="542857" imgH="866896" progId="Paint.Picture">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5325" y="2851150"/>
                        <a:ext cx="887413" cy="1416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52" name="Object 4"/>
          <p:cNvGraphicFramePr>
            <a:graphicFrameLocks noChangeAspect="1"/>
          </p:cNvGraphicFramePr>
          <p:nvPr/>
        </p:nvGraphicFramePr>
        <p:xfrm>
          <a:off x="1962150" y="2617788"/>
          <a:ext cx="965200" cy="1649412"/>
        </p:xfrm>
        <a:graphic>
          <a:graphicData uri="http://schemas.openxmlformats.org/presentationml/2006/ole">
            <mc:AlternateContent xmlns:mc="http://schemas.openxmlformats.org/markup-compatibility/2006">
              <mc:Choice xmlns:v="urn:schemas-microsoft-com:vml" Requires="v">
                <p:oleObj spid="_x0000_s2072" name="Bitmap Image" r:id="rId7" imgW="590476" imgH="1009791" progId="Paint.Picture">
                  <p:embed/>
                </p:oleObj>
              </mc:Choice>
              <mc:Fallback>
                <p:oleObj name="Bitmap Image" r:id="rId7" imgW="590476" imgH="1009791" progId="Paint.Picture">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62150" y="2617788"/>
                        <a:ext cx="965200" cy="1649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53" name="Object 5"/>
          <p:cNvGraphicFramePr>
            <a:graphicFrameLocks noChangeAspect="1"/>
          </p:cNvGraphicFramePr>
          <p:nvPr/>
        </p:nvGraphicFramePr>
        <p:xfrm>
          <a:off x="1919288" y="765175"/>
          <a:ext cx="1152525" cy="1774825"/>
        </p:xfrm>
        <a:graphic>
          <a:graphicData uri="http://schemas.openxmlformats.org/presentationml/2006/ole">
            <mc:AlternateContent xmlns:mc="http://schemas.openxmlformats.org/markup-compatibility/2006">
              <mc:Choice xmlns:v="urn:schemas-microsoft-com:vml" Requires="v">
                <p:oleObj spid="_x0000_s2073" name="Bitmap Image" r:id="rId9" imgW="704948" imgH="1085714" progId="Paint.Picture">
                  <p:embed/>
                </p:oleObj>
              </mc:Choice>
              <mc:Fallback>
                <p:oleObj name="Bitmap Image" r:id="rId9" imgW="704948" imgH="1085714" progId="Paint.Picture">
                  <p:embed/>
                  <p:pic>
                    <p:nvPicPr>
                      <p:cNvPr id="0"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19288" y="765175"/>
                        <a:ext cx="1152525" cy="177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54" name="Object 6"/>
          <p:cNvGraphicFramePr>
            <a:graphicFrameLocks noChangeAspect="1"/>
          </p:cNvGraphicFramePr>
          <p:nvPr/>
        </p:nvGraphicFramePr>
        <p:xfrm>
          <a:off x="3082925" y="2620963"/>
          <a:ext cx="996950" cy="1671637"/>
        </p:xfrm>
        <a:graphic>
          <a:graphicData uri="http://schemas.openxmlformats.org/presentationml/2006/ole">
            <mc:AlternateContent xmlns:mc="http://schemas.openxmlformats.org/markup-compatibility/2006">
              <mc:Choice xmlns:v="urn:schemas-microsoft-com:vml" Requires="v">
                <p:oleObj spid="_x0000_s2074" name="Bitmap Image" r:id="rId11" imgW="657317" imgH="1133633" progId="Paint.Picture">
                  <p:embed/>
                </p:oleObj>
              </mc:Choice>
              <mc:Fallback>
                <p:oleObj name="Bitmap Image" r:id="rId11" imgW="657317" imgH="1133633" progId="Paint.Picture">
                  <p:embed/>
                  <p:pic>
                    <p:nvPicPr>
                      <p:cNvPr id="0" name="Object 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082925" y="2620963"/>
                        <a:ext cx="996950" cy="167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55" name="Object 7"/>
          <p:cNvGraphicFramePr>
            <a:graphicFrameLocks noChangeAspect="1"/>
          </p:cNvGraphicFramePr>
          <p:nvPr/>
        </p:nvGraphicFramePr>
        <p:xfrm>
          <a:off x="4643438" y="1196975"/>
          <a:ext cx="1235075" cy="1295400"/>
        </p:xfrm>
        <a:graphic>
          <a:graphicData uri="http://schemas.openxmlformats.org/presentationml/2006/ole">
            <mc:AlternateContent xmlns:mc="http://schemas.openxmlformats.org/markup-compatibility/2006">
              <mc:Choice xmlns:v="urn:schemas-microsoft-com:vml" Requires="v">
                <p:oleObj spid="_x0000_s2075" name="Bitmap Image" r:id="rId13" imgW="781159" imgH="819048" progId="Paint.Picture">
                  <p:embed/>
                </p:oleObj>
              </mc:Choice>
              <mc:Fallback>
                <p:oleObj name="Bitmap Image" r:id="rId13" imgW="781159" imgH="819048" progId="Paint.Picture">
                  <p:embed/>
                  <p:pic>
                    <p:nvPicPr>
                      <p:cNvPr id="0" name="Object 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643438" y="1196975"/>
                        <a:ext cx="1235075"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56" name="Object 8"/>
          <p:cNvGraphicFramePr>
            <a:graphicFrameLocks noChangeAspect="1"/>
          </p:cNvGraphicFramePr>
          <p:nvPr/>
        </p:nvGraphicFramePr>
        <p:xfrm>
          <a:off x="5807075" y="836613"/>
          <a:ext cx="1400175" cy="1728787"/>
        </p:xfrm>
        <a:graphic>
          <a:graphicData uri="http://schemas.openxmlformats.org/presentationml/2006/ole">
            <mc:AlternateContent xmlns:mc="http://schemas.openxmlformats.org/markup-compatibility/2006">
              <mc:Choice xmlns:v="urn:schemas-microsoft-com:vml" Requires="v">
                <p:oleObj spid="_x0000_s2076" name="Bitmap Image" r:id="rId15" imgW="933580" imgH="1152381" progId="Paint.Picture">
                  <p:embed/>
                </p:oleObj>
              </mc:Choice>
              <mc:Fallback>
                <p:oleObj name="Bitmap Image" r:id="rId15" imgW="933580" imgH="1152381" progId="Paint.Picture">
                  <p:embed/>
                  <p:pic>
                    <p:nvPicPr>
                      <p:cNvPr id="0" name="Object 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807075" y="836613"/>
                        <a:ext cx="1400175" cy="1728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57" name="Object 9"/>
          <p:cNvGraphicFramePr>
            <a:graphicFrameLocks noChangeAspect="1"/>
          </p:cNvGraphicFramePr>
          <p:nvPr/>
        </p:nvGraphicFramePr>
        <p:xfrm>
          <a:off x="5949950" y="2636838"/>
          <a:ext cx="1357313" cy="1685925"/>
        </p:xfrm>
        <a:graphic>
          <a:graphicData uri="http://schemas.openxmlformats.org/presentationml/2006/ole">
            <mc:AlternateContent xmlns:mc="http://schemas.openxmlformats.org/markup-compatibility/2006">
              <mc:Choice xmlns:v="urn:schemas-microsoft-com:vml" Requires="v">
                <p:oleObj spid="_x0000_s2077" name="Bitmap Image" r:id="rId17" imgW="905001" imgH="1123810" progId="Paint.Picture">
                  <p:embed/>
                </p:oleObj>
              </mc:Choice>
              <mc:Fallback>
                <p:oleObj name="Bitmap Image" r:id="rId17" imgW="905001" imgH="1123810" progId="Paint.Picture">
                  <p:embed/>
                  <p:pic>
                    <p:nvPicPr>
                      <p:cNvPr id="0" name="Object 9"/>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949950" y="2636838"/>
                        <a:ext cx="1357313" cy="1685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58" name="Object 10"/>
          <p:cNvGraphicFramePr>
            <a:graphicFrameLocks noChangeAspect="1"/>
          </p:cNvGraphicFramePr>
          <p:nvPr/>
        </p:nvGraphicFramePr>
        <p:xfrm>
          <a:off x="7246938" y="850900"/>
          <a:ext cx="1428750" cy="1714500"/>
        </p:xfrm>
        <a:graphic>
          <a:graphicData uri="http://schemas.openxmlformats.org/presentationml/2006/ole">
            <mc:AlternateContent xmlns:mc="http://schemas.openxmlformats.org/markup-compatibility/2006">
              <mc:Choice xmlns:v="urn:schemas-microsoft-com:vml" Requires="v">
                <p:oleObj spid="_x0000_s2078" name="Bitmap Image" r:id="rId19" imgW="952633" imgH="1142857" progId="Paint.Picture">
                  <p:embed/>
                </p:oleObj>
              </mc:Choice>
              <mc:Fallback>
                <p:oleObj name="Bitmap Image" r:id="rId19" imgW="952633" imgH="1142857" progId="Paint.Picture">
                  <p:embed/>
                  <p:pic>
                    <p:nvPicPr>
                      <p:cNvPr id="0" name="Object 10"/>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7246938" y="850900"/>
                        <a:ext cx="1428750" cy="1714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59" name="Object 11"/>
          <p:cNvGraphicFramePr>
            <a:graphicFrameLocks noChangeAspect="1"/>
          </p:cNvGraphicFramePr>
          <p:nvPr/>
        </p:nvGraphicFramePr>
        <p:xfrm>
          <a:off x="4654550" y="2636838"/>
          <a:ext cx="1357313" cy="1655762"/>
        </p:xfrm>
        <a:graphic>
          <a:graphicData uri="http://schemas.openxmlformats.org/presentationml/2006/ole">
            <mc:AlternateContent xmlns:mc="http://schemas.openxmlformats.org/markup-compatibility/2006">
              <mc:Choice xmlns:v="urn:schemas-microsoft-com:vml" Requires="v">
                <p:oleObj spid="_x0000_s2079" name="Bitmap Image" r:id="rId21" imgW="905001" imgH="1104762" progId="Paint.Picture">
                  <p:embed/>
                </p:oleObj>
              </mc:Choice>
              <mc:Fallback>
                <p:oleObj name="Bitmap Image" r:id="rId21" imgW="905001" imgH="1104762" progId="Paint.Picture">
                  <p:embed/>
                  <p:pic>
                    <p:nvPicPr>
                      <p:cNvPr id="0" name="Object 11"/>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4654550" y="2636838"/>
                        <a:ext cx="1357313" cy="1655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60" name="Object 12"/>
          <p:cNvGraphicFramePr>
            <a:graphicFrameLocks noChangeAspect="1"/>
          </p:cNvGraphicFramePr>
          <p:nvPr/>
        </p:nvGraphicFramePr>
        <p:xfrm>
          <a:off x="7318375" y="2636838"/>
          <a:ext cx="1171575" cy="1600200"/>
        </p:xfrm>
        <a:graphic>
          <a:graphicData uri="http://schemas.openxmlformats.org/presentationml/2006/ole">
            <mc:AlternateContent xmlns:mc="http://schemas.openxmlformats.org/markup-compatibility/2006">
              <mc:Choice xmlns:v="urn:schemas-microsoft-com:vml" Requires="v">
                <p:oleObj spid="_x0000_s2080" name="Bitmap Image" r:id="rId23" imgW="781159" imgH="1066667" progId="Paint.Picture">
                  <p:embed/>
                </p:oleObj>
              </mc:Choice>
              <mc:Fallback>
                <p:oleObj name="Bitmap Image" r:id="rId23" imgW="781159" imgH="1066667" progId="Paint.Picture">
                  <p:embed/>
                  <p:pic>
                    <p:nvPicPr>
                      <p:cNvPr id="0" name="Object 12"/>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7318375" y="2636838"/>
                        <a:ext cx="1171575"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140" name="Object 13"/>
          <p:cNvGraphicFramePr>
            <a:graphicFrameLocks noChangeAspect="1"/>
          </p:cNvGraphicFramePr>
          <p:nvPr/>
        </p:nvGraphicFramePr>
        <p:xfrm>
          <a:off x="1616075" y="5256213"/>
          <a:ext cx="1223963" cy="1000125"/>
        </p:xfrm>
        <a:graphic>
          <a:graphicData uri="http://schemas.openxmlformats.org/presentationml/2006/ole">
            <mc:AlternateContent xmlns:mc="http://schemas.openxmlformats.org/markup-compatibility/2006">
              <mc:Choice xmlns:v="urn:schemas-microsoft-com:vml" Requires="v">
                <p:oleObj spid="_x0000_s2081" name="Bitmap Image" r:id="rId25" imgW="990738" imgH="809738" progId="Paint.Picture">
                  <p:embed/>
                </p:oleObj>
              </mc:Choice>
              <mc:Fallback>
                <p:oleObj name="Bitmap Image" r:id="rId25" imgW="990738" imgH="809738" progId="Paint.Picture">
                  <p:embed/>
                  <p:pic>
                    <p:nvPicPr>
                      <p:cNvPr id="0" name="Object 13"/>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1616075" y="5256213"/>
                        <a:ext cx="1223963" cy="100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141" name="Object 14"/>
          <p:cNvGraphicFramePr>
            <a:graphicFrameLocks noChangeAspect="1"/>
          </p:cNvGraphicFramePr>
          <p:nvPr/>
        </p:nvGraphicFramePr>
        <p:xfrm>
          <a:off x="3216275" y="5027613"/>
          <a:ext cx="1223963" cy="1138237"/>
        </p:xfrm>
        <a:graphic>
          <a:graphicData uri="http://schemas.openxmlformats.org/presentationml/2006/ole">
            <mc:AlternateContent xmlns:mc="http://schemas.openxmlformats.org/markup-compatibility/2006">
              <mc:Choice xmlns:v="urn:schemas-microsoft-com:vml" Requires="v">
                <p:oleObj spid="_x0000_s2082" name="Bitmap Image" r:id="rId27" imgW="952633" imgH="885949" progId="Paint.Picture">
                  <p:embed/>
                </p:oleObj>
              </mc:Choice>
              <mc:Fallback>
                <p:oleObj name="Bitmap Image" r:id="rId27" imgW="952633" imgH="885949" progId="Paint.Picture">
                  <p:embed/>
                  <p:pic>
                    <p:nvPicPr>
                      <p:cNvPr id="0" name="Object 14"/>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3216275" y="5027613"/>
                        <a:ext cx="1223963" cy="1138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142" name="Object 15"/>
          <p:cNvGraphicFramePr>
            <a:graphicFrameLocks noChangeAspect="1"/>
          </p:cNvGraphicFramePr>
          <p:nvPr/>
        </p:nvGraphicFramePr>
        <p:xfrm>
          <a:off x="4664075" y="5637213"/>
          <a:ext cx="647700" cy="452437"/>
        </p:xfrm>
        <a:graphic>
          <a:graphicData uri="http://schemas.openxmlformats.org/presentationml/2006/ole">
            <mc:AlternateContent xmlns:mc="http://schemas.openxmlformats.org/markup-compatibility/2006">
              <mc:Choice xmlns:v="urn:schemas-microsoft-com:vml" Requires="v">
                <p:oleObj spid="_x0000_s2083" name="Bitmap Image" r:id="rId29" imgW="600159" imgH="419048" progId="Paint.Picture">
                  <p:embed/>
                </p:oleObj>
              </mc:Choice>
              <mc:Fallback>
                <p:oleObj name="Bitmap Image" r:id="rId29" imgW="600159" imgH="419048" progId="Paint.Picture">
                  <p:embed/>
                  <p:pic>
                    <p:nvPicPr>
                      <p:cNvPr id="0" name="Object 15"/>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4664075" y="5637213"/>
                        <a:ext cx="647700" cy="452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143" name="Object 16"/>
          <p:cNvGraphicFramePr>
            <a:graphicFrameLocks noChangeAspect="1"/>
          </p:cNvGraphicFramePr>
          <p:nvPr/>
        </p:nvGraphicFramePr>
        <p:xfrm>
          <a:off x="5502275" y="5027613"/>
          <a:ext cx="1223963" cy="1135062"/>
        </p:xfrm>
        <a:graphic>
          <a:graphicData uri="http://schemas.openxmlformats.org/presentationml/2006/ole">
            <mc:AlternateContent xmlns:mc="http://schemas.openxmlformats.org/markup-compatibility/2006">
              <mc:Choice xmlns:v="urn:schemas-microsoft-com:vml" Requires="v">
                <p:oleObj spid="_x0000_s2084" name="Bitmap Image" r:id="rId31" imgW="933580" imgH="866896" progId="Paint.Picture">
                  <p:embed/>
                </p:oleObj>
              </mc:Choice>
              <mc:Fallback>
                <p:oleObj name="Bitmap Image" r:id="rId31" imgW="933580" imgH="866896" progId="Paint.Picture">
                  <p:embed/>
                  <p:pic>
                    <p:nvPicPr>
                      <p:cNvPr id="0" name="Object 16"/>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5502275" y="5027613"/>
                        <a:ext cx="1223963" cy="1135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144" name="Object 17"/>
          <p:cNvGraphicFramePr>
            <a:graphicFrameLocks noChangeAspect="1"/>
          </p:cNvGraphicFramePr>
          <p:nvPr/>
        </p:nvGraphicFramePr>
        <p:xfrm>
          <a:off x="7026275" y="4951413"/>
          <a:ext cx="1431925" cy="1198562"/>
        </p:xfrm>
        <a:graphic>
          <a:graphicData uri="http://schemas.openxmlformats.org/presentationml/2006/ole">
            <mc:AlternateContent xmlns:mc="http://schemas.openxmlformats.org/markup-compatibility/2006">
              <mc:Choice xmlns:v="urn:schemas-microsoft-com:vml" Requires="v">
                <p:oleObj spid="_x0000_s2085" name="Bitmap Image" r:id="rId33" imgW="990738" imgH="828791" progId="Paint.Picture">
                  <p:embed/>
                </p:oleObj>
              </mc:Choice>
              <mc:Fallback>
                <p:oleObj name="Bitmap Image" r:id="rId33" imgW="990738" imgH="828791" progId="Paint.Picture">
                  <p:embed/>
                  <p:pic>
                    <p:nvPicPr>
                      <p:cNvPr id="0" name="Object 17"/>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7026275" y="4951413"/>
                        <a:ext cx="1431925" cy="1198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66" name="Object 18"/>
          <p:cNvGraphicFramePr>
            <a:graphicFrameLocks noChangeAspect="1"/>
          </p:cNvGraphicFramePr>
          <p:nvPr/>
        </p:nvGraphicFramePr>
        <p:xfrm>
          <a:off x="3216275" y="836613"/>
          <a:ext cx="1012825" cy="1646237"/>
        </p:xfrm>
        <a:graphic>
          <a:graphicData uri="http://schemas.openxmlformats.org/presentationml/2006/ole">
            <mc:AlternateContent xmlns:mc="http://schemas.openxmlformats.org/markup-compatibility/2006">
              <mc:Choice xmlns:v="urn:schemas-microsoft-com:vml" Requires="v">
                <p:oleObj spid="_x0000_s2086" name="Bitmap Image" r:id="rId35" imgW="790476" imgH="1286055" progId="Paint.Picture">
                  <p:embed/>
                </p:oleObj>
              </mc:Choice>
              <mc:Fallback>
                <p:oleObj name="Bitmap Image" r:id="rId35" imgW="790476" imgH="1286055" progId="Paint.Picture">
                  <p:embed/>
                  <p:pic>
                    <p:nvPicPr>
                      <p:cNvPr id="0" name="Object 18"/>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3216275" y="836613"/>
                        <a:ext cx="1012825" cy="1646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146" name="Object 19"/>
          <p:cNvGraphicFramePr>
            <a:graphicFrameLocks noChangeAspect="1"/>
          </p:cNvGraphicFramePr>
          <p:nvPr/>
        </p:nvGraphicFramePr>
        <p:xfrm>
          <a:off x="320675" y="4418013"/>
          <a:ext cx="1209675" cy="1800225"/>
        </p:xfrm>
        <a:graphic>
          <a:graphicData uri="http://schemas.openxmlformats.org/presentationml/2006/ole">
            <mc:AlternateContent xmlns:mc="http://schemas.openxmlformats.org/markup-compatibility/2006">
              <mc:Choice xmlns:v="urn:schemas-microsoft-com:vml" Requires="v">
                <p:oleObj spid="_x0000_s2087" name="Bitmap Image" r:id="rId37" imgW="1209524" imgH="1800476" progId="Paint.Picture">
                  <p:embed/>
                </p:oleObj>
              </mc:Choice>
              <mc:Fallback>
                <p:oleObj name="Bitmap Image" r:id="rId37" imgW="1209524" imgH="1800476" progId="Paint.Picture">
                  <p:embed/>
                  <p:pic>
                    <p:nvPicPr>
                      <p:cNvPr id="0" name="Object 19"/>
                      <p:cNvPicPr>
                        <a:picLocks noChangeAspect="1"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320675" y="4418013"/>
                        <a:ext cx="1209675"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88" name="Text Box 16"/>
          <p:cNvSpPr txBox="1">
            <a:spLocks noChangeArrowheads="1"/>
          </p:cNvSpPr>
          <p:nvPr/>
        </p:nvSpPr>
        <p:spPr bwMode="auto">
          <a:xfrm>
            <a:off x="0" y="115888"/>
            <a:ext cx="9144000"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300">
                <a:ea typeface="ＭＳ Ｐゴシック" pitchFamily="-109" charset="-128"/>
              </a:rPr>
              <a:t>Review: Characteristics from sexual reproduction leading to variation </a:t>
            </a:r>
            <a:endParaRPr lang="en-US" sz="2300">
              <a:ea typeface="ＭＳ Ｐゴシック" pitchFamily="-109"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nodeType="clickEffect">
                                  <p:stCondLst>
                                    <p:cond delay="0"/>
                                  </p:stCondLst>
                                  <p:childTnLst>
                                    <p:set>
                                      <p:cBhvr>
                                        <p:cTn id="6" dur="1" fill="hold">
                                          <p:stCondLst>
                                            <p:cond delay="0"/>
                                          </p:stCondLst>
                                        </p:cTn>
                                        <p:tgtEl>
                                          <p:spTgt spid="5146"/>
                                        </p:tgtEl>
                                        <p:attrNameLst>
                                          <p:attrName>style.visibility</p:attrName>
                                        </p:attrNameLst>
                                      </p:cBhvr>
                                      <p:to>
                                        <p:strVal val="visible"/>
                                      </p:to>
                                    </p:set>
                                    <p:animEffect transition="in" filter="wipe(down)">
                                      <p:cBhvr>
                                        <p:cTn id="7" dur="580">
                                          <p:stCondLst>
                                            <p:cond delay="0"/>
                                          </p:stCondLst>
                                        </p:cTn>
                                        <p:tgtEl>
                                          <p:spTgt spid="5146"/>
                                        </p:tgtEl>
                                      </p:cBhvr>
                                    </p:animEffect>
                                    <p:anim calcmode="lin" valueType="num">
                                      <p:cBhvr>
                                        <p:cTn id="8" dur="1822" tmFilter="0,0; 0.14,0.36; 0.43,0.73; 0.71,0.91; 1.0,1.0">
                                          <p:stCondLst>
                                            <p:cond delay="0"/>
                                          </p:stCondLst>
                                        </p:cTn>
                                        <p:tgtEl>
                                          <p:spTgt spid="514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14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14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14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146"/>
                                        </p:tgtEl>
                                        <p:attrNameLst>
                                          <p:attrName>ppt_y</p:attrName>
                                        </p:attrNameLst>
                                      </p:cBhvr>
                                      <p:tavLst>
                                        <p:tav tm="0" fmla="#ppt_y-sin(pi*$)/81">
                                          <p:val>
                                            <p:fltVal val="0"/>
                                          </p:val>
                                        </p:tav>
                                        <p:tav tm="100000">
                                          <p:val>
                                            <p:fltVal val="1"/>
                                          </p:val>
                                        </p:tav>
                                      </p:tavLst>
                                    </p:anim>
                                    <p:animScale>
                                      <p:cBhvr>
                                        <p:cTn id="13" dur="26">
                                          <p:stCondLst>
                                            <p:cond delay="650"/>
                                          </p:stCondLst>
                                        </p:cTn>
                                        <p:tgtEl>
                                          <p:spTgt spid="5146"/>
                                        </p:tgtEl>
                                      </p:cBhvr>
                                      <p:to x="100000" y="60000"/>
                                    </p:animScale>
                                    <p:animScale>
                                      <p:cBhvr>
                                        <p:cTn id="14" dur="166" decel="50000">
                                          <p:stCondLst>
                                            <p:cond delay="676"/>
                                          </p:stCondLst>
                                        </p:cTn>
                                        <p:tgtEl>
                                          <p:spTgt spid="5146"/>
                                        </p:tgtEl>
                                      </p:cBhvr>
                                      <p:to x="100000" y="100000"/>
                                    </p:animScale>
                                    <p:animScale>
                                      <p:cBhvr>
                                        <p:cTn id="15" dur="26">
                                          <p:stCondLst>
                                            <p:cond delay="1312"/>
                                          </p:stCondLst>
                                        </p:cTn>
                                        <p:tgtEl>
                                          <p:spTgt spid="5146"/>
                                        </p:tgtEl>
                                      </p:cBhvr>
                                      <p:to x="100000" y="80000"/>
                                    </p:animScale>
                                    <p:animScale>
                                      <p:cBhvr>
                                        <p:cTn id="16" dur="166" decel="50000">
                                          <p:stCondLst>
                                            <p:cond delay="1338"/>
                                          </p:stCondLst>
                                        </p:cTn>
                                        <p:tgtEl>
                                          <p:spTgt spid="5146"/>
                                        </p:tgtEl>
                                      </p:cBhvr>
                                      <p:to x="100000" y="100000"/>
                                    </p:animScale>
                                    <p:animScale>
                                      <p:cBhvr>
                                        <p:cTn id="17" dur="26">
                                          <p:stCondLst>
                                            <p:cond delay="1642"/>
                                          </p:stCondLst>
                                        </p:cTn>
                                        <p:tgtEl>
                                          <p:spTgt spid="5146"/>
                                        </p:tgtEl>
                                      </p:cBhvr>
                                      <p:to x="100000" y="90000"/>
                                    </p:animScale>
                                    <p:animScale>
                                      <p:cBhvr>
                                        <p:cTn id="18" dur="166" decel="50000">
                                          <p:stCondLst>
                                            <p:cond delay="1668"/>
                                          </p:stCondLst>
                                        </p:cTn>
                                        <p:tgtEl>
                                          <p:spTgt spid="5146"/>
                                        </p:tgtEl>
                                      </p:cBhvr>
                                      <p:to x="100000" y="100000"/>
                                    </p:animScale>
                                    <p:animScale>
                                      <p:cBhvr>
                                        <p:cTn id="19" dur="26">
                                          <p:stCondLst>
                                            <p:cond delay="1808"/>
                                          </p:stCondLst>
                                        </p:cTn>
                                        <p:tgtEl>
                                          <p:spTgt spid="5146"/>
                                        </p:tgtEl>
                                      </p:cBhvr>
                                      <p:to x="100000" y="95000"/>
                                    </p:animScale>
                                    <p:animScale>
                                      <p:cBhvr>
                                        <p:cTn id="20" dur="166" decel="50000">
                                          <p:stCondLst>
                                            <p:cond delay="1834"/>
                                          </p:stCondLst>
                                        </p:cTn>
                                        <p:tgtEl>
                                          <p:spTgt spid="5146"/>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26" presetClass="entr" presetSubtype="0" fill="hold" nodeType="clickEffect">
                                  <p:stCondLst>
                                    <p:cond delay="0"/>
                                  </p:stCondLst>
                                  <p:childTnLst>
                                    <p:set>
                                      <p:cBhvr>
                                        <p:cTn id="24" dur="1" fill="hold">
                                          <p:stCondLst>
                                            <p:cond delay="0"/>
                                          </p:stCondLst>
                                        </p:cTn>
                                        <p:tgtEl>
                                          <p:spTgt spid="5140"/>
                                        </p:tgtEl>
                                        <p:attrNameLst>
                                          <p:attrName>style.visibility</p:attrName>
                                        </p:attrNameLst>
                                      </p:cBhvr>
                                      <p:to>
                                        <p:strVal val="visible"/>
                                      </p:to>
                                    </p:set>
                                    <p:animEffect transition="in" filter="wipe(down)">
                                      <p:cBhvr>
                                        <p:cTn id="25" dur="580">
                                          <p:stCondLst>
                                            <p:cond delay="0"/>
                                          </p:stCondLst>
                                        </p:cTn>
                                        <p:tgtEl>
                                          <p:spTgt spid="5140"/>
                                        </p:tgtEl>
                                      </p:cBhvr>
                                    </p:animEffect>
                                    <p:anim calcmode="lin" valueType="num">
                                      <p:cBhvr>
                                        <p:cTn id="26" dur="1822" tmFilter="0,0; 0.14,0.36; 0.43,0.73; 0.71,0.91; 1.0,1.0">
                                          <p:stCondLst>
                                            <p:cond delay="0"/>
                                          </p:stCondLst>
                                        </p:cTn>
                                        <p:tgtEl>
                                          <p:spTgt spid="5140"/>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5140"/>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5140"/>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5140"/>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5140"/>
                                        </p:tgtEl>
                                        <p:attrNameLst>
                                          <p:attrName>ppt_y</p:attrName>
                                        </p:attrNameLst>
                                      </p:cBhvr>
                                      <p:tavLst>
                                        <p:tav tm="0" fmla="#ppt_y-sin(pi*$)/81">
                                          <p:val>
                                            <p:fltVal val="0"/>
                                          </p:val>
                                        </p:tav>
                                        <p:tav tm="100000">
                                          <p:val>
                                            <p:fltVal val="1"/>
                                          </p:val>
                                        </p:tav>
                                      </p:tavLst>
                                    </p:anim>
                                    <p:animScale>
                                      <p:cBhvr>
                                        <p:cTn id="31" dur="26">
                                          <p:stCondLst>
                                            <p:cond delay="650"/>
                                          </p:stCondLst>
                                        </p:cTn>
                                        <p:tgtEl>
                                          <p:spTgt spid="5140"/>
                                        </p:tgtEl>
                                      </p:cBhvr>
                                      <p:to x="100000" y="60000"/>
                                    </p:animScale>
                                    <p:animScale>
                                      <p:cBhvr>
                                        <p:cTn id="32" dur="166" decel="50000">
                                          <p:stCondLst>
                                            <p:cond delay="676"/>
                                          </p:stCondLst>
                                        </p:cTn>
                                        <p:tgtEl>
                                          <p:spTgt spid="5140"/>
                                        </p:tgtEl>
                                      </p:cBhvr>
                                      <p:to x="100000" y="100000"/>
                                    </p:animScale>
                                    <p:animScale>
                                      <p:cBhvr>
                                        <p:cTn id="33" dur="26">
                                          <p:stCondLst>
                                            <p:cond delay="1312"/>
                                          </p:stCondLst>
                                        </p:cTn>
                                        <p:tgtEl>
                                          <p:spTgt spid="5140"/>
                                        </p:tgtEl>
                                      </p:cBhvr>
                                      <p:to x="100000" y="80000"/>
                                    </p:animScale>
                                    <p:animScale>
                                      <p:cBhvr>
                                        <p:cTn id="34" dur="166" decel="50000">
                                          <p:stCondLst>
                                            <p:cond delay="1338"/>
                                          </p:stCondLst>
                                        </p:cTn>
                                        <p:tgtEl>
                                          <p:spTgt spid="5140"/>
                                        </p:tgtEl>
                                      </p:cBhvr>
                                      <p:to x="100000" y="100000"/>
                                    </p:animScale>
                                    <p:animScale>
                                      <p:cBhvr>
                                        <p:cTn id="35" dur="26">
                                          <p:stCondLst>
                                            <p:cond delay="1642"/>
                                          </p:stCondLst>
                                        </p:cTn>
                                        <p:tgtEl>
                                          <p:spTgt spid="5140"/>
                                        </p:tgtEl>
                                      </p:cBhvr>
                                      <p:to x="100000" y="90000"/>
                                    </p:animScale>
                                    <p:animScale>
                                      <p:cBhvr>
                                        <p:cTn id="36" dur="166" decel="50000">
                                          <p:stCondLst>
                                            <p:cond delay="1668"/>
                                          </p:stCondLst>
                                        </p:cTn>
                                        <p:tgtEl>
                                          <p:spTgt spid="5140"/>
                                        </p:tgtEl>
                                      </p:cBhvr>
                                      <p:to x="100000" y="100000"/>
                                    </p:animScale>
                                    <p:animScale>
                                      <p:cBhvr>
                                        <p:cTn id="37" dur="26">
                                          <p:stCondLst>
                                            <p:cond delay="1808"/>
                                          </p:stCondLst>
                                        </p:cTn>
                                        <p:tgtEl>
                                          <p:spTgt spid="5140"/>
                                        </p:tgtEl>
                                      </p:cBhvr>
                                      <p:to x="100000" y="95000"/>
                                    </p:animScale>
                                    <p:animScale>
                                      <p:cBhvr>
                                        <p:cTn id="38" dur="166" decel="50000">
                                          <p:stCondLst>
                                            <p:cond delay="1834"/>
                                          </p:stCondLst>
                                        </p:cTn>
                                        <p:tgtEl>
                                          <p:spTgt spid="5140"/>
                                        </p:tgtEl>
                                      </p:cBhvr>
                                      <p:to x="100000" y="100000"/>
                                    </p:animScale>
                                  </p:childTnLst>
                                </p:cTn>
                              </p:par>
                            </p:childTnLst>
                          </p:cTn>
                        </p:par>
                      </p:childTnLst>
                    </p:cTn>
                  </p:par>
                  <p:par>
                    <p:cTn id="39" fill="hold" nodeType="clickPar">
                      <p:stCondLst>
                        <p:cond delay="indefinite"/>
                      </p:stCondLst>
                      <p:childTnLst>
                        <p:par>
                          <p:cTn id="40" fill="hold" nodeType="withGroup">
                            <p:stCondLst>
                              <p:cond delay="0"/>
                            </p:stCondLst>
                            <p:childTnLst>
                              <p:par>
                                <p:cTn id="41" presetID="26" presetClass="entr" presetSubtype="0" fill="hold" nodeType="clickEffect">
                                  <p:stCondLst>
                                    <p:cond delay="0"/>
                                  </p:stCondLst>
                                  <p:childTnLst>
                                    <p:set>
                                      <p:cBhvr>
                                        <p:cTn id="42" dur="1" fill="hold">
                                          <p:stCondLst>
                                            <p:cond delay="0"/>
                                          </p:stCondLst>
                                        </p:cTn>
                                        <p:tgtEl>
                                          <p:spTgt spid="5141"/>
                                        </p:tgtEl>
                                        <p:attrNameLst>
                                          <p:attrName>style.visibility</p:attrName>
                                        </p:attrNameLst>
                                      </p:cBhvr>
                                      <p:to>
                                        <p:strVal val="visible"/>
                                      </p:to>
                                    </p:set>
                                    <p:animEffect transition="in" filter="wipe(down)">
                                      <p:cBhvr>
                                        <p:cTn id="43" dur="580">
                                          <p:stCondLst>
                                            <p:cond delay="0"/>
                                          </p:stCondLst>
                                        </p:cTn>
                                        <p:tgtEl>
                                          <p:spTgt spid="5141"/>
                                        </p:tgtEl>
                                      </p:cBhvr>
                                    </p:animEffect>
                                    <p:anim calcmode="lin" valueType="num">
                                      <p:cBhvr>
                                        <p:cTn id="44" dur="1822" tmFilter="0,0; 0.14,0.36; 0.43,0.73; 0.71,0.91; 1.0,1.0">
                                          <p:stCondLst>
                                            <p:cond delay="0"/>
                                          </p:stCondLst>
                                        </p:cTn>
                                        <p:tgtEl>
                                          <p:spTgt spid="5141"/>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5141"/>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5141"/>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5141"/>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5141"/>
                                        </p:tgtEl>
                                        <p:attrNameLst>
                                          <p:attrName>ppt_y</p:attrName>
                                        </p:attrNameLst>
                                      </p:cBhvr>
                                      <p:tavLst>
                                        <p:tav tm="0" fmla="#ppt_y-sin(pi*$)/81">
                                          <p:val>
                                            <p:fltVal val="0"/>
                                          </p:val>
                                        </p:tav>
                                        <p:tav tm="100000">
                                          <p:val>
                                            <p:fltVal val="1"/>
                                          </p:val>
                                        </p:tav>
                                      </p:tavLst>
                                    </p:anim>
                                    <p:animScale>
                                      <p:cBhvr>
                                        <p:cTn id="49" dur="26">
                                          <p:stCondLst>
                                            <p:cond delay="650"/>
                                          </p:stCondLst>
                                        </p:cTn>
                                        <p:tgtEl>
                                          <p:spTgt spid="5141"/>
                                        </p:tgtEl>
                                      </p:cBhvr>
                                      <p:to x="100000" y="60000"/>
                                    </p:animScale>
                                    <p:animScale>
                                      <p:cBhvr>
                                        <p:cTn id="50" dur="166" decel="50000">
                                          <p:stCondLst>
                                            <p:cond delay="676"/>
                                          </p:stCondLst>
                                        </p:cTn>
                                        <p:tgtEl>
                                          <p:spTgt spid="5141"/>
                                        </p:tgtEl>
                                      </p:cBhvr>
                                      <p:to x="100000" y="100000"/>
                                    </p:animScale>
                                    <p:animScale>
                                      <p:cBhvr>
                                        <p:cTn id="51" dur="26">
                                          <p:stCondLst>
                                            <p:cond delay="1312"/>
                                          </p:stCondLst>
                                        </p:cTn>
                                        <p:tgtEl>
                                          <p:spTgt spid="5141"/>
                                        </p:tgtEl>
                                      </p:cBhvr>
                                      <p:to x="100000" y="80000"/>
                                    </p:animScale>
                                    <p:animScale>
                                      <p:cBhvr>
                                        <p:cTn id="52" dur="166" decel="50000">
                                          <p:stCondLst>
                                            <p:cond delay="1338"/>
                                          </p:stCondLst>
                                        </p:cTn>
                                        <p:tgtEl>
                                          <p:spTgt spid="5141"/>
                                        </p:tgtEl>
                                      </p:cBhvr>
                                      <p:to x="100000" y="100000"/>
                                    </p:animScale>
                                    <p:animScale>
                                      <p:cBhvr>
                                        <p:cTn id="53" dur="26">
                                          <p:stCondLst>
                                            <p:cond delay="1642"/>
                                          </p:stCondLst>
                                        </p:cTn>
                                        <p:tgtEl>
                                          <p:spTgt spid="5141"/>
                                        </p:tgtEl>
                                      </p:cBhvr>
                                      <p:to x="100000" y="90000"/>
                                    </p:animScale>
                                    <p:animScale>
                                      <p:cBhvr>
                                        <p:cTn id="54" dur="166" decel="50000">
                                          <p:stCondLst>
                                            <p:cond delay="1668"/>
                                          </p:stCondLst>
                                        </p:cTn>
                                        <p:tgtEl>
                                          <p:spTgt spid="5141"/>
                                        </p:tgtEl>
                                      </p:cBhvr>
                                      <p:to x="100000" y="100000"/>
                                    </p:animScale>
                                    <p:animScale>
                                      <p:cBhvr>
                                        <p:cTn id="55" dur="26">
                                          <p:stCondLst>
                                            <p:cond delay="1808"/>
                                          </p:stCondLst>
                                        </p:cTn>
                                        <p:tgtEl>
                                          <p:spTgt spid="5141"/>
                                        </p:tgtEl>
                                      </p:cBhvr>
                                      <p:to x="100000" y="95000"/>
                                    </p:animScale>
                                    <p:animScale>
                                      <p:cBhvr>
                                        <p:cTn id="56" dur="166" decel="50000">
                                          <p:stCondLst>
                                            <p:cond delay="1834"/>
                                          </p:stCondLst>
                                        </p:cTn>
                                        <p:tgtEl>
                                          <p:spTgt spid="5141"/>
                                        </p:tgtEl>
                                      </p:cBhvr>
                                      <p:to x="100000" y="100000"/>
                                    </p:animScale>
                                  </p:childTnLst>
                                </p:cTn>
                              </p:par>
                            </p:childTnLst>
                          </p:cTn>
                        </p:par>
                      </p:childTnLst>
                    </p:cTn>
                  </p:par>
                  <p:par>
                    <p:cTn id="57" fill="hold" nodeType="clickPar">
                      <p:stCondLst>
                        <p:cond delay="indefinite"/>
                      </p:stCondLst>
                      <p:childTnLst>
                        <p:par>
                          <p:cTn id="58" fill="hold" nodeType="withGroup">
                            <p:stCondLst>
                              <p:cond delay="0"/>
                            </p:stCondLst>
                            <p:childTnLst>
                              <p:par>
                                <p:cTn id="59" presetID="26" presetClass="entr" presetSubtype="0" fill="hold" nodeType="clickEffect">
                                  <p:stCondLst>
                                    <p:cond delay="0"/>
                                  </p:stCondLst>
                                  <p:childTnLst>
                                    <p:set>
                                      <p:cBhvr>
                                        <p:cTn id="60" dur="1" fill="hold">
                                          <p:stCondLst>
                                            <p:cond delay="0"/>
                                          </p:stCondLst>
                                        </p:cTn>
                                        <p:tgtEl>
                                          <p:spTgt spid="5142"/>
                                        </p:tgtEl>
                                        <p:attrNameLst>
                                          <p:attrName>style.visibility</p:attrName>
                                        </p:attrNameLst>
                                      </p:cBhvr>
                                      <p:to>
                                        <p:strVal val="visible"/>
                                      </p:to>
                                    </p:set>
                                    <p:animEffect transition="in" filter="wipe(down)">
                                      <p:cBhvr>
                                        <p:cTn id="61" dur="580">
                                          <p:stCondLst>
                                            <p:cond delay="0"/>
                                          </p:stCondLst>
                                        </p:cTn>
                                        <p:tgtEl>
                                          <p:spTgt spid="5142"/>
                                        </p:tgtEl>
                                      </p:cBhvr>
                                    </p:animEffect>
                                    <p:anim calcmode="lin" valueType="num">
                                      <p:cBhvr>
                                        <p:cTn id="62" dur="1822" tmFilter="0,0; 0.14,0.36; 0.43,0.73; 0.71,0.91; 1.0,1.0">
                                          <p:stCondLst>
                                            <p:cond delay="0"/>
                                          </p:stCondLst>
                                        </p:cTn>
                                        <p:tgtEl>
                                          <p:spTgt spid="5142"/>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5142"/>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5142"/>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5142"/>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5142"/>
                                        </p:tgtEl>
                                        <p:attrNameLst>
                                          <p:attrName>ppt_y</p:attrName>
                                        </p:attrNameLst>
                                      </p:cBhvr>
                                      <p:tavLst>
                                        <p:tav tm="0" fmla="#ppt_y-sin(pi*$)/81">
                                          <p:val>
                                            <p:fltVal val="0"/>
                                          </p:val>
                                        </p:tav>
                                        <p:tav tm="100000">
                                          <p:val>
                                            <p:fltVal val="1"/>
                                          </p:val>
                                        </p:tav>
                                      </p:tavLst>
                                    </p:anim>
                                    <p:animScale>
                                      <p:cBhvr>
                                        <p:cTn id="67" dur="26">
                                          <p:stCondLst>
                                            <p:cond delay="650"/>
                                          </p:stCondLst>
                                        </p:cTn>
                                        <p:tgtEl>
                                          <p:spTgt spid="5142"/>
                                        </p:tgtEl>
                                      </p:cBhvr>
                                      <p:to x="100000" y="60000"/>
                                    </p:animScale>
                                    <p:animScale>
                                      <p:cBhvr>
                                        <p:cTn id="68" dur="166" decel="50000">
                                          <p:stCondLst>
                                            <p:cond delay="676"/>
                                          </p:stCondLst>
                                        </p:cTn>
                                        <p:tgtEl>
                                          <p:spTgt spid="5142"/>
                                        </p:tgtEl>
                                      </p:cBhvr>
                                      <p:to x="100000" y="100000"/>
                                    </p:animScale>
                                    <p:animScale>
                                      <p:cBhvr>
                                        <p:cTn id="69" dur="26">
                                          <p:stCondLst>
                                            <p:cond delay="1312"/>
                                          </p:stCondLst>
                                        </p:cTn>
                                        <p:tgtEl>
                                          <p:spTgt spid="5142"/>
                                        </p:tgtEl>
                                      </p:cBhvr>
                                      <p:to x="100000" y="80000"/>
                                    </p:animScale>
                                    <p:animScale>
                                      <p:cBhvr>
                                        <p:cTn id="70" dur="166" decel="50000">
                                          <p:stCondLst>
                                            <p:cond delay="1338"/>
                                          </p:stCondLst>
                                        </p:cTn>
                                        <p:tgtEl>
                                          <p:spTgt spid="5142"/>
                                        </p:tgtEl>
                                      </p:cBhvr>
                                      <p:to x="100000" y="100000"/>
                                    </p:animScale>
                                    <p:animScale>
                                      <p:cBhvr>
                                        <p:cTn id="71" dur="26">
                                          <p:stCondLst>
                                            <p:cond delay="1642"/>
                                          </p:stCondLst>
                                        </p:cTn>
                                        <p:tgtEl>
                                          <p:spTgt spid="5142"/>
                                        </p:tgtEl>
                                      </p:cBhvr>
                                      <p:to x="100000" y="90000"/>
                                    </p:animScale>
                                    <p:animScale>
                                      <p:cBhvr>
                                        <p:cTn id="72" dur="166" decel="50000">
                                          <p:stCondLst>
                                            <p:cond delay="1668"/>
                                          </p:stCondLst>
                                        </p:cTn>
                                        <p:tgtEl>
                                          <p:spTgt spid="5142"/>
                                        </p:tgtEl>
                                      </p:cBhvr>
                                      <p:to x="100000" y="100000"/>
                                    </p:animScale>
                                    <p:animScale>
                                      <p:cBhvr>
                                        <p:cTn id="73" dur="26">
                                          <p:stCondLst>
                                            <p:cond delay="1808"/>
                                          </p:stCondLst>
                                        </p:cTn>
                                        <p:tgtEl>
                                          <p:spTgt spid="5142"/>
                                        </p:tgtEl>
                                      </p:cBhvr>
                                      <p:to x="100000" y="95000"/>
                                    </p:animScale>
                                    <p:animScale>
                                      <p:cBhvr>
                                        <p:cTn id="74" dur="166" decel="50000">
                                          <p:stCondLst>
                                            <p:cond delay="1834"/>
                                          </p:stCondLst>
                                        </p:cTn>
                                        <p:tgtEl>
                                          <p:spTgt spid="5142"/>
                                        </p:tgtEl>
                                      </p:cBhvr>
                                      <p:to x="100000" y="100000"/>
                                    </p:animScale>
                                  </p:childTnLst>
                                </p:cTn>
                              </p:par>
                            </p:childTnLst>
                          </p:cTn>
                        </p:par>
                      </p:childTnLst>
                    </p:cTn>
                  </p:par>
                  <p:par>
                    <p:cTn id="75" fill="hold" nodeType="clickPar">
                      <p:stCondLst>
                        <p:cond delay="indefinite"/>
                      </p:stCondLst>
                      <p:childTnLst>
                        <p:par>
                          <p:cTn id="76" fill="hold" nodeType="withGroup">
                            <p:stCondLst>
                              <p:cond delay="0"/>
                            </p:stCondLst>
                            <p:childTnLst>
                              <p:par>
                                <p:cTn id="77" presetID="26" presetClass="entr" presetSubtype="0" fill="hold" nodeType="clickEffect">
                                  <p:stCondLst>
                                    <p:cond delay="0"/>
                                  </p:stCondLst>
                                  <p:childTnLst>
                                    <p:set>
                                      <p:cBhvr>
                                        <p:cTn id="78" dur="1" fill="hold">
                                          <p:stCondLst>
                                            <p:cond delay="0"/>
                                          </p:stCondLst>
                                        </p:cTn>
                                        <p:tgtEl>
                                          <p:spTgt spid="5143"/>
                                        </p:tgtEl>
                                        <p:attrNameLst>
                                          <p:attrName>style.visibility</p:attrName>
                                        </p:attrNameLst>
                                      </p:cBhvr>
                                      <p:to>
                                        <p:strVal val="visible"/>
                                      </p:to>
                                    </p:set>
                                    <p:animEffect transition="in" filter="wipe(down)">
                                      <p:cBhvr>
                                        <p:cTn id="79" dur="580">
                                          <p:stCondLst>
                                            <p:cond delay="0"/>
                                          </p:stCondLst>
                                        </p:cTn>
                                        <p:tgtEl>
                                          <p:spTgt spid="5143"/>
                                        </p:tgtEl>
                                      </p:cBhvr>
                                    </p:animEffect>
                                    <p:anim calcmode="lin" valueType="num">
                                      <p:cBhvr>
                                        <p:cTn id="80" dur="1822" tmFilter="0,0; 0.14,0.36; 0.43,0.73; 0.71,0.91; 1.0,1.0">
                                          <p:stCondLst>
                                            <p:cond delay="0"/>
                                          </p:stCondLst>
                                        </p:cTn>
                                        <p:tgtEl>
                                          <p:spTgt spid="5143"/>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5143"/>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5143"/>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5143"/>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5143"/>
                                        </p:tgtEl>
                                        <p:attrNameLst>
                                          <p:attrName>ppt_y</p:attrName>
                                        </p:attrNameLst>
                                      </p:cBhvr>
                                      <p:tavLst>
                                        <p:tav tm="0" fmla="#ppt_y-sin(pi*$)/81">
                                          <p:val>
                                            <p:fltVal val="0"/>
                                          </p:val>
                                        </p:tav>
                                        <p:tav tm="100000">
                                          <p:val>
                                            <p:fltVal val="1"/>
                                          </p:val>
                                        </p:tav>
                                      </p:tavLst>
                                    </p:anim>
                                    <p:animScale>
                                      <p:cBhvr>
                                        <p:cTn id="85" dur="26">
                                          <p:stCondLst>
                                            <p:cond delay="650"/>
                                          </p:stCondLst>
                                        </p:cTn>
                                        <p:tgtEl>
                                          <p:spTgt spid="5143"/>
                                        </p:tgtEl>
                                      </p:cBhvr>
                                      <p:to x="100000" y="60000"/>
                                    </p:animScale>
                                    <p:animScale>
                                      <p:cBhvr>
                                        <p:cTn id="86" dur="166" decel="50000">
                                          <p:stCondLst>
                                            <p:cond delay="676"/>
                                          </p:stCondLst>
                                        </p:cTn>
                                        <p:tgtEl>
                                          <p:spTgt spid="5143"/>
                                        </p:tgtEl>
                                      </p:cBhvr>
                                      <p:to x="100000" y="100000"/>
                                    </p:animScale>
                                    <p:animScale>
                                      <p:cBhvr>
                                        <p:cTn id="87" dur="26">
                                          <p:stCondLst>
                                            <p:cond delay="1312"/>
                                          </p:stCondLst>
                                        </p:cTn>
                                        <p:tgtEl>
                                          <p:spTgt spid="5143"/>
                                        </p:tgtEl>
                                      </p:cBhvr>
                                      <p:to x="100000" y="80000"/>
                                    </p:animScale>
                                    <p:animScale>
                                      <p:cBhvr>
                                        <p:cTn id="88" dur="166" decel="50000">
                                          <p:stCondLst>
                                            <p:cond delay="1338"/>
                                          </p:stCondLst>
                                        </p:cTn>
                                        <p:tgtEl>
                                          <p:spTgt spid="5143"/>
                                        </p:tgtEl>
                                      </p:cBhvr>
                                      <p:to x="100000" y="100000"/>
                                    </p:animScale>
                                    <p:animScale>
                                      <p:cBhvr>
                                        <p:cTn id="89" dur="26">
                                          <p:stCondLst>
                                            <p:cond delay="1642"/>
                                          </p:stCondLst>
                                        </p:cTn>
                                        <p:tgtEl>
                                          <p:spTgt spid="5143"/>
                                        </p:tgtEl>
                                      </p:cBhvr>
                                      <p:to x="100000" y="90000"/>
                                    </p:animScale>
                                    <p:animScale>
                                      <p:cBhvr>
                                        <p:cTn id="90" dur="166" decel="50000">
                                          <p:stCondLst>
                                            <p:cond delay="1668"/>
                                          </p:stCondLst>
                                        </p:cTn>
                                        <p:tgtEl>
                                          <p:spTgt spid="5143"/>
                                        </p:tgtEl>
                                      </p:cBhvr>
                                      <p:to x="100000" y="100000"/>
                                    </p:animScale>
                                    <p:animScale>
                                      <p:cBhvr>
                                        <p:cTn id="91" dur="26">
                                          <p:stCondLst>
                                            <p:cond delay="1808"/>
                                          </p:stCondLst>
                                        </p:cTn>
                                        <p:tgtEl>
                                          <p:spTgt spid="5143"/>
                                        </p:tgtEl>
                                      </p:cBhvr>
                                      <p:to x="100000" y="95000"/>
                                    </p:animScale>
                                    <p:animScale>
                                      <p:cBhvr>
                                        <p:cTn id="92" dur="166" decel="50000">
                                          <p:stCondLst>
                                            <p:cond delay="1834"/>
                                          </p:stCondLst>
                                        </p:cTn>
                                        <p:tgtEl>
                                          <p:spTgt spid="5143"/>
                                        </p:tgtEl>
                                      </p:cBhvr>
                                      <p:to x="100000" y="100000"/>
                                    </p:animScale>
                                  </p:childTnLst>
                                </p:cTn>
                              </p:par>
                            </p:childTnLst>
                          </p:cTn>
                        </p:par>
                      </p:childTnLst>
                    </p:cTn>
                  </p:par>
                  <p:par>
                    <p:cTn id="93" fill="hold" nodeType="clickPar">
                      <p:stCondLst>
                        <p:cond delay="indefinite"/>
                      </p:stCondLst>
                      <p:childTnLst>
                        <p:par>
                          <p:cTn id="94" fill="hold" nodeType="withGroup">
                            <p:stCondLst>
                              <p:cond delay="0"/>
                            </p:stCondLst>
                            <p:childTnLst>
                              <p:par>
                                <p:cTn id="95" presetID="26" presetClass="entr" presetSubtype="0" fill="hold" nodeType="clickEffect">
                                  <p:stCondLst>
                                    <p:cond delay="0"/>
                                  </p:stCondLst>
                                  <p:childTnLst>
                                    <p:set>
                                      <p:cBhvr>
                                        <p:cTn id="96" dur="1" fill="hold">
                                          <p:stCondLst>
                                            <p:cond delay="0"/>
                                          </p:stCondLst>
                                        </p:cTn>
                                        <p:tgtEl>
                                          <p:spTgt spid="5144"/>
                                        </p:tgtEl>
                                        <p:attrNameLst>
                                          <p:attrName>style.visibility</p:attrName>
                                        </p:attrNameLst>
                                      </p:cBhvr>
                                      <p:to>
                                        <p:strVal val="visible"/>
                                      </p:to>
                                    </p:set>
                                    <p:animEffect transition="in" filter="wipe(down)">
                                      <p:cBhvr>
                                        <p:cTn id="97" dur="580">
                                          <p:stCondLst>
                                            <p:cond delay="0"/>
                                          </p:stCondLst>
                                        </p:cTn>
                                        <p:tgtEl>
                                          <p:spTgt spid="5144"/>
                                        </p:tgtEl>
                                      </p:cBhvr>
                                    </p:animEffect>
                                    <p:anim calcmode="lin" valueType="num">
                                      <p:cBhvr>
                                        <p:cTn id="98" dur="1822" tmFilter="0,0; 0.14,0.36; 0.43,0.73; 0.71,0.91; 1.0,1.0">
                                          <p:stCondLst>
                                            <p:cond delay="0"/>
                                          </p:stCondLst>
                                        </p:cTn>
                                        <p:tgtEl>
                                          <p:spTgt spid="5144"/>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5144"/>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5144"/>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5144"/>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5144"/>
                                        </p:tgtEl>
                                        <p:attrNameLst>
                                          <p:attrName>ppt_y</p:attrName>
                                        </p:attrNameLst>
                                      </p:cBhvr>
                                      <p:tavLst>
                                        <p:tav tm="0" fmla="#ppt_y-sin(pi*$)/81">
                                          <p:val>
                                            <p:fltVal val="0"/>
                                          </p:val>
                                        </p:tav>
                                        <p:tav tm="100000">
                                          <p:val>
                                            <p:fltVal val="1"/>
                                          </p:val>
                                        </p:tav>
                                      </p:tavLst>
                                    </p:anim>
                                    <p:animScale>
                                      <p:cBhvr>
                                        <p:cTn id="103" dur="26">
                                          <p:stCondLst>
                                            <p:cond delay="650"/>
                                          </p:stCondLst>
                                        </p:cTn>
                                        <p:tgtEl>
                                          <p:spTgt spid="5144"/>
                                        </p:tgtEl>
                                      </p:cBhvr>
                                      <p:to x="100000" y="60000"/>
                                    </p:animScale>
                                    <p:animScale>
                                      <p:cBhvr>
                                        <p:cTn id="104" dur="166" decel="50000">
                                          <p:stCondLst>
                                            <p:cond delay="676"/>
                                          </p:stCondLst>
                                        </p:cTn>
                                        <p:tgtEl>
                                          <p:spTgt spid="5144"/>
                                        </p:tgtEl>
                                      </p:cBhvr>
                                      <p:to x="100000" y="100000"/>
                                    </p:animScale>
                                    <p:animScale>
                                      <p:cBhvr>
                                        <p:cTn id="105" dur="26">
                                          <p:stCondLst>
                                            <p:cond delay="1312"/>
                                          </p:stCondLst>
                                        </p:cTn>
                                        <p:tgtEl>
                                          <p:spTgt spid="5144"/>
                                        </p:tgtEl>
                                      </p:cBhvr>
                                      <p:to x="100000" y="80000"/>
                                    </p:animScale>
                                    <p:animScale>
                                      <p:cBhvr>
                                        <p:cTn id="106" dur="166" decel="50000">
                                          <p:stCondLst>
                                            <p:cond delay="1338"/>
                                          </p:stCondLst>
                                        </p:cTn>
                                        <p:tgtEl>
                                          <p:spTgt spid="5144"/>
                                        </p:tgtEl>
                                      </p:cBhvr>
                                      <p:to x="100000" y="100000"/>
                                    </p:animScale>
                                    <p:animScale>
                                      <p:cBhvr>
                                        <p:cTn id="107" dur="26">
                                          <p:stCondLst>
                                            <p:cond delay="1642"/>
                                          </p:stCondLst>
                                        </p:cTn>
                                        <p:tgtEl>
                                          <p:spTgt spid="5144"/>
                                        </p:tgtEl>
                                      </p:cBhvr>
                                      <p:to x="100000" y="90000"/>
                                    </p:animScale>
                                    <p:animScale>
                                      <p:cBhvr>
                                        <p:cTn id="108" dur="166" decel="50000">
                                          <p:stCondLst>
                                            <p:cond delay="1668"/>
                                          </p:stCondLst>
                                        </p:cTn>
                                        <p:tgtEl>
                                          <p:spTgt spid="5144"/>
                                        </p:tgtEl>
                                      </p:cBhvr>
                                      <p:to x="100000" y="100000"/>
                                    </p:animScale>
                                    <p:animScale>
                                      <p:cBhvr>
                                        <p:cTn id="109" dur="26">
                                          <p:stCondLst>
                                            <p:cond delay="1808"/>
                                          </p:stCondLst>
                                        </p:cTn>
                                        <p:tgtEl>
                                          <p:spTgt spid="5144"/>
                                        </p:tgtEl>
                                      </p:cBhvr>
                                      <p:to x="100000" y="95000"/>
                                    </p:animScale>
                                    <p:animScale>
                                      <p:cBhvr>
                                        <p:cTn id="110" dur="166" decel="50000">
                                          <p:stCondLst>
                                            <p:cond delay="1834"/>
                                          </p:stCondLst>
                                        </p:cTn>
                                        <p:tgtEl>
                                          <p:spTgt spid="5144"/>
                                        </p:tgtEl>
                                      </p:cBhvr>
                                      <p:to x="100000" y="100000"/>
                                    </p:animScale>
                                  </p:childTnLst>
                                </p:cTn>
                              </p:par>
                            </p:childTnLst>
                          </p:cTn>
                        </p:par>
                      </p:childTnLst>
                    </p:cTn>
                  </p:par>
                  <p:par>
                    <p:cTn id="111" fill="hold" nodeType="clickPar">
                      <p:stCondLst>
                        <p:cond delay="indefinite"/>
                      </p:stCondLst>
                      <p:childTnLst>
                        <p:par>
                          <p:cTn id="112" fill="hold" nodeType="withGroup">
                            <p:stCondLst>
                              <p:cond delay="0"/>
                            </p:stCondLst>
                            <p:childTnLst>
                              <p:par>
                                <p:cTn id="113" presetID="29" presetClass="entr" presetSubtype="0" fill="hold" grpId="0" nodeType="clickEffect">
                                  <p:stCondLst>
                                    <p:cond delay="0"/>
                                  </p:stCondLst>
                                  <p:childTnLst>
                                    <p:set>
                                      <p:cBhvr>
                                        <p:cTn id="114" dur="1" fill="hold">
                                          <p:stCondLst>
                                            <p:cond delay="0"/>
                                          </p:stCondLst>
                                        </p:cTn>
                                        <p:tgtEl>
                                          <p:spTgt spid="3088"/>
                                        </p:tgtEl>
                                        <p:attrNameLst>
                                          <p:attrName>style.visibility</p:attrName>
                                        </p:attrNameLst>
                                      </p:cBhvr>
                                      <p:to>
                                        <p:strVal val="visible"/>
                                      </p:to>
                                    </p:set>
                                    <p:anim calcmode="lin" valueType="num">
                                      <p:cBhvr>
                                        <p:cTn id="115" dur="1000" fill="hold"/>
                                        <p:tgtEl>
                                          <p:spTgt spid="3088"/>
                                        </p:tgtEl>
                                        <p:attrNameLst>
                                          <p:attrName>ppt_x</p:attrName>
                                        </p:attrNameLst>
                                      </p:cBhvr>
                                      <p:tavLst>
                                        <p:tav tm="0">
                                          <p:val>
                                            <p:strVal val="#ppt_x-.2"/>
                                          </p:val>
                                        </p:tav>
                                        <p:tav tm="100000">
                                          <p:val>
                                            <p:strVal val="#ppt_x"/>
                                          </p:val>
                                        </p:tav>
                                      </p:tavLst>
                                    </p:anim>
                                    <p:anim calcmode="lin" valueType="num">
                                      <p:cBhvr>
                                        <p:cTn id="116" dur="1000" fill="hold"/>
                                        <p:tgtEl>
                                          <p:spTgt spid="3088"/>
                                        </p:tgtEl>
                                        <p:attrNameLst>
                                          <p:attrName>ppt_y</p:attrName>
                                        </p:attrNameLst>
                                      </p:cBhvr>
                                      <p:tavLst>
                                        <p:tav tm="0">
                                          <p:val>
                                            <p:strVal val="#ppt_y"/>
                                          </p:val>
                                        </p:tav>
                                        <p:tav tm="100000">
                                          <p:val>
                                            <p:strVal val="#ppt_y"/>
                                          </p:val>
                                        </p:tav>
                                      </p:tavLst>
                                    </p:anim>
                                    <p:animEffect transition="in" filter="wipe(right)" prLst="gradientSize: 0.1">
                                      <p:cBhvr>
                                        <p:cTn id="117" dur="1000"/>
                                        <p:tgtEl>
                                          <p:spTgt spid="30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8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ext Box 2"/>
          <p:cNvSpPr txBox="1">
            <a:spLocks noChangeArrowheads="1"/>
          </p:cNvSpPr>
          <p:nvPr/>
        </p:nvSpPr>
        <p:spPr bwMode="auto">
          <a:xfrm>
            <a:off x="0" y="620713"/>
            <a:ext cx="9144000" cy="4748212"/>
          </a:xfrm>
          <a:prstGeom prst="rect">
            <a:avLst/>
          </a:prstGeom>
          <a:noFill/>
          <a:ln w="9525">
            <a:noFill/>
            <a:miter lim="800000"/>
            <a:headEnd/>
            <a:tailEnd/>
          </a:ln>
          <a:effectLst/>
        </p:spPr>
        <p:txBody>
          <a:bodyPr>
            <a:spAutoFit/>
          </a:bodyPr>
          <a:lstStyle/>
          <a:p>
            <a:pPr>
              <a:spcBef>
                <a:spcPct val="50000"/>
              </a:spcBef>
              <a:defRPr/>
            </a:pPr>
            <a:r>
              <a:rPr lang="en-GB" sz="2400" b="1" u="sng">
                <a:latin typeface="Arial" charset="0"/>
              </a:rPr>
              <a:t>Objective</a:t>
            </a:r>
          </a:p>
          <a:p>
            <a:pPr>
              <a:spcBef>
                <a:spcPct val="50000"/>
              </a:spcBef>
              <a:defRPr/>
            </a:pPr>
            <a:r>
              <a:rPr lang="en-GB" sz="2400" b="1">
                <a:solidFill>
                  <a:srgbClr val="9900FF"/>
                </a:solidFill>
                <a:effectLst>
                  <a:outerShdw blurRad="38100" dist="38100" dir="2700000" algn="tl">
                    <a:srgbClr val="C0C0C0"/>
                  </a:outerShdw>
                </a:effectLst>
                <a:latin typeface="Comic Sans MS" pitchFamily="66" charset="0"/>
              </a:rPr>
              <a:t>To investigate different forms of cloning and the ethical arguments for and against</a:t>
            </a:r>
            <a:r>
              <a:rPr lang="en-GB" sz="2400" b="1">
                <a:latin typeface="Comic Sans MS" pitchFamily="66" charset="0"/>
              </a:rPr>
              <a:t>. </a:t>
            </a:r>
          </a:p>
          <a:p>
            <a:pPr>
              <a:spcBef>
                <a:spcPct val="50000"/>
              </a:spcBef>
              <a:defRPr/>
            </a:pPr>
            <a:r>
              <a:rPr lang="en-GB" sz="2400" b="1" u="sng">
                <a:latin typeface="Arial" charset="0"/>
              </a:rPr>
              <a:t>Success Criteria</a:t>
            </a:r>
          </a:p>
          <a:p>
            <a:pPr>
              <a:spcBef>
                <a:spcPct val="50000"/>
              </a:spcBef>
              <a:defRPr/>
            </a:pPr>
            <a:r>
              <a:rPr lang="en-GB" sz="2000">
                <a:latin typeface="Arial" charset="0"/>
              </a:rPr>
              <a:t>By the end of the lesson I:</a:t>
            </a:r>
          </a:p>
          <a:p>
            <a:pPr>
              <a:spcBef>
                <a:spcPct val="50000"/>
              </a:spcBef>
              <a:buFontTx/>
              <a:buChar char="•"/>
              <a:defRPr/>
            </a:pPr>
            <a:r>
              <a:rPr lang="en-GB" sz="2400" b="1">
                <a:latin typeface="Comic Sans MS" pitchFamily="66" charset="0"/>
              </a:rPr>
              <a:t> </a:t>
            </a:r>
            <a:r>
              <a:rPr lang="en-GB" sz="2400" b="1">
                <a:solidFill>
                  <a:srgbClr val="008000"/>
                </a:solidFill>
                <a:latin typeface="Comic Sans MS" pitchFamily="66" charset="0"/>
              </a:rPr>
              <a:t>can identify different forms of plant (cutting and tissue culture) and animal cloning (embryo transplant, fusion cell, adult cell cloning).</a:t>
            </a:r>
          </a:p>
          <a:p>
            <a:pPr>
              <a:spcBef>
                <a:spcPct val="50000"/>
              </a:spcBef>
              <a:buFontTx/>
              <a:buChar char="•"/>
              <a:defRPr/>
            </a:pPr>
            <a:r>
              <a:rPr lang="en-GB" sz="2400" b="1">
                <a:solidFill>
                  <a:srgbClr val="FF0000"/>
                </a:solidFill>
                <a:latin typeface="Comic Sans MS" pitchFamily="66" charset="0"/>
              </a:rPr>
              <a:t> explain how different types of cloning work.</a:t>
            </a:r>
          </a:p>
          <a:p>
            <a:pPr>
              <a:spcBef>
                <a:spcPct val="50000"/>
              </a:spcBef>
              <a:buFontTx/>
              <a:buChar char="•"/>
              <a:defRPr/>
            </a:pPr>
            <a:r>
              <a:rPr lang="en-GB" sz="2400" b="1">
                <a:solidFill>
                  <a:srgbClr val="0000FF"/>
                </a:solidFill>
                <a:latin typeface="Comic Sans MS" pitchFamily="66" charset="0"/>
              </a:rPr>
              <a:t> can provide arguments for and against cloning.</a:t>
            </a:r>
            <a:endParaRPr lang="en-GB" sz="2400" b="1">
              <a:latin typeface="Comic Sans MS" pitchFamily="66"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WordArt 2"/>
          <p:cNvSpPr>
            <a:spLocks noChangeArrowheads="1" noChangeShapeType="1" noTextEdit="1"/>
          </p:cNvSpPr>
          <p:nvPr/>
        </p:nvSpPr>
        <p:spPr bwMode="auto">
          <a:xfrm>
            <a:off x="323850" y="260350"/>
            <a:ext cx="1295400" cy="1285875"/>
          </a:xfrm>
          <a:prstGeom prst="rect">
            <a:avLst/>
          </a:prstGeom>
        </p:spPr>
        <p:txBody>
          <a:bodyPr wrap="none" fromWordArt="1">
            <a:prstTxWarp prst="textSlantUp">
              <a:avLst>
                <a:gd name="adj" fmla="val 32056"/>
              </a:avLst>
            </a:prstTxWarp>
          </a:bodyPr>
          <a:lstStyle/>
          <a:p>
            <a:pPr algn="ctr"/>
            <a:r>
              <a:rPr lang="en-US" sz="3600" kern="1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Impact"/>
              </a:rPr>
              <a:t>starter</a:t>
            </a:r>
          </a:p>
        </p:txBody>
      </p:sp>
      <p:pic>
        <p:nvPicPr>
          <p:cNvPr id="20483" name="Picture 3" descr="bananas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1700" y="1571625"/>
            <a:ext cx="4800600" cy="371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WordArt 4"/>
          <p:cNvSpPr>
            <a:spLocks noChangeArrowheads="1" noChangeShapeType="1" noTextEdit="1"/>
          </p:cNvSpPr>
          <p:nvPr/>
        </p:nvSpPr>
        <p:spPr bwMode="auto">
          <a:xfrm>
            <a:off x="1187450" y="5300663"/>
            <a:ext cx="6877050" cy="647700"/>
          </a:xfrm>
          <a:prstGeom prst="rect">
            <a:avLst/>
          </a:prstGeom>
        </p:spPr>
        <p:txBody>
          <a:bodyPr wrap="none" fromWordArt="1">
            <a:prstTxWarp prst="textPlain">
              <a:avLst>
                <a:gd name="adj" fmla="val 50000"/>
              </a:avLst>
            </a:prstTxWarp>
          </a:bodyPr>
          <a:lstStyle/>
          <a:p>
            <a:pPr algn="ctr"/>
            <a:r>
              <a:rPr lang="en-US" sz="36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rPr>
              <a:t>Why is SOME cloning good?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potted_plant_scisso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975" y="1624013"/>
            <a:ext cx="3209925" cy="262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Rectangle 3"/>
          <p:cNvSpPr>
            <a:spLocks noGrp="1" noChangeArrowheads="1"/>
          </p:cNvSpPr>
          <p:nvPr>
            <p:ph type="title" sz="quarter"/>
          </p:nvPr>
        </p:nvSpPr>
        <p:spPr>
          <a:xfrm>
            <a:off x="684213" y="0"/>
            <a:ext cx="7772400" cy="515938"/>
          </a:xfrm>
        </p:spPr>
        <p:txBody>
          <a:bodyPr/>
          <a:lstStyle/>
          <a:p>
            <a:pPr eaLnBrk="1" hangingPunct="1"/>
            <a:r>
              <a:rPr lang="en-GB" sz="4000" smtClean="0"/>
              <a:t>1) Plant clones: Taking cuttings</a:t>
            </a:r>
          </a:p>
        </p:txBody>
      </p:sp>
      <p:sp>
        <p:nvSpPr>
          <p:cNvPr id="21508" name="Text Box 4"/>
          <p:cNvSpPr txBox="1">
            <a:spLocks noChangeArrowheads="1"/>
          </p:cNvSpPr>
          <p:nvPr/>
        </p:nvSpPr>
        <p:spPr bwMode="auto">
          <a:xfrm>
            <a:off x="468313" y="765175"/>
            <a:ext cx="834231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GB" sz="2400">
                <a:solidFill>
                  <a:srgbClr val="010066"/>
                </a:solidFill>
              </a:rPr>
              <a:t>A plant can easily and quickly be cloned by taking a </a:t>
            </a:r>
            <a:r>
              <a:rPr lang="en-GB" sz="2400" b="1">
                <a:solidFill>
                  <a:srgbClr val="10BC45"/>
                </a:solidFill>
              </a:rPr>
              <a:t>cutting</a:t>
            </a:r>
            <a:r>
              <a:rPr lang="en-GB" sz="2400">
                <a:solidFill>
                  <a:srgbClr val="010066"/>
                </a:solidFill>
              </a:rPr>
              <a:t>. This is a fast way of cloning. It is cheap and effective</a:t>
            </a:r>
            <a:endParaRPr lang="en-GB" sz="1200">
              <a:solidFill>
                <a:srgbClr val="010066"/>
              </a:solidFill>
            </a:endParaRPr>
          </a:p>
        </p:txBody>
      </p:sp>
      <p:pic>
        <p:nvPicPr>
          <p:cNvPr id="73733" name="Picture 5" descr="plant_cutti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99367">
            <a:off x="4929188" y="2743200"/>
            <a:ext cx="1130300" cy="50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4" name="Picture 6" descr="potted_cutti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77163" y="1885950"/>
            <a:ext cx="1022350"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5" name="AutoShape 7"/>
          <p:cNvSpPr>
            <a:spLocks noChangeArrowheads="1"/>
          </p:cNvSpPr>
          <p:nvPr/>
        </p:nvSpPr>
        <p:spPr bwMode="auto">
          <a:xfrm>
            <a:off x="3443288" y="2998788"/>
            <a:ext cx="1219200" cy="330200"/>
          </a:xfrm>
          <a:prstGeom prst="rightArrow">
            <a:avLst>
              <a:gd name="adj1" fmla="val 50000"/>
              <a:gd name="adj2" fmla="val 92308"/>
            </a:avLst>
          </a:prstGeom>
          <a:solidFill>
            <a:srgbClr val="10BC45"/>
          </a:solidFill>
          <a:ln w="25400">
            <a:noFill/>
            <a:miter lim="800000"/>
            <a:headEnd/>
            <a:tailEnd/>
          </a:ln>
          <a:effectLst>
            <a:outerShdw dist="40161" dir="4293903" algn="ctr" rotWithShape="0">
              <a:srgbClr val="5F5F5F">
                <a:alpha val="50000"/>
              </a:srgbClr>
            </a:outerShdw>
          </a:effectLst>
        </p:spPr>
        <p:txBody>
          <a:bodyPr wrap="none" anchor="ctr"/>
          <a:lstStyle/>
          <a:p>
            <a:pPr>
              <a:defRPr/>
            </a:pPr>
            <a:endParaRPr lang="en-US">
              <a:latin typeface="Arial" charset="0"/>
            </a:endParaRPr>
          </a:p>
        </p:txBody>
      </p:sp>
      <p:sp>
        <p:nvSpPr>
          <p:cNvPr id="73736" name="AutoShape 8"/>
          <p:cNvSpPr>
            <a:spLocks noChangeArrowheads="1"/>
          </p:cNvSpPr>
          <p:nvPr/>
        </p:nvSpPr>
        <p:spPr bwMode="auto">
          <a:xfrm>
            <a:off x="6291263" y="2932113"/>
            <a:ext cx="1219200" cy="330200"/>
          </a:xfrm>
          <a:prstGeom prst="rightArrow">
            <a:avLst>
              <a:gd name="adj1" fmla="val 50000"/>
              <a:gd name="adj2" fmla="val 92308"/>
            </a:avLst>
          </a:prstGeom>
          <a:solidFill>
            <a:srgbClr val="10BC45"/>
          </a:solidFill>
          <a:ln w="25400">
            <a:noFill/>
            <a:miter lim="800000"/>
            <a:headEnd/>
            <a:tailEnd/>
          </a:ln>
          <a:effectLst>
            <a:outerShdw dist="40161" dir="4293903" algn="ctr" rotWithShape="0">
              <a:srgbClr val="5F5F5F">
                <a:alpha val="50000"/>
              </a:srgbClr>
            </a:outerShdw>
          </a:effectLst>
        </p:spPr>
        <p:txBody>
          <a:bodyPr wrap="none" anchor="ctr"/>
          <a:lstStyle/>
          <a:p>
            <a:pPr>
              <a:defRPr/>
            </a:pPr>
            <a:endParaRPr lang="en-US">
              <a:latin typeface="Arial" charset="0"/>
            </a:endParaRPr>
          </a:p>
        </p:txBody>
      </p:sp>
      <p:sp>
        <p:nvSpPr>
          <p:cNvPr id="73737" name="Text Box 9"/>
          <p:cNvSpPr txBox="1">
            <a:spLocks noChangeArrowheads="1"/>
          </p:cNvSpPr>
          <p:nvPr/>
        </p:nvSpPr>
        <p:spPr bwMode="auto">
          <a:xfrm>
            <a:off x="695325" y="4302125"/>
            <a:ext cx="23907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b="1">
                <a:solidFill>
                  <a:srgbClr val="10BC45"/>
                </a:solidFill>
              </a:rPr>
              <a:t>stem cut from parent plant</a:t>
            </a:r>
          </a:p>
        </p:txBody>
      </p:sp>
      <p:sp>
        <p:nvSpPr>
          <p:cNvPr id="73738" name="Text Box 10"/>
          <p:cNvSpPr txBox="1">
            <a:spLocks noChangeArrowheads="1"/>
          </p:cNvSpPr>
          <p:nvPr/>
        </p:nvSpPr>
        <p:spPr bwMode="auto">
          <a:xfrm>
            <a:off x="5197475" y="3778250"/>
            <a:ext cx="38290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b="1">
                <a:solidFill>
                  <a:srgbClr val="10BC45"/>
                </a:solidFill>
              </a:rPr>
              <a:t>cutting dipped in rooting powder and planted</a:t>
            </a:r>
          </a:p>
        </p:txBody>
      </p:sp>
      <p:sp>
        <p:nvSpPr>
          <p:cNvPr id="73739" name="Rectangle 11"/>
          <p:cNvSpPr>
            <a:spLocks noChangeArrowheads="1"/>
          </p:cNvSpPr>
          <p:nvPr/>
        </p:nvSpPr>
        <p:spPr bwMode="auto">
          <a:xfrm>
            <a:off x="563563" y="5362575"/>
            <a:ext cx="85804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r>
              <a:rPr lang="en-GB" sz="2400">
                <a:solidFill>
                  <a:srgbClr val="010066"/>
                </a:solidFill>
              </a:rPr>
              <a:t>The problem with this method is that it cannot produce many clones at once.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3737"/>
                                        </p:tgtEl>
                                        <p:attrNameLst>
                                          <p:attrName>style.visibility</p:attrName>
                                        </p:attrNameLst>
                                      </p:cBhvr>
                                      <p:to>
                                        <p:strVal val="visible"/>
                                      </p:to>
                                    </p:set>
                                    <p:animEffect transition="in" filter="dissolve">
                                      <p:cBhvr>
                                        <p:cTn id="7" dur="500"/>
                                        <p:tgtEl>
                                          <p:spTgt spid="73737"/>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3735"/>
                                        </p:tgtEl>
                                        <p:attrNameLst>
                                          <p:attrName>style.visibility</p:attrName>
                                        </p:attrNameLst>
                                      </p:cBhvr>
                                      <p:to>
                                        <p:strVal val="visible"/>
                                      </p:to>
                                    </p:set>
                                    <p:animEffect transition="in" filter="wipe(left)">
                                      <p:cBhvr>
                                        <p:cTn id="11" dur="500"/>
                                        <p:tgtEl>
                                          <p:spTgt spid="73735"/>
                                        </p:tgtEl>
                                      </p:cBhvr>
                                    </p:animEffect>
                                  </p:childTnLst>
                                </p:cTn>
                              </p:par>
                            </p:childTnLst>
                          </p:cTn>
                        </p:par>
                        <p:par>
                          <p:cTn id="12" fill="hold" nodeType="afterGroup">
                            <p:stCondLst>
                              <p:cond delay="1000"/>
                            </p:stCondLst>
                            <p:childTnLst>
                              <p:par>
                                <p:cTn id="13" presetID="22" presetClass="entr" presetSubtype="8" fill="hold" nodeType="afterEffect">
                                  <p:stCondLst>
                                    <p:cond delay="0"/>
                                  </p:stCondLst>
                                  <p:childTnLst>
                                    <p:set>
                                      <p:cBhvr>
                                        <p:cTn id="14" dur="1" fill="hold">
                                          <p:stCondLst>
                                            <p:cond delay="0"/>
                                          </p:stCondLst>
                                        </p:cTn>
                                        <p:tgtEl>
                                          <p:spTgt spid="73733"/>
                                        </p:tgtEl>
                                        <p:attrNameLst>
                                          <p:attrName>style.visibility</p:attrName>
                                        </p:attrNameLst>
                                      </p:cBhvr>
                                      <p:to>
                                        <p:strVal val="visible"/>
                                      </p:to>
                                    </p:set>
                                    <p:animEffect transition="in" filter="wipe(left)">
                                      <p:cBhvr>
                                        <p:cTn id="15" dur="500"/>
                                        <p:tgtEl>
                                          <p:spTgt spid="73733"/>
                                        </p:tgtEl>
                                      </p:cBhvr>
                                    </p:animEffect>
                                  </p:childTnLst>
                                </p:cTn>
                              </p:par>
                            </p:childTnLst>
                          </p:cTn>
                        </p:par>
                        <p:par>
                          <p:cTn id="16" fill="hold" nodeType="afterGroup">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73738"/>
                                        </p:tgtEl>
                                        <p:attrNameLst>
                                          <p:attrName>style.visibility</p:attrName>
                                        </p:attrNameLst>
                                      </p:cBhvr>
                                      <p:to>
                                        <p:strVal val="visible"/>
                                      </p:to>
                                    </p:set>
                                    <p:animEffect transition="in" filter="dissolve">
                                      <p:cBhvr>
                                        <p:cTn id="19" dur="500"/>
                                        <p:tgtEl>
                                          <p:spTgt spid="73738"/>
                                        </p:tgtEl>
                                      </p:cBhvr>
                                    </p:animEffect>
                                  </p:childTnLst>
                                </p:cTn>
                              </p:par>
                            </p:childTnLst>
                          </p:cTn>
                        </p:par>
                        <p:par>
                          <p:cTn id="20" fill="hold" nodeType="afterGroup">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73736"/>
                                        </p:tgtEl>
                                        <p:attrNameLst>
                                          <p:attrName>style.visibility</p:attrName>
                                        </p:attrNameLst>
                                      </p:cBhvr>
                                      <p:to>
                                        <p:strVal val="visible"/>
                                      </p:to>
                                    </p:set>
                                    <p:animEffect transition="in" filter="wipe(left)">
                                      <p:cBhvr>
                                        <p:cTn id="23" dur="500"/>
                                        <p:tgtEl>
                                          <p:spTgt spid="73736"/>
                                        </p:tgtEl>
                                      </p:cBhvr>
                                    </p:animEffect>
                                  </p:childTnLst>
                                </p:cTn>
                              </p:par>
                            </p:childTnLst>
                          </p:cTn>
                        </p:par>
                        <p:par>
                          <p:cTn id="24" fill="hold" nodeType="afterGroup">
                            <p:stCondLst>
                              <p:cond delay="2500"/>
                            </p:stCondLst>
                            <p:childTnLst>
                              <p:par>
                                <p:cTn id="25" presetID="22" presetClass="entr" presetSubtype="4" fill="hold" nodeType="afterEffect">
                                  <p:stCondLst>
                                    <p:cond delay="0"/>
                                  </p:stCondLst>
                                  <p:childTnLst>
                                    <p:set>
                                      <p:cBhvr>
                                        <p:cTn id="26" dur="1" fill="hold">
                                          <p:stCondLst>
                                            <p:cond delay="0"/>
                                          </p:stCondLst>
                                        </p:cTn>
                                        <p:tgtEl>
                                          <p:spTgt spid="73734"/>
                                        </p:tgtEl>
                                        <p:attrNameLst>
                                          <p:attrName>style.visibility</p:attrName>
                                        </p:attrNameLst>
                                      </p:cBhvr>
                                      <p:to>
                                        <p:strVal val="visible"/>
                                      </p:to>
                                    </p:set>
                                    <p:animEffect transition="in" filter="wipe(down)">
                                      <p:cBhvr>
                                        <p:cTn id="27" dur="500"/>
                                        <p:tgtEl>
                                          <p:spTgt spid="73734"/>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73739"/>
                                        </p:tgtEl>
                                        <p:attrNameLst>
                                          <p:attrName>style.visibility</p:attrName>
                                        </p:attrNameLst>
                                      </p:cBhvr>
                                      <p:to>
                                        <p:strVal val="visible"/>
                                      </p:to>
                                    </p:set>
                                    <p:animEffect transition="in" filter="dissolve">
                                      <p:cBhvr>
                                        <p:cTn id="32" dur="500"/>
                                        <p:tgtEl>
                                          <p:spTgt spid="737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5" grpId="0" animBg="1"/>
      <p:bldP spid="73736" grpId="0" animBg="1"/>
      <p:bldP spid="73737" grpId="0"/>
      <p:bldP spid="73738" grpId="0"/>
      <p:bldP spid="7373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sz="quarter"/>
          </p:nvPr>
        </p:nvSpPr>
        <p:spPr/>
        <p:txBody>
          <a:bodyPr/>
          <a:lstStyle/>
          <a:p>
            <a:pPr eaLnBrk="1" hangingPunct="1"/>
            <a:r>
              <a:rPr lang="en-GB" smtClean="0"/>
              <a:t>Tissue culture</a:t>
            </a:r>
          </a:p>
        </p:txBody>
      </p:sp>
      <p:sp>
        <p:nvSpPr>
          <p:cNvPr id="3076" name="Rectangle 7"/>
          <p:cNvSpPr>
            <a:spLocks noChangeArrowheads="1"/>
          </p:cNvSpPr>
          <p:nvPr/>
        </p:nvSpPr>
        <p:spPr bwMode="auto">
          <a:xfrm>
            <a:off x="684213" y="0"/>
            <a:ext cx="7772400" cy="51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GB" sz="4000">
                <a:solidFill>
                  <a:schemeClr val="tx2"/>
                </a:solidFill>
              </a:rPr>
              <a:t>2) Plant clones: Tissue culture</a:t>
            </a:r>
          </a:p>
        </p:txBody>
      </p:sp>
    </p:spTree>
    <p:controls>
      <mc:AlternateContent xmlns:mc="http://schemas.openxmlformats.org/markup-compatibility/2006">
        <mc:Choice xmlns:v="urn:schemas-microsoft-com:vml" Requires="v">
          <p:control spid="3074" r:id="rId2" imgW="8699841" imgH="5308975"/>
        </mc:Choice>
        <mc:Fallback>
          <p:control r:id="rId2" imgW="8699841" imgH="5308975">
            <p:pic>
              <p:nvPicPr>
                <p:cNvPr id="0" name="ShockwaveFlash1"/>
                <p:cNvPicPr preferRelativeResize="0">
                  <a:picLocks noChangeArrowheads="1" noChangeShapeType="1"/>
                </p:cNvPicPr>
                <p:nvPr/>
              </p:nvPicPr>
              <p:blipFill>
                <a:blip r:embed="rId5">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sz="quarter"/>
          </p:nvPr>
        </p:nvSpPr>
        <p:spPr>
          <a:xfrm>
            <a:off x="0" y="0"/>
            <a:ext cx="9144000" cy="658813"/>
          </a:xfrm>
        </p:spPr>
        <p:txBody>
          <a:bodyPr/>
          <a:lstStyle/>
          <a:p>
            <a:pPr eaLnBrk="1" hangingPunct="1"/>
            <a:r>
              <a:rPr lang="en-GB" sz="3600" smtClean="0"/>
              <a:t>3) Animal clone: Embryo transplantation</a:t>
            </a:r>
          </a:p>
        </p:txBody>
      </p:sp>
      <p:sp>
        <p:nvSpPr>
          <p:cNvPr id="22531" name="Text Box 3"/>
          <p:cNvSpPr txBox="1">
            <a:spLocks noChangeArrowheads="1"/>
          </p:cNvSpPr>
          <p:nvPr/>
        </p:nvSpPr>
        <p:spPr bwMode="auto">
          <a:xfrm>
            <a:off x="323850" y="836613"/>
            <a:ext cx="858043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GB" sz="2400">
                <a:solidFill>
                  <a:srgbClr val="010066"/>
                </a:solidFill>
              </a:rPr>
              <a:t>It is more difficult to clone animals than plants. A technique used to create clone animals is </a:t>
            </a:r>
            <a:r>
              <a:rPr lang="en-GB" sz="2400" b="1">
                <a:solidFill>
                  <a:srgbClr val="10BC45"/>
                </a:solidFill>
              </a:rPr>
              <a:t>embryo transplanting</a:t>
            </a:r>
            <a:r>
              <a:rPr lang="en-GB" sz="2400">
                <a:solidFill>
                  <a:srgbClr val="010066"/>
                </a:solidFill>
              </a:rPr>
              <a:t>. For example, a cattle farmer would follow this process:</a:t>
            </a:r>
            <a:endParaRPr lang="en-GB" sz="1200">
              <a:solidFill>
                <a:srgbClr val="010066"/>
              </a:solidFill>
            </a:endParaRPr>
          </a:p>
        </p:txBody>
      </p:sp>
      <p:sp>
        <p:nvSpPr>
          <p:cNvPr id="77828" name="Text Box 4"/>
          <p:cNvSpPr txBox="1">
            <a:spLocks noChangeArrowheads="1"/>
          </p:cNvSpPr>
          <p:nvPr/>
        </p:nvSpPr>
        <p:spPr bwMode="auto">
          <a:xfrm>
            <a:off x="563563" y="2025650"/>
            <a:ext cx="85804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GB" sz="2400" b="1">
                <a:solidFill>
                  <a:srgbClr val="10BC45"/>
                </a:solidFill>
              </a:rPr>
              <a:t>1.</a:t>
            </a:r>
            <a:r>
              <a:rPr lang="en-GB" sz="2400">
                <a:solidFill>
                  <a:srgbClr val="010066"/>
                </a:solidFill>
              </a:rPr>
              <a:t>	Sperm is taken from the best bull and used to fertilize an egg from the best cow.</a:t>
            </a:r>
            <a:endParaRPr lang="en-GB" sz="1200">
              <a:solidFill>
                <a:srgbClr val="010066"/>
              </a:solidFill>
            </a:endParaRPr>
          </a:p>
        </p:txBody>
      </p:sp>
      <p:sp>
        <p:nvSpPr>
          <p:cNvPr id="77829" name="Text Box 5"/>
          <p:cNvSpPr txBox="1">
            <a:spLocks noChangeArrowheads="1"/>
          </p:cNvSpPr>
          <p:nvPr/>
        </p:nvSpPr>
        <p:spPr bwMode="auto">
          <a:xfrm>
            <a:off x="563563" y="2857500"/>
            <a:ext cx="85804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GB" sz="2400" b="1">
                <a:solidFill>
                  <a:srgbClr val="10BC45"/>
                </a:solidFill>
              </a:rPr>
              <a:t>2.</a:t>
            </a:r>
            <a:r>
              <a:rPr lang="en-GB" sz="2400">
                <a:solidFill>
                  <a:srgbClr val="010066"/>
                </a:solidFill>
              </a:rPr>
              <a:t>	The fertilized egg divides to form an embryo containing several cells.</a:t>
            </a:r>
            <a:endParaRPr lang="en-GB" sz="1200">
              <a:solidFill>
                <a:srgbClr val="010066"/>
              </a:solidFill>
            </a:endParaRPr>
          </a:p>
        </p:txBody>
      </p:sp>
      <p:sp>
        <p:nvSpPr>
          <p:cNvPr id="77830" name="Text Box 6"/>
          <p:cNvSpPr txBox="1">
            <a:spLocks noChangeArrowheads="1"/>
          </p:cNvSpPr>
          <p:nvPr/>
        </p:nvSpPr>
        <p:spPr bwMode="auto">
          <a:xfrm>
            <a:off x="563563" y="3690938"/>
            <a:ext cx="858043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GB" sz="2400" b="1">
                <a:solidFill>
                  <a:srgbClr val="10BC45"/>
                </a:solidFill>
              </a:rPr>
              <a:t>3.</a:t>
            </a:r>
            <a:r>
              <a:rPr lang="en-GB" sz="2400">
                <a:solidFill>
                  <a:srgbClr val="010066"/>
                </a:solidFill>
              </a:rPr>
              <a:t>	The embryo is separated into individual cells, which go on to form new embryos. Each embryo contains the same genes.</a:t>
            </a:r>
            <a:endParaRPr lang="en-GB" sz="1200">
              <a:solidFill>
                <a:srgbClr val="010066"/>
              </a:solidFill>
            </a:endParaRPr>
          </a:p>
        </p:txBody>
      </p:sp>
      <p:sp>
        <p:nvSpPr>
          <p:cNvPr id="77831" name="Text Box 7"/>
          <p:cNvSpPr txBox="1">
            <a:spLocks noChangeArrowheads="1"/>
          </p:cNvSpPr>
          <p:nvPr/>
        </p:nvSpPr>
        <p:spPr bwMode="auto">
          <a:xfrm>
            <a:off x="563563" y="4887913"/>
            <a:ext cx="85804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GB" sz="2400" b="1">
                <a:solidFill>
                  <a:srgbClr val="10BC45"/>
                </a:solidFill>
              </a:rPr>
              <a:t>4.</a:t>
            </a:r>
            <a:r>
              <a:rPr lang="en-GB" sz="2400">
                <a:solidFill>
                  <a:srgbClr val="010066"/>
                </a:solidFill>
              </a:rPr>
              <a:t>	The embryos are implanted into </a:t>
            </a:r>
            <a:r>
              <a:rPr lang="en-GB" sz="2400" b="1">
                <a:solidFill>
                  <a:srgbClr val="10BC45"/>
                </a:solidFill>
              </a:rPr>
              <a:t>surrogate</a:t>
            </a:r>
            <a:r>
              <a:rPr lang="en-GB" sz="2400">
                <a:solidFill>
                  <a:srgbClr val="010066"/>
                </a:solidFill>
              </a:rPr>
              <a:t> cows.</a:t>
            </a:r>
            <a:endParaRPr lang="en-GB" sz="1200">
              <a:solidFill>
                <a:srgbClr val="010066"/>
              </a:solidFill>
            </a:endParaRPr>
          </a:p>
        </p:txBody>
      </p:sp>
      <p:sp>
        <p:nvSpPr>
          <p:cNvPr id="77832" name="Text Box 8"/>
          <p:cNvSpPr txBox="1">
            <a:spLocks noChangeArrowheads="1"/>
          </p:cNvSpPr>
          <p:nvPr/>
        </p:nvSpPr>
        <p:spPr bwMode="auto">
          <a:xfrm>
            <a:off x="563563" y="5356225"/>
            <a:ext cx="85804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GB" sz="2400" b="1">
                <a:solidFill>
                  <a:srgbClr val="10BC45"/>
                </a:solidFill>
              </a:rPr>
              <a:t>5.</a:t>
            </a:r>
            <a:r>
              <a:rPr lang="en-GB" sz="2400">
                <a:solidFill>
                  <a:srgbClr val="010066"/>
                </a:solidFill>
              </a:rPr>
              <a:t>	The cows give birth to calves, which are all clones of each other.</a:t>
            </a:r>
            <a:endParaRPr lang="en-GB" sz="1200">
              <a:solidFill>
                <a:srgbClr val="010066"/>
              </a:solidFill>
            </a:endParaRPr>
          </a:p>
        </p:txBody>
      </p:sp>
      <p:sp>
        <p:nvSpPr>
          <p:cNvPr id="22537" name="Line 10"/>
          <p:cNvSpPr>
            <a:spLocks noChangeShapeType="1"/>
          </p:cNvSpPr>
          <p:nvPr/>
        </p:nvSpPr>
        <p:spPr bwMode="auto">
          <a:xfrm>
            <a:off x="7596188" y="5805488"/>
            <a:ext cx="0" cy="863600"/>
          </a:xfrm>
          <a:prstGeom prst="line">
            <a:avLst/>
          </a:prstGeom>
          <a:noFill/>
          <a:ln w="60325">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7828"/>
                                        </p:tgtEl>
                                        <p:attrNameLst>
                                          <p:attrName>style.visibility</p:attrName>
                                        </p:attrNameLst>
                                      </p:cBhvr>
                                      <p:to>
                                        <p:strVal val="visible"/>
                                      </p:to>
                                    </p:set>
                                    <p:animEffect transition="in" filter="dissolve">
                                      <p:cBhvr>
                                        <p:cTn id="7" dur="500"/>
                                        <p:tgtEl>
                                          <p:spTgt spid="7782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7829"/>
                                        </p:tgtEl>
                                        <p:attrNameLst>
                                          <p:attrName>style.visibility</p:attrName>
                                        </p:attrNameLst>
                                      </p:cBhvr>
                                      <p:to>
                                        <p:strVal val="visible"/>
                                      </p:to>
                                    </p:set>
                                    <p:animEffect transition="in" filter="dissolve">
                                      <p:cBhvr>
                                        <p:cTn id="12" dur="500"/>
                                        <p:tgtEl>
                                          <p:spTgt spid="7782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77830"/>
                                        </p:tgtEl>
                                        <p:attrNameLst>
                                          <p:attrName>style.visibility</p:attrName>
                                        </p:attrNameLst>
                                      </p:cBhvr>
                                      <p:to>
                                        <p:strVal val="visible"/>
                                      </p:to>
                                    </p:set>
                                    <p:animEffect transition="in" filter="dissolve">
                                      <p:cBhvr>
                                        <p:cTn id="17" dur="500"/>
                                        <p:tgtEl>
                                          <p:spTgt spid="7783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77831"/>
                                        </p:tgtEl>
                                        <p:attrNameLst>
                                          <p:attrName>style.visibility</p:attrName>
                                        </p:attrNameLst>
                                      </p:cBhvr>
                                      <p:to>
                                        <p:strVal val="visible"/>
                                      </p:to>
                                    </p:set>
                                    <p:animEffect transition="in" filter="dissolve">
                                      <p:cBhvr>
                                        <p:cTn id="22" dur="500"/>
                                        <p:tgtEl>
                                          <p:spTgt spid="7783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77832"/>
                                        </p:tgtEl>
                                        <p:attrNameLst>
                                          <p:attrName>style.visibility</p:attrName>
                                        </p:attrNameLst>
                                      </p:cBhvr>
                                      <p:to>
                                        <p:strVal val="visible"/>
                                      </p:to>
                                    </p:set>
                                    <p:animEffect transition="in" filter="dissolve">
                                      <p:cBhvr>
                                        <p:cTn id="27" dur="500"/>
                                        <p:tgtEl>
                                          <p:spTgt spid="778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8" grpId="0"/>
      <p:bldP spid="77829" grpId="0"/>
      <p:bldP spid="77830" grpId="0"/>
      <p:bldP spid="77831" grpId="0"/>
      <p:bldP spid="7783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co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67463" y="1890713"/>
            <a:ext cx="2528887" cy="2128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5" name="Picture 3" descr="bu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95725" y="801688"/>
            <a:ext cx="3124200" cy="242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Text Box 5"/>
          <p:cNvSpPr txBox="1">
            <a:spLocks noChangeArrowheads="1"/>
          </p:cNvSpPr>
          <p:nvPr/>
        </p:nvSpPr>
        <p:spPr bwMode="auto">
          <a:xfrm>
            <a:off x="563563" y="784225"/>
            <a:ext cx="3427412"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GB" sz="2400">
                <a:solidFill>
                  <a:srgbClr val="010066"/>
                </a:solidFill>
              </a:rPr>
              <a:t>Embryo transplantation enables a farmer to produce several new animals that have the characteristics of the best bull and best cow.  </a:t>
            </a:r>
            <a:endParaRPr lang="en-GB" sz="1200">
              <a:solidFill>
                <a:srgbClr val="010066"/>
              </a:solidFill>
            </a:endParaRPr>
          </a:p>
        </p:txBody>
      </p:sp>
      <p:sp>
        <p:nvSpPr>
          <p:cNvPr id="79878" name="Text Box 6"/>
          <p:cNvSpPr txBox="1">
            <a:spLocks noChangeArrowheads="1"/>
          </p:cNvSpPr>
          <p:nvPr/>
        </p:nvSpPr>
        <p:spPr bwMode="auto">
          <a:xfrm>
            <a:off x="563563" y="4991100"/>
            <a:ext cx="8342312"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GB" sz="2400">
                <a:solidFill>
                  <a:srgbClr val="010066"/>
                </a:solidFill>
              </a:rPr>
              <a:t>Before embryo transplantation takes place, the cow is given fertility drugs to increase the number of eggs she produces. How does that improve the procedure?</a:t>
            </a:r>
            <a:endParaRPr lang="en-GB" sz="1200">
              <a:solidFill>
                <a:srgbClr val="010066"/>
              </a:solidFill>
            </a:endParaRPr>
          </a:p>
        </p:txBody>
      </p:sp>
      <p:pic>
        <p:nvPicPr>
          <p:cNvPr id="79879" name="Picture 7" descr="wide_gras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6263" y="4157663"/>
            <a:ext cx="612457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80" name="Picture 8" descr="cal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6300" y="3398838"/>
            <a:ext cx="1676400" cy="1220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81" name="Picture 9" descr="cal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02000" y="3490913"/>
            <a:ext cx="1676400" cy="1220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82" name="Picture 10" descr="cal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49450" y="3624263"/>
            <a:ext cx="1676400" cy="1220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83" name="Picture 11" descr="cal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8350" y="3471863"/>
            <a:ext cx="1676400" cy="1220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3" name="Rectangle 14"/>
          <p:cNvSpPr>
            <a:spLocks noGrp="1" noChangeArrowheads="1"/>
          </p:cNvSpPr>
          <p:nvPr>
            <p:ph type="title" sz="quarter"/>
          </p:nvPr>
        </p:nvSpPr>
        <p:spPr>
          <a:xfrm>
            <a:off x="0" y="0"/>
            <a:ext cx="9144000" cy="658813"/>
          </a:xfrm>
          <a:noFill/>
        </p:spPr>
        <p:txBody>
          <a:bodyPr/>
          <a:lstStyle/>
          <a:p>
            <a:pPr eaLnBrk="1" hangingPunct="1"/>
            <a:r>
              <a:rPr lang="en-GB" sz="3600" smtClean="0"/>
              <a:t>3) Animal clone: Embryo transplantation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79880"/>
                                        </p:tgtEl>
                                        <p:attrNameLst>
                                          <p:attrName>style.visibility</p:attrName>
                                        </p:attrNameLst>
                                      </p:cBhvr>
                                      <p:to>
                                        <p:strVal val="visible"/>
                                      </p:to>
                                    </p:set>
                                    <p:animEffect transition="in" filter="wipe(up)">
                                      <p:cBhvr>
                                        <p:cTn id="7" dur="500"/>
                                        <p:tgtEl>
                                          <p:spTgt spid="79880"/>
                                        </p:tgtEl>
                                      </p:cBhvr>
                                    </p:animEffect>
                                  </p:childTnLst>
                                </p:cTn>
                              </p:par>
                            </p:childTnLst>
                          </p:cTn>
                        </p:par>
                        <p:par>
                          <p:cTn id="8" fill="hold" nodeType="afterGroup">
                            <p:stCondLst>
                              <p:cond delay="500"/>
                            </p:stCondLst>
                            <p:childTnLst>
                              <p:par>
                                <p:cTn id="9" presetID="22" presetClass="entr" presetSubtype="1" fill="hold" nodeType="afterEffect">
                                  <p:stCondLst>
                                    <p:cond delay="0"/>
                                  </p:stCondLst>
                                  <p:childTnLst>
                                    <p:set>
                                      <p:cBhvr>
                                        <p:cTn id="10" dur="1" fill="hold">
                                          <p:stCondLst>
                                            <p:cond delay="0"/>
                                          </p:stCondLst>
                                        </p:cTn>
                                        <p:tgtEl>
                                          <p:spTgt spid="79882"/>
                                        </p:tgtEl>
                                        <p:attrNameLst>
                                          <p:attrName>style.visibility</p:attrName>
                                        </p:attrNameLst>
                                      </p:cBhvr>
                                      <p:to>
                                        <p:strVal val="visible"/>
                                      </p:to>
                                    </p:set>
                                    <p:animEffect transition="in" filter="wipe(up)">
                                      <p:cBhvr>
                                        <p:cTn id="11" dur="500"/>
                                        <p:tgtEl>
                                          <p:spTgt spid="79882"/>
                                        </p:tgtEl>
                                      </p:cBhvr>
                                    </p:animEffect>
                                  </p:childTnLst>
                                </p:cTn>
                              </p:par>
                            </p:childTnLst>
                          </p:cTn>
                        </p:par>
                        <p:par>
                          <p:cTn id="12" fill="hold" nodeType="afterGroup">
                            <p:stCondLst>
                              <p:cond delay="1000"/>
                            </p:stCondLst>
                            <p:childTnLst>
                              <p:par>
                                <p:cTn id="13" presetID="22" presetClass="entr" presetSubtype="1" fill="hold" nodeType="afterEffect">
                                  <p:stCondLst>
                                    <p:cond delay="0"/>
                                  </p:stCondLst>
                                  <p:childTnLst>
                                    <p:set>
                                      <p:cBhvr>
                                        <p:cTn id="14" dur="1" fill="hold">
                                          <p:stCondLst>
                                            <p:cond delay="0"/>
                                          </p:stCondLst>
                                        </p:cTn>
                                        <p:tgtEl>
                                          <p:spTgt spid="79881"/>
                                        </p:tgtEl>
                                        <p:attrNameLst>
                                          <p:attrName>style.visibility</p:attrName>
                                        </p:attrNameLst>
                                      </p:cBhvr>
                                      <p:to>
                                        <p:strVal val="visible"/>
                                      </p:to>
                                    </p:set>
                                    <p:animEffect transition="in" filter="wipe(up)">
                                      <p:cBhvr>
                                        <p:cTn id="15" dur="500"/>
                                        <p:tgtEl>
                                          <p:spTgt spid="79881"/>
                                        </p:tgtEl>
                                      </p:cBhvr>
                                    </p:animEffect>
                                  </p:childTnLst>
                                </p:cTn>
                              </p:par>
                            </p:childTnLst>
                          </p:cTn>
                        </p:par>
                        <p:par>
                          <p:cTn id="16" fill="hold" nodeType="afterGroup">
                            <p:stCondLst>
                              <p:cond delay="1500"/>
                            </p:stCondLst>
                            <p:childTnLst>
                              <p:par>
                                <p:cTn id="17" presetID="22" presetClass="entr" presetSubtype="1" fill="hold" nodeType="afterEffect">
                                  <p:stCondLst>
                                    <p:cond delay="0"/>
                                  </p:stCondLst>
                                  <p:childTnLst>
                                    <p:set>
                                      <p:cBhvr>
                                        <p:cTn id="18" dur="1" fill="hold">
                                          <p:stCondLst>
                                            <p:cond delay="0"/>
                                          </p:stCondLst>
                                        </p:cTn>
                                        <p:tgtEl>
                                          <p:spTgt spid="79883"/>
                                        </p:tgtEl>
                                        <p:attrNameLst>
                                          <p:attrName>style.visibility</p:attrName>
                                        </p:attrNameLst>
                                      </p:cBhvr>
                                      <p:to>
                                        <p:strVal val="visible"/>
                                      </p:to>
                                    </p:set>
                                    <p:animEffect transition="in" filter="wipe(up)">
                                      <p:cBhvr>
                                        <p:cTn id="19" dur="500"/>
                                        <p:tgtEl>
                                          <p:spTgt spid="79883"/>
                                        </p:tgtEl>
                                      </p:cBhvr>
                                    </p:animEffect>
                                  </p:childTnLst>
                                </p:cTn>
                              </p:par>
                            </p:childTnLst>
                          </p:cTn>
                        </p:par>
                        <p:par>
                          <p:cTn id="20" fill="hold" nodeType="afterGroup">
                            <p:stCondLst>
                              <p:cond delay="2000"/>
                            </p:stCondLst>
                            <p:childTnLst>
                              <p:par>
                                <p:cTn id="21" presetID="23" presetClass="entr" presetSubtype="16" fill="hold" nodeType="afterEffect">
                                  <p:stCondLst>
                                    <p:cond delay="0"/>
                                  </p:stCondLst>
                                  <p:childTnLst>
                                    <p:set>
                                      <p:cBhvr>
                                        <p:cTn id="22" dur="1" fill="hold">
                                          <p:stCondLst>
                                            <p:cond delay="0"/>
                                          </p:stCondLst>
                                        </p:cTn>
                                        <p:tgtEl>
                                          <p:spTgt spid="79879"/>
                                        </p:tgtEl>
                                        <p:attrNameLst>
                                          <p:attrName>style.visibility</p:attrName>
                                        </p:attrNameLst>
                                      </p:cBhvr>
                                      <p:to>
                                        <p:strVal val="visible"/>
                                      </p:to>
                                    </p:set>
                                    <p:anim calcmode="lin" valueType="num">
                                      <p:cBhvr>
                                        <p:cTn id="23" dur="500" fill="hold"/>
                                        <p:tgtEl>
                                          <p:spTgt spid="79879"/>
                                        </p:tgtEl>
                                        <p:attrNameLst>
                                          <p:attrName>ppt_w</p:attrName>
                                        </p:attrNameLst>
                                      </p:cBhvr>
                                      <p:tavLst>
                                        <p:tav tm="0">
                                          <p:val>
                                            <p:fltVal val="0"/>
                                          </p:val>
                                        </p:tav>
                                        <p:tav tm="100000">
                                          <p:val>
                                            <p:strVal val="#ppt_w"/>
                                          </p:val>
                                        </p:tav>
                                      </p:tavLst>
                                    </p:anim>
                                    <p:anim calcmode="lin" valueType="num">
                                      <p:cBhvr>
                                        <p:cTn id="24" dur="500" fill="hold"/>
                                        <p:tgtEl>
                                          <p:spTgt spid="79879"/>
                                        </p:tgtEl>
                                        <p:attrNameLst>
                                          <p:attrName>ppt_h</p:attrName>
                                        </p:attrNameLst>
                                      </p:cBhvr>
                                      <p:tavLst>
                                        <p:tav tm="0">
                                          <p:val>
                                            <p:fltVal val="0"/>
                                          </p:val>
                                        </p:tav>
                                        <p:tav tm="100000">
                                          <p:val>
                                            <p:strVal val="#ppt_h"/>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79878"/>
                                        </p:tgtEl>
                                        <p:attrNameLst>
                                          <p:attrName>style.visibility</p:attrName>
                                        </p:attrNameLst>
                                      </p:cBhvr>
                                      <p:to>
                                        <p:strVal val="visible"/>
                                      </p:to>
                                    </p:set>
                                    <p:animEffect transition="in" filter="dissolve">
                                      <p:cBhvr>
                                        <p:cTn id="29" dur="500"/>
                                        <p:tgtEl>
                                          <p:spTgt spid="798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sz="quarter"/>
          </p:nvPr>
        </p:nvSpPr>
        <p:spPr>
          <a:xfrm>
            <a:off x="0" y="0"/>
            <a:ext cx="9144000" cy="620713"/>
          </a:xfrm>
        </p:spPr>
        <p:txBody>
          <a:bodyPr/>
          <a:lstStyle/>
          <a:p>
            <a:pPr eaLnBrk="1" hangingPunct="1"/>
            <a:r>
              <a:rPr lang="en-GB" sz="3200" smtClean="0"/>
              <a:t>4) Adult cloning</a:t>
            </a:r>
          </a:p>
        </p:txBody>
      </p:sp>
      <p:sp>
        <p:nvSpPr>
          <p:cNvPr id="24579" name="Text Box 3"/>
          <p:cNvSpPr txBox="1">
            <a:spLocks noChangeArrowheads="1"/>
          </p:cNvSpPr>
          <p:nvPr/>
        </p:nvSpPr>
        <p:spPr bwMode="auto">
          <a:xfrm>
            <a:off x="563563" y="784225"/>
            <a:ext cx="834231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GB" sz="2400">
                <a:solidFill>
                  <a:srgbClr val="010066"/>
                </a:solidFill>
              </a:rPr>
              <a:t>Embryo transplantation enables animals to be created that are clones of each other, but not clones of the parent.</a:t>
            </a:r>
            <a:endParaRPr lang="en-GB" sz="1200">
              <a:solidFill>
                <a:srgbClr val="010066"/>
              </a:solidFill>
            </a:endParaRPr>
          </a:p>
        </p:txBody>
      </p:sp>
      <p:sp>
        <p:nvSpPr>
          <p:cNvPr id="81924" name="Text Box 4"/>
          <p:cNvSpPr txBox="1">
            <a:spLocks noChangeArrowheads="1"/>
          </p:cNvSpPr>
          <p:nvPr/>
        </p:nvSpPr>
        <p:spPr bwMode="auto">
          <a:xfrm>
            <a:off x="563563" y="1885950"/>
            <a:ext cx="425608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GB" sz="2400">
                <a:solidFill>
                  <a:srgbClr val="010066"/>
                </a:solidFill>
              </a:rPr>
              <a:t>Cloning a single adult animal, especially a mammal, is much more complicated.</a:t>
            </a:r>
            <a:endParaRPr lang="en-GB" sz="1200">
              <a:solidFill>
                <a:srgbClr val="010066"/>
              </a:solidFill>
            </a:endParaRPr>
          </a:p>
        </p:txBody>
      </p:sp>
      <p:sp>
        <p:nvSpPr>
          <p:cNvPr id="81925" name="Text Box 5"/>
          <p:cNvSpPr txBox="1">
            <a:spLocks noChangeArrowheads="1"/>
          </p:cNvSpPr>
          <p:nvPr/>
        </p:nvSpPr>
        <p:spPr bwMode="auto">
          <a:xfrm>
            <a:off x="563563" y="3354388"/>
            <a:ext cx="427513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GB" sz="2400">
                <a:solidFill>
                  <a:srgbClr val="010066"/>
                </a:solidFill>
              </a:rPr>
              <a:t>The most famous animal clone is </a:t>
            </a:r>
            <a:r>
              <a:rPr lang="en-GB" sz="2400" b="1">
                <a:solidFill>
                  <a:srgbClr val="10BC45"/>
                </a:solidFill>
              </a:rPr>
              <a:t>Dolly the sheep</a:t>
            </a:r>
            <a:r>
              <a:rPr lang="en-GB" sz="2400">
                <a:solidFill>
                  <a:srgbClr val="010066"/>
                </a:solidFill>
              </a:rPr>
              <a:t>, who was born on 5 July 1996.</a:t>
            </a:r>
          </a:p>
        </p:txBody>
      </p:sp>
      <p:pic>
        <p:nvPicPr>
          <p:cNvPr id="81926" name="Picture 6" descr="dolly_pho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24450" y="1928813"/>
            <a:ext cx="3429000" cy="404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7" name="Text Box 7"/>
          <p:cNvSpPr txBox="1">
            <a:spLocks noChangeArrowheads="1"/>
          </p:cNvSpPr>
          <p:nvPr/>
        </p:nvSpPr>
        <p:spPr bwMode="auto">
          <a:xfrm>
            <a:off x="563563" y="4822825"/>
            <a:ext cx="427513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GB" sz="2400">
                <a:solidFill>
                  <a:srgbClr val="010066"/>
                </a:solidFill>
              </a:rPr>
              <a:t>Dolly was not the first animal clone, but the first mammal to be cloned from an adult cell.</a:t>
            </a:r>
            <a:endParaRPr lang="en-GB" sz="1200">
              <a:solidFill>
                <a:srgbClr val="010066"/>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1924"/>
                                        </p:tgtEl>
                                        <p:attrNameLst>
                                          <p:attrName>style.visibility</p:attrName>
                                        </p:attrNameLst>
                                      </p:cBhvr>
                                      <p:to>
                                        <p:strVal val="visible"/>
                                      </p:to>
                                    </p:set>
                                    <p:animEffect transition="in" filter="dissolve">
                                      <p:cBhvr>
                                        <p:cTn id="7" dur="500"/>
                                        <p:tgtEl>
                                          <p:spTgt spid="8192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1925"/>
                                        </p:tgtEl>
                                        <p:attrNameLst>
                                          <p:attrName>style.visibility</p:attrName>
                                        </p:attrNameLst>
                                      </p:cBhvr>
                                      <p:to>
                                        <p:strVal val="visible"/>
                                      </p:to>
                                    </p:set>
                                    <p:animEffect transition="in" filter="dissolve">
                                      <p:cBhvr>
                                        <p:cTn id="12" dur="500"/>
                                        <p:tgtEl>
                                          <p:spTgt spid="81925"/>
                                        </p:tgtEl>
                                      </p:cBhvr>
                                    </p:animEffect>
                                  </p:childTnLst>
                                </p:cTn>
                              </p:par>
                            </p:childTnLst>
                          </p:cTn>
                        </p:par>
                        <p:par>
                          <p:cTn id="13" fill="hold" nodeType="afterGroup">
                            <p:stCondLst>
                              <p:cond delay="500"/>
                            </p:stCondLst>
                            <p:childTnLst>
                              <p:par>
                                <p:cTn id="14" presetID="22" presetClass="entr" presetSubtype="1" fill="hold" nodeType="afterEffect">
                                  <p:stCondLst>
                                    <p:cond delay="0"/>
                                  </p:stCondLst>
                                  <p:childTnLst>
                                    <p:set>
                                      <p:cBhvr>
                                        <p:cTn id="15" dur="1" fill="hold">
                                          <p:stCondLst>
                                            <p:cond delay="0"/>
                                          </p:stCondLst>
                                        </p:cTn>
                                        <p:tgtEl>
                                          <p:spTgt spid="81926"/>
                                        </p:tgtEl>
                                        <p:attrNameLst>
                                          <p:attrName>style.visibility</p:attrName>
                                        </p:attrNameLst>
                                      </p:cBhvr>
                                      <p:to>
                                        <p:strVal val="visible"/>
                                      </p:to>
                                    </p:set>
                                    <p:animEffect transition="in" filter="wipe(up)">
                                      <p:cBhvr>
                                        <p:cTn id="16" dur="500"/>
                                        <p:tgtEl>
                                          <p:spTgt spid="81926"/>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81927"/>
                                        </p:tgtEl>
                                        <p:attrNameLst>
                                          <p:attrName>style.visibility</p:attrName>
                                        </p:attrNameLst>
                                      </p:cBhvr>
                                      <p:to>
                                        <p:strVal val="visible"/>
                                      </p:to>
                                    </p:set>
                                    <p:animEffect transition="in" filter="dissolve">
                                      <p:cBhvr>
                                        <p:cTn id="21" dur="500"/>
                                        <p:tgtEl>
                                          <p:spTgt spid="819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4" grpId="0"/>
      <p:bldP spid="81925" grpId="0"/>
      <p:bldP spid="8192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Text Box 5"/>
          <p:cNvSpPr txBox="1">
            <a:spLocks noChangeArrowheads="1"/>
          </p:cNvSpPr>
          <p:nvPr/>
        </p:nvSpPr>
        <p:spPr bwMode="auto">
          <a:xfrm>
            <a:off x="0" y="620713"/>
            <a:ext cx="9144000" cy="3652837"/>
          </a:xfrm>
          <a:prstGeom prst="rect">
            <a:avLst/>
          </a:prstGeom>
          <a:noFill/>
          <a:ln w="9525">
            <a:noFill/>
            <a:miter lim="800000"/>
            <a:headEnd/>
            <a:tailEnd/>
          </a:ln>
          <a:effectLst/>
        </p:spPr>
        <p:txBody>
          <a:bodyPr>
            <a:spAutoFit/>
          </a:bodyPr>
          <a:lstStyle/>
          <a:p>
            <a:pPr>
              <a:spcBef>
                <a:spcPct val="50000"/>
              </a:spcBef>
              <a:defRPr/>
            </a:pPr>
            <a:r>
              <a:rPr lang="en-GB" sz="2400" b="1" u="sng">
                <a:latin typeface="Arial" charset="0"/>
              </a:rPr>
              <a:t>Objective</a:t>
            </a:r>
          </a:p>
          <a:p>
            <a:pPr>
              <a:spcBef>
                <a:spcPct val="50000"/>
              </a:spcBef>
              <a:defRPr/>
            </a:pPr>
            <a:r>
              <a:rPr lang="en-GB" sz="2400" b="1">
                <a:solidFill>
                  <a:srgbClr val="9900FF"/>
                </a:solidFill>
                <a:effectLst>
                  <a:outerShdw blurRad="38100" dist="38100" dir="2700000" algn="tl">
                    <a:srgbClr val="C0C0C0"/>
                  </a:outerShdw>
                </a:effectLst>
                <a:latin typeface="Comic Sans MS" pitchFamily="66" charset="0"/>
              </a:rPr>
              <a:t>To extract DNA from banana</a:t>
            </a:r>
            <a:r>
              <a:rPr lang="en-GB" sz="2400" b="1">
                <a:latin typeface="Comic Sans MS" pitchFamily="66" charset="0"/>
              </a:rPr>
              <a:t>. </a:t>
            </a:r>
          </a:p>
          <a:p>
            <a:pPr>
              <a:spcBef>
                <a:spcPct val="50000"/>
              </a:spcBef>
              <a:defRPr/>
            </a:pPr>
            <a:r>
              <a:rPr lang="en-GB" sz="2400" b="1" u="sng">
                <a:latin typeface="Arial" charset="0"/>
              </a:rPr>
              <a:t>Success Criteria</a:t>
            </a:r>
          </a:p>
          <a:p>
            <a:pPr>
              <a:spcBef>
                <a:spcPct val="50000"/>
              </a:spcBef>
              <a:defRPr/>
            </a:pPr>
            <a:r>
              <a:rPr lang="en-GB" sz="2000">
                <a:latin typeface="Arial" charset="0"/>
              </a:rPr>
              <a:t>By the end of the lesson I:</a:t>
            </a:r>
          </a:p>
          <a:p>
            <a:pPr>
              <a:spcBef>
                <a:spcPct val="50000"/>
              </a:spcBef>
              <a:buFontTx/>
              <a:buChar char="•"/>
              <a:defRPr/>
            </a:pPr>
            <a:r>
              <a:rPr lang="en-GB" sz="2400" b="1">
                <a:latin typeface="Comic Sans MS" pitchFamily="66" charset="0"/>
              </a:rPr>
              <a:t> </a:t>
            </a:r>
            <a:r>
              <a:rPr lang="en-GB" sz="2400" b="1">
                <a:solidFill>
                  <a:srgbClr val="008000"/>
                </a:solidFill>
                <a:latin typeface="Comic Sans MS" pitchFamily="66" charset="0"/>
              </a:rPr>
              <a:t>can identify how to extract DNA from a banana.</a:t>
            </a:r>
          </a:p>
          <a:p>
            <a:pPr>
              <a:spcBef>
                <a:spcPct val="50000"/>
              </a:spcBef>
              <a:buFontTx/>
              <a:buChar char="•"/>
              <a:defRPr/>
            </a:pPr>
            <a:r>
              <a:rPr lang="en-GB" sz="2400" b="1">
                <a:solidFill>
                  <a:srgbClr val="FF0000"/>
                </a:solidFill>
                <a:latin typeface="Comic Sans MS" pitchFamily="66" charset="0"/>
              </a:rPr>
              <a:t> can work safely in a laboratory.</a:t>
            </a:r>
          </a:p>
          <a:p>
            <a:pPr>
              <a:spcBef>
                <a:spcPct val="50000"/>
              </a:spcBef>
              <a:buFontTx/>
              <a:buChar char="•"/>
              <a:defRPr/>
            </a:pPr>
            <a:r>
              <a:rPr lang="en-GB" sz="2400" b="1">
                <a:solidFill>
                  <a:srgbClr val="0000FF"/>
                </a:solidFill>
                <a:latin typeface="Comic Sans MS" pitchFamily="66" charset="0"/>
              </a:rPr>
              <a:t> can work as part of a team to complete an investigation.</a:t>
            </a:r>
            <a:endParaRPr lang="en-GB" sz="2400" b="1">
              <a:latin typeface="Comic Sans MS" pitchFamily="66"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3"/>
          <p:cNvSpPr txBox="1">
            <a:spLocks noChangeArrowheads="1"/>
          </p:cNvSpPr>
          <p:nvPr/>
        </p:nvSpPr>
        <p:spPr bwMode="auto">
          <a:xfrm>
            <a:off x="563563" y="765175"/>
            <a:ext cx="85804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GB" sz="2400">
                <a:solidFill>
                  <a:srgbClr val="010066"/>
                </a:solidFill>
              </a:rPr>
              <a:t>Dolly was created using a technique called </a:t>
            </a:r>
            <a:r>
              <a:rPr lang="en-GB" sz="2400" b="1">
                <a:solidFill>
                  <a:srgbClr val="10BC45"/>
                </a:solidFill>
              </a:rPr>
              <a:t>nuclear transfer</a:t>
            </a:r>
            <a:r>
              <a:rPr lang="en-GB" sz="2400">
                <a:solidFill>
                  <a:srgbClr val="010066"/>
                </a:solidFill>
              </a:rPr>
              <a:t>.</a:t>
            </a:r>
            <a:endParaRPr lang="en-GB" sz="1200">
              <a:solidFill>
                <a:srgbClr val="010066"/>
              </a:solidFill>
            </a:endParaRPr>
          </a:p>
        </p:txBody>
      </p:sp>
      <p:sp>
        <p:nvSpPr>
          <p:cNvPr id="83972" name="Text Box 4"/>
          <p:cNvSpPr txBox="1">
            <a:spLocks noChangeArrowheads="1"/>
          </p:cNvSpPr>
          <p:nvPr/>
        </p:nvSpPr>
        <p:spPr bwMode="auto">
          <a:xfrm>
            <a:off x="468313" y="3860800"/>
            <a:ext cx="844708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GB" sz="2400">
                <a:solidFill>
                  <a:srgbClr val="010066"/>
                </a:solidFill>
              </a:rPr>
              <a:t>The egg cell is then made to divide and develop like a normal fertilized egg. The important difference is that it only contains the DNA from one, rather than two, animals.</a:t>
            </a:r>
            <a:endParaRPr lang="en-GB" sz="1200">
              <a:solidFill>
                <a:srgbClr val="010066"/>
              </a:solidFill>
            </a:endParaRPr>
          </a:p>
        </p:txBody>
      </p:sp>
      <p:pic>
        <p:nvPicPr>
          <p:cNvPr id="83973" name="Picture 5" descr="nuclear_transf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57825" y="1409700"/>
            <a:ext cx="3429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4" name="Text Box 6"/>
          <p:cNvSpPr txBox="1">
            <a:spLocks noChangeArrowheads="1"/>
          </p:cNvSpPr>
          <p:nvPr/>
        </p:nvSpPr>
        <p:spPr bwMode="auto">
          <a:xfrm>
            <a:off x="563563" y="1366838"/>
            <a:ext cx="482758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GB" sz="2400">
                <a:solidFill>
                  <a:srgbClr val="010066"/>
                </a:solidFill>
              </a:rPr>
              <a:t>In this technique, the nucleus (i.e. DNA) from a body cell of the adult (a </a:t>
            </a:r>
            <a:r>
              <a:rPr lang="en-GB" sz="2400" b="1">
                <a:solidFill>
                  <a:srgbClr val="10BC45"/>
                </a:solidFill>
              </a:rPr>
              <a:t>somatic</a:t>
            </a:r>
            <a:r>
              <a:rPr lang="en-GB" sz="2400">
                <a:solidFill>
                  <a:srgbClr val="010066"/>
                </a:solidFill>
              </a:rPr>
              <a:t> cell) is removed.</a:t>
            </a:r>
            <a:endParaRPr lang="en-GB" sz="1200">
              <a:solidFill>
                <a:srgbClr val="010066"/>
              </a:solidFill>
            </a:endParaRPr>
          </a:p>
        </p:txBody>
      </p:sp>
      <p:sp>
        <p:nvSpPr>
          <p:cNvPr id="83975" name="Rectangle 7"/>
          <p:cNvSpPr>
            <a:spLocks noChangeArrowheads="1"/>
          </p:cNvSpPr>
          <p:nvPr/>
        </p:nvSpPr>
        <p:spPr bwMode="auto">
          <a:xfrm>
            <a:off x="563563" y="2681288"/>
            <a:ext cx="4735512"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a:spcBef>
                <a:spcPct val="50000"/>
              </a:spcBef>
            </a:pPr>
            <a:r>
              <a:rPr lang="en-GB" sz="2400">
                <a:solidFill>
                  <a:srgbClr val="010066"/>
                </a:solidFill>
              </a:rPr>
              <a:t>This nucleus is then inserted into an egg cell that has had its own nucleus removed.</a:t>
            </a:r>
          </a:p>
        </p:txBody>
      </p:sp>
      <p:sp>
        <p:nvSpPr>
          <p:cNvPr id="83976" name="Text Box 8"/>
          <p:cNvSpPr txBox="1">
            <a:spLocks noChangeArrowheads="1"/>
          </p:cNvSpPr>
          <p:nvPr/>
        </p:nvSpPr>
        <p:spPr bwMode="auto">
          <a:xfrm>
            <a:off x="563563" y="5445125"/>
            <a:ext cx="85804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GB" sz="2400">
                <a:solidFill>
                  <a:srgbClr val="010066"/>
                </a:solidFill>
              </a:rPr>
              <a:t>Why couldn’t the DNA be taken from a sperm or egg cell?</a:t>
            </a:r>
            <a:endParaRPr lang="en-GB" sz="1200">
              <a:solidFill>
                <a:srgbClr val="010066"/>
              </a:solidFill>
            </a:endParaRPr>
          </a:p>
        </p:txBody>
      </p:sp>
      <p:sp>
        <p:nvSpPr>
          <p:cNvPr id="83977" name="Text Box 9"/>
          <p:cNvSpPr txBox="1">
            <a:spLocks noChangeArrowheads="1"/>
          </p:cNvSpPr>
          <p:nvPr/>
        </p:nvSpPr>
        <p:spPr bwMode="auto">
          <a:xfrm>
            <a:off x="563563" y="5857875"/>
            <a:ext cx="78089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GB" sz="2400">
                <a:solidFill>
                  <a:srgbClr val="010066"/>
                </a:solidFill>
              </a:rPr>
              <a:t>Because they only contain half the genes of the animal.</a:t>
            </a:r>
            <a:endParaRPr lang="en-GB" sz="1200">
              <a:solidFill>
                <a:srgbClr val="010066"/>
              </a:solidFill>
            </a:endParaRPr>
          </a:p>
        </p:txBody>
      </p:sp>
      <p:sp>
        <p:nvSpPr>
          <p:cNvPr id="25609" name="Rectangle 11"/>
          <p:cNvSpPr>
            <a:spLocks noChangeArrowheads="1"/>
          </p:cNvSpPr>
          <p:nvPr/>
        </p:nvSpPr>
        <p:spPr bwMode="auto">
          <a:xfrm>
            <a:off x="0" y="0"/>
            <a:ext cx="9144000"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GB" sz="3200">
                <a:solidFill>
                  <a:schemeClr val="tx2"/>
                </a:solidFill>
              </a:rPr>
              <a:t>4) Adult cloning: Fusion cell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3974"/>
                                        </p:tgtEl>
                                        <p:attrNameLst>
                                          <p:attrName>style.visibility</p:attrName>
                                        </p:attrNameLst>
                                      </p:cBhvr>
                                      <p:to>
                                        <p:strVal val="visible"/>
                                      </p:to>
                                    </p:set>
                                    <p:animEffect transition="in" filter="dissolve">
                                      <p:cBhvr>
                                        <p:cTn id="7" dur="500"/>
                                        <p:tgtEl>
                                          <p:spTgt spid="83974"/>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83973"/>
                                        </p:tgtEl>
                                        <p:attrNameLst>
                                          <p:attrName>style.visibility</p:attrName>
                                        </p:attrNameLst>
                                      </p:cBhvr>
                                      <p:to>
                                        <p:strVal val="visible"/>
                                      </p:to>
                                    </p:set>
                                    <p:animEffect transition="in" filter="wipe(left)">
                                      <p:cBhvr>
                                        <p:cTn id="11" dur="500"/>
                                        <p:tgtEl>
                                          <p:spTgt spid="83973"/>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83975"/>
                                        </p:tgtEl>
                                        <p:attrNameLst>
                                          <p:attrName>style.visibility</p:attrName>
                                        </p:attrNameLst>
                                      </p:cBhvr>
                                      <p:to>
                                        <p:strVal val="visible"/>
                                      </p:to>
                                    </p:set>
                                    <p:animEffect transition="in" filter="dissolve">
                                      <p:cBhvr>
                                        <p:cTn id="16" dur="500"/>
                                        <p:tgtEl>
                                          <p:spTgt spid="8397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83972"/>
                                        </p:tgtEl>
                                        <p:attrNameLst>
                                          <p:attrName>style.visibility</p:attrName>
                                        </p:attrNameLst>
                                      </p:cBhvr>
                                      <p:to>
                                        <p:strVal val="visible"/>
                                      </p:to>
                                    </p:set>
                                    <p:animEffect transition="in" filter="dissolve">
                                      <p:cBhvr>
                                        <p:cTn id="21" dur="500"/>
                                        <p:tgtEl>
                                          <p:spTgt spid="83972"/>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83976"/>
                                        </p:tgtEl>
                                        <p:attrNameLst>
                                          <p:attrName>style.visibility</p:attrName>
                                        </p:attrNameLst>
                                      </p:cBhvr>
                                      <p:to>
                                        <p:strVal val="visible"/>
                                      </p:to>
                                    </p:set>
                                    <p:animEffect transition="in" filter="dissolve">
                                      <p:cBhvr>
                                        <p:cTn id="26" dur="500"/>
                                        <p:tgtEl>
                                          <p:spTgt spid="83976"/>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83977"/>
                                        </p:tgtEl>
                                        <p:attrNameLst>
                                          <p:attrName>style.visibility</p:attrName>
                                        </p:attrNameLst>
                                      </p:cBhvr>
                                      <p:to>
                                        <p:strVal val="visible"/>
                                      </p:to>
                                    </p:set>
                                    <p:animEffect transition="in" filter="dissolve">
                                      <p:cBhvr>
                                        <p:cTn id="31" dur="500"/>
                                        <p:tgtEl>
                                          <p:spTgt spid="839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2" grpId="0"/>
      <p:bldP spid="83974" grpId="0"/>
      <p:bldP spid="83975" grpId="0"/>
      <p:bldP spid="83976" grpId="0"/>
      <p:bldP spid="8397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p:txBody>
          <a:bodyPr/>
          <a:lstStyle/>
          <a:p>
            <a:pPr eaLnBrk="1" hangingPunct="1"/>
            <a:r>
              <a:rPr lang="en-GB" smtClean="0"/>
              <a:t>How was Dolly created?</a:t>
            </a:r>
          </a:p>
        </p:txBody>
      </p:sp>
      <p:sp>
        <p:nvSpPr>
          <p:cNvPr id="4100" name="Rectangle 8"/>
          <p:cNvSpPr>
            <a:spLocks noChangeArrowheads="1"/>
          </p:cNvSpPr>
          <p:nvPr/>
        </p:nvSpPr>
        <p:spPr bwMode="auto">
          <a:xfrm>
            <a:off x="0" y="0"/>
            <a:ext cx="9144000"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GB" sz="3200">
                <a:solidFill>
                  <a:schemeClr val="tx2"/>
                </a:solidFill>
              </a:rPr>
              <a:t>5) Adult cloning: Adult cell or reproductive cloning</a:t>
            </a:r>
          </a:p>
        </p:txBody>
      </p:sp>
    </p:spTree>
    <p:controls>
      <mc:AlternateContent xmlns:mc="http://schemas.openxmlformats.org/markup-compatibility/2006">
        <mc:Choice xmlns:v="urn:schemas-microsoft-com:vml" Requires="v">
          <p:control spid="4098" r:id="rId2" imgW="8699841" imgH="5308975"/>
        </mc:Choice>
        <mc:Fallback>
          <p:control r:id="rId2" imgW="8699841" imgH="5308975">
            <p:pic>
              <p:nvPicPr>
                <p:cNvPr id="0" name="ShockwaveFlash1"/>
                <p:cNvPicPr preferRelativeResize="0">
                  <a:picLocks noChangeArrowheads="1" noChangeShapeType="1"/>
                </p:cNvPicPr>
                <p:nvPr/>
              </p:nvPicPr>
              <p:blipFill>
                <a:blip r:embed="rId5">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p:txBody>
          <a:bodyPr/>
          <a:lstStyle/>
          <a:p>
            <a:pPr eaLnBrk="1" hangingPunct="1"/>
            <a:r>
              <a:rPr lang="en-GB" smtClean="0"/>
              <a:t>Cloning in the media</a:t>
            </a:r>
          </a:p>
        </p:txBody>
      </p:sp>
      <p:sp>
        <p:nvSpPr>
          <p:cNvPr id="5124" name="Rectangle 7"/>
          <p:cNvSpPr>
            <a:spLocks noChangeArrowheads="1"/>
          </p:cNvSpPr>
          <p:nvPr/>
        </p:nvSpPr>
        <p:spPr bwMode="auto">
          <a:xfrm>
            <a:off x="684213" y="0"/>
            <a:ext cx="7772400"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GB" sz="4000">
                <a:solidFill>
                  <a:schemeClr val="tx2"/>
                </a:solidFill>
              </a:rPr>
              <a:t>Advertising bias</a:t>
            </a:r>
          </a:p>
        </p:txBody>
      </p:sp>
    </p:spTree>
    <p:controls>
      <mc:AlternateContent xmlns:mc="http://schemas.openxmlformats.org/markup-compatibility/2006">
        <mc:Choice xmlns:v="urn:schemas-microsoft-com:vml" Requires="v">
          <p:control spid="5122" r:id="rId2" imgW="8699841" imgH="5308975"/>
        </mc:Choice>
        <mc:Fallback>
          <p:control r:id="rId2" imgW="8699841" imgH="5308975">
            <p:pic>
              <p:nvPicPr>
                <p:cNvPr id="0" name="ShockwaveFlash1"/>
                <p:cNvPicPr preferRelativeResize="0">
                  <a:picLocks noChangeArrowheads="1" noChangeShapeType="1"/>
                </p:cNvPicPr>
                <p:nvPr/>
              </p:nvPicPr>
              <p:blipFill>
                <a:blip r:embed="rId5">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p:txBody>
          <a:bodyPr/>
          <a:lstStyle/>
          <a:p>
            <a:pPr eaLnBrk="1" hangingPunct="1">
              <a:defRPr/>
            </a:pPr>
            <a:r>
              <a:rPr lang="en-GB" b="1" smtClean="0">
                <a:solidFill>
                  <a:srgbClr val="CC3300"/>
                </a:solidFill>
                <a:effectLst>
                  <a:outerShdw blurRad="38100" dist="38100" dir="2700000" algn="tl">
                    <a:srgbClr val="C0C0C0"/>
                  </a:outerShdw>
                </a:effectLst>
              </a:rPr>
              <a:t>EXAM TIP</a:t>
            </a:r>
            <a:endParaRPr lang="en-US" b="1" smtClean="0">
              <a:solidFill>
                <a:srgbClr val="CC3300"/>
              </a:solidFill>
              <a:effectLst>
                <a:outerShdw blurRad="38100" dist="38100" dir="2700000" algn="tl">
                  <a:srgbClr val="C0C0C0"/>
                </a:outerShdw>
              </a:effectLst>
            </a:endParaRPr>
          </a:p>
        </p:txBody>
      </p:sp>
      <p:sp>
        <p:nvSpPr>
          <p:cNvPr id="109571" name="Rectangle 3"/>
          <p:cNvSpPr>
            <a:spLocks noGrp="1" noChangeArrowheads="1"/>
          </p:cNvSpPr>
          <p:nvPr>
            <p:ph type="body" idx="1"/>
          </p:nvPr>
        </p:nvSpPr>
        <p:spPr>
          <a:xfrm>
            <a:off x="827088" y="1989138"/>
            <a:ext cx="7416800" cy="3887787"/>
          </a:xfrm>
          <a:ln w="76200" cmpd="tri">
            <a:solidFill>
              <a:schemeClr val="tx1"/>
            </a:solidFill>
          </a:ln>
        </p:spPr>
        <p:txBody>
          <a:bodyPr/>
          <a:lstStyle/>
          <a:p>
            <a:pPr eaLnBrk="1" hangingPunct="1">
              <a:buFontTx/>
              <a:buNone/>
              <a:defRPr/>
            </a:pPr>
            <a:r>
              <a:rPr lang="en-GB" b="1" smtClean="0">
                <a:solidFill>
                  <a:srgbClr val="9900FF"/>
                </a:solidFill>
                <a:effectLst>
                  <a:outerShdw blurRad="38100" dist="38100" dir="2700000" algn="tl">
                    <a:srgbClr val="C0C0C0"/>
                  </a:outerShdw>
                </a:effectLst>
              </a:rPr>
              <a:t>There are arguments for and against cloning animals. </a:t>
            </a:r>
          </a:p>
          <a:p>
            <a:pPr eaLnBrk="1" hangingPunct="1">
              <a:buFontTx/>
              <a:buNone/>
              <a:defRPr/>
            </a:pPr>
            <a:endParaRPr lang="en-GB" b="1" smtClean="0">
              <a:solidFill>
                <a:srgbClr val="9900FF"/>
              </a:solidFill>
              <a:effectLst>
                <a:outerShdw blurRad="38100" dist="38100" dir="2700000" algn="tl">
                  <a:srgbClr val="C0C0C0"/>
                </a:outerShdw>
              </a:effectLst>
            </a:endParaRPr>
          </a:p>
          <a:p>
            <a:pPr eaLnBrk="1" hangingPunct="1">
              <a:buFontTx/>
              <a:buNone/>
              <a:defRPr/>
            </a:pPr>
            <a:r>
              <a:rPr lang="en-GB" b="1" smtClean="0">
                <a:solidFill>
                  <a:srgbClr val="9900FF"/>
                </a:solidFill>
                <a:effectLst>
                  <a:outerShdw blurRad="38100" dist="38100" dir="2700000" algn="tl">
                    <a:srgbClr val="C0C0C0"/>
                  </a:outerShdw>
                </a:effectLst>
              </a:rPr>
              <a:t>Some people have very strong views so in an exam you MUST give both sides of the argument AND a conclusion to achieve full marks.</a:t>
            </a:r>
            <a:endParaRPr lang="en-US" b="1" smtClean="0">
              <a:solidFill>
                <a:srgbClr val="9900FF"/>
              </a:solidFill>
              <a:effectLst>
                <a:outerShdw blurRad="38100" dist="38100" dir="2700000" algn="tl">
                  <a:srgbClr val="C0C0C0"/>
                </a:outerShdw>
              </a:effectLst>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descr="li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0850" y="1752600"/>
            <a:ext cx="1924050" cy="156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67" name="Picture 3" descr="red_blood_ce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901656">
            <a:off x="958850" y="2386013"/>
            <a:ext cx="1235075"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68" name="Text Box 4"/>
          <p:cNvSpPr txBox="1">
            <a:spLocks noChangeArrowheads="1"/>
          </p:cNvSpPr>
          <p:nvPr/>
        </p:nvSpPr>
        <p:spPr bwMode="auto">
          <a:xfrm>
            <a:off x="258763" y="3290888"/>
            <a:ext cx="23891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b="1">
                <a:solidFill>
                  <a:srgbClr val="10BC45"/>
                </a:solidFill>
              </a:rPr>
              <a:t>red blood cells</a:t>
            </a:r>
            <a:endParaRPr lang="en-US" sz="2400" b="1">
              <a:solidFill>
                <a:srgbClr val="10BC45"/>
              </a:solidFill>
            </a:endParaRPr>
          </a:p>
        </p:txBody>
      </p:sp>
      <p:sp>
        <p:nvSpPr>
          <p:cNvPr id="27653" name="Rectangle 5"/>
          <p:cNvSpPr>
            <a:spLocks noChangeArrowheads="1"/>
          </p:cNvSpPr>
          <p:nvPr/>
        </p:nvSpPr>
        <p:spPr bwMode="auto">
          <a:xfrm>
            <a:off x="563563" y="784225"/>
            <a:ext cx="85804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2400" b="1">
                <a:solidFill>
                  <a:srgbClr val="10BC45"/>
                </a:solidFill>
              </a:rPr>
              <a:t>Stem cells</a:t>
            </a:r>
            <a:r>
              <a:rPr lang="en-GB" sz="2400">
                <a:solidFill>
                  <a:srgbClr val="000066"/>
                </a:solidFill>
              </a:rPr>
              <a:t> are unspecialized cells that can develop into any type of cell. Early embryos are good sources of </a:t>
            </a:r>
            <a:r>
              <a:rPr lang="en-GB" sz="2400">
                <a:solidFill>
                  <a:srgbClr val="010066"/>
                </a:solidFill>
              </a:rPr>
              <a:t>stem cells</a:t>
            </a:r>
            <a:r>
              <a:rPr lang="en-GB" sz="2400">
                <a:solidFill>
                  <a:srgbClr val="000066"/>
                </a:solidFill>
              </a:rPr>
              <a:t>.</a:t>
            </a:r>
          </a:p>
        </p:txBody>
      </p:sp>
      <p:pic>
        <p:nvPicPr>
          <p:cNvPr id="88070" name="Picture 6" descr="embryo_singlecell1_C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9887735">
            <a:off x="3638550" y="2393950"/>
            <a:ext cx="1079500"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71" name="Picture 7" descr="embryo_singlecell1_C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3733951">
            <a:off x="4324350" y="2413000"/>
            <a:ext cx="1079500"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72" name="Picture 8" descr="embryo_singlecell1_C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9898899">
            <a:off x="3608388" y="3175000"/>
            <a:ext cx="1079500"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73" name="Picture 9" descr="embryo_singlecell1_C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7912376">
            <a:off x="4367213" y="3213100"/>
            <a:ext cx="1079500"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74" name="AutoShape 10"/>
          <p:cNvSpPr>
            <a:spLocks noChangeArrowheads="1"/>
          </p:cNvSpPr>
          <p:nvPr/>
        </p:nvSpPr>
        <p:spPr bwMode="auto">
          <a:xfrm>
            <a:off x="5510213" y="2979738"/>
            <a:ext cx="1219200" cy="330200"/>
          </a:xfrm>
          <a:prstGeom prst="rightArrow">
            <a:avLst>
              <a:gd name="adj1" fmla="val 50000"/>
              <a:gd name="adj2" fmla="val 92308"/>
            </a:avLst>
          </a:prstGeom>
          <a:solidFill>
            <a:srgbClr val="10BC45"/>
          </a:solidFill>
          <a:ln w="25400">
            <a:noFill/>
            <a:miter lim="800000"/>
            <a:headEnd/>
            <a:tailEnd/>
          </a:ln>
          <a:effectLst>
            <a:outerShdw dist="40161" dir="4293903" algn="ctr" rotWithShape="0">
              <a:srgbClr val="5F5F5F">
                <a:alpha val="50000"/>
              </a:srgbClr>
            </a:outerShdw>
          </a:effectLst>
        </p:spPr>
        <p:txBody>
          <a:bodyPr wrap="none" anchor="ctr"/>
          <a:lstStyle/>
          <a:p>
            <a:pPr>
              <a:defRPr/>
            </a:pPr>
            <a:endParaRPr lang="en-US">
              <a:latin typeface="Arial" charset="0"/>
            </a:endParaRPr>
          </a:p>
        </p:txBody>
      </p:sp>
      <p:sp>
        <p:nvSpPr>
          <p:cNvPr id="88075" name="AutoShape 11"/>
          <p:cNvSpPr>
            <a:spLocks noChangeArrowheads="1"/>
          </p:cNvSpPr>
          <p:nvPr/>
        </p:nvSpPr>
        <p:spPr bwMode="auto">
          <a:xfrm flipH="1" flipV="1">
            <a:off x="2312988" y="2979738"/>
            <a:ext cx="1219200" cy="330200"/>
          </a:xfrm>
          <a:prstGeom prst="rightArrow">
            <a:avLst>
              <a:gd name="adj1" fmla="val 50000"/>
              <a:gd name="adj2" fmla="val 92308"/>
            </a:avLst>
          </a:prstGeom>
          <a:solidFill>
            <a:srgbClr val="10BC45"/>
          </a:solidFill>
          <a:ln w="25400">
            <a:noFill/>
            <a:miter lim="800000"/>
            <a:headEnd/>
            <a:tailEnd/>
          </a:ln>
          <a:effectLst>
            <a:outerShdw dist="40161" dir="4293903" algn="ctr" rotWithShape="0">
              <a:srgbClr val="5F5F5F">
                <a:alpha val="50000"/>
              </a:srgbClr>
            </a:outerShdw>
          </a:effectLst>
        </p:spPr>
        <p:txBody>
          <a:bodyPr wrap="none" anchor="ctr"/>
          <a:lstStyle/>
          <a:p>
            <a:pPr>
              <a:defRPr/>
            </a:pPr>
            <a:endParaRPr lang="en-US">
              <a:latin typeface="Arial" charset="0"/>
            </a:endParaRPr>
          </a:p>
        </p:txBody>
      </p:sp>
      <p:sp>
        <p:nvSpPr>
          <p:cNvPr id="88076" name="AutoShape 12"/>
          <p:cNvSpPr>
            <a:spLocks noChangeArrowheads="1"/>
          </p:cNvSpPr>
          <p:nvPr/>
        </p:nvSpPr>
        <p:spPr bwMode="auto">
          <a:xfrm rot="16184693" flipH="1">
            <a:off x="3922713" y="4760913"/>
            <a:ext cx="1219200" cy="330200"/>
          </a:xfrm>
          <a:prstGeom prst="rightArrow">
            <a:avLst>
              <a:gd name="adj1" fmla="val 50000"/>
              <a:gd name="adj2" fmla="val 92308"/>
            </a:avLst>
          </a:prstGeom>
          <a:solidFill>
            <a:srgbClr val="10BC45"/>
          </a:solidFill>
          <a:ln w="25400">
            <a:noFill/>
            <a:miter lim="800000"/>
            <a:headEnd/>
            <a:tailEnd/>
          </a:ln>
          <a:effectLst>
            <a:outerShdw dist="40161" dir="4293903" algn="ctr" rotWithShape="0">
              <a:srgbClr val="5F5F5F">
                <a:alpha val="50000"/>
              </a:srgbClr>
            </a:outerShdw>
          </a:effectLst>
        </p:spPr>
        <p:txBody>
          <a:bodyPr wrap="none" anchor="ctr"/>
          <a:lstStyle/>
          <a:p>
            <a:pPr>
              <a:defRPr/>
            </a:pPr>
            <a:endParaRPr lang="en-US">
              <a:latin typeface="Arial" charset="0"/>
            </a:endParaRPr>
          </a:p>
        </p:txBody>
      </p:sp>
      <p:sp>
        <p:nvSpPr>
          <p:cNvPr id="88077" name="Text Box 13"/>
          <p:cNvSpPr txBox="1">
            <a:spLocks noChangeArrowheads="1"/>
          </p:cNvSpPr>
          <p:nvPr/>
        </p:nvSpPr>
        <p:spPr bwMode="auto">
          <a:xfrm>
            <a:off x="5391150" y="5254625"/>
            <a:ext cx="2066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b="1">
                <a:solidFill>
                  <a:srgbClr val="10BC45"/>
                </a:solidFill>
              </a:rPr>
              <a:t>muscle cells</a:t>
            </a:r>
            <a:endParaRPr lang="en-US" sz="2400" b="1">
              <a:solidFill>
                <a:srgbClr val="10BC45"/>
              </a:solidFill>
            </a:endParaRPr>
          </a:p>
        </p:txBody>
      </p:sp>
      <p:sp>
        <p:nvSpPr>
          <p:cNvPr id="88078" name="Text Box 14"/>
          <p:cNvSpPr txBox="1">
            <a:spLocks noChangeArrowheads="1"/>
          </p:cNvSpPr>
          <p:nvPr/>
        </p:nvSpPr>
        <p:spPr bwMode="auto">
          <a:xfrm>
            <a:off x="6877050" y="3290888"/>
            <a:ext cx="16843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b="1">
                <a:solidFill>
                  <a:srgbClr val="10BC45"/>
                </a:solidFill>
              </a:rPr>
              <a:t>liver cells</a:t>
            </a:r>
            <a:endParaRPr lang="en-US" sz="2400" b="1">
              <a:solidFill>
                <a:srgbClr val="10BC45"/>
              </a:solidFill>
            </a:endParaRPr>
          </a:p>
        </p:txBody>
      </p:sp>
      <p:pic>
        <p:nvPicPr>
          <p:cNvPr id="88079" name="Picture 15" descr="muscl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09888" y="5661025"/>
            <a:ext cx="32861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80" name="Text Box 16"/>
          <p:cNvSpPr txBox="1">
            <a:spLocks noChangeArrowheads="1"/>
          </p:cNvSpPr>
          <p:nvPr/>
        </p:nvSpPr>
        <p:spPr bwMode="auto">
          <a:xfrm>
            <a:off x="3603625" y="1936750"/>
            <a:ext cx="18176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sz="2400" b="1">
                <a:solidFill>
                  <a:srgbClr val="10BC45"/>
                </a:solidFill>
              </a:rPr>
              <a:t>stem cells</a:t>
            </a:r>
            <a:endParaRPr lang="en-US" sz="2400" b="1">
              <a:solidFill>
                <a:srgbClr val="10BC45"/>
              </a:solidFill>
            </a:endParaRPr>
          </a:p>
        </p:txBody>
      </p:sp>
      <p:pic>
        <p:nvPicPr>
          <p:cNvPr id="88081" name="Picture 17" descr="red_blood_ce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728647">
            <a:off x="409575" y="2370138"/>
            <a:ext cx="1235075"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66" name="Rectangle 18"/>
          <p:cNvSpPr>
            <a:spLocks noGrp="1" noChangeArrowheads="1"/>
          </p:cNvSpPr>
          <p:nvPr>
            <p:ph type="title" sz="quarter"/>
          </p:nvPr>
        </p:nvSpPr>
        <p:spPr>
          <a:xfrm>
            <a:off x="684213" y="0"/>
            <a:ext cx="7772400" cy="620713"/>
          </a:xfrm>
        </p:spPr>
        <p:txBody>
          <a:bodyPr/>
          <a:lstStyle/>
          <a:p>
            <a:pPr eaLnBrk="1" hangingPunct="1"/>
            <a:r>
              <a:rPr lang="en-GB" sz="4000" smtClean="0"/>
              <a:t>What are stem cells?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88070"/>
                                        </p:tgtEl>
                                        <p:attrNameLst>
                                          <p:attrName>style.visibility</p:attrName>
                                        </p:attrNameLst>
                                      </p:cBhvr>
                                      <p:to>
                                        <p:strVal val="visible"/>
                                      </p:to>
                                    </p:set>
                                    <p:anim calcmode="lin" valueType="num">
                                      <p:cBhvr>
                                        <p:cTn id="7" dur="500" fill="hold"/>
                                        <p:tgtEl>
                                          <p:spTgt spid="88070"/>
                                        </p:tgtEl>
                                        <p:attrNameLst>
                                          <p:attrName>ppt_w</p:attrName>
                                        </p:attrNameLst>
                                      </p:cBhvr>
                                      <p:tavLst>
                                        <p:tav tm="0">
                                          <p:val>
                                            <p:fltVal val="0"/>
                                          </p:val>
                                        </p:tav>
                                        <p:tav tm="100000">
                                          <p:val>
                                            <p:strVal val="#ppt_w"/>
                                          </p:val>
                                        </p:tav>
                                      </p:tavLst>
                                    </p:anim>
                                    <p:anim calcmode="lin" valueType="num">
                                      <p:cBhvr>
                                        <p:cTn id="8" dur="500" fill="hold"/>
                                        <p:tgtEl>
                                          <p:spTgt spid="88070"/>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23" presetClass="entr" presetSubtype="16" fill="hold" nodeType="afterEffect">
                                  <p:stCondLst>
                                    <p:cond delay="0"/>
                                  </p:stCondLst>
                                  <p:childTnLst>
                                    <p:set>
                                      <p:cBhvr>
                                        <p:cTn id="11" dur="1" fill="hold">
                                          <p:stCondLst>
                                            <p:cond delay="0"/>
                                          </p:stCondLst>
                                        </p:cTn>
                                        <p:tgtEl>
                                          <p:spTgt spid="88071"/>
                                        </p:tgtEl>
                                        <p:attrNameLst>
                                          <p:attrName>style.visibility</p:attrName>
                                        </p:attrNameLst>
                                      </p:cBhvr>
                                      <p:to>
                                        <p:strVal val="visible"/>
                                      </p:to>
                                    </p:set>
                                    <p:anim calcmode="lin" valueType="num">
                                      <p:cBhvr>
                                        <p:cTn id="12" dur="500" fill="hold"/>
                                        <p:tgtEl>
                                          <p:spTgt spid="88071"/>
                                        </p:tgtEl>
                                        <p:attrNameLst>
                                          <p:attrName>ppt_w</p:attrName>
                                        </p:attrNameLst>
                                      </p:cBhvr>
                                      <p:tavLst>
                                        <p:tav tm="0">
                                          <p:val>
                                            <p:fltVal val="0"/>
                                          </p:val>
                                        </p:tav>
                                        <p:tav tm="100000">
                                          <p:val>
                                            <p:strVal val="#ppt_w"/>
                                          </p:val>
                                        </p:tav>
                                      </p:tavLst>
                                    </p:anim>
                                    <p:anim calcmode="lin" valueType="num">
                                      <p:cBhvr>
                                        <p:cTn id="13" dur="500" fill="hold"/>
                                        <p:tgtEl>
                                          <p:spTgt spid="88071"/>
                                        </p:tgtEl>
                                        <p:attrNameLst>
                                          <p:attrName>ppt_h</p:attrName>
                                        </p:attrNameLst>
                                      </p:cBhvr>
                                      <p:tavLst>
                                        <p:tav tm="0">
                                          <p:val>
                                            <p:fltVal val="0"/>
                                          </p:val>
                                        </p:tav>
                                        <p:tav tm="100000">
                                          <p:val>
                                            <p:strVal val="#ppt_h"/>
                                          </p:val>
                                        </p:tav>
                                      </p:tavLst>
                                    </p:anim>
                                  </p:childTnLst>
                                </p:cTn>
                              </p:par>
                            </p:childTnLst>
                          </p:cTn>
                        </p:par>
                        <p:par>
                          <p:cTn id="14" fill="hold" nodeType="afterGroup">
                            <p:stCondLst>
                              <p:cond delay="1000"/>
                            </p:stCondLst>
                            <p:childTnLst>
                              <p:par>
                                <p:cTn id="15" presetID="23" presetClass="entr" presetSubtype="16" fill="hold" nodeType="afterEffect">
                                  <p:stCondLst>
                                    <p:cond delay="0"/>
                                  </p:stCondLst>
                                  <p:childTnLst>
                                    <p:set>
                                      <p:cBhvr>
                                        <p:cTn id="16" dur="1" fill="hold">
                                          <p:stCondLst>
                                            <p:cond delay="0"/>
                                          </p:stCondLst>
                                        </p:cTn>
                                        <p:tgtEl>
                                          <p:spTgt spid="88072"/>
                                        </p:tgtEl>
                                        <p:attrNameLst>
                                          <p:attrName>style.visibility</p:attrName>
                                        </p:attrNameLst>
                                      </p:cBhvr>
                                      <p:to>
                                        <p:strVal val="visible"/>
                                      </p:to>
                                    </p:set>
                                    <p:anim calcmode="lin" valueType="num">
                                      <p:cBhvr>
                                        <p:cTn id="17" dur="500" fill="hold"/>
                                        <p:tgtEl>
                                          <p:spTgt spid="88072"/>
                                        </p:tgtEl>
                                        <p:attrNameLst>
                                          <p:attrName>ppt_w</p:attrName>
                                        </p:attrNameLst>
                                      </p:cBhvr>
                                      <p:tavLst>
                                        <p:tav tm="0">
                                          <p:val>
                                            <p:fltVal val="0"/>
                                          </p:val>
                                        </p:tav>
                                        <p:tav tm="100000">
                                          <p:val>
                                            <p:strVal val="#ppt_w"/>
                                          </p:val>
                                        </p:tav>
                                      </p:tavLst>
                                    </p:anim>
                                    <p:anim calcmode="lin" valueType="num">
                                      <p:cBhvr>
                                        <p:cTn id="18" dur="500" fill="hold"/>
                                        <p:tgtEl>
                                          <p:spTgt spid="88072"/>
                                        </p:tgtEl>
                                        <p:attrNameLst>
                                          <p:attrName>ppt_h</p:attrName>
                                        </p:attrNameLst>
                                      </p:cBhvr>
                                      <p:tavLst>
                                        <p:tav tm="0">
                                          <p:val>
                                            <p:fltVal val="0"/>
                                          </p:val>
                                        </p:tav>
                                        <p:tav tm="100000">
                                          <p:val>
                                            <p:strVal val="#ppt_h"/>
                                          </p:val>
                                        </p:tav>
                                      </p:tavLst>
                                    </p:anim>
                                  </p:childTnLst>
                                </p:cTn>
                              </p:par>
                            </p:childTnLst>
                          </p:cTn>
                        </p:par>
                        <p:par>
                          <p:cTn id="19" fill="hold" nodeType="afterGroup">
                            <p:stCondLst>
                              <p:cond delay="1500"/>
                            </p:stCondLst>
                            <p:childTnLst>
                              <p:par>
                                <p:cTn id="20" presetID="23" presetClass="entr" presetSubtype="16" fill="hold" nodeType="afterEffect">
                                  <p:stCondLst>
                                    <p:cond delay="0"/>
                                  </p:stCondLst>
                                  <p:childTnLst>
                                    <p:set>
                                      <p:cBhvr>
                                        <p:cTn id="21" dur="1" fill="hold">
                                          <p:stCondLst>
                                            <p:cond delay="0"/>
                                          </p:stCondLst>
                                        </p:cTn>
                                        <p:tgtEl>
                                          <p:spTgt spid="88073"/>
                                        </p:tgtEl>
                                        <p:attrNameLst>
                                          <p:attrName>style.visibility</p:attrName>
                                        </p:attrNameLst>
                                      </p:cBhvr>
                                      <p:to>
                                        <p:strVal val="visible"/>
                                      </p:to>
                                    </p:set>
                                    <p:anim calcmode="lin" valueType="num">
                                      <p:cBhvr>
                                        <p:cTn id="22" dur="500" fill="hold"/>
                                        <p:tgtEl>
                                          <p:spTgt spid="88073"/>
                                        </p:tgtEl>
                                        <p:attrNameLst>
                                          <p:attrName>ppt_w</p:attrName>
                                        </p:attrNameLst>
                                      </p:cBhvr>
                                      <p:tavLst>
                                        <p:tav tm="0">
                                          <p:val>
                                            <p:fltVal val="0"/>
                                          </p:val>
                                        </p:tav>
                                        <p:tav tm="100000">
                                          <p:val>
                                            <p:strVal val="#ppt_w"/>
                                          </p:val>
                                        </p:tav>
                                      </p:tavLst>
                                    </p:anim>
                                    <p:anim calcmode="lin" valueType="num">
                                      <p:cBhvr>
                                        <p:cTn id="23" dur="500" fill="hold"/>
                                        <p:tgtEl>
                                          <p:spTgt spid="88073"/>
                                        </p:tgtEl>
                                        <p:attrNameLst>
                                          <p:attrName>ppt_h</p:attrName>
                                        </p:attrNameLst>
                                      </p:cBhvr>
                                      <p:tavLst>
                                        <p:tav tm="0">
                                          <p:val>
                                            <p:fltVal val="0"/>
                                          </p:val>
                                        </p:tav>
                                        <p:tav tm="100000">
                                          <p:val>
                                            <p:strVal val="#ppt_h"/>
                                          </p:val>
                                        </p:tav>
                                      </p:tavLst>
                                    </p:anim>
                                  </p:childTnLst>
                                </p:cTn>
                              </p:par>
                            </p:childTnLst>
                          </p:cTn>
                        </p:par>
                        <p:par>
                          <p:cTn id="24" fill="hold" nodeType="afterGroup">
                            <p:stCondLst>
                              <p:cond delay="2000"/>
                            </p:stCondLst>
                            <p:childTnLst>
                              <p:par>
                                <p:cTn id="25" presetID="9" presetClass="entr" presetSubtype="0" fill="hold" grpId="0" nodeType="afterEffect">
                                  <p:stCondLst>
                                    <p:cond delay="0"/>
                                  </p:stCondLst>
                                  <p:childTnLst>
                                    <p:set>
                                      <p:cBhvr>
                                        <p:cTn id="26" dur="1" fill="hold">
                                          <p:stCondLst>
                                            <p:cond delay="0"/>
                                          </p:stCondLst>
                                        </p:cTn>
                                        <p:tgtEl>
                                          <p:spTgt spid="88080"/>
                                        </p:tgtEl>
                                        <p:attrNameLst>
                                          <p:attrName>style.visibility</p:attrName>
                                        </p:attrNameLst>
                                      </p:cBhvr>
                                      <p:to>
                                        <p:strVal val="visible"/>
                                      </p:to>
                                    </p:set>
                                    <p:animEffect transition="in" filter="dissolve">
                                      <p:cBhvr>
                                        <p:cTn id="27" dur="500"/>
                                        <p:tgtEl>
                                          <p:spTgt spid="88080"/>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88075"/>
                                        </p:tgtEl>
                                        <p:attrNameLst>
                                          <p:attrName>style.visibility</p:attrName>
                                        </p:attrNameLst>
                                      </p:cBhvr>
                                      <p:to>
                                        <p:strVal val="visible"/>
                                      </p:to>
                                    </p:set>
                                    <p:animEffect transition="in" filter="wipe(right)">
                                      <p:cBhvr>
                                        <p:cTn id="32" dur="500"/>
                                        <p:tgtEl>
                                          <p:spTgt spid="88075"/>
                                        </p:tgtEl>
                                      </p:cBhvr>
                                    </p:animEffect>
                                  </p:childTnLst>
                                </p:cTn>
                              </p:par>
                            </p:childTnLst>
                          </p:cTn>
                        </p:par>
                        <p:par>
                          <p:cTn id="33" fill="hold" nodeType="afterGroup">
                            <p:stCondLst>
                              <p:cond delay="500"/>
                            </p:stCondLst>
                            <p:childTnLst>
                              <p:par>
                                <p:cTn id="34" presetID="23" presetClass="entr" presetSubtype="16" fill="hold" nodeType="afterEffect">
                                  <p:stCondLst>
                                    <p:cond delay="0"/>
                                  </p:stCondLst>
                                  <p:childTnLst>
                                    <p:set>
                                      <p:cBhvr>
                                        <p:cTn id="35" dur="1" fill="hold">
                                          <p:stCondLst>
                                            <p:cond delay="0"/>
                                          </p:stCondLst>
                                        </p:cTn>
                                        <p:tgtEl>
                                          <p:spTgt spid="88081"/>
                                        </p:tgtEl>
                                        <p:attrNameLst>
                                          <p:attrName>style.visibility</p:attrName>
                                        </p:attrNameLst>
                                      </p:cBhvr>
                                      <p:to>
                                        <p:strVal val="visible"/>
                                      </p:to>
                                    </p:set>
                                    <p:anim calcmode="lin" valueType="num">
                                      <p:cBhvr>
                                        <p:cTn id="36" dur="500" fill="hold"/>
                                        <p:tgtEl>
                                          <p:spTgt spid="88081"/>
                                        </p:tgtEl>
                                        <p:attrNameLst>
                                          <p:attrName>ppt_w</p:attrName>
                                        </p:attrNameLst>
                                      </p:cBhvr>
                                      <p:tavLst>
                                        <p:tav tm="0">
                                          <p:val>
                                            <p:fltVal val="0"/>
                                          </p:val>
                                        </p:tav>
                                        <p:tav tm="100000">
                                          <p:val>
                                            <p:strVal val="#ppt_w"/>
                                          </p:val>
                                        </p:tav>
                                      </p:tavLst>
                                    </p:anim>
                                    <p:anim calcmode="lin" valueType="num">
                                      <p:cBhvr>
                                        <p:cTn id="37" dur="500" fill="hold"/>
                                        <p:tgtEl>
                                          <p:spTgt spid="88081"/>
                                        </p:tgtEl>
                                        <p:attrNameLst>
                                          <p:attrName>ppt_h</p:attrName>
                                        </p:attrNameLst>
                                      </p:cBhvr>
                                      <p:tavLst>
                                        <p:tav tm="0">
                                          <p:val>
                                            <p:fltVal val="0"/>
                                          </p:val>
                                        </p:tav>
                                        <p:tav tm="100000">
                                          <p:val>
                                            <p:strVal val="#ppt_h"/>
                                          </p:val>
                                        </p:tav>
                                      </p:tavLst>
                                    </p:anim>
                                  </p:childTnLst>
                                </p:cTn>
                              </p:par>
                            </p:childTnLst>
                          </p:cTn>
                        </p:par>
                        <p:par>
                          <p:cTn id="38" fill="hold" nodeType="afterGroup">
                            <p:stCondLst>
                              <p:cond delay="1000"/>
                            </p:stCondLst>
                            <p:childTnLst>
                              <p:par>
                                <p:cTn id="39" presetID="23" presetClass="entr" presetSubtype="16" fill="hold" nodeType="afterEffect">
                                  <p:stCondLst>
                                    <p:cond delay="0"/>
                                  </p:stCondLst>
                                  <p:childTnLst>
                                    <p:set>
                                      <p:cBhvr>
                                        <p:cTn id="40" dur="1" fill="hold">
                                          <p:stCondLst>
                                            <p:cond delay="0"/>
                                          </p:stCondLst>
                                        </p:cTn>
                                        <p:tgtEl>
                                          <p:spTgt spid="88067"/>
                                        </p:tgtEl>
                                        <p:attrNameLst>
                                          <p:attrName>style.visibility</p:attrName>
                                        </p:attrNameLst>
                                      </p:cBhvr>
                                      <p:to>
                                        <p:strVal val="visible"/>
                                      </p:to>
                                    </p:set>
                                    <p:anim calcmode="lin" valueType="num">
                                      <p:cBhvr>
                                        <p:cTn id="41" dur="500" fill="hold"/>
                                        <p:tgtEl>
                                          <p:spTgt spid="88067"/>
                                        </p:tgtEl>
                                        <p:attrNameLst>
                                          <p:attrName>ppt_w</p:attrName>
                                        </p:attrNameLst>
                                      </p:cBhvr>
                                      <p:tavLst>
                                        <p:tav tm="0">
                                          <p:val>
                                            <p:fltVal val="0"/>
                                          </p:val>
                                        </p:tav>
                                        <p:tav tm="100000">
                                          <p:val>
                                            <p:strVal val="#ppt_w"/>
                                          </p:val>
                                        </p:tav>
                                      </p:tavLst>
                                    </p:anim>
                                    <p:anim calcmode="lin" valueType="num">
                                      <p:cBhvr>
                                        <p:cTn id="42" dur="500" fill="hold"/>
                                        <p:tgtEl>
                                          <p:spTgt spid="88067"/>
                                        </p:tgtEl>
                                        <p:attrNameLst>
                                          <p:attrName>ppt_h</p:attrName>
                                        </p:attrNameLst>
                                      </p:cBhvr>
                                      <p:tavLst>
                                        <p:tav tm="0">
                                          <p:val>
                                            <p:fltVal val="0"/>
                                          </p:val>
                                        </p:tav>
                                        <p:tav tm="100000">
                                          <p:val>
                                            <p:strVal val="#ppt_h"/>
                                          </p:val>
                                        </p:tav>
                                      </p:tavLst>
                                    </p:anim>
                                  </p:childTnLst>
                                </p:cTn>
                              </p:par>
                            </p:childTnLst>
                          </p:cTn>
                        </p:par>
                        <p:par>
                          <p:cTn id="43" fill="hold" nodeType="afterGroup">
                            <p:stCondLst>
                              <p:cond delay="1500"/>
                            </p:stCondLst>
                            <p:childTnLst>
                              <p:par>
                                <p:cTn id="44" presetID="9" presetClass="entr" presetSubtype="0" fill="hold" grpId="0" nodeType="afterEffect">
                                  <p:stCondLst>
                                    <p:cond delay="0"/>
                                  </p:stCondLst>
                                  <p:childTnLst>
                                    <p:set>
                                      <p:cBhvr>
                                        <p:cTn id="45" dur="1" fill="hold">
                                          <p:stCondLst>
                                            <p:cond delay="0"/>
                                          </p:stCondLst>
                                        </p:cTn>
                                        <p:tgtEl>
                                          <p:spTgt spid="88068"/>
                                        </p:tgtEl>
                                        <p:attrNameLst>
                                          <p:attrName>style.visibility</p:attrName>
                                        </p:attrNameLst>
                                      </p:cBhvr>
                                      <p:to>
                                        <p:strVal val="visible"/>
                                      </p:to>
                                    </p:set>
                                    <p:animEffect transition="in" filter="dissolve">
                                      <p:cBhvr>
                                        <p:cTn id="46" dur="500"/>
                                        <p:tgtEl>
                                          <p:spTgt spid="88068"/>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22" presetClass="entr" presetSubtype="1" fill="hold" grpId="0" nodeType="clickEffect">
                                  <p:stCondLst>
                                    <p:cond delay="0"/>
                                  </p:stCondLst>
                                  <p:childTnLst>
                                    <p:set>
                                      <p:cBhvr>
                                        <p:cTn id="50" dur="1" fill="hold">
                                          <p:stCondLst>
                                            <p:cond delay="0"/>
                                          </p:stCondLst>
                                        </p:cTn>
                                        <p:tgtEl>
                                          <p:spTgt spid="88076"/>
                                        </p:tgtEl>
                                        <p:attrNameLst>
                                          <p:attrName>style.visibility</p:attrName>
                                        </p:attrNameLst>
                                      </p:cBhvr>
                                      <p:to>
                                        <p:strVal val="visible"/>
                                      </p:to>
                                    </p:set>
                                    <p:animEffect transition="in" filter="wipe(up)">
                                      <p:cBhvr>
                                        <p:cTn id="51" dur="500"/>
                                        <p:tgtEl>
                                          <p:spTgt spid="88076"/>
                                        </p:tgtEl>
                                      </p:cBhvr>
                                    </p:animEffect>
                                  </p:childTnLst>
                                </p:cTn>
                              </p:par>
                            </p:childTnLst>
                          </p:cTn>
                        </p:par>
                        <p:par>
                          <p:cTn id="52" fill="hold" nodeType="afterGroup">
                            <p:stCondLst>
                              <p:cond delay="500"/>
                            </p:stCondLst>
                            <p:childTnLst>
                              <p:par>
                                <p:cTn id="53" presetID="23" presetClass="entr" presetSubtype="16" fill="hold" nodeType="afterEffect">
                                  <p:stCondLst>
                                    <p:cond delay="0"/>
                                  </p:stCondLst>
                                  <p:childTnLst>
                                    <p:set>
                                      <p:cBhvr>
                                        <p:cTn id="54" dur="1" fill="hold">
                                          <p:stCondLst>
                                            <p:cond delay="0"/>
                                          </p:stCondLst>
                                        </p:cTn>
                                        <p:tgtEl>
                                          <p:spTgt spid="88079"/>
                                        </p:tgtEl>
                                        <p:attrNameLst>
                                          <p:attrName>style.visibility</p:attrName>
                                        </p:attrNameLst>
                                      </p:cBhvr>
                                      <p:to>
                                        <p:strVal val="visible"/>
                                      </p:to>
                                    </p:set>
                                    <p:anim calcmode="lin" valueType="num">
                                      <p:cBhvr>
                                        <p:cTn id="55" dur="500" fill="hold"/>
                                        <p:tgtEl>
                                          <p:spTgt spid="88079"/>
                                        </p:tgtEl>
                                        <p:attrNameLst>
                                          <p:attrName>ppt_w</p:attrName>
                                        </p:attrNameLst>
                                      </p:cBhvr>
                                      <p:tavLst>
                                        <p:tav tm="0">
                                          <p:val>
                                            <p:fltVal val="0"/>
                                          </p:val>
                                        </p:tav>
                                        <p:tav tm="100000">
                                          <p:val>
                                            <p:strVal val="#ppt_w"/>
                                          </p:val>
                                        </p:tav>
                                      </p:tavLst>
                                    </p:anim>
                                    <p:anim calcmode="lin" valueType="num">
                                      <p:cBhvr>
                                        <p:cTn id="56" dur="500" fill="hold"/>
                                        <p:tgtEl>
                                          <p:spTgt spid="88079"/>
                                        </p:tgtEl>
                                        <p:attrNameLst>
                                          <p:attrName>ppt_h</p:attrName>
                                        </p:attrNameLst>
                                      </p:cBhvr>
                                      <p:tavLst>
                                        <p:tav tm="0">
                                          <p:val>
                                            <p:fltVal val="0"/>
                                          </p:val>
                                        </p:tav>
                                        <p:tav tm="100000">
                                          <p:val>
                                            <p:strVal val="#ppt_h"/>
                                          </p:val>
                                        </p:tav>
                                      </p:tavLst>
                                    </p:anim>
                                  </p:childTnLst>
                                </p:cTn>
                              </p:par>
                            </p:childTnLst>
                          </p:cTn>
                        </p:par>
                        <p:par>
                          <p:cTn id="57" fill="hold" nodeType="afterGroup">
                            <p:stCondLst>
                              <p:cond delay="1000"/>
                            </p:stCondLst>
                            <p:childTnLst>
                              <p:par>
                                <p:cTn id="58" presetID="9" presetClass="entr" presetSubtype="0" fill="hold" grpId="0" nodeType="afterEffect">
                                  <p:stCondLst>
                                    <p:cond delay="0"/>
                                  </p:stCondLst>
                                  <p:childTnLst>
                                    <p:set>
                                      <p:cBhvr>
                                        <p:cTn id="59" dur="1" fill="hold">
                                          <p:stCondLst>
                                            <p:cond delay="0"/>
                                          </p:stCondLst>
                                        </p:cTn>
                                        <p:tgtEl>
                                          <p:spTgt spid="88077"/>
                                        </p:tgtEl>
                                        <p:attrNameLst>
                                          <p:attrName>style.visibility</p:attrName>
                                        </p:attrNameLst>
                                      </p:cBhvr>
                                      <p:to>
                                        <p:strVal val="visible"/>
                                      </p:to>
                                    </p:set>
                                    <p:animEffect transition="in" filter="dissolve">
                                      <p:cBhvr>
                                        <p:cTn id="60" dur="500"/>
                                        <p:tgtEl>
                                          <p:spTgt spid="88077"/>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22" presetClass="entr" presetSubtype="8" fill="hold" grpId="0" nodeType="clickEffect">
                                  <p:stCondLst>
                                    <p:cond delay="0"/>
                                  </p:stCondLst>
                                  <p:childTnLst>
                                    <p:set>
                                      <p:cBhvr>
                                        <p:cTn id="64" dur="1" fill="hold">
                                          <p:stCondLst>
                                            <p:cond delay="0"/>
                                          </p:stCondLst>
                                        </p:cTn>
                                        <p:tgtEl>
                                          <p:spTgt spid="88074"/>
                                        </p:tgtEl>
                                        <p:attrNameLst>
                                          <p:attrName>style.visibility</p:attrName>
                                        </p:attrNameLst>
                                      </p:cBhvr>
                                      <p:to>
                                        <p:strVal val="visible"/>
                                      </p:to>
                                    </p:set>
                                    <p:animEffect transition="in" filter="wipe(left)">
                                      <p:cBhvr>
                                        <p:cTn id="65" dur="500"/>
                                        <p:tgtEl>
                                          <p:spTgt spid="88074"/>
                                        </p:tgtEl>
                                      </p:cBhvr>
                                    </p:animEffect>
                                  </p:childTnLst>
                                </p:cTn>
                              </p:par>
                            </p:childTnLst>
                          </p:cTn>
                        </p:par>
                        <p:par>
                          <p:cTn id="66" fill="hold" nodeType="afterGroup">
                            <p:stCondLst>
                              <p:cond delay="500"/>
                            </p:stCondLst>
                            <p:childTnLst>
                              <p:par>
                                <p:cTn id="67" presetID="23" presetClass="entr" presetSubtype="16" fill="hold" nodeType="afterEffect">
                                  <p:stCondLst>
                                    <p:cond delay="0"/>
                                  </p:stCondLst>
                                  <p:childTnLst>
                                    <p:set>
                                      <p:cBhvr>
                                        <p:cTn id="68" dur="1" fill="hold">
                                          <p:stCondLst>
                                            <p:cond delay="0"/>
                                          </p:stCondLst>
                                        </p:cTn>
                                        <p:tgtEl>
                                          <p:spTgt spid="88066"/>
                                        </p:tgtEl>
                                        <p:attrNameLst>
                                          <p:attrName>style.visibility</p:attrName>
                                        </p:attrNameLst>
                                      </p:cBhvr>
                                      <p:to>
                                        <p:strVal val="visible"/>
                                      </p:to>
                                    </p:set>
                                    <p:anim calcmode="lin" valueType="num">
                                      <p:cBhvr>
                                        <p:cTn id="69" dur="500" fill="hold"/>
                                        <p:tgtEl>
                                          <p:spTgt spid="88066"/>
                                        </p:tgtEl>
                                        <p:attrNameLst>
                                          <p:attrName>ppt_w</p:attrName>
                                        </p:attrNameLst>
                                      </p:cBhvr>
                                      <p:tavLst>
                                        <p:tav tm="0">
                                          <p:val>
                                            <p:fltVal val="0"/>
                                          </p:val>
                                        </p:tav>
                                        <p:tav tm="100000">
                                          <p:val>
                                            <p:strVal val="#ppt_w"/>
                                          </p:val>
                                        </p:tav>
                                      </p:tavLst>
                                    </p:anim>
                                    <p:anim calcmode="lin" valueType="num">
                                      <p:cBhvr>
                                        <p:cTn id="70" dur="500" fill="hold"/>
                                        <p:tgtEl>
                                          <p:spTgt spid="88066"/>
                                        </p:tgtEl>
                                        <p:attrNameLst>
                                          <p:attrName>ppt_h</p:attrName>
                                        </p:attrNameLst>
                                      </p:cBhvr>
                                      <p:tavLst>
                                        <p:tav tm="0">
                                          <p:val>
                                            <p:fltVal val="0"/>
                                          </p:val>
                                        </p:tav>
                                        <p:tav tm="100000">
                                          <p:val>
                                            <p:strVal val="#ppt_h"/>
                                          </p:val>
                                        </p:tav>
                                      </p:tavLst>
                                    </p:anim>
                                  </p:childTnLst>
                                </p:cTn>
                              </p:par>
                            </p:childTnLst>
                          </p:cTn>
                        </p:par>
                        <p:par>
                          <p:cTn id="71" fill="hold" nodeType="afterGroup">
                            <p:stCondLst>
                              <p:cond delay="1000"/>
                            </p:stCondLst>
                            <p:childTnLst>
                              <p:par>
                                <p:cTn id="72" presetID="9" presetClass="entr" presetSubtype="0" fill="hold" grpId="0" nodeType="afterEffect">
                                  <p:stCondLst>
                                    <p:cond delay="0"/>
                                  </p:stCondLst>
                                  <p:childTnLst>
                                    <p:set>
                                      <p:cBhvr>
                                        <p:cTn id="73" dur="1" fill="hold">
                                          <p:stCondLst>
                                            <p:cond delay="0"/>
                                          </p:stCondLst>
                                        </p:cTn>
                                        <p:tgtEl>
                                          <p:spTgt spid="88078"/>
                                        </p:tgtEl>
                                        <p:attrNameLst>
                                          <p:attrName>style.visibility</p:attrName>
                                        </p:attrNameLst>
                                      </p:cBhvr>
                                      <p:to>
                                        <p:strVal val="visible"/>
                                      </p:to>
                                    </p:set>
                                    <p:animEffect transition="in" filter="dissolve">
                                      <p:cBhvr>
                                        <p:cTn id="74" dur="500"/>
                                        <p:tgtEl>
                                          <p:spTgt spid="880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8" grpId="0"/>
      <p:bldP spid="88074" grpId="0" animBg="1"/>
      <p:bldP spid="88075" grpId="0" animBg="1"/>
      <p:bldP spid="88076" grpId="0" animBg="1"/>
      <p:bldP spid="88077" grpId="0"/>
      <p:bldP spid="88078" grpId="0"/>
      <p:bldP spid="8808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descr="li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53125" y="1676400"/>
            <a:ext cx="2390775" cy="194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115" name="Text Box 3"/>
          <p:cNvSpPr txBox="1">
            <a:spLocks noChangeArrowheads="1"/>
          </p:cNvSpPr>
          <p:nvPr/>
        </p:nvSpPr>
        <p:spPr bwMode="auto">
          <a:xfrm>
            <a:off x="687388" y="5459413"/>
            <a:ext cx="77422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GB" sz="2400">
                <a:solidFill>
                  <a:srgbClr val="010066"/>
                </a:solidFill>
              </a:rPr>
              <a:t>How could you make an embryo that only contained your genes?</a:t>
            </a:r>
          </a:p>
        </p:txBody>
      </p:sp>
      <p:sp>
        <p:nvSpPr>
          <p:cNvPr id="28676" name="Rectangle 4"/>
          <p:cNvSpPr>
            <a:spLocks noChangeArrowheads="1"/>
          </p:cNvSpPr>
          <p:nvPr/>
        </p:nvSpPr>
        <p:spPr bwMode="auto">
          <a:xfrm>
            <a:off x="563563" y="784225"/>
            <a:ext cx="85804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2400">
                <a:solidFill>
                  <a:srgbClr val="000066"/>
                </a:solidFill>
              </a:rPr>
              <a:t>Stem cells could be injected into damaged organs to rebuild the tissues. This would reduce the need for organ transplants.</a:t>
            </a:r>
            <a:r>
              <a:rPr lang="en-GB" sz="2400"/>
              <a:t> </a:t>
            </a:r>
          </a:p>
        </p:txBody>
      </p:sp>
      <p:pic>
        <p:nvPicPr>
          <p:cNvPr id="90117" name="Picture 5" descr="embryo_singlecell1_C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9887735">
            <a:off x="631825" y="1876425"/>
            <a:ext cx="925513" cy="92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18" name="Picture 6" descr="embryo_singlecell1_C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3733951">
            <a:off x="1219994" y="1893094"/>
            <a:ext cx="927100" cy="925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19" name="Picture 7" descr="embryo_singlecell1_C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9898899">
            <a:off x="606425" y="2546350"/>
            <a:ext cx="925513" cy="92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20" name="Picture 8" descr="embryo_singlecell1_C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7912376">
            <a:off x="1257301" y="2579687"/>
            <a:ext cx="925512" cy="92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121" name="Rectangle 9"/>
          <p:cNvSpPr>
            <a:spLocks noChangeArrowheads="1"/>
          </p:cNvSpPr>
          <p:nvPr/>
        </p:nvSpPr>
        <p:spPr bwMode="auto">
          <a:xfrm>
            <a:off x="687388" y="4092575"/>
            <a:ext cx="8456612"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2400">
                <a:solidFill>
                  <a:srgbClr val="010066"/>
                </a:solidFill>
              </a:rPr>
              <a:t>The stem cells would need to have the same genes as the patient, otherwise they would be rejected by the patient’s immune system. They would need to be clones.</a:t>
            </a:r>
          </a:p>
        </p:txBody>
      </p:sp>
      <p:sp>
        <p:nvSpPr>
          <p:cNvPr id="90122" name="AutoShape 10"/>
          <p:cNvSpPr>
            <a:spLocks noChangeArrowheads="1"/>
          </p:cNvSpPr>
          <p:nvPr/>
        </p:nvSpPr>
        <p:spPr bwMode="auto">
          <a:xfrm>
            <a:off x="2992438" y="2668588"/>
            <a:ext cx="2019300" cy="330200"/>
          </a:xfrm>
          <a:prstGeom prst="rightArrow">
            <a:avLst>
              <a:gd name="adj1" fmla="val 50000"/>
              <a:gd name="adj2" fmla="val 89890"/>
            </a:avLst>
          </a:prstGeom>
          <a:solidFill>
            <a:srgbClr val="10BC45"/>
          </a:solidFill>
          <a:ln w="25400">
            <a:noFill/>
            <a:miter lim="800000"/>
            <a:headEnd/>
            <a:tailEnd/>
          </a:ln>
          <a:effectLst>
            <a:outerShdw dist="40161" dir="4293903" algn="ctr" rotWithShape="0">
              <a:srgbClr val="5F5F5F">
                <a:alpha val="50000"/>
              </a:srgbClr>
            </a:outerShdw>
          </a:effectLst>
        </p:spPr>
        <p:txBody>
          <a:bodyPr wrap="none" anchor="ctr"/>
          <a:lstStyle/>
          <a:p>
            <a:pPr>
              <a:defRPr/>
            </a:pPr>
            <a:endParaRPr lang="en-US">
              <a:latin typeface="Arial" charset="0"/>
            </a:endParaRPr>
          </a:p>
        </p:txBody>
      </p:sp>
      <p:sp>
        <p:nvSpPr>
          <p:cNvPr id="90123" name="Text Box 11"/>
          <p:cNvSpPr txBox="1">
            <a:spLocks noChangeArrowheads="1"/>
          </p:cNvSpPr>
          <p:nvPr/>
        </p:nvSpPr>
        <p:spPr bwMode="auto">
          <a:xfrm>
            <a:off x="2478088" y="1774825"/>
            <a:ext cx="325596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b="1">
                <a:solidFill>
                  <a:srgbClr val="10BC45"/>
                </a:solidFill>
              </a:rPr>
              <a:t>injected into patient with diseased liver</a:t>
            </a:r>
            <a:endParaRPr lang="en-US" sz="2400" b="1">
              <a:solidFill>
                <a:srgbClr val="10BC45"/>
              </a:solidFill>
            </a:endParaRPr>
          </a:p>
        </p:txBody>
      </p:sp>
      <p:sp>
        <p:nvSpPr>
          <p:cNvPr id="90124" name="Text Box 12"/>
          <p:cNvSpPr txBox="1">
            <a:spLocks noChangeArrowheads="1"/>
          </p:cNvSpPr>
          <p:nvPr/>
        </p:nvSpPr>
        <p:spPr bwMode="auto">
          <a:xfrm>
            <a:off x="5876925" y="3529013"/>
            <a:ext cx="28622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b="1">
                <a:solidFill>
                  <a:srgbClr val="10BC45"/>
                </a:solidFill>
              </a:rPr>
              <a:t>liver is repaired</a:t>
            </a:r>
            <a:endParaRPr lang="en-US" sz="2400" b="1">
              <a:solidFill>
                <a:srgbClr val="10BC45"/>
              </a:solidFill>
            </a:endParaRPr>
          </a:p>
        </p:txBody>
      </p:sp>
      <p:sp>
        <p:nvSpPr>
          <p:cNvPr id="90125" name="Text Box 13"/>
          <p:cNvSpPr txBox="1">
            <a:spLocks noChangeArrowheads="1"/>
          </p:cNvSpPr>
          <p:nvPr/>
        </p:nvSpPr>
        <p:spPr bwMode="auto">
          <a:xfrm>
            <a:off x="530225" y="3525838"/>
            <a:ext cx="17287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sz="2400" b="1">
                <a:solidFill>
                  <a:srgbClr val="10BC45"/>
                </a:solidFill>
              </a:rPr>
              <a:t>stem cells</a:t>
            </a:r>
            <a:endParaRPr lang="en-US" sz="2400" b="1">
              <a:solidFill>
                <a:srgbClr val="10BC45"/>
              </a:solidFill>
            </a:endParaRPr>
          </a:p>
        </p:txBody>
      </p:sp>
      <p:sp>
        <p:nvSpPr>
          <p:cNvPr id="28686" name="Rectangle 14"/>
          <p:cNvSpPr>
            <a:spLocks noGrp="1" noChangeArrowheads="1"/>
          </p:cNvSpPr>
          <p:nvPr>
            <p:ph type="title" sz="quarter"/>
          </p:nvPr>
        </p:nvSpPr>
        <p:spPr>
          <a:xfrm>
            <a:off x="684213" y="0"/>
            <a:ext cx="7772400" cy="515938"/>
          </a:xfrm>
        </p:spPr>
        <p:txBody>
          <a:bodyPr/>
          <a:lstStyle/>
          <a:p>
            <a:pPr eaLnBrk="1" hangingPunct="1"/>
            <a:r>
              <a:rPr lang="en-GB" sz="4000" smtClean="0"/>
              <a:t>Using stem cells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90117"/>
                                        </p:tgtEl>
                                        <p:attrNameLst>
                                          <p:attrName>style.visibility</p:attrName>
                                        </p:attrNameLst>
                                      </p:cBhvr>
                                      <p:to>
                                        <p:strVal val="visible"/>
                                      </p:to>
                                    </p:set>
                                    <p:anim calcmode="lin" valueType="num">
                                      <p:cBhvr>
                                        <p:cTn id="7" dur="500" fill="hold"/>
                                        <p:tgtEl>
                                          <p:spTgt spid="90117"/>
                                        </p:tgtEl>
                                        <p:attrNameLst>
                                          <p:attrName>ppt_w</p:attrName>
                                        </p:attrNameLst>
                                      </p:cBhvr>
                                      <p:tavLst>
                                        <p:tav tm="0">
                                          <p:val>
                                            <p:fltVal val="0"/>
                                          </p:val>
                                        </p:tav>
                                        <p:tav tm="100000">
                                          <p:val>
                                            <p:strVal val="#ppt_w"/>
                                          </p:val>
                                        </p:tav>
                                      </p:tavLst>
                                    </p:anim>
                                    <p:anim calcmode="lin" valueType="num">
                                      <p:cBhvr>
                                        <p:cTn id="8" dur="500" fill="hold"/>
                                        <p:tgtEl>
                                          <p:spTgt spid="90117"/>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23" presetClass="entr" presetSubtype="16" fill="hold" nodeType="afterEffect">
                                  <p:stCondLst>
                                    <p:cond delay="0"/>
                                  </p:stCondLst>
                                  <p:childTnLst>
                                    <p:set>
                                      <p:cBhvr>
                                        <p:cTn id="11" dur="1" fill="hold">
                                          <p:stCondLst>
                                            <p:cond delay="0"/>
                                          </p:stCondLst>
                                        </p:cTn>
                                        <p:tgtEl>
                                          <p:spTgt spid="90118"/>
                                        </p:tgtEl>
                                        <p:attrNameLst>
                                          <p:attrName>style.visibility</p:attrName>
                                        </p:attrNameLst>
                                      </p:cBhvr>
                                      <p:to>
                                        <p:strVal val="visible"/>
                                      </p:to>
                                    </p:set>
                                    <p:anim calcmode="lin" valueType="num">
                                      <p:cBhvr>
                                        <p:cTn id="12" dur="500" fill="hold"/>
                                        <p:tgtEl>
                                          <p:spTgt spid="90118"/>
                                        </p:tgtEl>
                                        <p:attrNameLst>
                                          <p:attrName>ppt_w</p:attrName>
                                        </p:attrNameLst>
                                      </p:cBhvr>
                                      <p:tavLst>
                                        <p:tav tm="0">
                                          <p:val>
                                            <p:fltVal val="0"/>
                                          </p:val>
                                        </p:tav>
                                        <p:tav tm="100000">
                                          <p:val>
                                            <p:strVal val="#ppt_w"/>
                                          </p:val>
                                        </p:tav>
                                      </p:tavLst>
                                    </p:anim>
                                    <p:anim calcmode="lin" valueType="num">
                                      <p:cBhvr>
                                        <p:cTn id="13" dur="500" fill="hold"/>
                                        <p:tgtEl>
                                          <p:spTgt spid="90118"/>
                                        </p:tgtEl>
                                        <p:attrNameLst>
                                          <p:attrName>ppt_h</p:attrName>
                                        </p:attrNameLst>
                                      </p:cBhvr>
                                      <p:tavLst>
                                        <p:tav tm="0">
                                          <p:val>
                                            <p:fltVal val="0"/>
                                          </p:val>
                                        </p:tav>
                                        <p:tav tm="100000">
                                          <p:val>
                                            <p:strVal val="#ppt_h"/>
                                          </p:val>
                                        </p:tav>
                                      </p:tavLst>
                                    </p:anim>
                                  </p:childTnLst>
                                </p:cTn>
                              </p:par>
                            </p:childTnLst>
                          </p:cTn>
                        </p:par>
                        <p:par>
                          <p:cTn id="14" fill="hold" nodeType="afterGroup">
                            <p:stCondLst>
                              <p:cond delay="1000"/>
                            </p:stCondLst>
                            <p:childTnLst>
                              <p:par>
                                <p:cTn id="15" presetID="23" presetClass="entr" presetSubtype="16" fill="hold" nodeType="afterEffect">
                                  <p:stCondLst>
                                    <p:cond delay="0"/>
                                  </p:stCondLst>
                                  <p:childTnLst>
                                    <p:set>
                                      <p:cBhvr>
                                        <p:cTn id="16" dur="1" fill="hold">
                                          <p:stCondLst>
                                            <p:cond delay="0"/>
                                          </p:stCondLst>
                                        </p:cTn>
                                        <p:tgtEl>
                                          <p:spTgt spid="90119"/>
                                        </p:tgtEl>
                                        <p:attrNameLst>
                                          <p:attrName>style.visibility</p:attrName>
                                        </p:attrNameLst>
                                      </p:cBhvr>
                                      <p:to>
                                        <p:strVal val="visible"/>
                                      </p:to>
                                    </p:set>
                                    <p:anim calcmode="lin" valueType="num">
                                      <p:cBhvr>
                                        <p:cTn id="17" dur="500" fill="hold"/>
                                        <p:tgtEl>
                                          <p:spTgt spid="90119"/>
                                        </p:tgtEl>
                                        <p:attrNameLst>
                                          <p:attrName>ppt_w</p:attrName>
                                        </p:attrNameLst>
                                      </p:cBhvr>
                                      <p:tavLst>
                                        <p:tav tm="0">
                                          <p:val>
                                            <p:fltVal val="0"/>
                                          </p:val>
                                        </p:tav>
                                        <p:tav tm="100000">
                                          <p:val>
                                            <p:strVal val="#ppt_w"/>
                                          </p:val>
                                        </p:tav>
                                      </p:tavLst>
                                    </p:anim>
                                    <p:anim calcmode="lin" valueType="num">
                                      <p:cBhvr>
                                        <p:cTn id="18" dur="500" fill="hold"/>
                                        <p:tgtEl>
                                          <p:spTgt spid="90119"/>
                                        </p:tgtEl>
                                        <p:attrNameLst>
                                          <p:attrName>ppt_h</p:attrName>
                                        </p:attrNameLst>
                                      </p:cBhvr>
                                      <p:tavLst>
                                        <p:tav tm="0">
                                          <p:val>
                                            <p:fltVal val="0"/>
                                          </p:val>
                                        </p:tav>
                                        <p:tav tm="100000">
                                          <p:val>
                                            <p:strVal val="#ppt_h"/>
                                          </p:val>
                                        </p:tav>
                                      </p:tavLst>
                                    </p:anim>
                                  </p:childTnLst>
                                </p:cTn>
                              </p:par>
                            </p:childTnLst>
                          </p:cTn>
                        </p:par>
                        <p:par>
                          <p:cTn id="19" fill="hold" nodeType="afterGroup">
                            <p:stCondLst>
                              <p:cond delay="1500"/>
                            </p:stCondLst>
                            <p:childTnLst>
                              <p:par>
                                <p:cTn id="20" presetID="23" presetClass="entr" presetSubtype="16" fill="hold" nodeType="afterEffect">
                                  <p:stCondLst>
                                    <p:cond delay="0"/>
                                  </p:stCondLst>
                                  <p:childTnLst>
                                    <p:set>
                                      <p:cBhvr>
                                        <p:cTn id="21" dur="1" fill="hold">
                                          <p:stCondLst>
                                            <p:cond delay="0"/>
                                          </p:stCondLst>
                                        </p:cTn>
                                        <p:tgtEl>
                                          <p:spTgt spid="90120"/>
                                        </p:tgtEl>
                                        <p:attrNameLst>
                                          <p:attrName>style.visibility</p:attrName>
                                        </p:attrNameLst>
                                      </p:cBhvr>
                                      <p:to>
                                        <p:strVal val="visible"/>
                                      </p:to>
                                    </p:set>
                                    <p:anim calcmode="lin" valueType="num">
                                      <p:cBhvr>
                                        <p:cTn id="22" dur="500" fill="hold"/>
                                        <p:tgtEl>
                                          <p:spTgt spid="90120"/>
                                        </p:tgtEl>
                                        <p:attrNameLst>
                                          <p:attrName>ppt_w</p:attrName>
                                        </p:attrNameLst>
                                      </p:cBhvr>
                                      <p:tavLst>
                                        <p:tav tm="0">
                                          <p:val>
                                            <p:fltVal val="0"/>
                                          </p:val>
                                        </p:tav>
                                        <p:tav tm="100000">
                                          <p:val>
                                            <p:strVal val="#ppt_w"/>
                                          </p:val>
                                        </p:tav>
                                      </p:tavLst>
                                    </p:anim>
                                    <p:anim calcmode="lin" valueType="num">
                                      <p:cBhvr>
                                        <p:cTn id="23" dur="500" fill="hold"/>
                                        <p:tgtEl>
                                          <p:spTgt spid="90120"/>
                                        </p:tgtEl>
                                        <p:attrNameLst>
                                          <p:attrName>ppt_h</p:attrName>
                                        </p:attrNameLst>
                                      </p:cBhvr>
                                      <p:tavLst>
                                        <p:tav tm="0">
                                          <p:val>
                                            <p:fltVal val="0"/>
                                          </p:val>
                                        </p:tav>
                                        <p:tav tm="100000">
                                          <p:val>
                                            <p:strVal val="#ppt_h"/>
                                          </p:val>
                                        </p:tav>
                                      </p:tavLst>
                                    </p:anim>
                                  </p:childTnLst>
                                </p:cTn>
                              </p:par>
                            </p:childTnLst>
                          </p:cTn>
                        </p:par>
                        <p:par>
                          <p:cTn id="24" fill="hold" nodeType="afterGroup">
                            <p:stCondLst>
                              <p:cond delay="2000"/>
                            </p:stCondLst>
                            <p:childTnLst>
                              <p:par>
                                <p:cTn id="25" presetID="9" presetClass="entr" presetSubtype="0" fill="hold" grpId="0" nodeType="afterEffect">
                                  <p:stCondLst>
                                    <p:cond delay="0"/>
                                  </p:stCondLst>
                                  <p:childTnLst>
                                    <p:set>
                                      <p:cBhvr>
                                        <p:cTn id="26" dur="1" fill="hold">
                                          <p:stCondLst>
                                            <p:cond delay="0"/>
                                          </p:stCondLst>
                                        </p:cTn>
                                        <p:tgtEl>
                                          <p:spTgt spid="90125"/>
                                        </p:tgtEl>
                                        <p:attrNameLst>
                                          <p:attrName>style.visibility</p:attrName>
                                        </p:attrNameLst>
                                      </p:cBhvr>
                                      <p:to>
                                        <p:strVal val="visible"/>
                                      </p:to>
                                    </p:set>
                                    <p:animEffect transition="in" filter="dissolve">
                                      <p:cBhvr>
                                        <p:cTn id="27" dur="500"/>
                                        <p:tgtEl>
                                          <p:spTgt spid="90125"/>
                                        </p:tgtEl>
                                      </p:cBhvr>
                                    </p:animEffect>
                                  </p:childTnLst>
                                </p:cTn>
                              </p:par>
                            </p:childTnLst>
                          </p:cTn>
                        </p:par>
                        <p:par>
                          <p:cTn id="28" fill="hold" nodeType="afterGroup">
                            <p:stCondLst>
                              <p:cond delay="2500"/>
                            </p:stCondLst>
                            <p:childTnLst>
                              <p:par>
                                <p:cTn id="29" presetID="22" presetClass="entr" presetSubtype="8" fill="hold" grpId="0" nodeType="afterEffect">
                                  <p:stCondLst>
                                    <p:cond delay="0"/>
                                  </p:stCondLst>
                                  <p:childTnLst>
                                    <p:set>
                                      <p:cBhvr>
                                        <p:cTn id="30" dur="1" fill="hold">
                                          <p:stCondLst>
                                            <p:cond delay="0"/>
                                          </p:stCondLst>
                                        </p:cTn>
                                        <p:tgtEl>
                                          <p:spTgt spid="90122"/>
                                        </p:tgtEl>
                                        <p:attrNameLst>
                                          <p:attrName>style.visibility</p:attrName>
                                        </p:attrNameLst>
                                      </p:cBhvr>
                                      <p:to>
                                        <p:strVal val="visible"/>
                                      </p:to>
                                    </p:set>
                                    <p:animEffect transition="in" filter="wipe(left)">
                                      <p:cBhvr>
                                        <p:cTn id="31" dur="500"/>
                                        <p:tgtEl>
                                          <p:spTgt spid="90122"/>
                                        </p:tgtEl>
                                      </p:cBhvr>
                                    </p:animEffect>
                                  </p:childTnLst>
                                </p:cTn>
                              </p:par>
                            </p:childTnLst>
                          </p:cTn>
                        </p:par>
                        <p:par>
                          <p:cTn id="32" fill="hold" nodeType="afterGroup">
                            <p:stCondLst>
                              <p:cond delay="3000"/>
                            </p:stCondLst>
                            <p:childTnLst>
                              <p:par>
                                <p:cTn id="33" presetID="9" presetClass="entr" presetSubtype="0" fill="hold" grpId="0" nodeType="afterEffect">
                                  <p:stCondLst>
                                    <p:cond delay="0"/>
                                  </p:stCondLst>
                                  <p:childTnLst>
                                    <p:set>
                                      <p:cBhvr>
                                        <p:cTn id="34" dur="1" fill="hold">
                                          <p:stCondLst>
                                            <p:cond delay="0"/>
                                          </p:stCondLst>
                                        </p:cTn>
                                        <p:tgtEl>
                                          <p:spTgt spid="90123"/>
                                        </p:tgtEl>
                                        <p:attrNameLst>
                                          <p:attrName>style.visibility</p:attrName>
                                        </p:attrNameLst>
                                      </p:cBhvr>
                                      <p:to>
                                        <p:strVal val="visible"/>
                                      </p:to>
                                    </p:set>
                                    <p:animEffect transition="in" filter="dissolve">
                                      <p:cBhvr>
                                        <p:cTn id="35" dur="500"/>
                                        <p:tgtEl>
                                          <p:spTgt spid="90123"/>
                                        </p:tgtEl>
                                      </p:cBhvr>
                                    </p:animEffect>
                                  </p:childTnLst>
                                </p:cTn>
                              </p:par>
                            </p:childTnLst>
                          </p:cTn>
                        </p:par>
                        <p:par>
                          <p:cTn id="36" fill="hold" nodeType="afterGroup">
                            <p:stCondLst>
                              <p:cond delay="3500"/>
                            </p:stCondLst>
                            <p:childTnLst>
                              <p:par>
                                <p:cTn id="37" presetID="23" presetClass="entr" presetSubtype="16" fill="hold" nodeType="afterEffect">
                                  <p:stCondLst>
                                    <p:cond delay="0"/>
                                  </p:stCondLst>
                                  <p:childTnLst>
                                    <p:set>
                                      <p:cBhvr>
                                        <p:cTn id="38" dur="1" fill="hold">
                                          <p:stCondLst>
                                            <p:cond delay="0"/>
                                          </p:stCondLst>
                                        </p:cTn>
                                        <p:tgtEl>
                                          <p:spTgt spid="90114"/>
                                        </p:tgtEl>
                                        <p:attrNameLst>
                                          <p:attrName>style.visibility</p:attrName>
                                        </p:attrNameLst>
                                      </p:cBhvr>
                                      <p:to>
                                        <p:strVal val="visible"/>
                                      </p:to>
                                    </p:set>
                                    <p:anim calcmode="lin" valueType="num">
                                      <p:cBhvr>
                                        <p:cTn id="39" dur="500" fill="hold"/>
                                        <p:tgtEl>
                                          <p:spTgt spid="90114"/>
                                        </p:tgtEl>
                                        <p:attrNameLst>
                                          <p:attrName>ppt_w</p:attrName>
                                        </p:attrNameLst>
                                      </p:cBhvr>
                                      <p:tavLst>
                                        <p:tav tm="0">
                                          <p:val>
                                            <p:fltVal val="0"/>
                                          </p:val>
                                        </p:tav>
                                        <p:tav tm="100000">
                                          <p:val>
                                            <p:strVal val="#ppt_w"/>
                                          </p:val>
                                        </p:tav>
                                      </p:tavLst>
                                    </p:anim>
                                    <p:anim calcmode="lin" valueType="num">
                                      <p:cBhvr>
                                        <p:cTn id="40" dur="500" fill="hold"/>
                                        <p:tgtEl>
                                          <p:spTgt spid="90114"/>
                                        </p:tgtEl>
                                        <p:attrNameLst>
                                          <p:attrName>ppt_h</p:attrName>
                                        </p:attrNameLst>
                                      </p:cBhvr>
                                      <p:tavLst>
                                        <p:tav tm="0">
                                          <p:val>
                                            <p:fltVal val="0"/>
                                          </p:val>
                                        </p:tav>
                                        <p:tav tm="100000">
                                          <p:val>
                                            <p:strVal val="#ppt_h"/>
                                          </p:val>
                                        </p:tav>
                                      </p:tavLst>
                                    </p:anim>
                                  </p:childTnLst>
                                </p:cTn>
                              </p:par>
                            </p:childTnLst>
                          </p:cTn>
                        </p:par>
                        <p:par>
                          <p:cTn id="41" fill="hold" nodeType="afterGroup">
                            <p:stCondLst>
                              <p:cond delay="4000"/>
                            </p:stCondLst>
                            <p:childTnLst>
                              <p:par>
                                <p:cTn id="42" presetID="9" presetClass="entr" presetSubtype="0" fill="hold" grpId="0" nodeType="afterEffect">
                                  <p:stCondLst>
                                    <p:cond delay="0"/>
                                  </p:stCondLst>
                                  <p:childTnLst>
                                    <p:set>
                                      <p:cBhvr>
                                        <p:cTn id="43" dur="1" fill="hold">
                                          <p:stCondLst>
                                            <p:cond delay="0"/>
                                          </p:stCondLst>
                                        </p:cTn>
                                        <p:tgtEl>
                                          <p:spTgt spid="90124"/>
                                        </p:tgtEl>
                                        <p:attrNameLst>
                                          <p:attrName>style.visibility</p:attrName>
                                        </p:attrNameLst>
                                      </p:cBhvr>
                                      <p:to>
                                        <p:strVal val="visible"/>
                                      </p:to>
                                    </p:set>
                                    <p:animEffect transition="in" filter="dissolve">
                                      <p:cBhvr>
                                        <p:cTn id="44" dur="500"/>
                                        <p:tgtEl>
                                          <p:spTgt spid="90124"/>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9" presetClass="entr" presetSubtype="0" fill="hold" grpId="0" nodeType="clickEffect">
                                  <p:stCondLst>
                                    <p:cond delay="0"/>
                                  </p:stCondLst>
                                  <p:childTnLst>
                                    <p:set>
                                      <p:cBhvr>
                                        <p:cTn id="48" dur="1" fill="hold">
                                          <p:stCondLst>
                                            <p:cond delay="0"/>
                                          </p:stCondLst>
                                        </p:cTn>
                                        <p:tgtEl>
                                          <p:spTgt spid="90121"/>
                                        </p:tgtEl>
                                        <p:attrNameLst>
                                          <p:attrName>style.visibility</p:attrName>
                                        </p:attrNameLst>
                                      </p:cBhvr>
                                      <p:to>
                                        <p:strVal val="visible"/>
                                      </p:to>
                                    </p:set>
                                    <p:animEffect transition="in" filter="dissolve">
                                      <p:cBhvr>
                                        <p:cTn id="49" dur="500"/>
                                        <p:tgtEl>
                                          <p:spTgt spid="90121"/>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9" presetClass="entr" presetSubtype="0" fill="hold" grpId="0" nodeType="clickEffect">
                                  <p:stCondLst>
                                    <p:cond delay="0"/>
                                  </p:stCondLst>
                                  <p:childTnLst>
                                    <p:set>
                                      <p:cBhvr>
                                        <p:cTn id="53" dur="1" fill="hold">
                                          <p:stCondLst>
                                            <p:cond delay="0"/>
                                          </p:stCondLst>
                                        </p:cTn>
                                        <p:tgtEl>
                                          <p:spTgt spid="90115"/>
                                        </p:tgtEl>
                                        <p:attrNameLst>
                                          <p:attrName>style.visibility</p:attrName>
                                        </p:attrNameLst>
                                      </p:cBhvr>
                                      <p:to>
                                        <p:strVal val="visible"/>
                                      </p:to>
                                    </p:set>
                                    <p:animEffect transition="in" filter="dissolve">
                                      <p:cBhvr>
                                        <p:cTn id="54" dur="500"/>
                                        <p:tgtEl>
                                          <p:spTgt spid="901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5" grpId="0"/>
      <p:bldP spid="90121" grpId="0"/>
      <p:bldP spid="90122" grpId="0" animBg="1"/>
      <p:bldP spid="90123" grpId="0"/>
      <p:bldP spid="90124" grpId="0"/>
      <p:bldP spid="9012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2" descr="embryo_singlecell2_C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175" y="2430463"/>
            <a:ext cx="1543050" cy="154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3" name="Text Box 3"/>
          <p:cNvSpPr txBox="1">
            <a:spLocks noChangeArrowheads="1"/>
          </p:cNvSpPr>
          <p:nvPr/>
        </p:nvSpPr>
        <p:spPr bwMode="auto">
          <a:xfrm>
            <a:off x="954088" y="1631950"/>
            <a:ext cx="217646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GB" sz="2400" b="1">
                <a:solidFill>
                  <a:srgbClr val="10BC45"/>
                </a:solidFill>
              </a:rPr>
              <a:t>patient’s</a:t>
            </a:r>
          </a:p>
          <a:p>
            <a:pPr algn="ctr" eaLnBrk="1" hangingPunct="1"/>
            <a:r>
              <a:rPr lang="en-GB" sz="2400" b="1">
                <a:solidFill>
                  <a:srgbClr val="10BC45"/>
                </a:solidFill>
              </a:rPr>
              <a:t>DNA inserted</a:t>
            </a:r>
          </a:p>
        </p:txBody>
      </p:sp>
      <p:sp>
        <p:nvSpPr>
          <p:cNvPr id="92164" name="Text Box 4"/>
          <p:cNvSpPr txBox="1">
            <a:spLocks noChangeArrowheads="1"/>
          </p:cNvSpPr>
          <p:nvPr/>
        </p:nvSpPr>
        <p:spPr bwMode="auto">
          <a:xfrm>
            <a:off x="5626100" y="3960813"/>
            <a:ext cx="33178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GB" sz="2400" b="1">
                <a:solidFill>
                  <a:srgbClr val="10BC45"/>
                </a:solidFill>
              </a:rPr>
              <a:t>stem cells removed </a:t>
            </a:r>
          </a:p>
          <a:p>
            <a:pPr algn="ctr" eaLnBrk="1" hangingPunct="1"/>
            <a:r>
              <a:rPr lang="en-GB" sz="2400" b="1">
                <a:solidFill>
                  <a:srgbClr val="10BC45"/>
                </a:solidFill>
              </a:rPr>
              <a:t>– the embryo dies</a:t>
            </a:r>
          </a:p>
        </p:txBody>
      </p:sp>
      <p:sp>
        <p:nvSpPr>
          <p:cNvPr id="92165" name="Text Box 5"/>
          <p:cNvSpPr txBox="1">
            <a:spLocks noChangeArrowheads="1"/>
          </p:cNvSpPr>
          <p:nvPr/>
        </p:nvSpPr>
        <p:spPr bwMode="auto">
          <a:xfrm>
            <a:off x="3381375" y="3960813"/>
            <a:ext cx="1651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GB" sz="2400" b="1">
                <a:solidFill>
                  <a:srgbClr val="10BC45"/>
                </a:solidFill>
              </a:rPr>
              <a:t>5 day-old </a:t>
            </a:r>
          </a:p>
          <a:p>
            <a:pPr algn="ctr" eaLnBrk="1" hangingPunct="1"/>
            <a:r>
              <a:rPr lang="en-GB" sz="2400" b="1">
                <a:solidFill>
                  <a:srgbClr val="10BC45"/>
                </a:solidFill>
              </a:rPr>
              <a:t>embryo</a:t>
            </a:r>
          </a:p>
        </p:txBody>
      </p:sp>
      <p:sp>
        <p:nvSpPr>
          <p:cNvPr id="92166" name="Rectangle 6"/>
          <p:cNvSpPr>
            <a:spLocks noChangeArrowheads="1"/>
          </p:cNvSpPr>
          <p:nvPr/>
        </p:nvSpPr>
        <p:spPr bwMode="auto">
          <a:xfrm>
            <a:off x="127000" y="3960813"/>
            <a:ext cx="28019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400" b="1">
                <a:solidFill>
                  <a:srgbClr val="10BC45"/>
                </a:solidFill>
              </a:rPr>
              <a:t>embryo cell</a:t>
            </a:r>
            <a:br>
              <a:rPr lang="en-GB" sz="2400" b="1">
                <a:solidFill>
                  <a:srgbClr val="10BC45"/>
                </a:solidFill>
              </a:rPr>
            </a:br>
            <a:r>
              <a:rPr lang="en-GB" sz="2400" b="1">
                <a:solidFill>
                  <a:srgbClr val="10BC45"/>
                </a:solidFill>
              </a:rPr>
              <a:t>nucleus removed</a:t>
            </a:r>
            <a:endParaRPr lang="en-US" sz="2400" b="1">
              <a:solidFill>
                <a:srgbClr val="10BC45"/>
              </a:solidFill>
            </a:endParaRPr>
          </a:p>
        </p:txBody>
      </p:sp>
      <p:sp>
        <p:nvSpPr>
          <p:cNvPr id="29703" name="Text Box 7"/>
          <p:cNvSpPr txBox="1">
            <a:spLocks noChangeArrowheads="1"/>
          </p:cNvSpPr>
          <p:nvPr/>
        </p:nvSpPr>
        <p:spPr bwMode="auto">
          <a:xfrm>
            <a:off x="566738" y="784225"/>
            <a:ext cx="839628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GB" sz="2400">
                <a:solidFill>
                  <a:srgbClr val="000066"/>
                </a:solidFill>
              </a:rPr>
              <a:t>The DNA of an embryo cell can be replaced with the DNA from a patient’s cell.</a:t>
            </a:r>
          </a:p>
        </p:txBody>
      </p:sp>
      <p:sp>
        <p:nvSpPr>
          <p:cNvPr id="92168" name="AutoShape 8"/>
          <p:cNvSpPr>
            <a:spLocks noChangeArrowheads="1"/>
          </p:cNvSpPr>
          <p:nvPr/>
        </p:nvSpPr>
        <p:spPr bwMode="auto">
          <a:xfrm>
            <a:off x="5167313" y="3065463"/>
            <a:ext cx="1219200" cy="330200"/>
          </a:xfrm>
          <a:prstGeom prst="rightArrow">
            <a:avLst>
              <a:gd name="adj1" fmla="val 50000"/>
              <a:gd name="adj2" fmla="val 92308"/>
            </a:avLst>
          </a:prstGeom>
          <a:solidFill>
            <a:srgbClr val="10BC45"/>
          </a:solidFill>
          <a:ln w="25400">
            <a:noFill/>
            <a:miter lim="800000"/>
            <a:headEnd/>
            <a:tailEnd/>
          </a:ln>
          <a:effectLst>
            <a:outerShdw dist="40161" dir="4293903" algn="ctr" rotWithShape="0">
              <a:srgbClr val="5F5F5F">
                <a:alpha val="50000"/>
              </a:srgbClr>
            </a:outerShdw>
          </a:effectLst>
        </p:spPr>
        <p:txBody>
          <a:bodyPr wrap="none" anchor="ctr"/>
          <a:lstStyle/>
          <a:p>
            <a:pPr>
              <a:defRPr/>
            </a:pPr>
            <a:endParaRPr lang="en-US">
              <a:latin typeface="Arial" charset="0"/>
            </a:endParaRPr>
          </a:p>
        </p:txBody>
      </p:sp>
      <p:sp>
        <p:nvSpPr>
          <p:cNvPr id="92169" name="AutoShape 9"/>
          <p:cNvSpPr>
            <a:spLocks noChangeArrowheads="1"/>
          </p:cNvSpPr>
          <p:nvPr/>
        </p:nvSpPr>
        <p:spPr bwMode="auto">
          <a:xfrm>
            <a:off x="2087563" y="3033713"/>
            <a:ext cx="1219200" cy="330200"/>
          </a:xfrm>
          <a:prstGeom prst="rightArrow">
            <a:avLst>
              <a:gd name="adj1" fmla="val 50000"/>
              <a:gd name="adj2" fmla="val 92308"/>
            </a:avLst>
          </a:prstGeom>
          <a:solidFill>
            <a:srgbClr val="10BC45"/>
          </a:solidFill>
          <a:ln w="25400">
            <a:noFill/>
            <a:miter lim="800000"/>
            <a:headEnd/>
            <a:tailEnd/>
          </a:ln>
          <a:effectLst>
            <a:outerShdw dist="40161" dir="4293903" algn="ctr" rotWithShape="0">
              <a:srgbClr val="5F5F5F">
                <a:alpha val="50000"/>
              </a:srgbClr>
            </a:outerShdw>
          </a:effectLst>
        </p:spPr>
        <p:txBody>
          <a:bodyPr wrap="none" anchor="ctr"/>
          <a:lstStyle/>
          <a:p>
            <a:pPr>
              <a:defRPr/>
            </a:pPr>
            <a:endParaRPr lang="en-US">
              <a:latin typeface="Arial" charset="0"/>
            </a:endParaRPr>
          </a:p>
        </p:txBody>
      </p:sp>
      <p:sp>
        <p:nvSpPr>
          <p:cNvPr id="92170" name="Text Box 10"/>
          <p:cNvSpPr txBox="1">
            <a:spLocks noChangeArrowheads="1"/>
          </p:cNvSpPr>
          <p:nvPr/>
        </p:nvSpPr>
        <p:spPr bwMode="auto">
          <a:xfrm>
            <a:off x="576263" y="4995863"/>
            <a:ext cx="856773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GB" sz="2400">
                <a:solidFill>
                  <a:srgbClr val="000066"/>
                </a:solidFill>
              </a:rPr>
              <a:t>The embryo produces stem cells containing the patient’s genes. The cells will not be rejected, so immune-suppressing drugs are not needed. This process is </a:t>
            </a:r>
            <a:r>
              <a:rPr lang="en-GB" sz="2400" b="1">
                <a:solidFill>
                  <a:srgbClr val="10BC45"/>
                </a:solidFill>
              </a:rPr>
              <a:t>therapeutic cloning</a:t>
            </a:r>
            <a:r>
              <a:rPr lang="en-GB" sz="2400">
                <a:solidFill>
                  <a:srgbClr val="000066"/>
                </a:solidFill>
              </a:rPr>
              <a:t>.</a:t>
            </a:r>
          </a:p>
        </p:txBody>
      </p:sp>
      <p:pic>
        <p:nvPicPr>
          <p:cNvPr id="92171" name="Picture 11" descr="nucleus1_C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5363" y="3481388"/>
            <a:ext cx="3429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72" name="Picture 12" descr="nucleus2_C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3463" y="2613025"/>
            <a:ext cx="3524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73" name="Picture 13" descr="embryo_multicell_C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21063" y="2384425"/>
            <a:ext cx="1638300" cy="163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74" name="Picture 14" descr="embryo_singlecell1_C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53213" y="2500313"/>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75" name="Picture 15" descr="embryo_singlecell1_C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5159989">
            <a:off x="6716713" y="3211513"/>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76" name="Picture 16" descr="embryo_singlecell1_C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7294878">
            <a:off x="7192963" y="2773363"/>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77" name="Picture 17" descr="embryo_singlecell1_C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4331679">
            <a:off x="7745413" y="3182938"/>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78" name="Picture 18" descr="embryo_singlecell1_C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8712239">
            <a:off x="7669213" y="2373313"/>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15" name="Rectangle 19"/>
          <p:cNvSpPr>
            <a:spLocks noGrp="1" noChangeArrowheads="1"/>
          </p:cNvSpPr>
          <p:nvPr>
            <p:ph type="title"/>
          </p:nvPr>
        </p:nvSpPr>
        <p:spPr>
          <a:xfrm>
            <a:off x="684213" y="0"/>
            <a:ext cx="7772400" cy="587375"/>
          </a:xfrm>
        </p:spPr>
        <p:txBody>
          <a:bodyPr/>
          <a:lstStyle/>
          <a:p>
            <a:pPr eaLnBrk="1" hangingPunct="1"/>
            <a:r>
              <a:rPr lang="en-GB" sz="4000" smtClean="0"/>
              <a:t>Human therapeutic cloning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withEffect">
                                  <p:stCondLst>
                                    <p:cond delay="0"/>
                                  </p:stCondLst>
                                  <p:childTnLst>
                                    <p:set>
                                      <p:cBhvr>
                                        <p:cTn id="6" dur="1" fill="hold">
                                          <p:stCondLst>
                                            <p:cond delay="0"/>
                                          </p:stCondLst>
                                        </p:cTn>
                                        <p:tgtEl>
                                          <p:spTgt spid="92162"/>
                                        </p:tgtEl>
                                        <p:attrNameLst>
                                          <p:attrName>style.visibility</p:attrName>
                                        </p:attrNameLst>
                                      </p:cBhvr>
                                      <p:to>
                                        <p:strVal val="visible"/>
                                      </p:to>
                                    </p:set>
                                    <p:anim calcmode="lin" valueType="num">
                                      <p:cBhvr>
                                        <p:cTn id="7" dur="500" fill="hold"/>
                                        <p:tgtEl>
                                          <p:spTgt spid="92162"/>
                                        </p:tgtEl>
                                        <p:attrNameLst>
                                          <p:attrName>ppt_w</p:attrName>
                                        </p:attrNameLst>
                                      </p:cBhvr>
                                      <p:tavLst>
                                        <p:tav tm="0">
                                          <p:val>
                                            <p:fltVal val="0"/>
                                          </p:val>
                                        </p:tav>
                                        <p:tav tm="100000">
                                          <p:val>
                                            <p:strVal val="#ppt_w"/>
                                          </p:val>
                                        </p:tav>
                                      </p:tavLst>
                                    </p:anim>
                                    <p:anim calcmode="lin" valueType="num">
                                      <p:cBhvr>
                                        <p:cTn id="8" dur="500" fill="hold"/>
                                        <p:tgtEl>
                                          <p:spTgt spid="92162"/>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23" presetClass="entr" presetSubtype="16" fill="hold" nodeType="afterEffect">
                                  <p:stCondLst>
                                    <p:cond delay="0"/>
                                  </p:stCondLst>
                                  <p:childTnLst>
                                    <p:set>
                                      <p:cBhvr>
                                        <p:cTn id="11" dur="1" fill="hold">
                                          <p:stCondLst>
                                            <p:cond delay="0"/>
                                          </p:stCondLst>
                                        </p:cTn>
                                        <p:tgtEl>
                                          <p:spTgt spid="92171"/>
                                        </p:tgtEl>
                                        <p:attrNameLst>
                                          <p:attrName>style.visibility</p:attrName>
                                        </p:attrNameLst>
                                      </p:cBhvr>
                                      <p:to>
                                        <p:strVal val="visible"/>
                                      </p:to>
                                    </p:set>
                                    <p:anim calcmode="lin" valueType="num">
                                      <p:cBhvr>
                                        <p:cTn id="12" dur="500" fill="hold"/>
                                        <p:tgtEl>
                                          <p:spTgt spid="92171"/>
                                        </p:tgtEl>
                                        <p:attrNameLst>
                                          <p:attrName>ppt_w</p:attrName>
                                        </p:attrNameLst>
                                      </p:cBhvr>
                                      <p:tavLst>
                                        <p:tav tm="0">
                                          <p:val>
                                            <p:fltVal val="0"/>
                                          </p:val>
                                        </p:tav>
                                        <p:tav tm="100000">
                                          <p:val>
                                            <p:strVal val="#ppt_w"/>
                                          </p:val>
                                        </p:tav>
                                      </p:tavLst>
                                    </p:anim>
                                    <p:anim calcmode="lin" valueType="num">
                                      <p:cBhvr>
                                        <p:cTn id="13" dur="500" fill="hold"/>
                                        <p:tgtEl>
                                          <p:spTgt spid="92171"/>
                                        </p:tgtEl>
                                        <p:attrNameLst>
                                          <p:attrName>ppt_h</p:attrName>
                                        </p:attrNameLst>
                                      </p:cBhvr>
                                      <p:tavLst>
                                        <p:tav tm="0">
                                          <p:val>
                                            <p:fltVal val="0"/>
                                          </p:val>
                                        </p:tav>
                                        <p:tav tm="100000">
                                          <p:val>
                                            <p:strVal val="#ppt_h"/>
                                          </p:val>
                                        </p:tav>
                                      </p:tavLst>
                                    </p:anim>
                                  </p:childTnLst>
                                  <p:subTnLst>
                                    <p:set>
                                      <p:cBhvr override="childStyle">
                                        <p:cTn dur="1" fill="hold" display="0" masterRel="nextClick" afterEffect="1"/>
                                        <p:tgtEl>
                                          <p:spTgt spid="92171"/>
                                        </p:tgtEl>
                                        <p:attrNameLst>
                                          <p:attrName>style.visibility</p:attrName>
                                        </p:attrNameLst>
                                      </p:cBhvr>
                                      <p:to>
                                        <p:strVal val="hidden"/>
                                      </p:to>
                                    </p:set>
                                  </p:sub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92166"/>
                                        </p:tgtEl>
                                        <p:attrNameLst>
                                          <p:attrName>style.visibility</p:attrName>
                                        </p:attrNameLst>
                                      </p:cBhvr>
                                      <p:to>
                                        <p:strVal val="visible"/>
                                      </p:to>
                                    </p:set>
                                    <p:animEffect transition="in" filter="dissolve">
                                      <p:cBhvr>
                                        <p:cTn id="18" dur="500"/>
                                        <p:tgtEl>
                                          <p:spTgt spid="92166"/>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8" fill="hold" nodeType="clickEffect">
                                  <p:stCondLst>
                                    <p:cond delay="0"/>
                                  </p:stCondLst>
                                  <p:childTnLst>
                                    <p:set>
                                      <p:cBhvr>
                                        <p:cTn id="22" dur="1" fill="hold">
                                          <p:stCondLst>
                                            <p:cond delay="0"/>
                                          </p:stCondLst>
                                        </p:cTn>
                                        <p:tgtEl>
                                          <p:spTgt spid="92172"/>
                                        </p:tgtEl>
                                        <p:attrNameLst>
                                          <p:attrName>style.visibility</p:attrName>
                                        </p:attrNameLst>
                                      </p:cBhvr>
                                      <p:to>
                                        <p:strVal val="visible"/>
                                      </p:to>
                                    </p:set>
                                    <p:anim calcmode="lin" valueType="num">
                                      <p:cBhvr additive="base">
                                        <p:cTn id="23" dur="500" fill="hold"/>
                                        <p:tgtEl>
                                          <p:spTgt spid="92172"/>
                                        </p:tgtEl>
                                        <p:attrNameLst>
                                          <p:attrName>ppt_x</p:attrName>
                                        </p:attrNameLst>
                                      </p:cBhvr>
                                      <p:tavLst>
                                        <p:tav tm="0">
                                          <p:val>
                                            <p:strVal val="0-#ppt_w/2"/>
                                          </p:val>
                                        </p:tav>
                                        <p:tav tm="100000">
                                          <p:val>
                                            <p:strVal val="#ppt_x"/>
                                          </p:val>
                                        </p:tav>
                                      </p:tavLst>
                                    </p:anim>
                                    <p:anim calcmode="lin" valueType="num">
                                      <p:cBhvr additive="base">
                                        <p:cTn id="24" dur="500" fill="hold"/>
                                        <p:tgtEl>
                                          <p:spTgt spid="92172"/>
                                        </p:tgtEl>
                                        <p:attrNameLst>
                                          <p:attrName>ppt_y</p:attrName>
                                        </p:attrNameLst>
                                      </p:cBhvr>
                                      <p:tavLst>
                                        <p:tav tm="0">
                                          <p:val>
                                            <p:strVal val="#ppt_y"/>
                                          </p:val>
                                        </p:tav>
                                        <p:tav tm="100000">
                                          <p:val>
                                            <p:strVal val="#ppt_y"/>
                                          </p:val>
                                        </p:tav>
                                      </p:tavLst>
                                    </p:anim>
                                  </p:childTnLst>
                                </p:cTn>
                              </p:par>
                            </p:childTnLst>
                          </p:cTn>
                        </p:par>
                        <p:par>
                          <p:cTn id="25" fill="hold" nodeType="afterGroup">
                            <p:stCondLst>
                              <p:cond delay="500"/>
                            </p:stCondLst>
                            <p:childTnLst>
                              <p:par>
                                <p:cTn id="26" presetID="9" presetClass="entr" presetSubtype="0" fill="hold" grpId="0" nodeType="afterEffect">
                                  <p:stCondLst>
                                    <p:cond delay="0"/>
                                  </p:stCondLst>
                                  <p:childTnLst>
                                    <p:set>
                                      <p:cBhvr>
                                        <p:cTn id="27" dur="1" fill="hold">
                                          <p:stCondLst>
                                            <p:cond delay="0"/>
                                          </p:stCondLst>
                                        </p:cTn>
                                        <p:tgtEl>
                                          <p:spTgt spid="92163"/>
                                        </p:tgtEl>
                                        <p:attrNameLst>
                                          <p:attrName>style.visibility</p:attrName>
                                        </p:attrNameLst>
                                      </p:cBhvr>
                                      <p:to>
                                        <p:strVal val="visible"/>
                                      </p:to>
                                    </p:set>
                                    <p:animEffect transition="in" filter="dissolve">
                                      <p:cBhvr>
                                        <p:cTn id="28" dur="500"/>
                                        <p:tgtEl>
                                          <p:spTgt spid="92163"/>
                                        </p:tgtEl>
                                      </p:cBhvr>
                                    </p:animEffect>
                                  </p:childTnLst>
                                </p:cTn>
                              </p:par>
                            </p:childTnLst>
                          </p:cTn>
                        </p:par>
                        <p:par>
                          <p:cTn id="29" fill="hold" nodeType="afterGroup">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92169"/>
                                        </p:tgtEl>
                                        <p:attrNameLst>
                                          <p:attrName>style.visibility</p:attrName>
                                        </p:attrNameLst>
                                      </p:cBhvr>
                                      <p:to>
                                        <p:strVal val="visible"/>
                                      </p:to>
                                    </p:set>
                                    <p:animEffect transition="in" filter="wipe(left)">
                                      <p:cBhvr>
                                        <p:cTn id="32" dur="500"/>
                                        <p:tgtEl>
                                          <p:spTgt spid="92169"/>
                                        </p:tgtEl>
                                      </p:cBhvr>
                                    </p:animEffect>
                                  </p:childTnLst>
                                </p:cTn>
                              </p:par>
                            </p:childTnLst>
                          </p:cTn>
                        </p:par>
                        <p:par>
                          <p:cTn id="33" fill="hold" nodeType="afterGroup">
                            <p:stCondLst>
                              <p:cond delay="1500"/>
                            </p:stCondLst>
                            <p:childTnLst>
                              <p:par>
                                <p:cTn id="34" presetID="23" presetClass="entr" presetSubtype="16" fill="hold" nodeType="afterEffect">
                                  <p:stCondLst>
                                    <p:cond delay="0"/>
                                  </p:stCondLst>
                                  <p:childTnLst>
                                    <p:set>
                                      <p:cBhvr>
                                        <p:cTn id="35" dur="1" fill="hold">
                                          <p:stCondLst>
                                            <p:cond delay="0"/>
                                          </p:stCondLst>
                                        </p:cTn>
                                        <p:tgtEl>
                                          <p:spTgt spid="92173"/>
                                        </p:tgtEl>
                                        <p:attrNameLst>
                                          <p:attrName>style.visibility</p:attrName>
                                        </p:attrNameLst>
                                      </p:cBhvr>
                                      <p:to>
                                        <p:strVal val="visible"/>
                                      </p:to>
                                    </p:set>
                                    <p:anim calcmode="lin" valueType="num">
                                      <p:cBhvr>
                                        <p:cTn id="36" dur="500" fill="hold"/>
                                        <p:tgtEl>
                                          <p:spTgt spid="92173"/>
                                        </p:tgtEl>
                                        <p:attrNameLst>
                                          <p:attrName>ppt_w</p:attrName>
                                        </p:attrNameLst>
                                      </p:cBhvr>
                                      <p:tavLst>
                                        <p:tav tm="0">
                                          <p:val>
                                            <p:fltVal val="0"/>
                                          </p:val>
                                        </p:tav>
                                        <p:tav tm="100000">
                                          <p:val>
                                            <p:strVal val="#ppt_w"/>
                                          </p:val>
                                        </p:tav>
                                      </p:tavLst>
                                    </p:anim>
                                    <p:anim calcmode="lin" valueType="num">
                                      <p:cBhvr>
                                        <p:cTn id="37" dur="500" fill="hold"/>
                                        <p:tgtEl>
                                          <p:spTgt spid="92173"/>
                                        </p:tgtEl>
                                        <p:attrNameLst>
                                          <p:attrName>ppt_h</p:attrName>
                                        </p:attrNameLst>
                                      </p:cBhvr>
                                      <p:tavLst>
                                        <p:tav tm="0">
                                          <p:val>
                                            <p:fltVal val="0"/>
                                          </p:val>
                                        </p:tav>
                                        <p:tav tm="100000">
                                          <p:val>
                                            <p:strVal val="#ppt_h"/>
                                          </p:val>
                                        </p:tav>
                                      </p:tavLst>
                                    </p:anim>
                                  </p:childTnLst>
                                </p:cTn>
                              </p:par>
                            </p:childTnLst>
                          </p:cTn>
                        </p:par>
                        <p:par>
                          <p:cTn id="38" fill="hold" nodeType="afterGroup">
                            <p:stCondLst>
                              <p:cond delay="2000"/>
                            </p:stCondLst>
                            <p:childTnLst>
                              <p:par>
                                <p:cTn id="39" presetID="9" presetClass="entr" presetSubtype="0" fill="hold" grpId="0" nodeType="afterEffect">
                                  <p:stCondLst>
                                    <p:cond delay="0"/>
                                  </p:stCondLst>
                                  <p:childTnLst>
                                    <p:set>
                                      <p:cBhvr>
                                        <p:cTn id="40" dur="1" fill="hold">
                                          <p:stCondLst>
                                            <p:cond delay="0"/>
                                          </p:stCondLst>
                                        </p:cTn>
                                        <p:tgtEl>
                                          <p:spTgt spid="92165"/>
                                        </p:tgtEl>
                                        <p:attrNameLst>
                                          <p:attrName>style.visibility</p:attrName>
                                        </p:attrNameLst>
                                      </p:cBhvr>
                                      <p:to>
                                        <p:strVal val="visible"/>
                                      </p:to>
                                    </p:set>
                                    <p:animEffect transition="in" filter="dissolve">
                                      <p:cBhvr>
                                        <p:cTn id="41" dur="500"/>
                                        <p:tgtEl>
                                          <p:spTgt spid="92165"/>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92168"/>
                                        </p:tgtEl>
                                        <p:attrNameLst>
                                          <p:attrName>style.visibility</p:attrName>
                                        </p:attrNameLst>
                                      </p:cBhvr>
                                      <p:to>
                                        <p:strVal val="visible"/>
                                      </p:to>
                                    </p:set>
                                    <p:animEffect transition="in" filter="wipe(left)">
                                      <p:cBhvr>
                                        <p:cTn id="46" dur="500"/>
                                        <p:tgtEl>
                                          <p:spTgt spid="92168"/>
                                        </p:tgtEl>
                                      </p:cBhvr>
                                    </p:animEffect>
                                  </p:childTnLst>
                                </p:cTn>
                              </p:par>
                            </p:childTnLst>
                          </p:cTn>
                        </p:par>
                        <p:par>
                          <p:cTn id="47" fill="hold" nodeType="afterGroup">
                            <p:stCondLst>
                              <p:cond delay="500"/>
                            </p:stCondLst>
                            <p:childTnLst>
                              <p:par>
                                <p:cTn id="48" presetID="23" presetClass="entr" presetSubtype="16" fill="hold" nodeType="afterEffect">
                                  <p:stCondLst>
                                    <p:cond delay="0"/>
                                  </p:stCondLst>
                                  <p:childTnLst>
                                    <p:set>
                                      <p:cBhvr>
                                        <p:cTn id="49" dur="1" fill="hold">
                                          <p:stCondLst>
                                            <p:cond delay="0"/>
                                          </p:stCondLst>
                                        </p:cTn>
                                        <p:tgtEl>
                                          <p:spTgt spid="92174"/>
                                        </p:tgtEl>
                                        <p:attrNameLst>
                                          <p:attrName>style.visibility</p:attrName>
                                        </p:attrNameLst>
                                      </p:cBhvr>
                                      <p:to>
                                        <p:strVal val="visible"/>
                                      </p:to>
                                    </p:set>
                                    <p:anim calcmode="lin" valueType="num">
                                      <p:cBhvr>
                                        <p:cTn id="50" dur="500" fill="hold"/>
                                        <p:tgtEl>
                                          <p:spTgt spid="92174"/>
                                        </p:tgtEl>
                                        <p:attrNameLst>
                                          <p:attrName>ppt_w</p:attrName>
                                        </p:attrNameLst>
                                      </p:cBhvr>
                                      <p:tavLst>
                                        <p:tav tm="0">
                                          <p:val>
                                            <p:fltVal val="0"/>
                                          </p:val>
                                        </p:tav>
                                        <p:tav tm="100000">
                                          <p:val>
                                            <p:strVal val="#ppt_w"/>
                                          </p:val>
                                        </p:tav>
                                      </p:tavLst>
                                    </p:anim>
                                    <p:anim calcmode="lin" valueType="num">
                                      <p:cBhvr>
                                        <p:cTn id="51" dur="500" fill="hold"/>
                                        <p:tgtEl>
                                          <p:spTgt spid="92174"/>
                                        </p:tgtEl>
                                        <p:attrNameLst>
                                          <p:attrName>ppt_h</p:attrName>
                                        </p:attrNameLst>
                                      </p:cBhvr>
                                      <p:tavLst>
                                        <p:tav tm="0">
                                          <p:val>
                                            <p:fltVal val="0"/>
                                          </p:val>
                                        </p:tav>
                                        <p:tav tm="100000">
                                          <p:val>
                                            <p:strVal val="#ppt_h"/>
                                          </p:val>
                                        </p:tav>
                                      </p:tavLst>
                                    </p:anim>
                                  </p:childTnLst>
                                </p:cTn>
                              </p:par>
                            </p:childTnLst>
                          </p:cTn>
                        </p:par>
                        <p:par>
                          <p:cTn id="52" fill="hold" nodeType="afterGroup">
                            <p:stCondLst>
                              <p:cond delay="1000"/>
                            </p:stCondLst>
                            <p:childTnLst>
                              <p:par>
                                <p:cTn id="53" presetID="23" presetClass="entr" presetSubtype="16" fill="hold" nodeType="afterEffect">
                                  <p:stCondLst>
                                    <p:cond delay="0"/>
                                  </p:stCondLst>
                                  <p:childTnLst>
                                    <p:set>
                                      <p:cBhvr>
                                        <p:cTn id="54" dur="1" fill="hold">
                                          <p:stCondLst>
                                            <p:cond delay="0"/>
                                          </p:stCondLst>
                                        </p:cTn>
                                        <p:tgtEl>
                                          <p:spTgt spid="92175"/>
                                        </p:tgtEl>
                                        <p:attrNameLst>
                                          <p:attrName>style.visibility</p:attrName>
                                        </p:attrNameLst>
                                      </p:cBhvr>
                                      <p:to>
                                        <p:strVal val="visible"/>
                                      </p:to>
                                    </p:set>
                                    <p:anim calcmode="lin" valueType="num">
                                      <p:cBhvr>
                                        <p:cTn id="55" dur="500" fill="hold"/>
                                        <p:tgtEl>
                                          <p:spTgt spid="92175"/>
                                        </p:tgtEl>
                                        <p:attrNameLst>
                                          <p:attrName>ppt_w</p:attrName>
                                        </p:attrNameLst>
                                      </p:cBhvr>
                                      <p:tavLst>
                                        <p:tav tm="0">
                                          <p:val>
                                            <p:fltVal val="0"/>
                                          </p:val>
                                        </p:tav>
                                        <p:tav tm="100000">
                                          <p:val>
                                            <p:strVal val="#ppt_w"/>
                                          </p:val>
                                        </p:tav>
                                      </p:tavLst>
                                    </p:anim>
                                    <p:anim calcmode="lin" valueType="num">
                                      <p:cBhvr>
                                        <p:cTn id="56" dur="500" fill="hold"/>
                                        <p:tgtEl>
                                          <p:spTgt spid="92175"/>
                                        </p:tgtEl>
                                        <p:attrNameLst>
                                          <p:attrName>ppt_h</p:attrName>
                                        </p:attrNameLst>
                                      </p:cBhvr>
                                      <p:tavLst>
                                        <p:tav tm="0">
                                          <p:val>
                                            <p:fltVal val="0"/>
                                          </p:val>
                                        </p:tav>
                                        <p:tav tm="100000">
                                          <p:val>
                                            <p:strVal val="#ppt_h"/>
                                          </p:val>
                                        </p:tav>
                                      </p:tavLst>
                                    </p:anim>
                                  </p:childTnLst>
                                </p:cTn>
                              </p:par>
                            </p:childTnLst>
                          </p:cTn>
                        </p:par>
                        <p:par>
                          <p:cTn id="57" fill="hold" nodeType="afterGroup">
                            <p:stCondLst>
                              <p:cond delay="1500"/>
                            </p:stCondLst>
                            <p:childTnLst>
                              <p:par>
                                <p:cTn id="58" presetID="23" presetClass="entr" presetSubtype="16" fill="hold" nodeType="afterEffect">
                                  <p:stCondLst>
                                    <p:cond delay="0"/>
                                  </p:stCondLst>
                                  <p:childTnLst>
                                    <p:set>
                                      <p:cBhvr>
                                        <p:cTn id="59" dur="1" fill="hold">
                                          <p:stCondLst>
                                            <p:cond delay="0"/>
                                          </p:stCondLst>
                                        </p:cTn>
                                        <p:tgtEl>
                                          <p:spTgt spid="92176"/>
                                        </p:tgtEl>
                                        <p:attrNameLst>
                                          <p:attrName>style.visibility</p:attrName>
                                        </p:attrNameLst>
                                      </p:cBhvr>
                                      <p:to>
                                        <p:strVal val="visible"/>
                                      </p:to>
                                    </p:set>
                                    <p:anim calcmode="lin" valueType="num">
                                      <p:cBhvr>
                                        <p:cTn id="60" dur="500" fill="hold"/>
                                        <p:tgtEl>
                                          <p:spTgt spid="92176"/>
                                        </p:tgtEl>
                                        <p:attrNameLst>
                                          <p:attrName>ppt_w</p:attrName>
                                        </p:attrNameLst>
                                      </p:cBhvr>
                                      <p:tavLst>
                                        <p:tav tm="0">
                                          <p:val>
                                            <p:fltVal val="0"/>
                                          </p:val>
                                        </p:tav>
                                        <p:tav tm="100000">
                                          <p:val>
                                            <p:strVal val="#ppt_w"/>
                                          </p:val>
                                        </p:tav>
                                      </p:tavLst>
                                    </p:anim>
                                    <p:anim calcmode="lin" valueType="num">
                                      <p:cBhvr>
                                        <p:cTn id="61" dur="500" fill="hold"/>
                                        <p:tgtEl>
                                          <p:spTgt spid="92176"/>
                                        </p:tgtEl>
                                        <p:attrNameLst>
                                          <p:attrName>ppt_h</p:attrName>
                                        </p:attrNameLst>
                                      </p:cBhvr>
                                      <p:tavLst>
                                        <p:tav tm="0">
                                          <p:val>
                                            <p:fltVal val="0"/>
                                          </p:val>
                                        </p:tav>
                                        <p:tav tm="100000">
                                          <p:val>
                                            <p:strVal val="#ppt_h"/>
                                          </p:val>
                                        </p:tav>
                                      </p:tavLst>
                                    </p:anim>
                                  </p:childTnLst>
                                </p:cTn>
                              </p:par>
                            </p:childTnLst>
                          </p:cTn>
                        </p:par>
                        <p:par>
                          <p:cTn id="62" fill="hold" nodeType="afterGroup">
                            <p:stCondLst>
                              <p:cond delay="2000"/>
                            </p:stCondLst>
                            <p:childTnLst>
                              <p:par>
                                <p:cTn id="63" presetID="23" presetClass="entr" presetSubtype="16" fill="hold" nodeType="afterEffect">
                                  <p:stCondLst>
                                    <p:cond delay="0"/>
                                  </p:stCondLst>
                                  <p:childTnLst>
                                    <p:set>
                                      <p:cBhvr>
                                        <p:cTn id="64" dur="1" fill="hold">
                                          <p:stCondLst>
                                            <p:cond delay="0"/>
                                          </p:stCondLst>
                                        </p:cTn>
                                        <p:tgtEl>
                                          <p:spTgt spid="92178"/>
                                        </p:tgtEl>
                                        <p:attrNameLst>
                                          <p:attrName>style.visibility</p:attrName>
                                        </p:attrNameLst>
                                      </p:cBhvr>
                                      <p:to>
                                        <p:strVal val="visible"/>
                                      </p:to>
                                    </p:set>
                                    <p:anim calcmode="lin" valueType="num">
                                      <p:cBhvr>
                                        <p:cTn id="65" dur="500" fill="hold"/>
                                        <p:tgtEl>
                                          <p:spTgt spid="92178"/>
                                        </p:tgtEl>
                                        <p:attrNameLst>
                                          <p:attrName>ppt_w</p:attrName>
                                        </p:attrNameLst>
                                      </p:cBhvr>
                                      <p:tavLst>
                                        <p:tav tm="0">
                                          <p:val>
                                            <p:fltVal val="0"/>
                                          </p:val>
                                        </p:tav>
                                        <p:tav tm="100000">
                                          <p:val>
                                            <p:strVal val="#ppt_w"/>
                                          </p:val>
                                        </p:tav>
                                      </p:tavLst>
                                    </p:anim>
                                    <p:anim calcmode="lin" valueType="num">
                                      <p:cBhvr>
                                        <p:cTn id="66" dur="500" fill="hold"/>
                                        <p:tgtEl>
                                          <p:spTgt spid="92178"/>
                                        </p:tgtEl>
                                        <p:attrNameLst>
                                          <p:attrName>ppt_h</p:attrName>
                                        </p:attrNameLst>
                                      </p:cBhvr>
                                      <p:tavLst>
                                        <p:tav tm="0">
                                          <p:val>
                                            <p:fltVal val="0"/>
                                          </p:val>
                                        </p:tav>
                                        <p:tav tm="100000">
                                          <p:val>
                                            <p:strVal val="#ppt_h"/>
                                          </p:val>
                                        </p:tav>
                                      </p:tavLst>
                                    </p:anim>
                                  </p:childTnLst>
                                </p:cTn>
                              </p:par>
                            </p:childTnLst>
                          </p:cTn>
                        </p:par>
                        <p:par>
                          <p:cTn id="67" fill="hold" nodeType="afterGroup">
                            <p:stCondLst>
                              <p:cond delay="2500"/>
                            </p:stCondLst>
                            <p:childTnLst>
                              <p:par>
                                <p:cTn id="68" presetID="23" presetClass="entr" presetSubtype="16" fill="hold" nodeType="afterEffect">
                                  <p:stCondLst>
                                    <p:cond delay="0"/>
                                  </p:stCondLst>
                                  <p:childTnLst>
                                    <p:set>
                                      <p:cBhvr>
                                        <p:cTn id="69" dur="1" fill="hold">
                                          <p:stCondLst>
                                            <p:cond delay="0"/>
                                          </p:stCondLst>
                                        </p:cTn>
                                        <p:tgtEl>
                                          <p:spTgt spid="92177"/>
                                        </p:tgtEl>
                                        <p:attrNameLst>
                                          <p:attrName>style.visibility</p:attrName>
                                        </p:attrNameLst>
                                      </p:cBhvr>
                                      <p:to>
                                        <p:strVal val="visible"/>
                                      </p:to>
                                    </p:set>
                                    <p:anim calcmode="lin" valueType="num">
                                      <p:cBhvr>
                                        <p:cTn id="70" dur="500" fill="hold"/>
                                        <p:tgtEl>
                                          <p:spTgt spid="92177"/>
                                        </p:tgtEl>
                                        <p:attrNameLst>
                                          <p:attrName>ppt_w</p:attrName>
                                        </p:attrNameLst>
                                      </p:cBhvr>
                                      <p:tavLst>
                                        <p:tav tm="0">
                                          <p:val>
                                            <p:fltVal val="0"/>
                                          </p:val>
                                        </p:tav>
                                        <p:tav tm="100000">
                                          <p:val>
                                            <p:strVal val="#ppt_w"/>
                                          </p:val>
                                        </p:tav>
                                      </p:tavLst>
                                    </p:anim>
                                    <p:anim calcmode="lin" valueType="num">
                                      <p:cBhvr>
                                        <p:cTn id="71" dur="500" fill="hold"/>
                                        <p:tgtEl>
                                          <p:spTgt spid="92177"/>
                                        </p:tgtEl>
                                        <p:attrNameLst>
                                          <p:attrName>ppt_h</p:attrName>
                                        </p:attrNameLst>
                                      </p:cBhvr>
                                      <p:tavLst>
                                        <p:tav tm="0">
                                          <p:val>
                                            <p:fltVal val="0"/>
                                          </p:val>
                                        </p:tav>
                                        <p:tav tm="100000">
                                          <p:val>
                                            <p:strVal val="#ppt_h"/>
                                          </p:val>
                                        </p:tav>
                                      </p:tavLst>
                                    </p:anim>
                                  </p:childTnLst>
                                </p:cTn>
                              </p:par>
                            </p:childTnLst>
                          </p:cTn>
                        </p:par>
                        <p:par>
                          <p:cTn id="72" fill="hold" nodeType="afterGroup">
                            <p:stCondLst>
                              <p:cond delay="3000"/>
                            </p:stCondLst>
                            <p:childTnLst>
                              <p:par>
                                <p:cTn id="73" presetID="9" presetClass="entr" presetSubtype="0" fill="hold" grpId="0" nodeType="afterEffect">
                                  <p:stCondLst>
                                    <p:cond delay="0"/>
                                  </p:stCondLst>
                                  <p:childTnLst>
                                    <p:set>
                                      <p:cBhvr>
                                        <p:cTn id="74" dur="1" fill="hold">
                                          <p:stCondLst>
                                            <p:cond delay="0"/>
                                          </p:stCondLst>
                                        </p:cTn>
                                        <p:tgtEl>
                                          <p:spTgt spid="92164"/>
                                        </p:tgtEl>
                                        <p:attrNameLst>
                                          <p:attrName>style.visibility</p:attrName>
                                        </p:attrNameLst>
                                      </p:cBhvr>
                                      <p:to>
                                        <p:strVal val="visible"/>
                                      </p:to>
                                    </p:set>
                                    <p:animEffect transition="in" filter="dissolve">
                                      <p:cBhvr>
                                        <p:cTn id="75" dur="500"/>
                                        <p:tgtEl>
                                          <p:spTgt spid="92164"/>
                                        </p:tgtEl>
                                      </p:cBhvr>
                                    </p:animEffect>
                                  </p:childTnLst>
                                </p:cTn>
                              </p:par>
                            </p:childTnLst>
                          </p:cTn>
                        </p:par>
                      </p:childTnLst>
                    </p:cTn>
                  </p:par>
                  <p:par>
                    <p:cTn id="76" fill="hold" nodeType="clickPar">
                      <p:stCondLst>
                        <p:cond delay="indefinite"/>
                      </p:stCondLst>
                      <p:childTnLst>
                        <p:par>
                          <p:cTn id="77" fill="hold" nodeType="withGroup">
                            <p:stCondLst>
                              <p:cond delay="0"/>
                            </p:stCondLst>
                            <p:childTnLst>
                              <p:par>
                                <p:cTn id="78" presetID="9" presetClass="entr" presetSubtype="0" fill="hold" grpId="0" nodeType="clickEffect">
                                  <p:stCondLst>
                                    <p:cond delay="0"/>
                                  </p:stCondLst>
                                  <p:childTnLst>
                                    <p:set>
                                      <p:cBhvr>
                                        <p:cTn id="79" dur="1" fill="hold">
                                          <p:stCondLst>
                                            <p:cond delay="0"/>
                                          </p:stCondLst>
                                        </p:cTn>
                                        <p:tgtEl>
                                          <p:spTgt spid="92170"/>
                                        </p:tgtEl>
                                        <p:attrNameLst>
                                          <p:attrName>style.visibility</p:attrName>
                                        </p:attrNameLst>
                                      </p:cBhvr>
                                      <p:to>
                                        <p:strVal val="visible"/>
                                      </p:to>
                                    </p:set>
                                    <p:animEffect transition="in" filter="dissolve">
                                      <p:cBhvr>
                                        <p:cTn id="80" dur="500"/>
                                        <p:tgtEl>
                                          <p:spTgt spid="92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3" grpId="0" autoUpdateAnimBg="0"/>
      <p:bldP spid="92164" grpId="0" autoUpdateAnimBg="0"/>
      <p:bldP spid="92165" grpId="0" autoUpdateAnimBg="0"/>
      <p:bldP spid="92166" grpId="0" autoUpdateAnimBg="0"/>
      <p:bldP spid="92168" grpId="0" animBg="1"/>
      <p:bldP spid="92169" grpId="0" animBg="1"/>
      <p:bldP spid="92170" grpId="0"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p:nvPr>
        </p:nvSpPr>
        <p:spPr/>
        <p:txBody>
          <a:bodyPr/>
          <a:lstStyle/>
          <a:p>
            <a:pPr eaLnBrk="1" hangingPunct="1"/>
            <a:r>
              <a:rPr lang="en-GB" smtClean="0"/>
              <a:t>Opinions on human cloning</a:t>
            </a:r>
          </a:p>
        </p:txBody>
      </p:sp>
    </p:spTree>
    <p:controls>
      <mc:AlternateContent xmlns:mc="http://schemas.openxmlformats.org/markup-compatibility/2006">
        <mc:Choice xmlns:v="urn:schemas-microsoft-com:vml" Requires="v">
          <p:control spid="6146" r:id="rId2" imgW="8699841" imgH="5308975"/>
        </mc:Choice>
        <mc:Fallback>
          <p:control r:id="rId2" imgW="8699841" imgH="5308975">
            <p:pic>
              <p:nvPicPr>
                <p:cNvPr id="0" name="ShockwaveFlash1"/>
                <p:cNvPicPr preferRelativeResize="0">
                  <a:picLocks noChangeArrowheads="1" noChangeShapeType="1"/>
                </p:cNvPicPr>
                <p:nvPr/>
              </p:nvPicPr>
              <p:blipFill>
                <a:blip r:embed="rId5">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n-GB" smtClean="0"/>
              <a:t>What do you think?</a:t>
            </a:r>
            <a:endParaRPr lang="en-US" smtClean="0"/>
          </a:p>
        </p:txBody>
      </p:sp>
      <p:sp>
        <p:nvSpPr>
          <p:cNvPr id="105475" name="Rectangle 3"/>
          <p:cNvSpPr>
            <a:spLocks noGrp="1" noChangeArrowheads="1"/>
          </p:cNvSpPr>
          <p:nvPr>
            <p:ph type="body" idx="1"/>
          </p:nvPr>
        </p:nvSpPr>
        <p:spPr/>
        <p:txBody>
          <a:bodyPr/>
          <a:lstStyle/>
          <a:p>
            <a:pPr algn="ctr" eaLnBrk="1" hangingPunct="1">
              <a:buFontTx/>
              <a:buNone/>
              <a:defRPr/>
            </a:pPr>
            <a:r>
              <a:rPr lang="en-GB" sz="3600" b="1" smtClean="0">
                <a:solidFill>
                  <a:srgbClr val="0000FF"/>
                </a:solidFill>
                <a:effectLst>
                  <a:outerShdw blurRad="38100" dist="38100" dir="2700000" algn="tl">
                    <a:srgbClr val="C0C0C0"/>
                  </a:outerShdw>
                </a:effectLst>
                <a:latin typeface="Comic Sans MS" pitchFamily="66" charset="0"/>
              </a:rPr>
              <a:t>List the advantages and disadvantages of cloning</a:t>
            </a:r>
            <a:r>
              <a:rPr lang="en-GB" sz="3600" b="1" smtClean="0">
                <a:effectLst>
                  <a:outerShdw blurRad="38100" dist="38100" dir="2700000" algn="tl">
                    <a:srgbClr val="C0C0C0"/>
                  </a:outerShdw>
                </a:effectLst>
                <a:latin typeface="Comic Sans MS" pitchFamily="66" charset="0"/>
              </a:rPr>
              <a:t> and </a:t>
            </a:r>
            <a:r>
              <a:rPr lang="en-GB" sz="3600" b="1" smtClean="0">
                <a:solidFill>
                  <a:srgbClr val="FF0000"/>
                </a:solidFill>
                <a:effectLst>
                  <a:outerShdw blurRad="38100" dist="38100" dir="2700000" algn="tl">
                    <a:srgbClr val="C0C0C0"/>
                  </a:outerShdw>
                </a:effectLst>
                <a:latin typeface="Comic Sans MS" pitchFamily="66" charset="0"/>
              </a:rPr>
              <a:t>give your opinion as to whether work on cloning should continue.</a:t>
            </a:r>
            <a:endParaRPr lang="en-US" sz="3600" b="1" smtClean="0">
              <a:solidFill>
                <a:srgbClr val="FF0000"/>
              </a:solidFill>
              <a:effectLst>
                <a:outerShdw blurRad="38100" dist="38100" dir="2700000" algn="tl">
                  <a:srgbClr val="C0C0C0"/>
                </a:outerShdw>
              </a:effectLst>
              <a:latin typeface="Comic Sans MS" pitchFamily="66"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WordArt 4"/>
          <p:cNvSpPr>
            <a:spLocks noChangeArrowheads="1" noChangeShapeType="1" noTextEdit="1"/>
          </p:cNvSpPr>
          <p:nvPr/>
        </p:nvSpPr>
        <p:spPr bwMode="auto">
          <a:xfrm>
            <a:off x="323850" y="260350"/>
            <a:ext cx="1295400" cy="1285875"/>
          </a:xfrm>
          <a:prstGeom prst="rect">
            <a:avLst/>
          </a:prstGeom>
        </p:spPr>
        <p:txBody>
          <a:bodyPr wrap="none" fromWordArt="1">
            <a:prstTxWarp prst="textSlantUp">
              <a:avLst>
                <a:gd name="adj" fmla="val 32056"/>
              </a:avLst>
            </a:prstTxWarp>
          </a:bodyPr>
          <a:lstStyle/>
          <a:p>
            <a:pPr algn="ctr"/>
            <a:r>
              <a:rPr lang="en-US" sz="3600" kern="1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Impact"/>
              </a:rPr>
              <a:t>plenary</a:t>
            </a:r>
          </a:p>
        </p:txBody>
      </p:sp>
      <p:sp>
        <p:nvSpPr>
          <p:cNvPr id="31747" name="Text Box 9"/>
          <p:cNvSpPr txBox="1">
            <a:spLocks noChangeArrowheads="1"/>
          </p:cNvSpPr>
          <p:nvPr/>
        </p:nvSpPr>
        <p:spPr bwMode="auto">
          <a:xfrm>
            <a:off x="1692275" y="692150"/>
            <a:ext cx="2592388" cy="20240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t>Reproduction that involves only one parent. There is no joining of gametes and the offspring are genetically identical to the parent.</a:t>
            </a:r>
            <a:r>
              <a:rPr lang="en-US"/>
              <a:t> </a:t>
            </a:r>
          </a:p>
        </p:txBody>
      </p:sp>
      <p:sp>
        <p:nvSpPr>
          <p:cNvPr id="31748" name="Text Box 11"/>
          <p:cNvSpPr txBox="1">
            <a:spLocks noChangeArrowheads="1"/>
          </p:cNvSpPr>
          <p:nvPr/>
        </p:nvSpPr>
        <p:spPr bwMode="auto">
          <a:xfrm>
            <a:off x="971550" y="4221163"/>
            <a:ext cx="2592388" cy="17494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t>Getting a few cells from a desirable plant to make a big mass of identical cells, each of which can produce a tiny identical plant.</a:t>
            </a:r>
            <a:r>
              <a:rPr lang="en-US"/>
              <a:t> </a:t>
            </a:r>
          </a:p>
        </p:txBody>
      </p:sp>
      <p:sp>
        <p:nvSpPr>
          <p:cNvPr id="31749" name="Text Box 12"/>
          <p:cNvSpPr txBox="1">
            <a:spLocks noChangeArrowheads="1"/>
          </p:cNvSpPr>
          <p:nvPr/>
        </p:nvSpPr>
        <p:spPr bwMode="auto">
          <a:xfrm>
            <a:off x="5724525" y="908050"/>
            <a:ext cx="2592388" cy="17494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t>Splitting cells apart from a developing embryo, before they become specialised, to produce several identical embryos.</a:t>
            </a:r>
            <a:r>
              <a:rPr lang="en-US"/>
              <a:t> </a:t>
            </a:r>
          </a:p>
        </p:txBody>
      </p:sp>
      <p:sp>
        <p:nvSpPr>
          <p:cNvPr id="31750" name="Text Box 13"/>
          <p:cNvSpPr txBox="1">
            <a:spLocks noChangeArrowheads="1"/>
          </p:cNvSpPr>
          <p:nvPr/>
        </p:nvSpPr>
        <p:spPr bwMode="auto">
          <a:xfrm>
            <a:off x="5219700" y="4365625"/>
            <a:ext cx="2592388" cy="14747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t>Taking a small piece of stem or leaf and growing it in the right conditions to produce a new plant.</a:t>
            </a:r>
            <a:r>
              <a:rPr lang="en-US"/>
              <a:t> </a:t>
            </a:r>
          </a:p>
        </p:txBody>
      </p:sp>
      <p:sp>
        <p:nvSpPr>
          <p:cNvPr id="104462" name="WordArt 14"/>
          <p:cNvSpPr>
            <a:spLocks noChangeArrowheads="1" noChangeShapeType="1" noTextEdit="1"/>
          </p:cNvSpPr>
          <p:nvPr/>
        </p:nvSpPr>
        <p:spPr bwMode="auto">
          <a:xfrm>
            <a:off x="1692275" y="1196975"/>
            <a:ext cx="2486025" cy="114300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a:rPr>
              <a:t>Asexual </a:t>
            </a:r>
          </a:p>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a:rPr>
              <a:t>reproduction</a:t>
            </a:r>
          </a:p>
        </p:txBody>
      </p:sp>
      <p:sp>
        <p:nvSpPr>
          <p:cNvPr id="104463" name="WordArt 15"/>
          <p:cNvSpPr>
            <a:spLocks noChangeArrowheads="1" noChangeShapeType="1" noTextEdit="1"/>
          </p:cNvSpPr>
          <p:nvPr/>
        </p:nvSpPr>
        <p:spPr bwMode="auto">
          <a:xfrm>
            <a:off x="5292725" y="4508500"/>
            <a:ext cx="2486025" cy="114300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a:rPr>
              <a:t>Cuttings</a:t>
            </a:r>
          </a:p>
        </p:txBody>
      </p:sp>
      <p:sp>
        <p:nvSpPr>
          <p:cNvPr id="104464" name="WordArt 16"/>
          <p:cNvSpPr>
            <a:spLocks noChangeArrowheads="1" noChangeShapeType="1" noTextEdit="1"/>
          </p:cNvSpPr>
          <p:nvPr/>
        </p:nvSpPr>
        <p:spPr bwMode="auto">
          <a:xfrm>
            <a:off x="5724525" y="1052513"/>
            <a:ext cx="2486025" cy="114300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a:rPr>
              <a:t>Embryo </a:t>
            </a:r>
          </a:p>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a:rPr>
              <a:t>cloning</a:t>
            </a:r>
          </a:p>
        </p:txBody>
      </p:sp>
      <p:sp>
        <p:nvSpPr>
          <p:cNvPr id="104465" name="WordArt 17"/>
          <p:cNvSpPr>
            <a:spLocks noChangeArrowheads="1" noChangeShapeType="1" noTextEdit="1"/>
          </p:cNvSpPr>
          <p:nvPr/>
        </p:nvSpPr>
        <p:spPr bwMode="auto">
          <a:xfrm>
            <a:off x="971550" y="4581525"/>
            <a:ext cx="2486025" cy="114300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a:rPr>
              <a:t>Tissue </a:t>
            </a:r>
          </a:p>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a:rPr>
              <a:t>Cloning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04462"/>
                                        </p:tgtEl>
                                        <p:attrNameLst>
                                          <p:attrName>style.visibility</p:attrName>
                                        </p:attrNameLst>
                                      </p:cBhvr>
                                      <p:to>
                                        <p:strVal val="visible"/>
                                      </p:to>
                                    </p:set>
                                    <p:animEffect transition="in" filter="checkerboard(across)">
                                      <p:cBhvr>
                                        <p:cTn id="7" dur="500"/>
                                        <p:tgtEl>
                                          <p:spTgt spid="10446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04463"/>
                                        </p:tgtEl>
                                        <p:attrNameLst>
                                          <p:attrName>style.visibility</p:attrName>
                                        </p:attrNameLst>
                                      </p:cBhvr>
                                      <p:to>
                                        <p:strVal val="visible"/>
                                      </p:to>
                                    </p:set>
                                    <p:animEffect transition="in" filter="checkerboard(across)">
                                      <p:cBhvr>
                                        <p:cTn id="12" dur="500"/>
                                        <p:tgtEl>
                                          <p:spTgt spid="10446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04464"/>
                                        </p:tgtEl>
                                        <p:attrNameLst>
                                          <p:attrName>style.visibility</p:attrName>
                                        </p:attrNameLst>
                                      </p:cBhvr>
                                      <p:to>
                                        <p:strVal val="visible"/>
                                      </p:to>
                                    </p:set>
                                    <p:animEffect transition="in" filter="checkerboard(across)">
                                      <p:cBhvr>
                                        <p:cTn id="17" dur="500"/>
                                        <p:tgtEl>
                                          <p:spTgt spid="10446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04465"/>
                                        </p:tgtEl>
                                        <p:attrNameLst>
                                          <p:attrName>style.visibility</p:attrName>
                                        </p:attrNameLst>
                                      </p:cBhvr>
                                      <p:to>
                                        <p:strVal val="visible"/>
                                      </p:to>
                                    </p:set>
                                    <p:animEffect transition="in" filter="checkerboard(across)">
                                      <p:cBhvr>
                                        <p:cTn id="22" dur="500"/>
                                        <p:tgtEl>
                                          <p:spTgt spid="1044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62" grpId="0" animBg="1"/>
      <p:bldP spid="104463" grpId="0" animBg="1"/>
      <p:bldP spid="104464" grpId="0" animBg="1"/>
      <p:bldP spid="10446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GB" smtClean="0"/>
              <a:t>STARTER</a:t>
            </a:r>
            <a:endParaRPr lang="en-US" smtClean="0"/>
          </a:p>
        </p:txBody>
      </p:sp>
      <p:sp>
        <p:nvSpPr>
          <p:cNvPr id="11267" name="Rectangle 3"/>
          <p:cNvSpPr>
            <a:spLocks noGrp="1" noChangeArrowheads="1"/>
          </p:cNvSpPr>
          <p:nvPr>
            <p:ph type="body" idx="1"/>
          </p:nvPr>
        </p:nvSpPr>
        <p:spPr/>
        <p:txBody>
          <a:bodyPr/>
          <a:lstStyle/>
          <a:p>
            <a:pPr marL="609600" indent="-609600" eaLnBrk="1" hangingPunct="1">
              <a:buFontTx/>
              <a:buAutoNum type="arabicPeriod"/>
            </a:pPr>
            <a:r>
              <a:rPr lang="en-GB" smtClean="0">
                <a:solidFill>
                  <a:srgbClr val="008000"/>
                </a:solidFill>
              </a:rPr>
              <a:t>Name 3 factors that affect the numbers of organisms in a population.</a:t>
            </a:r>
          </a:p>
          <a:p>
            <a:pPr marL="609600" indent="-609600" eaLnBrk="1" hangingPunct="1">
              <a:buFontTx/>
              <a:buAutoNum type="arabicPeriod"/>
            </a:pPr>
            <a:r>
              <a:rPr lang="en-GB" smtClean="0">
                <a:solidFill>
                  <a:srgbClr val="FF0000"/>
                </a:solidFill>
              </a:rPr>
              <a:t>What is this called?</a:t>
            </a:r>
          </a:p>
          <a:p>
            <a:pPr marL="609600" indent="-609600" eaLnBrk="1" hangingPunct="1">
              <a:buFontTx/>
              <a:buAutoNum type="arabicPeriod"/>
            </a:pPr>
            <a:r>
              <a:rPr lang="en-GB" smtClean="0">
                <a:solidFill>
                  <a:schemeClr val="accent2"/>
                </a:solidFill>
              </a:rPr>
              <a:t>Why do predator/prey relationships cycle (increased population size to decreased population size)?</a:t>
            </a:r>
            <a:endParaRPr lang="en-US" smtClean="0">
              <a:solidFill>
                <a:schemeClr val="accent2"/>
              </a:solidFill>
            </a:endParaRPr>
          </a:p>
        </p:txBody>
      </p:sp>
      <p:sp>
        <p:nvSpPr>
          <p:cNvPr id="100356" name="Rectangle 4"/>
          <p:cNvSpPr>
            <a:spLocks noChangeArrowheads="1"/>
          </p:cNvSpPr>
          <p:nvPr/>
        </p:nvSpPr>
        <p:spPr bwMode="auto">
          <a:xfrm>
            <a:off x="395288" y="2997200"/>
            <a:ext cx="8280400" cy="3051175"/>
          </a:xfrm>
          <a:prstGeom prst="rect">
            <a:avLst/>
          </a:prstGeom>
          <a:solidFill>
            <a:schemeClr val="accent1"/>
          </a:solidFill>
          <a:ln w="9525">
            <a:solidFill>
              <a:schemeClr val="tx1"/>
            </a:solidFill>
            <a:miter lim="800000"/>
            <a:headEnd/>
            <a:tailEnd/>
          </a:ln>
        </p:spPr>
        <p:txBody>
          <a:bodyPr wrap="none" anchor="ctr"/>
          <a:lstStyle/>
          <a:p>
            <a:pPr>
              <a:buFontTx/>
              <a:buChar char="•"/>
            </a:pPr>
            <a:r>
              <a:rPr lang="en-GB" sz="2600">
                <a:solidFill>
                  <a:srgbClr val="008000"/>
                </a:solidFill>
                <a:latin typeface="Comic Sans MS" pitchFamily="66" charset="0"/>
              </a:rPr>
              <a:t>Amount of food and water available</a:t>
            </a:r>
          </a:p>
          <a:p>
            <a:pPr>
              <a:buFontTx/>
              <a:buChar char="•"/>
            </a:pPr>
            <a:r>
              <a:rPr lang="en-GB" sz="2600">
                <a:solidFill>
                  <a:srgbClr val="008000"/>
                </a:solidFill>
                <a:latin typeface="Comic Sans MS" pitchFamily="66" charset="0"/>
              </a:rPr>
              <a:t>Predators or grazing (who may eat them)</a:t>
            </a:r>
          </a:p>
          <a:p>
            <a:pPr>
              <a:buFontTx/>
              <a:buChar char="•"/>
            </a:pPr>
            <a:r>
              <a:rPr lang="en-GB" sz="2600">
                <a:solidFill>
                  <a:srgbClr val="008000"/>
                </a:solidFill>
                <a:latin typeface="Comic Sans MS" pitchFamily="66" charset="0"/>
              </a:rPr>
              <a:t>Disease</a:t>
            </a:r>
          </a:p>
          <a:p>
            <a:pPr>
              <a:buFontTx/>
              <a:buChar char="•"/>
            </a:pPr>
            <a:r>
              <a:rPr lang="en-GB" sz="2600">
                <a:solidFill>
                  <a:srgbClr val="008000"/>
                </a:solidFill>
                <a:latin typeface="Comic Sans MS" pitchFamily="66" charset="0"/>
              </a:rPr>
              <a:t>Climate, temperature, floods, drought, storms</a:t>
            </a:r>
          </a:p>
          <a:p>
            <a:pPr>
              <a:buFontTx/>
              <a:buChar char="•"/>
            </a:pPr>
            <a:r>
              <a:rPr lang="en-GB" sz="2600">
                <a:solidFill>
                  <a:srgbClr val="008000"/>
                </a:solidFill>
                <a:latin typeface="Comic Sans MS" pitchFamily="66" charset="0"/>
              </a:rPr>
              <a:t>Competition for space, light, mates, food and water</a:t>
            </a:r>
          </a:p>
          <a:p>
            <a:pPr>
              <a:buFontTx/>
              <a:buChar char="•"/>
            </a:pPr>
            <a:r>
              <a:rPr lang="en-GB" sz="2600">
                <a:solidFill>
                  <a:srgbClr val="008000"/>
                </a:solidFill>
                <a:latin typeface="Comic Sans MS" pitchFamily="66" charset="0"/>
              </a:rPr>
              <a:t>Human activity such as pollution, deforestation, </a:t>
            </a:r>
          </a:p>
          <a:p>
            <a:r>
              <a:rPr lang="en-GB" sz="2600">
                <a:solidFill>
                  <a:srgbClr val="008000"/>
                </a:solidFill>
                <a:latin typeface="Comic Sans MS" pitchFamily="66" charset="0"/>
              </a:rPr>
              <a:t>habitat destruction</a:t>
            </a:r>
            <a:endParaRPr lang="en-US" sz="2600">
              <a:solidFill>
                <a:srgbClr val="008000"/>
              </a:solidFill>
              <a:latin typeface="Comic Sans MS" pitchFamily="66" charset="0"/>
            </a:endParaRPr>
          </a:p>
        </p:txBody>
      </p:sp>
      <p:sp>
        <p:nvSpPr>
          <p:cNvPr id="100357" name="Rectangle 5"/>
          <p:cNvSpPr>
            <a:spLocks noChangeArrowheads="1"/>
          </p:cNvSpPr>
          <p:nvPr/>
        </p:nvSpPr>
        <p:spPr bwMode="auto">
          <a:xfrm>
            <a:off x="539750" y="2133600"/>
            <a:ext cx="7993063" cy="790575"/>
          </a:xfrm>
          <a:prstGeom prst="rect">
            <a:avLst/>
          </a:prstGeom>
          <a:solidFill>
            <a:schemeClr val="accent1"/>
          </a:solidFill>
          <a:ln w="9525">
            <a:solidFill>
              <a:schemeClr val="tx1"/>
            </a:solidFill>
            <a:miter lim="800000"/>
            <a:headEnd/>
            <a:tailEnd/>
          </a:ln>
        </p:spPr>
        <p:txBody>
          <a:bodyPr wrap="none" anchor="ctr"/>
          <a:lstStyle/>
          <a:p>
            <a:pPr algn="ctr"/>
            <a:r>
              <a:rPr lang="en-GB" sz="4000">
                <a:solidFill>
                  <a:srgbClr val="FF0000"/>
                </a:solidFill>
                <a:latin typeface="Comic Sans MS" pitchFamily="66" charset="0"/>
              </a:rPr>
              <a:t>Limiting factors</a:t>
            </a:r>
            <a:endParaRPr lang="en-US" sz="4000">
              <a:solidFill>
                <a:srgbClr val="FF0000"/>
              </a:solidFill>
              <a:latin typeface="Comic Sans MS" pitchFamily="66" charset="0"/>
            </a:endParaRPr>
          </a:p>
        </p:txBody>
      </p:sp>
      <p:sp>
        <p:nvSpPr>
          <p:cNvPr id="100358" name="Rectangle 6"/>
          <p:cNvSpPr>
            <a:spLocks noChangeArrowheads="1"/>
          </p:cNvSpPr>
          <p:nvPr/>
        </p:nvSpPr>
        <p:spPr bwMode="auto">
          <a:xfrm>
            <a:off x="395288" y="1341438"/>
            <a:ext cx="8280400" cy="4679950"/>
          </a:xfrm>
          <a:prstGeom prst="rect">
            <a:avLst/>
          </a:prstGeom>
          <a:solidFill>
            <a:schemeClr val="accent1"/>
          </a:solidFill>
          <a:ln w="9525">
            <a:solidFill>
              <a:schemeClr val="tx1"/>
            </a:solidFill>
            <a:miter lim="800000"/>
            <a:headEnd/>
            <a:tailEnd/>
          </a:ln>
        </p:spPr>
        <p:txBody>
          <a:bodyPr wrap="none" anchor="ctr"/>
          <a:lstStyle/>
          <a:p>
            <a:pPr algn="ctr"/>
            <a:r>
              <a:rPr lang="en-GB" sz="2600">
                <a:solidFill>
                  <a:srgbClr val="0000FF"/>
                </a:solidFill>
                <a:latin typeface="Comic Sans MS" pitchFamily="66" charset="0"/>
              </a:rPr>
              <a:t>If the population of the prey increases due to </a:t>
            </a:r>
          </a:p>
          <a:p>
            <a:pPr algn="ctr"/>
            <a:r>
              <a:rPr lang="en-GB" sz="2600">
                <a:solidFill>
                  <a:srgbClr val="0000FF"/>
                </a:solidFill>
                <a:latin typeface="Comic Sans MS" pitchFamily="66" charset="0"/>
              </a:rPr>
              <a:t>good conditions, </a:t>
            </a:r>
          </a:p>
          <a:p>
            <a:pPr algn="ctr"/>
            <a:r>
              <a:rPr lang="en-GB" sz="2600">
                <a:solidFill>
                  <a:srgbClr val="0000FF"/>
                </a:solidFill>
                <a:latin typeface="Comic Sans MS" pitchFamily="66" charset="0"/>
              </a:rPr>
              <a:t>then there is more food for the predator </a:t>
            </a:r>
          </a:p>
          <a:p>
            <a:pPr algn="ctr"/>
            <a:r>
              <a:rPr lang="en-GB" sz="2600">
                <a:solidFill>
                  <a:srgbClr val="0000FF"/>
                </a:solidFill>
                <a:latin typeface="Comic Sans MS" pitchFamily="66" charset="0"/>
              </a:rPr>
              <a:t>and their population increases</a:t>
            </a:r>
          </a:p>
          <a:p>
            <a:pPr algn="ctr"/>
            <a:r>
              <a:rPr lang="en-GB" sz="2600">
                <a:solidFill>
                  <a:srgbClr val="0000FF"/>
                </a:solidFill>
                <a:latin typeface="Comic Sans MS" pitchFamily="66" charset="0"/>
              </a:rPr>
              <a:t>This causes a decrease in the prey population </a:t>
            </a:r>
          </a:p>
          <a:p>
            <a:pPr algn="ctr"/>
            <a:r>
              <a:rPr lang="en-GB" sz="2600">
                <a:solidFill>
                  <a:srgbClr val="0000FF"/>
                </a:solidFill>
                <a:latin typeface="Comic Sans MS" pitchFamily="66" charset="0"/>
              </a:rPr>
              <a:t>because they are being eaten</a:t>
            </a:r>
          </a:p>
          <a:p>
            <a:pPr algn="ctr"/>
            <a:r>
              <a:rPr lang="en-GB" sz="2600">
                <a:solidFill>
                  <a:srgbClr val="0000FF"/>
                </a:solidFill>
                <a:latin typeface="Comic Sans MS" pitchFamily="66" charset="0"/>
              </a:rPr>
              <a:t>Which in turn causes a decrease </a:t>
            </a:r>
          </a:p>
          <a:p>
            <a:pPr algn="ctr"/>
            <a:r>
              <a:rPr lang="en-GB" sz="2600">
                <a:solidFill>
                  <a:srgbClr val="0000FF"/>
                </a:solidFill>
                <a:latin typeface="Comic Sans MS" pitchFamily="66" charset="0"/>
              </a:rPr>
              <a:t>in the predator population </a:t>
            </a:r>
          </a:p>
          <a:p>
            <a:pPr algn="ctr"/>
            <a:r>
              <a:rPr lang="en-GB" sz="2600">
                <a:solidFill>
                  <a:srgbClr val="0000FF"/>
                </a:solidFill>
                <a:latin typeface="Comic Sans MS" pitchFamily="66" charset="0"/>
              </a:rPr>
              <a:t>as there is not enough food</a:t>
            </a:r>
          </a:p>
          <a:p>
            <a:pPr algn="ctr"/>
            <a:r>
              <a:rPr lang="en-GB" sz="2600">
                <a:solidFill>
                  <a:srgbClr val="0000FF"/>
                </a:solidFill>
                <a:latin typeface="Comic Sans MS" pitchFamily="66" charset="0"/>
              </a:rPr>
              <a:t>This continues to cycle</a:t>
            </a:r>
            <a:endParaRPr lang="en-US" sz="2600">
              <a:solidFill>
                <a:srgbClr val="0000FF"/>
              </a:solidFill>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0356"/>
                                        </p:tgtEl>
                                        <p:attrNameLst>
                                          <p:attrName>style.visibility</p:attrName>
                                        </p:attrNameLst>
                                      </p:cBhvr>
                                      <p:to>
                                        <p:strVal val="visible"/>
                                      </p:to>
                                    </p:set>
                                    <p:animEffect transition="in" filter="blinds(horizontal)">
                                      <p:cBhvr>
                                        <p:cTn id="7" dur="500"/>
                                        <p:tgtEl>
                                          <p:spTgt spid="10035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xit" presetSubtype="10" fill="hold" grpId="1" nodeType="clickEffect">
                                  <p:stCondLst>
                                    <p:cond delay="0"/>
                                  </p:stCondLst>
                                  <p:childTnLst>
                                    <p:animEffect transition="out" filter="checkerboard(across)">
                                      <p:cBhvr>
                                        <p:cTn id="11" dur="500"/>
                                        <p:tgtEl>
                                          <p:spTgt spid="100356"/>
                                        </p:tgtEl>
                                      </p:cBhvr>
                                    </p:animEffect>
                                    <p:set>
                                      <p:cBhvr>
                                        <p:cTn id="12" dur="1" fill="hold">
                                          <p:stCondLst>
                                            <p:cond delay="499"/>
                                          </p:stCondLst>
                                        </p:cTn>
                                        <p:tgtEl>
                                          <p:spTgt spid="100356"/>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00357"/>
                                        </p:tgtEl>
                                        <p:attrNameLst>
                                          <p:attrName>style.visibility</p:attrName>
                                        </p:attrNameLst>
                                      </p:cBhvr>
                                      <p:to>
                                        <p:strVal val="visible"/>
                                      </p:to>
                                    </p:set>
                                    <p:animEffect transition="in" filter="checkerboard(across)">
                                      <p:cBhvr>
                                        <p:cTn id="17" dur="500"/>
                                        <p:tgtEl>
                                          <p:spTgt spid="10035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xit" presetSubtype="4" fill="hold" grpId="1" nodeType="clickEffect">
                                  <p:stCondLst>
                                    <p:cond delay="0"/>
                                  </p:stCondLst>
                                  <p:childTnLst>
                                    <p:anim calcmode="lin" valueType="num">
                                      <p:cBhvr additive="base">
                                        <p:cTn id="21" dur="500"/>
                                        <p:tgtEl>
                                          <p:spTgt spid="100357"/>
                                        </p:tgtEl>
                                        <p:attrNameLst>
                                          <p:attrName>ppt_x</p:attrName>
                                        </p:attrNameLst>
                                      </p:cBhvr>
                                      <p:tavLst>
                                        <p:tav tm="0">
                                          <p:val>
                                            <p:strVal val="ppt_x"/>
                                          </p:val>
                                        </p:tav>
                                        <p:tav tm="100000">
                                          <p:val>
                                            <p:strVal val="ppt_x"/>
                                          </p:val>
                                        </p:tav>
                                      </p:tavLst>
                                    </p:anim>
                                    <p:anim calcmode="lin" valueType="num">
                                      <p:cBhvr additive="base">
                                        <p:cTn id="22" dur="500"/>
                                        <p:tgtEl>
                                          <p:spTgt spid="100357"/>
                                        </p:tgtEl>
                                        <p:attrNameLst>
                                          <p:attrName>ppt_y</p:attrName>
                                        </p:attrNameLst>
                                      </p:cBhvr>
                                      <p:tavLst>
                                        <p:tav tm="0">
                                          <p:val>
                                            <p:strVal val="ppt_y"/>
                                          </p:val>
                                        </p:tav>
                                        <p:tav tm="100000">
                                          <p:val>
                                            <p:strVal val="1+ppt_h/2"/>
                                          </p:val>
                                        </p:tav>
                                      </p:tavLst>
                                    </p:anim>
                                    <p:set>
                                      <p:cBhvr>
                                        <p:cTn id="23" dur="1" fill="hold">
                                          <p:stCondLst>
                                            <p:cond delay="499"/>
                                          </p:stCondLst>
                                        </p:cTn>
                                        <p:tgtEl>
                                          <p:spTgt spid="100357"/>
                                        </p:tgtEl>
                                        <p:attrNameLst>
                                          <p:attrName>style.visibility</p:attrName>
                                        </p:attrNameLst>
                                      </p:cBhvr>
                                      <p:to>
                                        <p:strVal val="hidden"/>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00358"/>
                                        </p:tgtEl>
                                        <p:attrNameLst>
                                          <p:attrName>style.visibility</p:attrName>
                                        </p:attrNameLst>
                                      </p:cBhvr>
                                      <p:to>
                                        <p:strVal val="visible"/>
                                      </p:to>
                                    </p:set>
                                    <p:anim calcmode="lin" valueType="num">
                                      <p:cBhvr additive="base">
                                        <p:cTn id="28" dur="500" fill="hold"/>
                                        <p:tgtEl>
                                          <p:spTgt spid="100358"/>
                                        </p:tgtEl>
                                        <p:attrNameLst>
                                          <p:attrName>ppt_x</p:attrName>
                                        </p:attrNameLst>
                                      </p:cBhvr>
                                      <p:tavLst>
                                        <p:tav tm="0">
                                          <p:val>
                                            <p:strVal val="#ppt_x"/>
                                          </p:val>
                                        </p:tav>
                                        <p:tav tm="100000">
                                          <p:val>
                                            <p:strVal val="#ppt_x"/>
                                          </p:val>
                                        </p:tav>
                                      </p:tavLst>
                                    </p:anim>
                                    <p:anim calcmode="lin" valueType="num">
                                      <p:cBhvr additive="base">
                                        <p:cTn id="29" dur="500" fill="hold"/>
                                        <p:tgtEl>
                                          <p:spTgt spid="10035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6" grpId="0" animBg="1"/>
      <p:bldP spid="100356" grpId="1" animBg="1"/>
      <p:bldP spid="100357" grpId="0" animBg="1"/>
      <p:bldP spid="100357" grpId="1" animBg="1"/>
      <p:bldP spid="10035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p:txBody>
          <a:bodyPr/>
          <a:lstStyle/>
          <a:p>
            <a:pPr eaLnBrk="1" hangingPunct="1"/>
            <a:r>
              <a:rPr lang="en-GB" smtClean="0"/>
              <a:t>Multiple-choice quiz</a:t>
            </a:r>
          </a:p>
        </p:txBody>
      </p:sp>
    </p:spTree>
    <p:controls>
      <mc:AlternateContent xmlns:mc="http://schemas.openxmlformats.org/markup-compatibility/2006">
        <mc:Choice xmlns:v="urn:schemas-microsoft-com:vml" Requires="v">
          <p:control spid="7170" r:id="rId2" imgW="8699841" imgH="5308975"/>
        </mc:Choice>
        <mc:Fallback>
          <p:control r:id="rId2" imgW="8699841" imgH="5308975">
            <p:pic>
              <p:nvPicPr>
                <p:cNvPr id="0" name="ShockwaveFlash1"/>
                <p:cNvPicPr preferRelativeResize="0">
                  <a:picLocks noChangeArrowheads="1" noChangeShapeType="1"/>
                </p:cNvPicPr>
                <p:nvPr/>
              </p:nvPicPr>
              <p:blipFill>
                <a:blip r:embed="rId5">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 Box 6"/>
          <p:cNvSpPr txBox="1">
            <a:spLocks noChangeArrowheads="1"/>
          </p:cNvSpPr>
          <p:nvPr/>
        </p:nvSpPr>
        <p:spPr bwMode="auto">
          <a:xfrm>
            <a:off x="179388" y="765175"/>
            <a:ext cx="8675687" cy="5568950"/>
          </a:xfrm>
          <a:prstGeom prst="rect">
            <a:avLst/>
          </a:prstGeom>
          <a:noFill/>
          <a:ln w="9525">
            <a:noFill/>
            <a:miter lim="800000"/>
            <a:headEnd/>
            <a:tailEnd/>
          </a:ln>
          <a:effectLst/>
        </p:spPr>
        <p:txBody>
          <a:bodyPr>
            <a:spAutoFit/>
          </a:bodyPr>
          <a:lstStyle/>
          <a:p>
            <a:pPr marL="342900" indent="-342900">
              <a:spcBef>
                <a:spcPct val="50000"/>
              </a:spcBef>
              <a:defRPr/>
            </a:pPr>
            <a:r>
              <a:rPr lang="en-GB" sz="2400" b="1">
                <a:solidFill>
                  <a:srgbClr val="0000FF"/>
                </a:solidFill>
                <a:effectLst>
                  <a:outerShdw blurRad="38100" dist="38100" dir="2700000" algn="tl">
                    <a:srgbClr val="C0C0C0"/>
                  </a:outerShdw>
                </a:effectLst>
                <a:latin typeface="Comic Sans MS" pitchFamily="66" charset="0"/>
              </a:rPr>
              <a:t>Use the internet to research the term ‘cloning’</a:t>
            </a:r>
          </a:p>
          <a:p>
            <a:pPr marL="342900" indent="-342900">
              <a:spcBef>
                <a:spcPct val="50000"/>
              </a:spcBef>
              <a:buFontTx/>
              <a:buAutoNum type="arabicPeriod"/>
              <a:defRPr/>
            </a:pPr>
            <a:r>
              <a:rPr lang="en-GB" sz="2400" b="1">
                <a:effectLst>
                  <a:outerShdw blurRad="38100" dist="38100" dir="2700000" algn="tl">
                    <a:srgbClr val="C0C0C0"/>
                  </a:outerShdw>
                </a:effectLst>
                <a:latin typeface="Comic Sans MS" pitchFamily="66" charset="0"/>
              </a:rPr>
              <a:t>Identify different types of cloning (at least one plant and one animal)</a:t>
            </a:r>
          </a:p>
          <a:p>
            <a:pPr marL="342900" indent="-342900">
              <a:spcBef>
                <a:spcPct val="50000"/>
              </a:spcBef>
              <a:buFontTx/>
              <a:buAutoNum type="arabicPeriod"/>
              <a:defRPr/>
            </a:pPr>
            <a:r>
              <a:rPr lang="en-GB" sz="2400" b="1">
                <a:effectLst>
                  <a:outerShdw blurRad="38100" dist="38100" dir="2700000" algn="tl">
                    <a:srgbClr val="C0C0C0"/>
                  </a:outerShdw>
                </a:effectLst>
                <a:latin typeface="Comic Sans MS" pitchFamily="66" charset="0"/>
              </a:rPr>
              <a:t>Explain how these cloning types work</a:t>
            </a:r>
          </a:p>
          <a:p>
            <a:pPr marL="342900" indent="-342900">
              <a:spcBef>
                <a:spcPct val="50000"/>
              </a:spcBef>
              <a:buFontTx/>
              <a:buAutoNum type="arabicPeriod"/>
              <a:defRPr/>
            </a:pPr>
            <a:r>
              <a:rPr lang="en-GB" sz="2400" b="1">
                <a:effectLst>
                  <a:outerShdw blurRad="38100" dist="38100" dir="2700000" algn="tl">
                    <a:srgbClr val="C0C0C0"/>
                  </a:outerShdw>
                </a:effectLst>
                <a:latin typeface="Comic Sans MS" pitchFamily="66" charset="0"/>
              </a:rPr>
              <a:t>Provide for and against arguments for one type of animal cloning</a:t>
            </a:r>
          </a:p>
          <a:p>
            <a:pPr marL="342900" indent="-342900">
              <a:spcBef>
                <a:spcPct val="50000"/>
              </a:spcBef>
              <a:defRPr/>
            </a:pPr>
            <a:r>
              <a:rPr lang="en-GB" sz="2400" b="1">
                <a:solidFill>
                  <a:srgbClr val="009900"/>
                </a:solidFill>
                <a:effectLst>
                  <a:outerShdw blurRad="38100" dist="38100" dir="2700000" algn="tl">
                    <a:srgbClr val="C0C0C0"/>
                  </a:outerShdw>
                </a:effectLst>
                <a:latin typeface="Comic Sans MS" pitchFamily="66" charset="0"/>
              </a:rPr>
              <a:t>Present your work as an academic newsletter on cloning which provides communities with the above information.</a:t>
            </a:r>
          </a:p>
          <a:p>
            <a:pPr marL="342900" indent="-342900">
              <a:spcBef>
                <a:spcPct val="50000"/>
              </a:spcBef>
              <a:defRPr/>
            </a:pPr>
            <a:r>
              <a:rPr lang="en-GB" sz="2400" b="1">
                <a:solidFill>
                  <a:srgbClr val="009900"/>
                </a:solidFill>
                <a:effectLst>
                  <a:outerShdw blurRad="38100" dist="38100" dir="2700000" algn="tl">
                    <a:srgbClr val="C0C0C0"/>
                  </a:outerShdw>
                </a:effectLst>
                <a:latin typeface="Comic Sans MS" pitchFamily="66" charset="0"/>
              </a:rPr>
              <a:t>Use publisher and the newsletter tool.</a:t>
            </a:r>
          </a:p>
          <a:p>
            <a:pPr marL="342900" indent="-342900">
              <a:spcBef>
                <a:spcPct val="50000"/>
              </a:spcBef>
              <a:defRPr/>
            </a:pPr>
            <a:r>
              <a:rPr lang="en-GB" sz="2400" b="1">
                <a:solidFill>
                  <a:srgbClr val="009900"/>
                </a:solidFill>
                <a:effectLst>
                  <a:outerShdw blurRad="38100" dist="38100" dir="2700000" algn="tl">
                    <a:srgbClr val="C0C0C0"/>
                  </a:outerShdw>
                </a:effectLst>
                <a:latin typeface="Comic Sans MS" pitchFamily="66" charset="0"/>
              </a:rPr>
              <a:t>Get the information in first and then work on presentation which must include one picture.</a:t>
            </a:r>
          </a:p>
        </p:txBody>
      </p:sp>
      <p:sp>
        <p:nvSpPr>
          <p:cNvPr id="32771" name="Rectangle 8"/>
          <p:cNvSpPr>
            <a:spLocks noChangeArrowheads="1"/>
          </p:cNvSpPr>
          <p:nvPr/>
        </p:nvSpPr>
        <p:spPr bwMode="auto">
          <a:xfrm>
            <a:off x="0" y="0"/>
            <a:ext cx="9144000"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GB" sz="2400" b="1">
                <a:solidFill>
                  <a:srgbClr val="FF0000"/>
                </a:solidFill>
                <a:latin typeface="Comic Sans MS" pitchFamily="66" charset="0"/>
              </a:rPr>
              <a:t>Research</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2"/>
          <p:cNvSpPr txBox="1">
            <a:spLocks noChangeArrowheads="1"/>
          </p:cNvSpPr>
          <p:nvPr/>
        </p:nvSpPr>
        <p:spPr bwMode="auto">
          <a:xfrm>
            <a:off x="0" y="620713"/>
            <a:ext cx="9144000" cy="4748212"/>
          </a:xfrm>
          <a:prstGeom prst="rect">
            <a:avLst/>
          </a:prstGeom>
          <a:noFill/>
          <a:ln w="9525">
            <a:noFill/>
            <a:miter lim="800000"/>
            <a:headEnd/>
            <a:tailEnd/>
          </a:ln>
          <a:effectLst/>
        </p:spPr>
        <p:txBody>
          <a:bodyPr>
            <a:spAutoFit/>
          </a:bodyPr>
          <a:lstStyle/>
          <a:p>
            <a:pPr>
              <a:spcBef>
                <a:spcPct val="50000"/>
              </a:spcBef>
              <a:defRPr/>
            </a:pPr>
            <a:r>
              <a:rPr lang="en-GB" sz="2400" b="1" u="sng">
                <a:latin typeface="Arial" charset="0"/>
              </a:rPr>
              <a:t>Objective</a:t>
            </a:r>
          </a:p>
          <a:p>
            <a:pPr>
              <a:spcBef>
                <a:spcPct val="50000"/>
              </a:spcBef>
              <a:defRPr/>
            </a:pPr>
            <a:r>
              <a:rPr lang="en-GB" sz="2400" b="1">
                <a:solidFill>
                  <a:srgbClr val="9900FF"/>
                </a:solidFill>
                <a:effectLst>
                  <a:outerShdw blurRad="38100" dist="38100" dir="2700000" algn="tl">
                    <a:srgbClr val="C0C0C0"/>
                  </a:outerShdw>
                </a:effectLst>
                <a:latin typeface="Comic Sans MS" pitchFamily="66" charset="0"/>
              </a:rPr>
              <a:t>To investigate different forms of cloning and the ethical arguments for and against</a:t>
            </a:r>
            <a:r>
              <a:rPr lang="en-GB" sz="2400" b="1">
                <a:latin typeface="Comic Sans MS" pitchFamily="66" charset="0"/>
              </a:rPr>
              <a:t>. </a:t>
            </a:r>
          </a:p>
          <a:p>
            <a:pPr>
              <a:spcBef>
                <a:spcPct val="50000"/>
              </a:spcBef>
              <a:defRPr/>
            </a:pPr>
            <a:r>
              <a:rPr lang="en-GB" sz="2400" b="1" u="sng">
                <a:latin typeface="Arial" charset="0"/>
              </a:rPr>
              <a:t>Success Criteria</a:t>
            </a:r>
          </a:p>
          <a:p>
            <a:pPr>
              <a:spcBef>
                <a:spcPct val="50000"/>
              </a:spcBef>
              <a:defRPr/>
            </a:pPr>
            <a:r>
              <a:rPr lang="en-GB" sz="2000">
                <a:latin typeface="Arial" charset="0"/>
              </a:rPr>
              <a:t>By the end of the lesson I:</a:t>
            </a:r>
          </a:p>
          <a:p>
            <a:pPr>
              <a:spcBef>
                <a:spcPct val="50000"/>
              </a:spcBef>
              <a:buFontTx/>
              <a:buChar char="•"/>
              <a:defRPr/>
            </a:pPr>
            <a:r>
              <a:rPr lang="en-GB" sz="2400" b="1">
                <a:latin typeface="Comic Sans MS" pitchFamily="66" charset="0"/>
              </a:rPr>
              <a:t> </a:t>
            </a:r>
            <a:r>
              <a:rPr lang="en-GB" sz="2400" b="1">
                <a:solidFill>
                  <a:srgbClr val="008000"/>
                </a:solidFill>
                <a:latin typeface="Comic Sans MS" pitchFamily="66" charset="0"/>
              </a:rPr>
              <a:t>can identify different forms of plant (cutting and tissue culture) and animal cloning (embryo transplant, fusion cell, adult cell cloning).</a:t>
            </a:r>
          </a:p>
          <a:p>
            <a:pPr>
              <a:spcBef>
                <a:spcPct val="50000"/>
              </a:spcBef>
              <a:buFontTx/>
              <a:buChar char="•"/>
              <a:defRPr/>
            </a:pPr>
            <a:r>
              <a:rPr lang="en-GB" sz="2400" b="1">
                <a:solidFill>
                  <a:srgbClr val="FF0000"/>
                </a:solidFill>
                <a:latin typeface="Comic Sans MS" pitchFamily="66" charset="0"/>
              </a:rPr>
              <a:t> explain how different types of cloning work.</a:t>
            </a:r>
          </a:p>
          <a:p>
            <a:pPr>
              <a:spcBef>
                <a:spcPct val="50000"/>
              </a:spcBef>
              <a:buFontTx/>
              <a:buChar char="•"/>
              <a:defRPr/>
            </a:pPr>
            <a:r>
              <a:rPr lang="en-GB" sz="2400" b="1">
                <a:solidFill>
                  <a:srgbClr val="0000FF"/>
                </a:solidFill>
                <a:latin typeface="Comic Sans MS" pitchFamily="66" charset="0"/>
              </a:rPr>
              <a:t> can provide arguments for and against cloning.</a:t>
            </a:r>
            <a:endParaRPr lang="en-GB" sz="2400" b="1">
              <a:latin typeface="Comic Sans MS" pitchFamily="66"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3"/>
          <p:cNvSpPr txBox="1">
            <a:spLocks noChangeArrowheads="1"/>
          </p:cNvSpPr>
          <p:nvPr/>
        </p:nvSpPr>
        <p:spPr bwMode="auto">
          <a:xfrm>
            <a:off x="563563" y="784225"/>
            <a:ext cx="70564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a:solidFill>
                  <a:srgbClr val="010066"/>
                </a:solidFill>
              </a:rPr>
              <a:t>How is cloning portrayed by the media?</a:t>
            </a:r>
          </a:p>
        </p:txBody>
      </p:sp>
      <p:sp>
        <p:nvSpPr>
          <p:cNvPr id="12291" name="Rectangle 4"/>
          <p:cNvSpPr>
            <a:spLocks noGrp="1" noChangeArrowheads="1"/>
          </p:cNvSpPr>
          <p:nvPr>
            <p:ph type="title"/>
          </p:nvPr>
        </p:nvSpPr>
        <p:spPr>
          <a:xfrm>
            <a:off x="684213" y="0"/>
            <a:ext cx="7772400" cy="555625"/>
          </a:xfrm>
        </p:spPr>
        <p:txBody>
          <a:bodyPr/>
          <a:lstStyle/>
          <a:p>
            <a:pPr eaLnBrk="1" hangingPunct="1"/>
            <a:r>
              <a:rPr lang="en-GB" sz="4000" smtClean="0"/>
              <a:t>Cloning fact and fiction</a:t>
            </a:r>
          </a:p>
        </p:txBody>
      </p:sp>
      <p:pic>
        <p:nvPicPr>
          <p:cNvPr id="12292" name="Picture 5" descr="pat_carto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1268413"/>
            <a:ext cx="8439150" cy="481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descr="coup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0" y="2868613"/>
            <a:ext cx="1625600" cy="321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39" name="Rectangle 3"/>
          <p:cNvSpPr>
            <a:spLocks noGrp="1" noChangeArrowheads="1"/>
          </p:cNvSpPr>
          <p:nvPr>
            <p:ph type="title"/>
          </p:nvPr>
        </p:nvSpPr>
        <p:spPr>
          <a:xfrm>
            <a:off x="0" y="0"/>
            <a:ext cx="9144000" cy="587375"/>
          </a:xfrm>
        </p:spPr>
        <p:txBody>
          <a:bodyPr/>
          <a:lstStyle/>
          <a:p>
            <a:pPr eaLnBrk="1" hangingPunct="1"/>
            <a:r>
              <a:rPr lang="en-GB" sz="4000" smtClean="0"/>
              <a:t>Quick Review: Sexual Reproduction</a:t>
            </a:r>
          </a:p>
        </p:txBody>
      </p:sp>
      <p:sp>
        <p:nvSpPr>
          <p:cNvPr id="65540" name="Text Box 4"/>
          <p:cNvSpPr txBox="1">
            <a:spLocks noChangeArrowheads="1"/>
          </p:cNvSpPr>
          <p:nvPr/>
        </p:nvSpPr>
        <p:spPr bwMode="auto">
          <a:xfrm>
            <a:off x="563563" y="765175"/>
            <a:ext cx="85804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a:solidFill>
                  <a:srgbClr val="010066"/>
                </a:solidFill>
              </a:rPr>
              <a:t>There are two main ways by which organisms can reproduce: </a:t>
            </a:r>
            <a:r>
              <a:rPr lang="en-GB" sz="2400" b="1">
                <a:solidFill>
                  <a:srgbClr val="10BC45"/>
                </a:solidFill>
              </a:rPr>
              <a:t>sexual</a:t>
            </a:r>
            <a:r>
              <a:rPr lang="en-GB" sz="2400">
                <a:solidFill>
                  <a:srgbClr val="010066"/>
                </a:solidFill>
              </a:rPr>
              <a:t> reproduction and </a:t>
            </a:r>
            <a:r>
              <a:rPr lang="en-GB" sz="2400" b="1">
                <a:solidFill>
                  <a:srgbClr val="10BC45"/>
                </a:solidFill>
              </a:rPr>
              <a:t>asexual</a:t>
            </a:r>
            <a:r>
              <a:rPr lang="en-GB" sz="2400">
                <a:solidFill>
                  <a:srgbClr val="010066"/>
                </a:solidFill>
              </a:rPr>
              <a:t> reproduction.</a:t>
            </a:r>
          </a:p>
        </p:txBody>
      </p:sp>
      <p:sp>
        <p:nvSpPr>
          <p:cNvPr id="65541" name="Text Box 5"/>
          <p:cNvSpPr txBox="1">
            <a:spLocks noChangeArrowheads="1"/>
          </p:cNvSpPr>
          <p:nvPr/>
        </p:nvSpPr>
        <p:spPr bwMode="auto">
          <a:xfrm>
            <a:off x="563563" y="1685925"/>
            <a:ext cx="85804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buClr>
                <a:srgbClr val="10BC45"/>
              </a:buClr>
              <a:buFont typeface="Wingdings" pitchFamily="2" charset="2"/>
              <a:buNone/>
            </a:pPr>
            <a:r>
              <a:rPr lang="en-GB" sz="2400">
                <a:solidFill>
                  <a:srgbClr val="010066"/>
                </a:solidFill>
              </a:rPr>
              <a:t>In sexual reproduction, genes from two parent organisms are combined to produce an organism with a unique genetic code.</a:t>
            </a:r>
          </a:p>
        </p:txBody>
      </p:sp>
      <p:sp>
        <p:nvSpPr>
          <p:cNvPr id="65542" name="Text Box 6"/>
          <p:cNvSpPr txBox="1">
            <a:spLocks noChangeArrowheads="1"/>
          </p:cNvSpPr>
          <p:nvPr/>
        </p:nvSpPr>
        <p:spPr bwMode="auto">
          <a:xfrm>
            <a:off x="2820988" y="2768600"/>
            <a:ext cx="4037012"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buClr>
                <a:srgbClr val="10BC45"/>
              </a:buClr>
              <a:buFont typeface="Wingdings" pitchFamily="2" charset="2"/>
              <a:buNone/>
            </a:pPr>
            <a:r>
              <a:rPr lang="en-GB" sz="2400">
                <a:solidFill>
                  <a:srgbClr val="010066"/>
                </a:solidFill>
              </a:rPr>
              <a:t>The advantage of sexual reproduction is that it produces </a:t>
            </a:r>
            <a:r>
              <a:rPr lang="en-GB" sz="2400" b="1">
                <a:solidFill>
                  <a:srgbClr val="10BC45"/>
                </a:solidFill>
              </a:rPr>
              <a:t>natural variation</a:t>
            </a:r>
            <a:r>
              <a:rPr lang="en-GB" sz="2400">
                <a:solidFill>
                  <a:srgbClr val="010066"/>
                </a:solidFill>
              </a:rPr>
              <a:t> among a species, enabling it to adapt to environmental change.</a:t>
            </a:r>
          </a:p>
        </p:txBody>
      </p:sp>
      <p:sp>
        <p:nvSpPr>
          <p:cNvPr id="65543" name="Text Box 7"/>
          <p:cNvSpPr txBox="1">
            <a:spLocks noChangeArrowheads="1"/>
          </p:cNvSpPr>
          <p:nvPr/>
        </p:nvSpPr>
        <p:spPr bwMode="auto">
          <a:xfrm>
            <a:off x="563563" y="5346700"/>
            <a:ext cx="456088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buClr>
                <a:srgbClr val="10BC45"/>
              </a:buClr>
              <a:buFont typeface="Wingdings" pitchFamily="2" charset="2"/>
              <a:buNone/>
            </a:pPr>
            <a:r>
              <a:rPr lang="en-GB" sz="2400">
                <a:solidFill>
                  <a:srgbClr val="010066"/>
                </a:solidFill>
              </a:rPr>
              <a:t>Most animals and many plants reproduce sexually.</a:t>
            </a:r>
          </a:p>
        </p:txBody>
      </p:sp>
      <p:pic>
        <p:nvPicPr>
          <p:cNvPr id="65544" name="Picture 8" descr="plantpi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2275" y="2914650"/>
            <a:ext cx="2233613" cy="210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5539"/>
                                        </p:tgtEl>
                                        <p:attrNameLst>
                                          <p:attrName>style.visibility</p:attrName>
                                        </p:attrNameLst>
                                      </p:cBhvr>
                                      <p:to>
                                        <p:strVal val="visible"/>
                                      </p:to>
                                    </p:set>
                                    <p:animEffect transition="in" filter="blinds(horizontal)">
                                      <p:cBhvr>
                                        <p:cTn id="7" dur="500"/>
                                        <p:tgtEl>
                                          <p:spTgt spid="6553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5540"/>
                                        </p:tgtEl>
                                        <p:attrNameLst>
                                          <p:attrName>style.visibility</p:attrName>
                                        </p:attrNameLst>
                                      </p:cBhvr>
                                      <p:to>
                                        <p:strVal val="visible"/>
                                      </p:to>
                                    </p:set>
                                    <p:animEffect transition="in" filter="blinds(horizontal)">
                                      <p:cBhvr>
                                        <p:cTn id="12" dur="500"/>
                                        <p:tgtEl>
                                          <p:spTgt spid="6554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5541"/>
                                        </p:tgtEl>
                                        <p:attrNameLst>
                                          <p:attrName>style.visibility</p:attrName>
                                        </p:attrNameLst>
                                      </p:cBhvr>
                                      <p:to>
                                        <p:strVal val="visible"/>
                                      </p:to>
                                    </p:set>
                                    <p:animEffect transition="in" filter="dissolve">
                                      <p:cBhvr>
                                        <p:cTn id="17" dur="500"/>
                                        <p:tgtEl>
                                          <p:spTgt spid="65541"/>
                                        </p:tgtEl>
                                      </p:cBhvr>
                                    </p:animEffect>
                                  </p:childTnLst>
                                </p:cTn>
                              </p:par>
                            </p:childTnLst>
                          </p:cTn>
                        </p:par>
                        <p:par>
                          <p:cTn id="18" fill="hold" nodeType="afterGroup">
                            <p:stCondLst>
                              <p:cond delay="500"/>
                            </p:stCondLst>
                            <p:childTnLst>
                              <p:par>
                                <p:cTn id="19" presetID="22" presetClass="entr" presetSubtype="4" fill="hold" nodeType="afterEffect">
                                  <p:stCondLst>
                                    <p:cond delay="0"/>
                                  </p:stCondLst>
                                  <p:childTnLst>
                                    <p:set>
                                      <p:cBhvr>
                                        <p:cTn id="20" dur="1" fill="hold">
                                          <p:stCondLst>
                                            <p:cond delay="0"/>
                                          </p:stCondLst>
                                        </p:cTn>
                                        <p:tgtEl>
                                          <p:spTgt spid="65544"/>
                                        </p:tgtEl>
                                        <p:attrNameLst>
                                          <p:attrName>style.visibility</p:attrName>
                                        </p:attrNameLst>
                                      </p:cBhvr>
                                      <p:to>
                                        <p:strVal val="visible"/>
                                      </p:to>
                                    </p:set>
                                    <p:animEffect transition="in" filter="wipe(down)">
                                      <p:cBhvr>
                                        <p:cTn id="21" dur="500"/>
                                        <p:tgtEl>
                                          <p:spTgt spid="65544"/>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65542"/>
                                        </p:tgtEl>
                                        <p:attrNameLst>
                                          <p:attrName>style.visibility</p:attrName>
                                        </p:attrNameLst>
                                      </p:cBhvr>
                                      <p:to>
                                        <p:strVal val="visible"/>
                                      </p:to>
                                    </p:set>
                                    <p:animEffect transition="in" filter="dissolve">
                                      <p:cBhvr>
                                        <p:cTn id="26" dur="500"/>
                                        <p:tgtEl>
                                          <p:spTgt spid="65542"/>
                                        </p:tgtEl>
                                      </p:cBhvr>
                                    </p:animEffect>
                                  </p:childTnLst>
                                </p:cTn>
                              </p:par>
                            </p:childTnLst>
                          </p:cTn>
                        </p:par>
                        <p:par>
                          <p:cTn id="27" fill="hold" nodeType="afterGroup">
                            <p:stCondLst>
                              <p:cond delay="500"/>
                            </p:stCondLst>
                            <p:childTnLst>
                              <p:par>
                                <p:cTn id="28" presetID="22" presetClass="entr" presetSubtype="1" fill="hold" nodeType="afterEffect">
                                  <p:stCondLst>
                                    <p:cond delay="0"/>
                                  </p:stCondLst>
                                  <p:childTnLst>
                                    <p:set>
                                      <p:cBhvr>
                                        <p:cTn id="29" dur="1" fill="hold">
                                          <p:stCondLst>
                                            <p:cond delay="0"/>
                                          </p:stCondLst>
                                        </p:cTn>
                                        <p:tgtEl>
                                          <p:spTgt spid="65538"/>
                                        </p:tgtEl>
                                        <p:attrNameLst>
                                          <p:attrName>style.visibility</p:attrName>
                                        </p:attrNameLst>
                                      </p:cBhvr>
                                      <p:to>
                                        <p:strVal val="visible"/>
                                      </p:to>
                                    </p:set>
                                    <p:animEffect transition="in" filter="wipe(up)">
                                      <p:cBhvr>
                                        <p:cTn id="30" dur="500"/>
                                        <p:tgtEl>
                                          <p:spTgt spid="65538"/>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65543"/>
                                        </p:tgtEl>
                                        <p:attrNameLst>
                                          <p:attrName>style.visibility</p:attrName>
                                        </p:attrNameLst>
                                      </p:cBhvr>
                                      <p:to>
                                        <p:strVal val="visible"/>
                                      </p:to>
                                    </p:set>
                                    <p:animEffect transition="in" filter="dissolve">
                                      <p:cBhvr>
                                        <p:cTn id="35" dur="500"/>
                                        <p:tgtEl>
                                          <p:spTgt spid="655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9" grpId="0"/>
      <p:bldP spid="65540" grpId="0"/>
      <p:bldP spid="65541" grpId="0"/>
      <p:bldP spid="65542" grpId="0"/>
      <p:bldP spid="6554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descr="spider_pla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19875" y="3557588"/>
            <a:ext cx="2379663" cy="260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87" name="Picture 3" descr="yeas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41863" y="4792663"/>
            <a:ext cx="1720850"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9" name="Text Box 5"/>
          <p:cNvSpPr txBox="1">
            <a:spLocks noChangeArrowheads="1"/>
          </p:cNvSpPr>
          <p:nvPr/>
        </p:nvSpPr>
        <p:spPr bwMode="auto">
          <a:xfrm>
            <a:off x="563563" y="836613"/>
            <a:ext cx="858043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buClr>
                <a:srgbClr val="10BC45"/>
              </a:buClr>
              <a:buFont typeface="Wingdings" pitchFamily="2" charset="2"/>
              <a:buNone/>
            </a:pPr>
            <a:r>
              <a:rPr lang="en-GB" sz="2400">
                <a:solidFill>
                  <a:srgbClr val="010066"/>
                </a:solidFill>
              </a:rPr>
              <a:t>In asexual reproduction, a single organism makes a copy of itself with exactly the same genetic code. The new organism is a </a:t>
            </a:r>
            <a:r>
              <a:rPr lang="en-GB" sz="2400" b="1">
                <a:solidFill>
                  <a:srgbClr val="10BC45"/>
                </a:solidFill>
              </a:rPr>
              <a:t>clone</a:t>
            </a:r>
            <a:r>
              <a:rPr lang="en-GB" sz="2400">
                <a:solidFill>
                  <a:srgbClr val="010066"/>
                </a:solidFill>
              </a:rPr>
              <a:t> of the original.</a:t>
            </a:r>
          </a:p>
        </p:txBody>
      </p:sp>
      <p:sp>
        <p:nvSpPr>
          <p:cNvPr id="67590" name="Text Box 6"/>
          <p:cNvSpPr txBox="1">
            <a:spLocks noChangeArrowheads="1"/>
          </p:cNvSpPr>
          <p:nvPr/>
        </p:nvSpPr>
        <p:spPr bwMode="auto">
          <a:xfrm>
            <a:off x="563563" y="2101850"/>
            <a:ext cx="8342312"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buClr>
                <a:srgbClr val="10BC45"/>
              </a:buClr>
              <a:buFont typeface="Wingdings" pitchFamily="2" charset="2"/>
              <a:buNone/>
            </a:pPr>
            <a:r>
              <a:rPr lang="en-GB" sz="2400">
                <a:solidFill>
                  <a:srgbClr val="010066"/>
                </a:solidFill>
              </a:rPr>
              <a:t>Asexual reproduction enables an organism to quickly populate a new habitat and ensures that, if it is well-adapted to its environment, successful characteristics are passed on.</a:t>
            </a:r>
          </a:p>
        </p:txBody>
      </p:sp>
      <p:sp>
        <p:nvSpPr>
          <p:cNvPr id="67591" name="Text Box 7"/>
          <p:cNvSpPr txBox="1">
            <a:spLocks noChangeArrowheads="1"/>
          </p:cNvSpPr>
          <p:nvPr/>
        </p:nvSpPr>
        <p:spPr bwMode="auto">
          <a:xfrm>
            <a:off x="563563" y="3460750"/>
            <a:ext cx="85804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buClr>
                <a:srgbClr val="10BC45"/>
              </a:buClr>
              <a:buFont typeface="Wingdings" pitchFamily="2" charset="2"/>
              <a:buNone/>
            </a:pPr>
            <a:r>
              <a:rPr lang="en-GB" sz="2400">
                <a:solidFill>
                  <a:srgbClr val="010066"/>
                </a:solidFill>
              </a:rPr>
              <a:t>Organisms that reproduce asexually include:</a:t>
            </a:r>
          </a:p>
        </p:txBody>
      </p:sp>
      <p:sp>
        <p:nvSpPr>
          <p:cNvPr id="67592" name="Text Box 8"/>
          <p:cNvSpPr txBox="1">
            <a:spLocks noChangeArrowheads="1"/>
          </p:cNvSpPr>
          <p:nvPr/>
        </p:nvSpPr>
        <p:spPr bwMode="auto">
          <a:xfrm>
            <a:off x="563563" y="4892675"/>
            <a:ext cx="441801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buClr>
                <a:srgbClr val="10BC45"/>
              </a:buClr>
              <a:buFont typeface="Wingdings" pitchFamily="2" charset="2"/>
              <a:buChar char="l"/>
            </a:pPr>
            <a:r>
              <a:rPr lang="en-GB" sz="2400">
                <a:solidFill>
                  <a:srgbClr val="010066"/>
                </a:solidFill>
              </a:rPr>
              <a:t>micro-organisms, such as bacteria and yeast</a:t>
            </a:r>
          </a:p>
        </p:txBody>
      </p:sp>
      <p:sp>
        <p:nvSpPr>
          <p:cNvPr id="67593" name="Text Box 9"/>
          <p:cNvSpPr txBox="1">
            <a:spLocks noChangeArrowheads="1"/>
          </p:cNvSpPr>
          <p:nvPr/>
        </p:nvSpPr>
        <p:spPr bwMode="auto">
          <a:xfrm>
            <a:off x="563563" y="4022725"/>
            <a:ext cx="68278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buClr>
                <a:srgbClr val="10BC45"/>
              </a:buClr>
              <a:buFont typeface="Wingdings" pitchFamily="2" charset="2"/>
              <a:buChar char="l"/>
            </a:pPr>
            <a:r>
              <a:rPr lang="en-GB" sz="2400">
                <a:solidFill>
                  <a:srgbClr val="010066"/>
                </a:solidFill>
              </a:rPr>
              <a:t>many plants, such as spider plants, strawberries and potatoes</a:t>
            </a:r>
          </a:p>
        </p:txBody>
      </p:sp>
      <p:sp>
        <p:nvSpPr>
          <p:cNvPr id="67594" name="Text Box 10"/>
          <p:cNvSpPr txBox="1">
            <a:spLocks noChangeArrowheads="1"/>
          </p:cNvSpPr>
          <p:nvPr/>
        </p:nvSpPr>
        <p:spPr bwMode="auto">
          <a:xfrm>
            <a:off x="563563" y="5727700"/>
            <a:ext cx="46942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buClr>
                <a:srgbClr val="10BC45"/>
              </a:buClr>
              <a:buFont typeface="Wingdings" pitchFamily="2" charset="2"/>
              <a:buChar char="l"/>
            </a:pPr>
            <a:r>
              <a:rPr lang="en-GB" sz="2400">
                <a:solidFill>
                  <a:srgbClr val="010066"/>
                </a:solidFill>
              </a:rPr>
              <a:t>some insects, such as aphids.</a:t>
            </a:r>
          </a:p>
        </p:txBody>
      </p:sp>
      <p:sp>
        <p:nvSpPr>
          <p:cNvPr id="67596" name="Rectangle 12"/>
          <p:cNvSpPr>
            <a:spLocks noChangeArrowheads="1"/>
          </p:cNvSpPr>
          <p:nvPr/>
        </p:nvSpPr>
        <p:spPr bwMode="auto">
          <a:xfrm>
            <a:off x="0" y="0"/>
            <a:ext cx="9144000"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GB" sz="4000">
                <a:solidFill>
                  <a:schemeClr val="tx2"/>
                </a:solidFill>
              </a:rPr>
              <a:t>Quick Review: Asexual Reproduction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7596"/>
                                        </p:tgtEl>
                                        <p:attrNameLst>
                                          <p:attrName>style.visibility</p:attrName>
                                        </p:attrNameLst>
                                      </p:cBhvr>
                                      <p:to>
                                        <p:strVal val="visible"/>
                                      </p:to>
                                    </p:set>
                                    <p:animEffect transition="in" filter="blinds(horizontal)">
                                      <p:cBhvr>
                                        <p:cTn id="7" dur="500"/>
                                        <p:tgtEl>
                                          <p:spTgt spid="6759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67589"/>
                                        </p:tgtEl>
                                        <p:attrNameLst>
                                          <p:attrName>style.visibility</p:attrName>
                                        </p:attrNameLst>
                                      </p:cBhvr>
                                      <p:to>
                                        <p:strVal val="visible"/>
                                      </p:to>
                                    </p:set>
                                    <p:animEffect transition="in" filter="box(in)">
                                      <p:cBhvr>
                                        <p:cTn id="12" dur="500"/>
                                        <p:tgtEl>
                                          <p:spTgt spid="6758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7590"/>
                                        </p:tgtEl>
                                        <p:attrNameLst>
                                          <p:attrName>style.visibility</p:attrName>
                                        </p:attrNameLst>
                                      </p:cBhvr>
                                      <p:to>
                                        <p:strVal val="visible"/>
                                      </p:to>
                                    </p:set>
                                    <p:animEffect transition="in" filter="dissolve">
                                      <p:cBhvr>
                                        <p:cTn id="17" dur="500"/>
                                        <p:tgtEl>
                                          <p:spTgt spid="6759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67591"/>
                                        </p:tgtEl>
                                        <p:attrNameLst>
                                          <p:attrName>style.visibility</p:attrName>
                                        </p:attrNameLst>
                                      </p:cBhvr>
                                      <p:to>
                                        <p:strVal val="visible"/>
                                      </p:to>
                                    </p:set>
                                    <p:animEffect transition="in" filter="dissolve">
                                      <p:cBhvr>
                                        <p:cTn id="22" dur="500"/>
                                        <p:tgtEl>
                                          <p:spTgt spid="6759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67593"/>
                                        </p:tgtEl>
                                        <p:attrNameLst>
                                          <p:attrName>style.visibility</p:attrName>
                                        </p:attrNameLst>
                                      </p:cBhvr>
                                      <p:to>
                                        <p:strVal val="visible"/>
                                      </p:to>
                                    </p:set>
                                    <p:animEffect transition="in" filter="dissolve">
                                      <p:cBhvr>
                                        <p:cTn id="27" dur="500"/>
                                        <p:tgtEl>
                                          <p:spTgt spid="67593"/>
                                        </p:tgtEl>
                                      </p:cBhvr>
                                    </p:animEffect>
                                  </p:childTnLst>
                                </p:cTn>
                              </p:par>
                            </p:childTnLst>
                          </p:cTn>
                        </p:par>
                        <p:par>
                          <p:cTn id="28" fill="hold" nodeType="afterGroup">
                            <p:stCondLst>
                              <p:cond delay="500"/>
                            </p:stCondLst>
                            <p:childTnLst>
                              <p:par>
                                <p:cTn id="29" presetID="22" presetClass="entr" presetSubtype="1" fill="hold" nodeType="afterEffect">
                                  <p:stCondLst>
                                    <p:cond delay="0"/>
                                  </p:stCondLst>
                                  <p:childTnLst>
                                    <p:set>
                                      <p:cBhvr>
                                        <p:cTn id="30" dur="1" fill="hold">
                                          <p:stCondLst>
                                            <p:cond delay="0"/>
                                          </p:stCondLst>
                                        </p:cTn>
                                        <p:tgtEl>
                                          <p:spTgt spid="67586"/>
                                        </p:tgtEl>
                                        <p:attrNameLst>
                                          <p:attrName>style.visibility</p:attrName>
                                        </p:attrNameLst>
                                      </p:cBhvr>
                                      <p:to>
                                        <p:strVal val="visible"/>
                                      </p:to>
                                    </p:set>
                                    <p:animEffect transition="in" filter="wipe(up)">
                                      <p:cBhvr>
                                        <p:cTn id="31" dur="500"/>
                                        <p:tgtEl>
                                          <p:spTgt spid="67586"/>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9" presetClass="entr" presetSubtype="0" fill="hold" grpId="0" nodeType="clickEffect">
                                  <p:stCondLst>
                                    <p:cond delay="0"/>
                                  </p:stCondLst>
                                  <p:childTnLst>
                                    <p:set>
                                      <p:cBhvr>
                                        <p:cTn id="35" dur="1" fill="hold">
                                          <p:stCondLst>
                                            <p:cond delay="0"/>
                                          </p:stCondLst>
                                        </p:cTn>
                                        <p:tgtEl>
                                          <p:spTgt spid="67592"/>
                                        </p:tgtEl>
                                        <p:attrNameLst>
                                          <p:attrName>style.visibility</p:attrName>
                                        </p:attrNameLst>
                                      </p:cBhvr>
                                      <p:to>
                                        <p:strVal val="visible"/>
                                      </p:to>
                                    </p:set>
                                    <p:animEffect transition="in" filter="dissolve">
                                      <p:cBhvr>
                                        <p:cTn id="36" dur="500"/>
                                        <p:tgtEl>
                                          <p:spTgt spid="67592"/>
                                        </p:tgtEl>
                                      </p:cBhvr>
                                    </p:animEffect>
                                  </p:childTnLst>
                                </p:cTn>
                              </p:par>
                            </p:childTnLst>
                          </p:cTn>
                        </p:par>
                        <p:par>
                          <p:cTn id="37" fill="hold" nodeType="afterGroup">
                            <p:stCondLst>
                              <p:cond delay="500"/>
                            </p:stCondLst>
                            <p:childTnLst>
                              <p:par>
                                <p:cTn id="38" presetID="22" presetClass="entr" presetSubtype="8" fill="hold" nodeType="afterEffect">
                                  <p:stCondLst>
                                    <p:cond delay="0"/>
                                  </p:stCondLst>
                                  <p:childTnLst>
                                    <p:set>
                                      <p:cBhvr>
                                        <p:cTn id="39" dur="1" fill="hold">
                                          <p:stCondLst>
                                            <p:cond delay="0"/>
                                          </p:stCondLst>
                                        </p:cTn>
                                        <p:tgtEl>
                                          <p:spTgt spid="67587"/>
                                        </p:tgtEl>
                                        <p:attrNameLst>
                                          <p:attrName>style.visibility</p:attrName>
                                        </p:attrNameLst>
                                      </p:cBhvr>
                                      <p:to>
                                        <p:strVal val="visible"/>
                                      </p:to>
                                    </p:set>
                                    <p:animEffect transition="in" filter="wipe(left)">
                                      <p:cBhvr>
                                        <p:cTn id="40" dur="500"/>
                                        <p:tgtEl>
                                          <p:spTgt spid="67587"/>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9" presetClass="entr" presetSubtype="0" fill="hold" grpId="0" nodeType="clickEffect">
                                  <p:stCondLst>
                                    <p:cond delay="0"/>
                                  </p:stCondLst>
                                  <p:childTnLst>
                                    <p:set>
                                      <p:cBhvr>
                                        <p:cTn id="44" dur="1" fill="hold">
                                          <p:stCondLst>
                                            <p:cond delay="0"/>
                                          </p:stCondLst>
                                        </p:cTn>
                                        <p:tgtEl>
                                          <p:spTgt spid="67594"/>
                                        </p:tgtEl>
                                        <p:attrNameLst>
                                          <p:attrName>style.visibility</p:attrName>
                                        </p:attrNameLst>
                                      </p:cBhvr>
                                      <p:to>
                                        <p:strVal val="visible"/>
                                      </p:to>
                                    </p:set>
                                    <p:animEffect transition="in" filter="dissolve">
                                      <p:cBhvr>
                                        <p:cTn id="45" dur="500"/>
                                        <p:tgtEl>
                                          <p:spTgt spid="675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9" grpId="0"/>
      <p:bldP spid="67590" grpId="0"/>
      <p:bldP spid="67591" grpId="0"/>
      <p:bldP spid="67592" grpId="0"/>
      <p:bldP spid="67593" grpId="0"/>
      <p:bldP spid="67594" grpId="0"/>
      <p:bldP spid="6759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ChangeArrowheads="1"/>
          </p:cNvSpPr>
          <p:nvPr/>
        </p:nvSpPr>
        <p:spPr bwMode="auto">
          <a:xfrm>
            <a:off x="563563" y="784225"/>
            <a:ext cx="4818062"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2400">
                <a:solidFill>
                  <a:srgbClr val="010066"/>
                </a:solidFill>
                <a:cs typeface="Times New Roman" pitchFamily="18" charset="0"/>
              </a:rPr>
              <a:t>Human clones already exist! Identical twins have exactly the same genes and are therefore clones of each other.</a:t>
            </a:r>
            <a:endParaRPr lang="en-GB" sz="2400">
              <a:solidFill>
                <a:srgbClr val="010066"/>
              </a:solidFill>
            </a:endParaRPr>
          </a:p>
        </p:txBody>
      </p:sp>
      <p:sp>
        <p:nvSpPr>
          <p:cNvPr id="15363" name="Rectangle 3"/>
          <p:cNvSpPr>
            <a:spLocks noGrp="1" noChangeArrowheads="1"/>
          </p:cNvSpPr>
          <p:nvPr>
            <p:ph type="title" idx="4294967295"/>
          </p:nvPr>
        </p:nvSpPr>
        <p:spPr>
          <a:xfrm>
            <a:off x="755650" y="0"/>
            <a:ext cx="7772400" cy="587375"/>
          </a:xfrm>
        </p:spPr>
        <p:txBody>
          <a:bodyPr/>
          <a:lstStyle/>
          <a:p>
            <a:pPr eaLnBrk="1" hangingPunct="1"/>
            <a:r>
              <a:rPr lang="en-GB" sz="4000" smtClean="0"/>
              <a:t>Natural human clones????</a:t>
            </a:r>
          </a:p>
        </p:txBody>
      </p:sp>
      <p:sp>
        <p:nvSpPr>
          <p:cNvPr id="71684" name="Rectangle 4"/>
          <p:cNvSpPr>
            <a:spLocks noChangeArrowheads="1"/>
          </p:cNvSpPr>
          <p:nvPr/>
        </p:nvSpPr>
        <p:spPr bwMode="auto">
          <a:xfrm>
            <a:off x="563563" y="2406650"/>
            <a:ext cx="4456112"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2400">
                <a:solidFill>
                  <a:srgbClr val="010066"/>
                </a:solidFill>
                <a:cs typeface="Times New Roman" pitchFamily="18" charset="0"/>
              </a:rPr>
              <a:t>Identical twins are created when a fertilized egg splits in two, creating two separate but genetically-identical embryos.</a:t>
            </a:r>
            <a:endParaRPr lang="en-GB" sz="2400">
              <a:solidFill>
                <a:srgbClr val="010066"/>
              </a:solidFill>
            </a:endParaRPr>
          </a:p>
        </p:txBody>
      </p:sp>
      <p:pic>
        <p:nvPicPr>
          <p:cNvPr id="71685" name="Picture 5" descr="eg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125" y="4081463"/>
            <a:ext cx="1257300"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6" name="Picture 6" descr="sper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05125" y="4592638"/>
            <a:ext cx="1028700" cy="20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7" name="Text Box 7"/>
          <p:cNvSpPr txBox="1">
            <a:spLocks noChangeArrowheads="1"/>
          </p:cNvSpPr>
          <p:nvPr/>
        </p:nvSpPr>
        <p:spPr bwMode="auto">
          <a:xfrm>
            <a:off x="2090738" y="4191000"/>
            <a:ext cx="581025"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sz="6000" b="1">
                <a:solidFill>
                  <a:srgbClr val="10BC45"/>
                </a:solidFill>
              </a:rPr>
              <a:t>+</a:t>
            </a:r>
          </a:p>
        </p:txBody>
      </p:sp>
      <p:pic>
        <p:nvPicPr>
          <p:cNvPr id="71688" name="Picture 8" descr="embryo_whol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62550" y="4011613"/>
            <a:ext cx="1328738" cy="1366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9" name="Picture 9" descr="embryo_whol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45375" y="4011613"/>
            <a:ext cx="1328738" cy="1366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90" name="Text Box 10"/>
          <p:cNvSpPr txBox="1">
            <a:spLocks noChangeArrowheads="1"/>
          </p:cNvSpPr>
          <p:nvPr/>
        </p:nvSpPr>
        <p:spPr bwMode="auto">
          <a:xfrm>
            <a:off x="6653213" y="4191000"/>
            <a:ext cx="581025"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sz="6000" b="1">
                <a:solidFill>
                  <a:srgbClr val="10BC45"/>
                </a:solidFill>
              </a:rPr>
              <a:t>+</a:t>
            </a:r>
          </a:p>
        </p:txBody>
      </p:sp>
      <p:sp>
        <p:nvSpPr>
          <p:cNvPr id="71691" name="Text Box 11"/>
          <p:cNvSpPr txBox="1">
            <a:spLocks noChangeArrowheads="1"/>
          </p:cNvSpPr>
          <p:nvPr/>
        </p:nvSpPr>
        <p:spPr bwMode="auto">
          <a:xfrm>
            <a:off x="4267200" y="4191000"/>
            <a:ext cx="581025"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sz="6000" b="1">
                <a:solidFill>
                  <a:srgbClr val="10BC45"/>
                </a:solidFill>
              </a:rPr>
              <a:t>=</a:t>
            </a:r>
          </a:p>
        </p:txBody>
      </p:sp>
      <p:sp>
        <p:nvSpPr>
          <p:cNvPr id="71692" name="Rectangle 12"/>
          <p:cNvSpPr>
            <a:spLocks noChangeArrowheads="1"/>
          </p:cNvSpPr>
          <p:nvPr/>
        </p:nvSpPr>
        <p:spPr bwMode="auto">
          <a:xfrm>
            <a:off x="373063" y="5368925"/>
            <a:ext cx="802798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2400">
                <a:solidFill>
                  <a:srgbClr val="010066"/>
                </a:solidFill>
                <a:cs typeface="Times New Roman" pitchFamily="18" charset="0"/>
              </a:rPr>
              <a:t>How does the creation of identical twins differ from that of non-identical twins?</a:t>
            </a:r>
            <a:endParaRPr lang="en-GB" sz="2400">
              <a:solidFill>
                <a:srgbClr val="010066"/>
              </a:solidFill>
            </a:endParaRPr>
          </a:p>
        </p:txBody>
      </p:sp>
      <p:pic>
        <p:nvPicPr>
          <p:cNvPr id="15373" name="Picture 13" descr="twin_girl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29250" y="771525"/>
            <a:ext cx="2990850" cy="316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1682"/>
                                        </p:tgtEl>
                                        <p:attrNameLst>
                                          <p:attrName>style.visibility</p:attrName>
                                        </p:attrNameLst>
                                      </p:cBhvr>
                                      <p:to>
                                        <p:strVal val="visible"/>
                                      </p:to>
                                    </p:set>
                                    <p:animEffect transition="in" filter="blinds(horizontal)">
                                      <p:cBhvr>
                                        <p:cTn id="7" dur="500"/>
                                        <p:tgtEl>
                                          <p:spTgt spid="7168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1684"/>
                                        </p:tgtEl>
                                        <p:attrNameLst>
                                          <p:attrName>style.visibility</p:attrName>
                                        </p:attrNameLst>
                                      </p:cBhvr>
                                      <p:to>
                                        <p:strVal val="visible"/>
                                      </p:to>
                                    </p:set>
                                    <p:animEffect transition="in" filter="dissolve">
                                      <p:cBhvr>
                                        <p:cTn id="12" dur="500"/>
                                        <p:tgtEl>
                                          <p:spTgt spid="7168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3" presetClass="entr" presetSubtype="16" fill="hold" nodeType="clickEffect">
                                  <p:stCondLst>
                                    <p:cond delay="0"/>
                                  </p:stCondLst>
                                  <p:childTnLst>
                                    <p:set>
                                      <p:cBhvr>
                                        <p:cTn id="16" dur="1" fill="hold">
                                          <p:stCondLst>
                                            <p:cond delay="0"/>
                                          </p:stCondLst>
                                        </p:cTn>
                                        <p:tgtEl>
                                          <p:spTgt spid="71685"/>
                                        </p:tgtEl>
                                        <p:attrNameLst>
                                          <p:attrName>style.visibility</p:attrName>
                                        </p:attrNameLst>
                                      </p:cBhvr>
                                      <p:to>
                                        <p:strVal val="visible"/>
                                      </p:to>
                                    </p:set>
                                    <p:anim calcmode="lin" valueType="num">
                                      <p:cBhvr>
                                        <p:cTn id="17" dur="500" fill="hold"/>
                                        <p:tgtEl>
                                          <p:spTgt spid="71685"/>
                                        </p:tgtEl>
                                        <p:attrNameLst>
                                          <p:attrName>ppt_w</p:attrName>
                                        </p:attrNameLst>
                                      </p:cBhvr>
                                      <p:tavLst>
                                        <p:tav tm="0">
                                          <p:val>
                                            <p:fltVal val="0"/>
                                          </p:val>
                                        </p:tav>
                                        <p:tav tm="100000">
                                          <p:val>
                                            <p:strVal val="#ppt_w"/>
                                          </p:val>
                                        </p:tav>
                                      </p:tavLst>
                                    </p:anim>
                                    <p:anim calcmode="lin" valueType="num">
                                      <p:cBhvr>
                                        <p:cTn id="18" dur="500" fill="hold"/>
                                        <p:tgtEl>
                                          <p:spTgt spid="71685"/>
                                        </p:tgtEl>
                                        <p:attrNameLst>
                                          <p:attrName>ppt_h</p:attrName>
                                        </p:attrNameLst>
                                      </p:cBhvr>
                                      <p:tavLst>
                                        <p:tav tm="0">
                                          <p:val>
                                            <p:fltVal val="0"/>
                                          </p:val>
                                        </p:tav>
                                        <p:tav tm="100000">
                                          <p:val>
                                            <p:strVal val="#ppt_h"/>
                                          </p:val>
                                        </p:tav>
                                      </p:tavLst>
                                    </p:anim>
                                  </p:childTnLst>
                                </p:cTn>
                              </p:par>
                            </p:childTnLst>
                          </p:cTn>
                        </p:par>
                        <p:par>
                          <p:cTn id="19" fill="hold" nodeType="afterGroup">
                            <p:stCondLst>
                              <p:cond delay="500"/>
                            </p:stCondLst>
                            <p:childTnLst>
                              <p:par>
                                <p:cTn id="20" presetID="9" presetClass="entr" presetSubtype="0" fill="hold" grpId="0" nodeType="afterEffect">
                                  <p:stCondLst>
                                    <p:cond delay="0"/>
                                  </p:stCondLst>
                                  <p:childTnLst>
                                    <p:set>
                                      <p:cBhvr>
                                        <p:cTn id="21" dur="1" fill="hold">
                                          <p:stCondLst>
                                            <p:cond delay="0"/>
                                          </p:stCondLst>
                                        </p:cTn>
                                        <p:tgtEl>
                                          <p:spTgt spid="71687"/>
                                        </p:tgtEl>
                                        <p:attrNameLst>
                                          <p:attrName>style.visibility</p:attrName>
                                        </p:attrNameLst>
                                      </p:cBhvr>
                                      <p:to>
                                        <p:strVal val="visible"/>
                                      </p:to>
                                    </p:set>
                                    <p:animEffect transition="in" filter="dissolve">
                                      <p:cBhvr>
                                        <p:cTn id="22" dur="500"/>
                                        <p:tgtEl>
                                          <p:spTgt spid="71687"/>
                                        </p:tgtEl>
                                      </p:cBhvr>
                                    </p:animEffect>
                                  </p:childTnLst>
                                </p:cTn>
                              </p:par>
                            </p:childTnLst>
                          </p:cTn>
                        </p:par>
                        <p:par>
                          <p:cTn id="23" fill="hold" nodeType="afterGroup">
                            <p:stCondLst>
                              <p:cond delay="1000"/>
                            </p:stCondLst>
                            <p:childTnLst>
                              <p:par>
                                <p:cTn id="24" presetID="22" presetClass="entr" presetSubtype="2" fill="hold" nodeType="afterEffect">
                                  <p:stCondLst>
                                    <p:cond delay="0"/>
                                  </p:stCondLst>
                                  <p:childTnLst>
                                    <p:set>
                                      <p:cBhvr>
                                        <p:cTn id="25" dur="1" fill="hold">
                                          <p:stCondLst>
                                            <p:cond delay="0"/>
                                          </p:stCondLst>
                                        </p:cTn>
                                        <p:tgtEl>
                                          <p:spTgt spid="71686"/>
                                        </p:tgtEl>
                                        <p:attrNameLst>
                                          <p:attrName>style.visibility</p:attrName>
                                        </p:attrNameLst>
                                      </p:cBhvr>
                                      <p:to>
                                        <p:strVal val="visible"/>
                                      </p:to>
                                    </p:set>
                                    <p:animEffect transition="in" filter="wipe(right)">
                                      <p:cBhvr>
                                        <p:cTn id="26" dur="500"/>
                                        <p:tgtEl>
                                          <p:spTgt spid="71686"/>
                                        </p:tgtEl>
                                      </p:cBhvr>
                                    </p:animEffect>
                                  </p:childTnLst>
                                </p:cTn>
                              </p:par>
                            </p:childTnLst>
                          </p:cTn>
                        </p:par>
                        <p:par>
                          <p:cTn id="27" fill="hold" nodeType="afterGroup">
                            <p:stCondLst>
                              <p:cond delay="1500"/>
                            </p:stCondLst>
                            <p:childTnLst>
                              <p:par>
                                <p:cTn id="28" presetID="9" presetClass="entr" presetSubtype="0" fill="hold" grpId="0" nodeType="afterEffect">
                                  <p:stCondLst>
                                    <p:cond delay="0"/>
                                  </p:stCondLst>
                                  <p:childTnLst>
                                    <p:set>
                                      <p:cBhvr>
                                        <p:cTn id="29" dur="1" fill="hold">
                                          <p:stCondLst>
                                            <p:cond delay="0"/>
                                          </p:stCondLst>
                                        </p:cTn>
                                        <p:tgtEl>
                                          <p:spTgt spid="71691"/>
                                        </p:tgtEl>
                                        <p:attrNameLst>
                                          <p:attrName>style.visibility</p:attrName>
                                        </p:attrNameLst>
                                      </p:cBhvr>
                                      <p:to>
                                        <p:strVal val="visible"/>
                                      </p:to>
                                    </p:set>
                                    <p:animEffect transition="in" filter="dissolve">
                                      <p:cBhvr>
                                        <p:cTn id="30" dur="500"/>
                                        <p:tgtEl>
                                          <p:spTgt spid="71691"/>
                                        </p:tgtEl>
                                      </p:cBhvr>
                                    </p:animEffect>
                                  </p:childTnLst>
                                </p:cTn>
                              </p:par>
                            </p:childTnLst>
                          </p:cTn>
                        </p:par>
                        <p:par>
                          <p:cTn id="31" fill="hold" nodeType="afterGroup">
                            <p:stCondLst>
                              <p:cond delay="2000"/>
                            </p:stCondLst>
                            <p:childTnLst>
                              <p:par>
                                <p:cTn id="32" presetID="23" presetClass="entr" presetSubtype="16" fill="hold" nodeType="afterEffect">
                                  <p:stCondLst>
                                    <p:cond delay="0"/>
                                  </p:stCondLst>
                                  <p:childTnLst>
                                    <p:set>
                                      <p:cBhvr>
                                        <p:cTn id="33" dur="1" fill="hold">
                                          <p:stCondLst>
                                            <p:cond delay="0"/>
                                          </p:stCondLst>
                                        </p:cTn>
                                        <p:tgtEl>
                                          <p:spTgt spid="71688"/>
                                        </p:tgtEl>
                                        <p:attrNameLst>
                                          <p:attrName>style.visibility</p:attrName>
                                        </p:attrNameLst>
                                      </p:cBhvr>
                                      <p:to>
                                        <p:strVal val="visible"/>
                                      </p:to>
                                    </p:set>
                                    <p:anim calcmode="lin" valueType="num">
                                      <p:cBhvr>
                                        <p:cTn id="34" dur="500" fill="hold"/>
                                        <p:tgtEl>
                                          <p:spTgt spid="71688"/>
                                        </p:tgtEl>
                                        <p:attrNameLst>
                                          <p:attrName>ppt_w</p:attrName>
                                        </p:attrNameLst>
                                      </p:cBhvr>
                                      <p:tavLst>
                                        <p:tav tm="0">
                                          <p:val>
                                            <p:fltVal val="0"/>
                                          </p:val>
                                        </p:tav>
                                        <p:tav tm="100000">
                                          <p:val>
                                            <p:strVal val="#ppt_w"/>
                                          </p:val>
                                        </p:tav>
                                      </p:tavLst>
                                    </p:anim>
                                    <p:anim calcmode="lin" valueType="num">
                                      <p:cBhvr>
                                        <p:cTn id="35" dur="500" fill="hold"/>
                                        <p:tgtEl>
                                          <p:spTgt spid="71688"/>
                                        </p:tgtEl>
                                        <p:attrNameLst>
                                          <p:attrName>ppt_h</p:attrName>
                                        </p:attrNameLst>
                                      </p:cBhvr>
                                      <p:tavLst>
                                        <p:tav tm="0">
                                          <p:val>
                                            <p:fltVal val="0"/>
                                          </p:val>
                                        </p:tav>
                                        <p:tav tm="100000">
                                          <p:val>
                                            <p:strVal val="#ppt_h"/>
                                          </p:val>
                                        </p:tav>
                                      </p:tavLst>
                                    </p:anim>
                                  </p:childTnLst>
                                </p:cTn>
                              </p:par>
                            </p:childTnLst>
                          </p:cTn>
                        </p:par>
                        <p:par>
                          <p:cTn id="36" fill="hold" nodeType="afterGroup">
                            <p:stCondLst>
                              <p:cond delay="2500"/>
                            </p:stCondLst>
                            <p:childTnLst>
                              <p:par>
                                <p:cTn id="37" presetID="9" presetClass="entr" presetSubtype="0" fill="hold" grpId="0" nodeType="afterEffect">
                                  <p:stCondLst>
                                    <p:cond delay="0"/>
                                  </p:stCondLst>
                                  <p:childTnLst>
                                    <p:set>
                                      <p:cBhvr>
                                        <p:cTn id="38" dur="1" fill="hold">
                                          <p:stCondLst>
                                            <p:cond delay="0"/>
                                          </p:stCondLst>
                                        </p:cTn>
                                        <p:tgtEl>
                                          <p:spTgt spid="71690"/>
                                        </p:tgtEl>
                                        <p:attrNameLst>
                                          <p:attrName>style.visibility</p:attrName>
                                        </p:attrNameLst>
                                      </p:cBhvr>
                                      <p:to>
                                        <p:strVal val="visible"/>
                                      </p:to>
                                    </p:set>
                                    <p:animEffect transition="in" filter="dissolve">
                                      <p:cBhvr>
                                        <p:cTn id="39" dur="500"/>
                                        <p:tgtEl>
                                          <p:spTgt spid="71690"/>
                                        </p:tgtEl>
                                      </p:cBhvr>
                                    </p:animEffect>
                                  </p:childTnLst>
                                </p:cTn>
                              </p:par>
                            </p:childTnLst>
                          </p:cTn>
                        </p:par>
                        <p:par>
                          <p:cTn id="40" fill="hold" nodeType="afterGroup">
                            <p:stCondLst>
                              <p:cond delay="3000"/>
                            </p:stCondLst>
                            <p:childTnLst>
                              <p:par>
                                <p:cTn id="41" presetID="23" presetClass="entr" presetSubtype="16" fill="hold" nodeType="afterEffect">
                                  <p:stCondLst>
                                    <p:cond delay="0"/>
                                  </p:stCondLst>
                                  <p:childTnLst>
                                    <p:set>
                                      <p:cBhvr>
                                        <p:cTn id="42" dur="1" fill="hold">
                                          <p:stCondLst>
                                            <p:cond delay="0"/>
                                          </p:stCondLst>
                                        </p:cTn>
                                        <p:tgtEl>
                                          <p:spTgt spid="71689"/>
                                        </p:tgtEl>
                                        <p:attrNameLst>
                                          <p:attrName>style.visibility</p:attrName>
                                        </p:attrNameLst>
                                      </p:cBhvr>
                                      <p:to>
                                        <p:strVal val="visible"/>
                                      </p:to>
                                    </p:set>
                                    <p:anim calcmode="lin" valueType="num">
                                      <p:cBhvr>
                                        <p:cTn id="43" dur="500" fill="hold"/>
                                        <p:tgtEl>
                                          <p:spTgt spid="71689"/>
                                        </p:tgtEl>
                                        <p:attrNameLst>
                                          <p:attrName>ppt_w</p:attrName>
                                        </p:attrNameLst>
                                      </p:cBhvr>
                                      <p:tavLst>
                                        <p:tav tm="0">
                                          <p:val>
                                            <p:fltVal val="0"/>
                                          </p:val>
                                        </p:tav>
                                        <p:tav tm="100000">
                                          <p:val>
                                            <p:strVal val="#ppt_w"/>
                                          </p:val>
                                        </p:tav>
                                      </p:tavLst>
                                    </p:anim>
                                    <p:anim calcmode="lin" valueType="num">
                                      <p:cBhvr>
                                        <p:cTn id="44" dur="500" fill="hold"/>
                                        <p:tgtEl>
                                          <p:spTgt spid="71689"/>
                                        </p:tgtEl>
                                        <p:attrNameLst>
                                          <p:attrName>ppt_h</p:attrName>
                                        </p:attrNameLst>
                                      </p:cBhvr>
                                      <p:tavLst>
                                        <p:tav tm="0">
                                          <p:val>
                                            <p:fltVal val="0"/>
                                          </p:val>
                                        </p:tav>
                                        <p:tav tm="100000">
                                          <p:val>
                                            <p:strVal val="#ppt_h"/>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9" presetClass="entr" presetSubtype="0" fill="hold" grpId="0" nodeType="clickEffect">
                                  <p:stCondLst>
                                    <p:cond delay="0"/>
                                  </p:stCondLst>
                                  <p:childTnLst>
                                    <p:set>
                                      <p:cBhvr>
                                        <p:cTn id="48" dur="1" fill="hold">
                                          <p:stCondLst>
                                            <p:cond delay="0"/>
                                          </p:stCondLst>
                                        </p:cTn>
                                        <p:tgtEl>
                                          <p:spTgt spid="71692"/>
                                        </p:tgtEl>
                                        <p:attrNameLst>
                                          <p:attrName>style.visibility</p:attrName>
                                        </p:attrNameLst>
                                      </p:cBhvr>
                                      <p:to>
                                        <p:strVal val="visible"/>
                                      </p:to>
                                    </p:set>
                                    <p:animEffect transition="in" filter="dissolve">
                                      <p:cBhvr>
                                        <p:cTn id="49" dur="500"/>
                                        <p:tgtEl>
                                          <p:spTgt spid="716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2" grpId="0"/>
      <p:bldP spid="71684" grpId="0"/>
      <p:bldP spid="71687" grpId="0"/>
      <p:bldP spid="71690" grpId="0"/>
      <p:bldP spid="71691" grpId="0"/>
      <p:bldP spid="7169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GB" smtClean="0"/>
              <a:t>Extraction of Banana DNA</a:t>
            </a:r>
            <a:endParaRPr lang="en-US" smtClean="0"/>
          </a:p>
        </p:txBody>
      </p:sp>
      <p:sp>
        <p:nvSpPr>
          <p:cNvPr id="16387" name="Rectangle 3"/>
          <p:cNvSpPr>
            <a:spLocks noGrp="1" noChangeArrowheads="1"/>
          </p:cNvSpPr>
          <p:nvPr>
            <p:ph type="body" idx="1"/>
          </p:nvPr>
        </p:nvSpPr>
        <p:spPr/>
        <p:txBody>
          <a:bodyPr/>
          <a:lstStyle/>
          <a:p>
            <a:pPr eaLnBrk="1" hangingPunct="1">
              <a:buFontTx/>
              <a:buNone/>
            </a:pPr>
            <a:r>
              <a:rPr lang="en-GB" smtClean="0">
                <a:solidFill>
                  <a:schemeClr val="accent2"/>
                </a:solidFill>
              </a:rPr>
              <a:t>Use the provided resource and your partners brilliance to FIGURE OUT how to extract banana DNA….</a:t>
            </a:r>
          </a:p>
          <a:p>
            <a:pPr eaLnBrk="1" hangingPunct="1">
              <a:buFontTx/>
              <a:buNone/>
            </a:pPr>
            <a:endParaRPr lang="en-GB" smtClean="0">
              <a:solidFill>
                <a:schemeClr val="accent2"/>
              </a:solidFill>
            </a:endParaRPr>
          </a:p>
          <a:p>
            <a:pPr eaLnBrk="1" hangingPunct="1">
              <a:buFontTx/>
              <a:buNone/>
            </a:pPr>
            <a:r>
              <a:rPr lang="en-GB" smtClean="0"/>
              <a:t>If you were to use this method on a large scale why would it be good?</a:t>
            </a:r>
            <a:endParaRPr lang="en-US"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ext Box 2"/>
          <p:cNvSpPr txBox="1">
            <a:spLocks noChangeArrowheads="1"/>
          </p:cNvSpPr>
          <p:nvPr/>
        </p:nvSpPr>
        <p:spPr bwMode="auto">
          <a:xfrm>
            <a:off x="0" y="620713"/>
            <a:ext cx="9144000" cy="3652837"/>
          </a:xfrm>
          <a:prstGeom prst="rect">
            <a:avLst/>
          </a:prstGeom>
          <a:noFill/>
          <a:ln w="9525">
            <a:noFill/>
            <a:miter lim="800000"/>
            <a:headEnd/>
            <a:tailEnd/>
          </a:ln>
          <a:effectLst/>
        </p:spPr>
        <p:txBody>
          <a:bodyPr>
            <a:spAutoFit/>
          </a:bodyPr>
          <a:lstStyle/>
          <a:p>
            <a:pPr>
              <a:spcBef>
                <a:spcPct val="50000"/>
              </a:spcBef>
              <a:defRPr/>
            </a:pPr>
            <a:r>
              <a:rPr lang="en-GB" sz="2400" b="1" u="sng">
                <a:latin typeface="Arial" charset="0"/>
              </a:rPr>
              <a:t>Objective</a:t>
            </a:r>
          </a:p>
          <a:p>
            <a:pPr>
              <a:spcBef>
                <a:spcPct val="50000"/>
              </a:spcBef>
              <a:defRPr/>
            </a:pPr>
            <a:r>
              <a:rPr lang="en-GB" sz="2400" b="1">
                <a:solidFill>
                  <a:srgbClr val="9900FF"/>
                </a:solidFill>
                <a:effectLst>
                  <a:outerShdw blurRad="38100" dist="38100" dir="2700000" algn="tl">
                    <a:srgbClr val="C0C0C0"/>
                  </a:outerShdw>
                </a:effectLst>
                <a:latin typeface="Comic Sans MS" pitchFamily="66" charset="0"/>
              </a:rPr>
              <a:t>To extract DNA from banana</a:t>
            </a:r>
            <a:r>
              <a:rPr lang="en-GB" sz="2400" b="1">
                <a:latin typeface="Comic Sans MS" pitchFamily="66" charset="0"/>
              </a:rPr>
              <a:t>. </a:t>
            </a:r>
          </a:p>
          <a:p>
            <a:pPr>
              <a:spcBef>
                <a:spcPct val="50000"/>
              </a:spcBef>
              <a:defRPr/>
            </a:pPr>
            <a:r>
              <a:rPr lang="en-GB" sz="2400" b="1" u="sng">
                <a:latin typeface="Arial" charset="0"/>
              </a:rPr>
              <a:t>Success Criteria</a:t>
            </a:r>
          </a:p>
          <a:p>
            <a:pPr>
              <a:spcBef>
                <a:spcPct val="50000"/>
              </a:spcBef>
              <a:defRPr/>
            </a:pPr>
            <a:r>
              <a:rPr lang="en-GB" sz="2000">
                <a:latin typeface="Arial" charset="0"/>
              </a:rPr>
              <a:t>By the end of the lesson I:</a:t>
            </a:r>
          </a:p>
          <a:p>
            <a:pPr>
              <a:spcBef>
                <a:spcPct val="50000"/>
              </a:spcBef>
              <a:buFontTx/>
              <a:buChar char="•"/>
              <a:defRPr/>
            </a:pPr>
            <a:r>
              <a:rPr lang="en-GB" sz="2400" b="1">
                <a:latin typeface="Comic Sans MS" pitchFamily="66" charset="0"/>
              </a:rPr>
              <a:t> </a:t>
            </a:r>
            <a:r>
              <a:rPr lang="en-GB" sz="2400" b="1">
                <a:solidFill>
                  <a:srgbClr val="008000"/>
                </a:solidFill>
                <a:latin typeface="Comic Sans MS" pitchFamily="66" charset="0"/>
              </a:rPr>
              <a:t>can identify how to extract DNA from a banana.</a:t>
            </a:r>
          </a:p>
          <a:p>
            <a:pPr>
              <a:spcBef>
                <a:spcPct val="50000"/>
              </a:spcBef>
              <a:buFontTx/>
              <a:buChar char="•"/>
              <a:defRPr/>
            </a:pPr>
            <a:r>
              <a:rPr lang="en-GB" sz="2400" b="1">
                <a:solidFill>
                  <a:srgbClr val="FF0000"/>
                </a:solidFill>
                <a:latin typeface="Comic Sans MS" pitchFamily="66" charset="0"/>
              </a:rPr>
              <a:t> can work safely in a laboratory.</a:t>
            </a:r>
          </a:p>
          <a:p>
            <a:pPr>
              <a:spcBef>
                <a:spcPct val="50000"/>
              </a:spcBef>
              <a:buFontTx/>
              <a:buChar char="•"/>
              <a:defRPr/>
            </a:pPr>
            <a:r>
              <a:rPr lang="en-GB" sz="2400" b="1">
                <a:solidFill>
                  <a:srgbClr val="0000FF"/>
                </a:solidFill>
                <a:latin typeface="Comic Sans MS" pitchFamily="66" charset="0"/>
              </a:rPr>
              <a:t> can work as part of a team to complete an investigation.</a:t>
            </a:r>
            <a:endParaRPr lang="en-GB" sz="2400" b="1">
              <a:latin typeface="Comic Sans MS" pitchFamily="66"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1089</TotalTime>
  <Words>2187</Words>
  <Application>Microsoft Office PowerPoint</Application>
  <PresentationFormat>On-screen Show (4:3)</PresentationFormat>
  <Paragraphs>226</Paragraphs>
  <Slides>32</Slides>
  <Notes>17</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32</vt:i4>
      </vt:variant>
    </vt:vector>
  </HeadingPairs>
  <TitlesOfParts>
    <vt:vector size="39" baseType="lpstr">
      <vt:lpstr>Arial</vt:lpstr>
      <vt:lpstr>Times New Roman</vt:lpstr>
      <vt:lpstr>Comic Sans MS</vt:lpstr>
      <vt:lpstr>Wingdings</vt:lpstr>
      <vt:lpstr>ＭＳ Ｐゴシック</vt:lpstr>
      <vt:lpstr>Default Design</vt:lpstr>
      <vt:lpstr>Bitmap Image</vt:lpstr>
      <vt:lpstr>PowerPoint Presentation</vt:lpstr>
      <vt:lpstr>PowerPoint Presentation</vt:lpstr>
      <vt:lpstr>STARTER</vt:lpstr>
      <vt:lpstr>Cloning fact and fiction</vt:lpstr>
      <vt:lpstr>Quick Review: Sexual Reproduction</vt:lpstr>
      <vt:lpstr>PowerPoint Presentation</vt:lpstr>
      <vt:lpstr>Natural human clones????</vt:lpstr>
      <vt:lpstr>Extraction of Banana DNA</vt:lpstr>
      <vt:lpstr>PowerPoint Presentation</vt:lpstr>
      <vt:lpstr>PowerPoint Presentation</vt:lpstr>
      <vt:lpstr>PowerPoint Presentation</vt:lpstr>
      <vt:lpstr>PowerPoint Presentation</vt:lpstr>
      <vt:lpstr>PowerPoint Presentation</vt:lpstr>
      <vt:lpstr>PowerPoint Presentation</vt:lpstr>
      <vt:lpstr>1) Plant clones: Taking cuttings</vt:lpstr>
      <vt:lpstr>Tissue culture</vt:lpstr>
      <vt:lpstr>3) Animal clone: Embryo transplantation</vt:lpstr>
      <vt:lpstr>3) Animal clone: Embryo transplantation</vt:lpstr>
      <vt:lpstr>4) Adult cloning</vt:lpstr>
      <vt:lpstr>PowerPoint Presentation</vt:lpstr>
      <vt:lpstr>How was Dolly created?</vt:lpstr>
      <vt:lpstr>Cloning in the media</vt:lpstr>
      <vt:lpstr>EXAM TIP</vt:lpstr>
      <vt:lpstr>What are stem cells?</vt:lpstr>
      <vt:lpstr>Using stem cells</vt:lpstr>
      <vt:lpstr>Human therapeutic cloning</vt:lpstr>
      <vt:lpstr>Opinions on human cloning</vt:lpstr>
      <vt:lpstr>What do you think?</vt:lpstr>
      <vt:lpstr>PowerPoint Presentation</vt:lpstr>
      <vt:lpstr>Multiple-choice quiz</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Donna Matthew</dc:creator>
  <cp:lastModifiedBy>Teacher E-Solutions</cp:lastModifiedBy>
  <cp:revision>45</cp:revision>
  <dcterms:created xsi:type="dcterms:W3CDTF">2006-09-07T17:55:34Z</dcterms:created>
  <dcterms:modified xsi:type="dcterms:W3CDTF">2019-01-18T16:36:14Z</dcterms:modified>
</cp:coreProperties>
</file>