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</p:sldMasterIdLst>
  <p:notesMasterIdLst>
    <p:notesMasterId r:id="rId79"/>
  </p:notesMasterIdLst>
  <p:sldIdLst>
    <p:sldId id="256" r:id="rId2"/>
    <p:sldId id="258" r:id="rId3"/>
    <p:sldId id="259" r:id="rId4"/>
    <p:sldId id="287" r:id="rId5"/>
    <p:sldId id="289" r:id="rId6"/>
    <p:sldId id="260" r:id="rId7"/>
    <p:sldId id="290" r:id="rId8"/>
    <p:sldId id="291" r:id="rId9"/>
    <p:sldId id="292" r:id="rId10"/>
    <p:sldId id="293" r:id="rId11"/>
    <p:sldId id="294" r:id="rId12"/>
    <p:sldId id="295" r:id="rId13"/>
    <p:sldId id="284" r:id="rId14"/>
    <p:sldId id="285" r:id="rId15"/>
    <p:sldId id="286" r:id="rId16"/>
    <p:sldId id="288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61" r:id="rId27"/>
    <p:sldId id="262" r:id="rId28"/>
    <p:sldId id="306" r:id="rId29"/>
    <p:sldId id="307" r:id="rId30"/>
    <p:sldId id="311" r:id="rId31"/>
    <p:sldId id="312" r:id="rId32"/>
    <p:sldId id="313" r:id="rId33"/>
    <p:sldId id="315" r:id="rId34"/>
    <p:sldId id="316" r:id="rId35"/>
    <p:sldId id="317" r:id="rId36"/>
    <p:sldId id="318" r:id="rId37"/>
    <p:sldId id="319" r:id="rId38"/>
    <p:sldId id="320" r:id="rId39"/>
    <p:sldId id="263" r:id="rId40"/>
    <p:sldId id="264" r:id="rId41"/>
    <p:sldId id="265" r:id="rId42"/>
    <p:sldId id="266" r:id="rId43"/>
    <p:sldId id="267" r:id="rId44"/>
    <p:sldId id="268" r:id="rId45"/>
    <p:sldId id="321" r:id="rId46"/>
    <p:sldId id="323" r:id="rId47"/>
    <p:sldId id="322" r:id="rId48"/>
    <p:sldId id="269" r:id="rId49"/>
    <p:sldId id="324" r:id="rId50"/>
    <p:sldId id="274" r:id="rId51"/>
    <p:sldId id="271" r:id="rId52"/>
    <p:sldId id="272" r:id="rId53"/>
    <p:sldId id="276" r:id="rId54"/>
    <p:sldId id="325" r:id="rId55"/>
    <p:sldId id="326" r:id="rId56"/>
    <p:sldId id="327" r:id="rId57"/>
    <p:sldId id="27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2" r:id="rId72"/>
    <p:sldId id="343" r:id="rId73"/>
    <p:sldId id="344" r:id="rId74"/>
    <p:sldId id="279" r:id="rId75"/>
    <p:sldId id="280" r:id="rId76"/>
    <p:sldId id="282" r:id="rId77"/>
    <p:sldId id="283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11"/>
    <a:srgbClr val="1E3DFF"/>
    <a:srgbClr val="B2FF34"/>
    <a:srgbClr val="4B32FF"/>
    <a:srgbClr val="FF10C6"/>
    <a:srgbClr val="17FF26"/>
    <a:srgbClr val="B6FF18"/>
    <a:srgbClr val="FF8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61" autoAdjust="0"/>
    <p:restoredTop sz="90929"/>
  </p:normalViewPr>
  <p:slideViewPr>
    <p:cSldViewPr>
      <p:cViewPr varScale="1">
        <p:scale>
          <a:sx n="36" d="100"/>
          <a:sy n="36" d="100"/>
        </p:scale>
        <p:origin x="-36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E4D827-2ECD-4F44-8CDF-B426ED49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4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A46AC120-F94B-4018-AE48-0BDB0E39F916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C098B441-BCDE-40BD-8D0E-33D50442EC8B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</a:rPr>
              <a:t>{Show students a model of the double helix.  Explain what a spiral is and a helix is.}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09A00129-2946-4FB3-9A55-7F2D1F44C4BD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</a:rPr>
              <a:t>{Point to the 3-D mode, if you have one, to show the parts as you discuss them.}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11A0B623-A7BD-4582-9175-9AF0E625FB71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We will take apart the DNA molecule to see how it is put together.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First, we will look at one strand.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5F5EF66F-8F96-4083-B685-2377D615486F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1342F23A-E5FA-43A2-B5A4-6FDD18A61192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A3A89AA8-0A93-4563-BCF5-A422228C8C47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BEC3D6EB-D229-4AA8-888F-B15D105C3D5B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</a:rPr>
              <a:t>{Ask students where they have seen a similar molecule before in this class.</a:t>
            </a:r>
          </a:p>
          <a:p>
            <a:pPr eaLnBrk="1" hangingPunct="1"/>
            <a:r>
              <a:rPr lang="en-US" i="1" smtClean="0">
                <a:latin typeface="Arial" pitchFamily="34" charset="0"/>
              </a:rPr>
              <a:t> Answer: ATP .     Emphasize that nucleotides are the basic building blocks or units of a DNA molecule and that a single molecule has many millions of nucleotides.}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E139608C-8698-429B-A0BF-19283DDA925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5B1686CD-5FBF-4E59-BF5F-9E6D1DDA3498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FB13A226-9B8C-4496-B567-02C36654EF35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These four bases are abbreviated by using their respective first letters.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4647ED61-D6BF-441C-A587-82D0595CD6FF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9625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22B89BDF-3B71-4D58-95D8-4AAC4A412E52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i="1" smtClean="0">
                <a:latin typeface="Arial" pitchFamily="34" charset="0"/>
              </a:rPr>
              <a:t>{Point to the 3-D model to show the parts as you discuss them.}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940E2A50-0893-40E7-A1B3-0DE6E15945C0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A587C676-4BCC-4848-994D-086908752637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1C6646FF-7DEA-446E-BF76-D390F4A1D849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297E5980-A2D6-4D29-ADE3-D0072154A2A4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A703CCF0-FBCD-4D6E-B398-6A22F757C09D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If you unravel all the DNA in the chromosomes of one of your cells, it would stretch out 2 meters.  If you did this to the DNA in all your cells, it would stretch from here to sun more than 400 hundred times!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E5013826-8DBA-405B-AC5B-B974DD6E5BCA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3A43EF81-6D10-437E-BDE5-B256BB3614E6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C3B32E4C-553B-48D7-A760-69A58B5735F9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6A60DDB0-C9C5-42E5-B766-525F14FBF127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0342BAF1-3643-4063-AB67-96BFB07EF337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B59A9ACD-2FAA-47D5-83D4-94FB9BC50373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When a reporter transcribes a speech, the language remains the same.  However, the form of the message changes from spoken to written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9C276300-1E0E-43A1-A05E-2BAD74AB0F72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65B6379C-BBC6-4F29-B08B-4EF718514C96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59FD05F9-4712-4407-9228-C3B1098E39E7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45A4EDA2-D81E-4910-B856-3B738909E609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AA55D949-6456-40C4-8476-F4ABFB87E126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6F30DEA8-68D7-4845-B73C-41D85F320990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70FA4BAE-A664-4F93-AEDD-A18E7A4DB501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CCFD1FEA-C108-4EAD-9FCC-8EDD9CF7341B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A0C37B03-BE56-4835-81B1-E4521F93ABB6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0FC85F41-819F-4DBF-A4FD-00B907CA227C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7C2856B5-0291-4DEE-B10D-E5FF7DAD894F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BBCE4B73-8DFD-4B9F-BEB8-37BF0CBF63C2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91B1F9E1-1637-4DA2-9B2C-C93DAD5FB33B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D7A68749-756C-42A4-800E-10DA62331545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4C65CC4C-DA4D-40C3-B587-382444E56991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Why is DNA called the blueprint of life?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6AED75C1-55E4-4279-B4F1-F0D9C9C39AC7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About better food crops, this area is controversial. There is a Dr. Charles Arntzen who is working on bioengineering foods with vaccines in them.  People in poor countries could be immunized against diseases just by eating a banana, for instance.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fld id="{38D60916-5912-4C97-865D-F90FE7BF625F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{</a:t>
            </a:r>
            <a:r>
              <a:rPr lang="en-US" i="1" smtClean="0">
                <a:latin typeface="Arial" pitchFamily="34" charset="0"/>
              </a:rPr>
              <a:t>Ask students where the chromosomes are in this picture.  Or ask them where the DNA is.  Remind them that the mitochondria also have DNA</a:t>
            </a:r>
            <a:r>
              <a:rPr lang="en-US" smtClean="0">
                <a:latin typeface="Arial" pitchFamily="34" charset="0"/>
              </a:rPr>
              <a:t>.}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67D6-6EC2-47F3-8FA9-505043A6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53FE-B46E-45AC-9410-56D9D8678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5770-71C5-4E5E-B818-B880F5D9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FA04-2D2C-453D-8E51-FEF9E8531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93D2-4260-4C4C-ACB6-4C39B6A15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9533-04B9-42E7-91A2-3951E6A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C7B6-E97E-495C-8B05-E760154B3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30ED-58EC-4415-B449-50843DDC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1E3B-4EDB-455F-92B8-223FD027F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FDDE-341F-45CA-A76B-85935D691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5D99-E544-4D5A-82DC-66FDD81B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B9EA-5425-48EA-88A0-7FA9398A9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A1E6-35FF-4944-98CB-CD70E10AA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51445EF-DF83-4599-9ABE-1CE0C9EE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elebritystorm.com/posters/CharlieSheen/index.html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.miami.edu/dana/104/homologalleles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8.png"/><Relationship Id="rId4" Type="http://schemas.openxmlformats.org/officeDocument/2006/relationships/oleObject" Target="../embeddings/oleObject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ideo" Target="Biologix__Transcription_of_DNA_to_Messenger_RNA.mov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ideo" Target="DNATranscriptiontoMRNA.mov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ideo" Target="ComparingDNAandRNA.mov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ideo" Target="TranscriptionTranslationReview.m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9248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Genetics and Heredity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2971800" y="533400"/>
            <a:ext cx="61150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13100" y="39688"/>
            <a:ext cx="440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b="1"/>
              <a:t>Typical breeding experiment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3048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P generation</a:t>
            </a:r>
            <a:r>
              <a:rPr lang="en-US" sz="2000"/>
              <a:t> (parental generation)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F1 generation</a:t>
            </a:r>
            <a:r>
              <a:rPr lang="en-US" sz="2000"/>
              <a:t> (first filial generation, the word filial from the Latin word for "son") are the hybrid offspring.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Allowing these F1 hybrids to self-pollinate produces: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F2 generation</a:t>
            </a:r>
            <a:r>
              <a:rPr lang="en-US" sz="2000"/>
              <a:t> (second filial generation). 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r>
              <a:rPr lang="en-US" sz="2000"/>
              <a:t>It is the analysis of this that lead to an understanding of genetic crosses.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18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b="1"/>
              <a:t>Mendel studies seven characteristics in the garden pea</a:t>
            </a:r>
          </a:p>
        </p:txBody>
      </p:sp>
      <p:pic>
        <p:nvPicPr>
          <p:cNvPr id="30723" name="Picture 3" descr="Figure 10-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38"/>
            <a:ext cx="9144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/>
              <a:t>: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41642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/>
              <a:t> </a:t>
            </a:r>
          </a:p>
        </p:txBody>
      </p:sp>
      <p:pic>
        <p:nvPicPr>
          <p:cNvPr id="31748" name="Picture 4" descr="14T-01-F1CrossesInP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3200"/>
          <a:stretch>
            <a:fillRect/>
          </a:stretch>
        </p:blipFill>
        <p:spPr bwMode="auto">
          <a:xfrm>
            <a:off x="0" y="-603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96000" y="5867400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b="1"/>
              <a:t>Statistics indicated a pattern.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home_pic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1171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027" descr="Kirk Doug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905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28" descr="Kirk Doug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495800"/>
            <a:ext cx="1104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29" descr="coll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5029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30" descr="Charlie Sheen poster galle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228600"/>
            <a:ext cx="2084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31" descr="fro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905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381000" y="2819400"/>
            <a:ext cx="601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How is it possible to maintain such genetic continuity?</a:t>
            </a: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1812925" y="23987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b="1"/>
              <a:t>Martin Sheen</a:t>
            </a:r>
          </a:p>
        </p:txBody>
      </p:sp>
      <p:sp>
        <p:nvSpPr>
          <p:cNvPr id="32778" name="Text Box 1034"/>
          <p:cNvSpPr txBox="1">
            <a:spLocks noChangeArrowheads="1"/>
          </p:cNvSpPr>
          <p:nvPr/>
        </p:nvSpPr>
        <p:spPr bwMode="auto">
          <a:xfrm>
            <a:off x="6705600" y="262731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b="1"/>
              <a:t>Charlie Sheen</a:t>
            </a:r>
          </a:p>
        </p:txBody>
      </p:sp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6915150" y="6437313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b="1"/>
              <a:t>Emilio Estevez </a:t>
            </a:r>
          </a:p>
        </p:txBody>
      </p:sp>
      <p:sp>
        <p:nvSpPr>
          <p:cNvPr id="32780" name="Text Box 1036"/>
          <p:cNvSpPr txBox="1">
            <a:spLocks noChangeArrowheads="1"/>
          </p:cNvSpPr>
          <p:nvPr/>
        </p:nvSpPr>
        <p:spPr bwMode="auto">
          <a:xfrm>
            <a:off x="517525" y="6361113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b="1"/>
              <a:t>Kirk Douglas</a:t>
            </a:r>
          </a:p>
        </p:txBody>
      </p:sp>
      <p:sp>
        <p:nvSpPr>
          <p:cNvPr id="32781" name="Text Box 1037"/>
          <p:cNvSpPr txBox="1">
            <a:spLocks noChangeArrowheads="1"/>
          </p:cNvSpPr>
          <p:nvPr/>
        </p:nvSpPr>
        <p:spPr bwMode="auto">
          <a:xfrm>
            <a:off x="2574925" y="64770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b="1"/>
              <a:t>Michael</a:t>
            </a:r>
          </a:p>
        </p:txBody>
      </p:sp>
      <p:sp>
        <p:nvSpPr>
          <p:cNvPr id="32782" name="Text Box 1038"/>
          <p:cNvSpPr txBox="1">
            <a:spLocks noChangeArrowheads="1"/>
          </p:cNvSpPr>
          <p:nvPr/>
        </p:nvSpPr>
        <p:spPr bwMode="auto">
          <a:xfrm>
            <a:off x="4324350" y="61102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b="1"/>
              <a:t>Kirk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9144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Chromosomes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Homologous chromosome</a:t>
            </a:r>
            <a:r>
              <a:rPr lang="en-US" sz="2800"/>
              <a:t>: one of a matching pair of chromosomes, one inherited from each parent.</a:t>
            </a:r>
            <a:r>
              <a:rPr lang="en-US" sz="2000"/>
              <a:t> </a:t>
            </a:r>
          </a:p>
        </p:txBody>
      </p:sp>
      <p:pic>
        <p:nvPicPr>
          <p:cNvPr id="33795" name="Picture 3" descr="Figure 9-13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572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homologallel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"/>
          <a:stretch>
            <a:fillRect/>
          </a:stretch>
        </p:blipFill>
        <p:spPr bwMode="auto">
          <a:xfrm>
            <a:off x="457200" y="2971800"/>
            <a:ext cx="3657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860925" y="5802313"/>
            <a:ext cx="3586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/>
              <a:t>Sister chromatids are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 descr="f_b11homolgs"/>
          <p:cNvPicPr>
            <a:picLocks noChangeAspect="1" noChangeArrowheads="1"/>
          </p:cNvPicPr>
          <p:nvPr/>
        </p:nvPicPr>
        <p:blipFill>
          <a:blip r:embed="rId2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8950"/>
            <a:ext cx="89154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152400" y="533400"/>
            <a:ext cx="1752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" y="76200"/>
            <a:ext cx="9144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What genetic principles account for the transmission of such traits from parents to offspring?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The Blending Hypothesis of Inheritance</a:t>
            </a:r>
            <a:endParaRPr lang="en-US" sz="2000"/>
          </a:p>
          <a:p>
            <a:pPr eaLnBrk="1" hangingPunct="1">
              <a:spcBef>
                <a:spcPct val="50000"/>
              </a:spcBef>
            </a:pPr>
            <a:r>
              <a:rPr lang="en-US" sz="2000"/>
              <a:t>In the early 1800’s the blending hypothesis was proposed.  Genetic material contributed by the two parents mixes in a manner analogous to the way blue and yellow paints blend to make green.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	What would happen if this was the case?</a:t>
            </a:r>
          </a:p>
        </p:txBody>
      </p:sp>
      <p:pic>
        <p:nvPicPr>
          <p:cNvPr id="35843" name="Picture 3" descr="eye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5313"/>
            <a:ext cx="33147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2400" y="5376863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pic>
        <p:nvPicPr>
          <p:cNvPr id="35845" name="Picture 5" descr="pa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6196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Law of Dominance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In the monohybrid cross (mating of two organisms that differ in only one character), one version disappeared.</a:t>
            </a:r>
            <a:r>
              <a:rPr lang="en-US" sz="1800"/>
              <a:t> </a:t>
            </a:r>
          </a:p>
        </p:txBody>
      </p:sp>
      <p:pic>
        <p:nvPicPr>
          <p:cNvPr id="36867" name="Picture 3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0"/>
          <a:stretch>
            <a:fillRect/>
          </a:stretch>
        </p:blipFill>
        <p:spPr bwMode="auto">
          <a:xfrm>
            <a:off x="1219200" y="1676400"/>
            <a:ext cx="611505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What happens when the F1’s are crossed?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09600"/>
            <a:ext cx="3048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The F1 crossed produced the F2 generation and the lost trait appeared with predictable ratios.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This led to the formulation of the current model of inheritance.   </a:t>
            </a:r>
          </a:p>
        </p:txBody>
      </p:sp>
      <p:pic>
        <p:nvPicPr>
          <p:cNvPr id="37891" name="Picture 3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2001" r="8496" b="3200"/>
          <a:stretch>
            <a:fillRect/>
          </a:stretch>
        </p:blipFill>
        <p:spPr bwMode="auto">
          <a:xfrm>
            <a:off x="3189288" y="304800"/>
            <a:ext cx="5878512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Alleles:</a:t>
            </a:r>
            <a:r>
              <a:rPr lang="en-US" sz="2000" b="1"/>
              <a:t> alternative versions of a gene</a:t>
            </a:r>
            <a:r>
              <a:rPr lang="en-US" sz="200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 gene for a particular inherited character resides at a specific locus (position) on homologous chromosome. </a:t>
            </a:r>
          </a:p>
        </p:txBody>
      </p:sp>
      <p:pic>
        <p:nvPicPr>
          <p:cNvPr id="38915" name="Picture 3" descr="14-03-Allele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152400" y="1600200"/>
            <a:ext cx="4267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allele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84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472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For each character, an organism inherits two alleles, one from each parent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History</a:t>
            </a:r>
            <a:endParaRPr kumimoji="1"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Genetics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is the study of genes.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Inheritance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is how traits, or characteristics, are passed on from generation to generation.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Chromosomes are made up of genes, which are made up of DNA.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Genetic material (genes,chromosomes, DNA) is found inside the nucleus of a cell.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Gregor Mendel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is considered “The Father of Genetics"</a:t>
            </a:r>
            <a:endParaRPr kumimoji="1" 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1"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enetest15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952750" cy="4148138"/>
          </a:xfrm>
          <a:prstGeom prst="rect">
            <a:avLst/>
          </a:prstGeom>
          <a:solidFill>
            <a:srgbClr val="C1B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How do alleles differ?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51054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 b="1"/>
              <a:t>Dominant</a:t>
            </a:r>
            <a:r>
              <a:rPr lang="en-US" sz="2000"/>
              <a:t> - a term applied to the trait (allele) that is expressed irregardless of the second allele. </a:t>
            </a:r>
          </a:p>
          <a:p>
            <a:pPr eaLnBrk="1" hangingPunct="1"/>
            <a:r>
              <a:rPr lang="en-US" sz="2000" b="1"/>
              <a:t>Recessive</a:t>
            </a:r>
            <a:r>
              <a:rPr lang="en-US" sz="2000"/>
              <a:t> - a term applied to a trait that is only expressed when the second allele is the same (e.g. short plants are homozygous for the recessive allele).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0" y="1828800"/>
            <a:ext cx="1447800" cy="836613"/>
          </a:xfrm>
          <a:prstGeom prst="rect">
            <a:avLst/>
          </a:prstGeom>
          <a:solidFill>
            <a:srgbClr val="C1B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Dominant allele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/>
              <a:t>Recessive allele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0" y="3810000"/>
            <a:ext cx="1676400" cy="836613"/>
          </a:xfrm>
          <a:prstGeom prst="rect">
            <a:avLst/>
          </a:prstGeom>
          <a:solidFill>
            <a:srgbClr val="C1B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Recessive allele</a:t>
            </a:r>
          </a:p>
          <a:p>
            <a:pPr eaLnBrk="1" hangingPunct="1">
              <a:spcBef>
                <a:spcPct val="50000"/>
              </a:spcBef>
            </a:pPr>
            <a:endParaRPr lang="en-US" sz="1400"/>
          </a:p>
          <a:p>
            <a:pPr eaLnBrk="1" hangingPunct="1"/>
            <a:r>
              <a:rPr lang="en-US" sz="1400"/>
              <a:t>Recessive allele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Probability and Punnett Squares</a:t>
            </a:r>
            <a:r>
              <a:rPr lang="en-US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Punnett square:</a:t>
            </a:r>
            <a:r>
              <a:rPr lang="en-US"/>
              <a:t> diagram showing the probabilities of the possible outcomes of a genetic cross </a:t>
            </a:r>
          </a:p>
        </p:txBody>
      </p:sp>
      <p:pic>
        <p:nvPicPr>
          <p:cNvPr id="40963" name="Picture 3" descr="Figure 10-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9144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445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b="1"/>
              <a:t>Genotype versus phenotype. </a:t>
            </a:r>
          </a:p>
        </p:txBody>
      </p:sp>
      <p:pic>
        <p:nvPicPr>
          <p:cNvPr id="41987" name="Picture 3" descr="14-05-GenotypeVPhenotyp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76200" y="946150"/>
            <a:ext cx="63246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461125" y="1600200"/>
            <a:ext cx="2682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 b="1"/>
              <a:t>How does a genotype ratio differ from the phenotype ratio?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ono2"/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102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2725" y="265113"/>
            <a:ext cx="862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b="1"/>
              <a:t>Punnett squares</a:t>
            </a:r>
            <a:r>
              <a:rPr lang="en-US"/>
              <a:t> - probability diagram illustrating the possible offspring of a mating.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81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/>
              <a:t>Ss X Ss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28800" y="327660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1800" u="sng"/>
              <a:t>gametes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286000" y="37338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2286000" y="3048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Testcross</a:t>
            </a:r>
            <a:r>
              <a:rPr lang="en-US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A testcross is designed to reveal whether an organism that displays the dominant phenotype is homozygous or heterozygous.</a:t>
            </a:r>
          </a:p>
        </p:txBody>
      </p:sp>
      <p:pic>
        <p:nvPicPr>
          <p:cNvPr id="44036" name="Picture 4" descr="Figure 10-6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838"/>
            <a:ext cx="6934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0"/>
            <a:ext cx="8763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Variation in Patterns of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Intermediate Inheritance (blending)</a:t>
            </a:r>
            <a:r>
              <a:rPr lang="en-US"/>
              <a:t>:</a:t>
            </a:r>
            <a:r>
              <a:rPr lang="en-US" sz="2000"/>
              <a:t> inheritance in which heterozygotes have a phenotype intermediate between the phenotypes of the two homozygotes </a:t>
            </a:r>
          </a:p>
        </p:txBody>
      </p:sp>
      <p:pic>
        <p:nvPicPr>
          <p:cNvPr id="45059" name="Picture 3" descr="Figure 10-9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9888"/>
            <a:ext cx="7772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How Does it Work?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kumimoji="1" lang="en-US" smtClean="0"/>
          </a:p>
        </p:txBody>
      </p:sp>
      <p:pic>
        <p:nvPicPr>
          <p:cNvPr id="46084" name="Picture 4" descr="Punnett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800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punne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209800"/>
            <a:ext cx="40084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7107" name="Picture 4" descr="squ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7010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0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The Importance of the Environment</a:t>
            </a:r>
            <a:endParaRPr lang="en-US" sz="2000" b="1"/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 environmental influences the expression of the genotype so the phenotype is altered.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Hydrangea flowers of the same genetic variety range in color from blue-violet to pink, depending on the acidity of the soil. </a:t>
            </a:r>
          </a:p>
        </p:txBody>
      </p:sp>
      <p:pic>
        <p:nvPicPr>
          <p:cNvPr id="48131" name="Picture 3" descr="14-13-Environ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7563"/>
            <a:ext cx="42672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girl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676400"/>
            <a:ext cx="1924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s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2005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52400" y="4708525"/>
            <a:ext cx="449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b="1"/>
              <a:t>Multifactorial</a:t>
            </a:r>
            <a:r>
              <a:rPr lang="en-US" sz="2000"/>
              <a:t>;  many factors, both genetic and environmental, collectively influence phenotype in examples such as skin tanning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4313"/>
            <a:ext cx="9144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Chromosome Theory of Inheritance</a:t>
            </a:r>
            <a:r>
              <a:rPr lang="en-US" sz="2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Improved microscopy techniques</a:t>
            </a:r>
            <a:r>
              <a:rPr lang="en-US"/>
              <a:t>,</a:t>
            </a:r>
            <a:r>
              <a:rPr lang="en-US" sz="2000"/>
              <a:t> understand cell processes and genetic studies converged during the late 1800’s and early 1900’s.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It was discovered that Mendelian inheritance has its physical basis in the behavior of chromosomes during sexual life cycles. </a:t>
            </a:r>
          </a:p>
        </p:txBody>
      </p:sp>
      <p:pic>
        <p:nvPicPr>
          <p:cNvPr id="49155" name="Picture 3" descr="waltersutton_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095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8925" y="5318125"/>
            <a:ext cx="210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/>
              <a:t>Walter S. Sutton </a:t>
            </a:r>
          </a:p>
        </p:txBody>
      </p:sp>
      <p:pic>
        <p:nvPicPr>
          <p:cNvPr id="49157" name="Picture 5" descr="milestone01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1797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343275" y="5308600"/>
            <a:ext cx="199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/>
              <a:t>Theodor Boveri </a:t>
            </a:r>
          </a:p>
        </p:txBody>
      </p:sp>
      <p:pic>
        <p:nvPicPr>
          <p:cNvPr id="49159" name="Picture 7" descr="v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514600"/>
            <a:ext cx="20716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232525" y="5257800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/>
              <a:t>Hugo de Vries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Gregor Mendel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Austrian Monk.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Experimented with “pea plants”.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Used pea plants because: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They were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They reproduced quickly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They showed obvious differences in the traits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Understood that there was something that carried traits from one generation to the next- “</a:t>
            </a: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FACTOR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”.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Pedigree analysis reveals Mendelian patterns in human inheritance </a:t>
            </a:r>
          </a:p>
        </p:txBody>
      </p:sp>
      <p:pic>
        <p:nvPicPr>
          <p:cNvPr id="50179" name="Picture 3" descr="14-14-PedigreeAnalysi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"/>
          <a:stretch>
            <a:fillRect/>
          </a:stretch>
        </p:blipFill>
        <p:spPr bwMode="auto">
          <a:xfrm>
            <a:off x="0" y="1219200"/>
            <a:ext cx="9144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61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 these family trees, squares symbolize males and circles represent females. A horizontal line connecting a male and female (--) indicates a mating, with offspring listed below in their order of birth, from left to right. Shaded symbols stand for individuals with the trait being traced.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" y="76200"/>
            <a:ext cx="9144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Disorders Inherited as Recessive Traits</a:t>
            </a:r>
            <a:r>
              <a:rPr lang="en-US" sz="2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Over a thousand human genetic disorders are known to have Mendelian inheritance patterns. Each of these disorders is inherited as a dominant or recessive trait controlled by a single gene. Most human genetic disorders are recessive. </a:t>
            </a:r>
          </a:p>
        </p:txBody>
      </p:sp>
      <p:pic>
        <p:nvPicPr>
          <p:cNvPr id="51203" name="Picture 3" descr="Figure 12-11"/>
          <p:cNvPicPr>
            <a:picLocks noChangeAspect="1" noChangeArrowheads="1"/>
          </p:cNvPicPr>
          <p:nvPr/>
        </p:nvPicPr>
        <p:blipFill>
          <a:blip r:embed="rId2">
            <a:lum bright="-1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633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 particular form of deafness is inherited as a recessive trait.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42672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Many human disorders follow Mendelian patterns of inheritance</a:t>
            </a:r>
            <a:r>
              <a:rPr lang="en-US" sz="2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Cystic fibrosis</a:t>
            </a:r>
            <a:r>
              <a:rPr lang="en-US" sz="2000"/>
              <a:t>, which strikes one out of every 2,500 whites of European descent but is much rarer in other groups. One out of 25 whites (4% ) is a carrier.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 normal allele for this gene codes for a membrane protein that functions in chloride ion transport between certain cells and the extracellular fluid. These chloride channels are defective or absent.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 result is an abnormally high concentration of extracellular chloride, which causes the mucus that coats certain cells to become thicker and stickier than normal.  </a:t>
            </a:r>
          </a:p>
        </p:txBody>
      </p:sp>
      <p:pic>
        <p:nvPicPr>
          <p:cNvPr id="52227" name="Picture 3" descr="cfmap3"/>
          <p:cNvPicPr>
            <a:picLocks noChangeAspect="1" noChangeArrowheads="1"/>
          </p:cNvPicPr>
          <p:nvPr/>
        </p:nvPicPr>
        <p:blipFill>
          <a:blip r:embed="rId2">
            <a:lum bright="-1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0767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686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 b="1"/>
              <a:t>Tay-Sachs disease</a:t>
            </a:r>
            <a:r>
              <a:rPr lang="en-US" sz="2000"/>
              <a:t> is caused by a dysfunctional enzyme that fails to break down brain lipids of a certain class. Is proportionately high incidence of Tay-Sachs disease among Ashkenazic Jews, Jewish people whose ancestors lived in central Europe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b="1"/>
              <a:t>Sickle-cell disease</a:t>
            </a:r>
            <a:r>
              <a:rPr lang="en-US" sz="2000"/>
              <a:t>, which affects one out of 400 African Americans. Sickle-cell disease is caused by the substitution of a single amino acid in the hemoglobin protein of red blood cells </a:t>
            </a:r>
          </a:p>
        </p:txBody>
      </p:sp>
      <p:pic>
        <p:nvPicPr>
          <p:cNvPr id="53251" name="Picture 3" descr="tay-sach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6482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790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 b="1"/>
              <a:t>Dominantly Inherited Disorders</a:t>
            </a:r>
            <a:r>
              <a:rPr lang="en-US" sz="2000"/>
              <a:t> </a:t>
            </a:r>
          </a:p>
          <a:p>
            <a:pPr eaLnBrk="1" hangingPunct="1"/>
            <a:endParaRPr lang="en-US" sz="2000" b="1"/>
          </a:p>
          <a:p>
            <a:pPr eaLnBrk="1" hangingPunct="1"/>
            <a:r>
              <a:rPr lang="en-US" sz="2000" b="1"/>
              <a:t>Achondroplasia</a:t>
            </a:r>
            <a:r>
              <a:rPr lang="en-US" sz="2000"/>
              <a:t>, a form of dwarfism with an incidence of one case among every 10,000 people. Heterozygous individuals have the dwarf phenotype.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b="1"/>
              <a:t>Huntington’s disease</a:t>
            </a:r>
            <a:r>
              <a:rPr lang="en-US" sz="2000"/>
              <a:t>, a degenerative disease of the nervous system, is caused by a lethal dominant allele that has no obvious phenotypic effect until the individual is about 35 to 45 years old. 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pic>
        <p:nvPicPr>
          <p:cNvPr id="54275" name="Picture 3" descr="mechee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743200"/>
            <a:ext cx="2371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wo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67025"/>
            <a:ext cx="21050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thisl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048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Sex-Linked Disorders in Humans</a:t>
            </a:r>
            <a:r>
              <a:rPr lang="en-US" sz="20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Duchenne muscular dystrophy</a:t>
            </a:r>
            <a:r>
              <a:rPr lang="en-US" sz="2000"/>
              <a:t>, affects about one out of every 3,500 males born in the United States. People with Duchenne muscular dystrophy rarely live past their early 20s. The disease is characterized by a progressive weakening of the muscles and loss of coordination. Researchers have traced the disorder to the absence of a key muscle protein called dystrophin and have tracked the gene for this protein to a specific locus on the X chromosome. </a:t>
            </a:r>
          </a:p>
        </p:txBody>
      </p:sp>
      <p:pic>
        <p:nvPicPr>
          <p:cNvPr id="55299" name="Picture 3" descr="posture cha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2113"/>
            <a:ext cx="32766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5789613"/>
            <a:ext cx="3276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Posture changes during progression of Duchenne muscular dystrophy.</a:t>
            </a:r>
          </a:p>
        </p:txBody>
      </p:sp>
      <p:pic>
        <p:nvPicPr>
          <p:cNvPr id="55301" name="Picture 5" descr="d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04800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emophilia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Hemophilia is a sex-linked recessive trait</a:t>
            </a:r>
            <a:r>
              <a:rPr lang="en-US" sz="2000"/>
              <a:t> defined by the absence of one or more of the proteins required for blood clotting.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olorb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Color Blindness In Humans: An X-Linked Trait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/>
              <a:t>Numbers That You Should See If You Are In One Of The Following</a:t>
            </a:r>
            <a:br>
              <a:rPr lang="en-US" sz="2000" b="1"/>
            </a:br>
            <a:r>
              <a:rPr lang="en-US" sz="2000" b="1"/>
              <a:t>Four Categories: [Some Letter Choices Show No Visible Numbers]</a:t>
            </a:r>
            <a:r>
              <a:rPr lang="en-US" sz="2000"/>
              <a:t>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5486400" y="1736725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	</a:t>
            </a:r>
            <a:r>
              <a:rPr lang="en-US" b="1" u="sng"/>
              <a:t>Sex-Linked Traits: 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Normal Color Vision:</a:t>
            </a:r>
            <a:br>
              <a:rPr lang="en-US" sz="2000" b="1"/>
            </a:br>
            <a:r>
              <a:rPr lang="en-US" sz="2000" b="1"/>
              <a:t> A: 29,  B: 45,  C: --,  D: 26</a:t>
            </a:r>
            <a:r>
              <a:rPr lang="en-US" sz="2000"/>
              <a:t> </a:t>
            </a:r>
            <a:r>
              <a:rPr lang="en-US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 Red-Green Color-Blind:</a:t>
            </a:r>
            <a:br>
              <a:rPr lang="en-US" sz="2000" b="1"/>
            </a:br>
            <a:r>
              <a:rPr lang="en-US" sz="2000" b="1"/>
              <a:t> A: 70,  B: --,  C: 5,  D: --</a:t>
            </a:r>
            <a:r>
              <a:rPr lang="en-US" sz="2000"/>
              <a:t> </a:t>
            </a:r>
            <a:r>
              <a:rPr lang="en-US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Red Color-blind:</a:t>
            </a:r>
            <a:br>
              <a:rPr lang="en-US" sz="2000" b="1"/>
            </a:br>
            <a:r>
              <a:rPr lang="en-US" sz="2000" b="1"/>
              <a:t> A: 70,  B: --,  C: 5,  D: 6</a:t>
            </a:r>
            <a:r>
              <a:rPr lang="en-US" sz="2000"/>
              <a:t> </a:t>
            </a:r>
            <a:r>
              <a:rPr lang="en-US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Green Color-Blind:</a:t>
            </a:r>
            <a:br>
              <a:rPr lang="en-US" sz="2000" b="1"/>
            </a:br>
            <a:r>
              <a:rPr lang="en-US" sz="2000" b="1"/>
              <a:t> A: 70,  B: --,  C: 5,  D: 2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Pattern Baldness In Humans: A Sex Influenced Trait</a:t>
            </a:r>
            <a:r>
              <a:rPr lang="en-US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Baldness is an autosomal trait and is apparently influenced by sex hormones after people reach 30 years of age or older.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In men the gene is dominant, while in women it is recessive. A man needs only one allele (B) for the baldness trait to be expressed, while a bald woman must be homozygous for the trait (BB). </a:t>
            </a:r>
          </a:p>
        </p:txBody>
      </p:sp>
      <p:pic>
        <p:nvPicPr>
          <p:cNvPr id="58371" name="Picture 3" descr="32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00300"/>
            <a:ext cx="39814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bal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800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 are the probabilities for the children for a bald man and woman with no history of baldness in the family?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</a:t>
            </a:r>
            <a:endParaRPr lang="en-US" sz="5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434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Arial Rounded MT Bold" pitchFamily="84" charset="0"/>
              </a:rPr>
              <a:t>DNA</a:t>
            </a:r>
            <a:r>
              <a:rPr lang="en-US" sz="3600" smtClean="0">
                <a:latin typeface="Arial Rounded MT Bold" pitchFamily="84" charset="0"/>
              </a:rPr>
              <a:t> is often called the blueprint of life.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Arial Rounded MT Bold" pitchFamily="84" charset="0"/>
              </a:rPr>
              <a:t>In simple terms, </a:t>
            </a:r>
            <a:r>
              <a:rPr lang="en-US" sz="3600" b="1" smtClean="0">
                <a:latin typeface="Arial Rounded MT Bold" pitchFamily="84" charset="0"/>
              </a:rPr>
              <a:t>DNA</a:t>
            </a:r>
            <a:r>
              <a:rPr lang="en-US" sz="3600" smtClean="0">
                <a:latin typeface="Arial Rounded MT Bold" pitchFamily="84" charset="0"/>
              </a:rPr>
              <a:t> contains the instructions for making proteins within the cell.</a:t>
            </a:r>
            <a:r>
              <a:rPr lang="en-US" sz="2000" smtClean="0">
                <a:latin typeface="Courier New" pitchFamily="84" charset="0"/>
              </a:rPr>
              <a:t>  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486400" y="1981200"/>
          <a:ext cx="27479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1628571" imgH="2438095" progId="MS_ClipArt_Gallery.2">
                  <p:embed/>
                </p:oleObj>
              </mc:Choice>
              <mc:Fallback>
                <p:oleObj name="Clip" r:id="rId4" imgW="1628571" imgH="243809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274796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latin typeface="Arial Rounded MT Bold" pitchFamily="34" charset="0"/>
              </a:rPr>
              <a:t>Mendel cont……</a:t>
            </a:r>
            <a:r>
              <a:rPr lang="en-US" sz="3200" b="1"/>
              <a:t> </a:t>
            </a:r>
          </a:p>
        </p:txBody>
      </p:sp>
      <p:pic>
        <p:nvPicPr>
          <p:cNvPr id="23555" name="Picture 3" descr="14-00x-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295400"/>
            <a:ext cx="3092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3893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62400" y="5241925"/>
            <a:ext cx="495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 the mid-1800s, the rules underlying patterns of inheritance were uncovered in a series of experiments performed by an Austrian monk named Gregor Mendel.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Why do we study 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</a:t>
            </a: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?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We study DNA for many reasons: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its central importance to all life on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medical benefits such as cures for diseases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better food crops.</a:t>
            </a:r>
            <a:r>
              <a:rPr lang="en-US" sz="2800" smtClean="0"/>
              <a:t> </a:t>
            </a:r>
          </a:p>
        </p:txBody>
      </p:sp>
      <p:pic>
        <p:nvPicPr>
          <p:cNvPr id="59396" name="Picture 4" descr="DNA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300" y="1981200"/>
            <a:ext cx="2716213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Chromosomes and DNA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70100"/>
            <a:ext cx="4191000" cy="3678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Chromosomes are made up of genes.</a:t>
            </a:r>
          </a:p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Genes are made up of a chemical called DNA.</a:t>
            </a:r>
            <a:endParaRPr lang="en-US" sz="3600" smtClean="0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029200" y="1676400"/>
            <a:ext cx="3848100" cy="4749800"/>
            <a:chOff x="3168" y="1056"/>
            <a:chExt cx="2424" cy="2992"/>
          </a:xfrm>
        </p:grpSpPr>
        <p:sp>
          <p:nvSpPr>
            <p:cNvPr id="60421" name="Freeform 5"/>
            <p:cNvSpPr>
              <a:spLocks/>
            </p:cNvSpPr>
            <p:nvPr/>
          </p:nvSpPr>
          <p:spPr bwMode="auto">
            <a:xfrm>
              <a:off x="3168" y="1056"/>
              <a:ext cx="2424" cy="2992"/>
            </a:xfrm>
            <a:custGeom>
              <a:avLst/>
              <a:gdLst>
                <a:gd name="T0" fmla="*/ 392 w 2424"/>
                <a:gd name="T1" fmla="*/ 424 h 2992"/>
                <a:gd name="T2" fmla="*/ 1256 w 2424"/>
                <a:gd name="T3" fmla="*/ 88 h 2992"/>
                <a:gd name="T4" fmla="*/ 2120 w 2424"/>
                <a:gd name="T5" fmla="*/ 424 h 2992"/>
                <a:gd name="T6" fmla="*/ 2120 w 2424"/>
                <a:gd name="T7" fmla="*/ 2632 h 2992"/>
                <a:gd name="T8" fmla="*/ 296 w 2424"/>
                <a:gd name="T9" fmla="*/ 2584 h 2992"/>
                <a:gd name="T10" fmla="*/ 392 w 2424"/>
                <a:gd name="T11" fmla="*/ 424 h 2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4"/>
                <a:gd name="T19" fmla="*/ 0 h 2992"/>
                <a:gd name="T20" fmla="*/ 2424 w 2424"/>
                <a:gd name="T21" fmla="*/ 2992 h 2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4" h="2992">
                  <a:moveTo>
                    <a:pt x="392" y="424"/>
                  </a:moveTo>
                  <a:cubicBezTo>
                    <a:pt x="552" y="8"/>
                    <a:pt x="968" y="88"/>
                    <a:pt x="1256" y="88"/>
                  </a:cubicBezTo>
                  <a:cubicBezTo>
                    <a:pt x="1544" y="88"/>
                    <a:pt x="1976" y="0"/>
                    <a:pt x="2120" y="424"/>
                  </a:cubicBezTo>
                  <a:cubicBezTo>
                    <a:pt x="2264" y="848"/>
                    <a:pt x="2424" y="2272"/>
                    <a:pt x="2120" y="2632"/>
                  </a:cubicBezTo>
                  <a:cubicBezTo>
                    <a:pt x="1816" y="2992"/>
                    <a:pt x="592" y="2960"/>
                    <a:pt x="296" y="2584"/>
                  </a:cubicBezTo>
                  <a:cubicBezTo>
                    <a:pt x="0" y="2208"/>
                    <a:pt x="232" y="840"/>
                    <a:pt x="392" y="424"/>
                  </a:cubicBezTo>
                  <a:close/>
                </a:path>
              </a:pathLst>
            </a:custGeom>
            <a:solidFill>
              <a:srgbClr val="66FF99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2" name="Oval 6"/>
            <p:cNvSpPr>
              <a:spLocks noChangeArrowheads="1"/>
            </p:cNvSpPr>
            <p:nvPr/>
          </p:nvSpPr>
          <p:spPr bwMode="auto">
            <a:xfrm>
              <a:off x="4176" y="2448"/>
              <a:ext cx="768" cy="72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4464" y="2640"/>
              <a:ext cx="292" cy="211"/>
            </a:xfrm>
            <a:custGeom>
              <a:avLst/>
              <a:gdLst>
                <a:gd name="T0" fmla="*/ 0 w 292"/>
                <a:gd name="T1" fmla="*/ 0 h 211"/>
                <a:gd name="T2" fmla="*/ 292 w 292"/>
                <a:gd name="T3" fmla="*/ 211 h 211"/>
                <a:gd name="T4" fmla="*/ 0 60000 65536"/>
                <a:gd name="T5" fmla="*/ 0 60000 65536"/>
                <a:gd name="T6" fmla="*/ 0 w 292"/>
                <a:gd name="T7" fmla="*/ 0 h 211"/>
                <a:gd name="T8" fmla="*/ 292 w 292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2" h="211">
                  <a:moveTo>
                    <a:pt x="0" y="0"/>
                  </a:moveTo>
                  <a:cubicBezTo>
                    <a:pt x="52" y="160"/>
                    <a:pt x="165" y="149"/>
                    <a:pt x="292" y="211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auto">
            <a:xfrm>
              <a:off x="4379" y="2871"/>
              <a:ext cx="340" cy="211"/>
            </a:xfrm>
            <a:custGeom>
              <a:avLst/>
              <a:gdLst>
                <a:gd name="T0" fmla="*/ 0 w 340"/>
                <a:gd name="T1" fmla="*/ 0 h 211"/>
                <a:gd name="T2" fmla="*/ 16 w 340"/>
                <a:gd name="T3" fmla="*/ 97 h 211"/>
                <a:gd name="T4" fmla="*/ 292 w 340"/>
                <a:gd name="T5" fmla="*/ 146 h 211"/>
                <a:gd name="T6" fmla="*/ 340 w 340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"/>
                <a:gd name="T13" fmla="*/ 0 h 211"/>
                <a:gd name="T14" fmla="*/ 340 w 340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" h="211">
                  <a:moveTo>
                    <a:pt x="0" y="0"/>
                  </a:moveTo>
                  <a:cubicBezTo>
                    <a:pt x="5" y="32"/>
                    <a:pt x="1" y="68"/>
                    <a:pt x="16" y="97"/>
                  </a:cubicBezTo>
                  <a:cubicBezTo>
                    <a:pt x="47" y="159"/>
                    <a:pt x="254" y="143"/>
                    <a:pt x="292" y="146"/>
                  </a:cubicBezTo>
                  <a:cubicBezTo>
                    <a:pt x="328" y="201"/>
                    <a:pt x="310" y="181"/>
                    <a:pt x="340" y="211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auto">
            <a:xfrm>
              <a:off x="4509" y="2611"/>
              <a:ext cx="389" cy="163"/>
            </a:xfrm>
            <a:custGeom>
              <a:avLst/>
              <a:gdLst>
                <a:gd name="T0" fmla="*/ 0 w 389"/>
                <a:gd name="T1" fmla="*/ 33 h 163"/>
                <a:gd name="T2" fmla="*/ 145 w 389"/>
                <a:gd name="T3" fmla="*/ 98 h 163"/>
                <a:gd name="T4" fmla="*/ 210 w 389"/>
                <a:gd name="T5" fmla="*/ 163 h 163"/>
                <a:gd name="T6" fmla="*/ 389 w 389"/>
                <a:gd name="T7" fmla="*/ 146 h 1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9"/>
                <a:gd name="T13" fmla="*/ 0 h 163"/>
                <a:gd name="T14" fmla="*/ 389 w 389"/>
                <a:gd name="T15" fmla="*/ 163 h 1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9" h="163">
                  <a:moveTo>
                    <a:pt x="0" y="33"/>
                  </a:moveTo>
                  <a:cubicBezTo>
                    <a:pt x="98" y="0"/>
                    <a:pt x="83" y="27"/>
                    <a:pt x="145" y="98"/>
                  </a:cubicBezTo>
                  <a:cubicBezTo>
                    <a:pt x="165" y="121"/>
                    <a:pt x="210" y="163"/>
                    <a:pt x="210" y="163"/>
                  </a:cubicBezTo>
                  <a:cubicBezTo>
                    <a:pt x="270" y="157"/>
                    <a:pt x="389" y="146"/>
                    <a:pt x="389" y="14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auto">
            <a:xfrm>
              <a:off x="4492" y="2879"/>
              <a:ext cx="357" cy="94"/>
            </a:xfrm>
            <a:custGeom>
              <a:avLst/>
              <a:gdLst>
                <a:gd name="T0" fmla="*/ 0 w 357"/>
                <a:gd name="T1" fmla="*/ 57 h 94"/>
                <a:gd name="T2" fmla="*/ 195 w 357"/>
                <a:gd name="T3" fmla="*/ 73 h 94"/>
                <a:gd name="T4" fmla="*/ 292 w 357"/>
                <a:gd name="T5" fmla="*/ 41 h 94"/>
                <a:gd name="T6" fmla="*/ 357 w 357"/>
                <a:gd name="T7" fmla="*/ 8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7"/>
                <a:gd name="T13" fmla="*/ 0 h 94"/>
                <a:gd name="T14" fmla="*/ 357 w 357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" h="94">
                  <a:moveTo>
                    <a:pt x="0" y="57"/>
                  </a:moveTo>
                  <a:cubicBezTo>
                    <a:pt x="75" y="81"/>
                    <a:pt x="115" y="94"/>
                    <a:pt x="195" y="73"/>
                  </a:cubicBezTo>
                  <a:cubicBezTo>
                    <a:pt x="228" y="64"/>
                    <a:pt x="292" y="41"/>
                    <a:pt x="292" y="41"/>
                  </a:cubicBezTo>
                  <a:cubicBezTo>
                    <a:pt x="333" y="0"/>
                    <a:pt x="309" y="8"/>
                    <a:pt x="357" y="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auto">
            <a:xfrm>
              <a:off x="4281" y="2547"/>
              <a:ext cx="426" cy="162"/>
            </a:xfrm>
            <a:custGeom>
              <a:avLst/>
              <a:gdLst>
                <a:gd name="T0" fmla="*/ 0 w 426"/>
                <a:gd name="T1" fmla="*/ 162 h 162"/>
                <a:gd name="T2" fmla="*/ 146 w 426"/>
                <a:gd name="T3" fmla="*/ 32 h 162"/>
                <a:gd name="T4" fmla="*/ 422 w 426"/>
                <a:gd name="T5" fmla="*/ 0 h 162"/>
                <a:gd name="T6" fmla="*/ 0 60000 65536"/>
                <a:gd name="T7" fmla="*/ 0 60000 65536"/>
                <a:gd name="T8" fmla="*/ 0 60000 65536"/>
                <a:gd name="T9" fmla="*/ 0 w 426"/>
                <a:gd name="T10" fmla="*/ 0 h 162"/>
                <a:gd name="T11" fmla="*/ 426 w 426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" h="162">
                  <a:moveTo>
                    <a:pt x="0" y="162"/>
                  </a:moveTo>
                  <a:cubicBezTo>
                    <a:pt x="46" y="116"/>
                    <a:pt x="73" y="40"/>
                    <a:pt x="146" y="32"/>
                  </a:cubicBezTo>
                  <a:cubicBezTo>
                    <a:pt x="426" y="3"/>
                    <a:pt x="344" y="78"/>
                    <a:pt x="422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4176" y="3792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 rot="4709929">
              <a:off x="3984" y="3168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 rot="-3995835">
              <a:off x="4848" y="3360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 rot="-5730025">
              <a:off x="3504" y="2736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 rot="-2740276">
              <a:off x="3936" y="1728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Oval 17"/>
            <p:cNvSpPr>
              <a:spLocks noChangeArrowheads="1"/>
            </p:cNvSpPr>
            <p:nvPr/>
          </p:nvSpPr>
          <p:spPr bwMode="auto">
            <a:xfrm rot="1814548">
              <a:off x="4464" y="1680"/>
              <a:ext cx="28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AutoShape 18"/>
            <p:cNvSpPr>
              <a:spLocks noChangeArrowheads="1"/>
            </p:cNvSpPr>
            <p:nvPr/>
          </p:nvSpPr>
          <p:spPr bwMode="auto">
            <a:xfrm>
              <a:off x="3984" y="2592"/>
              <a:ext cx="48" cy="48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4608" y="3360"/>
              <a:ext cx="144" cy="144"/>
            </a:xfrm>
            <a:prstGeom prst="irregularSeal1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Oval 20"/>
            <p:cNvSpPr>
              <a:spLocks noChangeArrowheads="1"/>
            </p:cNvSpPr>
            <p:nvPr/>
          </p:nvSpPr>
          <p:spPr bwMode="auto">
            <a:xfrm rot="1814548">
              <a:off x="4608" y="2208"/>
              <a:ext cx="28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 rot="1814548">
              <a:off x="3504" y="3312"/>
              <a:ext cx="28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3454" y="3504"/>
              <a:ext cx="292" cy="235"/>
            </a:xfrm>
            <a:custGeom>
              <a:avLst/>
              <a:gdLst>
                <a:gd name="T0" fmla="*/ 0 w 292"/>
                <a:gd name="T1" fmla="*/ 0 h 235"/>
                <a:gd name="T2" fmla="*/ 49 w 292"/>
                <a:gd name="T3" fmla="*/ 16 h 235"/>
                <a:gd name="T4" fmla="*/ 65 w 292"/>
                <a:gd name="T5" fmla="*/ 64 h 235"/>
                <a:gd name="T6" fmla="*/ 114 w 292"/>
                <a:gd name="T7" fmla="*/ 113 h 235"/>
                <a:gd name="T8" fmla="*/ 130 w 292"/>
                <a:gd name="T9" fmla="*/ 178 h 235"/>
                <a:gd name="T10" fmla="*/ 292 w 292"/>
                <a:gd name="T11" fmla="*/ 22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35"/>
                <a:gd name="T20" fmla="*/ 292 w 292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35">
                  <a:moveTo>
                    <a:pt x="0" y="0"/>
                  </a:moveTo>
                  <a:cubicBezTo>
                    <a:pt x="16" y="5"/>
                    <a:pt x="37" y="4"/>
                    <a:pt x="49" y="16"/>
                  </a:cubicBezTo>
                  <a:cubicBezTo>
                    <a:pt x="61" y="28"/>
                    <a:pt x="56" y="50"/>
                    <a:pt x="65" y="64"/>
                  </a:cubicBezTo>
                  <a:cubicBezTo>
                    <a:pt x="78" y="83"/>
                    <a:pt x="98" y="97"/>
                    <a:pt x="114" y="113"/>
                  </a:cubicBezTo>
                  <a:cubicBezTo>
                    <a:pt x="119" y="135"/>
                    <a:pt x="120" y="158"/>
                    <a:pt x="130" y="178"/>
                  </a:cubicBezTo>
                  <a:cubicBezTo>
                    <a:pt x="159" y="235"/>
                    <a:pt x="238" y="227"/>
                    <a:pt x="292" y="227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3844" y="2271"/>
              <a:ext cx="405" cy="194"/>
            </a:xfrm>
            <a:custGeom>
              <a:avLst/>
              <a:gdLst>
                <a:gd name="T0" fmla="*/ 0 w 405"/>
                <a:gd name="T1" fmla="*/ 194 h 194"/>
                <a:gd name="T2" fmla="*/ 162 w 405"/>
                <a:gd name="T3" fmla="*/ 113 h 194"/>
                <a:gd name="T4" fmla="*/ 405 w 405"/>
                <a:gd name="T5" fmla="*/ 0 h 194"/>
                <a:gd name="T6" fmla="*/ 0 60000 65536"/>
                <a:gd name="T7" fmla="*/ 0 60000 65536"/>
                <a:gd name="T8" fmla="*/ 0 60000 65536"/>
                <a:gd name="T9" fmla="*/ 0 w 405"/>
                <a:gd name="T10" fmla="*/ 0 h 194"/>
                <a:gd name="T11" fmla="*/ 405 w 405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194">
                  <a:moveTo>
                    <a:pt x="0" y="194"/>
                  </a:moveTo>
                  <a:cubicBezTo>
                    <a:pt x="53" y="159"/>
                    <a:pt x="108" y="146"/>
                    <a:pt x="162" y="113"/>
                  </a:cubicBezTo>
                  <a:cubicBezTo>
                    <a:pt x="265" y="51"/>
                    <a:pt x="281" y="0"/>
                    <a:pt x="405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auto">
            <a:xfrm>
              <a:off x="3648" y="1488"/>
              <a:ext cx="405" cy="321"/>
            </a:xfrm>
            <a:custGeom>
              <a:avLst/>
              <a:gdLst>
                <a:gd name="T0" fmla="*/ 0 w 405"/>
                <a:gd name="T1" fmla="*/ 321 h 194"/>
                <a:gd name="T2" fmla="*/ 162 w 405"/>
                <a:gd name="T3" fmla="*/ 187 h 194"/>
                <a:gd name="T4" fmla="*/ 405 w 405"/>
                <a:gd name="T5" fmla="*/ 0 h 194"/>
                <a:gd name="T6" fmla="*/ 0 60000 65536"/>
                <a:gd name="T7" fmla="*/ 0 60000 65536"/>
                <a:gd name="T8" fmla="*/ 0 60000 65536"/>
                <a:gd name="T9" fmla="*/ 0 w 405"/>
                <a:gd name="T10" fmla="*/ 0 h 194"/>
                <a:gd name="T11" fmla="*/ 405 w 405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194">
                  <a:moveTo>
                    <a:pt x="0" y="194"/>
                  </a:moveTo>
                  <a:cubicBezTo>
                    <a:pt x="53" y="159"/>
                    <a:pt x="108" y="146"/>
                    <a:pt x="162" y="113"/>
                  </a:cubicBezTo>
                  <a:cubicBezTo>
                    <a:pt x="265" y="51"/>
                    <a:pt x="281" y="0"/>
                    <a:pt x="405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Oval 25"/>
            <p:cNvSpPr>
              <a:spLocks noChangeArrowheads="1"/>
            </p:cNvSpPr>
            <p:nvPr/>
          </p:nvSpPr>
          <p:spPr bwMode="auto">
            <a:xfrm rot="-3886067">
              <a:off x="3720" y="2232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auto">
            <a:xfrm>
              <a:off x="5157" y="2449"/>
              <a:ext cx="81" cy="341"/>
            </a:xfrm>
            <a:custGeom>
              <a:avLst/>
              <a:gdLst>
                <a:gd name="T0" fmla="*/ 81 w 81"/>
                <a:gd name="T1" fmla="*/ 0 h 341"/>
                <a:gd name="T2" fmla="*/ 0 w 81"/>
                <a:gd name="T3" fmla="*/ 341 h 341"/>
                <a:gd name="T4" fmla="*/ 0 60000 65536"/>
                <a:gd name="T5" fmla="*/ 0 60000 65536"/>
                <a:gd name="T6" fmla="*/ 0 w 81"/>
                <a:gd name="T7" fmla="*/ 0 h 341"/>
                <a:gd name="T8" fmla="*/ 81 w 81"/>
                <a:gd name="T9" fmla="*/ 341 h 3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341">
                  <a:moveTo>
                    <a:pt x="81" y="0"/>
                  </a:moveTo>
                  <a:cubicBezTo>
                    <a:pt x="13" y="104"/>
                    <a:pt x="54" y="229"/>
                    <a:pt x="0" y="341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4251" y="2751"/>
              <a:ext cx="98" cy="223"/>
            </a:xfrm>
            <a:custGeom>
              <a:avLst/>
              <a:gdLst>
                <a:gd name="T0" fmla="*/ 98 w 98"/>
                <a:gd name="T1" fmla="*/ 0 h 223"/>
                <a:gd name="T2" fmla="*/ 28 w 98"/>
                <a:gd name="T3" fmla="*/ 35 h 223"/>
                <a:gd name="T4" fmla="*/ 4 w 98"/>
                <a:gd name="T5" fmla="*/ 105 h 223"/>
                <a:gd name="T6" fmla="*/ 87 w 98"/>
                <a:gd name="T7" fmla="*/ 223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23"/>
                <a:gd name="T14" fmla="*/ 98 w 98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23">
                  <a:moveTo>
                    <a:pt x="98" y="0"/>
                  </a:moveTo>
                  <a:cubicBezTo>
                    <a:pt x="77" y="7"/>
                    <a:pt x="41" y="14"/>
                    <a:pt x="28" y="35"/>
                  </a:cubicBezTo>
                  <a:cubicBezTo>
                    <a:pt x="15" y="56"/>
                    <a:pt x="4" y="105"/>
                    <a:pt x="4" y="105"/>
                  </a:cubicBezTo>
                  <a:cubicBezTo>
                    <a:pt x="20" y="216"/>
                    <a:pt x="0" y="180"/>
                    <a:pt x="87" y="22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 rot="4709929">
              <a:off x="5064" y="2904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Oval 29"/>
            <p:cNvSpPr>
              <a:spLocks noChangeArrowheads="1"/>
            </p:cNvSpPr>
            <p:nvPr/>
          </p:nvSpPr>
          <p:spPr bwMode="auto">
            <a:xfrm rot="4709929">
              <a:off x="3576" y="1848"/>
              <a:ext cx="192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auto">
            <a:xfrm>
              <a:off x="4126" y="2208"/>
              <a:ext cx="795" cy="315"/>
            </a:xfrm>
            <a:custGeom>
              <a:avLst/>
              <a:gdLst>
                <a:gd name="T0" fmla="*/ 306 w 795"/>
                <a:gd name="T1" fmla="*/ 249 h 315"/>
                <a:gd name="T2" fmla="*/ 423 w 795"/>
                <a:gd name="T3" fmla="*/ 178 h 315"/>
                <a:gd name="T4" fmla="*/ 176 w 795"/>
                <a:gd name="T5" fmla="*/ 202 h 315"/>
                <a:gd name="T6" fmla="*/ 153 w 795"/>
                <a:gd name="T7" fmla="*/ 237 h 315"/>
                <a:gd name="T8" fmla="*/ 118 w 795"/>
                <a:gd name="T9" fmla="*/ 261 h 315"/>
                <a:gd name="T10" fmla="*/ 329 w 795"/>
                <a:gd name="T11" fmla="*/ 249 h 315"/>
                <a:gd name="T12" fmla="*/ 435 w 795"/>
                <a:gd name="T13" fmla="*/ 178 h 315"/>
                <a:gd name="T14" fmla="*/ 506 w 795"/>
                <a:gd name="T15" fmla="*/ 155 h 315"/>
                <a:gd name="T16" fmla="*/ 364 w 795"/>
                <a:gd name="T17" fmla="*/ 155 h 315"/>
                <a:gd name="T18" fmla="*/ 270 w 795"/>
                <a:gd name="T19" fmla="*/ 178 h 315"/>
                <a:gd name="T20" fmla="*/ 200 w 795"/>
                <a:gd name="T21" fmla="*/ 225 h 315"/>
                <a:gd name="T22" fmla="*/ 129 w 795"/>
                <a:gd name="T23" fmla="*/ 249 h 315"/>
                <a:gd name="T24" fmla="*/ 94 w 795"/>
                <a:gd name="T25" fmla="*/ 237 h 315"/>
                <a:gd name="T26" fmla="*/ 165 w 795"/>
                <a:gd name="T27" fmla="*/ 202 h 315"/>
                <a:gd name="T28" fmla="*/ 270 w 795"/>
                <a:gd name="T29" fmla="*/ 131 h 315"/>
                <a:gd name="T30" fmla="*/ 341 w 795"/>
                <a:gd name="T31" fmla="*/ 108 h 315"/>
                <a:gd name="T32" fmla="*/ 435 w 795"/>
                <a:gd name="T33" fmla="*/ 72 h 315"/>
                <a:gd name="T34" fmla="*/ 306 w 795"/>
                <a:gd name="T35" fmla="*/ 37 h 315"/>
                <a:gd name="T36" fmla="*/ 129 w 795"/>
                <a:gd name="T37" fmla="*/ 155 h 315"/>
                <a:gd name="T38" fmla="*/ 153 w 795"/>
                <a:gd name="T39" fmla="*/ 120 h 315"/>
                <a:gd name="T40" fmla="*/ 223 w 795"/>
                <a:gd name="T41" fmla="*/ 72 h 315"/>
                <a:gd name="T42" fmla="*/ 388 w 795"/>
                <a:gd name="T43" fmla="*/ 108 h 315"/>
                <a:gd name="T44" fmla="*/ 59 w 795"/>
                <a:gd name="T45" fmla="*/ 190 h 315"/>
                <a:gd name="T46" fmla="*/ 0 w 795"/>
                <a:gd name="T47" fmla="*/ 296 h 315"/>
                <a:gd name="T48" fmla="*/ 200 w 795"/>
                <a:gd name="T49" fmla="*/ 272 h 315"/>
                <a:gd name="T50" fmla="*/ 270 w 795"/>
                <a:gd name="T51" fmla="*/ 225 h 315"/>
                <a:gd name="T52" fmla="*/ 506 w 795"/>
                <a:gd name="T53" fmla="*/ 155 h 315"/>
                <a:gd name="T54" fmla="*/ 611 w 795"/>
                <a:gd name="T55" fmla="*/ 167 h 315"/>
                <a:gd name="T56" fmla="*/ 564 w 795"/>
                <a:gd name="T57" fmla="*/ 178 h 315"/>
                <a:gd name="T58" fmla="*/ 529 w 795"/>
                <a:gd name="T59" fmla="*/ 190 h 3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5"/>
                <a:gd name="T91" fmla="*/ 0 h 315"/>
                <a:gd name="T92" fmla="*/ 795 w 795"/>
                <a:gd name="T93" fmla="*/ 315 h 3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5" h="315">
                  <a:moveTo>
                    <a:pt x="306" y="249"/>
                  </a:moveTo>
                  <a:cubicBezTo>
                    <a:pt x="654" y="230"/>
                    <a:pt x="544" y="261"/>
                    <a:pt x="423" y="178"/>
                  </a:cubicBezTo>
                  <a:cubicBezTo>
                    <a:pt x="340" y="183"/>
                    <a:pt x="241" y="150"/>
                    <a:pt x="176" y="202"/>
                  </a:cubicBezTo>
                  <a:cubicBezTo>
                    <a:pt x="165" y="211"/>
                    <a:pt x="163" y="227"/>
                    <a:pt x="153" y="237"/>
                  </a:cubicBezTo>
                  <a:cubicBezTo>
                    <a:pt x="143" y="247"/>
                    <a:pt x="130" y="253"/>
                    <a:pt x="118" y="261"/>
                  </a:cubicBezTo>
                  <a:cubicBezTo>
                    <a:pt x="190" y="278"/>
                    <a:pt x="258" y="267"/>
                    <a:pt x="329" y="249"/>
                  </a:cubicBezTo>
                  <a:cubicBezTo>
                    <a:pt x="360" y="218"/>
                    <a:pt x="395" y="196"/>
                    <a:pt x="435" y="178"/>
                  </a:cubicBezTo>
                  <a:cubicBezTo>
                    <a:pt x="458" y="168"/>
                    <a:pt x="506" y="155"/>
                    <a:pt x="506" y="155"/>
                  </a:cubicBezTo>
                  <a:cubicBezTo>
                    <a:pt x="441" y="133"/>
                    <a:pt x="468" y="137"/>
                    <a:pt x="364" y="155"/>
                  </a:cubicBezTo>
                  <a:cubicBezTo>
                    <a:pt x="332" y="161"/>
                    <a:pt x="270" y="178"/>
                    <a:pt x="270" y="178"/>
                  </a:cubicBezTo>
                  <a:cubicBezTo>
                    <a:pt x="247" y="194"/>
                    <a:pt x="223" y="209"/>
                    <a:pt x="200" y="225"/>
                  </a:cubicBezTo>
                  <a:cubicBezTo>
                    <a:pt x="179" y="239"/>
                    <a:pt x="129" y="249"/>
                    <a:pt x="129" y="249"/>
                  </a:cubicBezTo>
                  <a:cubicBezTo>
                    <a:pt x="117" y="245"/>
                    <a:pt x="94" y="249"/>
                    <a:pt x="94" y="237"/>
                  </a:cubicBezTo>
                  <a:cubicBezTo>
                    <a:pt x="94" y="222"/>
                    <a:pt x="157" y="205"/>
                    <a:pt x="165" y="202"/>
                  </a:cubicBezTo>
                  <a:cubicBezTo>
                    <a:pt x="197" y="170"/>
                    <a:pt x="230" y="151"/>
                    <a:pt x="270" y="131"/>
                  </a:cubicBezTo>
                  <a:cubicBezTo>
                    <a:pt x="354" y="89"/>
                    <a:pt x="258" y="151"/>
                    <a:pt x="341" y="108"/>
                  </a:cubicBezTo>
                  <a:cubicBezTo>
                    <a:pt x="421" y="67"/>
                    <a:pt x="322" y="95"/>
                    <a:pt x="435" y="72"/>
                  </a:cubicBezTo>
                  <a:cubicBezTo>
                    <a:pt x="410" y="0"/>
                    <a:pt x="378" y="26"/>
                    <a:pt x="306" y="37"/>
                  </a:cubicBezTo>
                  <a:cubicBezTo>
                    <a:pt x="245" y="77"/>
                    <a:pt x="200" y="131"/>
                    <a:pt x="129" y="155"/>
                  </a:cubicBezTo>
                  <a:cubicBezTo>
                    <a:pt x="137" y="143"/>
                    <a:pt x="142" y="129"/>
                    <a:pt x="153" y="120"/>
                  </a:cubicBezTo>
                  <a:cubicBezTo>
                    <a:pt x="174" y="101"/>
                    <a:pt x="223" y="72"/>
                    <a:pt x="223" y="72"/>
                  </a:cubicBezTo>
                  <a:cubicBezTo>
                    <a:pt x="330" y="83"/>
                    <a:pt x="795" y="78"/>
                    <a:pt x="388" y="108"/>
                  </a:cubicBezTo>
                  <a:cubicBezTo>
                    <a:pt x="275" y="147"/>
                    <a:pt x="178" y="177"/>
                    <a:pt x="59" y="190"/>
                  </a:cubicBezTo>
                  <a:cubicBezTo>
                    <a:pt x="8" y="225"/>
                    <a:pt x="19" y="241"/>
                    <a:pt x="0" y="296"/>
                  </a:cubicBezTo>
                  <a:cubicBezTo>
                    <a:pt x="55" y="315"/>
                    <a:pt x="147" y="302"/>
                    <a:pt x="200" y="272"/>
                  </a:cubicBezTo>
                  <a:cubicBezTo>
                    <a:pt x="225" y="258"/>
                    <a:pt x="243" y="233"/>
                    <a:pt x="270" y="225"/>
                  </a:cubicBezTo>
                  <a:cubicBezTo>
                    <a:pt x="348" y="201"/>
                    <a:pt x="428" y="181"/>
                    <a:pt x="506" y="155"/>
                  </a:cubicBezTo>
                  <a:cubicBezTo>
                    <a:pt x="541" y="159"/>
                    <a:pt x="578" y="154"/>
                    <a:pt x="611" y="167"/>
                  </a:cubicBezTo>
                  <a:cubicBezTo>
                    <a:pt x="626" y="173"/>
                    <a:pt x="579" y="174"/>
                    <a:pt x="564" y="178"/>
                  </a:cubicBezTo>
                  <a:cubicBezTo>
                    <a:pt x="552" y="181"/>
                    <a:pt x="529" y="190"/>
                    <a:pt x="529" y="190"/>
                  </a:cubicBezTo>
                </a:path>
              </a:pathLst>
            </a:cu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AutoShape 31"/>
            <p:cNvSpPr>
              <a:spLocks noChangeArrowheads="1"/>
            </p:cNvSpPr>
            <p:nvPr/>
          </p:nvSpPr>
          <p:spPr bwMode="auto">
            <a:xfrm>
              <a:off x="5088" y="2688"/>
              <a:ext cx="48" cy="48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auto">
            <a:xfrm>
              <a:off x="4878" y="3456"/>
              <a:ext cx="212" cy="259"/>
            </a:xfrm>
            <a:custGeom>
              <a:avLst/>
              <a:gdLst>
                <a:gd name="T0" fmla="*/ 0 w 212"/>
                <a:gd name="T1" fmla="*/ 259 h 259"/>
                <a:gd name="T2" fmla="*/ 106 w 212"/>
                <a:gd name="T3" fmla="*/ 212 h 259"/>
                <a:gd name="T4" fmla="*/ 212 w 212"/>
                <a:gd name="T5" fmla="*/ 0 h 259"/>
                <a:gd name="T6" fmla="*/ 0 60000 65536"/>
                <a:gd name="T7" fmla="*/ 0 60000 65536"/>
                <a:gd name="T8" fmla="*/ 0 60000 65536"/>
                <a:gd name="T9" fmla="*/ 0 w 212"/>
                <a:gd name="T10" fmla="*/ 0 h 259"/>
                <a:gd name="T11" fmla="*/ 212 w 21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259">
                  <a:moveTo>
                    <a:pt x="0" y="259"/>
                  </a:moveTo>
                  <a:cubicBezTo>
                    <a:pt x="39" y="246"/>
                    <a:pt x="67" y="224"/>
                    <a:pt x="106" y="212"/>
                  </a:cubicBezTo>
                  <a:cubicBezTo>
                    <a:pt x="180" y="155"/>
                    <a:pt x="212" y="95"/>
                    <a:pt x="212" y="0"/>
                  </a:cubicBezTo>
                </a:path>
              </a:pathLst>
            </a:cu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auto">
            <a:xfrm>
              <a:off x="4726" y="1469"/>
              <a:ext cx="164" cy="177"/>
            </a:xfrm>
            <a:custGeom>
              <a:avLst/>
              <a:gdLst>
                <a:gd name="T0" fmla="*/ 0 w 164"/>
                <a:gd name="T1" fmla="*/ 0 h 177"/>
                <a:gd name="T2" fmla="*/ 129 w 164"/>
                <a:gd name="T3" fmla="*/ 130 h 177"/>
                <a:gd name="T4" fmla="*/ 164 w 164"/>
                <a:gd name="T5" fmla="*/ 177 h 177"/>
                <a:gd name="T6" fmla="*/ 0 60000 65536"/>
                <a:gd name="T7" fmla="*/ 0 60000 65536"/>
                <a:gd name="T8" fmla="*/ 0 60000 65536"/>
                <a:gd name="T9" fmla="*/ 0 w 164"/>
                <a:gd name="T10" fmla="*/ 0 h 177"/>
                <a:gd name="T11" fmla="*/ 164 w 164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177">
                  <a:moveTo>
                    <a:pt x="0" y="0"/>
                  </a:moveTo>
                  <a:cubicBezTo>
                    <a:pt x="53" y="37"/>
                    <a:pt x="76" y="93"/>
                    <a:pt x="129" y="130"/>
                  </a:cubicBezTo>
                  <a:cubicBezTo>
                    <a:pt x="155" y="170"/>
                    <a:pt x="142" y="155"/>
                    <a:pt x="164" y="177"/>
                  </a:cubicBezTo>
                </a:path>
              </a:pathLst>
            </a:cu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auto">
            <a:xfrm>
              <a:off x="3597" y="2386"/>
              <a:ext cx="47" cy="130"/>
            </a:xfrm>
            <a:custGeom>
              <a:avLst/>
              <a:gdLst>
                <a:gd name="T0" fmla="*/ 0 w 47"/>
                <a:gd name="T1" fmla="*/ 0 h 130"/>
                <a:gd name="T2" fmla="*/ 35 w 47"/>
                <a:gd name="T3" fmla="*/ 71 h 130"/>
                <a:gd name="T4" fmla="*/ 47 w 47"/>
                <a:gd name="T5" fmla="*/ 130 h 130"/>
                <a:gd name="T6" fmla="*/ 0 60000 65536"/>
                <a:gd name="T7" fmla="*/ 0 60000 65536"/>
                <a:gd name="T8" fmla="*/ 0 60000 65536"/>
                <a:gd name="T9" fmla="*/ 0 w 47"/>
                <a:gd name="T10" fmla="*/ 0 h 130"/>
                <a:gd name="T11" fmla="*/ 47 w 47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30">
                  <a:moveTo>
                    <a:pt x="0" y="0"/>
                  </a:moveTo>
                  <a:cubicBezTo>
                    <a:pt x="24" y="37"/>
                    <a:pt x="25" y="30"/>
                    <a:pt x="35" y="71"/>
                  </a:cubicBezTo>
                  <a:cubicBezTo>
                    <a:pt x="40" y="90"/>
                    <a:pt x="47" y="130"/>
                    <a:pt x="47" y="130"/>
                  </a:cubicBezTo>
                </a:path>
              </a:pathLst>
            </a:custGeom>
            <a:noFill/>
            <a:ln w="952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auto">
            <a:xfrm>
              <a:off x="3527" y="3045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auto">
            <a:xfrm>
              <a:off x="5136" y="2160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auto">
            <a:xfrm>
              <a:off x="3719" y="3237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auto">
            <a:xfrm rot="5967739">
              <a:off x="4614" y="3786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Freeform 39"/>
            <p:cNvSpPr>
              <a:spLocks/>
            </p:cNvSpPr>
            <p:nvPr/>
          </p:nvSpPr>
          <p:spPr bwMode="auto">
            <a:xfrm>
              <a:off x="4368" y="1440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Freeform 40"/>
            <p:cNvSpPr>
              <a:spLocks/>
            </p:cNvSpPr>
            <p:nvPr/>
          </p:nvSpPr>
          <p:spPr bwMode="auto">
            <a:xfrm>
              <a:off x="4512" y="3360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Freeform 41"/>
            <p:cNvSpPr>
              <a:spLocks/>
            </p:cNvSpPr>
            <p:nvPr/>
          </p:nvSpPr>
          <p:spPr bwMode="auto">
            <a:xfrm rot="5967739">
              <a:off x="3990" y="3786"/>
              <a:ext cx="23" cy="35"/>
            </a:xfrm>
            <a:custGeom>
              <a:avLst/>
              <a:gdLst>
                <a:gd name="T0" fmla="*/ 0 w 23"/>
                <a:gd name="T1" fmla="*/ 0 h 35"/>
                <a:gd name="T2" fmla="*/ 23 w 23"/>
                <a:gd name="T3" fmla="*/ 35 h 35"/>
                <a:gd name="T4" fmla="*/ 0 w 23"/>
                <a:gd name="T5" fmla="*/ 0 h 35"/>
                <a:gd name="T6" fmla="*/ 0 60000 65536"/>
                <a:gd name="T7" fmla="*/ 0 60000 65536"/>
                <a:gd name="T8" fmla="*/ 0 60000 65536"/>
                <a:gd name="T9" fmla="*/ 0 w 23"/>
                <a:gd name="T10" fmla="*/ 0 h 35"/>
                <a:gd name="T11" fmla="*/ 23 w 23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5">
                  <a:moveTo>
                    <a:pt x="0" y="0"/>
                  </a:moveTo>
                  <a:cubicBezTo>
                    <a:pt x="8" y="12"/>
                    <a:pt x="23" y="35"/>
                    <a:pt x="23" y="35"/>
                  </a:cubicBezTo>
                  <a:cubicBezTo>
                    <a:pt x="23" y="35"/>
                    <a:pt x="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Shape of the Molecule</a:t>
            </a:r>
            <a:endParaRPr lang="en-US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 is a very long molecule.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basic shape is like a twisted ladder or zipper.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This is called a </a:t>
            </a: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double helix.</a:t>
            </a:r>
            <a:endParaRPr lang="en-US" sz="2800" smtClean="0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867400" y="1371600"/>
          <a:ext cx="1828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5" imgW="2857143" imgH="4761905" progId="MS_ClipArt_Gallery.2">
                  <p:embed/>
                </p:oleObj>
              </mc:Choice>
              <mc:Fallback>
                <p:oleObj name="Clip" r:id="rId5" imgW="2857143" imgH="476190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424" t="-1408" r="64154"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8288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1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One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Strand of DNA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886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backbone of the molecule is alternating </a:t>
            </a:r>
            <a:r>
              <a:rPr lang="en-US" b="1" smtClean="0">
                <a:solidFill>
                  <a:srgbClr val="FF8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phosphate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and </a:t>
            </a:r>
            <a:r>
              <a:rPr lang="en-US" b="1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deoxyribose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, a sugar, parts.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teeth are nitrogenous</a:t>
            </a:r>
            <a:r>
              <a:rPr lang="en-US" smtClean="0">
                <a:solidFill>
                  <a:srgbClr val="FF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</a:t>
            </a:r>
            <a:r>
              <a:rPr lang="en-US" b="1" smtClean="0">
                <a:solidFill>
                  <a:srgbClr val="17FF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bases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.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 rot="2236122">
            <a:off x="5410200" y="16764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 rot="2236122">
            <a:off x="5638800" y="27432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 rot="2236122">
            <a:off x="5867400" y="38100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 rot="2236122">
            <a:off x="6172200" y="48768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 rot="2236122">
            <a:off x="6477000" y="59436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5257800" y="1371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5562600" y="24384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5791200" y="35052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6019800" y="45720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6324600" y="5638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6096000" y="2133600"/>
            <a:ext cx="533400" cy="304800"/>
          </a:xfrm>
          <a:prstGeom prst="chevron">
            <a:avLst>
              <a:gd name="adj" fmla="val 437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 rot="10800000">
            <a:off x="6553200" y="4114800"/>
            <a:ext cx="533400" cy="304800"/>
          </a:xfrm>
          <a:prstGeom prst="chevron">
            <a:avLst>
              <a:gd name="adj" fmla="val 437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 rot="10800000">
            <a:off x="6858000" y="5181600"/>
            <a:ext cx="533400" cy="304800"/>
          </a:xfrm>
          <a:prstGeom prst="chevron">
            <a:avLst>
              <a:gd name="adj" fmla="val 437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>
            <a:off x="6324600" y="3124200"/>
            <a:ext cx="533400" cy="228600"/>
          </a:xfrm>
          <a:prstGeom prst="homePlate">
            <a:avLst>
              <a:gd name="adj" fmla="val 5833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7162800" y="6172200"/>
            <a:ext cx="609600" cy="228600"/>
          </a:xfrm>
          <a:prstGeom prst="parallelogram">
            <a:avLst>
              <a:gd name="adj" fmla="val 666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15240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7391400" y="1371600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r>
              <a:rPr lang="en-US">
                <a:latin typeface="Times New Roman" pitchFamily="18" charset="0"/>
              </a:rPr>
              <a:t>phosphate</a:t>
            </a: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6477000" y="3429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7315200" y="3048000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r>
              <a:rPr lang="en-US">
                <a:latin typeface="Times New Roman" pitchFamily="18" charset="0"/>
              </a:rPr>
              <a:t>deoxyribose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7772400" y="5486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V="1">
            <a:off x="7315200" y="53340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8077200" y="51054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r>
              <a:rPr lang="en-US">
                <a:latin typeface="Times New Roman" pitchFamily="18" charset="0"/>
              </a:rPr>
              <a:t>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Double Helix Molecule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495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DNA double helix has two strands twisted together.</a:t>
            </a:r>
          </a:p>
          <a:p>
            <a:pPr eaLnBrk="1" hangingPunct="1">
              <a:defRPr/>
            </a:pPr>
            <a:r>
              <a:rPr lang="en-US" sz="3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(In the rest of this unit we will look at the structure of one strand.)</a:t>
            </a:r>
            <a:endParaRPr lang="en-US" sz="360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5513388" y="2444750"/>
            <a:ext cx="968375" cy="3379788"/>
          </a:xfrm>
          <a:custGeom>
            <a:avLst/>
            <a:gdLst>
              <a:gd name="T0" fmla="*/ 9983 w 776"/>
              <a:gd name="T1" fmla="*/ 0 h 2640"/>
              <a:gd name="T2" fmla="*/ 788677 w 776"/>
              <a:gd name="T3" fmla="*/ 675958 h 2640"/>
              <a:gd name="T4" fmla="*/ 9983 w 776"/>
              <a:gd name="T5" fmla="*/ 1413366 h 2640"/>
              <a:gd name="T6" fmla="*/ 728777 w 776"/>
              <a:gd name="T7" fmla="*/ 1966422 h 2640"/>
              <a:gd name="T8" fmla="*/ 129782 w 776"/>
              <a:gd name="T9" fmla="*/ 2519478 h 2640"/>
              <a:gd name="T10" fmla="*/ 788677 w 776"/>
              <a:gd name="T11" fmla="*/ 2888183 h 2640"/>
              <a:gd name="T12" fmla="*/ 129782 w 776"/>
              <a:gd name="T13" fmla="*/ 3379788 h 2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6"/>
              <a:gd name="T22" fmla="*/ 0 h 2640"/>
              <a:gd name="T23" fmla="*/ 776 w 776"/>
              <a:gd name="T24" fmla="*/ 2640 h 2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6" h="2640">
                <a:moveTo>
                  <a:pt x="8" y="0"/>
                </a:moveTo>
                <a:cubicBezTo>
                  <a:pt x="320" y="172"/>
                  <a:pt x="632" y="344"/>
                  <a:pt x="632" y="528"/>
                </a:cubicBezTo>
                <a:cubicBezTo>
                  <a:pt x="632" y="712"/>
                  <a:pt x="16" y="936"/>
                  <a:pt x="8" y="1104"/>
                </a:cubicBezTo>
                <a:cubicBezTo>
                  <a:pt x="0" y="1272"/>
                  <a:pt x="568" y="1392"/>
                  <a:pt x="584" y="1536"/>
                </a:cubicBezTo>
                <a:cubicBezTo>
                  <a:pt x="600" y="1680"/>
                  <a:pt x="96" y="1848"/>
                  <a:pt x="104" y="1968"/>
                </a:cubicBezTo>
                <a:cubicBezTo>
                  <a:pt x="112" y="2088"/>
                  <a:pt x="632" y="2144"/>
                  <a:pt x="632" y="2256"/>
                </a:cubicBezTo>
                <a:cubicBezTo>
                  <a:pt x="632" y="2368"/>
                  <a:pt x="776" y="2440"/>
                  <a:pt x="104" y="26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5146675" y="1811338"/>
            <a:ext cx="3333750" cy="4017962"/>
          </a:xfrm>
          <a:custGeom>
            <a:avLst/>
            <a:gdLst>
              <a:gd name="T0" fmla="*/ 1200150 w 2400"/>
              <a:gd name="T1" fmla="*/ 4017962 h 2832"/>
              <a:gd name="T2" fmla="*/ 333375 w 2400"/>
              <a:gd name="T3" fmla="*/ 3541255 h 2832"/>
              <a:gd name="T4" fmla="*/ 1200150 w 2400"/>
              <a:gd name="T5" fmla="*/ 2996447 h 2832"/>
              <a:gd name="T6" fmla="*/ 333375 w 2400"/>
              <a:gd name="T7" fmla="*/ 2519739 h 2832"/>
              <a:gd name="T8" fmla="*/ 1333500 w 2400"/>
              <a:gd name="T9" fmla="*/ 1770627 h 2832"/>
              <a:gd name="T10" fmla="*/ 333375 w 2400"/>
              <a:gd name="T11" fmla="*/ 1225819 h 2832"/>
              <a:gd name="T12" fmla="*/ 3333750 w 2400"/>
              <a:gd name="T13" fmla="*/ 68101 h 28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2832"/>
              <a:gd name="T23" fmla="*/ 2400 w 2400"/>
              <a:gd name="T24" fmla="*/ 2832 h 28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2832">
                <a:moveTo>
                  <a:pt x="864" y="2832"/>
                </a:moveTo>
                <a:cubicBezTo>
                  <a:pt x="552" y="2724"/>
                  <a:pt x="240" y="2616"/>
                  <a:pt x="240" y="2496"/>
                </a:cubicBezTo>
                <a:cubicBezTo>
                  <a:pt x="240" y="2376"/>
                  <a:pt x="864" y="2232"/>
                  <a:pt x="864" y="2112"/>
                </a:cubicBezTo>
                <a:cubicBezTo>
                  <a:pt x="864" y="1992"/>
                  <a:pt x="224" y="1920"/>
                  <a:pt x="240" y="1776"/>
                </a:cubicBezTo>
                <a:cubicBezTo>
                  <a:pt x="256" y="1632"/>
                  <a:pt x="960" y="1400"/>
                  <a:pt x="960" y="1248"/>
                </a:cubicBezTo>
                <a:cubicBezTo>
                  <a:pt x="960" y="1096"/>
                  <a:pt x="0" y="1064"/>
                  <a:pt x="240" y="864"/>
                </a:cubicBezTo>
                <a:cubicBezTo>
                  <a:pt x="480" y="664"/>
                  <a:pt x="1880" y="0"/>
                  <a:pt x="2400" y="48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4390" name="Picture 6" descr="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6938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 descr="Heli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7345362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Nucleus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DNA is located in the nucleus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7" name="Picture 5" descr="ce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DNA</a:t>
            </a:r>
            <a:br>
              <a:rPr lang="en-US" sz="4000" smtClean="0"/>
            </a:br>
            <a:r>
              <a:rPr lang="en-US" sz="4000" smtClean="0"/>
              <a:t>deoxyribonucleic acid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The code of life</a:t>
            </a:r>
          </a:p>
          <a:p>
            <a:pPr eaLnBrk="1" hangingPunct="1"/>
            <a:endParaRPr lang="en-US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1" name="Picture 5" descr="dna_waving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581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743200" y="4343400"/>
            <a:ext cx="2743200" cy="1295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743200" y="4343400"/>
            <a:ext cx="2743200" cy="1143000"/>
          </a:xfrm>
          <a:prstGeom prst="pentagon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5486400" y="34290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124200" y="54102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4724400" y="54102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334000" y="46482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4038600" y="4191000"/>
            <a:ext cx="381000" cy="381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O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381000" y="43434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r>
              <a:rPr lang="en-US" b="1">
                <a:latin typeface="Times New Roman" pitchFamily="18" charset="0"/>
              </a:rPr>
              <a:t>Phosphate</a:t>
            </a: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3048000" y="6019800"/>
            <a:ext cx="381000" cy="381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O</a:t>
            </a: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3200400" y="57912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73" name="Group 13"/>
          <p:cNvGrpSpPr>
            <a:grpSpLocks/>
          </p:cNvGrpSpPr>
          <p:nvPr/>
        </p:nvGrpSpPr>
        <p:grpSpPr bwMode="auto">
          <a:xfrm rot="-2967336">
            <a:off x="2209800" y="3962400"/>
            <a:ext cx="381000" cy="1143000"/>
            <a:chOff x="1584" y="2448"/>
            <a:chExt cx="240" cy="720"/>
          </a:xfrm>
        </p:grpSpPr>
        <p:sp>
          <p:nvSpPr>
            <p:cNvPr id="66608" name="Line 14"/>
            <p:cNvSpPr>
              <a:spLocks noChangeShapeType="1"/>
            </p:cNvSpPr>
            <p:nvPr/>
          </p:nvSpPr>
          <p:spPr bwMode="auto">
            <a:xfrm flipV="1">
              <a:off x="1728" y="273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9" name="Oval 15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6610" name="Oval 16"/>
            <p:cNvSpPr>
              <a:spLocks noChangeArrowheads="1"/>
            </p:cNvSpPr>
            <p:nvPr/>
          </p:nvSpPr>
          <p:spPr bwMode="auto">
            <a:xfrm>
              <a:off x="1584" y="259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6611" name="Line 17"/>
            <p:cNvSpPr>
              <a:spLocks noChangeShapeType="1"/>
            </p:cNvSpPr>
            <p:nvPr/>
          </p:nvSpPr>
          <p:spPr bwMode="auto">
            <a:xfrm flipV="1">
              <a:off x="1728" y="244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4" name="Group 18"/>
          <p:cNvGrpSpPr>
            <a:grpSpLocks/>
          </p:cNvGrpSpPr>
          <p:nvPr/>
        </p:nvGrpSpPr>
        <p:grpSpPr bwMode="auto">
          <a:xfrm>
            <a:off x="1219200" y="2971800"/>
            <a:ext cx="1219200" cy="1371600"/>
            <a:chOff x="1296" y="1632"/>
            <a:chExt cx="768" cy="864"/>
          </a:xfrm>
        </p:grpSpPr>
        <p:sp>
          <p:nvSpPr>
            <p:cNvPr id="66601" name="Oval 19"/>
            <p:cNvSpPr>
              <a:spLocks noChangeArrowheads="1"/>
            </p:cNvSpPr>
            <p:nvPr/>
          </p:nvSpPr>
          <p:spPr bwMode="auto">
            <a:xfrm>
              <a:off x="1296" y="1632"/>
              <a:ext cx="768" cy="8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O -P  O</a:t>
              </a:r>
            </a:p>
          </p:txBody>
        </p:sp>
        <p:sp>
          <p:nvSpPr>
            <p:cNvPr id="66602" name="Text Box 20"/>
            <p:cNvSpPr txBox="1">
              <a:spLocks noChangeArrowheads="1"/>
            </p:cNvSpPr>
            <p:nvPr/>
          </p:nvSpPr>
          <p:spPr bwMode="auto">
            <a:xfrm>
              <a:off x="1536" y="163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9pPr>
            </a:lstStyle>
            <a:p>
              <a:r>
                <a:rPr lang="en-US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66603" name="Text Box 21"/>
            <p:cNvSpPr txBox="1">
              <a:spLocks noChangeArrowheads="1"/>
            </p:cNvSpPr>
            <p:nvPr/>
          </p:nvSpPr>
          <p:spPr bwMode="auto">
            <a:xfrm>
              <a:off x="1584" y="22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84" charset="-128"/>
                </a:defRPr>
              </a:lvl9pPr>
            </a:lstStyle>
            <a:p>
              <a:r>
                <a:rPr lang="en-US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66604" name="Line 22"/>
            <p:cNvSpPr>
              <a:spLocks noChangeShapeType="1"/>
            </p:cNvSpPr>
            <p:nvPr/>
          </p:nvSpPr>
          <p:spPr bwMode="auto">
            <a:xfrm flipV="1">
              <a:off x="1680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5" name="Line 23"/>
            <p:cNvSpPr>
              <a:spLocks noChangeShapeType="1"/>
            </p:cNvSpPr>
            <p:nvPr/>
          </p:nvSpPr>
          <p:spPr bwMode="auto">
            <a:xfrm>
              <a:off x="1680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6" name="Line 24"/>
            <p:cNvSpPr>
              <a:spLocks noChangeShapeType="1"/>
            </p:cNvSpPr>
            <p:nvPr/>
          </p:nvSpPr>
          <p:spPr bwMode="auto">
            <a:xfrm>
              <a:off x="1728" y="20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7" name="Line 25"/>
            <p:cNvSpPr>
              <a:spLocks noChangeShapeType="1"/>
            </p:cNvSpPr>
            <p:nvPr/>
          </p:nvSpPr>
          <p:spPr bwMode="auto">
            <a:xfrm>
              <a:off x="172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200" y="762000"/>
            <a:ext cx="1447800" cy="2667000"/>
            <a:chOff x="48" y="480"/>
            <a:chExt cx="912" cy="1680"/>
          </a:xfrm>
        </p:grpSpPr>
        <p:grpSp>
          <p:nvGrpSpPr>
            <p:cNvPr id="66585" name="Group 27"/>
            <p:cNvGrpSpPr>
              <a:grpSpLocks/>
            </p:cNvGrpSpPr>
            <p:nvPr/>
          </p:nvGrpSpPr>
          <p:grpSpPr bwMode="auto">
            <a:xfrm>
              <a:off x="192" y="1296"/>
              <a:ext cx="768" cy="864"/>
              <a:chOff x="1296" y="1632"/>
              <a:chExt cx="768" cy="864"/>
            </a:xfrm>
          </p:grpSpPr>
          <p:sp>
            <p:nvSpPr>
              <p:cNvPr id="66594" name="Oval 28"/>
              <p:cNvSpPr>
                <a:spLocks noChangeArrowheads="1"/>
              </p:cNvSpPr>
              <p:nvPr/>
            </p:nvSpPr>
            <p:spPr bwMode="auto">
              <a:xfrm>
                <a:off x="1296" y="1632"/>
                <a:ext cx="768" cy="81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O -P  O</a:t>
                </a:r>
              </a:p>
            </p:txBody>
          </p:sp>
          <p:sp>
            <p:nvSpPr>
              <p:cNvPr id="66595" name="Text Box 29"/>
              <p:cNvSpPr txBox="1">
                <a:spLocks noChangeArrowheads="1"/>
              </p:cNvSpPr>
              <p:nvPr/>
            </p:nvSpPr>
            <p:spPr bwMode="auto">
              <a:xfrm>
                <a:off x="1536" y="163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6596" name="Text Box 30"/>
              <p:cNvSpPr txBox="1">
                <a:spLocks noChangeArrowheads="1"/>
              </p:cNvSpPr>
              <p:nvPr/>
            </p:nvSpPr>
            <p:spPr bwMode="auto">
              <a:xfrm>
                <a:off x="1584" y="220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6597" name="Line 31"/>
              <p:cNvSpPr>
                <a:spLocks noChangeShapeType="1"/>
              </p:cNvSpPr>
              <p:nvPr/>
            </p:nvSpPr>
            <p:spPr bwMode="auto">
              <a:xfrm flipV="1">
                <a:off x="1680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Line 32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Line 33"/>
              <p:cNvSpPr>
                <a:spLocks noChangeShapeType="1"/>
              </p:cNvSpPr>
              <p:nvPr/>
            </p:nvSpPr>
            <p:spPr bwMode="auto">
              <a:xfrm>
                <a:off x="1728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Line 3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6" name="Group 35"/>
            <p:cNvGrpSpPr>
              <a:grpSpLocks/>
            </p:cNvGrpSpPr>
            <p:nvPr/>
          </p:nvGrpSpPr>
          <p:grpSpPr bwMode="auto">
            <a:xfrm>
              <a:off x="48" y="480"/>
              <a:ext cx="768" cy="864"/>
              <a:chOff x="1296" y="1632"/>
              <a:chExt cx="768" cy="864"/>
            </a:xfrm>
          </p:grpSpPr>
          <p:sp>
            <p:nvSpPr>
              <p:cNvPr id="66587" name="Oval 36"/>
              <p:cNvSpPr>
                <a:spLocks noChangeArrowheads="1"/>
              </p:cNvSpPr>
              <p:nvPr/>
            </p:nvSpPr>
            <p:spPr bwMode="auto">
              <a:xfrm>
                <a:off x="1296" y="1632"/>
                <a:ext cx="768" cy="81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O -P  O</a:t>
                </a:r>
              </a:p>
            </p:txBody>
          </p:sp>
          <p:sp>
            <p:nvSpPr>
              <p:cNvPr id="66588" name="Text Box 37"/>
              <p:cNvSpPr txBox="1">
                <a:spLocks noChangeArrowheads="1"/>
              </p:cNvSpPr>
              <p:nvPr/>
            </p:nvSpPr>
            <p:spPr bwMode="auto">
              <a:xfrm>
                <a:off x="1536" y="163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6589" name="Text Box 38"/>
              <p:cNvSpPr txBox="1">
                <a:spLocks noChangeArrowheads="1"/>
              </p:cNvSpPr>
              <p:nvPr/>
            </p:nvSpPr>
            <p:spPr bwMode="auto">
              <a:xfrm>
                <a:off x="1584" y="220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84" charset="-128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66590" name="Line 39"/>
              <p:cNvSpPr>
                <a:spLocks noChangeShapeType="1"/>
              </p:cNvSpPr>
              <p:nvPr/>
            </p:nvSpPr>
            <p:spPr bwMode="auto">
              <a:xfrm flipV="1">
                <a:off x="1680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Line 40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2" name="Line 41"/>
              <p:cNvSpPr>
                <a:spLocks noChangeShapeType="1"/>
              </p:cNvSpPr>
              <p:nvPr/>
            </p:nvSpPr>
            <p:spPr bwMode="auto">
              <a:xfrm>
                <a:off x="1728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Line 42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76" name="Group 43"/>
          <p:cNvGrpSpPr>
            <a:grpSpLocks/>
          </p:cNvGrpSpPr>
          <p:nvPr/>
        </p:nvGrpSpPr>
        <p:grpSpPr bwMode="auto">
          <a:xfrm rot="20128937" flipH="1">
            <a:off x="5570538" y="2901950"/>
            <a:ext cx="1846262" cy="2028825"/>
            <a:chOff x="3375" y="1410"/>
            <a:chExt cx="1163" cy="1278"/>
          </a:xfrm>
        </p:grpSpPr>
        <p:sp>
          <p:nvSpPr>
            <p:cNvPr id="66583" name="AutoShape 44"/>
            <p:cNvSpPr>
              <a:spLocks noChangeArrowheads="1"/>
            </p:cNvSpPr>
            <p:nvPr/>
          </p:nvSpPr>
          <p:spPr bwMode="auto">
            <a:xfrm rot="2052600">
              <a:off x="3375" y="2012"/>
              <a:ext cx="995" cy="676"/>
            </a:xfrm>
            <a:prstGeom prst="hexagon">
              <a:avLst>
                <a:gd name="adj" fmla="val 36797"/>
                <a:gd name="vf" fmla="val 11547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utoShape 45"/>
            <p:cNvSpPr>
              <a:spLocks noChangeArrowheads="1"/>
            </p:cNvSpPr>
            <p:nvPr/>
          </p:nvSpPr>
          <p:spPr bwMode="auto">
            <a:xfrm rot="-2259237">
              <a:off x="3860" y="1410"/>
              <a:ext cx="678" cy="772"/>
            </a:xfrm>
            <a:prstGeom prst="pentagon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78" name="Rectangle 4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pPr eaLnBrk="1" hangingPunct="1"/>
            <a:r>
              <a:rPr lang="en-US" sz="3600" smtClean="0"/>
              <a:t>One deoxyribose together with its phosphate and base make a </a:t>
            </a:r>
            <a:r>
              <a:rPr lang="en-US" sz="3600" b="1" i="1" smtClean="0"/>
              <a:t>nucleotide</a:t>
            </a:r>
            <a:r>
              <a:rPr lang="en-US" sz="3600" i="1" smtClean="0"/>
              <a:t>.</a:t>
            </a:r>
            <a:endParaRPr lang="en-US" sz="3600" smtClean="0"/>
          </a:p>
        </p:txBody>
      </p:sp>
      <p:sp>
        <p:nvSpPr>
          <p:cNvPr id="146479" name="Text Box 47"/>
          <p:cNvSpPr txBox="1">
            <a:spLocks noChangeArrowheads="1"/>
          </p:cNvSpPr>
          <p:nvPr/>
        </p:nvSpPr>
        <p:spPr bwMode="auto">
          <a:xfrm>
            <a:off x="6858000" y="3810000"/>
            <a:ext cx="1776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b="1">
                <a:latin typeface="Times New Roman" pitchFamily="18" charset="0"/>
              </a:rPr>
              <a:t>Nitrogenous</a:t>
            </a:r>
            <a:endParaRPr lang="en-US">
              <a:latin typeface="Times New Roman" pitchFamily="18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base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6480" name="Text Box 48"/>
          <p:cNvSpPr txBox="1">
            <a:spLocks noChangeArrowheads="1"/>
          </p:cNvSpPr>
          <p:nvPr/>
        </p:nvSpPr>
        <p:spPr bwMode="auto">
          <a:xfrm>
            <a:off x="3451225" y="5832475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b="1">
                <a:latin typeface="Times New Roman" pitchFamily="18" charset="0"/>
              </a:rPr>
              <a:t>Deoxyribose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492500" y="5837238"/>
            <a:ext cx="1887538" cy="422275"/>
            <a:chOff x="3967" y="3589"/>
            <a:chExt cx="1189" cy="266"/>
          </a:xfrm>
        </p:grpSpPr>
        <p:sp>
          <p:nvSpPr>
            <p:cNvPr id="66581" name="Rectangle 50"/>
            <p:cNvSpPr>
              <a:spLocks noChangeArrowheads="1"/>
            </p:cNvSpPr>
            <p:nvPr/>
          </p:nvSpPr>
          <p:spPr bwMode="auto">
            <a:xfrm>
              <a:off x="3967" y="3589"/>
              <a:ext cx="1189" cy="2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135" y="3660"/>
              <a:ext cx="858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ribose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42" grpId="0" autoUpdateAnimBg="0"/>
      <p:bldP spid="146478" grpId="0" build="p" autoUpdateAnimBg="0" advAuto="0"/>
      <p:bldP spid="146479" grpId="0" autoUpdateAnimBg="0"/>
      <p:bldP spid="14648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Each side of the ladder is made up of nucleic acids.</a:t>
            </a:r>
          </a:p>
          <a:p>
            <a:pPr eaLnBrk="1" hangingPunct="1"/>
            <a:r>
              <a:rPr lang="en-US" sz="2800" smtClean="0"/>
              <a:t>The backbone is a phosphate and a sugar</a:t>
            </a:r>
          </a:p>
          <a:p>
            <a:pPr eaLnBrk="1" hangingPunct="1"/>
            <a:r>
              <a:rPr lang="en-US" sz="2800" smtClean="0"/>
              <a:t>The rung of the ladder is the nitrogen base.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67589" name="Picture 5" descr="nucleo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228600" y="152400"/>
            <a:ext cx="51054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sz="2000" b="1"/>
              <a:t>Mendel's Plant Breeding Experiments</a:t>
            </a:r>
            <a:r>
              <a:rPr lang="en-US" sz="2000"/>
              <a:t>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Gregor Mendel was one of the first to apply an experimental approach to the question of inheritance.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For seven years, Mendel bred pea plants and recorded inheritance patterns in the offspring.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 b="1"/>
              <a:t>Particulate Hypothesis of Inheritance</a:t>
            </a:r>
            <a:r>
              <a:rPr lang="en-US" sz="2000"/>
              <a:t>  </a:t>
            </a:r>
          </a:p>
          <a:p>
            <a:pPr eaLnBrk="1" hangingPunct="1"/>
            <a:r>
              <a:rPr lang="en-US" sz="2000"/>
              <a:t>Parents pass on to their offspring separate and distinct factors (today called genes) that are responsible for inherited traits. 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pic>
        <p:nvPicPr>
          <p:cNvPr id="24579" name="Picture 1027" descr="14-00-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28600"/>
            <a:ext cx="375761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28" descr="P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590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Hydrogen Bonds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When making hydrogen bonds, cytosine always pairs up with guanine,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And adenine always pairs up with  thymine.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(Adenine and thymine are shown here.)</a:t>
            </a:r>
            <a:endParaRPr lang="en-US" sz="2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0" y="1600200"/>
            <a:ext cx="5105400" cy="4191000"/>
            <a:chOff x="2400" y="1008"/>
            <a:chExt cx="3216" cy="2640"/>
          </a:xfrm>
        </p:grpSpPr>
        <p:grpSp>
          <p:nvGrpSpPr>
            <p:cNvPr id="68613" name="Group 5"/>
            <p:cNvGrpSpPr>
              <a:grpSpLocks/>
            </p:cNvGrpSpPr>
            <p:nvPr/>
          </p:nvGrpSpPr>
          <p:grpSpPr bwMode="auto">
            <a:xfrm rot="-1245426">
              <a:off x="2400" y="1968"/>
              <a:ext cx="1728" cy="1680"/>
              <a:chOff x="2688" y="2496"/>
              <a:chExt cx="1728" cy="1680"/>
            </a:xfrm>
          </p:grpSpPr>
          <p:grpSp>
            <p:nvGrpSpPr>
              <p:cNvPr id="68631" name="Group 6"/>
              <p:cNvGrpSpPr>
                <a:grpSpLocks/>
              </p:cNvGrpSpPr>
              <p:nvPr/>
            </p:nvGrpSpPr>
            <p:grpSpPr bwMode="auto">
              <a:xfrm>
                <a:off x="2688" y="2496"/>
                <a:ext cx="1584" cy="1680"/>
                <a:chOff x="960" y="2352"/>
                <a:chExt cx="1584" cy="1680"/>
              </a:xfrm>
            </p:grpSpPr>
            <p:grpSp>
              <p:nvGrpSpPr>
                <p:cNvPr id="68635" name="Group 7"/>
                <p:cNvGrpSpPr>
                  <a:grpSpLocks/>
                </p:cNvGrpSpPr>
                <p:nvPr/>
              </p:nvGrpSpPr>
              <p:grpSpPr bwMode="auto">
                <a:xfrm>
                  <a:off x="960" y="2352"/>
                  <a:ext cx="1584" cy="1584"/>
                  <a:chOff x="960" y="2352"/>
                  <a:chExt cx="1584" cy="1584"/>
                </a:xfrm>
              </p:grpSpPr>
              <p:sp>
                <p:nvSpPr>
                  <p:cNvPr id="68637" name="AutoShape 8"/>
                  <p:cNvSpPr>
                    <a:spLocks noChangeArrowheads="1"/>
                  </p:cNvSpPr>
                  <p:nvPr/>
                </p:nvSpPr>
                <p:spPr bwMode="auto">
                  <a:xfrm rot="-1069610">
                    <a:off x="1872" y="3168"/>
                    <a:ext cx="672" cy="768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688"/>
                    <a:ext cx="1008" cy="912"/>
                  </a:xfrm>
                  <a:prstGeom prst="hexagon">
                    <a:avLst>
                      <a:gd name="adj" fmla="val 27632"/>
                      <a:gd name="vf" fmla="val 115470"/>
                    </a:avLst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640"/>
                    <a:ext cx="288" cy="1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C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64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288" cy="1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C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64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504"/>
                    <a:ext cx="288" cy="1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C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64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3072"/>
                    <a:ext cx="288" cy="19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solidFill>
                          <a:srgbClr val="FFFFFF"/>
                        </a:solidFill>
                        <a:latin typeface="Times New Roman" pitchFamily="18" charset="0"/>
                      </a:rPr>
                      <a:t>C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64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592"/>
                    <a:ext cx="240" cy="19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latin typeface="Times New Roman" pitchFamily="18" charset="0"/>
                      </a:rPr>
                      <a:t> N</a:t>
                    </a:r>
                  </a:p>
                </p:txBody>
              </p:sp>
              <p:sp>
                <p:nvSpPr>
                  <p:cNvPr id="6864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504"/>
                    <a:ext cx="240" cy="19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latin typeface="Times New Roman" pitchFamily="18" charset="0"/>
                      </a:rPr>
                      <a:t> N</a:t>
                    </a:r>
                  </a:p>
                </p:txBody>
              </p:sp>
              <p:sp>
                <p:nvSpPr>
                  <p:cNvPr id="6864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2496"/>
                    <a:ext cx="192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352"/>
                    <a:ext cx="240" cy="19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latin typeface="Times New Roman" pitchFamily="18" charset="0"/>
                      </a:rPr>
                      <a:t> N</a:t>
                    </a:r>
                  </a:p>
                </p:txBody>
              </p:sp>
            </p:grpSp>
            <p:sp>
              <p:nvSpPr>
                <p:cNvPr id="15669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59" y="3741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84" charset="0"/>
                  </a:endParaRPr>
                </a:p>
              </p:txBody>
            </p:sp>
          </p:grpSp>
          <p:sp>
            <p:nvSpPr>
              <p:cNvPr id="156691" name="Oval 19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>
                    <a:latin typeface="Times New Roman" pitchFamily="84" charset="0"/>
                  </a:rPr>
                  <a:t>N</a:t>
                </a:r>
                <a:endPara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84" charset="0"/>
                </a:endParaRPr>
              </a:p>
            </p:txBody>
          </p:sp>
          <p:sp>
            <p:nvSpPr>
              <p:cNvPr id="156692" name="Oval 20"/>
              <p:cNvSpPr>
                <a:spLocks noChangeArrowheads="1"/>
              </p:cNvSpPr>
              <p:nvPr/>
            </p:nvSpPr>
            <p:spPr bwMode="auto">
              <a:xfrm>
                <a:off x="4128" y="3407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>
                    <a:latin typeface="Times New Roman" pitchFamily="84" charset="0"/>
                  </a:rPr>
                  <a:t>N</a:t>
                </a:r>
                <a:endPara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84" charset="0"/>
                </a:endParaRPr>
              </a:p>
            </p:txBody>
          </p:sp>
          <p:sp>
            <p:nvSpPr>
              <p:cNvPr id="68634" name="Oval 21"/>
              <p:cNvSpPr>
                <a:spLocks noChangeArrowheads="1"/>
              </p:cNvSpPr>
              <p:nvPr/>
            </p:nvSpPr>
            <p:spPr bwMode="auto">
              <a:xfrm>
                <a:off x="4176" y="3936"/>
                <a:ext cx="240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FFFF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68614" name="Group 22"/>
            <p:cNvGrpSpPr>
              <a:grpSpLocks/>
            </p:cNvGrpSpPr>
            <p:nvPr/>
          </p:nvGrpSpPr>
          <p:grpSpPr bwMode="auto">
            <a:xfrm>
              <a:off x="3744" y="1008"/>
              <a:ext cx="1872" cy="1296"/>
              <a:chOff x="3744" y="1200"/>
              <a:chExt cx="1872" cy="1296"/>
            </a:xfrm>
          </p:grpSpPr>
          <p:sp>
            <p:nvSpPr>
              <p:cNvPr id="68617" name="Line 23"/>
              <p:cNvSpPr>
                <a:spLocks noChangeShapeType="1"/>
              </p:cNvSpPr>
              <p:nvPr/>
            </p:nvSpPr>
            <p:spPr bwMode="auto">
              <a:xfrm flipV="1">
                <a:off x="5136" y="1296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8" name="AutoShape 24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008" cy="912"/>
              </a:xfrm>
              <a:prstGeom prst="hexagon">
                <a:avLst>
                  <a:gd name="adj" fmla="val 27632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9" name="Oval 25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28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8620" name="Oval 26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28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8621" name="Oval 27"/>
              <p:cNvSpPr>
                <a:spLocks noChangeArrowheads="1"/>
              </p:cNvSpPr>
              <p:nvPr/>
            </p:nvSpPr>
            <p:spPr bwMode="auto">
              <a:xfrm>
                <a:off x="4848" y="2304"/>
                <a:ext cx="28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8622" name="Oval 28"/>
              <p:cNvSpPr>
                <a:spLocks noChangeArrowheads="1"/>
              </p:cNvSpPr>
              <p:nvPr/>
            </p:nvSpPr>
            <p:spPr bwMode="auto">
              <a:xfrm>
                <a:off x="4080" y="1872"/>
                <a:ext cx="28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8623" name="Oval 29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 N</a:t>
                </a:r>
              </a:p>
            </p:txBody>
          </p:sp>
          <p:sp>
            <p:nvSpPr>
              <p:cNvPr id="68624" name="Oval 30"/>
              <p:cNvSpPr>
                <a:spLocks noChangeArrowheads="1"/>
              </p:cNvSpPr>
              <p:nvPr/>
            </p:nvSpPr>
            <p:spPr bwMode="auto">
              <a:xfrm>
                <a:off x="4320" y="230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 N</a:t>
                </a:r>
              </a:p>
            </p:txBody>
          </p:sp>
          <p:sp>
            <p:nvSpPr>
              <p:cNvPr id="68625" name="Line 31"/>
              <p:cNvSpPr>
                <a:spLocks noChangeShapeType="1"/>
              </p:cNvSpPr>
              <p:nvPr/>
            </p:nvSpPr>
            <p:spPr bwMode="auto">
              <a:xfrm flipV="1">
                <a:off x="5088" y="1248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6" name="Line 32"/>
              <p:cNvSpPr>
                <a:spLocks noChangeShapeType="1"/>
              </p:cNvSpPr>
              <p:nvPr/>
            </p:nvSpPr>
            <p:spPr bwMode="auto">
              <a:xfrm flipH="1">
                <a:off x="3936" y="201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7" name="Line 33"/>
              <p:cNvSpPr>
                <a:spLocks noChangeShapeType="1"/>
              </p:cNvSpPr>
              <p:nvPr/>
            </p:nvSpPr>
            <p:spPr bwMode="auto">
              <a:xfrm flipH="1">
                <a:off x="3936" y="196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06" name="Oval 34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240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84" charset="0"/>
                  </a:rPr>
                  <a:t>O</a:t>
                </a:r>
              </a:p>
            </p:txBody>
          </p:sp>
          <p:sp>
            <p:nvSpPr>
              <p:cNvPr id="156707" name="Oval 35"/>
              <p:cNvSpPr>
                <a:spLocks noChangeArrowheads="1"/>
              </p:cNvSpPr>
              <p:nvPr/>
            </p:nvSpPr>
            <p:spPr bwMode="auto">
              <a:xfrm>
                <a:off x="5184" y="1200"/>
                <a:ext cx="240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84" charset="0"/>
                  </a:rPr>
                  <a:t>O</a:t>
                </a:r>
              </a:p>
            </p:txBody>
          </p:sp>
          <p:sp>
            <p:nvSpPr>
              <p:cNvPr id="68630" name="Oval 36"/>
              <p:cNvSpPr>
                <a:spLocks noChangeArrowheads="1"/>
              </p:cNvSpPr>
              <p:nvPr/>
            </p:nvSpPr>
            <p:spPr bwMode="auto">
              <a:xfrm>
                <a:off x="5328" y="1872"/>
                <a:ext cx="288" cy="1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68615" name="Line 37"/>
            <p:cNvSpPr>
              <a:spLocks noChangeShapeType="1"/>
            </p:cNvSpPr>
            <p:nvPr/>
          </p:nvSpPr>
          <p:spPr bwMode="auto">
            <a:xfrm flipV="1">
              <a:off x="3504" y="1824"/>
              <a:ext cx="28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Line 38"/>
            <p:cNvSpPr>
              <a:spLocks noChangeShapeType="1"/>
            </p:cNvSpPr>
            <p:nvPr/>
          </p:nvSpPr>
          <p:spPr bwMode="auto">
            <a:xfrm flipV="1">
              <a:off x="4080" y="2304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5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Four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nitrogenous bases</a:t>
            </a:r>
            <a:endParaRPr lang="en-US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772400" cy="3429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Cytosine 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C</a:t>
            </a:r>
            <a:endParaRPr lang="en-US" sz="400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Thymine  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</a:t>
            </a:r>
            <a:endParaRPr lang="en-US" sz="400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Adenine  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A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  </a:t>
            </a:r>
          </a:p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Guanine  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</a:t>
            </a:r>
            <a:endParaRPr lang="en-US" smtClean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254125" y="1728788"/>
            <a:ext cx="671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 has four different bases:</a:t>
            </a:r>
            <a:endParaRPr lang="en-US" sz="3600"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 advAuto="0"/>
      <p:bldP spid="15053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Two Stranded DNA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886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Remember, DNA has two strands that fit together something like a zipper.</a:t>
            </a: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teeth are the nitrogenous bases but why do they stick together?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81600" y="1143000"/>
            <a:ext cx="3581400" cy="5486400"/>
            <a:chOff x="3312" y="864"/>
            <a:chExt cx="2256" cy="3456"/>
          </a:xfrm>
        </p:grpSpPr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 rot="2236122">
              <a:off x="3408" y="1056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 rot="2236122">
              <a:off x="3552" y="1728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auto">
            <a:xfrm rot="2236122">
              <a:off x="3696" y="2400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auto">
            <a:xfrm rot="2236122">
              <a:off x="3888" y="3072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auto">
            <a:xfrm rot="2236122">
              <a:off x="4080" y="3744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auto">
            <a:xfrm>
              <a:off x="3312" y="8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auto">
            <a:xfrm>
              <a:off x="3504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auto">
            <a:xfrm>
              <a:off x="3648" y="220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auto">
            <a:xfrm>
              <a:off x="3792" y="288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auto">
            <a:xfrm>
              <a:off x="3984" y="355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AutoShape 15"/>
            <p:cNvSpPr>
              <a:spLocks noChangeArrowheads="1"/>
            </p:cNvSpPr>
            <p:nvPr/>
          </p:nvSpPr>
          <p:spPr bwMode="auto">
            <a:xfrm rot="10800000">
              <a:off x="4128" y="2592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2" name="AutoShape 16"/>
            <p:cNvSpPr>
              <a:spLocks noChangeArrowheads="1"/>
            </p:cNvSpPr>
            <p:nvPr/>
          </p:nvSpPr>
          <p:spPr bwMode="auto">
            <a:xfrm rot="10800000">
              <a:off x="4320" y="3264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FFCC99"/>
                </a:solidFill>
                <a:latin typeface="Times New Roman" pitchFamily="18" charset="0"/>
              </a:endParaRPr>
            </a:p>
          </p:txBody>
        </p:sp>
        <p:sp>
          <p:nvSpPr>
            <p:cNvPr id="70673" name="AutoShape 17"/>
            <p:cNvSpPr>
              <a:spLocks noChangeArrowheads="1"/>
            </p:cNvSpPr>
            <p:nvPr/>
          </p:nvSpPr>
          <p:spPr bwMode="auto">
            <a:xfrm rot="786355">
              <a:off x="3983" y="1973"/>
              <a:ext cx="384" cy="144"/>
            </a:xfrm>
            <a:prstGeom prst="homePlate">
              <a:avLst>
                <a:gd name="adj" fmla="val 6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AutoShape 18"/>
            <p:cNvSpPr>
              <a:spLocks noChangeArrowheads="1"/>
            </p:cNvSpPr>
            <p:nvPr/>
          </p:nvSpPr>
          <p:spPr bwMode="auto">
            <a:xfrm rot="574524">
              <a:off x="4512" y="3888"/>
              <a:ext cx="384" cy="144"/>
            </a:xfrm>
            <a:prstGeom prst="parallelogram">
              <a:avLst>
                <a:gd name="adj" fmla="val 6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5" name="AutoShape 19"/>
            <p:cNvSpPr>
              <a:spLocks noChangeArrowheads="1"/>
            </p:cNvSpPr>
            <p:nvPr/>
          </p:nvSpPr>
          <p:spPr bwMode="auto">
            <a:xfrm rot="-8563878">
              <a:off x="4943" y="3311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auto">
            <a:xfrm rot="-8563878">
              <a:off x="4799" y="2639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auto">
            <a:xfrm rot="-8563878">
              <a:off x="4655" y="1967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auto">
            <a:xfrm rot="-8563878">
              <a:off x="4463" y="1295"/>
              <a:ext cx="432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AutoShape 23"/>
            <p:cNvSpPr>
              <a:spLocks noChangeArrowheads="1"/>
            </p:cNvSpPr>
            <p:nvPr/>
          </p:nvSpPr>
          <p:spPr bwMode="auto">
            <a:xfrm rot="-8563878">
              <a:off x="5184" y="3888"/>
              <a:ext cx="384" cy="432"/>
            </a:xfrm>
            <a:prstGeom prst="pentag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auto">
            <a:xfrm rot="10800000">
              <a:off x="5231" y="3695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auto">
            <a:xfrm rot="10800000">
              <a:off x="5039" y="3023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auto">
            <a:xfrm rot="10800000">
              <a:off x="4895" y="2351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auto">
            <a:xfrm rot="10800000">
              <a:off x="4751" y="1679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4" name="Oval 28"/>
            <p:cNvSpPr>
              <a:spLocks noChangeArrowheads="1"/>
            </p:cNvSpPr>
            <p:nvPr/>
          </p:nvSpPr>
          <p:spPr bwMode="auto">
            <a:xfrm rot="10800000">
              <a:off x="4559" y="1007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5" name="AutoShape 29"/>
            <p:cNvSpPr>
              <a:spLocks noChangeArrowheads="1"/>
            </p:cNvSpPr>
            <p:nvPr/>
          </p:nvSpPr>
          <p:spPr bwMode="auto">
            <a:xfrm rot="784124">
              <a:off x="4319" y="2015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auto">
            <a:xfrm rot="-9837189">
              <a:off x="4416" y="2681"/>
              <a:ext cx="383" cy="143"/>
            </a:xfrm>
            <a:prstGeom prst="homePlate">
              <a:avLst>
                <a:gd name="adj" fmla="val 66958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auto">
            <a:xfrm rot="-10207128">
              <a:off x="4848" y="3936"/>
              <a:ext cx="384" cy="144"/>
            </a:xfrm>
            <a:prstGeom prst="parallelogram">
              <a:avLst>
                <a:gd name="adj" fmla="val 6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8" name="AutoShape 32"/>
            <p:cNvSpPr>
              <a:spLocks noChangeArrowheads="1"/>
            </p:cNvSpPr>
            <p:nvPr/>
          </p:nvSpPr>
          <p:spPr bwMode="auto">
            <a:xfrm rot="-10212053">
              <a:off x="4608" y="3312"/>
              <a:ext cx="336" cy="144"/>
            </a:xfrm>
            <a:prstGeom prst="homePlate">
              <a:avLst>
                <a:gd name="adj" fmla="val 58333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9" name="AutoShape 33"/>
            <p:cNvSpPr>
              <a:spLocks noChangeArrowheads="1"/>
            </p:cNvSpPr>
            <p:nvPr/>
          </p:nvSpPr>
          <p:spPr bwMode="auto">
            <a:xfrm rot="574524">
              <a:off x="3840" y="1248"/>
              <a:ext cx="384" cy="144"/>
            </a:xfrm>
            <a:prstGeom prst="parallelogram">
              <a:avLst>
                <a:gd name="adj" fmla="val 6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auto">
            <a:xfrm rot="-10207128">
              <a:off x="4128" y="1339"/>
              <a:ext cx="432" cy="144"/>
            </a:xfrm>
            <a:prstGeom prst="parallelogram">
              <a:avLst>
                <a:gd name="adj" fmla="val 7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autoUpdateAnimBg="0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Important</a:t>
            </a: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4038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Adenine and Thymine always join together</a:t>
            </a:r>
          </a:p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A -- T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Cytosine and Guanine always join together</a:t>
            </a:r>
          </a:p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 C --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nitrogen bases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A= adenine</a:t>
            </a:r>
          </a:p>
          <a:p>
            <a:pPr eaLnBrk="1" hangingPunct="1"/>
            <a:r>
              <a:rPr lang="en-US" smtClean="0"/>
              <a:t>G= guanine</a:t>
            </a:r>
          </a:p>
          <a:p>
            <a:pPr eaLnBrk="1" hangingPunct="1"/>
            <a:r>
              <a:rPr lang="en-US" smtClean="0"/>
              <a:t>C= cytosine</a:t>
            </a:r>
          </a:p>
          <a:p>
            <a:pPr eaLnBrk="1" hangingPunct="1"/>
            <a:r>
              <a:rPr lang="en-US" smtClean="0"/>
              <a:t>T= thymine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9" name="Picture 5" descr="dna 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96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Now!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Where is DNA located?</a:t>
            </a:r>
          </a:p>
          <a:p>
            <a:pPr eaLnBrk="1" hangingPunct="1"/>
            <a:r>
              <a:rPr lang="en-US" smtClean="0"/>
              <a:t>What does it look like?</a:t>
            </a:r>
          </a:p>
          <a:p>
            <a:pPr eaLnBrk="1" hangingPunct="1"/>
            <a:r>
              <a:rPr lang="en-US" smtClean="0"/>
              <a:t>What are its bases?</a:t>
            </a:r>
          </a:p>
          <a:p>
            <a:pPr eaLnBrk="1" hangingPunct="1"/>
            <a:r>
              <a:rPr lang="en-US" smtClean="0"/>
              <a:t>Why do you think DNA is located there?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>
            <p:ph idx="4294967295"/>
          </p:nvPr>
        </p:nvGraphicFramePr>
        <p:xfrm>
          <a:off x="4495800" y="1371600"/>
          <a:ext cx="4648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4" imgW="4877481" imgH="3933333" progId="Paint.Picture">
                  <p:embed/>
                </p:oleObj>
              </mc:Choice>
              <mc:Fallback>
                <p:oleObj name="Bitmap Image" r:id="rId4" imgW="4877481" imgH="3933333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82" t="2179" r="11957" b="-969"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4648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Copying DNA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Step 1- DNA unwinds and unzips</a:t>
            </a:r>
          </a:p>
          <a:p>
            <a:pPr eaLnBrk="1" hangingPunct="1"/>
            <a:r>
              <a:rPr lang="en-US" sz="2000" smtClean="0"/>
              <a:t>Step 2-  Once the molecule is separated  it copies itself.</a:t>
            </a:r>
          </a:p>
          <a:p>
            <a:pPr eaLnBrk="1" hangingPunct="1"/>
            <a:r>
              <a:rPr lang="en-US" sz="2000" smtClean="0"/>
              <a:t>The new strand of DNA has bases identical to the original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73732" name="Picture 4" descr="DNAreplication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1148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 by the numbers</a:t>
            </a:r>
            <a:endParaRPr lang="en-US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34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Each cell has about 2 m of DNA.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average human has 75 trillion cells.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The average human has enough DNA to go from the earth to the sun more than 400 times.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 has a diameter of only 0.000000002 m.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2286000"/>
            <a:ext cx="4076700" cy="3767138"/>
            <a:chOff x="3168" y="1680"/>
            <a:chExt cx="2436" cy="2156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3168" y="1680"/>
            <a:ext cx="2160" cy="1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Clip" r:id="rId5" imgW="2438095" imgH="1619048" progId="MS_ClipArt_Gallery.2">
                    <p:embed/>
                  </p:oleObj>
                </mc:Choice>
                <mc:Fallback>
                  <p:oleObj name="Clip" r:id="rId5" imgW="2438095" imgH="1619048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680"/>
                          <a:ext cx="2160" cy="14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2822" name="Text Box 6"/>
            <p:cNvSpPr txBox="1">
              <a:spLocks noChangeArrowheads="1"/>
            </p:cNvSpPr>
            <p:nvPr/>
          </p:nvSpPr>
          <p:spPr bwMode="auto">
            <a:xfrm>
              <a:off x="3168" y="3156"/>
              <a:ext cx="243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84" charset="0"/>
                </a:rPr>
                <a:t>The earth is 150 billion m</a:t>
              </a:r>
            </a:p>
            <a:p>
              <a:pPr>
                <a:defRPr/>
              </a:pPr>
              <a:r>
                <a:rPr lang="en-US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84" charset="0"/>
                </a:rPr>
                <a:t>or 93 million miles from </a:t>
              </a:r>
            </a:p>
            <a:p>
              <a:pPr>
                <a:defRPr/>
              </a:pPr>
              <a:r>
                <a:rPr lang="en-US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84" charset="0"/>
                </a:rPr>
                <a:t>the sun.</a:t>
              </a:r>
              <a:endParaRPr lang="en-US" i="1">
                <a:latin typeface="Tahoma" pitchFamily="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19" grpId="0" build="p" autoUpdateAnimBg="0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What’s the main difference between DNA and RNA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7" name="Picture 5" descr="no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96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transcri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952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RNA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In RNA Thymine is replaced by Uracil</a:t>
            </a:r>
          </a:p>
          <a:p>
            <a:pPr eaLnBrk="1" hangingPunct="1"/>
            <a:r>
              <a:rPr lang="en-US" smtClean="0"/>
              <a:t>A-U (RNA)</a:t>
            </a:r>
          </a:p>
          <a:p>
            <a:pPr eaLnBrk="1" hangingPunct="1"/>
            <a:r>
              <a:rPr lang="en-US" smtClean="0"/>
              <a:t> not</a:t>
            </a:r>
          </a:p>
          <a:p>
            <a:pPr eaLnBrk="1" hangingPunct="1"/>
            <a:r>
              <a:rPr lang="en-US" smtClean="0"/>
              <a:t> A-T (DNA)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1" name="Picture 5" descr="mRNA-colored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41148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  <p:bldP spid="225283" grpId="0" build="p" animBg="1"/>
      <p:bldP spid="22528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Mendelian Genetics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expressed.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covered up.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Alleles-</a:t>
            </a:r>
            <a:r>
              <a:rPr kumimoji="1" lang="en-US" sz="2800" smtClean="0">
                <a:solidFill>
                  <a:srgbClr val="FF0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different forms of a characteristic.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Squares-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 how crosses are made.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chances/ percentages that something will occur.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types of genes (Alleles) present.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it looks like.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of the same alleles.</a:t>
            </a:r>
            <a:endParaRPr kumimoji="1"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1" lang="en-US" sz="2800" smtClean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Heterozygous-</a:t>
            </a:r>
            <a:r>
              <a:rPr kumimoji="1"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different alleles.</a:t>
            </a:r>
            <a:endParaRPr kumimoji="1"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DNA strand is GTACCAGATTAGC</a:t>
            </a:r>
          </a:p>
          <a:p>
            <a:pPr eaLnBrk="1" hangingPunct="1"/>
            <a:r>
              <a:rPr lang="en-US" smtClean="0"/>
              <a:t>What would the RNA strand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When a secretary  transcribes a speech, the language remains the same.  However, the form of the message changes from spoken to written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9" name="Picture 5" descr="writer_typing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getting_reprimanded_by_boss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228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/>
      <p:bldP spid="229379" grpId="0" build="p" animBg="1"/>
      <p:bldP spid="229380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Transcription- RNA is made from a DNA template in the nucleus.</a:t>
            </a:r>
          </a:p>
          <a:p>
            <a:pPr eaLnBrk="1" hangingPunct="1"/>
            <a:r>
              <a:rPr lang="en-US" smtClean="0"/>
              <a:t>This type of RNA is called messenger RNA or mRNA</a:t>
            </a:r>
          </a:p>
          <a:p>
            <a:pPr eaLnBrk="1" hangingPunct="1"/>
            <a:endParaRPr lang="en-US" smtClean="0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3" name="Picture 5" descr="DNA to 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14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/>
      <p:bldP spid="231427" grpId="0" build="p" animBg="1"/>
      <p:bldP spid="231428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DNA is protected inside the nucleus.</a:t>
            </a:r>
          </a:p>
          <a:p>
            <a:pPr eaLnBrk="1" hangingPunct="1"/>
            <a:r>
              <a:rPr lang="en-US" smtClean="0"/>
              <a:t>mRNA carries the message of DNA into the cytoplasm to the ribosome's</a:t>
            </a:r>
          </a:p>
          <a:p>
            <a:pPr eaLnBrk="1" hangingPunct="1"/>
            <a:endParaRPr lang="en-US" smtClean="0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7" name="Picture 5" descr="02process_transcription_cr2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4958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3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/>
      <p:bldP spid="233475" grpId="0" build="p" animBg="1"/>
      <p:bldP spid="233476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80900" name="Picture 4" descr="DNA-RN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6868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To translate English into Chinese requires an interpreter.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person must recognize the worlds of one language and covert them into the other.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5" name="Picture 5" descr="samurai_draw_sheath_sword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59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knight_shield_cover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2286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75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71" grpId="0" build="p" animBg="1"/>
      <p:bldP spid="237572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tRNA Transfer RNA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The cells interpreter </a:t>
            </a:r>
          </a:p>
          <a:p>
            <a:pPr eaLnBrk="1" hangingPunct="1"/>
            <a:r>
              <a:rPr lang="en-US" smtClean="0"/>
              <a:t>tRNA translated the three-letter codons of mRNA to the amino acids that make up protein.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9" name="Picture 5" descr="t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819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6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build="p" animBg="1"/>
      <p:bldP spid="239620" grpId="0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ym typeface="Wingdings" pitchFamily="2" charset="2"/>
              </a:rPr>
              <a:t>Genetic translation converts nucleic acid language into amino acid language.</a:t>
            </a:r>
          </a:p>
          <a:p>
            <a:pPr eaLnBrk="1" hangingPunct="1"/>
            <a:endParaRPr lang="en-US" sz="2800" smtClean="0">
              <a:sym typeface="Wingdings" pitchFamily="2" charset="2"/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83972" name="Picture 4" descr="translat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038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67" grpId="0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Codon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The flow of information from gene to protein is based on codons.</a:t>
            </a:r>
          </a:p>
          <a:p>
            <a:pPr eaLnBrk="1" hangingPunct="1"/>
            <a:r>
              <a:rPr lang="en-US" smtClean="0"/>
              <a:t>A codon is a three-base word that codes for one amino acid</a:t>
            </a:r>
          </a:p>
          <a:p>
            <a:pPr eaLnBrk="1" hangingPunct="1"/>
            <a:endParaRPr lang="en-US" smtClean="0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4724400" y="1447800"/>
          <a:ext cx="4114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4" imgW="4877481" imgH="3657143" progId="Paint.Picture">
                  <p:embed/>
                </p:oleObj>
              </mc:Choice>
              <mc:Fallback>
                <p:oleObj name="Bitmap Image" r:id="rId4" imgW="4877481" imgH="365714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41148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37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  <p:bldP spid="243715" grpId="0" build="p" animBg="1"/>
      <p:bldP spid="243716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The flow of information from gene to protein is based on codons.</a:t>
            </a:r>
          </a:p>
          <a:p>
            <a:pPr eaLnBrk="1" hangingPunct="1"/>
            <a:endParaRPr lang="en-US" smtClean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7" name="Picture 5" descr="03processof_translation_cr2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18462"/>
          <a:stretch>
            <a:fillRect/>
          </a:stretch>
        </p:blipFill>
        <p:spPr>
          <a:xfrm>
            <a:off x="4495800" y="1524000"/>
            <a:ext cx="46482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Mendel was fortunate he chose the Garden Pea </a:t>
            </a:r>
          </a:p>
        </p:txBody>
      </p:sp>
      <p:pic>
        <p:nvPicPr>
          <p:cNvPr id="26627" name="Picture 1027" descr="14-01-GeneticCros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4346575" y="571500"/>
            <a:ext cx="44164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0" y="914400"/>
            <a:ext cx="426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Mendel probably chose to work with peas because they are available in many varieties.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The use of peas also gave Mendel strict control over which plants mated.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Fortunately, the pea traits are distinct and were clearly contrasting.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21" name="Picture 5" descr="Anticodon/codon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8153400" cy="57912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Information Flow: DNA to RNA to Protein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7045" name="Picture 5" descr="DNA-RNA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7924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7" name="Picture 3" descr="centraldogm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763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1" name="Picture 3" descr="code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84582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Let’s Go to the Video!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DNA to RNA</a:t>
            </a:r>
            <a:endParaRPr lang="en-US" sz="6000" smtClean="0">
              <a:latin typeface="Arial Rounded MT Bold" pitchFamily="8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65894" name="Biologix__Transcription_of_DNA_to_Messenger_RNA.mov" descr="Macintosh HD:Users:marian:Desktop:Science Website:Life Science:Genetics:Biologix__Transcription_of_DNA_to_Messenger_RNA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0"/>
            <a:ext cx="795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5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5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894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Let’s Go to the Video!     DNA TRANSLATION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6916" name="DNATranscriptiontoMRNA.mov" descr="Macintosh HD:Users:marian:Desktop:DNATranscriptiontoMRNA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6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6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9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6916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Comparing DNA and RNA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8964" name="ComparingDNAandRNA.mov" descr="Macintosh HD:Users:marian:Desktop:ComparingDNAandRNA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8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8964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Transcription/Translation Review</a:t>
            </a:r>
            <a:endParaRPr lang="en-US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9988" name="TranscriptionTranslationReview.mov" descr="Macintosh HD:Users:marian:Desktop:TranscriptionTranslationReview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9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9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998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152400" y="76200"/>
            <a:ext cx="8839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To test the particulate hypothesis, Mendel crossed true-breeding plants that had two distinct and contrasting traits—for example, purple or white flowers.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What is meant by “true breeding?”</a:t>
            </a:r>
            <a:endParaRPr lang="en-US" b="1"/>
          </a:p>
        </p:txBody>
      </p:sp>
      <p:pic>
        <p:nvPicPr>
          <p:cNvPr id="27651" name="Picture 1027" descr="Figure 10-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5450"/>
            <a:ext cx="8458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304800" y="5927725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Mendel cross-fertilized his plants by hand. Why is it important to control which plants would serve as the parents?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10-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For each </a:t>
            </a:r>
            <a:r>
              <a:rPr lang="en-US" sz="2000" b="1" u="sng"/>
              <a:t>monohybrid cross</a:t>
            </a:r>
            <a:r>
              <a:rPr lang="en-US" sz="2000"/>
              <a:t>, Mendel cross-fertilized true-breeding plants that were different in just one character—in this case, flower color. He then allowed the hybrids (the F1 generation) to self-fertilize.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251</TotalTime>
  <Words>2637</Words>
  <Application>Microsoft Office PowerPoint</Application>
  <PresentationFormat>On-screen Show (4:3)</PresentationFormat>
  <Paragraphs>340</Paragraphs>
  <Slides>77</Slides>
  <Notes>41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Arial</vt:lpstr>
      <vt:lpstr>ヒラギノ角ゴ Pro W3</vt:lpstr>
      <vt:lpstr>Osaka</vt:lpstr>
      <vt:lpstr>Arial Rounded MT Bold</vt:lpstr>
      <vt:lpstr>Courier New</vt:lpstr>
      <vt:lpstr>Times New Roman</vt:lpstr>
      <vt:lpstr>Tahoma</vt:lpstr>
      <vt:lpstr>Wingdings</vt:lpstr>
      <vt:lpstr>Blank Presentation</vt:lpstr>
      <vt:lpstr>Microsoft Clip Gallery</vt:lpstr>
      <vt:lpstr>Bitmap Image</vt:lpstr>
      <vt:lpstr>Genetics and Heredity</vt:lpstr>
      <vt:lpstr>History</vt:lpstr>
      <vt:lpstr>Gregor Mendel</vt:lpstr>
      <vt:lpstr>PowerPoint Presentation</vt:lpstr>
      <vt:lpstr>PowerPoint Presentation</vt:lpstr>
      <vt:lpstr>Mendelian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it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</vt:lpstr>
      <vt:lpstr>Why do we study DNA?</vt:lpstr>
      <vt:lpstr>Chromosomes and DNA</vt:lpstr>
      <vt:lpstr>The Shape of the Molecule</vt:lpstr>
      <vt:lpstr>One Strand of DNA</vt:lpstr>
      <vt:lpstr>The Double Helix Molecule</vt:lpstr>
      <vt:lpstr>PowerPoint Presentation</vt:lpstr>
      <vt:lpstr>The Nucleus</vt:lpstr>
      <vt:lpstr>DNA deoxyribonucleic acid</vt:lpstr>
      <vt:lpstr>Nucleotides</vt:lpstr>
      <vt:lpstr>The Basics</vt:lpstr>
      <vt:lpstr>Hydrogen Bonds</vt:lpstr>
      <vt:lpstr>Four nitrogenous bases</vt:lpstr>
      <vt:lpstr>Two Stranded DNA</vt:lpstr>
      <vt:lpstr>Important</vt:lpstr>
      <vt:lpstr>Types of nitrogen bases</vt:lpstr>
      <vt:lpstr>Do Now!</vt:lpstr>
      <vt:lpstr>Copying DNA</vt:lpstr>
      <vt:lpstr>DNA by the numbers</vt:lpstr>
      <vt:lpstr>What’s the main difference between DNA and RNA</vt:lpstr>
      <vt:lpstr>RNA</vt:lpstr>
      <vt:lpstr>PowerPoint Presentation</vt:lpstr>
      <vt:lpstr>Transcription</vt:lpstr>
      <vt:lpstr>Transcription</vt:lpstr>
      <vt:lpstr>Transcription</vt:lpstr>
      <vt:lpstr>PowerPoint Presentation</vt:lpstr>
      <vt:lpstr>Translation</vt:lpstr>
      <vt:lpstr>tRNA Transfer RNA</vt:lpstr>
      <vt:lpstr>Translation</vt:lpstr>
      <vt:lpstr>Codon</vt:lpstr>
      <vt:lpstr>PowerPoint Presentation</vt:lpstr>
      <vt:lpstr>PowerPoint Presentation</vt:lpstr>
      <vt:lpstr>Information Flow: DNA to RNA to Protein</vt:lpstr>
      <vt:lpstr>PowerPoint Presentation</vt:lpstr>
      <vt:lpstr>PowerPoint Presentation</vt:lpstr>
      <vt:lpstr>Let’s Go to the Video! DNA to RNA</vt:lpstr>
      <vt:lpstr>Let’s Go to the Video!     DNA TRANSLATION</vt:lpstr>
      <vt:lpstr>Comparing DNA and RNA</vt:lpstr>
      <vt:lpstr>Transcription/Translation Review</vt:lpstr>
    </vt:vector>
  </TitlesOfParts>
  <Company>Marian Weber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Heredity</dc:title>
  <dc:creator>Marian Weber</dc:creator>
  <cp:lastModifiedBy>Teacher E-Solutions</cp:lastModifiedBy>
  <cp:revision>23</cp:revision>
  <dcterms:created xsi:type="dcterms:W3CDTF">2009-04-16T00:51:05Z</dcterms:created>
  <dcterms:modified xsi:type="dcterms:W3CDTF">2019-01-18T16:36:20Z</dcterms:modified>
</cp:coreProperties>
</file>