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63" r:id="rId1"/>
  </p:sldMasterIdLst>
  <p:notesMasterIdLst>
    <p:notesMasterId r:id="rId79"/>
  </p:notesMasterIdLst>
  <p:sldIdLst>
    <p:sldId id="256" r:id="rId2"/>
    <p:sldId id="258" r:id="rId3"/>
    <p:sldId id="259" r:id="rId4"/>
    <p:sldId id="287" r:id="rId5"/>
    <p:sldId id="289" r:id="rId6"/>
    <p:sldId id="260" r:id="rId7"/>
    <p:sldId id="290" r:id="rId8"/>
    <p:sldId id="291" r:id="rId9"/>
    <p:sldId id="292" r:id="rId10"/>
    <p:sldId id="293" r:id="rId11"/>
    <p:sldId id="294" r:id="rId12"/>
    <p:sldId id="295" r:id="rId13"/>
    <p:sldId id="284" r:id="rId14"/>
    <p:sldId id="285" r:id="rId15"/>
    <p:sldId id="286" r:id="rId16"/>
    <p:sldId id="288" r:id="rId17"/>
    <p:sldId id="297" r:id="rId18"/>
    <p:sldId id="298" r:id="rId19"/>
    <p:sldId id="299" r:id="rId20"/>
    <p:sldId id="300" r:id="rId21"/>
    <p:sldId id="301" r:id="rId22"/>
    <p:sldId id="302" r:id="rId23"/>
    <p:sldId id="303" r:id="rId24"/>
    <p:sldId id="304" r:id="rId25"/>
    <p:sldId id="305" r:id="rId26"/>
    <p:sldId id="261" r:id="rId27"/>
    <p:sldId id="262" r:id="rId28"/>
    <p:sldId id="306" r:id="rId29"/>
    <p:sldId id="307" r:id="rId30"/>
    <p:sldId id="311" r:id="rId31"/>
    <p:sldId id="312" r:id="rId32"/>
    <p:sldId id="313" r:id="rId33"/>
    <p:sldId id="315" r:id="rId34"/>
    <p:sldId id="316" r:id="rId35"/>
    <p:sldId id="317" r:id="rId36"/>
    <p:sldId id="318" r:id="rId37"/>
    <p:sldId id="319" r:id="rId38"/>
    <p:sldId id="320" r:id="rId39"/>
    <p:sldId id="263" r:id="rId40"/>
    <p:sldId id="264" r:id="rId41"/>
    <p:sldId id="265" r:id="rId42"/>
    <p:sldId id="266" r:id="rId43"/>
    <p:sldId id="267" r:id="rId44"/>
    <p:sldId id="268" r:id="rId45"/>
    <p:sldId id="321" r:id="rId46"/>
    <p:sldId id="323" r:id="rId47"/>
    <p:sldId id="322" r:id="rId48"/>
    <p:sldId id="269" r:id="rId49"/>
    <p:sldId id="324" r:id="rId50"/>
    <p:sldId id="274" r:id="rId51"/>
    <p:sldId id="271" r:id="rId52"/>
    <p:sldId id="272" r:id="rId53"/>
    <p:sldId id="276" r:id="rId54"/>
    <p:sldId id="325" r:id="rId55"/>
    <p:sldId id="326" r:id="rId56"/>
    <p:sldId id="327" r:id="rId57"/>
    <p:sldId id="277" r:id="rId58"/>
    <p:sldId id="328" r:id="rId59"/>
    <p:sldId id="329" r:id="rId60"/>
    <p:sldId id="330" r:id="rId61"/>
    <p:sldId id="331" r:id="rId62"/>
    <p:sldId id="332" r:id="rId63"/>
    <p:sldId id="333" r:id="rId64"/>
    <p:sldId id="334" r:id="rId65"/>
    <p:sldId id="335" r:id="rId66"/>
    <p:sldId id="336" r:id="rId67"/>
    <p:sldId id="337" r:id="rId68"/>
    <p:sldId id="338" r:id="rId69"/>
    <p:sldId id="339" r:id="rId70"/>
    <p:sldId id="340" r:id="rId71"/>
    <p:sldId id="342" r:id="rId72"/>
    <p:sldId id="343" r:id="rId73"/>
    <p:sldId id="344" r:id="rId74"/>
    <p:sldId id="279" r:id="rId75"/>
    <p:sldId id="280" r:id="rId76"/>
    <p:sldId id="282" r:id="rId77"/>
    <p:sldId id="283" r:id="rId7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pitchFamily="8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pitchFamily="8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pitchFamily="8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pitchFamily="8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pitchFamily="8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pitchFamily="8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pitchFamily="8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pitchFamily="8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pitchFamily="8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B11"/>
    <a:srgbClr val="1E3DFF"/>
    <a:srgbClr val="B2FF34"/>
    <a:srgbClr val="4B32FF"/>
    <a:srgbClr val="FF10C6"/>
    <a:srgbClr val="17FF26"/>
    <a:srgbClr val="B6FF18"/>
    <a:srgbClr val="FF87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5561" autoAdjust="0"/>
    <p:restoredTop sz="90929"/>
  </p:normalViewPr>
  <p:slideViewPr>
    <p:cSldViewPr>
      <p:cViewPr varScale="1">
        <p:scale>
          <a:sx n="36" d="100"/>
          <a:sy n="36" d="100"/>
        </p:scale>
        <p:origin x="-365" y="-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93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3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5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4212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D4E4D827-2ECD-4F44-8CDF-B426ED4932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8045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8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8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8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8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8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fld id="{A46AC120-F94B-4018-AE48-0BDB0E39F916}" type="slidenum">
              <a:rPr lang="en-US" sz="1200" smtClean="0"/>
              <a:pPr/>
              <a:t>1</a:t>
            </a:fld>
            <a:endParaRPr lang="en-US" sz="1200" smtClean="0"/>
          </a:p>
        </p:txBody>
      </p:sp>
      <p:sp>
        <p:nvSpPr>
          <p:cNvPr id="9523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fld id="{C098B441-BCDE-40BD-8D0E-33D50442EC8B}" type="slidenum">
              <a:rPr lang="en-US" sz="1200" smtClean="0"/>
              <a:pPr/>
              <a:t>42</a:t>
            </a:fld>
            <a:endParaRPr lang="en-US" sz="1200" smtClean="0"/>
          </a:p>
        </p:txBody>
      </p:sp>
      <p:sp>
        <p:nvSpPr>
          <p:cNvPr id="104451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4452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i="1" smtClean="0">
                <a:latin typeface="Arial" pitchFamily="34" charset="0"/>
              </a:rPr>
              <a:t>{Show students a model of the double helix.  Explain what a spiral is and a helix is.}</a:t>
            </a:r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fld id="{09A00129-2946-4FB3-9A55-7F2D1F44C4BD}" type="slidenum">
              <a:rPr lang="en-US" sz="1200" smtClean="0"/>
              <a:pPr/>
              <a:t>43</a:t>
            </a:fld>
            <a:endParaRPr lang="en-US" sz="1200" smtClean="0"/>
          </a:p>
        </p:txBody>
      </p:sp>
      <p:sp>
        <p:nvSpPr>
          <p:cNvPr id="105475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5476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i="1" smtClean="0">
                <a:latin typeface="Arial" pitchFamily="34" charset="0"/>
              </a:rPr>
              <a:t>{Point to the 3-D mode, if you have one, to show the parts as you discuss them.}</a:t>
            </a:r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fld id="{11A0B623-A7BD-4582-9175-9AF0E625FB71}" type="slidenum">
              <a:rPr lang="en-US" sz="1200" smtClean="0"/>
              <a:pPr/>
              <a:t>44</a:t>
            </a:fld>
            <a:endParaRPr lang="en-US" sz="1200" smtClean="0"/>
          </a:p>
        </p:txBody>
      </p:sp>
      <p:sp>
        <p:nvSpPr>
          <p:cNvPr id="106499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6500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We will take apart the DNA molecule to see how it is put together.</a:t>
            </a:r>
          </a:p>
          <a:p>
            <a:pPr eaLnBrk="1" hangingPunct="1"/>
            <a:r>
              <a:rPr lang="en-US" smtClean="0">
                <a:latin typeface="Arial" pitchFamily="34" charset="0"/>
              </a:rPr>
              <a:t>First, we will look at one strand.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fld id="{5F5EF66F-8F96-4083-B685-2377D615486F}" type="slidenum">
              <a:rPr lang="en-US" sz="1200" smtClean="0"/>
              <a:pPr/>
              <a:t>45</a:t>
            </a:fld>
            <a:endParaRPr lang="en-US" sz="1200" smtClean="0"/>
          </a:p>
        </p:txBody>
      </p:sp>
      <p:sp>
        <p:nvSpPr>
          <p:cNvPr id="107523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7524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fld id="{1342F23A-E5FA-43A2-B5A4-6FDD18A61192}" type="slidenum">
              <a:rPr lang="en-US" sz="1200" smtClean="0"/>
              <a:pPr/>
              <a:t>46</a:t>
            </a:fld>
            <a:endParaRPr lang="en-US" sz="1200" smtClean="0"/>
          </a:p>
        </p:txBody>
      </p:sp>
      <p:sp>
        <p:nvSpPr>
          <p:cNvPr id="108547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8548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fld id="{A3A89AA8-0A93-4563-BCF5-A422228C8C47}" type="slidenum">
              <a:rPr lang="en-US" sz="1200" smtClean="0"/>
              <a:pPr/>
              <a:t>47</a:t>
            </a:fld>
            <a:endParaRPr lang="en-US" sz="1200" smtClean="0"/>
          </a:p>
        </p:txBody>
      </p:sp>
      <p:sp>
        <p:nvSpPr>
          <p:cNvPr id="109571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9572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fld id="{BEC3D6EB-D229-4AA8-888F-B15D105C3D5B}" type="slidenum">
              <a:rPr lang="en-US" sz="1200" smtClean="0"/>
              <a:pPr/>
              <a:t>48</a:t>
            </a:fld>
            <a:endParaRPr lang="en-US" sz="1200" smtClean="0"/>
          </a:p>
        </p:txBody>
      </p:sp>
      <p:sp>
        <p:nvSpPr>
          <p:cNvPr id="110595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0596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i="1" smtClean="0">
                <a:latin typeface="Arial" pitchFamily="34" charset="0"/>
              </a:rPr>
              <a:t>{Ask students where they have seen a similar molecule before in this class.</a:t>
            </a:r>
          </a:p>
          <a:p>
            <a:pPr eaLnBrk="1" hangingPunct="1"/>
            <a:r>
              <a:rPr lang="en-US" i="1" smtClean="0">
                <a:latin typeface="Arial" pitchFamily="34" charset="0"/>
              </a:rPr>
              <a:t> Answer: ATP .     Emphasize that nucleotides are the basic building blocks or units of a DNA molecule and that a single molecule has many millions of nucleotides.}</a:t>
            </a:r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fld id="{E139608C-8698-429B-A0BF-19283DDA9255}" type="slidenum">
              <a:rPr lang="en-US" sz="1200" smtClean="0"/>
              <a:pPr/>
              <a:t>49</a:t>
            </a:fld>
            <a:endParaRPr lang="en-US" sz="1200" smtClean="0"/>
          </a:p>
        </p:txBody>
      </p:sp>
      <p:sp>
        <p:nvSpPr>
          <p:cNvPr id="111619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1620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fld id="{5B1686CD-5FBF-4E59-BF5F-9E6D1DDA3498}" type="slidenum">
              <a:rPr lang="en-US" sz="1200" smtClean="0"/>
              <a:pPr/>
              <a:t>50</a:t>
            </a:fld>
            <a:endParaRPr lang="en-US" sz="1200" smtClean="0"/>
          </a:p>
        </p:txBody>
      </p:sp>
      <p:sp>
        <p:nvSpPr>
          <p:cNvPr id="112643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2644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fld id="{FB13A226-9B8C-4496-B567-02C36654EF35}" type="slidenum">
              <a:rPr lang="en-US" sz="1200" smtClean="0"/>
              <a:pPr/>
              <a:t>51</a:t>
            </a:fld>
            <a:endParaRPr lang="en-US" sz="1200" smtClean="0"/>
          </a:p>
        </p:txBody>
      </p:sp>
      <p:sp>
        <p:nvSpPr>
          <p:cNvPr id="113667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3668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These four bases are abbreviated by using their respective first letters.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fld id="{4647ED61-D6BF-441C-A587-82D0595CD6FF}" type="slidenum">
              <a:rPr lang="en-US" sz="1200" smtClean="0"/>
              <a:pPr/>
              <a:t>2</a:t>
            </a:fld>
            <a:endParaRPr lang="en-US" sz="1200" smtClean="0"/>
          </a:p>
        </p:txBody>
      </p:sp>
      <p:sp>
        <p:nvSpPr>
          <p:cNvPr id="96259" name="Rectangle 1026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fld id="{22B89BDF-3B71-4D58-95D8-4AAC4A412E52}" type="slidenum">
              <a:rPr lang="en-US" sz="1200" smtClean="0"/>
              <a:pPr/>
              <a:t>52</a:t>
            </a:fld>
            <a:endParaRPr lang="en-US" sz="1200" smtClean="0"/>
          </a:p>
        </p:txBody>
      </p:sp>
      <p:sp>
        <p:nvSpPr>
          <p:cNvPr id="114691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4692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i="1" smtClean="0">
                <a:latin typeface="Arial" pitchFamily="34" charset="0"/>
              </a:rPr>
              <a:t>{Point to the 3-D model to show the parts as you discuss them.}</a:t>
            </a:r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fld id="{940E2A50-0893-40E7-A1B3-0DE6E15945C0}" type="slidenum">
              <a:rPr lang="en-US" sz="1200" smtClean="0"/>
              <a:pPr/>
              <a:t>53</a:t>
            </a:fld>
            <a:endParaRPr lang="en-US" sz="1200" smtClean="0"/>
          </a:p>
        </p:txBody>
      </p:sp>
      <p:sp>
        <p:nvSpPr>
          <p:cNvPr id="115715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5716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fld id="{A587C676-4BCC-4848-994D-086908752637}" type="slidenum">
              <a:rPr lang="en-US" sz="1200" smtClean="0"/>
              <a:pPr/>
              <a:t>54</a:t>
            </a:fld>
            <a:endParaRPr lang="en-US" sz="1200" smtClean="0"/>
          </a:p>
        </p:txBody>
      </p:sp>
      <p:sp>
        <p:nvSpPr>
          <p:cNvPr id="116739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6740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fld id="{1C6646FF-7DEA-446E-BF76-D390F4A1D849}" type="slidenum">
              <a:rPr lang="en-US" sz="1200" smtClean="0"/>
              <a:pPr/>
              <a:t>55</a:t>
            </a:fld>
            <a:endParaRPr lang="en-US" sz="1200" smtClean="0"/>
          </a:p>
        </p:txBody>
      </p:sp>
      <p:sp>
        <p:nvSpPr>
          <p:cNvPr id="117763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7764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fld id="{297E5980-A2D6-4D29-ADE3-D0072154A2A4}" type="slidenum">
              <a:rPr lang="en-US" sz="1200" smtClean="0"/>
              <a:pPr/>
              <a:t>56</a:t>
            </a:fld>
            <a:endParaRPr lang="en-US" sz="1200" smtClean="0"/>
          </a:p>
        </p:txBody>
      </p:sp>
      <p:sp>
        <p:nvSpPr>
          <p:cNvPr id="118787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8788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fld id="{A703CCF0-FBCD-4D6E-B398-6A22F757C09D}" type="slidenum">
              <a:rPr lang="en-US" sz="1200" smtClean="0"/>
              <a:pPr/>
              <a:t>57</a:t>
            </a:fld>
            <a:endParaRPr lang="en-US" sz="1200" smtClean="0"/>
          </a:p>
        </p:txBody>
      </p:sp>
      <p:sp>
        <p:nvSpPr>
          <p:cNvPr id="119811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9812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If you unravel all the DNA in the chromosomes of one of your cells, it would stretch out 2 meters.  If you did this to the DNA in all your cells, it would stretch from here to sun more than 400 hundred times!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fld id="{E5013826-8DBA-405B-AC5B-B974DD6E5BCA}" type="slidenum">
              <a:rPr lang="en-US" sz="1200" smtClean="0"/>
              <a:pPr/>
              <a:t>58</a:t>
            </a:fld>
            <a:endParaRPr lang="en-US" sz="1200" smtClean="0"/>
          </a:p>
        </p:txBody>
      </p:sp>
      <p:sp>
        <p:nvSpPr>
          <p:cNvPr id="120835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0836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fld id="{3A43EF81-6D10-437E-BDE5-B256BB3614E6}" type="slidenum">
              <a:rPr lang="en-US" sz="1200" smtClean="0"/>
              <a:pPr/>
              <a:t>59</a:t>
            </a:fld>
            <a:endParaRPr lang="en-US" sz="1200" smtClean="0"/>
          </a:p>
        </p:txBody>
      </p:sp>
      <p:sp>
        <p:nvSpPr>
          <p:cNvPr id="121859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1860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fld id="{C3B32E4C-553B-48D7-A760-69A58B5735F9}" type="slidenum">
              <a:rPr lang="en-US" sz="1200" smtClean="0"/>
              <a:pPr/>
              <a:t>60</a:t>
            </a:fld>
            <a:endParaRPr lang="en-US" sz="1200" smtClean="0"/>
          </a:p>
        </p:txBody>
      </p:sp>
      <p:sp>
        <p:nvSpPr>
          <p:cNvPr id="122883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2884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fld id="{6A60DDB0-C9C5-42E5-B766-525F14FBF127}" type="slidenum">
              <a:rPr lang="en-US" sz="1200" smtClean="0"/>
              <a:pPr/>
              <a:t>61</a:t>
            </a:fld>
            <a:endParaRPr lang="en-US" sz="1200" smtClean="0"/>
          </a:p>
        </p:txBody>
      </p:sp>
      <p:sp>
        <p:nvSpPr>
          <p:cNvPr id="123907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3908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fld id="{0342BAF1-3643-4063-AB67-96BFB07EF337}" type="slidenum">
              <a:rPr lang="en-US" sz="1200" smtClean="0"/>
              <a:pPr/>
              <a:t>3</a:t>
            </a:fld>
            <a:endParaRPr lang="en-US" sz="1200" smtClean="0"/>
          </a:p>
        </p:txBody>
      </p:sp>
      <p:sp>
        <p:nvSpPr>
          <p:cNvPr id="9728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fld id="{B59A9ACD-2FAA-47D5-83D4-94FB9BC50373}" type="slidenum">
              <a:rPr lang="en-US" sz="1200" smtClean="0"/>
              <a:pPr/>
              <a:t>62</a:t>
            </a:fld>
            <a:endParaRPr lang="en-US" sz="1200" smtClean="0"/>
          </a:p>
        </p:txBody>
      </p:sp>
      <p:sp>
        <p:nvSpPr>
          <p:cNvPr id="124931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4932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When a reporter transcribes a speech, the language remains the same.  However, the form of the message changes from spoken to written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fld id="{9C276300-1E0E-43A1-A05E-2BAD74AB0F72}" type="slidenum">
              <a:rPr lang="en-US" sz="1200" smtClean="0"/>
              <a:pPr/>
              <a:t>63</a:t>
            </a:fld>
            <a:endParaRPr lang="en-US" sz="1200" smtClean="0"/>
          </a:p>
        </p:txBody>
      </p:sp>
      <p:sp>
        <p:nvSpPr>
          <p:cNvPr id="125955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5956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fld id="{65B6379C-BBC6-4F29-B08B-4EF718514C96}" type="slidenum">
              <a:rPr lang="en-US" sz="1200" smtClean="0"/>
              <a:pPr/>
              <a:t>64</a:t>
            </a:fld>
            <a:endParaRPr lang="en-US" sz="1200" smtClean="0"/>
          </a:p>
        </p:txBody>
      </p:sp>
      <p:sp>
        <p:nvSpPr>
          <p:cNvPr id="126979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6980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fld id="{59FD05F9-4712-4407-9228-C3B1098E39E7}" type="slidenum">
              <a:rPr lang="en-US" sz="1200" smtClean="0"/>
              <a:pPr/>
              <a:t>65</a:t>
            </a:fld>
            <a:endParaRPr lang="en-US" sz="1200" smtClean="0"/>
          </a:p>
        </p:txBody>
      </p:sp>
      <p:sp>
        <p:nvSpPr>
          <p:cNvPr id="128003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8004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fld id="{45A4EDA2-D81E-4910-B856-3B738909E609}" type="slidenum">
              <a:rPr lang="en-US" sz="1200" smtClean="0"/>
              <a:pPr/>
              <a:t>66</a:t>
            </a:fld>
            <a:endParaRPr lang="en-US" sz="1200" smtClean="0"/>
          </a:p>
        </p:txBody>
      </p:sp>
      <p:sp>
        <p:nvSpPr>
          <p:cNvPr id="129027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9028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fld id="{AA55D949-6456-40C4-8476-F4ABFB87E126}" type="slidenum">
              <a:rPr lang="en-US" sz="1200" smtClean="0"/>
              <a:pPr/>
              <a:t>67</a:t>
            </a:fld>
            <a:endParaRPr lang="en-US" sz="1200" smtClean="0"/>
          </a:p>
        </p:txBody>
      </p:sp>
      <p:sp>
        <p:nvSpPr>
          <p:cNvPr id="130051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0052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fld id="{6F30DEA8-68D7-4845-B73C-41D85F320990}" type="slidenum">
              <a:rPr lang="en-US" sz="1200" smtClean="0"/>
              <a:pPr/>
              <a:t>68</a:t>
            </a:fld>
            <a:endParaRPr lang="en-US" sz="1200" smtClean="0"/>
          </a:p>
        </p:txBody>
      </p:sp>
      <p:sp>
        <p:nvSpPr>
          <p:cNvPr id="131075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1076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fld id="{70FA4BAE-A664-4F93-AEDD-A18E7A4DB501}" type="slidenum">
              <a:rPr lang="en-US" sz="1200" smtClean="0"/>
              <a:pPr/>
              <a:t>69</a:t>
            </a:fld>
            <a:endParaRPr lang="en-US" sz="1200" smtClean="0"/>
          </a:p>
        </p:txBody>
      </p:sp>
      <p:sp>
        <p:nvSpPr>
          <p:cNvPr id="132099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2100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fld id="{CCFD1FEA-C108-4EAD-9FCC-8EDD9CF7341B}" type="slidenum">
              <a:rPr lang="en-US" sz="1200" smtClean="0"/>
              <a:pPr/>
              <a:t>70</a:t>
            </a:fld>
            <a:endParaRPr lang="en-US" sz="1200" smtClean="0"/>
          </a:p>
        </p:txBody>
      </p:sp>
      <p:sp>
        <p:nvSpPr>
          <p:cNvPr id="133123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3124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fld id="{A0C37B03-BE56-4835-81B1-E4521F93ABB6}" type="slidenum">
              <a:rPr lang="en-US" sz="1200" smtClean="0"/>
              <a:pPr/>
              <a:t>71</a:t>
            </a:fld>
            <a:endParaRPr lang="en-US" sz="1200" smtClean="0"/>
          </a:p>
        </p:txBody>
      </p:sp>
      <p:sp>
        <p:nvSpPr>
          <p:cNvPr id="134147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4148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fld id="{0FC85F41-819F-4DBF-A4FD-00B907CA227C}" type="slidenum">
              <a:rPr lang="en-US" sz="1200" smtClean="0"/>
              <a:pPr/>
              <a:t>6</a:t>
            </a:fld>
            <a:endParaRPr lang="en-US" sz="1200" smtClean="0"/>
          </a:p>
        </p:txBody>
      </p:sp>
      <p:sp>
        <p:nvSpPr>
          <p:cNvPr id="9830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fld id="{7C2856B5-0291-4DEE-B10D-E5FF7DAD894F}" type="slidenum">
              <a:rPr lang="en-US" sz="1200" smtClean="0"/>
              <a:pPr/>
              <a:t>72</a:t>
            </a:fld>
            <a:endParaRPr lang="en-US" sz="1200" smtClean="0"/>
          </a:p>
        </p:txBody>
      </p:sp>
      <p:sp>
        <p:nvSpPr>
          <p:cNvPr id="135171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5172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fld id="{BBCE4B73-8DFD-4B9F-BEB8-37BF0CBF63C2}" type="slidenum">
              <a:rPr lang="en-US" sz="1200" smtClean="0"/>
              <a:pPr/>
              <a:t>73</a:t>
            </a:fld>
            <a:endParaRPr lang="en-US" sz="1200" smtClean="0"/>
          </a:p>
        </p:txBody>
      </p:sp>
      <p:sp>
        <p:nvSpPr>
          <p:cNvPr id="136195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6196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fld id="{91B1F9E1-1637-4DA2-9B2C-C93DAD5FB33B}" type="slidenum">
              <a:rPr lang="en-US" sz="1200" smtClean="0"/>
              <a:pPr/>
              <a:t>26</a:t>
            </a:fld>
            <a:endParaRPr lang="en-US" sz="1200" smtClean="0"/>
          </a:p>
        </p:txBody>
      </p:sp>
      <p:sp>
        <p:nvSpPr>
          <p:cNvPr id="9933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fld id="{D7A68749-756C-42A4-800E-10DA62331545}" type="slidenum">
              <a:rPr lang="en-US" sz="1200" smtClean="0"/>
              <a:pPr/>
              <a:t>27</a:t>
            </a:fld>
            <a:endParaRPr lang="en-US" sz="1200" smtClean="0"/>
          </a:p>
        </p:txBody>
      </p:sp>
      <p:sp>
        <p:nvSpPr>
          <p:cNvPr id="10035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fld id="{4C65CC4C-DA4D-40C3-B587-382444E56991}" type="slidenum">
              <a:rPr lang="en-US" sz="1200" smtClean="0"/>
              <a:pPr/>
              <a:t>39</a:t>
            </a:fld>
            <a:endParaRPr lang="en-US" sz="1200" smtClean="0"/>
          </a:p>
        </p:txBody>
      </p:sp>
      <p:sp>
        <p:nvSpPr>
          <p:cNvPr id="101379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1380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Why is DNA called the blueprint of life?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fld id="{6AED75C1-55E4-4279-B4F1-F0D9C9C39AC7}" type="slidenum">
              <a:rPr lang="en-US" sz="1200" smtClean="0"/>
              <a:pPr/>
              <a:t>40</a:t>
            </a:fld>
            <a:endParaRPr lang="en-US" sz="1200" smtClean="0"/>
          </a:p>
        </p:txBody>
      </p:sp>
      <p:sp>
        <p:nvSpPr>
          <p:cNvPr id="102403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2404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About better food crops, this area is controversial. There is a Dr. Charles Arntzen who is working on bioengineering foods with vaccines in them.  People in poor countries could be immunized against diseases just by eating a banana, for instance.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fld id="{38D60916-5912-4C97-865D-F90FE7BF625F}" type="slidenum">
              <a:rPr lang="en-US" sz="1200" smtClean="0"/>
              <a:pPr/>
              <a:t>41</a:t>
            </a:fld>
            <a:endParaRPr lang="en-US" sz="1200" smtClean="0"/>
          </a:p>
        </p:txBody>
      </p:sp>
      <p:sp>
        <p:nvSpPr>
          <p:cNvPr id="103427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3428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{</a:t>
            </a:r>
            <a:r>
              <a:rPr lang="en-US" i="1" smtClean="0">
                <a:latin typeface="Arial" pitchFamily="34" charset="0"/>
              </a:rPr>
              <a:t>Ask students where the chromosomes are in this picture.  Or ask them where the DNA is.  Remind them that the mitochondria also have DNA</a:t>
            </a:r>
            <a:r>
              <a:rPr lang="en-US" smtClean="0">
                <a:latin typeface="Arial" pitchFamily="34" charset="0"/>
              </a:rPr>
              <a:t>.}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B67D6-6EC2-47F3-8FA9-505043A66D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585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A453FE-B46E-45AC-9410-56D9D86789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5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0A5770-71C5-4E5E-B818-B880F5D9D8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8083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99FA04-2D2C-453D-8E51-FEF9E8531C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730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CB93D2-4260-4C4C-ACB6-4C39B6A150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69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CF9533-04B9-42E7-91A2-3951E6A897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8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5EC7B6-E97E-495C-8B05-E760154B39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050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FB30ED-58EC-4415-B449-50843DDC99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42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61E3B-4EDB-455F-92B8-223FD027FD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064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3FDDE-341F-45CA-A76B-85935D691F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037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2F5D99-E544-4D5A-82DC-66FDD81B6E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76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E7B9EA-5425-48EA-88A0-7FA9398A95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970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49A1E6-35FF-4944-98CB-CD70E10AA3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848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00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00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00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251445EF-DF83-4599-9ABE-1CE0C9EE37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01" r:id="rId12"/>
    <p:sldLayoutId id="2147483802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pitchFamily="8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pitchFamily="8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pitchFamily="8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pitchFamily="8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pitchFamily="8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pitchFamily="8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pitchFamily="8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3.png"/><Relationship Id="rId7" Type="http://schemas.openxmlformats.org/officeDocument/2006/relationships/image" Target="../media/image1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celebritystorm.com/posters/CharlieSheen/index.html" TargetMode="Externa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o.miami.edu/dana/104/homologalleles.jpg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4.png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6.png"/><Relationship Id="rId5" Type="http://schemas.openxmlformats.org/officeDocument/2006/relationships/oleObject" Target="../embeddings/oleObject2.bin"/><Relationship Id="rId4" Type="http://schemas.openxmlformats.org/officeDocument/2006/relationships/audio" Target="../media/audio1.wav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63.png"/><Relationship Id="rId4" Type="http://schemas.openxmlformats.org/officeDocument/2006/relationships/oleObject" Target="../embeddings/oleObject3.bin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gi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5.png"/><Relationship Id="rId5" Type="http://schemas.openxmlformats.org/officeDocument/2006/relationships/oleObject" Target="../embeddings/oleObject4.bin"/><Relationship Id="rId4" Type="http://schemas.openxmlformats.org/officeDocument/2006/relationships/audio" Target="../media/audio2.wav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gi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7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gi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0.gif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gi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5.gif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78.png"/><Relationship Id="rId4" Type="http://schemas.openxmlformats.org/officeDocument/2006/relationships/oleObject" Target="../embeddings/oleObject5.bin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wmf"/><Relationship Id="rId2" Type="http://schemas.openxmlformats.org/officeDocument/2006/relationships/slideLayout" Target="../slideLayouts/slideLayout2.xml"/><Relationship Id="rId1" Type="http://schemas.openxmlformats.org/officeDocument/2006/relationships/video" Target="Biologix__Transcription_of_DNA_to_Messenger_RNA.mov" TargetMode="Externa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wmf"/><Relationship Id="rId2" Type="http://schemas.openxmlformats.org/officeDocument/2006/relationships/slideLayout" Target="../slideLayouts/slideLayout2.xml"/><Relationship Id="rId1" Type="http://schemas.openxmlformats.org/officeDocument/2006/relationships/video" Target="DNATranscriptiontoMRNA.mov" TargetMode="Externa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wmf"/><Relationship Id="rId2" Type="http://schemas.openxmlformats.org/officeDocument/2006/relationships/slideLayout" Target="../slideLayouts/slideLayout2.xml"/><Relationship Id="rId1" Type="http://schemas.openxmlformats.org/officeDocument/2006/relationships/video" Target="ComparingDNAandRNA.mov" TargetMode="Externa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wmf"/><Relationship Id="rId2" Type="http://schemas.openxmlformats.org/officeDocument/2006/relationships/slideLayout" Target="../slideLayouts/slideLayout2.xml"/><Relationship Id="rId1" Type="http://schemas.openxmlformats.org/officeDocument/2006/relationships/video" Target="TranscriptionTranslationReview.mov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2286000"/>
            <a:ext cx="7924800" cy="2667000"/>
          </a:xfrm>
        </p:spPr>
        <p:txBody>
          <a:bodyPr/>
          <a:lstStyle/>
          <a:p>
            <a:pPr eaLnBrk="1" hangingPunct="1">
              <a:defRPr/>
            </a:pPr>
            <a:r>
              <a:rPr lang="en-US" sz="800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Genetics and Heredity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14-02-PF1F2Hybrids-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00"/>
          <a:stretch>
            <a:fillRect/>
          </a:stretch>
        </p:blipFill>
        <p:spPr bwMode="auto">
          <a:xfrm>
            <a:off x="2971800" y="533400"/>
            <a:ext cx="6115050" cy="628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3213100" y="39688"/>
            <a:ext cx="44021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/>
            <a:r>
              <a:rPr lang="en-US" b="1"/>
              <a:t>Typical breeding experiment </a:t>
            </a:r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76200" y="457200"/>
            <a:ext cx="3048000" cy="603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P generation</a:t>
            </a:r>
            <a:r>
              <a:rPr lang="en-US" sz="2000"/>
              <a:t> (parental generation)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b="1"/>
              <a:t>F1 generation</a:t>
            </a:r>
            <a:r>
              <a:rPr lang="en-US" sz="2000"/>
              <a:t> (first filial generation, the word filial from the Latin word for "son") are the hybrid offspring.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/>
              <a:t>Allowing these F1 hybrids to self-pollinate produces: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b="1"/>
              <a:t>F2 generation</a:t>
            </a:r>
            <a:r>
              <a:rPr lang="en-US" sz="2000"/>
              <a:t> (second filial generation). </a:t>
            </a:r>
          </a:p>
          <a:p>
            <a:pPr eaLnBrk="1" hangingPunct="1">
              <a:spcBef>
                <a:spcPct val="50000"/>
              </a:spcBef>
            </a:pPr>
            <a:endParaRPr lang="en-US" sz="2000"/>
          </a:p>
          <a:p>
            <a:pPr eaLnBrk="1" hangingPunct="1">
              <a:spcBef>
                <a:spcPct val="50000"/>
              </a:spcBef>
            </a:pPr>
            <a:r>
              <a:rPr lang="en-US" sz="2000"/>
              <a:t>It is the analysis of this that lead to an understanding of genetic crosses.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533400" y="228600"/>
            <a:ext cx="8180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/>
            <a:r>
              <a:rPr lang="en-US" b="1"/>
              <a:t>Mendel studies seven characteristics in the garden pea</a:t>
            </a:r>
          </a:p>
        </p:txBody>
      </p:sp>
      <p:pic>
        <p:nvPicPr>
          <p:cNvPr id="30723" name="Picture 3" descr="Figure 10-4"/>
          <p:cNvPicPr>
            <a:picLocks noChangeAspect="1" noChangeArrowheads="1"/>
          </p:cNvPicPr>
          <p:nvPr/>
        </p:nvPicPr>
        <p:blipFill>
          <a:blip r:embed="rId2">
            <a:lum bright="-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2838"/>
            <a:ext cx="9144000" cy="528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4416425" y="3246438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r>
              <a:rPr lang="en-US" sz="1800"/>
              <a:t>: </a:t>
            </a:r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4416425" y="3246438"/>
            <a:ext cx="2476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r>
              <a:rPr lang="en-US" sz="1800"/>
              <a:t> </a:t>
            </a:r>
          </a:p>
        </p:txBody>
      </p:sp>
      <p:pic>
        <p:nvPicPr>
          <p:cNvPr id="31748" name="Picture 4" descr="14T-01-F1CrossesInPe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00" b="3200"/>
          <a:stretch>
            <a:fillRect/>
          </a:stretch>
        </p:blipFill>
        <p:spPr bwMode="auto">
          <a:xfrm>
            <a:off x="0" y="-60325"/>
            <a:ext cx="9144000" cy="689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6096000" y="5867400"/>
            <a:ext cx="3048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/>
            <a:r>
              <a:rPr lang="en-US" b="1"/>
              <a:t>Statistics indicated a pattern.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026" descr="home_pics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962400"/>
            <a:ext cx="1171575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1027" descr="Kirk Dougl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267200"/>
            <a:ext cx="1905000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1028" descr="Kirk Dougla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900" y="4495800"/>
            <a:ext cx="1104900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1029" descr="collage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2400"/>
            <a:ext cx="5029200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1030" descr="Charlie Sheen poster gallery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13" y="228600"/>
            <a:ext cx="2084387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5" name="Picture 1031" descr="front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581400"/>
            <a:ext cx="1905000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6" name="Text Box 1032"/>
          <p:cNvSpPr txBox="1">
            <a:spLocks noChangeArrowheads="1"/>
          </p:cNvSpPr>
          <p:nvPr/>
        </p:nvSpPr>
        <p:spPr bwMode="auto">
          <a:xfrm>
            <a:off x="381000" y="2819400"/>
            <a:ext cx="6019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/>
              <a:t>How is it possible to maintain such genetic continuity?</a:t>
            </a:r>
          </a:p>
        </p:txBody>
      </p:sp>
      <p:sp>
        <p:nvSpPr>
          <p:cNvPr id="32777" name="Text Box 1033"/>
          <p:cNvSpPr txBox="1">
            <a:spLocks noChangeArrowheads="1"/>
          </p:cNvSpPr>
          <p:nvPr/>
        </p:nvSpPr>
        <p:spPr bwMode="auto">
          <a:xfrm>
            <a:off x="1812925" y="2398713"/>
            <a:ext cx="1619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/>
            <a:r>
              <a:rPr lang="en-US" sz="1800" b="1"/>
              <a:t>Martin Sheen</a:t>
            </a:r>
          </a:p>
        </p:txBody>
      </p:sp>
      <p:sp>
        <p:nvSpPr>
          <p:cNvPr id="32778" name="Text Box 1034"/>
          <p:cNvSpPr txBox="1">
            <a:spLocks noChangeArrowheads="1"/>
          </p:cNvSpPr>
          <p:nvPr/>
        </p:nvSpPr>
        <p:spPr bwMode="auto">
          <a:xfrm>
            <a:off x="6705600" y="2627313"/>
            <a:ext cx="1708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/>
            <a:r>
              <a:rPr lang="en-US" sz="1800" b="1"/>
              <a:t>Charlie Sheen</a:t>
            </a:r>
          </a:p>
        </p:txBody>
      </p:sp>
      <p:sp>
        <p:nvSpPr>
          <p:cNvPr id="32779" name="Text Box 1035"/>
          <p:cNvSpPr txBox="1">
            <a:spLocks noChangeArrowheads="1"/>
          </p:cNvSpPr>
          <p:nvPr/>
        </p:nvSpPr>
        <p:spPr bwMode="auto">
          <a:xfrm>
            <a:off x="6915150" y="6437313"/>
            <a:ext cx="1847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/>
            <a:r>
              <a:rPr lang="en-US" sz="1800" b="1"/>
              <a:t>Emilio Estevez </a:t>
            </a:r>
          </a:p>
        </p:txBody>
      </p:sp>
      <p:sp>
        <p:nvSpPr>
          <p:cNvPr id="32780" name="Text Box 1036"/>
          <p:cNvSpPr txBox="1">
            <a:spLocks noChangeArrowheads="1"/>
          </p:cNvSpPr>
          <p:nvPr/>
        </p:nvSpPr>
        <p:spPr bwMode="auto">
          <a:xfrm>
            <a:off x="517525" y="6361113"/>
            <a:ext cx="1593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/>
            <a:r>
              <a:rPr lang="en-US" sz="1800" b="1"/>
              <a:t>Kirk Douglas</a:t>
            </a:r>
          </a:p>
        </p:txBody>
      </p:sp>
      <p:sp>
        <p:nvSpPr>
          <p:cNvPr id="32781" name="Text Box 1037"/>
          <p:cNvSpPr txBox="1">
            <a:spLocks noChangeArrowheads="1"/>
          </p:cNvSpPr>
          <p:nvPr/>
        </p:nvSpPr>
        <p:spPr bwMode="auto">
          <a:xfrm>
            <a:off x="2574925" y="6477000"/>
            <a:ext cx="1022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/>
            <a:r>
              <a:rPr lang="en-US" sz="1800" b="1"/>
              <a:t>Michael</a:t>
            </a:r>
          </a:p>
        </p:txBody>
      </p:sp>
      <p:sp>
        <p:nvSpPr>
          <p:cNvPr id="32782" name="Text Box 1038"/>
          <p:cNvSpPr txBox="1">
            <a:spLocks noChangeArrowheads="1"/>
          </p:cNvSpPr>
          <p:nvPr/>
        </p:nvSpPr>
        <p:spPr bwMode="auto">
          <a:xfrm>
            <a:off x="4324350" y="6110288"/>
            <a:ext cx="6286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/>
            <a:r>
              <a:rPr lang="en-US" sz="1800" b="1"/>
              <a:t>Kirk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152400" y="152400"/>
            <a:ext cx="9144000" cy="177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000" b="1"/>
              <a:t>Chromosomes</a:t>
            </a:r>
            <a:endParaRPr lang="en-US"/>
          </a:p>
          <a:p>
            <a:pPr eaLnBrk="1" hangingPunct="1">
              <a:spcBef>
                <a:spcPct val="50000"/>
              </a:spcBef>
            </a:pPr>
            <a:r>
              <a:rPr lang="en-US" sz="2800" b="1"/>
              <a:t>Homologous chromosome</a:t>
            </a:r>
            <a:r>
              <a:rPr lang="en-US" sz="2800"/>
              <a:t>: one of a matching pair of chromosomes, one inherited from each parent.</a:t>
            </a:r>
            <a:r>
              <a:rPr lang="en-US" sz="2000"/>
              <a:t> </a:t>
            </a:r>
          </a:p>
        </p:txBody>
      </p:sp>
      <p:pic>
        <p:nvPicPr>
          <p:cNvPr id="33795" name="Picture 3" descr="Figure 9-13"/>
          <p:cNvPicPr>
            <a:picLocks noChangeAspect="1" noChangeArrowheads="1"/>
          </p:cNvPicPr>
          <p:nvPr/>
        </p:nvPicPr>
        <p:blipFill>
          <a:blip r:embed="rId2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133600"/>
            <a:ext cx="4572000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5" descr="homologalleles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lum bright="-4000" contras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87"/>
          <a:stretch>
            <a:fillRect/>
          </a:stretch>
        </p:blipFill>
        <p:spPr bwMode="auto">
          <a:xfrm>
            <a:off x="457200" y="2971800"/>
            <a:ext cx="3657600" cy="240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Text Box 6"/>
          <p:cNvSpPr txBox="1">
            <a:spLocks noChangeArrowheads="1"/>
          </p:cNvSpPr>
          <p:nvPr/>
        </p:nvSpPr>
        <p:spPr bwMode="auto">
          <a:xfrm>
            <a:off x="4860925" y="5802313"/>
            <a:ext cx="35861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/>
            <a:r>
              <a:rPr lang="en-US" sz="2000"/>
              <a:t>Sister chromatids are identical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1026" descr="f_b11homolgs"/>
          <p:cNvPicPr>
            <a:picLocks noChangeAspect="1" noChangeArrowheads="1"/>
          </p:cNvPicPr>
          <p:nvPr/>
        </p:nvPicPr>
        <p:blipFill>
          <a:blip r:embed="rId2">
            <a:lum bright="-4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88950"/>
            <a:ext cx="89154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Text Box 1027"/>
          <p:cNvSpPr txBox="1">
            <a:spLocks noChangeArrowheads="1"/>
          </p:cNvSpPr>
          <p:nvPr/>
        </p:nvSpPr>
        <p:spPr bwMode="auto">
          <a:xfrm>
            <a:off x="152400" y="533400"/>
            <a:ext cx="1752600" cy="36671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18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76200" y="76200"/>
            <a:ext cx="9144000" cy="268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What genetic principles account for the transmission of such traits from parents to offspring? 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b="1"/>
              <a:t>The Blending Hypothesis of Inheritance</a:t>
            </a:r>
            <a:endParaRPr lang="en-US" sz="2000"/>
          </a:p>
          <a:p>
            <a:pPr eaLnBrk="1" hangingPunct="1">
              <a:spcBef>
                <a:spcPct val="50000"/>
              </a:spcBef>
            </a:pPr>
            <a:r>
              <a:rPr lang="en-US" sz="2000"/>
              <a:t>In the early 1800’s the blending hypothesis was proposed.  Genetic material contributed by the two parents mixes in a manner analogous to the way blue and yellow paints blend to make green. 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/>
              <a:t>	What would happen if this was the case?</a:t>
            </a:r>
          </a:p>
        </p:txBody>
      </p:sp>
      <p:pic>
        <p:nvPicPr>
          <p:cNvPr id="35843" name="Picture 3" descr="eye-col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135313"/>
            <a:ext cx="3314700" cy="296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152400" y="5376863"/>
            <a:ext cx="9144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2000"/>
          </a:p>
        </p:txBody>
      </p:sp>
      <p:pic>
        <p:nvPicPr>
          <p:cNvPr id="35845" name="Picture 5" descr="pain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124200"/>
            <a:ext cx="4619625" cy="294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152400" y="76200"/>
            <a:ext cx="89916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/>
              <a:t>Law of Dominance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/>
              <a:t>In the monohybrid cross (mating of two organisms that differ in only one character), one version disappeared.</a:t>
            </a:r>
            <a:r>
              <a:rPr lang="en-US" sz="1800"/>
              <a:t> </a:t>
            </a:r>
          </a:p>
        </p:txBody>
      </p:sp>
      <p:pic>
        <p:nvPicPr>
          <p:cNvPr id="36867" name="Picture 3" descr="14-02-PF1F2Hybrids-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800"/>
          <a:stretch>
            <a:fillRect/>
          </a:stretch>
        </p:blipFill>
        <p:spPr bwMode="auto">
          <a:xfrm>
            <a:off x="1219200" y="1676400"/>
            <a:ext cx="6115050" cy="358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457200" y="5410200"/>
            <a:ext cx="8458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/>
              <a:t>What happens when the F1’s are crossed?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0" y="609600"/>
            <a:ext cx="3048000" cy="447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/>
              <a:t>The F1 crossed produced the F2 generation and the lost trait appeared with predictable ratios.</a:t>
            </a:r>
          </a:p>
          <a:p>
            <a:pPr eaLnBrk="1" hangingPunct="1">
              <a:spcBef>
                <a:spcPct val="50000"/>
              </a:spcBef>
            </a:pPr>
            <a:endParaRPr lang="en-US"/>
          </a:p>
          <a:p>
            <a:pPr eaLnBrk="1" hangingPunct="1">
              <a:spcBef>
                <a:spcPct val="50000"/>
              </a:spcBef>
            </a:pPr>
            <a:r>
              <a:rPr lang="en-US"/>
              <a:t>This led to the formulation of the current model of inheritance.   </a:t>
            </a:r>
          </a:p>
        </p:txBody>
      </p:sp>
      <p:pic>
        <p:nvPicPr>
          <p:cNvPr id="37891" name="Picture 3" descr="14-02-PF1F2Hybrids-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8" t="32001" r="8496" b="3200"/>
          <a:stretch>
            <a:fillRect/>
          </a:stretch>
        </p:blipFill>
        <p:spPr bwMode="auto">
          <a:xfrm>
            <a:off x="3189288" y="304800"/>
            <a:ext cx="5878512" cy="459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228600" y="228600"/>
            <a:ext cx="8686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/>
              <a:t>Alleles:</a:t>
            </a:r>
            <a:r>
              <a:rPr lang="en-US" sz="2000" b="1"/>
              <a:t> alternative versions of a gene</a:t>
            </a:r>
            <a:r>
              <a:rPr lang="en-US" sz="2000"/>
              <a:t>. 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/>
              <a:t>The gene for a particular inherited character resides at a specific locus (position) on homologous chromosome. </a:t>
            </a:r>
          </a:p>
        </p:txBody>
      </p:sp>
      <p:pic>
        <p:nvPicPr>
          <p:cNvPr id="38915" name="Picture 3" descr="14-03-Alleles-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00"/>
          <a:stretch>
            <a:fillRect/>
          </a:stretch>
        </p:blipFill>
        <p:spPr bwMode="auto">
          <a:xfrm>
            <a:off x="152400" y="1600200"/>
            <a:ext cx="4267200" cy="30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4" descr="alleles"/>
          <p:cNvPicPr>
            <a:picLocks noChangeAspect="1" noChangeArrowheads="1"/>
          </p:cNvPicPr>
          <p:nvPr/>
        </p:nvPicPr>
        <p:blipFill>
          <a:blip r:embed="rId3">
            <a:lum bright="-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24000"/>
            <a:ext cx="4384675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7" name="Text Box 5"/>
          <p:cNvSpPr txBox="1">
            <a:spLocks noChangeArrowheads="1"/>
          </p:cNvSpPr>
          <p:nvPr/>
        </p:nvSpPr>
        <p:spPr bwMode="auto">
          <a:xfrm>
            <a:off x="228600" y="4953000"/>
            <a:ext cx="47244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/>
              <a:t>For each character, an organism inherits two alleles, one from each parent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kumimoji="1" lang="en-US" sz="600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History</a:t>
            </a:r>
            <a:endParaRPr kumimoji="1" lang="en-US" smtClean="0"/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kumimoji="1" lang="en-US" sz="2800" smtClean="0">
                <a:solidFill>
                  <a:srgbClr val="4B32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Genetics</a:t>
            </a:r>
            <a:r>
              <a:rPr kumimoji="1" lang="en-US" sz="28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 is the study of genes.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kumimoji="1" lang="en-US" sz="2800" smtClean="0">
                <a:solidFill>
                  <a:srgbClr val="4B32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Inheritance</a:t>
            </a:r>
            <a:r>
              <a:rPr kumimoji="1" lang="en-US" sz="28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 is how traits, or characteristics, are passed on from generation to generation.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kumimoji="1" lang="en-US" sz="28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Chromosomes are made up of genes, which are made up of DNA.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kumimoji="1" lang="en-US" sz="28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Genetic material (genes,chromosomes, DNA) is found inside the nucleus of a cell.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kumimoji="1" lang="en-US" sz="2800" smtClean="0">
                <a:solidFill>
                  <a:srgbClr val="4B32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Gregor Mendel</a:t>
            </a:r>
            <a:r>
              <a:rPr kumimoji="1" lang="en-US" sz="28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 is considered “The Father of Genetics"</a:t>
            </a:r>
            <a:endParaRPr kumimoji="1" lang="en-US" sz="280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Rounded MT Bold" pitchFamily="84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kumimoji="1" 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9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9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9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9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9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9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9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9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98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98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1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genetest15"/>
          <p:cNvPicPr>
            <a:picLocks noChangeAspect="1" noChangeArrowheads="1"/>
          </p:cNvPicPr>
          <p:nvPr/>
        </p:nvPicPr>
        <p:blipFill>
          <a:blip r:embed="rId2">
            <a:lum bright="-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762000"/>
            <a:ext cx="2952750" cy="4148138"/>
          </a:xfrm>
          <a:prstGeom prst="rect">
            <a:avLst/>
          </a:prstGeom>
          <a:solidFill>
            <a:srgbClr val="C1BC8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/>
              <a:t>How do alleles differ?</a:t>
            </a:r>
          </a:p>
        </p:txBody>
      </p:sp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0" y="5105400"/>
            <a:ext cx="91440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/>
            <a:r>
              <a:rPr lang="en-US" sz="2000" b="1"/>
              <a:t>Dominant</a:t>
            </a:r>
            <a:r>
              <a:rPr lang="en-US" sz="2000"/>
              <a:t> - a term applied to the trait (allele) that is expressed irregardless of the second allele. </a:t>
            </a:r>
          </a:p>
          <a:p>
            <a:pPr eaLnBrk="1" hangingPunct="1"/>
            <a:r>
              <a:rPr lang="en-US" sz="2000" b="1"/>
              <a:t>Recessive</a:t>
            </a:r>
            <a:r>
              <a:rPr lang="en-US" sz="2000"/>
              <a:t> - a term applied to a trait that is only expressed when the second allele is the same (e.g. short plants are homozygous for the recessive allele).</a:t>
            </a:r>
          </a:p>
        </p:txBody>
      </p:sp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4572000" y="1828800"/>
            <a:ext cx="1447800" cy="836613"/>
          </a:xfrm>
          <a:prstGeom prst="rect">
            <a:avLst/>
          </a:prstGeom>
          <a:solidFill>
            <a:srgbClr val="C1BC8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/>
              <a:t>Dominant allele</a:t>
            </a:r>
          </a:p>
          <a:p>
            <a:pPr eaLnBrk="1" hangingPunct="1">
              <a:spcBef>
                <a:spcPct val="50000"/>
              </a:spcBef>
            </a:pPr>
            <a:r>
              <a:rPr lang="en-US" sz="1400"/>
              <a:t>Recessive allele</a:t>
            </a:r>
          </a:p>
        </p:txBody>
      </p:sp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2286000" y="3810000"/>
            <a:ext cx="1676400" cy="836613"/>
          </a:xfrm>
          <a:prstGeom prst="rect">
            <a:avLst/>
          </a:prstGeom>
          <a:solidFill>
            <a:srgbClr val="C1BC8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/>
              <a:t>Recessive allele</a:t>
            </a:r>
          </a:p>
          <a:p>
            <a:pPr eaLnBrk="1" hangingPunct="1">
              <a:spcBef>
                <a:spcPct val="50000"/>
              </a:spcBef>
            </a:pPr>
            <a:endParaRPr lang="en-US" sz="1400"/>
          </a:p>
          <a:p>
            <a:pPr eaLnBrk="1" hangingPunct="1"/>
            <a:r>
              <a:rPr lang="en-US" sz="1400"/>
              <a:t>Recessive allele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37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/>
              <a:t>Probability and Punnett Squares</a:t>
            </a:r>
            <a:r>
              <a:rPr lang="en-US"/>
              <a:t> </a:t>
            </a:r>
          </a:p>
          <a:p>
            <a:pPr eaLnBrk="1" hangingPunct="1">
              <a:spcBef>
                <a:spcPct val="50000"/>
              </a:spcBef>
            </a:pPr>
            <a:r>
              <a:rPr lang="en-US" b="1"/>
              <a:t>Punnett square:</a:t>
            </a:r>
            <a:r>
              <a:rPr lang="en-US"/>
              <a:t> diagram showing the probabilities of the possible outcomes of a genetic cross </a:t>
            </a:r>
          </a:p>
        </p:txBody>
      </p:sp>
      <p:pic>
        <p:nvPicPr>
          <p:cNvPr id="40963" name="Picture 3" descr="Figure 10-5"/>
          <p:cNvPicPr>
            <a:picLocks noChangeAspect="1" noChangeArrowheads="1"/>
          </p:cNvPicPr>
          <p:nvPr/>
        </p:nvPicPr>
        <p:blipFill>
          <a:blip r:embed="rId2">
            <a:lum bright="-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85925"/>
            <a:ext cx="9144000" cy="395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1524000" y="228600"/>
            <a:ext cx="44529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/>
            <a:r>
              <a:rPr lang="en-US" b="1"/>
              <a:t>Genotype versus phenotype. </a:t>
            </a:r>
          </a:p>
        </p:txBody>
      </p:sp>
      <p:pic>
        <p:nvPicPr>
          <p:cNvPr id="41987" name="Picture 3" descr="14-05-GenotypeVPhenotype-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00"/>
          <a:stretch>
            <a:fillRect/>
          </a:stretch>
        </p:blipFill>
        <p:spPr bwMode="auto">
          <a:xfrm>
            <a:off x="76200" y="946150"/>
            <a:ext cx="6324600" cy="560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6461125" y="1600200"/>
            <a:ext cx="268287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/>
            <a:r>
              <a:rPr lang="en-US" sz="2000" b="1"/>
              <a:t>How does a genotype ratio differ from the phenotype ratio?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mono2"/>
          <p:cNvPicPr>
            <a:picLocks noChangeAspect="1" noChangeArrowheads="1"/>
          </p:cNvPicPr>
          <p:nvPr/>
        </p:nvPicPr>
        <p:blipFill>
          <a:blip r:embed="rId2">
            <a:lum bright="-4000" contras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600200"/>
            <a:ext cx="5410200" cy="400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212725" y="265113"/>
            <a:ext cx="86264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/>
            <a:r>
              <a:rPr lang="en-US" b="1"/>
              <a:t>Punnett squares</a:t>
            </a:r>
            <a:r>
              <a:rPr lang="en-US"/>
              <a:t> - probability diagram illustrating the possible offspring of a mating. </a:t>
            </a:r>
          </a:p>
        </p:txBody>
      </p:sp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3581400" y="1143000"/>
            <a:ext cx="1268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/>
            <a:r>
              <a:rPr lang="en-US"/>
              <a:t>Ss X Ss</a:t>
            </a:r>
          </a:p>
        </p:txBody>
      </p:sp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1828800" y="3276600"/>
            <a:ext cx="1060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/>
            <a:r>
              <a:rPr lang="en-US" sz="1800" u="sng"/>
              <a:t>gametes</a:t>
            </a:r>
          </a:p>
        </p:txBody>
      </p:sp>
      <p:sp>
        <p:nvSpPr>
          <p:cNvPr id="43014" name="Line 6"/>
          <p:cNvSpPr>
            <a:spLocks noChangeShapeType="1"/>
          </p:cNvSpPr>
          <p:nvPr/>
        </p:nvSpPr>
        <p:spPr bwMode="auto">
          <a:xfrm>
            <a:off x="2286000" y="3733800"/>
            <a:ext cx="1143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5" name="Line 7"/>
          <p:cNvSpPr>
            <a:spLocks noChangeShapeType="1"/>
          </p:cNvSpPr>
          <p:nvPr/>
        </p:nvSpPr>
        <p:spPr bwMode="auto">
          <a:xfrm flipV="1">
            <a:off x="2286000" y="3048000"/>
            <a:ext cx="11430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152400" y="304800"/>
            <a:ext cx="8763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1800"/>
          </a:p>
        </p:txBody>
      </p:sp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152400" y="76200"/>
            <a:ext cx="89916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/>
              <a:t>Testcross</a:t>
            </a:r>
            <a:r>
              <a:rPr lang="en-US"/>
              <a:t> 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/>
              <a:t>A testcross is designed to reveal whether an organism that displays the dominant phenotype is homozygous or heterozygous.</a:t>
            </a:r>
          </a:p>
        </p:txBody>
      </p:sp>
      <p:pic>
        <p:nvPicPr>
          <p:cNvPr id="44036" name="Picture 4" descr="Figure 10-6"/>
          <p:cNvPicPr>
            <a:picLocks noChangeAspect="1" noChangeArrowheads="1"/>
          </p:cNvPicPr>
          <p:nvPr/>
        </p:nvPicPr>
        <p:blipFill>
          <a:blip r:embed="rId2">
            <a:lum bright="-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366838"/>
            <a:ext cx="69342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152400" y="0"/>
            <a:ext cx="8763000" cy="161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/>
              <a:t>Variation in Patterns of Inheritance</a:t>
            </a:r>
          </a:p>
          <a:p>
            <a:pPr eaLnBrk="1" hangingPunct="1">
              <a:spcBef>
                <a:spcPct val="50000"/>
              </a:spcBef>
            </a:pPr>
            <a:r>
              <a:rPr lang="en-US" b="1"/>
              <a:t>Intermediate Inheritance (blending)</a:t>
            </a:r>
            <a:r>
              <a:rPr lang="en-US"/>
              <a:t>:</a:t>
            </a:r>
            <a:r>
              <a:rPr lang="en-US" sz="2000"/>
              <a:t> inheritance in which heterozygotes have a phenotype intermediate between the phenotypes of the two homozygotes </a:t>
            </a:r>
          </a:p>
        </p:txBody>
      </p:sp>
      <p:pic>
        <p:nvPicPr>
          <p:cNvPr id="45059" name="Picture 3" descr="Figure 10-9"/>
          <p:cNvPicPr>
            <a:picLocks noChangeAspect="1" noChangeArrowheads="1"/>
          </p:cNvPicPr>
          <p:nvPr/>
        </p:nvPicPr>
        <p:blipFill>
          <a:blip r:embed="rId2">
            <a:lum bright="-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39888"/>
            <a:ext cx="7772400" cy="508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524000"/>
          </a:xfrm>
        </p:spPr>
        <p:txBody>
          <a:bodyPr/>
          <a:lstStyle/>
          <a:p>
            <a:pPr eaLnBrk="1" hangingPunct="1">
              <a:defRPr/>
            </a:pPr>
            <a:r>
              <a:rPr kumimoji="1" lang="en-US" sz="60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How Does it Work?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kumimoji="1" lang="en-US" smtClean="0"/>
          </a:p>
        </p:txBody>
      </p:sp>
      <p:pic>
        <p:nvPicPr>
          <p:cNvPr id="46084" name="Picture 4" descr="Punnett Squa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133600"/>
            <a:ext cx="4800600" cy="422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Picture 5" descr="punnet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563" y="2209800"/>
            <a:ext cx="4008437" cy="379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smtClean="0"/>
          </a:p>
        </p:txBody>
      </p:sp>
      <p:pic>
        <p:nvPicPr>
          <p:cNvPr id="47107" name="Picture 4" descr="square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4825"/>
            <a:ext cx="7010400" cy="58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228600" y="0"/>
            <a:ext cx="86868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/>
              <a:t>The Importance of the Environment</a:t>
            </a:r>
            <a:endParaRPr lang="en-US" sz="2000" b="1"/>
          </a:p>
          <a:p>
            <a:pPr eaLnBrk="1" hangingPunct="1">
              <a:spcBef>
                <a:spcPct val="50000"/>
              </a:spcBef>
            </a:pPr>
            <a:r>
              <a:rPr lang="en-US" sz="2000"/>
              <a:t>The environmental influences the expression of the genotype so the phenotype is altered.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/>
              <a:t>Hydrangea flowers of the same genetic variety range in color from blue-violet to pink, depending on the acidity of the soil. </a:t>
            </a:r>
          </a:p>
        </p:txBody>
      </p:sp>
      <p:pic>
        <p:nvPicPr>
          <p:cNvPr id="48131" name="Picture 3" descr="14-13-EnvironEffec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087563"/>
            <a:ext cx="4267200" cy="256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2" name="Picture 4" descr="girlpic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350" y="1676400"/>
            <a:ext cx="192405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Picture 5" descr="ski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4343400"/>
            <a:ext cx="4200525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4" name="Text Box 6"/>
          <p:cNvSpPr txBox="1">
            <a:spLocks noChangeArrowheads="1"/>
          </p:cNvSpPr>
          <p:nvPr/>
        </p:nvSpPr>
        <p:spPr bwMode="auto">
          <a:xfrm>
            <a:off x="152400" y="4708525"/>
            <a:ext cx="4495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/>
            <a:r>
              <a:rPr lang="en-US" b="1"/>
              <a:t>Multifactorial</a:t>
            </a:r>
            <a:r>
              <a:rPr lang="en-US" sz="2000"/>
              <a:t>;  many factors, both genetic and environmental, collectively influence phenotype in examples such as skin tanning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0" y="214313"/>
            <a:ext cx="9144000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/>
              <a:t>Chromosome Theory of Inheritance</a:t>
            </a:r>
            <a:r>
              <a:rPr lang="en-US" sz="2000"/>
              <a:t> 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/>
              <a:t>Improved microscopy techniques</a:t>
            </a:r>
            <a:r>
              <a:rPr lang="en-US"/>
              <a:t>,</a:t>
            </a:r>
            <a:r>
              <a:rPr lang="en-US" sz="2000"/>
              <a:t> understand cell processes and genetic studies converged during the late 1800’s and early 1900’s.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/>
              <a:t>It was discovered that Mendelian inheritance has its physical basis in the behavior of chromosomes during sexual life cycles. </a:t>
            </a:r>
          </a:p>
        </p:txBody>
      </p:sp>
      <p:pic>
        <p:nvPicPr>
          <p:cNvPr id="49155" name="Picture 3" descr="waltersutton_si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667000"/>
            <a:ext cx="20955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288925" y="5318125"/>
            <a:ext cx="21034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/>
            <a:r>
              <a:rPr lang="en-US" sz="2000"/>
              <a:t>Walter S. Sutton </a:t>
            </a:r>
          </a:p>
        </p:txBody>
      </p:sp>
      <p:pic>
        <p:nvPicPr>
          <p:cNvPr id="49157" name="Picture 5" descr="milestone01-i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590800"/>
            <a:ext cx="179705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8" name="Text Box 6"/>
          <p:cNvSpPr txBox="1">
            <a:spLocks noChangeArrowheads="1"/>
          </p:cNvSpPr>
          <p:nvPr/>
        </p:nvSpPr>
        <p:spPr bwMode="auto">
          <a:xfrm>
            <a:off x="3343275" y="5308600"/>
            <a:ext cx="1990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/>
            <a:r>
              <a:rPr lang="en-US" sz="2000"/>
              <a:t>Theodor Boveri </a:t>
            </a:r>
          </a:p>
        </p:txBody>
      </p:sp>
      <p:pic>
        <p:nvPicPr>
          <p:cNvPr id="49159" name="Picture 7" descr="vri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8538" y="2514600"/>
            <a:ext cx="2071687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0" name="Text Box 8"/>
          <p:cNvSpPr txBox="1">
            <a:spLocks noChangeArrowheads="1"/>
          </p:cNvSpPr>
          <p:nvPr/>
        </p:nvSpPr>
        <p:spPr bwMode="auto">
          <a:xfrm>
            <a:off x="6232525" y="5257800"/>
            <a:ext cx="1863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/>
            <a:r>
              <a:rPr lang="en-US" sz="2000"/>
              <a:t>Hugo de Vries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kumimoji="1" lang="en-US" sz="60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Gregor Mendel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kumimoji="1" lang="en-US" sz="280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Austrian Monk.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kumimoji="1" lang="en-US" sz="280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Experimented with “pea plants”.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kumimoji="1" lang="en-US" sz="280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Used pea plants because: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kumimoji="1" lang="en-US" sz="240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They were available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kumimoji="1" lang="en-US" sz="240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They reproduced quickly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kumimoji="1" lang="en-US" sz="240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They showed obvious differences in the traits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kumimoji="1" lang="en-US" sz="280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Understood that there was something that carried traits from one generation to the next- “</a:t>
            </a:r>
            <a:r>
              <a:rPr kumimoji="1" lang="en-US" sz="2800" smtClean="0">
                <a:solidFill>
                  <a:srgbClr val="4B32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FACTOR</a:t>
            </a:r>
            <a:r>
              <a:rPr kumimoji="1" lang="en-US" sz="280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”.</a:t>
            </a:r>
            <a:endParaRPr kumimoji="1" lang="en-US" sz="2800" smtClean="0">
              <a:effectLst>
                <a:outerShdw blurRad="38100" dist="38100" dir="2700000" algn="tl">
                  <a:srgbClr val="C0C0C0"/>
                </a:outerShdw>
              </a:effectLst>
              <a:latin typeface="Arial Rounded MT Bold" pitchFamily="8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0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0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0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0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0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0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08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08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08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08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5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686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Pedigree analysis reveals Mendelian patterns in human inheritance </a:t>
            </a:r>
          </a:p>
        </p:txBody>
      </p:sp>
      <p:pic>
        <p:nvPicPr>
          <p:cNvPr id="50179" name="Picture 3" descr="14-14-PedigreeAnalysis-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15"/>
          <a:stretch>
            <a:fillRect/>
          </a:stretch>
        </p:blipFill>
        <p:spPr bwMode="auto">
          <a:xfrm>
            <a:off x="0" y="1219200"/>
            <a:ext cx="9144000" cy="337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304800" y="4953000"/>
            <a:ext cx="86106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/>
              <a:t>In these family trees, squares symbolize males and circles represent females. A horizontal line connecting a male and female (--) indicates a mating, with offspring listed below in their order of birth, from left to right. Shaded symbols stand for individuals with the trait being traced. 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2"/>
          <p:cNvSpPr txBox="1">
            <a:spLocks noChangeArrowheads="1"/>
          </p:cNvSpPr>
          <p:nvPr/>
        </p:nvSpPr>
        <p:spPr bwMode="auto">
          <a:xfrm>
            <a:off x="76200" y="76200"/>
            <a:ext cx="9144000" cy="176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Disorders Inherited as Recessive Traits</a:t>
            </a:r>
            <a:r>
              <a:rPr lang="en-US" sz="2000"/>
              <a:t> 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/>
              <a:t>Over a thousand human genetic disorders are known to have Mendelian inheritance patterns. Each of these disorders is inherited as a dominant or recessive trait controlled by a single gene. Most human genetic disorders are recessive. </a:t>
            </a:r>
          </a:p>
        </p:txBody>
      </p:sp>
      <p:pic>
        <p:nvPicPr>
          <p:cNvPr id="51203" name="Picture 3" descr="Figure 12-11"/>
          <p:cNvPicPr>
            <a:picLocks noChangeAspect="1" noChangeArrowheads="1"/>
          </p:cNvPicPr>
          <p:nvPr/>
        </p:nvPicPr>
        <p:blipFill>
          <a:blip r:embed="rId2">
            <a:lum bright="-16000" contras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676400"/>
            <a:ext cx="4633913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4" name="Text Box 4"/>
          <p:cNvSpPr txBox="1">
            <a:spLocks noChangeArrowheads="1"/>
          </p:cNvSpPr>
          <p:nvPr/>
        </p:nvSpPr>
        <p:spPr bwMode="auto">
          <a:xfrm>
            <a:off x="304800" y="3124200"/>
            <a:ext cx="4191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/>
              <a:t>A particular form of deafness is inherited as a recessive trait.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2"/>
          <p:cNvSpPr txBox="1">
            <a:spLocks noChangeArrowheads="1"/>
          </p:cNvSpPr>
          <p:nvPr/>
        </p:nvSpPr>
        <p:spPr bwMode="auto">
          <a:xfrm>
            <a:off x="304800" y="304800"/>
            <a:ext cx="4267200" cy="603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Many human disorders follow Mendelian patterns of inheritance</a:t>
            </a:r>
            <a:r>
              <a:rPr lang="en-US" sz="2000"/>
              <a:t> 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b="1"/>
              <a:t>Cystic fibrosis</a:t>
            </a:r>
            <a:r>
              <a:rPr lang="en-US" sz="2000"/>
              <a:t>, which strikes one out of every 2,500 whites of European descent but is much rarer in other groups. One out of 25 whites (4% ) is a carrier. 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/>
              <a:t>The normal allele for this gene codes for a membrane protein that functions in chloride ion transport between certain cells and the extracellular fluid. These chloride channels are defective or absent.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/>
              <a:t>The result is an abnormally high concentration of extracellular chloride, which causes the mucus that coats certain cells to become thicker and stickier than normal.  </a:t>
            </a:r>
          </a:p>
        </p:txBody>
      </p:sp>
      <p:pic>
        <p:nvPicPr>
          <p:cNvPr id="52227" name="Picture 3" descr="cfmap3"/>
          <p:cNvPicPr>
            <a:picLocks noChangeAspect="1" noChangeArrowheads="1"/>
          </p:cNvPicPr>
          <p:nvPr/>
        </p:nvPicPr>
        <p:blipFill>
          <a:blip r:embed="rId2">
            <a:lum bright="-16000" contras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0"/>
            <a:ext cx="4076700" cy="66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2"/>
          <p:cNvSpPr txBox="1">
            <a:spLocks noChangeArrowheads="1"/>
          </p:cNvSpPr>
          <p:nvPr/>
        </p:nvSpPr>
        <p:spPr bwMode="auto">
          <a:xfrm>
            <a:off x="152400" y="304800"/>
            <a:ext cx="8686800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/>
            <a:r>
              <a:rPr lang="en-US" sz="2000" b="1"/>
              <a:t>Tay-Sachs disease</a:t>
            </a:r>
            <a:r>
              <a:rPr lang="en-US" sz="2000"/>
              <a:t> is caused by a dysfunctional enzyme that fails to break down brain lipids of a certain class. Is proportionately high incidence of Tay-Sachs disease among Ashkenazic Jews, Jewish people whose ancestors lived in central Europe </a:t>
            </a:r>
          </a:p>
          <a:p>
            <a:pPr eaLnBrk="1" hangingPunct="1"/>
            <a:endParaRPr lang="en-US" sz="2000"/>
          </a:p>
          <a:p>
            <a:pPr eaLnBrk="1" hangingPunct="1"/>
            <a:r>
              <a:rPr lang="en-US" sz="2000" b="1"/>
              <a:t>Sickle-cell disease</a:t>
            </a:r>
            <a:r>
              <a:rPr lang="en-US" sz="2000"/>
              <a:t>, which affects one out of 400 African Americans. Sickle-cell disease is caused by the substitution of a single amino acid in the hemoglobin protein of red blood cells </a:t>
            </a:r>
          </a:p>
        </p:txBody>
      </p:sp>
      <p:pic>
        <p:nvPicPr>
          <p:cNvPr id="53251" name="Picture 3" descr="tay-sachs"/>
          <p:cNvPicPr>
            <a:picLocks noChangeAspect="1" noChangeArrowheads="1"/>
          </p:cNvPicPr>
          <p:nvPr/>
        </p:nvPicPr>
        <p:blipFill>
          <a:blip r:embed="rId2">
            <a:lum bright="-1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124200"/>
            <a:ext cx="4648200" cy="318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2" name="Picture 4" descr="cell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048000"/>
            <a:ext cx="3790950" cy="329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2"/>
          <p:cNvSpPr txBox="1">
            <a:spLocks noChangeArrowheads="1"/>
          </p:cNvSpPr>
          <p:nvPr/>
        </p:nvSpPr>
        <p:spPr bwMode="auto">
          <a:xfrm>
            <a:off x="228600" y="304800"/>
            <a:ext cx="8686800" cy="298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/>
            <a:r>
              <a:rPr lang="en-US" sz="2000" b="1"/>
              <a:t>Dominantly Inherited Disorders</a:t>
            </a:r>
            <a:r>
              <a:rPr lang="en-US" sz="2000"/>
              <a:t> </a:t>
            </a:r>
          </a:p>
          <a:p>
            <a:pPr eaLnBrk="1" hangingPunct="1"/>
            <a:endParaRPr lang="en-US" sz="2000" b="1"/>
          </a:p>
          <a:p>
            <a:pPr eaLnBrk="1" hangingPunct="1"/>
            <a:r>
              <a:rPr lang="en-US" sz="2000" b="1"/>
              <a:t>Achondroplasia</a:t>
            </a:r>
            <a:r>
              <a:rPr lang="en-US" sz="2000"/>
              <a:t>, a form of dwarfism with an incidence of one case among every 10,000 people. Heterozygous individuals have the dwarf phenotype. </a:t>
            </a:r>
          </a:p>
          <a:p>
            <a:pPr eaLnBrk="1" hangingPunct="1"/>
            <a:endParaRPr lang="en-US" sz="2000"/>
          </a:p>
          <a:p>
            <a:pPr eaLnBrk="1" hangingPunct="1"/>
            <a:r>
              <a:rPr lang="en-US" sz="2000" b="1"/>
              <a:t>Huntington’s disease</a:t>
            </a:r>
            <a:r>
              <a:rPr lang="en-US" sz="2000"/>
              <a:t>, a degenerative disease of the nervous system, is caused by a lethal dominant allele that has no obvious phenotypic effect until the individual is about 35 to 45 years old. </a:t>
            </a:r>
          </a:p>
          <a:p>
            <a:pPr eaLnBrk="1" hangingPunct="1">
              <a:spcBef>
                <a:spcPct val="50000"/>
              </a:spcBef>
            </a:pPr>
            <a:endParaRPr lang="en-US" sz="2000"/>
          </a:p>
        </p:txBody>
      </p:sp>
      <p:pic>
        <p:nvPicPr>
          <p:cNvPr id="54275" name="Picture 3" descr="mecheee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1675" y="2743200"/>
            <a:ext cx="2371725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Picture 4" descr="wood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867025"/>
            <a:ext cx="2105025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7" name="Picture 5" descr="thisl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0"/>
            <a:ext cx="3048000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2"/>
          <p:cNvSpPr txBox="1">
            <a:spLocks noChangeArrowheads="1"/>
          </p:cNvSpPr>
          <p:nvPr/>
        </p:nvSpPr>
        <p:spPr bwMode="auto">
          <a:xfrm>
            <a:off x="152400" y="76200"/>
            <a:ext cx="88392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/>
              <a:t>Sex-Linked Disorders in Humans</a:t>
            </a:r>
            <a:r>
              <a:rPr lang="en-US" sz="2000" b="1"/>
              <a:t> 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b="1"/>
              <a:t>Duchenne muscular dystrophy</a:t>
            </a:r>
            <a:r>
              <a:rPr lang="en-US" sz="2000"/>
              <a:t>, affects about one out of every 3,500 males born in the United States. People with Duchenne muscular dystrophy rarely live past their early 20s. The disease is characterized by a progressive weakening of the muscles and loss of coordination. Researchers have traced the disorder to the absence of a key muscle protein called dystrophin and have tracked the gene for this protein to a specific locus on the X chromosome. </a:t>
            </a:r>
          </a:p>
        </p:txBody>
      </p:sp>
      <p:pic>
        <p:nvPicPr>
          <p:cNvPr id="55299" name="Picture 3" descr="posture chang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932113"/>
            <a:ext cx="3276600" cy="301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0" name="Text Box 4"/>
          <p:cNvSpPr txBox="1">
            <a:spLocks noChangeArrowheads="1"/>
          </p:cNvSpPr>
          <p:nvPr/>
        </p:nvSpPr>
        <p:spPr bwMode="auto">
          <a:xfrm>
            <a:off x="228600" y="5789613"/>
            <a:ext cx="327660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/>
              <a:t>Posture changes during progression of Duchenne muscular dystrophy.</a:t>
            </a:r>
          </a:p>
        </p:txBody>
      </p:sp>
      <p:pic>
        <p:nvPicPr>
          <p:cNvPr id="55301" name="Picture 5" descr="dd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6325" y="3048000"/>
            <a:ext cx="2200275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emophilia"/>
          <p:cNvPicPr>
            <a:picLocks noChangeAspect="1" noChangeArrowheads="1"/>
          </p:cNvPicPr>
          <p:nvPr/>
        </p:nvPicPr>
        <p:blipFill>
          <a:blip r:embed="rId2">
            <a:lum bright="-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914400"/>
            <a:ext cx="85344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3" name="Text Box 3"/>
          <p:cNvSpPr txBox="1">
            <a:spLocks noChangeArrowheads="1"/>
          </p:cNvSpPr>
          <p:nvPr/>
        </p:nvSpPr>
        <p:spPr bwMode="auto">
          <a:xfrm>
            <a:off x="0" y="76200"/>
            <a:ext cx="9144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Hemophilia is a sex-linked recessive trait</a:t>
            </a:r>
            <a:r>
              <a:rPr lang="en-US" sz="2000"/>
              <a:t> defined by the absence of one or more of the proteins required for blood clotting.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colorbl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1600"/>
            <a:ext cx="54864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7" name="Text Box 3"/>
          <p:cNvSpPr txBox="1">
            <a:spLocks noChangeArrowheads="1"/>
          </p:cNvSpPr>
          <p:nvPr/>
        </p:nvSpPr>
        <p:spPr bwMode="auto">
          <a:xfrm>
            <a:off x="0" y="76200"/>
            <a:ext cx="91440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/>
              <a:t>Color Blindness In Humans: An X-Linked Trait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sz="2000" b="1"/>
              <a:t>Numbers That You Should See If You Are In One Of The Following</a:t>
            </a:r>
            <a:br>
              <a:rPr lang="en-US" sz="2000" b="1"/>
            </a:br>
            <a:r>
              <a:rPr lang="en-US" sz="2000" b="1"/>
              <a:t>Four Categories: [Some Letter Choices Show No Visible Numbers]</a:t>
            </a:r>
            <a:r>
              <a:rPr lang="en-US" sz="2000"/>
              <a:t> </a:t>
            </a:r>
          </a:p>
        </p:txBody>
      </p:sp>
      <p:sp>
        <p:nvSpPr>
          <p:cNvPr id="206852" name="Text Box 4"/>
          <p:cNvSpPr txBox="1">
            <a:spLocks noChangeArrowheads="1"/>
          </p:cNvSpPr>
          <p:nvPr/>
        </p:nvSpPr>
        <p:spPr bwMode="auto">
          <a:xfrm>
            <a:off x="5486400" y="1736725"/>
            <a:ext cx="38862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	</a:t>
            </a:r>
            <a:r>
              <a:rPr lang="en-US" b="1" u="sng"/>
              <a:t>Sex-Linked Traits: 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sz="2000" b="1"/>
              <a:t>Normal Color Vision:</a:t>
            </a:r>
            <a:br>
              <a:rPr lang="en-US" sz="2000" b="1"/>
            </a:br>
            <a:r>
              <a:rPr lang="en-US" sz="2000" b="1"/>
              <a:t> A: 29,  B: 45,  C: --,  D: 26</a:t>
            </a:r>
            <a:r>
              <a:rPr lang="en-US" sz="2000"/>
              <a:t> </a:t>
            </a:r>
            <a:r>
              <a:rPr lang="en-US" sz="2000" b="1"/>
              <a:t> 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sz="2000" b="1"/>
              <a:t> Red-Green Color-Blind:</a:t>
            </a:r>
            <a:br>
              <a:rPr lang="en-US" sz="2000" b="1"/>
            </a:br>
            <a:r>
              <a:rPr lang="en-US" sz="2000" b="1"/>
              <a:t> A: 70,  B: --,  C: 5,  D: --</a:t>
            </a:r>
            <a:r>
              <a:rPr lang="en-US" sz="2000"/>
              <a:t> </a:t>
            </a:r>
            <a:r>
              <a:rPr lang="en-US" sz="2000" b="1"/>
              <a:t> 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sz="2000" b="1"/>
              <a:t>Red Color-blind:</a:t>
            </a:r>
            <a:br>
              <a:rPr lang="en-US" sz="2000" b="1"/>
            </a:br>
            <a:r>
              <a:rPr lang="en-US" sz="2000" b="1"/>
              <a:t> A: 70,  B: --,  C: 5,  D: 6</a:t>
            </a:r>
            <a:r>
              <a:rPr lang="en-US" sz="2000"/>
              <a:t> </a:t>
            </a:r>
            <a:r>
              <a:rPr lang="en-US" sz="2000" b="1"/>
              <a:t> 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sz="2000" b="1"/>
              <a:t>Green Color-Blind:</a:t>
            </a:r>
            <a:br>
              <a:rPr lang="en-US" sz="2000" b="1"/>
            </a:br>
            <a:r>
              <a:rPr lang="en-US" sz="2000" b="1"/>
              <a:t> A: 70,  B: --,  C: 5,  D: 2</a:t>
            </a:r>
            <a:r>
              <a:rPr lang="en-US" sz="20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68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68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85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152400" y="0"/>
            <a:ext cx="88392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/>
              <a:t>Pattern Baldness In Humans: A Sex Influenced Trait</a:t>
            </a:r>
            <a:r>
              <a:rPr lang="en-US"/>
              <a:t> 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/>
              <a:t>Baldness is an autosomal trait and is apparently influenced by sex hormones after people reach 30 years of age or older. 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/>
              <a:t>In men the gene is dominant, while in women it is recessive. A man needs only one allele (B) for the baldness trait to be expressed, while a bald woman must be homozygous for the trait (BB). </a:t>
            </a:r>
          </a:p>
        </p:txBody>
      </p:sp>
      <p:pic>
        <p:nvPicPr>
          <p:cNvPr id="58371" name="Picture 3" descr="3207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400300"/>
            <a:ext cx="3981450" cy="298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2" name="Picture 4" descr="baldnes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362200"/>
            <a:ext cx="4800600" cy="349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228600" y="5943600"/>
            <a:ext cx="8763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What are the probabilities for the children for a bald man and woman with no history of baldness in the family?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66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DNA</a:t>
            </a:r>
            <a:endParaRPr lang="en-US" sz="54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752600"/>
            <a:ext cx="4343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3600" b="1" smtClean="0">
                <a:latin typeface="Arial Rounded MT Bold" pitchFamily="84" charset="0"/>
              </a:rPr>
              <a:t>DNA</a:t>
            </a:r>
            <a:r>
              <a:rPr lang="en-US" sz="3600" smtClean="0">
                <a:latin typeface="Arial Rounded MT Bold" pitchFamily="84" charset="0"/>
              </a:rPr>
              <a:t> is often called the blueprint of life.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3600" smtClean="0">
                <a:latin typeface="Arial Rounded MT Bold" pitchFamily="84" charset="0"/>
              </a:rPr>
              <a:t>In simple terms, </a:t>
            </a:r>
            <a:r>
              <a:rPr lang="en-US" sz="3600" b="1" smtClean="0">
                <a:latin typeface="Arial Rounded MT Bold" pitchFamily="84" charset="0"/>
              </a:rPr>
              <a:t>DNA</a:t>
            </a:r>
            <a:r>
              <a:rPr lang="en-US" sz="3600" smtClean="0">
                <a:latin typeface="Arial Rounded MT Bold" pitchFamily="84" charset="0"/>
              </a:rPr>
              <a:t> contains the instructions for making proteins within the cell.</a:t>
            </a:r>
            <a:r>
              <a:rPr lang="en-US" sz="2000" smtClean="0">
                <a:latin typeface="Courier New" pitchFamily="84" charset="0"/>
              </a:rPr>
              <a:t>  </a:t>
            </a:r>
            <a:endParaRPr lang="en-US" sz="28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sz="28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>
            <p:ph type="clipArt" sz="half" idx="2"/>
          </p:nvPr>
        </p:nvGraphicFramePr>
        <p:xfrm>
          <a:off x="5486400" y="1981200"/>
          <a:ext cx="2747963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Clip" r:id="rId4" imgW="1628571" imgH="2438095" progId="MS_ClipArt_Gallery.2">
                  <p:embed/>
                </p:oleObj>
              </mc:Choice>
              <mc:Fallback>
                <p:oleObj name="Clip" r:id="rId4" imgW="1628571" imgH="2438095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1981200"/>
                        <a:ext cx="2747963" cy="4114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4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4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4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4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14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304800" y="76200"/>
            <a:ext cx="85344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6000" b="1">
                <a:latin typeface="Arial Rounded MT Bold" pitchFamily="34" charset="0"/>
              </a:rPr>
              <a:t>Mendel cont……</a:t>
            </a:r>
            <a:r>
              <a:rPr lang="en-US" sz="3200" b="1"/>
              <a:t> </a:t>
            </a:r>
          </a:p>
        </p:txBody>
      </p:sp>
      <p:pic>
        <p:nvPicPr>
          <p:cNvPr id="23555" name="Picture 3" descr="14-00x-Mend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750" y="1295400"/>
            <a:ext cx="309245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4" descr="mende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447800"/>
            <a:ext cx="3389313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3962400" y="5241925"/>
            <a:ext cx="49530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/>
              <a:t>In the mid-1800s, the rules underlying patterns of inheritance were uncovered in a series of experiments performed by an Austrian monk named Gregor Mendel. 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810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8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Why do we study </a:t>
            </a:r>
            <a:r>
              <a:rPr lang="en-US" sz="48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DNA</a:t>
            </a:r>
            <a:r>
              <a:rPr lang="en-US" sz="48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?</a:t>
            </a:r>
            <a:endParaRPr lang="en-US" smtClean="0"/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676400"/>
            <a:ext cx="38100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We study DNA for many reasons: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its central importance to all life on Earth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medical benefits such as cures for diseases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better food crops.</a:t>
            </a:r>
            <a:r>
              <a:rPr lang="en-US" sz="2800" smtClean="0"/>
              <a:t> </a:t>
            </a:r>
          </a:p>
        </p:txBody>
      </p:sp>
      <p:pic>
        <p:nvPicPr>
          <p:cNvPr id="59396" name="Picture 4" descr="DNA01"/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94300" y="1981200"/>
            <a:ext cx="2716213" cy="4114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6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6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6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6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6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6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6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6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195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8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Chromosomes and DNA</a:t>
            </a:r>
            <a:endParaRPr lang="en-US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2070100"/>
            <a:ext cx="4191000" cy="3678238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Chromosomes are made up of genes.</a:t>
            </a:r>
          </a:p>
          <a:p>
            <a:pPr eaLnBrk="1" hangingPunct="1">
              <a:defRPr/>
            </a:pPr>
            <a:r>
              <a:rPr lang="en-US" sz="36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Genes are made up of a chemical called DNA.</a:t>
            </a:r>
            <a:endParaRPr lang="en-US" sz="3600" smtClean="0"/>
          </a:p>
        </p:txBody>
      </p:sp>
      <p:grpSp>
        <p:nvGrpSpPr>
          <p:cNvPr id="60420" name="Group 4"/>
          <p:cNvGrpSpPr>
            <a:grpSpLocks/>
          </p:cNvGrpSpPr>
          <p:nvPr/>
        </p:nvGrpSpPr>
        <p:grpSpPr bwMode="auto">
          <a:xfrm>
            <a:off x="5029200" y="1676400"/>
            <a:ext cx="3848100" cy="4749800"/>
            <a:chOff x="3168" y="1056"/>
            <a:chExt cx="2424" cy="2992"/>
          </a:xfrm>
        </p:grpSpPr>
        <p:sp>
          <p:nvSpPr>
            <p:cNvPr id="60421" name="Freeform 5"/>
            <p:cNvSpPr>
              <a:spLocks/>
            </p:cNvSpPr>
            <p:nvPr/>
          </p:nvSpPr>
          <p:spPr bwMode="auto">
            <a:xfrm>
              <a:off x="3168" y="1056"/>
              <a:ext cx="2424" cy="2992"/>
            </a:xfrm>
            <a:custGeom>
              <a:avLst/>
              <a:gdLst>
                <a:gd name="T0" fmla="*/ 392 w 2424"/>
                <a:gd name="T1" fmla="*/ 424 h 2992"/>
                <a:gd name="T2" fmla="*/ 1256 w 2424"/>
                <a:gd name="T3" fmla="*/ 88 h 2992"/>
                <a:gd name="T4" fmla="*/ 2120 w 2424"/>
                <a:gd name="T5" fmla="*/ 424 h 2992"/>
                <a:gd name="T6" fmla="*/ 2120 w 2424"/>
                <a:gd name="T7" fmla="*/ 2632 h 2992"/>
                <a:gd name="T8" fmla="*/ 296 w 2424"/>
                <a:gd name="T9" fmla="*/ 2584 h 2992"/>
                <a:gd name="T10" fmla="*/ 392 w 2424"/>
                <a:gd name="T11" fmla="*/ 424 h 29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424"/>
                <a:gd name="T19" fmla="*/ 0 h 2992"/>
                <a:gd name="T20" fmla="*/ 2424 w 2424"/>
                <a:gd name="T21" fmla="*/ 2992 h 299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424" h="2992">
                  <a:moveTo>
                    <a:pt x="392" y="424"/>
                  </a:moveTo>
                  <a:cubicBezTo>
                    <a:pt x="552" y="8"/>
                    <a:pt x="968" y="88"/>
                    <a:pt x="1256" y="88"/>
                  </a:cubicBezTo>
                  <a:cubicBezTo>
                    <a:pt x="1544" y="88"/>
                    <a:pt x="1976" y="0"/>
                    <a:pt x="2120" y="424"/>
                  </a:cubicBezTo>
                  <a:cubicBezTo>
                    <a:pt x="2264" y="848"/>
                    <a:pt x="2424" y="2272"/>
                    <a:pt x="2120" y="2632"/>
                  </a:cubicBezTo>
                  <a:cubicBezTo>
                    <a:pt x="1816" y="2992"/>
                    <a:pt x="592" y="2960"/>
                    <a:pt x="296" y="2584"/>
                  </a:cubicBezTo>
                  <a:cubicBezTo>
                    <a:pt x="0" y="2208"/>
                    <a:pt x="232" y="840"/>
                    <a:pt x="392" y="424"/>
                  </a:cubicBezTo>
                  <a:close/>
                </a:path>
              </a:pathLst>
            </a:custGeom>
            <a:solidFill>
              <a:srgbClr val="66FF99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22" name="Oval 6"/>
            <p:cNvSpPr>
              <a:spLocks noChangeArrowheads="1"/>
            </p:cNvSpPr>
            <p:nvPr/>
          </p:nvSpPr>
          <p:spPr bwMode="auto">
            <a:xfrm>
              <a:off x="4176" y="2448"/>
              <a:ext cx="768" cy="720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009999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23" name="Freeform 7"/>
            <p:cNvSpPr>
              <a:spLocks/>
            </p:cNvSpPr>
            <p:nvPr/>
          </p:nvSpPr>
          <p:spPr bwMode="auto">
            <a:xfrm>
              <a:off x="4464" y="2640"/>
              <a:ext cx="292" cy="211"/>
            </a:xfrm>
            <a:custGeom>
              <a:avLst/>
              <a:gdLst>
                <a:gd name="T0" fmla="*/ 0 w 292"/>
                <a:gd name="T1" fmla="*/ 0 h 211"/>
                <a:gd name="T2" fmla="*/ 292 w 292"/>
                <a:gd name="T3" fmla="*/ 211 h 211"/>
                <a:gd name="T4" fmla="*/ 0 60000 65536"/>
                <a:gd name="T5" fmla="*/ 0 60000 65536"/>
                <a:gd name="T6" fmla="*/ 0 w 292"/>
                <a:gd name="T7" fmla="*/ 0 h 211"/>
                <a:gd name="T8" fmla="*/ 292 w 292"/>
                <a:gd name="T9" fmla="*/ 211 h 21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92" h="211">
                  <a:moveTo>
                    <a:pt x="0" y="0"/>
                  </a:moveTo>
                  <a:cubicBezTo>
                    <a:pt x="52" y="160"/>
                    <a:pt x="165" y="149"/>
                    <a:pt x="292" y="211"/>
                  </a:cubicBezTo>
                </a:path>
              </a:pathLst>
            </a:custGeom>
            <a:noFill/>
            <a:ln w="76200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24" name="Freeform 8"/>
            <p:cNvSpPr>
              <a:spLocks/>
            </p:cNvSpPr>
            <p:nvPr/>
          </p:nvSpPr>
          <p:spPr bwMode="auto">
            <a:xfrm>
              <a:off x="4379" y="2871"/>
              <a:ext cx="340" cy="211"/>
            </a:xfrm>
            <a:custGeom>
              <a:avLst/>
              <a:gdLst>
                <a:gd name="T0" fmla="*/ 0 w 340"/>
                <a:gd name="T1" fmla="*/ 0 h 211"/>
                <a:gd name="T2" fmla="*/ 16 w 340"/>
                <a:gd name="T3" fmla="*/ 97 h 211"/>
                <a:gd name="T4" fmla="*/ 292 w 340"/>
                <a:gd name="T5" fmla="*/ 146 h 211"/>
                <a:gd name="T6" fmla="*/ 340 w 340"/>
                <a:gd name="T7" fmla="*/ 211 h 21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40"/>
                <a:gd name="T13" fmla="*/ 0 h 211"/>
                <a:gd name="T14" fmla="*/ 340 w 340"/>
                <a:gd name="T15" fmla="*/ 211 h 21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40" h="211">
                  <a:moveTo>
                    <a:pt x="0" y="0"/>
                  </a:moveTo>
                  <a:cubicBezTo>
                    <a:pt x="5" y="32"/>
                    <a:pt x="1" y="68"/>
                    <a:pt x="16" y="97"/>
                  </a:cubicBezTo>
                  <a:cubicBezTo>
                    <a:pt x="47" y="159"/>
                    <a:pt x="254" y="143"/>
                    <a:pt x="292" y="146"/>
                  </a:cubicBezTo>
                  <a:cubicBezTo>
                    <a:pt x="328" y="201"/>
                    <a:pt x="310" y="181"/>
                    <a:pt x="340" y="211"/>
                  </a:cubicBezTo>
                </a:path>
              </a:pathLst>
            </a:custGeom>
            <a:noFill/>
            <a:ln w="76200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25" name="Freeform 9"/>
            <p:cNvSpPr>
              <a:spLocks/>
            </p:cNvSpPr>
            <p:nvPr/>
          </p:nvSpPr>
          <p:spPr bwMode="auto">
            <a:xfrm>
              <a:off x="4509" y="2611"/>
              <a:ext cx="389" cy="163"/>
            </a:xfrm>
            <a:custGeom>
              <a:avLst/>
              <a:gdLst>
                <a:gd name="T0" fmla="*/ 0 w 389"/>
                <a:gd name="T1" fmla="*/ 33 h 163"/>
                <a:gd name="T2" fmla="*/ 145 w 389"/>
                <a:gd name="T3" fmla="*/ 98 h 163"/>
                <a:gd name="T4" fmla="*/ 210 w 389"/>
                <a:gd name="T5" fmla="*/ 163 h 163"/>
                <a:gd name="T6" fmla="*/ 389 w 389"/>
                <a:gd name="T7" fmla="*/ 146 h 1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89"/>
                <a:gd name="T13" fmla="*/ 0 h 163"/>
                <a:gd name="T14" fmla="*/ 389 w 389"/>
                <a:gd name="T15" fmla="*/ 163 h 1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89" h="163">
                  <a:moveTo>
                    <a:pt x="0" y="33"/>
                  </a:moveTo>
                  <a:cubicBezTo>
                    <a:pt x="98" y="0"/>
                    <a:pt x="83" y="27"/>
                    <a:pt x="145" y="98"/>
                  </a:cubicBezTo>
                  <a:cubicBezTo>
                    <a:pt x="165" y="121"/>
                    <a:pt x="210" y="163"/>
                    <a:pt x="210" y="163"/>
                  </a:cubicBezTo>
                  <a:cubicBezTo>
                    <a:pt x="270" y="157"/>
                    <a:pt x="389" y="146"/>
                    <a:pt x="389" y="146"/>
                  </a:cubicBezTo>
                </a:path>
              </a:pathLst>
            </a:custGeom>
            <a:noFill/>
            <a:ln w="76200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26" name="Freeform 10"/>
            <p:cNvSpPr>
              <a:spLocks/>
            </p:cNvSpPr>
            <p:nvPr/>
          </p:nvSpPr>
          <p:spPr bwMode="auto">
            <a:xfrm>
              <a:off x="4492" y="2879"/>
              <a:ext cx="357" cy="94"/>
            </a:xfrm>
            <a:custGeom>
              <a:avLst/>
              <a:gdLst>
                <a:gd name="T0" fmla="*/ 0 w 357"/>
                <a:gd name="T1" fmla="*/ 57 h 94"/>
                <a:gd name="T2" fmla="*/ 195 w 357"/>
                <a:gd name="T3" fmla="*/ 73 h 94"/>
                <a:gd name="T4" fmla="*/ 292 w 357"/>
                <a:gd name="T5" fmla="*/ 41 h 94"/>
                <a:gd name="T6" fmla="*/ 357 w 357"/>
                <a:gd name="T7" fmla="*/ 8 h 9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57"/>
                <a:gd name="T13" fmla="*/ 0 h 94"/>
                <a:gd name="T14" fmla="*/ 357 w 357"/>
                <a:gd name="T15" fmla="*/ 94 h 9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57" h="94">
                  <a:moveTo>
                    <a:pt x="0" y="57"/>
                  </a:moveTo>
                  <a:cubicBezTo>
                    <a:pt x="75" y="81"/>
                    <a:pt x="115" y="94"/>
                    <a:pt x="195" y="73"/>
                  </a:cubicBezTo>
                  <a:cubicBezTo>
                    <a:pt x="228" y="64"/>
                    <a:pt x="292" y="41"/>
                    <a:pt x="292" y="41"/>
                  </a:cubicBezTo>
                  <a:cubicBezTo>
                    <a:pt x="333" y="0"/>
                    <a:pt x="309" y="8"/>
                    <a:pt x="357" y="8"/>
                  </a:cubicBezTo>
                </a:path>
              </a:pathLst>
            </a:custGeom>
            <a:noFill/>
            <a:ln w="76200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27" name="Freeform 11"/>
            <p:cNvSpPr>
              <a:spLocks/>
            </p:cNvSpPr>
            <p:nvPr/>
          </p:nvSpPr>
          <p:spPr bwMode="auto">
            <a:xfrm>
              <a:off x="4281" y="2547"/>
              <a:ext cx="426" cy="162"/>
            </a:xfrm>
            <a:custGeom>
              <a:avLst/>
              <a:gdLst>
                <a:gd name="T0" fmla="*/ 0 w 426"/>
                <a:gd name="T1" fmla="*/ 162 h 162"/>
                <a:gd name="T2" fmla="*/ 146 w 426"/>
                <a:gd name="T3" fmla="*/ 32 h 162"/>
                <a:gd name="T4" fmla="*/ 422 w 426"/>
                <a:gd name="T5" fmla="*/ 0 h 162"/>
                <a:gd name="T6" fmla="*/ 0 60000 65536"/>
                <a:gd name="T7" fmla="*/ 0 60000 65536"/>
                <a:gd name="T8" fmla="*/ 0 60000 65536"/>
                <a:gd name="T9" fmla="*/ 0 w 426"/>
                <a:gd name="T10" fmla="*/ 0 h 162"/>
                <a:gd name="T11" fmla="*/ 426 w 426"/>
                <a:gd name="T12" fmla="*/ 162 h 16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6" h="162">
                  <a:moveTo>
                    <a:pt x="0" y="162"/>
                  </a:moveTo>
                  <a:cubicBezTo>
                    <a:pt x="46" y="116"/>
                    <a:pt x="73" y="40"/>
                    <a:pt x="146" y="32"/>
                  </a:cubicBezTo>
                  <a:cubicBezTo>
                    <a:pt x="426" y="3"/>
                    <a:pt x="344" y="78"/>
                    <a:pt x="422" y="0"/>
                  </a:cubicBezTo>
                </a:path>
              </a:pathLst>
            </a:custGeom>
            <a:noFill/>
            <a:ln w="57150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28" name="Oval 12"/>
            <p:cNvSpPr>
              <a:spLocks noChangeArrowheads="1"/>
            </p:cNvSpPr>
            <p:nvPr/>
          </p:nvSpPr>
          <p:spPr bwMode="auto">
            <a:xfrm>
              <a:off x="4176" y="3792"/>
              <a:ext cx="192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29" name="Oval 13"/>
            <p:cNvSpPr>
              <a:spLocks noChangeArrowheads="1"/>
            </p:cNvSpPr>
            <p:nvPr/>
          </p:nvSpPr>
          <p:spPr bwMode="auto">
            <a:xfrm rot="4709929">
              <a:off x="3984" y="3168"/>
              <a:ext cx="192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30" name="Oval 14"/>
            <p:cNvSpPr>
              <a:spLocks noChangeArrowheads="1"/>
            </p:cNvSpPr>
            <p:nvPr/>
          </p:nvSpPr>
          <p:spPr bwMode="auto">
            <a:xfrm rot="-3995835">
              <a:off x="4848" y="3360"/>
              <a:ext cx="192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31" name="Oval 15"/>
            <p:cNvSpPr>
              <a:spLocks noChangeArrowheads="1"/>
            </p:cNvSpPr>
            <p:nvPr/>
          </p:nvSpPr>
          <p:spPr bwMode="auto">
            <a:xfrm rot="-5730025">
              <a:off x="3504" y="2736"/>
              <a:ext cx="192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32" name="Oval 16"/>
            <p:cNvSpPr>
              <a:spLocks noChangeArrowheads="1"/>
            </p:cNvSpPr>
            <p:nvPr/>
          </p:nvSpPr>
          <p:spPr bwMode="auto">
            <a:xfrm rot="-2740276">
              <a:off x="3936" y="1728"/>
              <a:ext cx="192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33" name="Oval 17"/>
            <p:cNvSpPr>
              <a:spLocks noChangeArrowheads="1"/>
            </p:cNvSpPr>
            <p:nvPr/>
          </p:nvSpPr>
          <p:spPr bwMode="auto">
            <a:xfrm rot="1814548">
              <a:off x="4464" y="1680"/>
              <a:ext cx="28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34" name="AutoShape 18"/>
            <p:cNvSpPr>
              <a:spLocks noChangeArrowheads="1"/>
            </p:cNvSpPr>
            <p:nvPr/>
          </p:nvSpPr>
          <p:spPr bwMode="auto">
            <a:xfrm>
              <a:off x="3984" y="2592"/>
              <a:ext cx="48" cy="48"/>
            </a:xfrm>
            <a:prstGeom prst="irregularSeal2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35" name="AutoShape 19"/>
            <p:cNvSpPr>
              <a:spLocks noChangeArrowheads="1"/>
            </p:cNvSpPr>
            <p:nvPr/>
          </p:nvSpPr>
          <p:spPr bwMode="auto">
            <a:xfrm>
              <a:off x="4608" y="3360"/>
              <a:ext cx="144" cy="144"/>
            </a:xfrm>
            <a:prstGeom prst="irregularSeal1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36" name="Oval 20"/>
            <p:cNvSpPr>
              <a:spLocks noChangeArrowheads="1"/>
            </p:cNvSpPr>
            <p:nvPr/>
          </p:nvSpPr>
          <p:spPr bwMode="auto">
            <a:xfrm rot="1814548">
              <a:off x="4608" y="2208"/>
              <a:ext cx="28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37" name="Oval 21"/>
            <p:cNvSpPr>
              <a:spLocks noChangeArrowheads="1"/>
            </p:cNvSpPr>
            <p:nvPr/>
          </p:nvSpPr>
          <p:spPr bwMode="auto">
            <a:xfrm rot="1814548">
              <a:off x="3504" y="3312"/>
              <a:ext cx="28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38" name="Freeform 22"/>
            <p:cNvSpPr>
              <a:spLocks/>
            </p:cNvSpPr>
            <p:nvPr/>
          </p:nvSpPr>
          <p:spPr bwMode="auto">
            <a:xfrm>
              <a:off x="3454" y="3504"/>
              <a:ext cx="292" cy="235"/>
            </a:xfrm>
            <a:custGeom>
              <a:avLst/>
              <a:gdLst>
                <a:gd name="T0" fmla="*/ 0 w 292"/>
                <a:gd name="T1" fmla="*/ 0 h 235"/>
                <a:gd name="T2" fmla="*/ 49 w 292"/>
                <a:gd name="T3" fmla="*/ 16 h 235"/>
                <a:gd name="T4" fmla="*/ 65 w 292"/>
                <a:gd name="T5" fmla="*/ 64 h 235"/>
                <a:gd name="T6" fmla="*/ 114 w 292"/>
                <a:gd name="T7" fmla="*/ 113 h 235"/>
                <a:gd name="T8" fmla="*/ 130 w 292"/>
                <a:gd name="T9" fmla="*/ 178 h 235"/>
                <a:gd name="T10" fmla="*/ 292 w 292"/>
                <a:gd name="T11" fmla="*/ 227 h 2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2"/>
                <a:gd name="T19" fmla="*/ 0 h 235"/>
                <a:gd name="T20" fmla="*/ 292 w 292"/>
                <a:gd name="T21" fmla="*/ 235 h 23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2" h="235">
                  <a:moveTo>
                    <a:pt x="0" y="0"/>
                  </a:moveTo>
                  <a:cubicBezTo>
                    <a:pt x="16" y="5"/>
                    <a:pt x="37" y="4"/>
                    <a:pt x="49" y="16"/>
                  </a:cubicBezTo>
                  <a:cubicBezTo>
                    <a:pt x="61" y="28"/>
                    <a:pt x="56" y="50"/>
                    <a:pt x="65" y="64"/>
                  </a:cubicBezTo>
                  <a:cubicBezTo>
                    <a:pt x="78" y="83"/>
                    <a:pt x="98" y="97"/>
                    <a:pt x="114" y="113"/>
                  </a:cubicBezTo>
                  <a:cubicBezTo>
                    <a:pt x="119" y="135"/>
                    <a:pt x="120" y="158"/>
                    <a:pt x="130" y="178"/>
                  </a:cubicBezTo>
                  <a:cubicBezTo>
                    <a:pt x="159" y="235"/>
                    <a:pt x="238" y="227"/>
                    <a:pt x="292" y="227"/>
                  </a:cubicBezTo>
                </a:path>
              </a:pathLst>
            </a:custGeom>
            <a:noFill/>
            <a:ln w="952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39" name="Freeform 23"/>
            <p:cNvSpPr>
              <a:spLocks/>
            </p:cNvSpPr>
            <p:nvPr/>
          </p:nvSpPr>
          <p:spPr bwMode="auto">
            <a:xfrm>
              <a:off x="3844" y="2271"/>
              <a:ext cx="405" cy="194"/>
            </a:xfrm>
            <a:custGeom>
              <a:avLst/>
              <a:gdLst>
                <a:gd name="T0" fmla="*/ 0 w 405"/>
                <a:gd name="T1" fmla="*/ 194 h 194"/>
                <a:gd name="T2" fmla="*/ 162 w 405"/>
                <a:gd name="T3" fmla="*/ 113 h 194"/>
                <a:gd name="T4" fmla="*/ 405 w 405"/>
                <a:gd name="T5" fmla="*/ 0 h 194"/>
                <a:gd name="T6" fmla="*/ 0 60000 65536"/>
                <a:gd name="T7" fmla="*/ 0 60000 65536"/>
                <a:gd name="T8" fmla="*/ 0 60000 65536"/>
                <a:gd name="T9" fmla="*/ 0 w 405"/>
                <a:gd name="T10" fmla="*/ 0 h 194"/>
                <a:gd name="T11" fmla="*/ 405 w 405"/>
                <a:gd name="T12" fmla="*/ 194 h 19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05" h="194">
                  <a:moveTo>
                    <a:pt x="0" y="194"/>
                  </a:moveTo>
                  <a:cubicBezTo>
                    <a:pt x="53" y="159"/>
                    <a:pt x="108" y="146"/>
                    <a:pt x="162" y="113"/>
                  </a:cubicBezTo>
                  <a:cubicBezTo>
                    <a:pt x="265" y="51"/>
                    <a:pt x="281" y="0"/>
                    <a:pt x="405" y="0"/>
                  </a:cubicBezTo>
                </a:path>
              </a:pathLst>
            </a:custGeom>
            <a:noFill/>
            <a:ln w="952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40" name="Freeform 24"/>
            <p:cNvSpPr>
              <a:spLocks/>
            </p:cNvSpPr>
            <p:nvPr/>
          </p:nvSpPr>
          <p:spPr bwMode="auto">
            <a:xfrm>
              <a:off x="3648" y="1488"/>
              <a:ext cx="405" cy="321"/>
            </a:xfrm>
            <a:custGeom>
              <a:avLst/>
              <a:gdLst>
                <a:gd name="T0" fmla="*/ 0 w 405"/>
                <a:gd name="T1" fmla="*/ 321 h 194"/>
                <a:gd name="T2" fmla="*/ 162 w 405"/>
                <a:gd name="T3" fmla="*/ 187 h 194"/>
                <a:gd name="T4" fmla="*/ 405 w 405"/>
                <a:gd name="T5" fmla="*/ 0 h 194"/>
                <a:gd name="T6" fmla="*/ 0 60000 65536"/>
                <a:gd name="T7" fmla="*/ 0 60000 65536"/>
                <a:gd name="T8" fmla="*/ 0 60000 65536"/>
                <a:gd name="T9" fmla="*/ 0 w 405"/>
                <a:gd name="T10" fmla="*/ 0 h 194"/>
                <a:gd name="T11" fmla="*/ 405 w 405"/>
                <a:gd name="T12" fmla="*/ 194 h 19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05" h="194">
                  <a:moveTo>
                    <a:pt x="0" y="194"/>
                  </a:moveTo>
                  <a:cubicBezTo>
                    <a:pt x="53" y="159"/>
                    <a:pt x="108" y="146"/>
                    <a:pt x="162" y="113"/>
                  </a:cubicBezTo>
                  <a:cubicBezTo>
                    <a:pt x="265" y="51"/>
                    <a:pt x="281" y="0"/>
                    <a:pt x="405" y="0"/>
                  </a:cubicBezTo>
                </a:path>
              </a:pathLst>
            </a:custGeom>
            <a:noFill/>
            <a:ln w="952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41" name="Oval 25"/>
            <p:cNvSpPr>
              <a:spLocks noChangeArrowheads="1"/>
            </p:cNvSpPr>
            <p:nvPr/>
          </p:nvSpPr>
          <p:spPr bwMode="auto">
            <a:xfrm rot="-3886067">
              <a:off x="3720" y="2232"/>
              <a:ext cx="192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42" name="Freeform 26"/>
            <p:cNvSpPr>
              <a:spLocks/>
            </p:cNvSpPr>
            <p:nvPr/>
          </p:nvSpPr>
          <p:spPr bwMode="auto">
            <a:xfrm>
              <a:off x="5157" y="2449"/>
              <a:ext cx="81" cy="341"/>
            </a:xfrm>
            <a:custGeom>
              <a:avLst/>
              <a:gdLst>
                <a:gd name="T0" fmla="*/ 81 w 81"/>
                <a:gd name="T1" fmla="*/ 0 h 341"/>
                <a:gd name="T2" fmla="*/ 0 w 81"/>
                <a:gd name="T3" fmla="*/ 341 h 341"/>
                <a:gd name="T4" fmla="*/ 0 60000 65536"/>
                <a:gd name="T5" fmla="*/ 0 60000 65536"/>
                <a:gd name="T6" fmla="*/ 0 w 81"/>
                <a:gd name="T7" fmla="*/ 0 h 341"/>
                <a:gd name="T8" fmla="*/ 81 w 81"/>
                <a:gd name="T9" fmla="*/ 341 h 34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1" h="341">
                  <a:moveTo>
                    <a:pt x="81" y="0"/>
                  </a:moveTo>
                  <a:cubicBezTo>
                    <a:pt x="13" y="104"/>
                    <a:pt x="54" y="229"/>
                    <a:pt x="0" y="341"/>
                  </a:cubicBezTo>
                </a:path>
              </a:pathLst>
            </a:custGeom>
            <a:noFill/>
            <a:ln w="952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43" name="Freeform 27"/>
            <p:cNvSpPr>
              <a:spLocks/>
            </p:cNvSpPr>
            <p:nvPr/>
          </p:nvSpPr>
          <p:spPr bwMode="auto">
            <a:xfrm>
              <a:off x="4251" y="2751"/>
              <a:ext cx="98" cy="223"/>
            </a:xfrm>
            <a:custGeom>
              <a:avLst/>
              <a:gdLst>
                <a:gd name="T0" fmla="*/ 98 w 98"/>
                <a:gd name="T1" fmla="*/ 0 h 223"/>
                <a:gd name="T2" fmla="*/ 28 w 98"/>
                <a:gd name="T3" fmla="*/ 35 h 223"/>
                <a:gd name="T4" fmla="*/ 4 w 98"/>
                <a:gd name="T5" fmla="*/ 105 h 223"/>
                <a:gd name="T6" fmla="*/ 87 w 98"/>
                <a:gd name="T7" fmla="*/ 223 h 22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8"/>
                <a:gd name="T13" fmla="*/ 0 h 223"/>
                <a:gd name="T14" fmla="*/ 98 w 98"/>
                <a:gd name="T15" fmla="*/ 223 h 22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8" h="223">
                  <a:moveTo>
                    <a:pt x="98" y="0"/>
                  </a:moveTo>
                  <a:cubicBezTo>
                    <a:pt x="77" y="7"/>
                    <a:pt x="41" y="14"/>
                    <a:pt x="28" y="35"/>
                  </a:cubicBezTo>
                  <a:cubicBezTo>
                    <a:pt x="15" y="56"/>
                    <a:pt x="4" y="105"/>
                    <a:pt x="4" y="105"/>
                  </a:cubicBezTo>
                  <a:cubicBezTo>
                    <a:pt x="20" y="216"/>
                    <a:pt x="0" y="180"/>
                    <a:pt x="87" y="223"/>
                  </a:cubicBez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444" name="Oval 28"/>
            <p:cNvSpPr>
              <a:spLocks noChangeArrowheads="1"/>
            </p:cNvSpPr>
            <p:nvPr/>
          </p:nvSpPr>
          <p:spPr bwMode="auto">
            <a:xfrm rot="4709929">
              <a:off x="5064" y="2904"/>
              <a:ext cx="192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45" name="Oval 29"/>
            <p:cNvSpPr>
              <a:spLocks noChangeArrowheads="1"/>
            </p:cNvSpPr>
            <p:nvPr/>
          </p:nvSpPr>
          <p:spPr bwMode="auto">
            <a:xfrm rot="4709929">
              <a:off x="3576" y="1848"/>
              <a:ext cx="192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46" name="Freeform 30"/>
            <p:cNvSpPr>
              <a:spLocks/>
            </p:cNvSpPr>
            <p:nvPr/>
          </p:nvSpPr>
          <p:spPr bwMode="auto">
            <a:xfrm>
              <a:off x="4126" y="2208"/>
              <a:ext cx="795" cy="315"/>
            </a:xfrm>
            <a:custGeom>
              <a:avLst/>
              <a:gdLst>
                <a:gd name="T0" fmla="*/ 306 w 795"/>
                <a:gd name="T1" fmla="*/ 249 h 315"/>
                <a:gd name="T2" fmla="*/ 423 w 795"/>
                <a:gd name="T3" fmla="*/ 178 h 315"/>
                <a:gd name="T4" fmla="*/ 176 w 795"/>
                <a:gd name="T5" fmla="*/ 202 h 315"/>
                <a:gd name="T6" fmla="*/ 153 w 795"/>
                <a:gd name="T7" fmla="*/ 237 h 315"/>
                <a:gd name="T8" fmla="*/ 118 w 795"/>
                <a:gd name="T9" fmla="*/ 261 h 315"/>
                <a:gd name="T10" fmla="*/ 329 w 795"/>
                <a:gd name="T11" fmla="*/ 249 h 315"/>
                <a:gd name="T12" fmla="*/ 435 w 795"/>
                <a:gd name="T13" fmla="*/ 178 h 315"/>
                <a:gd name="T14" fmla="*/ 506 w 795"/>
                <a:gd name="T15" fmla="*/ 155 h 315"/>
                <a:gd name="T16" fmla="*/ 364 w 795"/>
                <a:gd name="T17" fmla="*/ 155 h 315"/>
                <a:gd name="T18" fmla="*/ 270 w 795"/>
                <a:gd name="T19" fmla="*/ 178 h 315"/>
                <a:gd name="T20" fmla="*/ 200 w 795"/>
                <a:gd name="T21" fmla="*/ 225 h 315"/>
                <a:gd name="T22" fmla="*/ 129 w 795"/>
                <a:gd name="T23" fmla="*/ 249 h 315"/>
                <a:gd name="T24" fmla="*/ 94 w 795"/>
                <a:gd name="T25" fmla="*/ 237 h 315"/>
                <a:gd name="T26" fmla="*/ 165 w 795"/>
                <a:gd name="T27" fmla="*/ 202 h 315"/>
                <a:gd name="T28" fmla="*/ 270 w 795"/>
                <a:gd name="T29" fmla="*/ 131 h 315"/>
                <a:gd name="T30" fmla="*/ 341 w 795"/>
                <a:gd name="T31" fmla="*/ 108 h 315"/>
                <a:gd name="T32" fmla="*/ 435 w 795"/>
                <a:gd name="T33" fmla="*/ 72 h 315"/>
                <a:gd name="T34" fmla="*/ 306 w 795"/>
                <a:gd name="T35" fmla="*/ 37 h 315"/>
                <a:gd name="T36" fmla="*/ 129 w 795"/>
                <a:gd name="T37" fmla="*/ 155 h 315"/>
                <a:gd name="T38" fmla="*/ 153 w 795"/>
                <a:gd name="T39" fmla="*/ 120 h 315"/>
                <a:gd name="T40" fmla="*/ 223 w 795"/>
                <a:gd name="T41" fmla="*/ 72 h 315"/>
                <a:gd name="T42" fmla="*/ 388 w 795"/>
                <a:gd name="T43" fmla="*/ 108 h 315"/>
                <a:gd name="T44" fmla="*/ 59 w 795"/>
                <a:gd name="T45" fmla="*/ 190 h 315"/>
                <a:gd name="T46" fmla="*/ 0 w 795"/>
                <a:gd name="T47" fmla="*/ 296 h 315"/>
                <a:gd name="T48" fmla="*/ 200 w 795"/>
                <a:gd name="T49" fmla="*/ 272 h 315"/>
                <a:gd name="T50" fmla="*/ 270 w 795"/>
                <a:gd name="T51" fmla="*/ 225 h 315"/>
                <a:gd name="T52" fmla="*/ 506 w 795"/>
                <a:gd name="T53" fmla="*/ 155 h 315"/>
                <a:gd name="T54" fmla="*/ 611 w 795"/>
                <a:gd name="T55" fmla="*/ 167 h 315"/>
                <a:gd name="T56" fmla="*/ 564 w 795"/>
                <a:gd name="T57" fmla="*/ 178 h 315"/>
                <a:gd name="T58" fmla="*/ 529 w 795"/>
                <a:gd name="T59" fmla="*/ 190 h 31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795"/>
                <a:gd name="T91" fmla="*/ 0 h 315"/>
                <a:gd name="T92" fmla="*/ 795 w 795"/>
                <a:gd name="T93" fmla="*/ 315 h 315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795" h="315">
                  <a:moveTo>
                    <a:pt x="306" y="249"/>
                  </a:moveTo>
                  <a:cubicBezTo>
                    <a:pt x="654" y="230"/>
                    <a:pt x="544" y="261"/>
                    <a:pt x="423" y="178"/>
                  </a:cubicBezTo>
                  <a:cubicBezTo>
                    <a:pt x="340" y="183"/>
                    <a:pt x="241" y="150"/>
                    <a:pt x="176" y="202"/>
                  </a:cubicBezTo>
                  <a:cubicBezTo>
                    <a:pt x="165" y="211"/>
                    <a:pt x="163" y="227"/>
                    <a:pt x="153" y="237"/>
                  </a:cubicBezTo>
                  <a:cubicBezTo>
                    <a:pt x="143" y="247"/>
                    <a:pt x="130" y="253"/>
                    <a:pt x="118" y="261"/>
                  </a:cubicBezTo>
                  <a:cubicBezTo>
                    <a:pt x="190" y="278"/>
                    <a:pt x="258" y="267"/>
                    <a:pt x="329" y="249"/>
                  </a:cubicBezTo>
                  <a:cubicBezTo>
                    <a:pt x="360" y="218"/>
                    <a:pt x="395" y="196"/>
                    <a:pt x="435" y="178"/>
                  </a:cubicBezTo>
                  <a:cubicBezTo>
                    <a:pt x="458" y="168"/>
                    <a:pt x="506" y="155"/>
                    <a:pt x="506" y="155"/>
                  </a:cubicBezTo>
                  <a:cubicBezTo>
                    <a:pt x="441" y="133"/>
                    <a:pt x="468" y="137"/>
                    <a:pt x="364" y="155"/>
                  </a:cubicBezTo>
                  <a:cubicBezTo>
                    <a:pt x="332" y="161"/>
                    <a:pt x="270" y="178"/>
                    <a:pt x="270" y="178"/>
                  </a:cubicBezTo>
                  <a:cubicBezTo>
                    <a:pt x="247" y="194"/>
                    <a:pt x="223" y="209"/>
                    <a:pt x="200" y="225"/>
                  </a:cubicBezTo>
                  <a:cubicBezTo>
                    <a:pt x="179" y="239"/>
                    <a:pt x="129" y="249"/>
                    <a:pt x="129" y="249"/>
                  </a:cubicBezTo>
                  <a:cubicBezTo>
                    <a:pt x="117" y="245"/>
                    <a:pt x="94" y="249"/>
                    <a:pt x="94" y="237"/>
                  </a:cubicBezTo>
                  <a:cubicBezTo>
                    <a:pt x="94" y="222"/>
                    <a:pt x="157" y="205"/>
                    <a:pt x="165" y="202"/>
                  </a:cubicBezTo>
                  <a:cubicBezTo>
                    <a:pt x="197" y="170"/>
                    <a:pt x="230" y="151"/>
                    <a:pt x="270" y="131"/>
                  </a:cubicBezTo>
                  <a:cubicBezTo>
                    <a:pt x="354" y="89"/>
                    <a:pt x="258" y="151"/>
                    <a:pt x="341" y="108"/>
                  </a:cubicBezTo>
                  <a:cubicBezTo>
                    <a:pt x="421" y="67"/>
                    <a:pt x="322" y="95"/>
                    <a:pt x="435" y="72"/>
                  </a:cubicBezTo>
                  <a:cubicBezTo>
                    <a:pt x="410" y="0"/>
                    <a:pt x="378" y="26"/>
                    <a:pt x="306" y="37"/>
                  </a:cubicBezTo>
                  <a:cubicBezTo>
                    <a:pt x="245" y="77"/>
                    <a:pt x="200" y="131"/>
                    <a:pt x="129" y="155"/>
                  </a:cubicBezTo>
                  <a:cubicBezTo>
                    <a:pt x="137" y="143"/>
                    <a:pt x="142" y="129"/>
                    <a:pt x="153" y="120"/>
                  </a:cubicBezTo>
                  <a:cubicBezTo>
                    <a:pt x="174" y="101"/>
                    <a:pt x="223" y="72"/>
                    <a:pt x="223" y="72"/>
                  </a:cubicBezTo>
                  <a:cubicBezTo>
                    <a:pt x="330" y="83"/>
                    <a:pt x="795" y="78"/>
                    <a:pt x="388" y="108"/>
                  </a:cubicBezTo>
                  <a:cubicBezTo>
                    <a:pt x="275" y="147"/>
                    <a:pt x="178" y="177"/>
                    <a:pt x="59" y="190"/>
                  </a:cubicBezTo>
                  <a:cubicBezTo>
                    <a:pt x="8" y="225"/>
                    <a:pt x="19" y="241"/>
                    <a:pt x="0" y="296"/>
                  </a:cubicBezTo>
                  <a:cubicBezTo>
                    <a:pt x="55" y="315"/>
                    <a:pt x="147" y="302"/>
                    <a:pt x="200" y="272"/>
                  </a:cubicBezTo>
                  <a:cubicBezTo>
                    <a:pt x="225" y="258"/>
                    <a:pt x="243" y="233"/>
                    <a:pt x="270" y="225"/>
                  </a:cubicBezTo>
                  <a:cubicBezTo>
                    <a:pt x="348" y="201"/>
                    <a:pt x="428" y="181"/>
                    <a:pt x="506" y="155"/>
                  </a:cubicBezTo>
                  <a:cubicBezTo>
                    <a:pt x="541" y="159"/>
                    <a:pt x="578" y="154"/>
                    <a:pt x="611" y="167"/>
                  </a:cubicBezTo>
                  <a:cubicBezTo>
                    <a:pt x="626" y="173"/>
                    <a:pt x="579" y="174"/>
                    <a:pt x="564" y="178"/>
                  </a:cubicBezTo>
                  <a:cubicBezTo>
                    <a:pt x="552" y="181"/>
                    <a:pt x="529" y="190"/>
                    <a:pt x="529" y="190"/>
                  </a:cubicBezTo>
                </a:path>
              </a:pathLst>
            </a:custGeom>
            <a:noFill/>
            <a:ln w="9525">
              <a:solidFill>
                <a:srgbClr val="0099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447" name="AutoShape 31"/>
            <p:cNvSpPr>
              <a:spLocks noChangeArrowheads="1"/>
            </p:cNvSpPr>
            <p:nvPr/>
          </p:nvSpPr>
          <p:spPr bwMode="auto">
            <a:xfrm>
              <a:off x="5088" y="2688"/>
              <a:ext cx="48" cy="48"/>
            </a:xfrm>
            <a:prstGeom prst="irregularSeal2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48" name="Freeform 32"/>
            <p:cNvSpPr>
              <a:spLocks/>
            </p:cNvSpPr>
            <p:nvPr/>
          </p:nvSpPr>
          <p:spPr bwMode="auto">
            <a:xfrm>
              <a:off x="4878" y="3456"/>
              <a:ext cx="212" cy="259"/>
            </a:xfrm>
            <a:custGeom>
              <a:avLst/>
              <a:gdLst>
                <a:gd name="T0" fmla="*/ 0 w 212"/>
                <a:gd name="T1" fmla="*/ 259 h 259"/>
                <a:gd name="T2" fmla="*/ 106 w 212"/>
                <a:gd name="T3" fmla="*/ 212 h 259"/>
                <a:gd name="T4" fmla="*/ 212 w 212"/>
                <a:gd name="T5" fmla="*/ 0 h 259"/>
                <a:gd name="T6" fmla="*/ 0 60000 65536"/>
                <a:gd name="T7" fmla="*/ 0 60000 65536"/>
                <a:gd name="T8" fmla="*/ 0 60000 65536"/>
                <a:gd name="T9" fmla="*/ 0 w 212"/>
                <a:gd name="T10" fmla="*/ 0 h 259"/>
                <a:gd name="T11" fmla="*/ 212 w 212"/>
                <a:gd name="T12" fmla="*/ 259 h 25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2" h="259">
                  <a:moveTo>
                    <a:pt x="0" y="259"/>
                  </a:moveTo>
                  <a:cubicBezTo>
                    <a:pt x="39" y="246"/>
                    <a:pt x="67" y="224"/>
                    <a:pt x="106" y="212"/>
                  </a:cubicBezTo>
                  <a:cubicBezTo>
                    <a:pt x="180" y="155"/>
                    <a:pt x="212" y="95"/>
                    <a:pt x="212" y="0"/>
                  </a:cubicBezTo>
                </a:path>
              </a:pathLst>
            </a:custGeom>
            <a:noFill/>
            <a:ln w="9525">
              <a:solidFill>
                <a:srgbClr val="0099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449" name="Freeform 33"/>
            <p:cNvSpPr>
              <a:spLocks/>
            </p:cNvSpPr>
            <p:nvPr/>
          </p:nvSpPr>
          <p:spPr bwMode="auto">
            <a:xfrm>
              <a:off x="4726" y="1469"/>
              <a:ext cx="164" cy="177"/>
            </a:xfrm>
            <a:custGeom>
              <a:avLst/>
              <a:gdLst>
                <a:gd name="T0" fmla="*/ 0 w 164"/>
                <a:gd name="T1" fmla="*/ 0 h 177"/>
                <a:gd name="T2" fmla="*/ 129 w 164"/>
                <a:gd name="T3" fmla="*/ 130 h 177"/>
                <a:gd name="T4" fmla="*/ 164 w 164"/>
                <a:gd name="T5" fmla="*/ 177 h 177"/>
                <a:gd name="T6" fmla="*/ 0 60000 65536"/>
                <a:gd name="T7" fmla="*/ 0 60000 65536"/>
                <a:gd name="T8" fmla="*/ 0 60000 65536"/>
                <a:gd name="T9" fmla="*/ 0 w 164"/>
                <a:gd name="T10" fmla="*/ 0 h 177"/>
                <a:gd name="T11" fmla="*/ 164 w 164"/>
                <a:gd name="T12" fmla="*/ 177 h 17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4" h="177">
                  <a:moveTo>
                    <a:pt x="0" y="0"/>
                  </a:moveTo>
                  <a:cubicBezTo>
                    <a:pt x="53" y="37"/>
                    <a:pt x="76" y="93"/>
                    <a:pt x="129" y="130"/>
                  </a:cubicBezTo>
                  <a:cubicBezTo>
                    <a:pt x="155" y="170"/>
                    <a:pt x="142" y="155"/>
                    <a:pt x="164" y="177"/>
                  </a:cubicBezTo>
                </a:path>
              </a:pathLst>
            </a:custGeom>
            <a:noFill/>
            <a:ln w="9525">
              <a:solidFill>
                <a:srgbClr val="0099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450" name="Freeform 34"/>
            <p:cNvSpPr>
              <a:spLocks/>
            </p:cNvSpPr>
            <p:nvPr/>
          </p:nvSpPr>
          <p:spPr bwMode="auto">
            <a:xfrm>
              <a:off x="3597" y="2386"/>
              <a:ext cx="47" cy="130"/>
            </a:xfrm>
            <a:custGeom>
              <a:avLst/>
              <a:gdLst>
                <a:gd name="T0" fmla="*/ 0 w 47"/>
                <a:gd name="T1" fmla="*/ 0 h 130"/>
                <a:gd name="T2" fmla="*/ 35 w 47"/>
                <a:gd name="T3" fmla="*/ 71 h 130"/>
                <a:gd name="T4" fmla="*/ 47 w 47"/>
                <a:gd name="T5" fmla="*/ 130 h 130"/>
                <a:gd name="T6" fmla="*/ 0 60000 65536"/>
                <a:gd name="T7" fmla="*/ 0 60000 65536"/>
                <a:gd name="T8" fmla="*/ 0 60000 65536"/>
                <a:gd name="T9" fmla="*/ 0 w 47"/>
                <a:gd name="T10" fmla="*/ 0 h 130"/>
                <a:gd name="T11" fmla="*/ 47 w 47"/>
                <a:gd name="T12" fmla="*/ 130 h 13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7" h="130">
                  <a:moveTo>
                    <a:pt x="0" y="0"/>
                  </a:moveTo>
                  <a:cubicBezTo>
                    <a:pt x="24" y="37"/>
                    <a:pt x="25" y="30"/>
                    <a:pt x="35" y="71"/>
                  </a:cubicBezTo>
                  <a:cubicBezTo>
                    <a:pt x="40" y="90"/>
                    <a:pt x="47" y="130"/>
                    <a:pt x="47" y="130"/>
                  </a:cubicBezTo>
                </a:path>
              </a:pathLst>
            </a:custGeom>
            <a:noFill/>
            <a:ln w="9525">
              <a:solidFill>
                <a:srgbClr val="0099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451" name="Freeform 35"/>
            <p:cNvSpPr>
              <a:spLocks/>
            </p:cNvSpPr>
            <p:nvPr/>
          </p:nvSpPr>
          <p:spPr bwMode="auto">
            <a:xfrm>
              <a:off x="3527" y="3045"/>
              <a:ext cx="23" cy="35"/>
            </a:xfrm>
            <a:custGeom>
              <a:avLst/>
              <a:gdLst>
                <a:gd name="T0" fmla="*/ 0 w 23"/>
                <a:gd name="T1" fmla="*/ 0 h 35"/>
                <a:gd name="T2" fmla="*/ 23 w 23"/>
                <a:gd name="T3" fmla="*/ 35 h 35"/>
                <a:gd name="T4" fmla="*/ 0 w 23"/>
                <a:gd name="T5" fmla="*/ 0 h 35"/>
                <a:gd name="T6" fmla="*/ 0 60000 65536"/>
                <a:gd name="T7" fmla="*/ 0 60000 65536"/>
                <a:gd name="T8" fmla="*/ 0 60000 65536"/>
                <a:gd name="T9" fmla="*/ 0 w 23"/>
                <a:gd name="T10" fmla="*/ 0 h 35"/>
                <a:gd name="T11" fmla="*/ 23 w 23"/>
                <a:gd name="T12" fmla="*/ 35 h 3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" h="35">
                  <a:moveTo>
                    <a:pt x="0" y="0"/>
                  </a:moveTo>
                  <a:cubicBezTo>
                    <a:pt x="8" y="12"/>
                    <a:pt x="23" y="35"/>
                    <a:pt x="23" y="35"/>
                  </a:cubicBezTo>
                  <a:cubicBezTo>
                    <a:pt x="23" y="35"/>
                    <a:pt x="8" y="12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rgbClr val="009999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452" name="Freeform 36"/>
            <p:cNvSpPr>
              <a:spLocks/>
            </p:cNvSpPr>
            <p:nvPr/>
          </p:nvSpPr>
          <p:spPr bwMode="auto">
            <a:xfrm>
              <a:off x="5136" y="2160"/>
              <a:ext cx="23" cy="35"/>
            </a:xfrm>
            <a:custGeom>
              <a:avLst/>
              <a:gdLst>
                <a:gd name="T0" fmla="*/ 0 w 23"/>
                <a:gd name="T1" fmla="*/ 0 h 35"/>
                <a:gd name="T2" fmla="*/ 23 w 23"/>
                <a:gd name="T3" fmla="*/ 35 h 35"/>
                <a:gd name="T4" fmla="*/ 0 w 23"/>
                <a:gd name="T5" fmla="*/ 0 h 35"/>
                <a:gd name="T6" fmla="*/ 0 60000 65536"/>
                <a:gd name="T7" fmla="*/ 0 60000 65536"/>
                <a:gd name="T8" fmla="*/ 0 60000 65536"/>
                <a:gd name="T9" fmla="*/ 0 w 23"/>
                <a:gd name="T10" fmla="*/ 0 h 35"/>
                <a:gd name="T11" fmla="*/ 23 w 23"/>
                <a:gd name="T12" fmla="*/ 35 h 3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" h="35">
                  <a:moveTo>
                    <a:pt x="0" y="0"/>
                  </a:moveTo>
                  <a:cubicBezTo>
                    <a:pt x="8" y="12"/>
                    <a:pt x="23" y="35"/>
                    <a:pt x="23" y="35"/>
                  </a:cubicBezTo>
                  <a:cubicBezTo>
                    <a:pt x="23" y="35"/>
                    <a:pt x="8" y="12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rgbClr val="009999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453" name="Freeform 37"/>
            <p:cNvSpPr>
              <a:spLocks/>
            </p:cNvSpPr>
            <p:nvPr/>
          </p:nvSpPr>
          <p:spPr bwMode="auto">
            <a:xfrm>
              <a:off x="3719" y="3237"/>
              <a:ext cx="23" cy="35"/>
            </a:xfrm>
            <a:custGeom>
              <a:avLst/>
              <a:gdLst>
                <a:gd name="T0" fmla="*/ 0 w 23"/>
                <a:gd name="T1" fmla="*/ 0 h 35"/>
                <a:gd name="T2" fmla="*/ 23 w 23"/>
                <a:gd name="T3" fmla="*/ 35 h 35"/>
                <a:gd name="T4" fmla="*/ 0 w 23"/>
                <a:gd name="T5" fmla="*/ 0 h 35"/>
                <a:gd name="T6" fmla="*/ 0 60000 65536"/>
                <a:gd name="T7" fmla="*/ 0 60000 65536"/>
                <a:gd name="T8" fmla="*/ 0 60000 65536"/>
                <a:gd name="T9" fmla="*/ 0 w 23"/>
                <a:gd name="T10" fmla="*/ 0 h 35"/>
                <a:gd name="T11" fmla="*/ 23 w 23"/>
                <a:gd name="T12" fmla="*/ 35 h 3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" h="35">
                  <a:moveTo>
                    <a:pt x="0" y="0"/>
                  </a:moveTo>
                  <a:cubicBezTo>
                    <a:pt x="8" y="12"/>
                    <a:pt x="23" y="35"/>
                    <a:pt x="23" y="35"/>
                  </a:cubicBezTo>
                  <a:cubicBezTo>
                    <a:pt x="23" y="35"/>
                    <a:pt x="8" y="12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rgbClr val="009999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454" name="Freeform 38"/>
            <p:cNvSpPr>
              <a:spLocks/>
            </p:cNvSpPr>
            <p:nvPr/>
          </p:nvSpPr>
          <p:spPr bwMode="auto">
            <a:xfrm rot="5967739">
              <a:off x="4614" y="3786"/>
              <a:ext cx="23" cy="35"/>
            </a:xfrm>
            <a:custGeom>
              <a:avLst/>
              <a:gdLst>
                <a:gd name="T0" fmla="*/ 0 w 23"/>
                <a:gd name="T1" fmla="*/ 0 h 35"/>
                <a:gd name="T2" fmla="*/ 23 w 23"/>
                <a:gd name="T3" fmla="*/ 35 h 35"/>
                <a:gd name="T4" fmla="*/ 0 w 23"/>
                <a:gd name="T5" fmla="*/ 0 h 35"/>
                <a:gd name="T6" fmla="*/ 0 60000 65536"/>
                <a:gd name="T7" fmla="*/ 0 60000 65536"/>
                <a:gd name="T8" fmla="*/ 0 60000 65536"/>
                <a:gd name="T9" fmla="*/ 0 w 23"/>
                <a:gd name="T10" fmla="*/ 0 h 35"/>
                <a:gd name="T11" fmla="*/ 23 w 23"/>
                <a:gd name="T12" fmla="*/ 35 h 3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" h="35">
                  <a:moveTo>
                    <a:pt x="0" y="0"/>
                  </a:moveTo>
                  <a:cubicBezTo>
                    <a:pt x="8" y="12"/>
                    <a:pt x="23" y="35"/>
                    <a:pt x="23" y="35"/>
                  </a:cubicBezTo>
                  <a:cubicBezTo>
                    <a:pt x="23" y="35"/>
                    <a:pt x="8" y="12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rgbClr val="009999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455" name="Freeform 39"/>
            <p:cNvSpPr>
              <a:spLocks/>
            </p:cNvSpPr>
            <p:nvPr/>
          </p:nvSpPr>
          <p:spPr bwMode="auto">
            <a:xfrm>
              <a:off x="4368" y="1440"/>
              <a:ext cx="23" cy="35"/>
            </a:xfrm>
            <a:custGeom>
              <a:avLst/>
              <a:gdLst>
                <a:gd name="T0" fmla="*/ 0 w 23"/>
                <a:gd name="T1" fmla="*/ 0 h 35"/>
                <a:gd name="T2" fmla="*/ 23 w 23"/>
                <a:gd name="T3" fmla="*/ 35 h 35"/>
                <a:gd name="T4" fmla="*/ 0 w 23"/>
                <a:gd name="T5" fmla="*/ 0 h 35"/>
                <a:gd name="T6" fmla="*/ 0 60000 65536"/>
                <a:gd name="T7" fmla="*/ 0 60000 65536"/>
                <a:gd name="T8" fmla="*/ 0 60000 65536"/>
                <a:gd name="T9" fmla="*/ 0 w 23"/>
                <a:gd name="T10" fmla="*/ 0 h 35"/>
                <a:gd name="T11" fmla="*/ 23 w 23"/>
                <a:gd name="T12" fmla="*/ 35 h 3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" h="35">
                  <a:moveTo>
                    <a:pt x="0" y="0"/>
                  </a:moveTo>
                  <a:cubicBezTo>
                    <a:pt x="8" y="12"/>
                    <a:pt x="23" y="35"/>
                    <a:pt x="23" y="35"/>
                  </a:cubicBezTo>
                  <a:cubicBezTo>
                    <a:pt x="23" y="35"/>
                    <a:pt x="8" y="12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rgbClr val="009999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456" name="Freeform 40"/>
            <p:cNvSpPr>
              <a:spLocks/>
            </p:cNvSpPr>
            <p:nvPr/>
          </p:nvSpPr>
          <p:spPr bwMode="auto">
            <a:xfrm>
              <a:off x="4512" y="3360"/>
              <a:ext cx="23" cy="35"/>
            </a:xfrm>
            <a:custGeom>
              <a:avLst/>
              <a:gdLst>
                <a:gd name="T0" fmla="*/ 0 w 23"/>
                <a:gd name="T1" fmla="*/ 0 h 35"/>
                <a:gd name="T2" fmla="*/ 23 w 23"/>
                <a:gd name="T3" fmla="*/ 35 h 35"/>
                <a:gd name="T4" fmla="*/ 0 w 23"/>
                <a:gd name="T5" fmla="*/ 0 h 35"/>
                <a:gd name="T6" fmla="*/ 0 60000 65536"/>
                <a:gd name="T7" fmla="*/ 0 60000 65536"/>
                <a:gd name="T8" fmla="*/ 0 60000 65536"/>
                <a:gd name="T9" fmla="*/ 0 w 23"/>
                <a:gd name="T10" fmla="*/ 0 h 35"/>
                <a:gd name="T11" fmla="*/ 23 w 23"/>
                <a:gd name="T12" fmla="*/ 35 h 3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" h="35">
                  <a:moveTo>
                    <a:pt x="0" y="0"/>
                  </a:moveTo>
                  <a:cubicBezTo>
                    <a:pt x="8" y="12"/>
                    <a:pt x="23" y="35"/>
                    <a:pt x="23" y="35"/>
                  </a:cubicBezTo>
                  <a:cubicBezTo>
                    <a:pt x="23" y="35"/>
                    <a:pt x="8" y="12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rgbClr val="009999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457" name="Freeform 41"/>
            <p:cNvSpPr>
              <a:spLocks/>
            </p:cNvSpPr>
            <p:nvPr/>
          </p:nvSpPr>
          <p:spPr bwMode="auto">
            <a:xfrm rot="5967739">
              <a:off x="3990" y="3786"/>
              <a:ext cx="23" cy="35"/>
            </a:xfrm>
            <a:custGeom>
              <a:avLst/>
              <a:gdLst>
                <a:gd name="T0" fmla="*/ 0 w 23"/>
                <a:gd name="T1" fmla="*/ 0 h 35"/>
                <a:gd name="T2" fmla="*/ 23 w 23"/>
                <a:gd name="T3" fmla="*/ 35 h 35"/>
                <a:gd name="T4" fmla="*/ 0 w 23"/>
                <a:gd name="T5" fmla="*/ 0 h 35"/>
                <a:gd name="T6" fmla="*/ 0 60000 65536"/>
                <a:gd name="T7" fmla="*/ 0 60000 65536"/>
                <a:gd name="T8" fmla="*/ 0 60000 65536"/>
                <a:gd name="T9" fmla="*/ 0 w 23"/>
                <a:gd name="T10" fmla="*/ 0 h 35"/>
                <a:gd name="T11" fmla="*/ 23 w 23"/>
                <a:gd name="T12" fmla="*/ 35 h 3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" h="35">
                  <a:moveTo>
                    <a:pt x="0" y="0"/>
                  </a:moveTo>
                  <a:cubicBezTo>
                    <a:pt x="8" y="12"/>
                    <a:pt x="23" y="35"/>
                    <a:pt x="23" y="35"/>
                  </a:cubicBezTo>
                  <a:cubicBezTo>
                    <a:pt x="23" y="35"/>
                    <a:pt x="8" y="12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rgbClr val="009999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8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8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8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8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3810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The Shape of the Molecule</a:t>
            </a:r>
            <a:endParaRPr lang="en-US" smtClean="0"/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1981200"/>
            <a:ext cx="3810000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DNA is a very long molecule.</a:t>
            </a:r>
          </a:p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The basic shape is like a twisted ladder or zipper.</a:t>
            </a:r>
          </a:p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This is called a </a:t>
            </a:r>
            <a:r>
              <a:rPr lang="en-US" b="1" i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double helix.</a:t>
            </a:r>
            <a:endParaRPr lang="en-US" sz="2800" smtClean="0"/>
          </a:p>
        </p:txBody>
      </p:sp>
      <p:graphicFrame>
        <p:nvGraphicFramePr>
          <p:cNvPr id="140292" name="Object 4"/>
          <p:cNvGraphicFramePr>
            <a:graphicFrameLocks noChangeAspect="1"/>
          </p:cNvGraphicFramePr>
          <p:nvPr>
            <p:ph type="clipArt" sz="half" idx="2"/>
          </p:nvPr>
        </p:nvGraphicFramePr>
        <p:xfrm>
          <a:off x="5867400" y="1371600"/>
          <a:ext cx="1828800" cy="548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Clip" r:id="rId5" imgW="2857143" imgH="4761905" progId="MS_ClipArt_Gallery.2">
                  <p:embed/>
                </p:oleObj>
              </mc:Choice>
              <mc:Fallback>
                <p:oleObj name="Clip" r:id="rId5" imgW="2857143" imgH="4761905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-1424" t="-1408" r="64154"/>
                      <a:stretch>
                        <a:fillRect/>
                      </a:stretch>
                    </p:blipFill>
                    <p:spPr bwMode="auto">
                      <a:xfrm>
                        <a:off x="5867400" y="1371600"/>
                        <a:ext cx="1828800" cy="5486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0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0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0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0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0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0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0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0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0" grpId="0" autoUpdateAnimBg="0"/>
      <p:bldP spid="140291" grpId="0" build="p" autoUpdateAnimBg="0" advAuto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066800"/>
          </a:xfrm>
        </p:spPr>
        <p:txBody>
          <a:bodyPr/>
          <a:lstStyle/>
          <a:p>
            <a:pPr eaLnBrk="1" hangingPunct="1">
              <a:defRPr/>
            </a:pPr>
            <a:r>
              <a:rPr lang="en-US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One</a:t>
            </a:r>
            <a:r>
              <a:rPr lang="en-US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Strand of DNA</a:t>
            </a:r>
            <a:endParaRPr lang="en-US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42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295400"/>
            <a:ext cx="3886200" cy="47244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The backbone of the molecule is alternating </a:t>
            </a:r>
            <a:r>
              <a:rPr lang="en-US" b="1" smtClean="0">
                <a:solidFill>
                  <a:srgbClr val="FF872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phosphate</a:t>
            </a: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 and </a:t>
            </a:r>
            <a:r>
              <a:rPr lang="en-US" b="1" smtClean="0">
                <a:solidFill>
                  <a:srgbClr val="0099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deoxyribose</a:t>
            </a: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, a sugar, parts.</a:t>
            </a:r>
          </a:p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The teeth are nitrogenous</a:t>
            </a:r>
            <a:r>
              <a:rPr lang="en-US" smtClean="0">
                <a:solidFill>
                  <a:srgbClr val="FFCC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 </a:t>
            </a:r>
            <a:r>
              <a:rPr lang="en-US" b="1" smtClean="0">
                <a:solidFill>
                  <a:srgbClr val="17FF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bases</a:t>
            </a: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.</a:t>
            </a:r>
            <a:endParaRPr lang="en-US" sz="28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1444" name="AutoShape 4"/>
          <p:cNvSpPr>
            <a:spLocks noChangeArrowheads="1"/>
          </p:cNvSpPr>
          <p:nvPr/>
        </p:nvSpPr>
        <p:spPr bwMode="auto">
          <a:xfrm rot="2236122">
            <a:off x="5410200" y="1676400"/>
            <a:ext cx="685800" cy="685800"/>
          </a:xfrm>
          <a:prstGeom prst="pentagon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5" name="AutoShape 5"/>
          <p:cNvSpPr>
            <a:spLocks noChangeArrowheads="1"/>
          </p:cNvSpPr>
          <p:nvPr/>
        </p:nvSpPr>
        <p:spPr bwMode="auto">
          <a:xfrm rot="2236122">
            <a:off x="5638800" y="2743200"/>
            <a:ext cx="685800" cy="685800"/>
          </a:xfrm>
          <a:prstGeom prst="pentagon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6" name="AutoShape 6"/>
          <p:cNvSpPr>
            <a:spLocks noChangeArrowheads="1"/>
          </p:cNvSpPr>
          <p:nvPr/>
        </p:nvSpPr>
        <p:spPr bwMode="auto">
          <a:xfrm rot="2236122">
            <a:off x="5867400" y="3810000"/>
            <a:ext cx="685800" cy="685800"/>
          </a:xfrm>
          <a:prstGeom prst="pentagon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7" name="AutoShape 7"/>
          <p:cNvSpPr>
            <a:spLocks noChangeArrowheads="1"/>
          </p:cNvSpPr>
          <p:nvPr/>
        </p:nvSpPr>
        <p:spPr bwMode="auto">
          <a:xfrm rot="2236122">
            <a:off x="6172200" y="4876800"/>
            <a:ext cx="685800" cy="685800"/>
          </a:xfrm>
          <a:prstGeom prst="pentagon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8" name="AutoShape 8"/>
          <p:cNvSpPr>
            <a:spLocks noChangeArrowheads="1"/>
          </p:cNvSpPr>
          <p:nvPr/>
        </p:nvSpPr>
        <p:spPr bwMode="auto">
          <a:xfrm rot="2236122">
            <a:off x="6477000" y="5943600"/>
            <a:ext cx="685800" cy="685800"/>
          </a:xfrm>
          <a:prstGeom prst="pentagon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9" name="Oval 9"/>
          <p:cNvSpPr>
            <a:spLocks noChangeArrowheads="1"/>
          </p:cNvSpPr>
          <p:nvPr/>
        </p:nvSpPr>
        <p:spPr bwMode="auto">
          <a:xfrm>
            <a:off x="5257800" y="1371600"/>
            <a:ext cx="381000" cy="3810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50" name="Oval 10"/>
          <p:cNvSpPr>
            <a:spLocks noChangeArrowheads="1"/>
          </p:cNvSpPr>
          <p:nvPr/>
        </p:nvSpPr>
        <p:spPr bwMode="auto">
          <a:xfrm>
            <a:off x="5562600" y="2438400"/>
            <a:ext cx="381000" cy="3810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51" name="Oval 11"/>
          <p:cNvSpPr>
            <a:spLocks noChangeArrowheads="1"/>
          </p:cNvSpPr>
          <p:nvPr/>
        </p:nvSpPr>
        <p:spPr bwMode="auto">
          <a:xfrm>
            <a:off x="5791200" y="3505200"/>
            <a:ext cx="381000" cy="3810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52" name="Oval 12"/>
          <p:cNvSpPr>
            <a:spLocks noChangeArrowheads="1"/>
          </p:cNvSpPr>
          <p:nvPr/>
        </p:nvSpPr>
        <p:spPr bwMode="auto">
          <a:xfrm>
            <a:off x="6019800" y="4572000"/>
            <a:ext cx="381000" cy="3810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53" name="Oval 13"/>
          <p:cNvSpPr>
            <a:spLocks noChangeArrowheads="1"/>
          </p:cNvSpPr>
          <p:nvPr/>
        </p:nvSpPr>
        <p:spPr bwMode="auto">
          <a:xfrm>
            <a:off x="6324600" y="5638800"/>
            <a:ext cx="381000" cy="3810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54" name="AutoShape 14"/>
          <p:cNvSpPr>
            <a:spLocks noChangeArrowheads="1"/>
          </p:cNvSpPr>
          <p:nvPr/>
        </p:nvSpPr>
        <p:spPr bwMode="auto">
          <a:xfrm>
            <a:off x="6096000" y="2133600"/>
            <a:ext cx="533400" cy="304800"/>
          </a:xfrm>
          <a:prstGeom prst="chevron">
            <a:avLst>
              <a:gd name="adj" fmla="val 43750"/>
            </a:avLst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55" name="AutoShape 15"/>
          <p:cNvSpPr>
            <a:spLocks noChangeArrowheads="1"/>
          </p:cNvSpPr>
          <p:nvPr/>
        </p:nvSpPr>
        <p:spPr bwMode="auto">
          <a:xfrm rot="10800000">
            <a:off x="6553200" y="4114800"/>
            <a:ext cx="533400" cy="304800"/>
          </a:xfrm>
          <a:prstGeom prst="chevron">
            <a:avLst>
              <a:gd name="adj" fmla="val 43750"/>
            </a:avLst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56" name="AutoShape 16"/>
          <p:cNvSpPr>
            <a:spLocks noChangeArrowheads="1"/>
          </p:cNvSpPr>
          <p:nvPr/>
        </p:nvSpPr>
        <p:spPr bwMode="auto">
          <a:xfrm rot="10800000">
            <a:off x="6858000" y="5181600"/>
            <a:ext cx="533400" cy="304800"/>
          </a:xfrm>
          <a:prstGeom prst="chevron">
            <a:avLst>
              <a:gd name="adj" fmla="val 43750"/>
            </a:avLst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endParaRPr lang="en-US">
              <a:solidFill>
                <a:srgbClr val="FFCC99"/>
              </a:solidFill>
              <a:latin typeface="Times New Roman" pitchFamily="18" charset="0"/>
            </a:endParaRPr>
          </a:p>
        </p:txBody>
      </p:sp>
      <p:sp>
        <p:nvSpPr>
          <p:cNvPr id="61457" name="AutoShape 17"/>
          <p:cNvSpPr>
            <a:spLocks noChangeArrowheads="1"/>
          </p:cNvSpPr>
          <p:nvPr/>
        </p:nvSpPr>
        <p:spPr bwMode="auto">
          <a:xfrm>
            <a:off x="6324600" y="3124200"/>
            <a:ext cx="533400" cy="228600"/>
          </a:xfrm>
          <a:prstGeom prst="homePlate">
            <a:avLst>
              <a:gd name="adj" fmla="val 58333"/>
            </a:avLst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58" name="AutoShape 18"/>
          <p:cNvSpPr>
            <a:spLocks noChangeArrowheads="1"/>
          </p:cNvSpPr>
          <p:nvPr/>
        </p:nvSpPr>
        <p:spPr bwMode="auto">
          <a:xfrm>
            <a:off x="7162800" y="6172200"/>
            <a:ext cx="609600" cy="228600"/>
          </a:xfrm>
          <a:prstGeom prst="parallelogram">
            <a:avLst>
              <a:gd name="adj" fmla="val 66667"/>
            </a:avLst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59" name="Line 19"/>
          <p:cNvSpPr>
            <a:spLocks noChangeShapeType="1"/>
          </p:cNvSpPr>
          <p:nvPr/>
        </p:nvSpPr>
        <p:spPr bwMode="auto">
          <a:xfrm>
            <a:off x="5562600" y="1524000"/>
            <a:ext cx="1828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60" name="Text Box 20"/>
          <p:cNvSpPr txBox="1">
            <a:spLocks noChangeArrowheads="1"/>
          </p:cNvSpPr>
          <p:nvPr/>
        </p:nvSpPr>
        <p:spPr bwMode="auto">
          <a:xfrm>
            <a:off x="7391400" y="1371600"/>
            <a:ext cx="1419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r>
              <a:rPr lang="en-US">
                <a:latin typeface="Times New Roman" pitchFamily="18" charset="0"/>
              </a:rPr>
              <a:t>phosphate</a:t>
            </a:r>
          </a:p>
        </p:txBody>
      </p:sp>
      <p:sp>
        <p:nvSpPr>
          <p:cNvPr id="61461" name="Line 21"/>
          <p:cNvSpPr>
            <a:spLocks noChangeShapeType="1"/>
          </p:cNvSpPr>
          <p:nvPr/>
        </p:nvSpPr>
        <p:spPr bwMode="auto">
          <a:xfrm flipV="1">
            <a:off x="6477000" y="3429000"/>
            <a:ext cx="990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62" name="Text Box 22"/>
          <p:cNvSpPr txBox="1">
            <a:spLocks noChangeArrowheads="1"/>
          </p:cNvSpPr>
          <p:nvPr/>
        </p:nvSpPr>
        <p:spPr bwMode="auto">
          <a:xfrm>
            <a:off x="7315200" y="3048000"/>
            <a:ext cx="1673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r>
              <a:rPr lang="en-US">
                <a:latin typeface="Times New Roman" pitchFamily="18" charset="0"/>
              </a:rPr>
              <a:t>deoxyribose</a:t>
            </a:r>
          </a:p>
        </p:txBody>
      </p:sp>
      <p:sp>
        <p:nvSpPr>
          <p:cNvPr id="61463" name="Line 23"/>
          <p:cNvSpPr>
            <a:spLocks noChangeShapeType="1"/>
          </p:cNvSpPr>
          <p:nvPr/>
        </p:nvSpPr>
        <p:spPr bwMode="auto">
          <a:xfrm flipV="1">
            <a:off x="7772400" y="5486400"/>
            <a:ext cx="533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64" name="Line 24"/>
          <p:cNvSpPr>
            <a:spLocks noChangeShapeType="1"/>
          </p:cNvSpPr>
          <p:nvPr/>
        </p:nvSpPr>
        <p:spPr bwMode="auto">
          <a:xfrm flipV="1">
            <a:off x="7315200" y="5334000"/>
            <a:ext cx="838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65" name="Text Box 25"/>
          <p:cNvSpPr txBox="1">
            <a:spLocks noChangeArrowheads="1"/>
          </p:cNvSpPr>
          <p:nvPr/>
        </p:nvSpPr>
        <p:spPr bwMode="auto">
          <a:xfrm>
            <a:off x="8077200" y="5105400"/>
            <a:ext cx="844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r>
              <a:rPr lang="en-US">
                <a:latin typeface="Times New Roman" pitchFamily="18" charset="0"/>
              </a:rPr>
              <a:t>bases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2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2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2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2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2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38" grpId="0" autoUpdateAnimBg="0"/>
      <p:bldP spid="142339" grpId="0" build="p" autoUpdateAnimBg="0" advAuto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The Double Helix Molecule</a:t>
            </a:r>
            <a:endParaRPr lang="en-US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295400"/>
            <a:ext cx="4495800" cy="55626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The DNA double helix has two strands twisted together.</a:t>
            </a:r>
          </a:p>
          <a:p>
            <a:pPr eaLnBrk="1" hangingPunct="1">
              <a:defRPr/>
            </a:pPr>
            <a:r>
              <a:rPr lang="en-US" sz="3600" i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(In the rest of this unit we will look at the structure of one strand.)</a:t>
            </a:r>
            <a:endParaRPr lang="en-US" sz="3600" smtClean="0">
              <a:effectLst>
                <a:outerShdw blurRad="38100" dist="38100" dir="2700000" algn="tl">
                  <a:srgbClr val="C0C0C0"/>
                </a:outerShdw>
              </a:effectLst>
              <a:latin typeface="Arial Rounded MT Bold" pitchFamily="84" charset="0"/>
            </a:endParaRPr>
          </a:p>
          <a:p>
            <a:pPr eaLnBrk="1" hangingPunct="1">
              <a:defRPr/>
            </a:pPr>
            <a:endParaRPr lang="en-US" smtClean="0"/>
          </a:p>
        </p:txBody>
      </p:sp>
      <p:sp>
        <p:nvSpPr>
          <p:cNvPr id="62468" name="Freeform 4"/>
          <p:cNvSpPr>
            <a:spLocks/>
          </p:cNvSpPr>
          <p:nvPr/>
        </p:nvSpPr>
        <p:spPr bwMode="auto">
          <a:xfrm>
            <a:off x="5513388" y="2444750"/>
            <a:ext cx="968375" cy="3379788"/>
          </a:xfrm>
          <a:custGeom>
            <a:avLst/>
            <a:gdLst>
              <a:gd name="T0" fmla="*/ 9983 w 776"/>
              <a:gd name="T1" fmla="*/ 0 h 2640"/>
              <a:gd name="T2" fmla="*/ 788677 w 776"/>
              <a:gd name="T3" fmla="*/ 675958 h 2640"/>
              <a:gd name="T4" fmla="*/ 9983 w 776"/>
              <a:gd name="T5" fmla="*/ 1413366 h 2640"/>
              <a:gd name="T6" fmla="*/ 728777 w 776"/>
              <a:gd name="T7" fmla="*/ 1966422 h 2640"/>
              <a:gd name="T8" fmla="*/ 129782 w 776"/>
              <a:gd name="T9" fmla="*/ 2519478 h 2640"/>
              <a:gd name="T10" fmla="*/ 788677 w 776"/>
              <a:gd name="T11" fmla="*/ 2888183 h 2640"/>
              <a:gd name="T12" fmla="*/ 129782 w 776"/>
              <a:gd name="T13" fmla="*/ 3379788 h 264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76"/>
              <a:gd name="T22" fmla="*/ 0 h 2640"/>
              <a:gd name="T23" fmla="*/ 776 w 776"/>
              <a:gd name="T24" fmla="*/ 2640 h 264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76" h="2640">
                <a:moveTo>
                  <a:pt x="8" y="0"/>
                </a:moveTo>
                <a:cubicBezTo>
                  <a:pt x="320" y="172"/>
                  <a:pt x="632" y="344"/>
                  <a:pt x="632" y="528"/>
                </a:cubicBezTo>
                <a:cubicBezTo>
                  <a:pt x="632" y="712"/>
                  <a:pt x="16" y="936"/>
                  <a:pt x="8" y="1104"/>
                </a:cubicBezTo>
                <a:cubicBezTo>
                  <a:pt x="0" y="1272"/>
                  <a:pt x="568" y="1392"/>
                  <a:pt x="584" y="1536"/>
                </a:cubicBezTo>
                <a:cubicBezTo>
                  <a:pt x="600" y="1680"/>
                  <a:pt x="96" y="1848"/>
                  <a:pt x="104" y="1968"/>
                </a:cubicBezTo>
                <a:cubicBezTo>
                  <a:pt x="112" y="2088"/>
                  <a:pt x="632" y="2144"/>
                  <a:pt x="632" y="2256"/>
                </a:cubicBezTo>
                <a:cubicBezTo>
                  <a:pt x="632" y="2368"/>
                  <a:pt x="776" y="2440"/>
                  <a:pt x="104" y="2640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69" name="Freeform 5"/>
          <p:cNvSpPr>
            <a:spLocks/>
          </p:cNvSpPr>
          <p:nvPr/>
        </p:nvSpPr>
        <p:spPr bwMode="auto">
          <a:xfrm>
            <a:off x="5146675" y="1811338"/>
            <a:ext cx="3333750" cy="4017962"/>
          </a:xfrm>
          <a:custGeom>
            <a:avLst/>
            <a:gdLst>
              <a:gd name="T0" fmla="*/ 1200150 w 2400"/>
              <a:gd name="T1" fmla="*/ 4017962 h 2832"/>
              <a:gd name="T2" fmla="*/ 333375 w 2400"/>
              <a:gd name="T3" fmla="*/ 3541255 h 2832"/>
              <a:gd name="T4" fmla="*/ 1200150 w 2400"/>
              <a:gd name="T5" fmla="*/ 2996447 h 2832"/>
              <a:gd name="T6" fmla="*/ 333375 w 2400"/>
              <a:gd name="T7" fmla="*/ 2519739 h 2832"/>
              <a:gd name="T8" fmla="*/ 1333500 w 2400"/>
              <a:gd name="T9" fmla="*/ 1770627 h 2832"/>
              <a:gd name="T10" fmla="*/ 333375 w 2400"/>
              <a:gd name="T11" fmla="*/ 1225819 h 2832"/>
              <a:gd name="T12" fmla="*/ 3333750 w 2400"/>
              <a:gd name="T13" fmla="*/ 68101 h 283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400"/>
              <a:gd name="T22" fmla="*/ 0 h 2832"/>
              <a:gd name="T23" fmla="*/ 2400 w 2400"/>
              <a:gd name="T24" fmla="*/ 2832 h 283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400" h="2832">
                <a:moveTo>
                  <a:pt x="864" y="2832"/>
                </a:moveTo>
                <a:cubicBezTo>
                  <a:pt x="552" y="2724"/>
                  <a:pt x="240" y="2616"/>
                  <a:pt x="240" y="2496"/>
                </a:cubicBezTo>
                <a:cubicBezTo>
                  <a:pt x="240" y="2376"/>
                  <a:pt x="864" y="2232"/>
                  <a:pt x="864" y="2112"/>
                </a:cubicBezTo>
                <a:cubicBezTo>
                  <a:pt x="864" y="1992"/>
                  <a:pt x="224" y="1920"/>
                  <a:pt x="240" y="1776"/>
                </a:cubicBezTo>
                <a:cubicBezTo>
                  <a:pt x="256" y="1632"/>
                  <a:pt x="960" y="1400"/>
                  <a:pt x="960" y="1248"/>
                </a:cubicBezTo>
                <a:cubicBezTo>
                  <a:pt x="960" y="1096"/>
                  <a:pt x="0" y="1064"/>
                  <a:pt x="240" y="864"/>
                </a:cubicBezTo>
                <a:cubicBezTo>
                  <a:pt x="480" y="664"/>
                  <a:pt x="1880" y="0"/>
                  <a:pt x="2400" y="48"/>
                </a:cubicBezTo>
              </a:path>
            </a:pathLst>
          </a:custGeom>
          <a:noFill/>
          <a:ln w="38100" cmpd="sng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44390" name="Picture 6" descr="searc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013" y="1693863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4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4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4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4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386" grpId="0" autoUpdateAnimBg="0"/>
      <p:bldP spid="144387" grpId="0" build="p" autoUpdateAnimBg="0" advAuto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63492" name="Picture 4" descr="Helix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989138"/>
            <a:ext cx="7345362" cy="307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Nucleus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814763" cy="4114800"/>
          </a:xfrm>
        </p:spPr>
        <p:txBody>
          <a:bodyPr/>
          <a:lstStyle/>
          <a:p>
            <a:pPr eaLnBrk="1" hangingPunct="1"/>
            <a:r>
              <a:rPr lang="en-US" smtClean="0"/>
              <a:t>DNA is located in the nucleus</a:t>
            </a:r>
          </a:p>
          <a:p>
            <a:pPr eaLnBrk="1" hangingPunct="1">
              <a:buFontTx/>
              <a:buNone/>
            </a:pPr>
            <a:endParaRPr lang="en-US" smtClean="0"/>
          </a:p>
        </p:txBody>
      </p:sp>
      <p:sp>
        <p:nvSpPr>
          <p:cNvPr id="6451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3438" y="1981200"/>
            <a:ext cx="3814762" cy="4114800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64517" name="Picture 5" descr="cell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752600"/>
            <a:ext cx="396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DNA</a:t>
            </a:r>
            <a:br>
              <a:rPr lang="en-US" sz="4000" smtClean="0"/>
            </a:br>
            <a:r>
              <a:rPr lang="en-US" sz="4000" smtClean="0"/>
              <a:t>deoxyribonucleic acid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814763" cy="4114800"/>
          </a:xfrm>
        </p:spPr>
        <p:txBody>
          <a:bodyPr/>
          <a:lstStyle/>
          <a:p>
            <a:pPr eaLnBrk="1" hangingPunct="1"/>
            <a:r>
              <a:rPr lang="en-US" smtClean="0"/>
              <a:t>The code of life</a:t>
            </a:r>
          </a:p>
          <a:p>
            <a:pPr eaLnBrk="1" hangingPunct="1"/>
            <a:endParaRPr lang="en-US" smtClean="0"/>
          </a:p>
        </p:txBody>
      </p:sp>
      <p:sp>
        <p:nvSpPr>
          <p:cNvPr id="6554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3438" y="1981200"/>
            <a:ext cx="3814762" cy="4114800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65541" name="Picture 5" descr="dna_waving_hg_clr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286000"/>
            <a:ext cx="2581275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Nucleotides</a:t>
            </a:r>
          </a:p>
        </p:txBody>
      </p:sp>
      <p:sp>
        <p:nvSpPr>
          <p:cNvPr id="66563" name="AutoShape 3"/>
          <p:cNvSpPr>
            <a:spLocks noChangeArrowheads="1"/>
          </p:cNvSpPr>
          <p:nvPr/>
        </p:nvSpPr>
        <p:spPr bwMode="auto">
          <a:xfrm>
            <a:off x="2743200" y="4343400"/>
            <a:ext cx="2743200" cy="1295400"/>
          </a:xfrm>
          <a:prstGeom prst="pentagon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564" name="AutoShape 4"/>
          <p:cNvSpPr>
            <a:spLocks noChangeArrowheads="1"/>
          </p:cNvSpPr>
          <p:nvPr/>
        </p:nvSpPr>
        <p:spPr bwMode="auto">
          <a:xfrm>
            <a:off x="2743200" y="4343400"/>
            <a:ext cx="2743200" cy="1143000"/>
          </a:xfrm>
          <a:prstGeom prst="pentagon">
            <a:avLst/>
          </a:prstGeom>
          <a:solidFill>
            <a:srgbClr val="00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565" name="Line 5"/>
          <p:cNvSpPr>
            <a:spLocks noChangeShapeType="1"/>
          </p:cNvSpPr>
          <p:nvPr/>
        </p:nvSpPr>
        <p:spPr bwMode="auto">
          <a:xfrm flipV="1">
            <a:off x="5486400" y="3429000"/>
            <a:ext cx="0" cy="1447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66" name="Oval 6"/>
          <p:cNvSpPr>
            <a:spLocks noChangeArrowheads="1"/>
          </p:cNvSpPr>
          <p:nvPr/>
        </p:nvSpPr>
        <p:spPr bwMode="auto">
          <a:xfrm>
            <a:off x="3124200" y="5410200"/>
            <a:ext cx="381000" cy="3810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rgbClr val="FFFFFF"/>
                </a:solidFill>
                <a:latin typeface="Times New Roman" pitchFamily="18" charset="0"/>
              </a:rPr>
              <a:t>C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6567" name="Oval 7"/>
          <p:cNvSpPr>
            <a:spLocks noChangeArrowheads="1"/>
          </p:cNvSpPr>
          <p:nvPr/>
        </p:nvSpPr>
        <p:spPr bwMode="auto">
          <a:xfrm>
            <a:off x="4724400" y="5410200"/>
            <a:ext cx="381000" cy="3810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rgbClr val="FFFFFF"/>
                </a:solidFill>
                <a:latin typeface="Times New Roman" pitchFamily="18" charset="0"/>
              </a:rPr>
              <a:t>C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6568" name="Oval 8"/>
          <p:cNvSpPr>
            <a:spLocks noChangeArrowheads="1"/>
          </p:cNvSpPr>
          <p:nvPr/>
        </p:nvSpPr>
        <p:spPr bwMode="auto">
          <a:xfrm>
            <a:off x="5334000" y="4648200"/>
            <a:ext cx="381000" cy="3810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rgbClr val="FFFFFF"/>
                </a:solidFill>
                <a:latin typeface="Times New Roman" pitchFamily="18" charset="0"/>
              </a:rPr>
              <a:t>C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6569" name="Oval 9"/>
          <p:cNvSpPr>
            <a:spLocks noChangeArrowheads="1"/>
          </p:cNvSpPr>
          <p:nvPr/>
        </p:nvSpPr>
        <p:spPr bwMode="auto">
          <a:xfrm>
            <a:off x="4038600" y="4191000"/>
            <a:ext cx="381000" cy="381000"/>
          </a:xfrm>
          <a:prstGeom prst="ellipse">
            <a:avLst/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Times New Roman" pitchFamily="18" charset="0"/>
              </a:rPr>
              <a:t>O</a:t>
            </a:r>
          </a:p>
        </p:txBody>
      </p:sp>
      <p:sp>
        <p:nvSpPr>
          <p:cNvPr id="146442" name="Text Box 10"/>
          <p:cNvSpPr txBox="1">
            <a:spLocks noChangeArrowheads="1"/>
          </p:cNvSpPr>
          <p:nvPr/>
        </p:nvSpPr>
        <p:spPr bwMode="auto">
          <a:xfrm>
            <a:off x="381000" y="4343400"/>
            <a:ext cx="1539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r>
              <a:rPr lang="en-US" b="1">
                <a:latin typeface="Times New Roman" pitchFamily="18" charset="0"/>
              </a:rPr>
              <a:t>Phosphate</a:t>
            </a:r>
          </a:p>
        </p:txBody>
      </p:sp>
      <p:sp>
        <p:nvSpPr>
          <p:cNvPr id="66571" name="Oval 11"/>
          <p:cNvSpPr>
            <a:spLocks noChangeArrowheads="1"/>
          </p:cNvSpPr>
          <p:nvPr/>
        </p:nvSpPr>
        <p:spPr bwMode="auto">
          <a:xfrm>
            <a:off x="3048000" y="6019800"/>
            <a:ext cx="381000" cy="381000"/>
          </a:xfrm>
          <a:prstGeom prst="ellipse">
            <a:avLst/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Times New Roman" pitchFamily="18" charset="0"/>
              </a:rPr>
              <a:t>O</a:t>
            </a:r>
          </a:p>
        </p:txBody>
      </p:sp>
      <p:sp>
        <p:nvSpPr>
          <p:cNvPr id="66572" name="Line 12"/>
          <p:cNvSpPr>
            <a:spLocks noChangeShapeType="1"/>
          </p:cNvSpPr>
          <p:nvPr/>
        </p:nvSpPr>
        <p:spPr bwMode="auto">
          <a:xfrm flipH="1">
            <a:off x="3200400" y="5791200"/>
            <a:ext cx="76200" cy="228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6573" name="Group 13"/>
          <p:cNvGrpSpPr>
            <a:grpSpLocks/>
          </p:cNvGrpSpPr>
          <p:nvPr/>
        </p:nvGrpSpPr>
        <p:grpSpPr bwMode="auto">
          <a:xfrm rot="-2967336">
            <a:off x="2209800" y="3962400"/>
            <a:ext cx="381000" cy="1143000"/>
            <a:chOff x="1584" y="2448"/>
            <a:chExt cx="240" cy="720"/>
          </a:xfrm>
        </p:grpSpPr>
        <p:sp>
          <p:nvSpPr>
            <p:cNvPr id="66608" name="Line 14"/>
            <p:cNvSpPr>
              <a:spLocks noChangeShapeType="1"/>
            </p:cNvSpPr>
            <p:nvPr/>
          </p:nvSpPr>
          <p:spPr bwMode="auto">
            <a:xfrm flipV="1">
              <a:off x="1728" y="2736"/>
              <a:ext cx="0" cy="24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6609" name="Oval 15"/>
            <p:cNvSpPr>
              <a:spLocks noChangeArrowheads="1"/>
            </p:cNvSpPr>
            <p:nvPr/>
          </p:nvSpPr>
          <p:spPr bwMode="auto">
            <a:xfrm>
              <a:off x="1584" y="2928"/>
              <a:ext cx="240" cy="24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rgbClr val="FFFFFF"/>
                  </a:solidFill>
                  <a:latin typeface="Times New Roman" pitchFamily="18" charset="0"/>
                </a:rPr>
                <a:t>C</a:t>
              </a:r>
              <a:endParaRPr lang="en-US">
                <a:latin typeface="Times New Roman" pitchFamily="18" charset="0"/>
              </a:endParaRPr>
            </a:p>
          </p:txBody>
        </p:sp>
        <p:sp>
          <p:nvSpPr>
            <p:cNvPr id="66610" name="Oval 16"/>
            <p:cNvSpPr>
              <a:spLocks noChangeArrowheads="1"/>
            </p:cNvSpPr>
            <p:nvPr/>
          </p:nvSpPr>
          <p:spPr bwMode="auto">
            <a:xfrm>
              <a:off x="1584" y="2592"/>
              <a:ext cx="240" cy="24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rgbClr val="FFFFFF"/>
                  </a:solidFill>
                  <a:latin typeface="Times New Roman" pitchFamily="18" charset="0"/>
                </a:rPr>
                <a:t>C</a:t>
              </a:r>
              <a:endParaRPr lang="en-US">
                <a:latin typeface="Times New Roman" pitchFamily="18" charset="0"/>
              </a:endParaRPr>
            </a:p>
          </p:txBody>
        </p:sp>
        <p:sp>
          <p:nvSpPr>
            <p:cNvPr id="66611" name="Line 17"/>
            <p:cNvSpPr>
              <a:spLocks noChangeShapeType="1"/>
            </p:cNvSpPr>
            <p:nvPr/>
          </p:nvSpPr>
          <p:spPr bwMode="auto">
            <a:xfrm flipV="1">
              <a:off x="1728" y="2448"/>
              <a:ext cx="0" cy="14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6574" name="Group 18"/>
          <p:cNvGrpSpPr>
            <a:grpSpLocks/>
          </p:cNvGrpSpPr>
          <p:nvPr/>
        </p:nvGrpSpPr>
        <p:grpSpPr bwMode="auto">
          <a:xfrm>
            <a:off x="1219200" y="2971800"/>
            <a:ext cx="1219200" cy="1371600"/>
            <a:chOff x="1296" y="1632"/>
            <a:chExt cx="768" cy="864"/>
          </a:xfrm>
        </p:grpSpPr>
        <p:sp>
          <p:nvSpPr>
            <p:cNvPr id="66601" name="Oval 19"/>
            <p:cNvSpPr>
              <a:spLocks noChangeArrowheads="1"/>
            </p:cNvSpPr>
            <p:nvPr/>
          </p:nvSpPr>
          <p:spPr bwMode="auto">
            <a:xfrm>
              <a:off x="1296" y="1632"/>
              <a:ext cx="768" cy="816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Times New Roman" pitchFamily="18" charset="0"/>
                </a:rPr>
                <a:t>O -P  O</a:t>
              </a:r>
            </a:p>
          </p:txBody>
        </p:sp>
        <p:sp>
          <p:nvSpPr>
            <p:cNvPr id="66602" name="Text Box 20"/>
            <p:cNvSpPr txBox="1">
              <a:spLocks noChangeArrowheads="1"/>
            </p:cNvSpPr>
            <p:nvPr/>
          </p:nvSpPr>
          <p:spPr bwMode="auto">
            <a:xfrm>
              <a:off x="1536" y="1632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ヒラギノ角ゴ Pro W3" pitchFamily="8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ヒラギノ角ゴ Pro W3" pitchFamily="8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ヒラギノ角ゴ Pro W3" pitchFamily="8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ヒラギノ角ゴ Pro W3" pitchFamily="8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ヒラギノ角ゴ Pro W3" pitchFamily="8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ヒラギノ角ゴ Pro W3" pitchFamily="8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ヒラギノ角ゴ Pro W3" pitchFamily="8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ヒラギノ角ゴ Pro W3" pitchFamily="8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ヒラギノ角ゴ Pro W3" pitchFamily="84" charset="-128"/>
                </a:defRPr>
              </a:lvl9pPr>
            </a:lstStyle>
            <a:p>
              <a:r>
                <a:rPr lang="en-US">
                  <a:latin typeface="Times New Roman" pitchFamily="18" charset="0"/>
                </a:rPr>
                <a:t>O</a:t>
              </a:r>
            </a:p>
          </p:txBody>
        </p:sp>
        <p:sp>
          <p:nvSpPr>
            <p:cNvPr id="66603" name="Text Box 21"/>
            <p:cNvSpPr txBox="1">
              <a:spLocks noChangeArrowheads="1"/>
            </p:cNvSpPr>
            <p:nvPr/>
          </p:nvSpPr>
          <p:spPr bwMode="auto">
            <a:xfrm>
              <a:off x="1584" y="2208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ヒラギノ角ゴ Pro W3" pitchFamily="8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ヒラギノ角ゴ Pro W3" pitchFamily="8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ヒラギノ角ゴ Pro W3" pitchFamily="8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ヒラギノ角ゴ Pro W3" pitchFamily="8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ヒラギノ角ゴ Pro W3" pitchFamily="8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ヒラギノ角ゴ Pro W3" pitchFamily="8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ヒラギノ角ゴ Pro W3" pitchFamily="8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ヒラギノ角ゴ Pro W3" pitchFamily="8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ヒラギノ角ゴ Pro W3" pitchFamily="84" charset="-128"/>
                </a:defRPr>
              </a:lvl9pPr>
            </a:lstStyle>
            <a:p>
              <a:r>
                <a:rPr lang="en-US">
                  <a:latin typeface="Times New Roman" pitchFamily="18" charset="0"/>
                </a:rPr>
                <a:t>O</a:t>
              </a:r>
            </a:p>
          </p:txBody>
        </p:sp>
        <p:sp>
          <p:nvSpPr>
            <p:cNvPr id="66604" name="Line 22"/>
            <p:cNvSpPr>
              <a:spLocks noChangeShapeType="1"/>
            </p:cNvSpPr>
            <p:nvPr/>
          </p:nvSpPr>
          <p:spPr bwMode="auto">
            <a:xfrm flipV="1">
              <a:off x="1680" y="1824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6605" name="Line 23"/>
            <p:cNvSpPr>
              <a:spLocks noChangeShapeType="1"/>
            </p:cNvSpPr>
            <p:nvPr/>
          </p:nvSpPr>
          <p:spPr bwMode="auto">
            <a:xfrm>
              <a:off x="1680" y="2112"/>
              <a:ext cx="48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6606" name="Line 24"/>
            <p:cNvSpPr>
              <a:spLocks noChangeShapeType="1"/>
            </p:cNvSpPr>
            <p:nvPr/>
          </p:nvSpPr>
          <p:spPr bwMode="auto">
            <a:xfrm>
              <a:off x="1728" y="201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6607" name="Line 25"/>
            <p:cNvSpPr>
              <a:spLocks noChangeShapeType="1"/>
            </p:cNvSpPr>
            <p:nvPr/>
          </p:nvSpPr>
          <p:spPr bwMode="auto">
            <a:xfrm>
              <a:off x="1728" y="2064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" name="Group 26"/>
          <p:cNvGrpSpPr>
            <a:grpSpLocks/>
          </p:cNvGrpSpPr>
          <p:nvPr/>
        </p:nvGrpSpPr>
        <p:grpSpPr bwMode="auto">
          <a:xfrm>
            <a:off x="76200" y="762000"/>
            <a:ext cx="1447800" cy="2667000"/>
            <a:chOff x="48" y="480"/>
            <a:chExt cx="912" cy="1680"/>
          </a:xfrm>
        </p:grpSpPr>
        <p:grpSp>
          <p:nvGrpSpPr>
            <p:cNvPr id="66585" name="Group 27"/>
            <p:cNvGrpSpPr>
              <a:grpSpLocks/>
            </p:cNvGrpSpPr>
            <p:nvPr/>
          </p:nvGrpSpPr>
          <p:grpSpPr bwMode="auto">
            <a:xfrm>
              <a:off x="192" y="1296"/>
              <a:ext cx="768" cy="864"/>
              <a:chOff x="1296" y="1632"/>
              <a:chExt cx="768" cy="864"/>
            </a:xfrm>
          </p:grpSpPr>
          <p:sp>
            <p:nvSpPr>
              <p:cNvPr id="66594" name="Oval 28"/>
              <p:cNvSpPr>
                <a:spLocks noChangeArrowheads="1"/>
              </p:cNvSpPr>
              <p:nvPr/>
            </p:nvSpPr>
            <p:spPr bwMode="auto">
              <a:xfrm>
                <a:off x="1296" y="1632"/>
                <a:ext cx="768" cy="816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>
                    <a:latin typeface="Times New Roman" pitchFamily="18" charset="0"/>
                  </a:rPr>
                  <a:t>O -P  O</a:t>
                </a:r>
              </a:p>
            </p:txBody>
          </p:sp>
          <p:sp>
            <p:nvSpPr>
              <p:cNvPr id="66595" name="Text Box 29"/>
              <p:cNvSpPr txBox="1">
                <a:spLocks noChangeArrowheads="1"/>
              </p:cNvSpPr>
              <p:nvPr/>
            </p:nvSpPr>
            <p:spPr bwMode="auto">
              <a:xfrm>
                <a:off x="1536" y="1632"/>
                <a:ext cx="255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  <a:ea typeface="ヒラギノ角ゴ Pro W3" pitchFamily="8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  <a:ea typeface="ヒラギノ角ゴ Pro W3" pitchFamily="8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ヒラギノ角ゴ Pro W3" pitchFamily="8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ヒラギノ角ゴ Pro W3" pitchFamily="8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ヒラギノ角ゴ Pro W3" pitchFamily="8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ヒラギノ角ゴ Pro W3" pitchFamily="8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ヒラギノ角ゴ Pro W3" pitchFamily="8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ヒラギノ角ゴ Pro W3" pitchFamily="8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ヒラギノ角ゴ Pro W3" pitchFamily="84" charset="-128"/>
                  </a:defRPr>
                </a:lvl9pPr>
              </a:lstStyle>
              <a:p>
                <a:r>
                  <a:rPr lang="en-US">
                    <a:latin typeface="Times New Roman" pitchFamily="18" charset="0"/>
                  </a:rPr>
                  <a:t>O</a:t>
                </a:r>
              </a:p>
            </p:txBody>
          </p:sp>
          <p:sp>
            <p:nvSpPr>
              <p:cNvPr id="66596" name="Text Box 30"/>
              <p:cNvSpPr txBox="1">
                <a:spLocks noChangeArrowheads="1"/>
              </p:cNvSpPr>
              <p:nvPr/>
            </p:nvSpPr>
            <p:spPr bwMode="auto">
              <a:xfrm>
                <a:off x="1584" y="2208"/>
                <a:ext cx="255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  <a:ea typeface="ヒラギノ角ゴ Pro W3" pitchFamily="8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  <a:ea typeface="ヒラギノ角ゴ Pro W3" pitchFamily="8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ヒラギノ角ゴ Pro W3" pitchFamily="8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ヒラギノ角ゴ Pro W3" pitchFamily="8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ヒラギノ角ゴ Pro W3" pitchFamily="8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ヒラギノ角ゴ Pro W3" pitchFamily="8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ヒラギノ角ゴ Pro W3" pitchFamily="8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ヒラギノ角ゴ Pro W3" pitchFamily="8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ヒラギノ角ゴ Pro W3" pitchFamily="84" charset="-128"/>
                  </a:defRPr>
                </a:lvl9pPr>
              </a:lstStyle>
              <a:p>
                <a:r>
                  <a:rPr lang="en-US">
                    <a:latin typeface="Times New Roman" pitchFamily="18" charset="0"/>
                  </a:rPr>
                  <a:t>O</a:t>
                </a:r>
              </a:p>
            </p:txBody>
          </p:sp>
          <p:sp>
            <p:nvSpPr>
              <p:cNvPr id="66597" name="Line 31"/>
              <p:cNvSpPr>
                <a:spLocks noChangeShapeType="1"/>
              </p:cNvSpPr>
              <p:nvPr/>
            </p:nvSpPr>
            <p:spPr bwMode="auto">
              <a:xfrm flipV="1">
                <a:off x="1680" y="182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6598" name="Line 32"/>
              <p:cNvSpPr>
                <a:spLocks noChangeShapeType="1"/>
              </p:cNvSpPr>
              <p:nvPr/>
            </p:nvSpPr>
            <p:spPr bwMode="auto">
              <a:xfrm>
                <a:off x="1680" y="2112"/>
                <a:ext cx="48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6599" name="Line 33"/>
              <p:cNvSpPr>
                <a:spLocks noChangeShapeType="1"/>
              </p:cNvSpPr>
              <p:nvPr/>
            </p:nvSpPr>
            <p:spPr bwMode="auto">
              <a:xfrm>
                <a:off x="1728" y="2016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6600" name="Line 34"/>
              <p:cNvSpPr>
                <a:spLocks noChangeShapeType="1"/>
              </p:cNvSpPr>
              <p:nvPr/>
            </p:nvSpPr>
            <p:spPr bwMode="auto">
              <a:xfrm>
                <a:off x="1728" y="2064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6586" name="Group 35"/>
            <p:cNvGrpSpPr>
              <a:grpSpLocks/>
            </p:cNvGrpSpPr>
            <p:nvPr/>
          </p:nvGrpSpPr>
          <p:grpSpPr bwMode="auto">
            <a:xfrm>
              <a:off x="48" y="480"/>
              <a:ext cx="768" cy="864"/>
              <a:chOff x="1296" y="1632"/>
              <a:chExt cx="768" cy="864"/>
            </a:xfrm>
          </p:grpSpPr>
          <p:sp>
            <p:nvSpPr>
              <p:cNvPr id="66587" name="Oval 36"/>
              <p:cNvSpPr>
                <a:spLocks noChangeArrowheads="1"/>
              </p:cNvSpPr>
              <p:nvPr/>
            </p:nvSpPr>
            <p:spPr bwMode="auto">
              <a:xfrm>
                <a:off x="1296" y="1632"/>
                <a:ext cx="768" cy="816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>
                    <a:latin typeface="Times New Roman" pitchFamily="18" charset="0"/>
                  </a:rPr>
                  <a:t>O -P  O</a:t>
                </a:r>
              </a:p>
            </p:txBody>
          </p:sp>
          <p:sp>
            <p:nvSpPr>
              <p:cNvPr id="66588" name="Text Box 37"/>
              <p:cNvSpPr txBox="1">
                <a:spLocks noChangeArrowheads="1"/>
              </p:cNvSpPr>
              <p:nvPr/>
            </p:nvSpPr>
            <p:spPr bwMode="auto">
              <a:xfrm>
                <a:off x="1536" y="1632"/>
                <a:ext cx="255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  <a:ea typeface="ヒラギノ角ゴ Pro W3" pitchFamily="8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  <a:ea typeface="ヒラギノ角ゴ Pro W3" pitchFamily="8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ヒラギノ角ゴ Pro W3" pitchFamily="8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ヒラギノ角ゴ Pro W3" pitchFamily="8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ヒラギノ角ゴ Pro W3" pitchFamily="8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ヒラギノ角ゴ Pro W3" pitchFamily="8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ヒラギノ角ゴ Pro W3" pitchFamily="8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ヒラギノ角ゴ Pro W3" pitchFamily="8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ヒラギノ角ゴ Pro W3" pitchFamily="84" charset="-128"/>
                  </a:defRPr>
                </a:lvl9pPr>
              </a:lstStyle>
              <a:p>
                <a:r>
                  <a:rPr lang="en-US">
                    <a:latin typeface="Times New Roman" pitchFamily="18" charset="0"/>
                  </a:rPr>
                  <a:t>O</a:t>
                </a:r>
              </a:p>
            </p:txBody>
          </p:sp>
          <p:sp>
            <p:nvSpPr>
              <p:cNvPr id="66589" name="Text Box 38"/>
              <p:cNvSpPr txBox="1">
                <a:spLocks noChangeArrowheads="1"/>
              </p:cNvSpPr>
              <p:nvPr/>
            </p:nvSpPr>
            <p:spPr bwMode="auto">
              <a:xfrm>
                <a:off x="1584" y="2208"/>
                <a:ext cx="255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  <a:ea typeface="ヒラギノ角ゴ Pro W3" pitchFamily="8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  <a:ea typeface="ヒラギノ角ゴ Pro W3" pitchFamily="8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ヒラギノ角ゴ Pro W3" pitchFamily="8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ヒラギノ角ゴ Pro W3" pitchFamily="8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ヒラギノ角ゴ Pro W3" pitchFamily="8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ヒラギノ角ゴ Pro W3" pitchFamily="8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ヒラギノ角ゴ Pro W3" pitchFamily="8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ヒラギノ角ゴ Pro W3" pitchFamily="8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ヒラギノ角ゴ Pro W3" pitchFamily="84" charset="-128"/>
                  </a:defRPr>
                </a:lvl9pPr>
              </a:lstStyle>
              <a:p>
                <a:r>
                  <a:rPr lang="en-US">
                    <a:latin typeface="Times New Roman" pitchFamily="18" charset="0"/>
                  </a:rPr>
                  <a:t>O</a:t>
                </a:r>
              </a:p>
            </p:txBody>
          </p:sp>
          <p:sp>
            <p:nvSpPr>
              <p:cNvPr id="66590" name="Line 39"/>
              <p:cNvSpPr>
                <a:spLocks noChangeShapeType="1"/>
              </p:cNvSpPr>
              <p:nvPr/>
            </p:nvSpPr>
            <p:spPr bwMode="auto">
              <a:xfrm flipV="1">
                <a:off x="1680" y="182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6591" name="Line 40"/>
              <p:cNvSpPr>
                <a:spLocks noChangeShapeType="1"/>
              </p:cNvSpPr>
              <p:nvPr/>
            </p:nvSpPr>
            <p:spPr bwMode="auto">
              <a:xfrm>
                <a:off x="1680" y="2112"/>
                <a:ext cx="48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6592" name="Line 41"/>
              <p:cNvSpPr>
                <a:spLocks noChangeShapeType="1"/>
              </p:cNvSpPr>
              <p:nvPr/>
            </p:nvSpPr>
            <p:spPr bwMode="auto">
              <a:xfrm>
                <a:off x="1728" y="2016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6593" name="Line 42"/>
              <p:cNvSpPr>
                <a:spLocks noChangeShapeType="1"/>
              </p:cNvSpPr>
              <p:nvPr/>
            </p:nvSpPr>
            <p:spPr bwMode="auto">
              <a:xfrm>
                <a:off x="1728" y="2064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66576" name="Group 43"/>
          <p:cNvGrpSpPr>
            <a:grpSpLocks/>
          </p:cNvGrpSpPr>
          <p:nvPr/>
        </p:nvGrpSpPr>
        <p:grpSpPr bwMode="auto">
          <a:xfrm rot="20128937" flipH="1">
            <a:off x="5570538" y="2901950"/>
            <a:ext cx="1846262" cy="2028825"/>
            <a:chOff x="3375" y="1410"/>
            <a:chExt cx="1163" cy="1278"/>
          </a:xfrm>
        </p:grpSpPr>
        <p:sp>
          <p:nvSpPr>
            <p:cNvPr id="66583" name="AutoShape 44"/>
            <p:cNvSpPr>
              <a:spLocks noChangeArrowheads="1"/>
            </p:cNvSpPr>
            <p:nvPr/>
          </p:nvSpPr>
          <p:spPr bwMode="auto">
            <a:xfrm rot="2052600">
              <a:off x="3375" y="2012"/>
              <a:ext cx="995" cy="676"/>
            </a:xfrm>
            <a:prstGeom prst="hexagon">
              <a:avLst>
                <a:gd name="adj" fmla="val 36797"/>
                <a:gd name="vf" fmla="val 115470"/>
              </a:avLst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6584" name="AutoShape 45"/>
            <p:cNvSpPr>
              <a:spLocks noChangeArrowheads="1"/>
            </p:cNvSpPr>
            <p:nvPr/>
          </p:nvSpPr>
          <p:spPr bwMode="auto">
            <a:xfrm rot="-2259237">
              <a:off x="3860" y="1410"/>
              <a:ext cx="678" cy="772"/>
            </a:xfrm>
            <a:prstGeom prst="pentagon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46478" name="Rectangle 46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1371600"/>
            <a:ext cx="6400800" cy="1752600"/>
          </a:xfrm>
        </p:spPr>
        <p:txBody>
          <a:bodyPr/>
          <a:lstStyle/>
          <a:p>
            <a:pPr eaLnBrk="1" hangingPunct="1"/>
            <a:r>
              <a:rPr lang="en-US" sz="3600" smtClean="0"/>
              <a:t>One deoxyribose together with its phosphate and base make a </a:t>
            </a:r>
            <a:r>
              <a:rPr lang="en-US" sz="3600" b="1" i="1" smtClean="0"/>
              <a:t>nucleotide</a:t>
            </a:r>
            <a:r>
              <a:rPr lang="en-US" sz="3600" i="1" smtClean="0"/>
              <a:t>.</a:t>
            </a:r>
            <a:endParaRPr lang="en-US" sz="3600" smtClean="0"/>
          </a:p>
        </p:txBody>
      </p:sp>
      <p:sp>
        <p:nvSpPr>
          <p:cNvPr id="146479" name="Text Box 47"/>
          <p:cNvSpPr txBox="1">
            <a:spLocks noChangeArrowheads="1"/>
          </p:cNvSpPr>
          <p:nvPr/>
        </p:nvSpPr>
        <p:spPr bwMode="auto">
          <a:xfrm>
            <a:off x="6858000" y="3810000"/>
            <a:ext cx="177641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algn="ctr"/>
            <a:r>
              <a:rPr lang="en-US" b="1">
                <a:latin typeface="Times New Roman" pitchFamily="18" charset="0"/>
              </a:rPr>
              <a:t>Nitrogenous</a:t>
            </a:r>
            <a:endParaRPr lang="en-US">
              <a:latin typeface="Times New Roman" pitchFamily="18" charset="0"/>
            </a:endParaRPr>
          </a:p>
          <a:p>
            <a:pPr algn="ctr"/>
            <a:r>
              <a:rPr lang="en-US">
                <a:latin typeface="Times New Roman" pitchFamily="18" charset="0"/>
              </a:rPr>
              <a:t> </a:t>
            </a:r>
            <a:r>
              <a:rPr lang="en-US" b="1">
                <a:latin typeface="Times New Roman" pitchFamily="18" charset="0"/>
              </a:rPr>
              <a:t>base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146480" name="Text Box 48"/>
          <p:cNvSpPr txBox="1">
            <a:spLocks noChangeArrowheads="1"/>
          </p:cNvSpPr>
          <p:nvPr/>
        </p:nvSpPr>
        <p:spPr bwMode="auto">
          <a:xfrm>
            <a:off x="3451225" y="5832475"/>
            <a:ext cx="1792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algn="ctr"/>
            <a:r>
              <a:rPr lang="en-US" b="1">
                <a:latin typeface="Times New Roman" pitchFamily="18" charset="0"/>
              </a:rPr>
              <a:t>Deoxyribose</a:t>
            </a:r>
            <a:endParaRPr lang="en-US">
              <a:latin typeface="Times New Roman" pitchFamily="18" charset="0"/>
            </a:endParaRPr>
          </a:p>
        </p:txBody>
      </p:sp>
      <p:grpSp>
        <p:nvGrpSpPr>
          <p:cNvPr id="8" name="Group 49"/>
          <p:cNvGrpSpPr>
            <a:grpSpLocks/>
          </p:cNvGrpSpPr>
          <p:nvPr/>
        </p:nvGrpSpPr>
        <p:grpSpPr bwMode="auto">
          <a:xfrm>
            <a:off x="3492500" y="5837238"/>
            <a:ext cx="1887538" cy="422275"/>
            <a:chOff x="3967" y="3589"/>
            <a:chExt cx="1189" cy="266"/>
          </a:xfrm>
        </p:grpSpPr>
        <p:sp>
          <p:nvSpPr>
            <p:cNvPr id="66581" name="Rectangle 50"/>
            <p:cNvSpPr>
              <a:spLocks noChangeArrowheads="1"/>
            </p:cNvSpPr>
            <p:nvPr/>
          </p:nvSpPr>
          <p:spPr bwMode="auto">
            <a:xfrm>
              <a:off x="3967" y="3589"/>
              <a:ext cx="1189" cy="26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6582" name="WordArt 51"/>
            <p:cNvSpPr>
              <a:spLocks noChangeArrowheads="1" noChangeShapeType="1" noTextEdit="1"/>
            </p:cNvSpPr>
            <p:nvPr/>
          </p:nvSpPr>
          <p:spPr bwMode="auto">
            <a:xfrm>
              <a:off x="4135" y="3660"/>
              <a:ext cx="858" cy="13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14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latin typeface="Times New Roman"/>
                  <a:cs typeface="Times New Roman"/>
                </a:rPr>
                <a:t>ribose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6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64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64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6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6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64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64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64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64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34" grpId="0" autoUpdateAnimBg="0"/>
      <p:bldP spid="146442" grpId="0" autoUpdateAnimBg="0"/>
      <p:bldP spid="146478" grpId="0" build="p" autoUpdateAnimBg="0" advAuto="0"/>
      <p:bldP spid="146479" grpId="0" autoUpdateAnimBg="0"/>
      <p:bldP spid="146480" grpId="0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Basics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814763" cy="4114800"/>
          </a:xfrm>
        </p:spPr>
        <p:txBody>
          <a:bodyPr/>
          <a:lstStyle/>
          <a:p>
            <a:pPr eaLnBrk="1" hangingPunct="1"/>
            <a:r>
              <a:rPr lang="en-US" sz="2800" smtClean="0"/>
              <a:t>Each side of the ladder is made up of nucleic acids.</a:t>
            </a:r>
          </a:p>
          <a:p>
            <a:pPr eaLnBrk="1" hangingPunct="1"/>
            <a:r>
              <a:rPr lang="en-US" sz="2800" smtClean="0"/>
              <a:t>The backbone is a phosphate and a sugar</a:t>
            </a:r>
          </a:p>
          <a:p>
            <a:pPr eaLnBrk="1" hangingPunct="1"/>
            <a:r>
              <a:rPr lang="en-US" sz="2800" smtClean="0"/>
              <a:t>The rung of the ladder is the nitrogen base.</a:t>
            </a:r>
          </a:p>
        </p:txBody>
      </p:sp>
      <p:sp>
        <p:nvSpPr>
          <p:cNvPr id="67588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643438" y="1981200"/>
            <a:ext cx="3814762" cy="4114800"/>
          </a:xfrm>
        </p:spPr>
        <p:txBody>
          <a:bodyPr/>
          <a:lstStyle/>
          <a:p>
            <a:pPr eaLnBrk="1" hangingPunct="1"/>
            <a:endParaRPr lang="en-US" sz="2800" smtClean="0"/>
          </a:p>
        </p:txBody>
      </p:sp>
      <p:pic>
        <p:nvPicPr>
          <p:cNvPr id="67589" name="Picture 5" descr="nucleotid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28800"/>
            <a:ext cx="39624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026"/>
          <p:cNvSpPr txBox="1">
            <a:spLocks noChangeArrowheads="1"/>
          </p:cNvSpPr>
          <p:nvPr/>
        </p:nvSpPr>
        <p:spPr bwMode="auto">
          <a:xfrm>
            <a:off x="228600" y="152400"/>
            <a:ext cx="5105400" cy="481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/>
            <a:r>
              <a:rPr lang="en-US" sz="2000" b="1"/>
              <a:t>Mendel's Plant Breeding Experiments</a:t>
            </a:r>
            <a:r>
              <a:rPr lang="en-US" sz="2000"/>
              <a:t> </a:t>
            </a:r>
          </a:p>
          <a:p>
            <a:pPr eaLnBrk="1" hangingPunct="1"/>
            <a:endParaRPr lang="en-US" sz="2000"/>
          </a:p>
          <a:p>
            <a:pPr eaLnBrk="1" hangingPunct="1"/>
            <a:r>
              <a:rPr lang="en-US" sz="2000"/>
              <a:t>Gregor Mendel was one of the first to apply an experimental approach to the question of inheritance. </a:t>
            </a:r>
          </a:p>
          <a:p>
            <a:pPr eaLnBrk="1" hangingPunct="1"/>
            <a:endParaRPr lang="en-US" sz="2000"/>
          </a:p>
          <a:p>
            <a:pPr eaLnBrk="1" hangingPunct="1"/>
            <a:r>
              <a:rPr lang="en-US" sz="2000"/>
              <a:t>For seven years, Mendel bred pea plants and recorded inheritance patterns in the offspring. </a:t>
            </a:r>
          </a:p>
          <a:p>
            <a:pPr eaLnBrk="1" hangingPunct="1"/>
            <a:endParaRPr lang="en-US" sz="2000"/>
          </a:p>
          <a:p>
            <a:pPr eaLnBrk="1" hangingPunct="1"/>
            <a:r>
              <a:rPr lang="en-US" sz="2000" b="1"/>
              <a:t>Particulate Hypothesis of Inheritance</a:t>
            </a:r>
            <a:r>
              <a:rPr lang="en-US" sz="2000"/>
              <a:t>  </a:t>
            </a:r>
          </a:p>
          <a:p>
            <a:pPr eaLnBrk="1" hangingPunct="1"/>
            <a:r>
              <a:rPr lang="en-US" sz="2000"/>
              <a:t>Parents pass on to their offspring separate and distinct factors (today called genes) that are responsible for inherited traits. </a:t>
            </a:r>
          </a:p>
          <a:p>
            <a:pPr eaLnBrk="1" hangingPunct="1">
              <a:spcBef>
                <a:spcPct val="50000"/>
              </a:spcBef>
            </a:pPr>
            <a:endParaRPr lang="en-US" sz="2000"/>
          </a:p>
        </p:txBody>
      </p:sp>
      <p:pic>
        <p:nvPicPr>
          <p:cNvPr id="24579" name="Picture 1027" descr="14-00-Mend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3988" y="228600"/>
            <a:ext cx="3757612" cy="468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1028" descr="Pe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572000"/>
            <a:ext cx="259080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8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Hydrogen Bonds</a:t>
            </a:r>
            <a:endParaRPr lang="en-US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566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828800"/>
            <a:ext cx="38100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8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When making hydrogen bonds, cytosine always pairs up with guanine,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And adenine always pairs up with  thymine.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(Adenine and thymine are shown here.)</a:t>
            </a:r>
            <a:endParaRPr lang="en-US" sz="2400" smtClean="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3810000" y="1600200"/>
            <a:ext cx="5105400" cy="4191000"/>
            <a:chOff x="2400" y="1008"/>
            <a:chExt cx="3216" cy="2640"/>
          </a:xfrm>
        </p:grpSpPr>
        <p:grpSp>
          <p:nvGrpSpPr>
            <p:cNvPr id="68613" name="Group 5"/>
            <p:cNvGrpSpPr>
              <a:grpSpLocks/>
            </p:cNvGrpSpPr>
            <p:nvPr/>
          </p:nvGrpSpPr>
          <p:grpSpPr bwMode="auto">
            <a:xfrm rot="-1245426">
              <a:off x="2400" y="1968"/>
              <a:ext cx="1728" cy="1680"/>
              <a:chOff x="2688" y="2496"/>
              <a:chExt cx="1728" cy="1680"/>
            </a:xfrm>
          </p:grpSpPr>
          <p:grpSp>
            <p:nvGrpSpPr>
              <p:cNvPr id="68631" name="Group 6"/>
              <p:cNvGrpSpPr>
                <a:grpSpLocks/>
              </p:cNvGrpSpPr>
              <p:nvPr/>
            </p:nvGrpSpPr>
            <p:grpSpPr bwMode="auto">
              <a:xfrm>
                <a:off x="2688" y="2496"/>
                <a:ext cx="1584" cy="1680"/>
                <a:chOff x="960" y="2352"/>
                <a:chExt cx="1584" cy="1680"/>
              </a:xfrm>
            </p:grpSpPr>
            <p:grpSp>
              <p:nvGrpSpPr>
                <p:cNvPr id="68635" name="Group 7"/>
                <p:cNvGrpSpPr>
                  <a:grpSpLocks/>
                </p:cNvGrpSpPr>
                <p:nvPr/>
              </p:nvGrpSpPr>
              <p:grpSpPr bwMode="auto">
                <a:xfrm>
                  <a:off x="960" y="2352"/>
                  <a:ext cx="1584" cy="1584"/>
                  <a:chOff x="960" y="2352"/>
                  <a:chExt cx="1584" cy="1584"/>
                </a:xfrm>
              </p:grpSpPr>
              <p:sp>
                <p:nvSpPr>
                  <p:cNvPr id="68637" name="AutoShape 8"/>
                  <p:cNvSpPr>
                    <a:spLocks noChangeArrowheads="1"/>
                  </p:cNvSpPr>
                  <p:nvPr/>
                </p:nvSpPr>
                <p:spPr bwMode="auto">
                  <a:xfrm rot="-1069610">
                    <a:off x="1872" y="3168"/>
                    <a:ext cx="672" cy="768"/>
                  </a:xfrm>
                  <a:prstGeom prst="pentagon">
                    <a:avLst/>
                  </a:prstGeom>
                  <a:solidFill>
                    <a:srgbClr val="FFCC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68638" name="AutoShape 9"/>
                  <p:cNvSpPr>
                    <a:spLocks noChangeArrowheads="1"/>
                  </p:cNvSpPr>
                  <p:nvPr/>
                </p:nvSpPr>
                <p:spPr bwMode="auto">
                  <a:xfrm>
                    <a:off x="1104" y="2688"/>
                    <a:ext cx="1008" cy="912"/>
                  </a:xfrm>
                  <a:prstGeom prst="hexagon">
                    <a:avLst>
                      <a:gd name="adj" fmla="val 27632"/>
                      <a:gd name="vf" fmla="val 115470"/>
                    </a:avLst>
                  </a:prstGeom>
                  <a:solidFill>
                    <a:srgbClr val="FFCC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68639" name="Oval 10"/>
                  <p:cNvSpPr>
                    <a:spLocks noChangeArrowheads="1"/>
                  </p:cNvSpPr>
                  <p:nvPr/>
                </p:nvSpPr>
                <p:spPr bwMode="auto">
                  <a:xfrm>
                    <a:off x="1776" y="2640"/>
                    <a:ext cx="288" cy="192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/>
                    <a:r>
                      <a:rPr lang="en-US">
                        <a:solidFill>
                          <a:srgbClr val="FFFFFF"/>
                        </a:solidFill>
                        <a:latin typeface="Times New Roman" pitchFamily="18" charset="0"/>
                      </a:rPr>
                      <a:t>C</a:t>
                    </a:r>
                    <a:endParaRPr lang="en-US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68640" name="Oval 11"/>
                  <p:cNvSpPr>
                    <a:spLocks noChangeArrowheads="1"/>
                  </p:cNvSpPr>
                  <p:nvPr/>
                </p:nvSpPr>
                <p:spPr bwMode="auto">
                  <a:xfrm>
                    <a:off x="1968" y="3072"/>
                    <a:ext cx="288" cy="192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/>
                    <a:r>
                      <a:rPr lang="en-US">
                        <a:solidFill>
                          <a:srgbClr val="FFFFFF"/>
                        </a:solidFill>
                        <a:latin typeface="Times New Roman" pitchFamily="18" charset="0"/>
                      </a:rPr>
                      <a:t>C</a:t>
                    </a:r>
                    <a:endParaRPr lang="en-US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68641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3504"/>
                    <a:ext cx="288" cy="192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/>
                    <a:r>
                      <a:rPr lang="en-US">
                        <a:solidFill>
                          <a:srgbClr val="FFFFFF"/>
                        </a:solidFill>
                        <a:latin typeface="Times New Roman" pitchFamily="18" charset="0"/>
                      </a:rPr>
                      <a:t>C</a:t>
                    </a:r>
                    <a:endParaRPr lang="en-US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68642" name="Oval 13"/>
                  <p:cNvSpPr>
                    <a:spLocks noChangeArrowheads="1"/>
                  </p:cNvSpPr>
                  <p:nvPr/>
                </p:nvSpPr>
                <p:spPr bwMode="auto">
                  <a:xfrm>
                    <a:off x="960" y="3072"/>
                    <a:ext cx="288" cy="192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/>
                    <a:r>
                      <a:rPr lang="en-US">
                        <a:solidFill>
                          <a:srgbClr val="FFFFFF"/>
                        </a:solidFill>
                        <a:latin typeface="Times New Roman" pitchFamily="18" charset="0"/>
                      </a:rPr>
                      <a:t>C</a:t>
                    </a:r>
                    <a:endParaRPr lang="en-US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68643" name="Oval 14"/>
                  <p:cNvSpPr>
                    <a:spLocks noChangeArrowheads="1"/>
                  </p:cNvSpPr>
                  <p:nvPr/>
                </p:nvSpPr>
                <p:spPr bwMode="auto">
                  <a:xfrm>
                    <a:off x="1296" y="2592"/>
                    <a:ext cx="240" cy="19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/>
                    <a:r>
                      <a:rPr lang="en-US">
                        <a:latin typeface="Times New Roman" pitchFamily="18" charset="0"/>
                      </a:rPr>
                      <a:t> N</a:t>
                    </a:r>
                  </a:p>
                </p:txBody>
              </p:sp>
              <p:sp>
                <p:nvSpPr>
                  <p:cNvPr id="68644" name="Oval 15"/>
                  <p:cNvSpPr>
                    <a:spLocks noChangeArrowheads="1"/>
                  </p:cNvSpPr>
                  <p:nvPr/>
                </p:nvSpPr>
                <p:spPr bwMode="auto">
                  <a:xfrm>
                    <a:off x="1200" y="3504"/>
                    <a:ext cx="240" cy="19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/>
                    <a:r>
                      <a:rPr lang="en-US">
                        <a:latin typeface="Times New Roman" pitchFamily="18" charset="0"/>
                      </a:rPr>
                      <a:t> N</a:t>
                    </a:r>
                  </a:p>
                </p:txBody>
              </p:sp>
              <p:sp>
                <p:nvSpPr>
                  <p:cNvPr id="68645" name="Line 1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016" y="2496"/>
                    <a:ext cx="192" cy="192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68646" name="Oval 17"/>
                  <p:cNvSpPr>
                    <a:spLocks noChangeArrowheads="1"/>
                  </p:cNvSpPr>
                  <p:nvPr/>
                </p:nvSpPr>
                <p:spPr bwMode="auto">
                  <a:xfrm>
                    <a:off x="2112" y="2352"/>
                    <a:ext cx="240" cy="19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/>
                    <a:r>
                      <a:rPr lang="en-US">
                        <a:latin typeface="Times New Roman" pitchFamily="18" charset="0"/>
                      </a:rPr>
                      <a:t> N</a:t>
                    </a:r>
                  </a:p>
                </p:txBody>
              </p:sp>
            </p:grpSp>
            <p:sp>
              <p:nvSpPr>
                <p:cNvPr id="156690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959" y="3741"/>
                  <a:ext cx="116" cy="2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endParaRPr lang="en-US" b="1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84" charset="0"/>
                  </a:endParaRPr>
                </a:p>
              </p:txBody>
            </p:sp>
          </p:grpSp>
          <p:sp>
            <p:nvSpPr>
              <p:cNvPr id="156691" name="Oval 19"/>
              <p:cNvSpPr>
                <a:spLocks noChangeArrowheads="1"/>
              </p:cNvSpPr>
              <p:nvPr/>
            </p:nvSpPr>
            <p:spPr bwMode="auto">
              <a:xfrm>
                <a:off x="3792" y="3984"/>
                <a:ext cx="240" cy="19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en-US" b="1">
                    <a:latin typeface="Times New Roman" pitchFamily="84" charset="0"/>
                  </a:rPr>
                  <a:t>N</a:t>
                </a:r>
                <a:endParaRPr lang="en-US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84" charset="0"/>
                </a:endParaRPr>
              </a:p>
            </p:txBody>
          </p:sp>
          <p:sp>
            <p:nvSpPr>
              <p:cNvPr id="156692" name="Oval 20"/>
              <p:cNvSpPr>
                <a:spLocks noChangeArrowheads="1"/>
              </p:cNvSpPr>
              <p:nvPr/>
            </p:nvSpPr>
            <p:spPr bwMode="auto">
              <a:xfrm>
                <a:off x="4128" y="3407"/>
                <a:ext cx="240" cy="19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en-US" b="1">
                    <a:latin typeface="Times New Roman" pitchFamily="84" charset="0"/>
                  </a:rPr>
                  <a:t>N</a:t>
                </a:r>
                <a:endParaRPr lang="en-US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84" charset="0"/>
                </a:endParaRPr>
              </a:p>
            </p:txBody>
          </p:sp>
          <p:sp>
            <p:nvSpPr>
              <p:cNvPr id="68634" name="Oval 21"/>
              <p:cNvSpPr>
                <a:spLocks noChangeArrowheads="1"/>
              </p:cNvSpPr>
              <p:nvPr/>
            </p:nvSpPr>
            <p:spPr bwMode="auto">
              <a:xfrm>
                <a:off x="4176" y="3936"/>
                <a:ext cx="240" cy="192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b="1">
                    <a:solidFill>
                      <a:srgbClr val="FFFFFF"/>
                    </a:solidFill>
                    <a:latin typeface="Times New Roman" pitchFamily="18" charset="0"/>
                  </a:rPr>
                  <a:t>C</a:t>
                </a:r>
              </a:p>
            </p:txBody>
          </p:sp>
        </p:grpSp>
        <p:grpSp>
          <p:nvGrpSpPr>
            <p:cNvPr id="68614" name="Group 22"/>
            <p:cNvGrpSpPr>
              <a:grpSpLocks/>
            </p:cNvGrpSpPr>
            <p:nvPr/>
          </p:nvGrpSpPr>
          <p:grpSpPr bwMode="auto">
            <a:xfrm>
              <a:off x="3744" y="1008"/>
              <a:ext cx="1872" cy="1296"/>
              <a:chOff x="3744" y="1200"/>
              <a:chExt cx="1872" cy="1296"/>
            </a:xfrm>
          </p:grpSpPr>
          <p:sp>
            <p:nvSpPr>
              <p:cNvPr id="68617" name="Line 23"/>
              <p:cNvSpPr>
                <a:spLocks noChangeShapeType="1"/>
              </p:cNvSpPr>
              <p:nvPr/>
            </p:nvSpPr>
            <p:spPr bwMode="auto">
              <a:xfrm flipV="1">
                <a:off x="5136" y="1296"/>
                <a:ext cx="192" cy="19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8618" name="AutoShape 24"/>
              <p:cNvSpPr>
                <a:spLocks noChangeArrowheads="1"/>
              </p:cNvSpPr>
              <p:nvPr/>
            </p:nvSpPr>
            <p:spPr bwMode="auto">
              <a:xfrm>
                <a:off x="4224" y="1488"/>
                <a:ext cx="1008" cy="912"/>
              </a:xfrm>
              <a:prstGeom prst="hexagon">
                <a:avLst>
                  <a:gd name="adj" fmla="val 27632"/>
                  <a:gd name="vf" fmla="val 115470"/>
                </a:avLst>
              </a:prstGeom>
              <a:solidFill>
                <a:srgbClr val="FFCC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8619" name="Oval 25"/>
              <p:cNvSpPr>
                <a:spLocks noChangeArrowheads="1"/>
              </p:cNvSpPr>
              <p:nvPr/>
            </p:nvSpPr>
            <p:spPr bwMode="auto">
              <a:xfrm>
                <a:off x="4896" y="1440"/>
                <a:ext cx="288" cy="192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rgbClr val="FFFFFF"/>
                    </a:solidFill>
                    <a:latin typeface="Times New Roman" pitchFamily="18" charset="0"/>
                  </a:rPr>
                  <a:t>C</a:t>
                </a:r>
                <a:endParaRPr lang="en-US">
                  <a:latin typeface="Times New Roman" pitchFamily="18" charset="0"/>
                </a:endParaRPr>
              </a:p>
            </p:txBody>
          </p:sp>
          <p:sp>
            <p:nvSpPr>
              <p:cNvPr id="68620" name="Oval 26"/>
              <p:cNvSpPr>
                <a:spLocks noChangeArrowheads="1"/>
              </p:cNvSpPr>
              <p:nvPr/>
            </p:nvSpPr>
            <p:spPr bwMode="auto">
              <a:xfrm>
                <a:off x="5088" y="1872"/>
                <a:ext cx="288" cy="192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rgbClr val="FFFFFF"/>
                    </a:solidFill>
                    <a:latin typeface="Times New Roman" pitchFamily="18" charset="0"/>
                  </a:rPr>
                  <a:t>C</a:t>
                </a:r>
                <a:endParaRPr lang="en-US">
                  <a:latin typeface="Times New Roman" pitchFamily="18" charset="0"/>
                </a:endParaRPr>
              </a:p>
            </p:txBody>
          </p:sp>
          <p:sp>
            <p:nvSpPr>
              <p:cNvPr id="68621" name="Oval 27"/>
              <p:cNvSpPr>
                <a:spLocks noChangeArrowheads="1"/>
              </p:cNvSpPr>
              <p:nvPr/>
            </p:nvSpPr>
            <p:spPr bwMode="auto">
              <a:xfrm>
                <a:off x="4848" y="2304"/>
                <a:ext cx="288" cy="192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rgbClr val="FFFFFF"/>
                    </a:solidFill>
                    <a:latin typeface="Times New Roman" pitchFamily="18" charset="0"/>
                  </a:rPr>
                  <a:t>C</a:t>
                </a:r>
                <a:endParaRPr lang="en-US">
                  <a:latin typeface="Times New Roman" pitchFamily="18" charset="0"/>
                </a:endParaRPr>
              </a:p>
            </p:txBody>
          </p:sp>
          <p:sp>
            <p:nvSpPr>
              <p:cNvPr id="68622" name="Oval 28"/>
              <p:cNvSpPr>
                <a:spLocks noChangeArrowheads="1"/>
              </p:cNvSpPr>
              <p:nvPr/>
            </p:nvSpPr>
            <p:spPr bwMode="auto">
              <a:xfrm>
                <a:off x="4080" y="1872"/>
                <a:ext cx="288" cy="192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rgbClr val="FFFFFF"/>
                    </a:solidFill>
                    <a:latin typeface="Times New Roman" pitchFamily="18" charset="0"/>
                  </a:rPr>
                  <a:t>C</a:t>
                </a:r>
                <a:endParaRPr lang="en-US">
                  <a:latin typeface="Times New Roman" pitchFamily="18" charset="0"/>
                </a:endParaRPr>
              </a:p>
            </p:txBody>
          </p:sp>
          <p:sp>
            <p:nvSpPr>
              <p:cNvPr id="68623" name="Oval 29"/>
              <p:cNvSpPr>
                <a:spLocks noChangeArrowheads="1"/>
              </p:cNvSpPr>
              <p:nvPr/>
            </p:nvSpPr>
            <p:spPr bwMode="auto">
              <a:xfrm>
                <a:off x="4416" y="1392"/>
                <a:ext cx="240" cy="19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>
                    <a:latin typeface="Times New Roman" pitchFamily="18" charset="0"/>
                  </a:rPr>
                  <a:t> N</a:t>
                </a:r>
              </a:p>
            </p:txBody>
          </p:sp>
          <p:sp>
            <p:nvSpPr>
              <p:cNvPr id="68624" name="Oval 30"/>
              <p:cNvSpPr>
                <a:spLocks noChangeArrowheads="1"/>
              </p:cNvSpPr>
              <p:nvPr/>
            </p:nvSpPr>
            <p:spPr bwMode="auto">
              <a:xfrm>
                <a:off x="4320" y="2304"/>
                <a:ext cx="240" cy="19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>
                    <a:latin typeface="Times New Roman" pitchFamily="18" charset="0"/>
                  </a:rPr>
                  <a:t> N</a:t>
                </a:r>
              </a:p>
            </p:txBody>
          </p:sp>
          <p:sp>
            <p:nvSpPr>
              <p:cNvPr id="68625" name="Line 31"/>
              <p:cNvSpPr>
                <a:spLocks noChangeShapeType="1"/>
              </p:cNvSpPr>
              <p:nvPr/>
            </p:nvSpPr>
            <p:spPr bwMode="auto">
              <a:xfrm flipV="1">
                <a:off x="5088" y="1248"/>
                <a:ext cx="192" cy="19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8626" name="Line 32"/>
              <p:cNvSpPr>
                <a:spLocks noChangeShapeType="1"/>
              </p:cNvSpPr>
              <p:nvPr/>
            </p:nvSpPr>
            <p:spPr bwMode="auto">
              <a:xfrm flipH="1">
                <a:off x="3936" y="2016"/>
                <a:ext cx="14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8627" name="Line 33"/>
              <p:cNvSpPr>
                <a:spLocks noChangeShapeType="1"/>
              </p:cNvSpPr>
              <p:nvPr/>
            </p:nvSpPr>
            <p:spPr bwMode="auto">
              <a:xfrm flipH="1">
                <a:off x="3936" y="1968"/>
                <a:ext cx="14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6706" name="Oval 34"/>
              <p:cNvSpPr>
                <a:spLocks noChangeArrowheads="1"/>
              </p:cNvSpPr>
              <p:nvPr/>
            </p:nvSpPr>
            <p:spPr bwMode="auto">
              <a:xfrm>
                <a:off x="3744" y="1872"/>
                <a:ext cx="240" cy="192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en-US" b="1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84" charset="0"/>
                  </a:rPr>
                  <a:t>O</a:t>
                </a:r>
              </a:p>
            </p:txBody>
          </p:sp>
          <p:sp>
            <p:nvSpPr>
              <p:cNvPr id="156707" name="Oval 35"/>
              <p:cNvSpPr>
                <a:spLocks noChangeArrowheads="1"/>
              </p:cNvSpPr>
              <p:nvPr/>
            </p:nvSpPr>
            <p:spPr bwMode="auto">
              <a:xfrm>
                <a:off x="5184" y="1200"/>
                <a:ext cx="240" cy="192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en-US" b="1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84" charset="0"/>
                  </a:rPr>
                  <a:t>O</a:t>
                </a:r>
              </a:p>
            </p:txBody>
          </p:sp>
          <p:sp>
            <p:nvSpPr>
              <p:cNvPr id="68630" name="Oval 36"/>
              <p:cNvSpPr>
                <a:spLocks noChangeArrowheads="1"/>
              </p:cNvSpPr>
              <p:nvPr/>
            </p:nvSpPr>
            <p:spPr bwMode="auto">
              <a:xfrm>
                <a:off x="5328" y="1872"/>
                <a:ext cx="288" cy="192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rgbClr val="FFFFFF"/>
                    </a:solidFill>
                    <a:latin typeface="Times New Roman" pitchFamily="18" charset="0"/>
                  </a:rPr>
                  <a:t>C</a:t>
                </a:r>
                <a:endParaRPr lang="en-US">
                  <a:latin typeface="Times New Roman" pitchFamily="18" charset="0"/>
                </a:endParaRPr>
              </a:p>
            </p:txBody>
          </p:sp>
        </p:grpSp>
        <p:sp>
          <p:nvSpPr>
            <p:cNvPr id="68615" name="Line 37"/>
            <p:cNvSpPr>
              <a:spLocks noChangeShapeType="1"/>
            </p:cNvSpPr>
            <p:nvPr/>
          </p:nvSpPr>
          <p:spPr bwMode="auto">
            <a:xfrm flipV="1">
              <a:off x="3504" y="1824"/>
              <a:ext cx="288" cy="14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16" name="Line 38"/>
            <p:cNvSpPr>
              <a:spLocks noChangeShapeType="1"/>
            </p:cNvSpPr>
            <p:nvPr/>
          </p:nvSpPr>
          <p:spPr bwMode="auto">
            <a:xfrm flipV="1">
              <a:off x="4080" y="2304"/>
              <a:ext cx="336" cy="38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6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6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6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6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6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6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6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4" grpId="0" autoUpdateAnimBg="0"/>
      <p:bldP spid="156675" grpId="0" build="p" autoUpdateAnimBg="0" advAuto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Four</a:t>
            </a:r>
            <a:r>
              <a:rPr lang="en-US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nitrogenous bases</a:t>
            </a:r>
            <a:endParaRPr lang="en-US" smtClean="0"/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667000"/>
            <a:ext cx="7772400" cy="3429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0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 Cytosine  </a:t>
            </a:r>
            <a:r>
              <a:rPr lang="en-US" sz="40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 C</a:t>
            </a:r>
            <a:endParaRPr lang="en-US" sz="4000" smtClean="0">
              <a:effectLst>
                <a:outerShdw blurRad="38100" dist="38100" dir="2700000" algn="tl">
                  <a:srgbClr val="C0C0C0"/>
                </a:outerShdw>
              </a:effectLst>
              <a:latin typeface="Arial Rounded MT Bold" pitchFamily="84" charset="0"/>
            </a:endParaRPr>
          </a:p>
          <a:p>
            <a:pPr algn="ctr" eaLnBrk="1" hangingPunct="1">
              <a:defRPr/>
            </a:pPr>
            <a:r>
              <a:rPr lang="en-US" sz="40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 Thymine   </a:t>
            </a:r>
            <a:r>
              <a:rPr lang="en-US" sz="40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T</a:t>
            </a:r>
            <a:endParaRPr lang="en-US" sz="4000" smtClean="0">
              <a:effectLst>
                <a:outerShdw blurRad="38100" dist="38100" dir="2700000" algn="tl">
                  <a:srgbClr val="C0C0C0"/>
                </a:outerShdw>
              </a:effectLst>
              <a:latin typeface="Arial Rounded MT Bold" pitchFamily="84" charset="0"/>
            </a:endParaRPr>
          </a:p>
          <a:p>
            <a:pPr algn="ctr" eaLnBrk="1" hangingPunct="1">
              <a:defRPr/>
            </a:pPr>
            <a:r>
              <a:rPr lang="en-US" sz="40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 Adenine   </a:t>
            </a:r>
            <a:r>
              <a:rPr lang="en-US" sz="40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A</a:t>
            </a:r>
            <a:r>
              <a:rPr lang="en-US" sz="40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   </a:t>
            </a:r>
          </a:p>
          <a:p>
            <a:pPr algn="ctr" eaLnBrk="1" hangingPunct="1">
              <a:defRPr/>
            </a:pPr>
            <a:r>
              <a:rPr lang="en-US" sz="40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 Guanine   </a:t>
            </a:r>
            <a:r>
              <a:rPr lang="en-US" sz="40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G</a:t>
            </a:r>
            <a:endParaRPr lang="en-US" smtClean="0"/>
          </a:p>
        </p:txBody>
      </p:sp>
      <p:sp>
        <p:nvSpPr>
          <p:cNvPr id="150532" name="Text Box 4"/>
          <p:cNvSpPr txBox="1">
            <a:spLocks noChangeArrowheads="1"/>
          </p:cNvSpPr>
          <p:nvPr/>
        </p:nvSpPr>
        <p:spPr bwMode="auto">
          <a:xfrm>
            <a:off x="1254125" y="1728788"/>
            <a:ext cx="67198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DNA has four different bases:</a:t>
            </a:r>
            <a:endParaRPr lang="en-US" sz="3600">
              <a:latin typeface="Times New Roman" pitchFamily="8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505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0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0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0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0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0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0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0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0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0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0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0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0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0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0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30" grpId="0" autoUpdateAnimBg="0"/>
      <p:bldP spid="150531" grpId="0" build="p" autoUpdateAnimBg="0" advAuto="0"/>
      <p:bldP spid="150532" grpId="0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54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Two Stranded DNA</a:t>
            </a:r>
            <a:endParaRPr lang="en-US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52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295400"/>
            <a:ext cx="3886200" cy="5334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Remember, DNA has two strands that fit together something like a zipper.</a:t>
            </a:r>
          </a:p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The teeth are the nitrogenous bases but why do they stick together?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181600" y="1143000"/>
            <a:ext cx="3581400" cy="5486400"/>
            <a:chOff x="3312" y="864"/>
            <a:chExt cx="2256" cy="3456"/>
          </a:xfrm>
        </p:grpSpPr>
        <p:sp>
          <p:nvSpPr>
            <p:cNvPr id="70661" name="AutoShape 5"/>
            <p:cNvSpPr>
              <a:spLocks noChangeArrowheads="1"/>
            </p:cNvSpPr>
            <p:nvPr/>
          </p:nvSpPr>
          <p:spPr bwMode="auto">
            <a:xfrm rot="2236122">
              <a:off x="3408" y="1056"/>
              <a:ext cx="432" cy="432"/>
            </a:xfrm>
            <a:prstGeom prst="pentagon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662" name="AutoShape 6"/>
            <p:cNvSpPr>
              <a:spLocks noChangeArrowheads="1"/>
            </p:cNvSpPr>
            <p:nvPr/>
          </p:nvSpPr>
          <p:spPr bwMode="auto">
            <a:xfrm rot="2236122">
              <a:off x="3552" y="1728"/>
              <a:ext cx="432" cy="432"/>
            </a:xfrm>
            <a:prstGeom prst="pentagon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663" name="AutoShape 7"/>
            <p:cNvSpPr>
              <a:spLocks noChangeArrowheads="1"/>
            </p:cNvSpPr>
            <p:nvPr/>
          </p:nvSpPr>
          <p:spPr bwMode="auto">
            <a:xfrm rot="2236122">
              <a:off x="3696" y="2400"/>
              <a:ext cx="432" cy="432"/>
            </a:xfrm>
            <a:prstGeom prst="pentagon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664" name="AutoShape 8"/>
            <p:cNvSpPr>
              <a:spLocks noChangeArrowheads="1"/>
            </p:cNvSpPr>
            <p:nvPr/>
          </p:nvSpPr>
          <p:spPr bwMode="auto">
            <a:xfrm rot="2236122">
              <a:off x="3888" y="3072"/>
              <a:ext cx="432" cy="432"/>
            </a:xfrm>
            <a:prstGeom prst="pentagon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665" name="AutoShape 9"/>
            <p:cNvSpPr>
              <a:spLocks noChangeArrowheads="1"/>
            </p:cNvSpPr>
            <p:nvPr/>
          </p:nvSpPr>
          <p:spPr bwMode="auto">
            <a:xfrm rot="2236122">
              <a:off x="4080" y="3744"/>
              <a:ext cx="432" cy="432"/>
            </a:xfrm>
            <a:prstGeom prst="pentagon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666" name="Oval 10"/>
            <p:cNvSpPr>
              <a:spLocks noChangeArrowheads="1"/>
            </p:cNvSpPr>
            <p:nvPr/>
          </p:nvSpPr>
          <p:spPr bwMode="auto">
            <a:xfrm>
              <a:off x="3312" y="864"/>
              <a:ext cx="240" cy="24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667" name="Oval 11"/>
            <p:cNvSpPr>
              <a:spLocks noChangeArrowheads="1"/>
            </p:cNvSpPr>
            <p:nvPr/>
          </p:nvSpPr>
          <p:spPr bwMode="auto">
            <a:xfrm>
              <a:off x="3504" y="1536"/>
              <a:ext cx="240" cy="24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668" name="Oval 12"/>
            <p:cNvSpPr>
              <a:spLocks noChangeArrowheads="1"/>
            </p:cNvSpPr>
            <p:nvPr/>
          </p:nvSpPr>
          <p:spPr bwMode="auto">
            <a:xfrm>
              <a:off x="3648" y="2208"/>
              <a:ext cx="240" cy="24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669" name="Oval 13"/>
            <p:cNvSpPr>
              <a:spLocks noChangeArrowheads="1"/>
            </p:cNvSpPr>
            <p:nvPr/>
          </p:nvSpPr>
          <p:spPr bwMode="auto">
            <a:xfrm>
              <a:off x="3792" y="2880"/>
              <a:ext cx="240" cy="24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670" name="Oval 14"/>
            <p:cNvSpPr>
              <a:spLocks noChangeArrowheads="1"/>
            </p:cNvSpPr>
            <p:nvPr/>
          </p:nvSpPr>
          <p:spPr bwMode="auto">
            <a:xfrm>
              <a:off x="3984" y="3552"/>
              <a:ext cx="240" cy="24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671" name="AutoShape 15"/>
            <p:cNvSpPr>
              <a:spLocks noChangeArrowheads="1"/>
            </p:cNvSpPr>
            <p:nvPr/>
          </p:nvSpPr>
          <p:spPr bwMode="auto">
            <a:xfrm rot="10800000">
              <a:off x="4128" y="2592"/>
              <a:ext cx="336" cy="192"/>
            </a:xfrm>
            <a:prstGeom prst="chevron">
              <a:avLst>
                <a:gd name="adj" fmla="val 43750"/>
              </a:avLst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672" name="AutoShape 16"/>
            <p:cNvSpPr>
              <a:spLocks noChangeArrowheads="1"/>
            </p:cNvSpPr>
            <p:nvPr/>
          </p:nvSpPr>
          <p:spPr bwMode="auto">
            <a:xfrm rot="10800000">
              <a:off x="4320" y="3264"/>
              <a:ext cx="336" cy="192"/>
            </a:xfrm>
            <a:prstGeom prst="chevron">
              <a:avLst>
                <a:gd name="adj" fmla="val 43750"/>
              </a:avLst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en-US">
                <a:solidFill>
                  <a:srgbClr val="FFCC99"/>
                </a:solidFill>
                <a:latin typeface="Times New Roman" pitchFamily="18" charset="0"/>
              </a:endParaRPr>
            </a:p>
          </p:txBody>
        </p:sp>
        <p:sp>
          <p:nvSpPr>
            <p:cNvPr id="70673" name="AutoShape 17"/>
            <p:cNvSpPr>
              <a:spLocks noChangeArrowheads="1"/>
            </p:cNvSpPr>
            <p:nvPr/>
          </p:nvSpPr>
          <p:spPr bwMode="auto">
            <a:xfrm rot="786355">
              <a:off x="3983" y="1973"/>
              <a:ext cx="384" cy="144"/>
            </a:xfrm>
            <a:prstGeom prst="homePlate">
              <a:avLst>
                <a:gd name="adj" fmla="val 66667"/>
              </a:avLst>
            </a:prstGeom>
            <a:solidFill>
              <a:srgbClr val="FF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674" name="AutoShape 18"/>
            <p:cNvSpPr>
              <a:spLocks noChangeArrowheads="1"/>
            </p:cNvSpPr>
            <p:nvPr/>
          </p:nvSpPr>
          <p:spPr bwMode="auto">
            <a:xfrm rot="574524">
              <a:off x="4512" y="3888"/>
              <a:ext cx="384" cy="144"/>
            </a:xfrm>
            <a:prstGeom prst="parallelogram">
              <a:avLst>
                <a:gd name="adj" fmla="val 66667"/>
              </a:avLst>
            </a:prstGeom>
            <a:solidFill>
              <a:srgbClr val="FF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675" name="AutoShape 19"/>
            <p:cNvSpPr>
              <a:spLocks noChangeArrowheads="1"/>
            </p:cNvSpPr>
            <p:nvPr/>
          </p:nvSpPr>
          <p:spPr bwMode="auto">
            <a:xfrm rot="-8563878">
              <a:off x="4943" y="3311"/>
              <a:ext cx="432" cy="432"/>
            </a:xfrm>
            <a:prstGeom prst="pentagon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676" name="AutoShape 20"/>
            <p:cNvSpPr>
              <a:spLocks noChangeArrowheads="1"/>
            </p:cNvSpPr>
            <p:nvPr/>
          </p:nvSpPr>
          <p:spPr bwMode="auto">
            <a:xfrm rot="-8563878">
              <a:off x="4799" y="2639"/>
              <a:ext cx="432" cy="432"/>
            </a:xfrm>
            <a:prstGeom prst="pentagon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677" name="AutoShape 21"/>
            <p:cNvSpPr>
              <a:spLocks noChangeArrowheads="1"/>
            </p:cNvSpPr>
            <p:nvPr/>
          </p:nvSpPr>
          <p:spPr bwMode="auto">
            <a:xfrm rot="-8563878">
              <a:off x="4655" y="1967"/>
              <a:ext cx="432" cy="432"/>
            </a:xfrm>
            <a:prstGeom prst="pentagon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678" name="AutoShape 22"/>
            <p:cNvSpPr>
              <a:spLocks noChangeArrowheads="1"/>
            </p:cNvSpPr>
            <p:nvPr/>
          </p:nvSpPr>
          <p:spPr bwMode="auto">
            <a:xfrm rot="-8563878">
              <a:off x="4463" y="1295"/>
              <a:ext cx="432" cy="432"/>
            </a:xfrm>
            <a:prstGeom prst="pentagon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679" name="AutoShape 23"/>
            <p:cNvSpPr>
              <a:spLocks noChangeArrowheads="1"/>
            </p:cNvSpPr>
            <p:nvPr/>
          </p:nvSpPr>
          <p:spPr bwMode="auto">
            <a:xfrm rot="-8563878">
              <a:off x="5184" y="3888"/>
              <a:ext cx="384" cy="432"/>
            </a:xfrm>
            <a:prstGeom prst="pentagon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680" name="Oval 24"/>
            <p:cNvSpPr>
              <a:spLocks noChangeArrowheads="1"/>
            </p:cNvSpPr>
            <p:nvPr/>
          </p:nvSpPr>
          <p:spPr bwMode="auto">
            <a:xfrm rot="10800000">
              <a:off x="5231" y="3695"/>
              <a:ext cx="240" cy="24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681" name="Oval 25"/>
            <p:cNvSpPr>
              <a:spLocks noChangeArrowheads="1"/>
            </p:cNvSpPr>
            <p:nvPr/>
          </p:nvSpPr>
          <p:spPr bwMode="auto">
            <a:xfrm rot="10800000">
              <a:off x="5039" y="3023"/>
              <a:ext cx="240" cy="24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682" name="Oval 26"/>
            <p:cNvSpPr>
              <a:spLocks noChangeArrowheads="1"/>
            </p:cNvSpPr>
            <p:nvPr/>
          </p:nvSpPr>
          <p:spPr bwMode="auto">
            <a:xfrm rot="10800000">
              <a:off x="4895" y="2351"/>
              <a:ext cx="240" cy="24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683" name="Oval 27"/>
            <p:cNvSpPr>
              <a:spLocks noChangeArrowheads="1"/>
            </p:cNvSpPr>
            <p:nvPr/>
          </p:nvSpPr>
          <p:spPr bwMode="auto">
            <a:xfrm rot="10800000">
              <a:off x="4751" y="1679"/>
              <a:ext cx="240" cy="24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684" name="Oval 28"/>
            <p:cNvSpPr>
              <a:spLocks noChangeArrowheads="1"/>
            </p:cNvSpPr>
            <p:nvPr/>
          </p:nvSpPr>
          <p:spPr bwMode="auto">
            <a:xfrm rot="10800000">
              <a:off x="4559" y="1007"/>
              <a:ext cx="240" cy="24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685" name="AutoShape 29"/>
            <p:cNvSpPr>
              <a:spLocks noChangeArrowheads="1"/>
            </p:cNvSpPr>
            <p:nvPr/>
          </p:nvSpPr>
          <p:spPr bwMode="auto">
            <a:xfrm rot="784124">
              <a:off x="4319" y="2015"/>
              <a:ext cx="336" cy="192"/>
            </a:xfrm>
            <a:prstGeom prst="chevron">
              <a:avLst>
                <a:gd name="adj" fmla="val 43750"/>
              </a:avLst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686" name="AutoShape 30"/>
            <p:cNvSpPr>
              <a:spLocks noChangeArrowheads="1"/>
            </p:cNvSpPr>
            <p:nvPr/>
          </p:nvSpPr>
          <p:spPr bwMode="auto">
            <a:xfrm rot="-9837189">
              <a:off x="4416" y="2681"/>
              <a:ext cx="383" cy="143"/>
            </a:xfrm>
            <a:prstGeom prst="homePlate">
              <a:avLst>
                <a:gd name="adj" fmla="val 66958"/>
              </a:avLst>
            </a:prstGeom>
            <a:solidFill>
              <a:srgbClr val="FF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687" name="AutoShape 31"/>
            <p:cNvSpPr>
              <a:spLocks noChangeArrowheads="1"/>
            </p:cNvSpPr>
            <p:nvPr/>
          </p:nvSpPr>
          <p:spPr bwMode="auto">
            <a:xfrm rot="-10207128">
              <a:off x="4848" y="3936"/>
              <a:ext cx="384" cy="144"/>
            </a:xfrm>
            <a:prstGeom prst="parallelogram">
              <a:avLst>
                <a:gd name="adj" fmla="val 66667"/>
              </a:avLst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688" name="AutoShape 32"/>
            <p:cNvSpPr>
              <a:spLocks noChangeArrowheads="1"/>
            </p:cNvSpPr>
            <p:nvPr/>
          </p:nvSpPr>
          <p:spPr bwMode="auto">
            <a:xfrm rot="-10212053">
              <a:off x="4608" y="3312"/>
              <a:ext cx="336" cy="144"/>
            </a:xfrm>
            <a:prstGeom prst="homePlate">
              <a:avLst>
                <a:gd name="adj" fmla="val 58333"/>
              </a:avLst>
            </a:prstGeom>
            <a:solidFill>
              <a:srgbClr val="FF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689" name="AutoShape 33"/>
            <p:cNvSpPr>
              <a:spLocks noChangeArrowheads="1"/>
            </p:cNvSpPr>
            <p:nvPr/>
          </p:nvSpPr>
          <p:spPr bwMode="auto">
            <a:xfrm rot="574524">
              <a:off x="3840" y="1248"/>
              <a:ext cx="384" cy="144"/>
            </a:xfrm>
            <a:prstGeom prst="parallelogram">
              <a:avLst>
                <a:gd name="adj" fmla="val 66667"/>
              </a:avLst>
            </a:prstGeom>
            <a:solidFill>
              <a:srgbClr val="FF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690" name="AutoShape 34"/>
            <p:cNvSpPr>
              <a:spLocks noChangeArrowheads="1"/>
            </p:cNvSpPr>
            <p:nvPr/>
          </p:nvSpPr>
          <p:spPr bwMode="auto">
            <a:xfrm rot="-10207128">
              <a:off x="4128" y="1339"/>
              <a:ext cx="432" cy="144"/>
            </a:xfrm>
            <a:prstGeom prst="parallelogram">
              <a:avLst>
                <a:gd name="adj" fmla="val 75000"/>
              </a:avLst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2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2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2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2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2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578" grpId="0" autoUpdateAnimBg="0"/>
      <p:bldP spid="152579" grpId="0" build="p" autoUpdateAnimBg="0" advAuto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66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Important</a:t>
            </a:r>
            <a:endParaRPr lang="en-US" smtClean="0"/>
          </a:p>
        </p:txBody>
      </p:sp>
      <p:sp>
        <p:nvSpPr>
          <p:cNvPr id="1607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286000"/>
            <a:ext cx="6400800" cy="4038600"/>
          </a:xfrm>
        </p:spPr>
        <p:txBody>
          <a:bodyPr/>
          <a:lstStyle/>
          <a:p>
            <a:pPr eaLnBrk="1" hangingPunct="1">
              <a:buFontTx/>
              <a:buChar char="•"/>
              <a:defRPr/>
            </a:pPr>
            <a:r>
              <a:rPr lang="en-US" sz="40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 Adenine and Thymine always join together</a:t>
            </a:r>
          </a:p>
          <a:p>
            <a:pPr eaLnBrk="1" hangingPunct="1">
              <a:defRPr/>
            </a:pPr>
            <a:r>
              <a:rPr lang="en-US" sz="40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A -- T</a:t>
            </a:r>
          </a:p>
          <a:p>
            <a:pPr eaLnBrk="1" hangingPunct="1">
              <a:buFontTx/>
              <a:buChar char="•"/>
              <a:defRPr/>
            </a:pPr>
            <a:r>
              <a:rPr lang="en-US" sz="40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 Cytosine and Guanine always join together</a:t>
            </a:r>
          </a:p>
          <a:p>
            <a:pPr eaLnBrk="1" hangingPunct="1">
              <a:defRPr/>
            </a:pPr>
            <a:r>
              <a:rPr lang="en-US" sz="40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 C -- 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Types of nitrogen bases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814763" cy="4114800"/>
          </a:xfrm>
        </p:spPr>
        <p:txBody>
          <a:bodyPr/>
          <a:lstStyle/>
          <a:p>
            <a:pPr eaLnBrk="1" hangingPunct="1"/>
            <a:r>
              <a:rPr lang="en-US" smtClean="0"/>
              <a:t>A= adenine</a:t>
            </a:r>
          </a:p>
          <a:p>
            <a:pPr eaLnBrk="1" hangingPunct="1"/>
            <a:r>
              <a:rPr lang="en-US" smtClean="0"/>
              <a:t>G= guanine</a:t>
            </a:r>
          </a:p>
          <a:p>
            <a:pPr eaLnBrk="1" hangingPunct="1"/>
            <a:r>
              <a:rPr lang="en-US" smtClean="0"/>
              <a:t>C= cytosine</a:t>
            </a:r>
          </a:p>
          <a:p>
            <a:pPr eaLnBrk="1" hangingPunct="1"/>
            <a:r>
              <a:rPr lang="en-US" smtClean="0"/>
              <a:t>T= thymine</a:t>
            </a:r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3438" y="1981200"/>
            <a:ext cx="3814762" cy="4114800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72709" name="Picture 5" descr="dna 5"/>
          <p:cNvPicPr>
            <a:picLocks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81600" y="1676400"/>
            <a:ext cx="3962400" cy="4572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Do Now!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814763" cy="4114800"/>
          </a:xfrm>
        </p:spPr>
        <p:txBody>
          <a:bodyPr/>
          <a:lstStyle/>
          <a:p>
            <a:pPr eaLnBrk="1" hangingPunct="1"/>
            <a:r>
              <a:rPr lang="en-US" smtClean="0"/>
              <a:t>Where is DNA located?</a:t>
            </a:r>
          </a:p>
          <a:p>
            <a:pPr eaLnBrk="1" hangingPunct="1"/>
            <a:r>
              <a:rPr lang="en-US" smtClean="0"/>
              <a:t>What does it look like?</a:t>
            </a:r>
          </a:p>
          <a:p>
            <a:pPr eaLnBrk="1" hangingPunct="1"/>
            <a:r>
              <a:rPr lang="en-US" smtClean="0"/>
              <a:t>What are its bases?</a:t>
            </a:r>
          </a:p>
          <a:p>
            <a:pPr eaLnBrk="1" hangingPunct="1"/>
            <a:r>
              <a:rPr lang="en-US" smtClean="0"/>
              <a:t>Why do you think DNA is located there?</a:t>
            </a:r>
          </a:p>
        </p:txBody>
      </p:sp>
      <p:sp>
        <p:nvSpPr>
          <p:cNvPr id="307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3438" y="1981200"/>
            <a:ext cx="3814762" cy="4114800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graphicFrame>
        <p:nvGraphicFramePr>
          <p:cNvPr id="3074" name="Object 0"/>
          <p:cNvGraphicFramePr>
            <a:graphicFrameLocks noChangeAspect="1"/>
          </p:cNvGraphicFramePr>
          <p:nvPr>
            <p:ph idx="4294967295"/>
          </p:nvPr>
        </p:nvGraphicFramePr>
        <p:xfrm>
          <a:off x="4495800" y="1371600"/>
          <a:ext cx="4648200" cy="548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Bitmap Image" r:id="rId4" imgW="4877481" imgH="3933333" progId="Paint.Picture">
                  <p:embed/>
                </p:oleObj>
              </mc:Choice>
              <mc:Fallback>
                <p:oleObj name="Bitmap Image" r:id="rId4" imgW="4877481" imgH="3933333" progId="Paint.Picture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9782" t="2179" r="11957" b="-969"/>
                      <a:stretch>
                        <a:fillRect/>
                      </a:stretch>
                    </p:blipFill>
                    <p:spPr bwMode="auto">
                      <a:xfrm>
                        <a:off x="4495800" y="1371600"/>
                        <a:ext cx="4648200" cy="548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Copying DNA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814763" cy="4114800"/>
          </a:xfrm>
        </p:spPr>
        <p:txBody>
          <a:bodyPr/>
          <a:lstStyle/>
          <a:p>
            <a:pPr eaLnBrk="1" hangingPunct="1"/>
            <a:r>
              <a:rPr lang="en-US" sz="2000" smtClean="0"/>
              <a:t>Step 1- DNA unwinds and unzips</a:t>
            </a:r>
          </a:p>
          <a:p>
            <a:pPr eaLnBrk="1" hangingPunct="1"/>
            <a:r>
              <a:rPr lang="en-US" sz="2000" smtClean="0"/>
              <a:t>Step 2-  Once the molecule is separated  it copies itself.</a:t>
            </a:r>
          </a:p>
          <a:p>
            <a:pPr eaLnBrk="1" hangingPunct="1"/>
            <a:r>
              <a:rPr lang="en-US" sz="2000" smtClean="0"/>
              <a:t>The new strand of DNA has bases identical to the original</a:t>
            </a:r>
          </a:p>
          <a:p>
            <a:pPr eaLnBrk="1" hangingPunct="1">
              <a:buFontTx/>
              <a:buNone/>
            </a:pPr>
            <a:endParaRPr lang="en-US" sz="2000" smtClean="0"/>
          </a:p>
        </p:txBody>
      </p:sp>
      <p:pic>
        <p:nvPicPr>
          <p:cNvPr id="73732" name="Picture 4" descr="DNAreplication"/>
          <p:cNvPicPr>
            <a:picLocks noChangeAspect="1" noChangeArrowheads="1" noCrop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1600200"/>
            <a:ext cx="4114800" cy="4648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54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DNA by the numbers</a:t>
            </a:r>
            <a:endParaRPr lang="en-US" smtClean="0"/>
          </a:p>
        </p:txBody>
      </p:sp>
      <p:sp>
        <p:nvSpPr>
          <p:cNvPr id="1628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76400"/>
            <a:ext cx="4343400" cy="5181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8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Each cell has about 2 m of DNA.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The average human has 75 trillion cells.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The average human has enough DNA to go from the earth to the sun more than 400 times.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DNA has a diameter of only 0.000000002 m.</a:t>
            </a:r>
            <a:endParaRPr lang="en-US" sz="2800" smtClean="0">
              <a:effectLst>
                <a:outerShdw blurRad="38100" dist="38100" dir="2700000" algn="tl">
                  <a:srgbClr val="C0C0C0"/>
                </a:outerShdw>
              </a:effectLst>
              <a:latin typeface="Arial Rounded MT Bold" pitchFamily="84" charset="0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029200" y="2286000"/>
            <a:ext cx="4076700" cy="3767138"/>
            <a:chOff x="3168" y="1680"/>
            <a:chExt cx="2436" cy="2156"/>
          </a:xfrm>
        </p:grpSpPr>
        <p:graphicFrame>
          <p:nvGraphicFramePr>
            <p:cNvPr id="4098" name="Object 5"/>
            <p:cNvGraphicFramePr>
              <a:graphicFrameLocks noChangeAspect="1"/>
            </p:cNvGraphicFramePr>
            <p:nvPr/>
          </p:nvGraphicFramePr>
          <p:xfrm>
            <a:off x="3168" y="1680"/>
            <a:ext cx="2160" cy="14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3" name="Clip" r:id="rId5" imgW="2438095" imgH="1619048" progId="MS_ClipArt_Gallery.2">
                    <p:embed/>
                  </p:oleObj>
                </mc:Choice>
                <mc:Fallback>
                  <p:oleObj name="Clip" r:id="rId5" imgW="2438095" imgH="1619048" progId="MS_ClipArt_Gallery.2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68" y="1680"/>
                          <a:ext cx="2160" cy="14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2822" name="Text Box 6"/>
            <p:cNvSpPr txBox="1">
              <a:spLocks noChangeArrowheads="1"/>
            </p:cNvSpPr>
            <p:nvPr/>
          </p:nvSpPr>
          <p:spPr bwMode="auto">
            <a:xfrm>
              <a:off x="3168" y="3156"/>
              <a:ext cx="2436" cy="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84" charset="0"/>
                </a:rPr>
                <a:t>The earth is 150 billion m</a:t>
              </a:r>
            </a:p>
            <a:p>
              <a:pPr>
                <a:defRPr/>
              </a:pPr>
              <a:r>
                <a:rPr lang="en-US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84" charset="0"/>
                </a:rPr>
                <a:t>or 93 million miles from </a:t>
              </a:r>
            </a:p>
            <a:p>
              <a:pPr>
                <a:defRPr/>
              </a:pPr>
              <a:r>
                <a:rPr lang="en-US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84" charset="0"/>
                </a:rPr>
                <a:t>the sun.</a:t>
              </a:r>
              <a:endParaRPr lang="en-US" i="1">
                <a:latin typeface="Tahoma" pitchFamily="8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28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2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2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2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2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2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2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2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2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18" grpId="0" autoUpdateAnimBg="0"/>
      <p:bldP spid="162819" grpId="0" build="p" autoUpdateAnimBg="0" advAuto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What’s the main difference between DNA and RNA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814763" cy="4114800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7475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3438" y="1981200"/>
            <a:ext cx="3814762" cy="4114800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74757" name="Picture 5" descr="nor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752600"/>
            <a:ext cx="3962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8" name="Picture 6" descr="transcripti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71600"/>
            <a:ext cx="3952875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RNA</a:t>
            </a:r>
          </a:p>
        </p:txBody>
      </p:sp>
      <p:sp>
        <p:nvSpPr>
          <p:cNvPr id="2252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814763" cy="4114800"/>
          </a:xfrm>
        </p:spPr>
        <p:txBody>
          <a:bodyPr/>
          <a:lstStyle/>
          <a:p>
            <a:pPr eaLnBrk="1" hangingPunct="1"/>
            <a:r>
              <a:rPr lang="en-US" smtClean="0"/>
              <a:t>In RNA Thymine is replaced by Uracil</a:t>
            </a:r>
          </a:p>
          <a:p>
            <a:pPr eaLnBrk="1" hangingPunct="1"/>
            <a:r>
              <a:rPr lang="en-US" smtClean="0"/>
              <a:t>A-U (RNA)</a:t>
            </a:r>
          </a:p>
          <a:p>
            <a:pPr eaLnBrk="1" hangingPunct="1"/>
            <a:r>
              <a:rPr lang="en-US" smtClean="0"/>
              <a:t> not</a:t>
            </a:r>
          </a:p>
          <a:p>
            <a:pPr eaLnBrk="1" hangingPunct="1"/>
            <a:r>
              <a:rPr lang="en-US" smtClean="0"/>
              <a:t> A-T (DNA)</a:t>
            </a:r>
          </a:p>
        </p:txBody>
      </p:sp>
      <p:sp>
        <p:nvSpPr>
          <p:cNvPr id="22528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3438" y="1981200"/>
            <a:ext cx="3814762" cy="4114800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75781" name="Picture 5" descr="mRNA-colored"/>
          <p:cNvPicPr>
            <a:picLocks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29200" y="1371600"/>
            <a:ext cx="4114800" cy="50292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5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528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25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25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25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25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2528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252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82" grpId="0" animBg="1"/>
      <p:bldP spid="225283" grpId="0" build="p" animBg="1"/>
      <p:bldP spid="225284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219200"/>
          </a:xfrm>
        </p:spPr>
        <p:txBody>
          <a:bodyPr/>
          <a:lstStyle/>
          <a:p>
            <a:pPr eaLnBrk="1" hangingPunct="1">
              <a:defRPr/>
            </a:pPr>
            <a:r>
              <a:rPr kumimoji="1" lang="en-US" sz="60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Mendelian Genetics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772400" cy="5638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kumimoji="1" lang="en-US" sz="2800" smtClean="0">
                <a:solidFill>
                  <a:srgbClr val="4B32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Dominant</a:t>
            </a:r>
            <a:r>
              <a:rPr kumimoji="1" lang="en-US" sz="2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kumimoji="1" lang="en-US" sz="280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traits-</a:t>
            </a:r>
            <a:r>
              <a:rPr kumimoji="1" lang="en-US" sz="2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kumimoji="1" lang="en-US" sz="280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traits that are expressed.</a:t>
            </a:r>
            <a:endParaRPr kumimoji="1" lang="en-US" sz="28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kumimoji="1" lang="en-US" sz="2800" smtClean="0">
                <a:solidFill>
                  <a:srgbClr val="4B32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Recessive</a:t>
            </a:r>
            <a:r>
              <a:rPr kumimoji="1" lang="en-US" sz="2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kumimoji="1" lang="en-US" sz="280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traits-</a:t>
            </a:r>
            <a:r>
              <a:rPr kumimoji="1" lang="en-US" sz="2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kumimoji="1" lang="en-US" sz="280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traits that are covered up.</a:t>
            </a:r>
            <a:endParaRPr kumimoji="1" lang="en-US" sz="28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kumimoji="1" lang="en-US" sz="2800" smtClean="0">
                <a:solidFill>
                  <a:srgbClr val="4B32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Alleles-</a:t>
            </a:r>
            <a:r>
              <a:rPr kumimoji="1" lang="en-US" sz="2800" smtClean="0">
                <a:solidFill>
                  <a:srgbClr val="FF0A2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kumimoji="1" lang="en-US" sz="280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the different forms of a characteristic.</a:t>
            </a:r>
            <a:endParaRPr kumimoji="1" lang="en-US" sz="28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kumimoji="1" lang="en-US" sz="2800" smtClean="0">
                <a:solidFill>
                  <a:srgbClr val="4B32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Punnett Squares-</a:t>
            </a:r>
            <a:r>
              <a:rPr kumimoji="1" lang="en-US" sz="2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kumimoji="1" lang="en-US" sz="280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show how crosses are made.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kumimoji="1" lang="en-US" sz="2800" smtClean="0">
                <a:solidFill>
                  <a:srgbClr val="4B32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Probability-</a:t>
            </a:r>
            <a:r>
              <a:rPr kumimoji="1" lang="en-US" sz="2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kumimoji="1" lang="en-US" sz="280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the chances/ percentages that something will occur.</a:t>
            </a:r>
            <a:endParaRPr kumimoji="1" lang="en-US" sz="28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kumimoji="1" lang="en-US" sz="2800" smtClean="0">
                <a:solidFill>
                  <a:srgbClr val="4B32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Genotype-</a:t>
            </a:r>
            <a:r>
              <a:rPr kumimoji="1" lang="en-US" sz="2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kumimoji="1" lang="en-US" sz="280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the types of genes (Alleles) present.</a:t>
            </a:r>
            <a:endParaRPr kumimoji="1" lang="en-US" sz="28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kumimoji="1" lang="en-US" sz="2800" smtClean="0">
                <a:solidFill>
                  <a:srgbClr val="4B32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Phenotype-</a:t>
            </a:r>
            <a:r>
              <a:rPr kumimoji="1" lang="en-US" sz="2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kumimoji="1" lang="en-US" sz="280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what it looks like.</a:t>
            </a:r>
            <a:endParaRPr kumimoji="1" lang="en-US" sz="28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kumimoji="1" lang="en-US" sz="2800" smtClean="0">
                <a:solidFill>
                  <a:srgbClr val="4B32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Homozygous-</a:t>
            </a:r>
            <a:r>
              <a:rPr kumimoji="1" lang="en-US" sz="2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kumimoji="1" lang="en-US" sz="280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two of the same alleles.</a:t>
            </a:r>
            <a:endParaRPr kumimoji="1" lang="en-US" sz="28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kumimoji="1" lang="en-US" sz="2800" smtClean="0">
                <a:solidFill>
                  <a:srgbClr val="4B32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Heterozygous-</a:t>
            </a:r>
            <a:r>
              <a:rPr kumimoji="1" lang="en-US" sz="2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kumimoji="1" lang="en-US" sz="280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two different alleles.</a:t>
            </a:r>
            <a:endParaRPr kumimoji="1" 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1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1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1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1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18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18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18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18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18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18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18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18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18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18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18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18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59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IF the DNA strand is GTACCAGATTAGC</a:t>
            </a:r>
          </a:p>
          <a:p>
            <a:pPr eaLnBrk="1" hangingPunct="1"/>
            <a:r>
              <a:rPr lang="en-US" smtClean="0"/>
              <a:t>What would the RNA strand be?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7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733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27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30" grpId="0" animBg="1"/>
      <p:bldP spid="227331" grpId="0" build="p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Transcription</a:t>
            </a:r>
          </a:p>
        </p:txBody>
      </p:sp>
      <p:sp>
        <p:nvSpPr>
          <p:cNvPr id="2293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814763" cy="4114800"/>
          </a:xfrm>
        </p:spPr>
        <p:txBody>
          <a:bodyPr/>
          <a:lstStyle/>
          <a:p>
            <a:pPr eaLnBrk="1" hangingPunct="1"/>
            <a:r>
              <a:rPr lang="en-US" smtClean="0"/>
              <a:t>When a secretary  transcribes a speech, the language remains the same.  However, the form of the message changes from spoken to written</a:t>
            </a:r>
          </a:p>
        </p:txBody>
      </p:sp>
      <p:sp>
        <p:nvSpPr>
          <p:cNvPr id="22938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3438" y="1981200"/>
            <a:ext cx="3814762" cy="4114800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77829" name="Picture 5" descr="writer_typing_lg_clr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2590800"/>
            <a:ext cx="24384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30" name="Picture 6" descr="getting_reprimanded_by_boss_hg_clr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743200"/>
            <a:ext cx="2228850" cy="346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9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937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29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8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2938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29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9378" grpId="0" animBg="1"/>
      <p:bldP spid="229379" grpId="0" build="p" animBg="1"/>
      <p:bldP spid="229380" grpId="0" build="p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Transcription</a:t>
            </a:r>
          </a:p>
        </p:txBody>
      </p:sp>
      <p:sp>
        <p:nvSpPr>
          <p:cNvPr id="2314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814763" cy="4114800"/>
          </a:xfrm>
        </p:spPr>
        <p:txBody>
          <a:bodyPr/>
          <a:lstStyle/>
          <a:p>
            <a:pPr eaLnBrk="1" hangingPunct="1"/>
            <a:r>
              <a:rPr lang="en-US" smtClean="0"/>
              <a:t>Transcription- RNA is made from a DNA template in the nucleus.</a:t>
            </a:r>
          </a:p>
          <a:p>
            <a:pPr eaLnBrk="1" hangingPunct="1"/>
            <a:r>
              <a:rPr lang="en-US" smtClean="0"/>
              <a:t>This type of RNA is called messenger RNA or mRNA</a:t>
            </a:r>
          </a:p>
          <a:p>
            <a:pPr eaLnBrk="1" hangingPunct="1"/>
            <a:endParaRPr lang="en-US" smtClean="0"/>
          </a:p>
        </p:txBody>
      </p:sp>
      <p:sp>
        <p:nvSpPr>
          <p:cNvPr id="23142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3438" y="1981200"/>
            <a:ext cx="3814762" cy="4114800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78853" name="Picture 5" descr="DNA to RN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524000"/>
            <a:ext cx="44958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1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3142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31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31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3142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31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1426" grpId="0" animBg="1"/>
      <p:bldP spid="231427" grpId="0" build="p" animBg="1"/>
      <p:bldP spid="231428" grpId="0" build="p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Transcription</a:t>
            </a:r>
          </a:p>
        </p:txBody>
      </p:sp>
      <p:sp>
        <p:nvSpPr>
          <p:cNvPr id="2334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814763" cy="4114800"/>
          </a:xfrm>
        </p:spPr>
        <p:txBody>
          <a:bodyPr/>
          <a:lstStyle/>
          <a:p>
            <a:pPr eaLnBrk="1" hangingPunct="1"/>
            <a:r>
              <a:rPr lang="en-US" smtClean="0"/>
              <a:t>DNA is protected inside the nucleus.</a:t>
            </a:r>
          </a:p>
          <a:p>
            <a:pPr eaLnBrk="1" hangingPunct="1"/>
            <a:r>
              <a:rPr lang="en-US" smtClean="0"/>
              <a:t>mRNA carries the message of DNA into the cytoplasm to the ribosome's</a:t>
            </a:r>
          </a:p>
          <a:p>
            <a:pPr eaLnBrk="1" hangingPunct="1"/>
            <a:endParaRPr lang="en-US" smtClean="0"/>
          </a:p>
        </p:txBody>
      </p:sp>
      <p:sp>
        <p:nvSpPr>
          <p:cNvPr id="23347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3438" y="1981200"/>
            <a:ext cx="3814762" cy="4114800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79877" name="Picture 5" descr="02process_transcription_cr2"/>
          <p:cNvPicPr>
            <a:picLocks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1600200"/>
            <a:ext cx="4495800" cy="4876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3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3347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33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33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3347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334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474" grpId="0" animBg="1"/>
      <p:bldP spid="233475" grpId="0" build="p" animBg="1"/>
      <p:bldP spid="233476" grpId="0" build="p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814763" cy="4114800"/>
          </a:xfrm>
        </p:spPr>
        <p:txBody>
          <a:bodyPr/>
          <a:lstStyle/>
          <a:p>
            <a:pPr eaLnBrk="1" hangingPunct="1"/>
            <a:endParaRPr lang="en-US" sz="2800" smtClean="0"/>
          </a:p>
        </p:txBody>
      </p:sp>
      <p:pic>
        <p:nvPicPr>
          <p:cNvPr id="80900" name="Picture 4" descr="DNA-RNA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152400"/>
            <a:ext cx="8686800" cy="6705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Translation</a:t>
            </a:r>
          </a:p>
        </p:txBody>
      </p:sp>
      <p:sp>
        <p:nvSpPr>
          <p:cNvPr id="2375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814763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To translate English into Chinese requires an interpreter.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Some person must recognize the worlds of one language and covert them into the other.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</p:txBody>
      </p:sp>
      <p:sp>
        <p:nvSpPr>
          <p:cNvPr id="23757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3438" y="1981200"/>
            <a:ext cx="3814762" cy="4114800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81925" name="Picture 5" descr="samurai_draw_sheath_sword_hg_clr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819400"/>
            <a:ext cx="259080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6" name="Picture 6" descr="knight_shield_cover_hg_clr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971800"/>
            <a:ext cx="228600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7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3757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37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37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3757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375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7570" grpId="0" animBg="1"/>
      <p:bldP spid="237571" grpId="0" build="p" animBg="1"/>
      <p:bldP spid="237572" grpId="0" build="p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tRNA Transfer RNA</a:t>
            </a:r>
          </a:p>
        </p:txBody>
      </p:sp>
      <p:sp>
        <p:nvSpPr>
          <p:cNvPr id="2396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814763" cy="4114800"/>
          </a:xfrm>
        </p:spPr>
        <p:txBody>
          <a:bodyPr/>
          <a:lstStyle/>
          <a:p>
            <a:pPr eaLnBrk="1" hangingPunct="1"/>
            <a:r>
              <a:rPr lang="en-US" smtClean="0"/>
              <a:t>The cells interpreter </a:t>
            </a:r>
          </a:p>
          <a:p>
            <a:pPr eaLnBrk="1" hangingPunct="1"/>
            <a:r>
              <a:rPr lang="en-US" smtClean="0"/>
              <a:t>tRNA translated the three-letter codons of mRNA to the amino acids that make up protein.</a:t>
            </a:r>
          </a:p>
        </p:txBody>
      </p:sp>
      <p:sp>
        <p:nvSpPr>
          <p:cNvPr id="23962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3438" y="1981200"/>
            <a:ext cx="3814762" cy="4114800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82949" name="Picture 5" descr="tRN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676400"/>
            <a:ext cx="3819525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9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396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39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39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396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396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9618" grpId="0" animBg="1"/>
      <p:bldP spid="239619" grpId="0" build="p" animBg="1"/>
      <p:bldP spid="239620" grpId="0" build="p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Translation</a:t>
            </a:r>
          </a:p>
        </p:txBody>
      </p:sp>
      <p:sp>
        <p:nvSpPr>
          <p:cNvPr id="2416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814763" cy="4114800"/>
          </a:xfrm>
        </p:spPr>
        <p:txBody>
          <a:bodyPr/>
          <a:lstStyle/>
          <a:p>
            <a:pPr eaLnBrk="1" hangingPunct="1"/>
            <a:r>
              <a:rPr lang="en-US" sz="2800" smtClean="0">
                <a:sym typeface="Wingdings" pitchFamily="2" charset="2"/>
              </a:rPr>
              <a:t>Genetic translation converts nucleic acid language into amino acid language.</a:t>
            </a:r>
          </a:p>
          <a:p>
            <a:pPr eaLnBrk="1" hangingPunct="1"/>
            <a:endParaRPr lang="en-US" sz="2800" smtClean="0">
              <a:sym typeface="Wingdings" pitchFamily="2" charset="2"/>
            </a:endParaRPr>
          </a:p>
          <a:p>
            <a:pPr eaLnBrk="1" hangingPunct="1"/>
            <a:endParaRPr lang="en-US" sz="2800" smtClean="0"/>
          </a:p>
        </p:txBody>
      </p:sp>
      <p:pic>
        <p:nvPicPr>
          <p:cNvPr id="83972" name="Picture 4" descr="translation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1447800"/>
            <a:ext cx="4038600" cy="5257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1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4166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41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1666" grpId="0" animBg="1"/>
      <p:bldP spid="241667" grpId="0" build="p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Codon</a:t>
            </a:r>
          </a:p>
        </p:txBody>
      </p:sp>
      <p:sp>
        <p:nvSpPr>
          <p:cNvPr id="2437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814763" cy="4114800"/>
          </a:xfrm>
        </p:spPr>
        <p:txBody>
          <a:bodyPr/>
          <a:lstStyle/>
          <a:p>
            <a:pPr eaLnBrk="1" hangingPunct="1"/>
            <a:r>
              <a:rPr lang="en-US" smtClean="0"/>
              <a:t>The flow of information from gene to protein is based on codons.</a:t>
            </a:r>
          </a:p>
          <a:p>
            <a:pPr eaLnBrk="1" hangingPunct="1"/>
            <a:r>
              <a:rPr lang="en-US" smtClean="0"/>
              <a:t>A codon is a three-base word that codes for one amino acid</a:t>
            </a:r>
          </a:p>
          <a:p>
            <a:pPr eaLnBrk="1" hangingPunct="1"/>
            <a:endParaRPr lang="en-US" smtClean="0"/>
          </a:p>
        </p:txBody>
      </p:sp>
      <p:sp>
        <p:nvSpPr>
          <p:cNvPr id="24371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3438" y="1981200"/>
            <a:ext cx="3814762" cy="4114800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graphicFrame>
        <p:nvGraphicFramePr>
          <p:cNvPr id="5122" name="Object 5"/>
          <p:cNvGraphicFramePr>
            <a:graphicFrameLocks noChangeAspect="1"/>
          </p:cNvGraphicFramePr>
          <p:nvPr>
            <p:ph sz="half" idx="4294967295"/>
          </p:nvPr>
        </p:nvGraphicFramePr>
        <p:xfrm>
          <a:off x="4724400" y="1447800"/>
          <a:ext cx="4114800" cy="510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Bitmap Image" r:id="rId4" imgW="4877481" imgH="3657143" progId="Paint.Picture">
                  <p:embed/>
                </p:oleObj>
              </mc:Choice>
              <mc:Fallback>
                <p:oleObj name="Bitmap Image" r:id="rId4" imgW="4877481" imgH="3657143" progId="Paint.Picture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1447800"/>
                        <a:ext cx="4114800" cy="510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3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437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43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43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437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437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3714" grpId="0" animBg="1"/>
      <p:bldP spid="243715" grpId="0" build="p" animBg="1"/>
      <p:bldP spid="243716" grpId="0" build="p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814763" cy="4114800"/>
          </a:xfrm>
        </p:spPr>
        <p:txBody>
          <a:bodyPr/>
          <a:lstStyle/>
          <a:p>
            <a:pPr eaLnBrk="1" hangingPunct="1"/>
            <a:r>
              <a:rPr lang="en-US" smtClean="0"/>
              <a:t>The flow of information from gene to protein is based on codons.</a:t>
            </a:r>
          </a:p>
          <a:p>
            <a:pPr eaLnBrk="1" hangingPunct="1"/>
            <a:endParaRPr lang="en-US" smtClean="0"/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3438" y="1981200"/>
            <a:ext cx="3814762" cy="4114800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84997" name="Picture 5" descr="03processof_translation_cr2"/>
          <p:cNvPicPr>
            <a:picLocks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54" b="18462"/>
          <a:stretch>
            <a:fillRect/>
          </a:stretch>
        </p:blipFill>
        <p:spPr>
          <a:xfrm>
            <a:off x="4495800" y="1524000"/>
            <a:ext cx="4648200" cy="4953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026"/>
          <p:cNvSpPr txBox="1">
            <a:spLocks noChangeArrowheads="1"/>
          </p:cNvSpPr>
          <p:nvPr/>
        </p:nvSpPr>
        <p:spPr bwMode="auto">
          <a:xfrm>
            <a:off x="0" y="7620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/>
              <a:t>Mendel was fortunate he chose the Garden Pea </a:t>
            </a:r>
          </a:p>
        </p:txBody>
      </p:sp>
      <p:pic>
        <p:nvPicPr>
          <p:cNvPr id="26627" name="Picture 1027" descr="14-01-GeneticCross-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00"/>
          <a:stretch>
            <a:fillRect/>
          </a:stretch>
        </p:blipFill>
        <p:spPr bwMode="auto">
          <a:xfrm>
            <a:off x="4346575" y="571500"/>
            <a:ext cx="4416425" cy="628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Text Box 1028"/>
          <p:cNvSpPr txBox="1">
            <a:spLocks noChangeArrowheads="1"/>
          </p:cNvSpPr>
          <p:nvPr/>
        </p:nvSpPr>
        <p:spPr bwMode="auto">
          <a:xfrm>
            <a:off x="0" y="914400"/>
            <a:ext cx="4267200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/>
              <a:t>Mendel probably chose to work with peas because they are available in many varieties.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/>
              <a:t>The use of peas also gave Mendel strict control over which plants mated.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/>
              <a:t>Fortunately, the pea traits are distinct and were clearly contrasting.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814763" cy="4114800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8602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3438" y="1981200"/>
            <a:ext cx="3814762" cy="4114800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86021" name="Picture 5" descr="Anticodon/codon"/>
          <p:cNvPicPr>
            <a:picLocks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0600" y="457200"/>
            <a:ext cx="8153400" cy="5791200"/>
          </a:xfr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Information Flow: DNA to RNA to Protein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814763" cy="4114800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8704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3438" y="1981200"/>
            <a:ext cx="3814762" cy="4114800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87045" name="Picture 5" descr="DNA-RNA"/>
          <p:cNvPicPr>
            <a:picLocks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8200" y="1371600"/>
            <a:ext cx="7924800" cy="4876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88067" name="Picture 3" descr="centraldogma"/>
          <p:cNvPicPr>
            <a:picLocks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304800"/>
            <a:ext cx="8763000" cy="6553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89091" name="Picture 3" descr="code"/>
          <p:cNvPicPr>
            <a:picLocks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28600"/>
            <a:ext cx="8458200" cy="6324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447800"/>
          </a:xfrm>
        </p:spPr>
        <p:txBody>
          <a:bodyPr/>
          <a:lstStyle/>
          <a:p>
            <a:pPr eaLnBrk="1" hangingPunct="1">
              <a:defRPr/>
            </a:pPr>
            <a:r>
              <a:rPr lang="en-US" sz="54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Let’s Go to the Video!</a:t>
            </a:r>
            <a:br>
              <a:rPr lang="en-US" sz="54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</a:b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DNA to RNA</a:t>
            </a:r>
            <a:endParaRPr lang="en-US" sz="6000" smtClean="0">
              <a:latin typeface="Arial Rounded MT Bold" pitchFamily="84" charset="0"/>
            </a:endParaRP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en-US" smtClean="0"/>
          </a:p>
        </p:txBody>
      </p:sp>
      <p:pic>
        <p:nvPicPr>
          <p:cNvPr id="165894" name="Biologix__Transcription_of_DNA_to_Messenger_RNA.mov" descr="Macintosh HD:Users:marian:Desktop:Science Website:Life Science:Genetics:Biologix__Transcription_of_DNA_to_Messenger_RNA.mov">
            <a:hlinkClick r:id="" action="ppaction://media"/>
          </p:cNvPr>
          <p:cNvPicPr>
            <a:picLocks noRot="1" noChangeAspect="1" noChangeArrowheads="1"/>
          </p:cNvPicPr>
          <p:nvPr>
            <a:quickTime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1524000"/>
            <a:ext cx="79502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58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6589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589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65894"/>
                </p:tgtEl>
              </p:cMediaNode>
            </p:vide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Let’s Go to the Video!     DNA TRANSLATION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66916" name="DNATranscriptiontoMRNA.mov" descr="Macintosh HD:Users:marian:Desktop:DNATranscriptiontoMRNA.mov">
            <a:hlinkClick r:id="" action="ppaction://media"/>
          </p:cNvPr>
          <p:cNvPicPr>
            <a:picLocks noRot="1" noChangeAspect="1" noChangeArrowheads="1"/>
          </p:cNvPicPr>
          <p:nvPr>
            <a:quickTime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905000"/>
            <a:ext cx="5943600" cy="44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69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669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691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66916"/>
                </p:tgtEl>
              </p:cMediaNode>
            </p:video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2192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Comparing DNA and RNA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68964" name="ComparingDNAandRNA.mov" descr="Macintosh HD:Users:marian:Desktop:ComparingDNAandRNA.mov">
            <a:hlinkClick r:id="" action="ppaction://media"/>
          </p:cNvPr>
          <p:cNvPicPr>
            <a:picLocks noRot="1" noChangeAspect="1" noChangeArrowheads="1"/>
          </p:cNvPicPr>
          <p:nvPr>
            <a:quickTime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371600"/>
            <a:ext cx="6781800" cy="508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89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6896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896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68964"/>
                </p:tgtEl>
              </p:cMediaNode>
            </p:video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84" charset="0"/>
              </a:rPr>
              <a:t>Transcription/Translation Review</a:t>
            </a:r>
            <a:endParaRPr lang="en-US" smtClean="0"/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69988" name="TranscriptionTranslationReview.mov" descr="Macintosh HD:Users:marian:Desktop:TranscriptionTranslationReview.mov">
            <a:hlinkClick r:id="" action="ppaction://media"/>
          </p:cNvPr>
          <p:cNvPicPr>
            <a:picLocks noRot="1" noChangeAspect="1" noChangeArrowheads="1"/>
          </p:cNvPicPr>
          <p:nvPr>
            <a:quickTime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371600"/>
            <a:ext cx="6858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99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6998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9988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69988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1026"/>
          <p:cNvSpPr txBox="1">
            <a:spLocks noChangeArrowheads="1"/>
          </p:cNvSpPr>
          <p:nvPr/>
        </p:nvSpPr>
        <p:spPr bwMode="auto">
          <a:xfrm>
            <a:off x="152400" y="76200"/>
            <a:ext cx="8839200" cy="164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To test the particulate hypothesis, Mendel crossed true-breeding plants that had two distinct and contrasting traits—for example, purple or white flowers. 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b="1"/>
              <a:t>What is meant by “true breeding?”</a:t>
            </a:r>
            <a:endParaRPr lang="en-US" b="1"/>
          </a:p>
        </p:txBody>
      </p:sp>
      <p:pic>
        <p:nvPicPr>
          <p:cNvPr id="27651" name="Picture 1027" descr="Figure 10-2"/>
          <p:cNvPicPr>
            <a:picLocks noChangeAspect="1" noChangeArrowheads="1"/>
          </p:cNvPicPr>
          <p:nvPr/>
        </p:nvPicPr>
        <p:blipFill>
          <a:blip r:embed="rId2">
            <a:lum bright="-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95450"/>
            <a:ext cx="8458200" cy="417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Text Box 1028"/>
          <p:cNvSpPr txBox="1">
            <a:spLocks noChangeArrowheads="1"/>
          </p:cNvSpPr>
          <p:nvPr/>
        </p:nvSpPr>
        <p:spPr bwMode="auto">
          <a:xfrm>
            <a:off x="304800" y="5927725"/>
            <a:ext cx="8534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/>
              <a:t>Mendel cross-fertilized his plants by hand. Why is it important to control which plants would serve as the parents?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Figure 10-3"/>
          <p:cNvPicPr>
            <a:picLocks noChangeAspect="1" noChangeArrowheads="1"/>
          </p:cNvPicPr>
          <p:nvPr/>
        </p:nvPicPr>
        <p:blipFill>
          <a:blip r:embed="rId2">
            <a:lum bright="-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8915400" cy="530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0" y="5562600"/>
            <a:ext cx="91440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8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/>
              <a:t>For each </a:t>
            </a:r>
            <a:r>
              <a:rPr lang="en-US" sz="2000" b="1" u="sng"/>
              <a:t>monohybrid cross</a:t>
            </a:r>
            <a:r>
              <a:rPr lang="en-US" sz="2000"/>
              <a:t>, Mendel cross-fertilized true-breeding plants that were different in just one character—in this case, flower color. He then allowed the hybrids (the F1 generation) to self-fertilize.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Osaka"/>
        <a:cs typeface=""/>
      </a:majorFont>
      <a:minorFont>
        <a:latin typeface="Arial"/>
        <a:ea typeface="Osaka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84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2004:Templates:Presentations:Designs:Blank Presentation</Template>
  <TotalTime>251</TotalTime>
  <Words>2637</Words>
  <Application>Microsoft Office PowerPoint</Application>
  <PresentationFormat>On-screen Show (4:3)</PresentationFormat>
  <Paragraphs>340</Paragraphs>
  <Slides>77</Slides>
  <Notes>41</Notes>
  <HiddenSlides>0</HiddenSlides>
  <MMClips>4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77</vt:i4>
      </vt:variant>
    </vt:vector>
  </HeadingPairs>
  <TitlesOfParts>
    <vt:vector size="88" baseType="lpstr">
      <vt:lpstr>Arial</vt:lpstr>
      <vt:lpstr>ヒラギノ角ゴ Pro W3</vt:lpstr>
      <vt:lpstr>Osaka</vt:lpstr>
      <vt:lpstr>Arial Rounded MT Bold</vt:lpstr>
      <vt:lpstr>Courier New</vt:lpstr>
      <vt:lpstr>Times New Roman</vt:lpstr>
      <vt:lpstr>Tahoma</vt:lpstr>
      <vt:lpstr>Wingdings</vt:lpstr>
      <vt:lpstr>Blank Presentation</vt:lpstr>
      <vt:lpstr>Microsoft Clip Gallery</vt:lpstr>
      <vt:lpstr>Bitmap Image</vt:lpstr>
      <vt:lpstr>Genetics and Heredity</vt:lpstr>
      <vt:lpstr>History</vt:lpstr>
      <vt:lpstr>Gregor Mendel</vt:lpstr>
      <vt:lpstr>PowerPoint Presentation</vt:lpstr>
      <vt:lpstr>PowerPoint Presentation</vt:lpstr>
      <vt:lpstr>Mendelian Genetics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Does it Work?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DNA</vt:lpstr>
      <vt:lpstr>Why do we study DNA?</vt:lpstr>
      <vt:lpstr>Chromosomes and DNA</vt:lpstr>
      <vt:lpstr>The Shape of the Molecule</vt:lpstr>
      <vt:lpstr>One Strand of DNA</vt:lpstr>
      <vt:lpstr>The Double Helix Molecule</vt:lpstr>
      <vt:lpstr>PowerPoint Presentation</vt:lpstr>
      <vt:lpstr>The Nucleus</vt:lpstr>
      <vt:lpstr>DNA deoxyribonucleic acid</vt:lpstr>
      <vt:lpstr>Nucleotides</vt:lpstr>
      <vt:lpstr>The Basics</vt:lpstr>
      <vt:lpstr>Hydrogen Bonds</vt:lpstr>
      <vt:lpstr>Four nitrogenous bases</vt:lpstr>
      <vt:lpstr>Two Stranded DNA</vt:lpstr>
      <vt:lpstr>Important</vt:lpstr>
      <vt:lpstr>Types of nitrogen bases</vt:lpstr>
      <vt:lpstr>Do Now!</vt:lpstr>
      <vt:lpstr>Copying DNA</vt:lpstr>
      <vt:lpstr>DNA by the numbers</vt:lpstr>
      <vt:lpstr>What’s the main difference between DNA and RNA</vt:lpstr>
      <vt:lpstr>RNA</vt:lpstr>
      <vt:lpstr>PowerPoint Presentation</vt:lpstr>
      <vt:lpstr>Transcription</vt:lpstr>
      <vt:lpstr>Transcription</vt:lpstr>
      <vt:lpstr>Transcription</vt:lpstr>
      <vt:lpstr>PowerPoint Presentation</vt:lpstr>
      <vt:lpstr>Translation</vt:lpstr>
      <vt:lpstr>tRNA Transfer RNA</vt:lpstr>
      <vt:lpstr>Translation</vt:lpstr>
      <vt:lpstr>Codon</vt:lpstr>
      <vt:lpstr>PowerPoint Presentation</vt:lpstr>
      <vt:lpstr>PowerPoint Presentation</vt:lpstr>
      <vt:lpstr>Information Flow: DNA to RNA to Protein</vt:lpstr>
      <vt:lpstr>PowerPoint Presentation</vt:lpstr>
      <vt:lpstr>PowerPoint Presentation</vt:lpstr>
      <vt:lpstr>Let’s Go to the Video! DNA to RNA</vt:lpstr>
      <vt:lpstr>Let’s Go to the Video!     DNA TRANSLATION</vt:lpstr>
      <vt:lpstr>Comparing DNA and RNA</vt:lpstr>
      <vt:lpstr>Transcription/Translation Review</vt:lpstr>
    </vt:vector>
  </TitlesOfParts>
  <Company>Marian Weber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Genetics and Heredity</dc:title>
  <dc:creator>Marian Weber</dc:creator>
  <cp:lastModifiedBy>Teacher E-Solutions</cp:lastModifiedBy>
  <cp:revision>23</cp:revision>
  <dcterms:created xsi:type="dcterms:W3CDTF">2009-04-16T00:51:05Z</dcterms:created>
  <dcterms:modified xsi:type="dcterms:W3CDTF">2019-01-18T16:36:20Z</dcterms:modified>
</cp:coreProperties>
</file>