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74"/>
  </p:handoutMasterIdLst>
  <p:sldIdLst>
    <p:sldId id="304" r:id="rId2"/>
    <p:sldId id="306" r:id="rId3"/>
    <p:sldId id="287" r:id="rId4"/>
    <p:sldId id="288" r:id="rId5"/>
    <p:sldId id="289" r:id="rId6"/>
    <p:sldId id="256" r:id="rId7"/>
    <p:sldId id="257" r:id="rId8"/>
    <p:sldId id="273" r:id="rId9"/>
    <p:sldId id="275" r:id="rId10"/>
    <p:sldId id="281" r:id="rId11"/>
    <p:sldId id="293" r:id="rId12"/>
    <p:sldId id="294" r:id="rId13"/>
    <p:sldId id="290" r:id="rId14"/>
    <p:sldId id="280" r:id="rId15"/>
    <p:sldId id="279" r:id="rId16"/>
    <p:sldId id="283" r:id="rId17"/>
    <p:sldId id="284" r:id="rId18"/>
    <p:sldId id="274" r:id="rId19"/>
    <p:sldId id="258" r:id="rId20"/>
    <p:sldId id="278" r:id="rId21"/>
    <p:sldId id="277" r:id="rId22"/>
    <p:sldId id="276" r:id="rId23"/>
    <p:sldId id="323" r:id="rId24"/>
    <p:sldId id="260" r:id="rId25"/>
    <p:sldId id="295" r:id="rId26"/>
    <p:sldId id="296" r:id="rId27"/>
    <p:sldId id="297" r:id="rId28"/>
    <p:sldId id="331" r:id="rId29"/>
    <p:sldId id="261" r:id="rId30"/>
    <p:sldId id="307" r:id="rId31"/>
    <p:sldId id="282" r:id="rId32"/>
    <p:sldId id="262" r:id="rId33"/>
    <p:sldId id="312" r:id="rId34"/>
    <p:sldId id="271" r:id="rId35"/>
    <p:sldId id="311" r:id="rId36"/>
    <p:sldId id="310" r:id="rId37"/>
    <p:sldId id="313" r:id="rId38"/>
    <p:sldId id="308" r:id="rId39"/>
    <p:sldId id="309" r:id="rId40"/>
    <p:sldId id="272" r:id="rId41"/>
    <p:sldId id="285" r:id="rId42"/>
    <p:sldId id="286" r:id="rId43"/>
    <p:sldId id="268" r:id="rId44"/>
    <p:sldId id="269" r:id="rId45"/>
    <p:sldId id="263" r:id="rId46"/>
    <p:sldId id="264" r:id="rId47"/>
    <p:sldId id="303" r:id="rId48"/>
    <p:sldId id="320" r:id="rId49"/>
    <p:sldId id="327" r:id="rId50"/>
    <p:sldId id="321" r:id="rId51"/>
    <p:sldId id="322" r:id="rId52"/>
    <p:sldId id="301" r:id="rId53"/>
    <p:sldId id="302" r:id="rId54"/>
    <p:sldId id="265" r:id="rId55"/>
    <p:sldId id="299" r:id="rId56"/>
    <p:sldId id="292" r:id="rId57"/>
    <p:sldId id="291" r:id="rId58"/>
    <p:sldId id="314" r:id="rId59"/>
    <p:sldId id="315" r:id="rId60"/>
    <p:sldId id="318" r:id="rId61"/>
    <p:sldId id="316" r:id="rId62"/>
    <p:sldId id="317" r:id="rId63"/>
    <p:sldId id="319" r:id="rId64"/>
    <p:sldId id="300" r:id="rId65"/>
    <p:sldId id="266" r:id="rId66"/>
    <p:sldId id="324" r:id="rId67"/>
    <p:sldId id="325" r:id="rId68"/>
    <p:sldId id="329" r:id="rId69"/>
    <p:sldId id="330" r:id="rId70"/>
    <p:sldId id="326" r:id="rId71"/>
    <p:sldId id="328" r:id="rId72"/>
    <p:sldId id="267" r:id="rId73"/>
  </p:sldIdLst>
  <p:sldSz cx="9144000" cy="6858000" type="screen4x3"/>
  <p:notesSz cx="6858000" cy="9144000"/>
  <p:defaultTextStyle>
    <a:defPPr>
      <a:defRPr lang="en-US"/>
    </a:defPPr>
    <a:lvl1pPr algn="l" rtl="0" fontAlgn="base">
      <a:spcBef>
        <a:spcPct val="0"/>
      </a:spcBef>
      <a:spcAft>
        <a:spcPct val="0"/>
      </a:spcAft>
      <a:defRPr sz="4400" b="1" kern="1200">
        <a:solidFill>
          <a:schemeClr val="bg2"/>
        </a:solidFill>
        <a:latin typeface="Times New Roman" pitchFamily="18" charset="0"/>
        <a:ea typeface="+mn-ea"/>
        <a:cs typeface="+mn-cs"/>
      </a:defRPr>
    </a:lvl1pPr>
    <a:lvl2pPr marL="457200" algn="l" rtl="0" fontAlgn="base">
      <a:spcBef>
        <a:spcPct val="0"/>
      </a:spcBef>
      <a:spcAft>
        <a:spcPct val="0"/>
      </a:spcAft>
      <a:defRPr sz="4400" b="1" kern="1200">
        <a:solidFill>
          <a:schemeClr val="bg2"/>
        </a:solidFill>
        <a:latin typeface="Times New Roman" pitchFamily="18" charset="0"/>
        <a:ea typeface="+mn-ea"/>
        <a:cs typeface="+mn-cs"/>
      </a:defRPr>
    </a:lvl2pPr>
    <a:lvl3pPr marL="914400" algn="l" rtl="0" fontAlgn="base">
      <a:spcBef>
        <a:spcPct val="0"/>
      </a:spcBef>
      <a:spcAft>
        <a:spcPct val="0"/>
      </a:spcAft>
      <a:defRPr sz="4400" b="1" kern="1200">
        <a:solidFill>
          <a:schemeClr val="bg2"/>
        </a:solidFill>
        <a:latin typeface="Times New Roman" pitchFamily="18" charset="0"/>
        <a:ea typeface="+mn-ea"/>
        <a:cs typeface="+mn-cs"/>
      </a:defRPr>
    </a:lvl3pPr>
    <a:lvl4pPr marL="1371600" algn="l" rtl="0" fontAlgn="base">
      <a:spcBef>
        <a:spcPct val="0"/>
      </a:spcBef>
      <a:spcAft>
        <a:spcPct val="0"/>
      </a:spcAft>
      <a:defRPr sz="4400" b="1" kern="1200">
        <a:solidFill>
          <a:schemeClr val="bg2"/>
        </a:solidFill>
        <a:latin typeface="Times New Roman" pitchFamily="18" charset="0"/>
        <a:ea typeface="+mn-ea"/>
        <a:cs typeface="+mn-cs"/>
      </a:defRPr>
    </a:lvl4pPr>
    <a:lvl5pPr marL="1828800" algn="l" rtl="0" fontAlgn="base">
      <a:spcBef>
        <a:spcPct val="0"/>
      </a:spcBef>
      <a:spcAft>
        <a:spcPct val="0"/>
      </a:spcAft>
      <a:defRPr sz="4400" b="1" kern="1200">
        <a:solidFill>
          <a:schemeClr val="bg2"/>
        </a:solidFill>
        <a:latin typeface="Times New Roman" pitchFamily="18" charset="0"/>
        <a:ea typeface="+mn-ea"/>
        <a:cs typeface="+mn-cs"/>
      </a:defRPr>
    </a:lvl5pPr>
    <a:lvl6pPr marL="2286000" algn="l" defTabSz="914400" rtl="0" eaLnBrk="1" latinLnBrk="0" hangingPunct="1">
      <a:defRPr sz="4400" b="1" kern="1200">
        <a:solidFill>
          <a:schemeClr val="bg2"/>
        </a:solidFill>
        <a:latin typeface="Times New Roman" pitchFamily="18" charset="0"/>
        <a:ea typeface="+mn-ea"/>
        <a:cs typeface="+mn-cs"/>
      </a:defRPr>
    </a:lvl6pPr>
    <a:lvl7pPr marL="2743200" algn="l" defTabSz="914400" rtl="0" eaLnBrk="1" latinLnBrk="0" hangingPunct="1">
      <a:defRPr sz="4400" b="1" kern="1200">
        <a:solidFill>
          <a:schemeClr val="bg2"/>
        </a:solidFill>
        <a:latin typeface="Times New Roman" pitchFamily="18" charset="0"/>
        <a:ea typeface="+mn-ea"/>
        <a:cs typeface="+mn-cs"/>
      </a:defRPr>
    </a:lvl7pPr>
    <a:lvl8pPr marL="3200400" algn="l" defTabSz="914400" rtl="0" eaLnBrk="1" latinLnBrk="0" hangingPunct="1">
      <a:defRPr sz="4400" b="1" kern="1200">
        <a:solidFill>
          <a:schemeClr val="bg2"/>
        </a:solidFill>
        <a:latin typeface="Times New Roman" pitchFamily="18" charset="0"/>
        <a:ea typeface="+mn-ea"/>
        <a:cs typeface="+mn-cs"/>
      </a:defRPr>
    </a:lvl8pPr>
    <a:lvl9pPr marL="3657600" algn="l" defTabSz="914400" rtl="0" eaLnBrk="1" latinLnBrk="0" hangingPunct="1">
      <a:defRPr sz="4400" b="1" kern="1200">
        <a:solidFill>
          <a:schemeClr val="bg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272" autoAdjust="0"/>
    <p:restoredTop sz="90929"/>
  </p:normalViewPr>
  <p:slideViewPr>
    <p:cSldViewPr>
      <p:cViewPr>
        <p:scale>
          <a:sx n="50" d="100"/>
          <a:sy n="50" d="100"/>
        </p:scale>
        <p:origin x="-7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013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669BF7B7-CE8B-410E-8091-803CDB2F1E9D}" type="datetimeFigureOut">
              <a:rPr lang="en-US"/>
              <a:pPr>
                <a:defRPr/>
              </a:pPr>
              <a:t>1/18/2019</a:t>
            </a:fld>
            <a:endParaRPr lang="en-US"/>
          </a:p>
        </p:txBody>
      </p:sp>
      <p:sp>
        <p:nvSpPr>
          <p:cNvPr id="1013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013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F116C01-AC3C-4FB6-B8E6-7EEAC7EE478D}" type="slidenum">
              <a:rPr lang="en-US"/>
              <a:pPr>
                <a:defRPr/>
              </a:pPr>
              <a:t>‹#›</a:t>
            </a:fld>
            <a:endParaRPr lang="en-US"/>
          </a:p>
        </p:txBody>
      </p:sp>
    </p:spTree>
    <p:extLst>
      <p:ext uri="{BB962C8B-B14F-4D97-AF65-F5344CB8AC3E}">
        <p14:creationId xmlns:p14="http://schemas.microsoft.com/office/powerpoint/2010/main" val="18144082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3075"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pitchFamily="2"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9A746502-228D-425F-B0AA-8F0E20ECE61D}" type="slidenum">
              <a:rPr lang="en-US"/>
              <a:pPr>
                <a:defRPr/>
              </a:pPr>
              <a:t>‹#›</a:t>
            </a:fld>
            <a:endParaRPr lang="en-US"/>
          </a:p>
        </p:txBody>
      </p:sp>
    </p:spTree>
    <p:extLst>
      <p:ext uri="{BB962C8B-B14F-4D97-AF65-F5344CB8AC3E}">
        <p14:creationId xmlns:p14="http://schemas.microsoft.com/office/powerpoint/2010/main" val="407923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BF7A7B0-988F-4668-BBED-A75E968DE2E3}" type="slidenum">
              <a:rPr lang="en-US"/>
              <a:pPr>
                <a:defRPr/>
              </a:pPr>
              <a:t>‹#›</a:t>
            </a:fld>
            <a:endParaRPr lang="en-US"/>
          </a:p>
        </p:txBody>
      </p:sp>
    </p:spTree>
    <p:extLst>
      <p:ext uri="{BB962C8B-B14F-4D97-AF65-F5344CB8AC3E}">
        <p14:creationId xmlns:p14="http://schemas.microsoft.com/office/powerpoint/2010/main" val="358240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BDBD019-0059-4074-A302-2FE05BA14CEF}" type="slidenum">
              <a:rPr lang="en-US"/>
              <a:pPr>
                <a:defRPr/>
              </a:pPr>
              <a:t>‹#›</a:t>
            </a:fld>
            <a:endParaRPr lang="en-US"/>
          </a:p>
        </p:txBody>
      </p:sp>
    </p:spTree>
    <p:extLst>
      <p:ext uri="{BB962C8B-B14F-4D97-AF65-F5344CB8AC3E}">
        <p14:creationId xmlns:p14="http://schemas.microsoft.com/office/powerpoint/2010/main" val="1623296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57800" y="1981200"/>
            <a:ext cx="3733800" cy="4114800"/>
          </a:xfrm>
        </p:spPr>
        <p:txBody>
          <a:bodyPr/>
          <a:lstStyle/>
          <a:p>
            <a:pPr lvl="0"/>
            <a:endParaRPr lang="en-US"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FCBC4ED-36B9-46A5-BD15-1F4AEA650F2C}" type="slidenum">
              <a:rPr lang="en-US"/>
              <a:pPr>
                <a:defRPr/>
              </a:pPr>
              <a:t>‹#›</a:t>
            </a:fld>
            <a:endParaRPr lang="en-US"/>
          </a:p>
        </p:txBody>
      </p:sp>
    </p:spTree>
    <p:extLst>
      <p:ext uri="{BB962C8B-B14F-4D97-AF65-F5344CB8AC3E}">
        <p14:creationId xmlns:p14="http://schemas.microsoft.com/office/powerpoint/2010/main" val="3376766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371600" y="1981200"/>
            <a:ext cx="3733800" cy="4114800"/>
          </a:xfrm>
        </p:spPr>
        <p:txBody>
          <a:bodyPr/>
          <a:lstStyle/>
          <a:p>
            <a:pPr lvl="0"/>
            <a:endParaRPr lang="en-US" noProof="0" smtClean="0"/>
          </a:p>
        </p:txBody>
      </p:sp>
      <p:sp>
        <p:nvSpPr>
          <p:cNvPr id="4" name="Text Placeholder 3"/>
          <p:cNvSpPr>
            <a:spLocks noGrp="1"/>
          </p:cNvSpPr>
          <p:nvPr>
            <p:ph type="body" sz="half" idx="2"/>
          </p:nvPr>
        </p:nvSpPr>
        <p:spPr>
          <a:xfrm>
            <a:off x="52578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434F826-6353-434B-B182-662591FDBF48}" type="slidenum">
              <a:rPr lang="en-US"/>
              <a:pPr>
                <a:defRPr/>
              </a:pPr>
              <a:t>‹#›</a:t>
            </a:fld>
            <a:endParaRPr lang="en-US"/>
          </a:p>
        </p:txBody>
      </p:sp>
    </p:spTree>
    <p:extLst>
      <p:ext uri="{BB962C8B-B14F-4D97-AF65-F5344CB8AC3E}">
        <p14:creationId xmlns:p14="http://schemas.microsoft.com/office/powerpoint/2010/main" val="150789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762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1600" y="4114800"/>
            <a:ext cx="762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3B93882-9EAA-404D-883F-65694B1EF137}" type="slidenum">
              <a:rPr lang="en-US"/>
              <a:pPr>
                <a:defRPr/>
              </a:pPr>
              <a:t>‹#›</a:t>
            </a:fld>
            <a:endParaRPr lang="en-US"/>
          </a:p>
        </p:txBody>
      </p:sp>
    </p:spTree>
    <p:extLst>
      <p:ext uri="{BB962C8B-B14F-4D97-AF65-F5344CB8AC3E}">
        <p14:creationId xmlns:p14="http://schemas.microsoft.com/office/powerpoint/2010/main" val="4005954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1981200"/>
            <a:ext cx="7620000"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65E7968-5FE3-4146-BC77-6ACAA62FFC0E}" type="slidenum">
              <a:rPr lang="en-US"/>
              <a:pPr>
                <a:defRPr/>
              </a:pPr>
              <a:t>‹#›</a:t>
            </a:fld>
            <a:endParaRPr lang="en-US"/>
          </a:p>
        </p:txBody>
      </p:sp>
    </p:spTree>
    <p:extLst>
      <p:ext uri="{BB962C8B-B14F-4D97-AF65-F5344CB8AC3E}">
        <p14:creationId xmlns:p14="http://schemas.microsoft.com/office/powerpoint/2010/main" val="1398083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FD98D14-1BEC-4180-B0B5-63218E00EEFB}" type="slidenum">
              <a:rPr lang="en-US"/>
              <a:pPr>
                <a:defRPr/>
              </a:pPr>
              <a:t>‹#›</a:t>
            </a:fld>
            <a:endParaRPr lang="en-US"/>
          </a:p>
        </p:txBody>
      </p:sp>
    </p:spTree>
    <p:extLst>
      <p:ext uri="{BB962C8B-B14F-4D97-AF65-F5344CB8AC3E}">
        <p14:creationId xmlns:p14="http://schemas.microsoft.com/office/powerpoint/2010/main" val="183569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855DA75-2FD8-4747-B65C-0E61AC3EF601}" type="slidenum">
              <a:rPr lang="en-US"/>
              <a:pPr>
                <a:defRPr/>
              </a:pPr>
              <a:t>‹#›</a:t>
            </a:fld>
            <a:endParaRPr lang="en-US"/>
          </a:p>
        </p:txBody>
      </p:sp>
    </p:spTree>
    <p:extLst>
      <p:ext uri="{BB962C8B-B14F-4D97-AF65-F5344CB8AC3E}">
        <p14:creationId xmlns:p14="http://schemas.microsoft.com/office/powerpoint/2010/main" val="392344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F34767E-30A5-4BF2-AC21-106D704A3DA6}" type="slidenum">
              <a:rPr lang="en-US"/>
              <a:pPr>
                <a:defRPr/>
              </a:pPr>
              <a:t>‹#›</a:t>
            </a:fld>
            <a:endParaRPr lang="en-US"/>
          </a:p>
        </p:txBody>
      </p:sp>
    </p:spTree>
    <p:extLst>
      <p:ext uri="{BB962C8B-B14F-4D97-AF65-F5344CB8AC3E}">
        <p14:creationId xmlns:p14="http://schemas.microsoft.com/office/powerpoint/2010/main" val="295668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7D35D54-8344-4A66-B91C-6107A0108B90}" type="slidenum">
              <a:rPr lang="en-US"/>
              <a:pPr>
                <a:defRPr/>
              </a:pPr>
              <a:t>‹#›</a:t>
            </a:fld>
            <a:endParaRPr lang="en-US"/>
          </a:p>
        </p:txBody>
      </p:sp>
    </p:spTree>
    <p:extLst>
      <p:ext uri="{BB962C8B-B14F-4D97-AF65-F5344CB8AC3E}">
        <p14:creationId xmlns:p14="http://schemas.microsoft.com/office/powerpoint/2010/main" val="259255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0C1DB66B-B6EB-46B5-AE62-0D2A44C52F39}" type="slidenum">
              <a:rPr lang="en-US"/>
              <a:pPr>
                <a:defRPr/>
              </a:pPr>
              <a:t>‹#›</a:t>
            </a:fld>
            <a:endParaRPr lang="en-US"/>
          </a:p>
        </p:txBody>
      </p:sp>
    </p:spTree>
    <p:extLst>
      <p:ext uri="{BB962C8B-B14F-4D97-AF65-F5344CB8AC3E}">
        <p14:creationId xmlns:p14="http://schemas.microsoft.com/office/powerpoint/2010/main" val="405088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989D8346-B22E-45C4-B6E5-5489C8790AB7}" type="slidenum">
              <a:rPr lang="en-US"/>
              <a:pPr>
                <a:defRPr/>
              </a:pPr>
              <a:t>‹#›</a:t>
            </a:fld>
            <a:endParaRPr lang="en-US"/>
          </a:p>
        </p:txBody>
      </p:sp>
    </p:spTree>
    <p:extLst>
      <p:ext uri="{BB962C8B-B14F-4D97-AF65-F5344CB8AC3E}">
        <p14:creationId xmlns:p14="http://schemas.microsoft.com/office/powerpoint/2010/main" val="325999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E70F900E-BF4C-4406-9558-91647D870126}" type="slidenum">
              <a:rPr lang="en-US"/>
              <a:pPr>
                <a:defRPr/>
              </a:pPr>
              <a:t>‹#›</a:t>
            </a:fld>
            <a:endParaRPr lang="en-US"/>
          </a:p>
        </p:txBody>
      </p:sp>
    </p:spTree>
    <p:extLst>
      <p:ext uri="{BB962C8B-B14F-4D97-AF65-F5344CB8AC3E}">
        <p14:creationId xmlns:p14="http://schemas.microsoft.com/office/powerpoint/2010/main" val="2243270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6B5C47E-6702-434D-8096-60C4EAF8E602}" type="slidenum">
              <a:rPr lang="en-US"/>
              <a:pPr>
                <a:defRPr/>
              </a:pPr>
              <a:t>‹#›</a:t>
            </a:fld>
            <a:endParaRPr lang="en-US"/>
          </a:p>
        </p:txBody>
      </p:sp>
    </p:spTree>
    <p:extLst>
      <p:ext uri="{BB962C8B-B14F-4D97-AF65-F5344CB8AC3E}">
        <p14:creationId xmlns:p14="http://schemas.microsoft.com/office/powerpoint/2010/main" val="72421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A62B0C2-367C-4403-976E-E222342DD6B6}" type="slidenum">
              <a:rPr lang="en-US"/>
              <a:pPr>
                <a:defRPr/>
              </a:pPr>
              <a:t>‹#›</a:t>
            </a:fld>
            <a:endParaRPr lang="en-US"/>
          </a:p>
        </p:txBody>
      </p:sp>
    </p:spTree>
    <p:extLst>
      <p:ext uri="{BB962C8B-B14F-4D97-AF65-F5344CB8AC3E}">
        <p14:creationId xmlns:p14="http://schemas.microsoft.com/office/powerpoint/2010/main" val="216834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b="0">
                <a:solidFill>
                  <a:schemeClr val="tx1"/>
                </a:solidFill>
              </a:defRPr>
            </a:lvl1pPr>
          </a:lstStyle>
          <a:p>
            <a:pPr>
              <a:defRPr/>
            </a:pPr>
            <a:endParaRPr lang="en-US"/>
          </a:p>
        </p:txBody>
      </p:sp>
      <p:sp>
        <p:nvSpPr>
          <p:cNvPr id="2056" name="Rectangle 8"/>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b="0">
                <a:solidFill>
                  <a:schemeClr val="tx1"/>
                </a:solidFill>
              </a:defRPr>
            </a:lvl1pPr>
          </a:lstStyle>
          <a:p>
            <a:pPr>
              <a:defRPr/>
            </a:pPr>
            <a:endParaRPr lang="en-US"/>
          </a:p>
        </p:txBody>
      </p:sp>
      <p:sp>
        <p:nvSpPr>
          <p:cNvPr id="2057" name="Rectangle 9"/>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b="0">
                <a:solidFill>
                  <a:schemeClr val="tx1"/>
                </a:solidFill>
              </a:defRPr>
            </a:lvl1pPr>
          </a:lstStyle>
          <a:p>
            <a:pPr>
              <a:defRPr/>
            </a:pPr>
            <a:fld id="{28DFA466-6285-4116-B41B-AEF58F8398A8}" type="slidenum">
              <a:rPr lang="en-US"/>
              <a:pPr>
                <a:defRPr/>
              </a:pPr>
              <a:t>‹#›</a:t>
            </a:fld>
            <a:endParaRPr lang="en-US"/>
          </a:p>
        </p:txBody>
      </p:sp>
      <p:pic>
        <p:nvPicPr>
          <p:cNvPr id="3078" name="Picture 10" descr="strtegic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11"/>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5"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trc.ucdavis.edu/biosci10v/bis10v/week4/crossing_over.mov" TargetMode="External"/><Relationship Id="rId2" Type="http://schemas.openxmlformats.org/officeDocument/2006/relationships/hyperlink" Target="http://trc.ucdavis.edu/biosci10v/bis10v/week4/crossover.gif"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trc.ucdavis.edu/biosci10v/bis10v/media/ch08/pedigre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trc.ucdavis.edu/biosci10v/bis10v/media/ch08/pedigree.html"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mcrcr2.med.nyu.edu/murphp01/taysachs.htm" TargetMode="External"/><Relationship Id="rId2" Type="http://schemas.openxmlformats.org/officeDocument/2006/relationships/hyperlink" Target="http://www.ccff.ca/~cfwww/brochure/child.htm" TargetMode="External"/><Relationship Id="rId1" Type="http://schemas.openxmlformats.org/officeDocument/2006/relationships/slideLayout" Target="../slideLayouts/slideLayout7.xml"/><Relationship Id="rId4" Type="http://schemas.openxmlformats.org/officeDocument/2006/relationships/hyperlink" Target="http://noah.cuny.edu/pregnancy/march_of_dimes/birth_defects/siklcell.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trc.ucdavis.edu/biosci10v/bis10v/media/ch08/x_linked.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hyperlink" Target="http://www.copernicusproject.ucr.edu/ssi/HSBiologyResources.ht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ctrTitle"/>
          </p:nvPr>
        </p:nvSpPr>
        <p:spPr/>
        <p:txBody>
          <a:bodyPr/>
          <a:lstStyle/>
          <a:p>
            <a:pPr eaLnBrk="1" hangingPunct="1">
              <a:defRPr/>
            </a:pPr>
            <a:r>
              <a:rPr lang="en-US" smtClean="0"/>
              <a:t>Chapter 9 Review </a:t>
            </a:r>
          </a:p>
        </p:txBody>
      </p:sp>
      <p:sp>
        <p:nvSpPr>
          <p:cNvPr id="5123" name="Rectangle 5"/>
          <p:cNvSpPr>
            <a:spLocks noGrp="1" noChangeArrowheads="1"/>
          </p:cNvSpPr>
          <p:nvPr>
            <p:ph type="subTitle" idx="1"/>
          </p:nvPr>
        </p:nvSpPr>
        <p:spPr>
          <a:ln/>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228600"/>
            <a:ext cx="7543800" cy="1143000"/>
          </a:xfrm>
        </p:spPr>
        <p:txBody>
          <a:bodyPr/>
          <a:lstStyle/>
          <a:p>
            <a:pPr eaLnBrk="1" hangingPunct="1"/>
            <a:r>
              <a:rPr lang="en-US" smtClean="0">
                <a:cs typeface="Times New Roman" pitchFamily="18" charset="0"/>
              </a:rPr>
              <a:t>11.1 Sex determination</a:t>
            </a:r>
          </a:p>
        </p:txBody>
      </p:sp>
      <p:sp>
        <p:nvSpPr>
          <p:cNvPr id="13315" name="Rectangle 3"/>
          <p:cNvSpPr>
            <a:spLocks noGrp="1" noChangeArrowheads="1"/>
          </p:cNvSpPr>
          <p:nvPr>
            <p:ph type="body" idx="1"/>
          </p:nvPr>
        </p:nvSpPr>
        <p:spPr>
          <a:xfrm>
            <a:off x="1371600" y="1600200"/>
            <a:ext cx="7620000" cy="4114800"/>
          </a:xfrm>
        </p:spPr>
        <p:txBody>
          <a:bodyPr/>
          <a:lstStyle/>
          <a:p>
            <a:pPr eaLnBrk="1" hangingPunct="1"/>
            <a:r>
              <a:rPr lang="en-US" sz="2800" b="1" smtClean="0"/>
              <a:t>Gender is determined by sex chromosomes. </a:t>
            </a:r>
          </a:p>
          <a:p>
            <a:pPr lvl="1" eaLnBrk="1" hangingPunct="1"/>
            <a:r>
              <a:rPr lang="en-US" sz="2400" b="1" smtClean="0"/>
              <a:t> Human males have one X and one Y chromosome</a:t>
            </a:r>
          </a:p>
          <a:p>
            <a:pPr lvl="2" eaLnBrk="1" hangingPunct="1"/>
            <a:r>
              <a:rPr lang="en-US" sz="2000" b="1" smtClean="0"/>
              <a:t>Y carries 330 genes</a:t>
            </a:r>
          </a:p>
          <a:p>
            <a:pPr lvl="2" eaLnBrk="1" hangingPunct="1"/>
            <a:r>
              <a:rPr lang="en-US" sz="2000" b="1" smtClean="0"/>
              <a:t>SRY gene is the master gene, trigger teste formation that will produce testosterone</a:t>
            </a:r>
          </a:p>
          <a:p>
            <a:pPr lvl="2" eaLnBrk="1" hangingPunct="1"/>
            <a:endParaRPr lang="en-US" sz="2000" b="1" smtClean="0"/>
          </a:p>
          <a:p>
            <a:pPr lvl="1" eaLnBrk="1" hangingPunct="1"/>
            <a:r>
              <a:rPr lang="en-US" sz="2400" b="1" smtClean="0"/>
              <a:t>Human females have two X chromosomes.</a:t>
            </a:r>
          </a:p>
          <a:p>
            <a:pPr lvl="2" eaLnBrk="1" hangingPunct="1"/>
            <a:r>
              <a:rPr lang="en-US" sz="2000" b="1" smtClean="0"/>
              <a:t>X carries 2,062 genes</a:t>
            </a:r>
          </a:p>
          <a:p>
            <a:pPr lvl="2" eaLnBrk="1" hangingPunct="1"/>
            <a:r>
              <a:rPr lang="en-US" sz="2000" b="1" smtClean="0"/>
              <a:t>NO SRY gene</a:t>
            </a:r>
          </a:p>
          <a:p>
            <a:pPr lvl="2" eaLnBrk="1" hangingPunct="1"/>
            <a:r>
              <a:rPr lang="en-US" sz="2000" b="1"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sz="half" idx="2"/>
          </p:nvPr>
        </p:nvSpPr>
        <p:spPr>
          <a:xfrm>
            <a:off x="990600" y="2209800"/>
            <a:ext cx="3848100" cy="4114800"/>
          </a:xfrm>
        </p:spPr>
        <p:txBody>
          <a:bodyPr/>
          <a:lstStyle/>
          <a:p>
            <a:pPr eaLnBrk="1" hangingPunct="1"/>
            <a:r>
              <a:rPr lang="en-US" sz="2800" smtClean="0"/>
              <a:t>Males are XY</a:t>
            </a:r>
          </a:p>
          <a:p>
            <a:pPr eaLnBrk="1" hangingPunct="1"/>
            <a:r>
              <a:rPr lang="en-US" sz="2800" smtClean="0"/>
              <a:t>Female XX</a:t>
            </a:r>
          </a:p>
          <a:p>
            <a:pPr eaLnBrk="1" hangingPunct="1"/>
            <a:endParaRPr lang="en-US" sz="2800" smtClean="0"/>
          </a:p>
          <a:p>
            <a:pPr eaLnBrk="1" hangingPunct="1"/>
            <a:r>
              <a:rPr lang="en-US" sz="2800" smtClean="0"/>
              <a:t>Who determines the sex of the offspring?</a:t>
            </a:r>
          </a:p>
        </p:txBody>
      </p:sp>
      <p:sp>
        <p:nvSpPr>
          <p:cNvPr id="14339" name="Rectangle 3"/>
          <p:cNvSpPr>
            <a:spLocks noGrp="1" noChangeArrowheads="1"/>
          </p:cNvSpPr>
          <p:nvPr>
            <p:ph type="title"/>
          </p:nvPr>
        </p:nvSpPr>
        <p:spPr>
          <a:noFill/>
        </p:spPr>
        <p:txBody>
          <a:bodyPr lIns="91440" tIns="45720" rIns="91440" bIns="45720" anchor="b">
            <a:spAutoFit/>
          </a:bodyPr>
          <a:lstStyle/>
          <a:p>
            <a:pPr eaLnBrk="1" hangingPunct="1"/>
            <a:r>
              <a:rPr lang="en-US" smtClean="0"/>
              <a:t>Sex determination in humans</a:t>
            </a:r>
          </a:p>
        </p:txBody>
      </p:sp>
      <p:graphicFrame>
        <p:nvGraphicFramePr>
          <p:cNvPr id="67588" name="Group 4"/>
          <p:cNvGraphicFramePr>
            <a:graphicFrameLocks noGrp="1"/>
          </p:cNvGraphicFramePr>
          <p:nvPr/>
        </p:nvGraphicFramePr>
        <p:xfrm>
          <a:off x="5181600" y="3200400"/>
          <a:ext cx="3505200" cy="2413000"/>
        </p:xfrm>
        <a:graphic>
          <a:graphicData uri="http://schemas.openxmlformats.org/drawingml/2006/table">
            <a:tbl>
              <a:tblPr/>
              <a:tblGrid>
                <a:gridCol w="1752600"/>
                <a:gridCol w="1752600"/>
              </a:tblGrid>
              <a:tr h="12446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684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4351" name="Rectangle 15"/>
          <p:cNvSpPr>
            <a:spLocks noChangeArrowheads="1"/>
          </p:cNvSpPr>
          <p:nvPr/>
        </p:nvSpPr>
        <p:spPr bwMode="auto">
          <a:xfrm>
            <a:off x="4724400" y="2438400"/>
            <a:ext cx="3848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Font typeface="Wingdings" pitchFamily="2" charset="2"/>
              <a:buNone/>
            </a:pPr>
            <a:r>
              <a:rPr lang="en-US" sz="2800" b="0">
                <a:solidFill>
                  <a:schemeClr val="tx1"/>
                </a:solidFill>
              </a:rPr>
              <a:t>        X              Y</a:t>
            </a:r>
          </a:p>
          <a:p>
            <a:pPr marL="342900" indent="-342900">
              <a:spcBef>
                <a:spcPct val="20000"/>
              </a:spcBef>
              <a:buClr>
                <a:schemeClr val="tx2"/>
              </a:buClr>
              <a:buFont typeface="Wingdings" pitchFamily="2" charset="2"/>
              <a:buNone/>
            </a:pPr>
            <a:endParaRPr lang="en-US" sz="2800" b="0">
              <a:solidFill>
                <a:schemeClr val="tx1"/>
              </a:solidFill>
            </a:endParaRPr>
          </a:p>
          <a:p>
            <a:pPr marL="342900" indent="-342900">
              <a:spcBef>
                <a:spcPct val="20000"/>
              </a:spcBef>
              <a:buClr>
                <a:schemeClr val="tx2"/>
              </a:buClr>
              <a:buFont typeface="Wingdings" pitchFamily="2" charset="2"/>
              <a:buNone/>
            </a:pPr>
            <a:r>
              <a:rPr lang="en-US" sz="2800" b="0">
                <a:solidFill>
                  <a:schemeClr val="tx1"/>
                </a:solidFill>
              </a:rPr>
              <a:t>X</a:t>
            </a:r>
          </a:p>
          <a:p>
            <a:pPr marL="342900" indent="-342900">
              <a:spcBef>
                <a:spcPct val="20000"/>
              </a:spcBef>
              <a:buClr>
                <a:schemeClr val="tx2"/>
              </a:buClr>
              <a:buFont typeface="Wingdings" pitchFamily="2" charset="2"/>
              <a:buNone/>
            </a:pPr>
            <a:endParaRPr lang="en-US" sz="2800" b="0">
              <a:solidFill>
                <a:schemeClr val="tx1"/>
              </a:solidFill>
            </a:endParaRPr>
          </a:p>
          <a:p>
            <a:pPr marL="342900" indent="-342900">
              <a:spcBef>
                <a:spcPct val="20000"/>
              </a:spcBef>
              <a:buClr>
                <a:schemeClr val="tx2"/>
              </a:buClr>
              <a:buFont typeface="Wingdings" pitchFamily="2" charset="2"/>
              <a:buNone/>
            </a:pPr>
            <a:endParaRPr lang="en-US" sz="2800" b="0">
              <a:solidFill>
                <a:schemeClr val="tx1"/>
              </a:solidFill>
            </a:endParaRPr>
          </a:p>
          <a:p>
            <a:pPr marL="342900" indent="-342900">
              <a:spcBef>
                <a:spcPct val="20000"/>
              </a:spcBef>
              <a:buClr>
                <a:schemeClr val="tx2"/>
              </a:buClr>
              <a:buFont typeface="Wingdings" pitchFamily="2" charset="2"/>
              <a:buNone/>
            </a:pPr>
            <a:r>
              <a:rPr lang="en-US" sz="2800" b="0">
                <a:solidFill>
                  <a:schemeClr val="tx1"/>
                </a:solidFill>
              </a:rPr>
              <a:t>X</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2"/>
          </p:nvPr>
        </p:nvSpPr>
        <p:spPr>
          <a:xfrm>
            <a:off x="990600" y="2209800"/>
            <a:ext cx="3848100" cy="4114800"/>
          </a:xfrm>
        </p:spPr>
        <p:txBody>
          <a:bodyPr/>
          <a:lstStyle/>
          <a:p>
            <a:pPr eaLnBrk="1" hangingPunct="1"/>
            <a:r>
              <a:rPr lang="en-US" sz="2800" smtClean="0"/>
              <a:t>Males are XY</a:t>
            </a:r>
          </a:p>
          <a:p>
            <a:pPr eaLnBrk="1" hangingPunct="1"/>
            <a:r>
              <a:rPr lang="en-US" sz="2800" smtClean="0"/>
              <a:t>Female </a:t>
            </a:r>
            <a:r>
              <a:rPr lang="en-US" sz="2800" smtClean="0">
                <a:solidFill>
                  <a:srgbClr val="FF0066"/>
                </a:solidFill>
              </a:rPr>
              <a:t>XX</a:t>
            </a:r>
          </a:p>
          <a:p>
            <a:pPr eaLnBrk="1" hangingPunct="1"/>
            <a:endParaRPr lang="en-US" sz="2800" smtClean="0"/>
          </a:p>
          <a:p>
            <a:pPr eaLnBrk="1" hangingPunct="1"/>
            <a:r>
              <a:rPr lang="en-US" sz="2800" smtClean="0"/>
              <a:t>Who determines the sex of the offspring? </a:t>
            </a:r>
          </a:p>
          <a:p>
            <a:pPr eaLnBrk="1" hangingPunct="1">
              <a:buFont typeface="Wingdings" pitchFamily="2" charset="2"/>
              <a:buNone/>
            </a:pPr>
            <a:r>
              <a:rPr lang="en-US" sz="2800" smtClean="0"/>
              <a:t>         </a:t>
            </a:r>
            <a:r>
              <a:rPr lang="en-US" sz="2800" i="1" smtClean="0"/>
              <a:t>DAD!!!</a:t>
            </a:r>
          </a:p>
        </p:txBody>
      </p:sp>
      <p:sp>
        <p:nvSpPr>
          <p:cNvPr id="15363" name="Rectangle 3"/>
          <p:cNvSpPr>
            <a:spLocks noGrp="1" noChangeArrowheads="1"/>
          </p:cNvSpPr>
          <p:nvPr>
            <p:ph type="title"/>
          </p:nvPr>
        </p:nvSpPr>
        <p:spPr>
          <a:noFill/>
        </p:spPr>
        <p:txBody>
          <a:bodyPr lIns="91440" tIns="45720" rIns="91440" bIns="45720" anchor="b">
            <a:spAutoFit/>
          </a:bodyPr>
          <a:lstStyle/>
          <a:p>
            <a:pPr eaLnBrk="1" hangingPunct="1"/>
            <a:r>
              <a:rPr lang="en-US" smtClean="0"/>
              <a:t>Sex determination in humans</a:t>
            </a:r>
          </a:p>
        </p:txBody>
      </p:sp>
      <p:graphicFrame>
        <p:nvGraphicFramePr>
          <p:cNvPr id="68612" name="Group 4"/>
          <p:cNvGraphicFramePr>
            <a:graphicFrameLocks noGrp="1"/>
          </p:cNvGraphicFramePr>
          <p:nvPr/>
        </p:nvGraphicFramePr>
        <p:xfrm>
          <a:off x="5181600" y="3200400"/>
          <a:ext cx="3505200" cy="2413000"/>
        </p:xfrm>
        <a:graphic>
          <a:graphicData uri="http://schemas.openxmlformats.org/drawingml/2006/table">
            <a:tbl>
              <a:tblPr/>
              <a:tblGrid>
                <a:gridCol w="1752600"/>
                <a:gridCol w="1752600"/>
              </a:tblGrid>
              <a:tr h="12446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684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5375" name="Rectangle 15"/>
          <p:cNvSpPr>
            <a:spLocks noChangeArrowheads="1"/>
          </p:cNvSpPr>
          <p:nvPr/>
        </p:nvSpPr>
        <p:spPr bwMode="auto">
          <a:xfrm>
            <a:off x="4724400" y="2438400"/>
            <a:ext cx="3848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Font typeface="Wingdings" pitchFamily="2" charset="2"/>
              <a:buNone/>
            </a:pPr>
            <a:r>
              <a:rPr lang="en-US" sz="2800" b="0">
                <a:solidFill>
                  <a:schemeClr val="tx1"/>
                </a:solidFill>
              </a:rPr>
              <a:t>        X              Y</a:t>
            </a:r>
          </a:p>
          <a:p>
            <a:pPr marL="342900" indent="-342900">
              <a:spcBef>
                <a:spcPct val="20000"/>
              </a:spcBef>
              <a:buClr>
                <a:schemeClr val="tx2"/>
              </a:buClr>
              <a:buFont typeface="Wingdings" pitchFamily="2" charset="2"/>
              <a:buNone/>
            </a:pPr>
            <a:endParaRPr lang="en-US" sz="2800" b="0">
              <a:solidFill>
                <a:schemeClr val="tx1"/>
              </a:solidFill>
            </a:endParaRPr>
          </a:p>
          <a:p>
            <a:pPr marL="342900" indent="-342900">
              <a:spcBef>
                <a:spcPct val="20000"/>
              </a:spcBef>
              <a:buClr>
                <a:schemeClr val="tx2"/>
              </a:buClr>
              <a:buFont typeface="Wingdings" pitchFamily="2" charset="2"/>
              <a:buNone/>
            </a:pPr>
            <a:r>
              <a:rPr lang="en-US" sz="2800" b="0">
                <a:solidFill>
                  <a:schemeClr val="tx1"/>
                </a:solidFill>
              </a:rPr>
              <a:t>X      </a:t>
            </a:r>
            <a:r>
              <a:rPr lang="en-US" sz="2800" b="0">
                <a:solidFill>
                  <a:srgbClr val="FF0066"/>
                </a:solidFill>
              </a:rPr>
              <a:t>XX</a:t>
            </a:r>
            <a:r>
              <a:rPr lang="en-US" sz="2800" b="0">
                <a:solidFill>
                  <a:schemeClr val="tx1"/>
                </a:solidFill>
              </a:rPr>
              <a:t>           XY</a:t>
            </a:r>
          </a:p>
          <a:p>
            <a:pPr marL="342900" indent="-342900">
              <a:spcBef>
                <a:spcPct val="20000"/>
              </a:spcBef>
              <a:buClr>
                <a:schemeClr val="tx2"/>
              </a:buClr>
              <a:buFont typeface="Wingdings" pitchFamily="2" charset="2"/>
              <a:buNone/>
            </a:pPr>
            <a:endParaRPr lang="en-US" sz="2800" b="0">
              <a:solidFill>
                <a:schemeClr val="tx1"/>
              </a:solidFill>
            </a:endParaRPr>
          </a:p>
          <a:p>
            <a:pPr marL="342900" indent="-342900">
              <a:spcBef>
                <a:spcPct val="20000"/>
              </a:spcBef>
              <a:buClr>
                <a:schemeClr val="tx2"/>
              </a:buClr>
              <a:buFont typeface="Wingdings" pitchFamily="2" charset="2"/>
              <a:buNone/>
            </a:pPr>
            <a:endParaRPr lang="en-US" sz="2800" b="0">
              <a:solidFill>
                <a:schemeClr val="tx1"/>
              </a:solidFill>
            </a:endParaRPr>
          </a:p>
          <a:p>
            <a:pPr marL="342900" indent="-342900">
              <a:spcBef>
                <a:spcPct val="20000"/>
              </a:spcBef>
              <a:buClr>
                <a:schemeClr val="tx2"/>
              </a:buClr>
              <a:buFont typeface="Wingdings" pitchFamily="2" charset="2"/>
              <a:buNone/>
            </a:pPr>
            <a:r>
              <a:rPr lang="en-US" sz="2800" b="0">
                <a:solidFill>
                  <a:schemeClr val="tx1"/>
                </a:solidFill>
              </a:rPr>
              <a:t>X      </a:t>
            </a:r>
            <a:r>
              <a:rPr lang="en-US" sz="2800" b="0">
                <a:solidFill>
                  <a:srgbClr val="FF0066"/>
                </a:solidFill>
              </a:rPr>
              <a:t>XX </a:t>
            </a:r>
            <a:r>
              <a:rPr lang="en-US" sz="2800" b="0">
                <a:solidFill>
                  <a:schemeClr val="tx1"/>
                </a:solidFill>
              </a:rPr>
              <a:t>         XY</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228600"/>
            <a:ext cx="9144000" cy="1143000"/>
          </a:xfrm>
        </p:spPr>
        <p:txBody>
          <a:bodyPr/>
          <a:lstStyle/>
          <a:p>
            <a:pPr eaLnBrk="1" hangingPunct="1"/>
            <a:r>
              <a:rPr lang="en-US" sz="4000" b="1" u="sng" smtClean="0"/>
              <a:t>23 Pairs of chromosomes </a:t>
            </a:r>
            <a:br>
              <a:rPr lang="en-US" sz="4000" b="1" u="sng" smtClean="0"/>
            </a:br>
            <a:r>
              <a:rPr lang="en-US" sz="4000" b="1" u="sng" smtClean="0"/>
              <a:t>of a human cell</a:t>
            </a:r>
          </a:p>
        </p:txBody>
      </p:sp>
      <p:graphicFrame>
        <p:nvGraphicFramePr>
          <p:cNvPr id="2050" name="Object 4"/>
          <p:cNvGraphicFramePr>
            <a:graphicFrameLocks noChangeAspect="1"/>
          </p:cNvGraphicFramePr>
          <p:nvPr/>
        </p:nvGraphicFramePr>
        <p:xfrm>
          <a:off x="2514600" y="1828800"/>
          <a:ext cx="5257800" cy="4364038"/>
        </p:xfrm>
        <a:graphic>
          <a:graphicData uri="http://schemas.openxmlformats.org/presentationml/2006/ole">
            <mc:AlternateContent xmlns:mc="http://schemas.openxmlformats.org/markup-compatibility/2006">
              <mc:Choice xmlns:v="urn:schemas-microsoft-com:vml" Requires="v">
                <p:oleObj spid="_x0000_s2052" name="Bitmap Image" r:id="rId3" imgW="3362794" imgH="2790476" progId="Paint.Picture">
                  <p:embed/>
                </p:oleObj>
              </mc:Choice>
              <mc:Fallback>
                <p:oleObj name="Bitmap Image" r:id="rId3" imgW="3362794" imgH="279047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828800"/>
                        <a:ext cx="525780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71600" y="228600"/>
            <a:ext cx="7543800" cy="1143000"/>
          </a:xfrm>
        </p:spPr>
        <p:txBody>
          <a:bodyPr/>
          <a:lstStyle/>
          <a:p>
            <a:pPr eaLnBrk="1" hangingPunct="1"/>
            <a:r>
              <a:rPr lang="en-US" smtClean="0">
                <a:cs typeface="Times New Roman" pitchFamily="18" charset="0"/>
              </a:rPr>
              <a:t>11.1 Sex determination problems in history</a:t>
            </a:r>
          </a:p>
        </p:txBody>
      </p:sp>
      <p:pic>
        <p:nvPicPr>
          <p:cNvPr id="16387" name="Picture 7" descr="henry-VIII-8-wifes-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57150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2"/>
          <p:cNvSpPr>
            <a:spLocks noChangeArrowheads="1"/>
          </p:cNvSpPr>
          <p:nvPr/>
        </p:nvSpPr>
        <p:spPr bwMode="auto">
          <a:xfrm>
            <a:off x="2895600" y="5181600"/>
            <a:ext cx="1676400" cy="381000"/>
          </a:xfrm>
          <a:prstGeom prst="rect">
            <a:avLst/>
          </a:prstGeom>
          <a:solidFill>
            <a:srgbClr val="FF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371600" y="228600"/>
            <a:ext cx="7543800" cy="1143000"/>
          </a:xfrm>
        </p:spPr>
        <p:txBody>
          <a:bodyPr/>
          <a:lstStyle/>
          <a:p>
            <a:pPr eaLnBrk="1" hangingPunct="1"/>
            <a:r>
              <a:rPr lang="en-US" smtClean="0">
                <a:cs typeface="Times New Roman" pitchFamily="18" charset="0"/>
              </a:rPr>
              <a:t>Sex determination</a:t>
            </a:r>
          </a:p>
        </p:txBody>
      </p:sp>
      <p:sp>
        <p:nvSpPr>
          <p:cNvPr id="17411" name="Rectangle 4"/>
          <p:cNvSpPr>
            <a:spLocks noGrp="1" noChangeArrowheads="1"/>
          </p:cNvSpPr>
          <p:nvPr>
            <p:ph type="body" idx="1"/>
          </p:nvPr>
        </p:nvSpPr>
        <p:spPr/>
        <p:txBody>
          <a:bodyPr/>
          <a:lstStyle/>
          <a:p>
            <a:pPr eaLnBrk="1" hangingPunct="1"/>
            <a:endParaRPr lang="en-US" smtClean="0"/>
          </a:p>
        </p:txBody>
      </p:sp>
      <p:pic>
        <p:nvPicPr>
          <p:cNvPr id="17412" name="Picture 6" descr="sexdeter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i="1" smtClean="0">
                <a:latin typeface="Lucida Grande"/>
                <a:cs typeface="Times New Roman" pitchFamily="18" charset="0"/>
              </a:rPr>
              <a:t>Genghis Khan, the ultimate alpha male</a:t>
            </a:r>
            <a:br>
              <a:rPr lang="en-US" b="1" i="1" smtClean="0">
                <a:latin typeface="Lucida Grande"/>
                <a:cs typeface="Times New Roman" pitchFamily="18" charset="0"/>
              </a:rPr>
            </a:br>
            <a:endParaRPr lang="en-US" b="1" i="1" smtClean="0">
              <a:latin typeface="Lucida Grande"/>
              <a:cs typeface="Times New Roman" pitchFamily="18" charset="0"/>
            </a:endParaRPr>
          </a:p>
        </p:txBody>
      </p:sp>
      <p:sp>
        <p:nvSpPr>
          <p:cNvPr id="18435" name="Rectangle 3"/>
          <p:cNvSpPr>
            <a:spLocks noGrp="1" noChangeArrowheads="1"/>
          </p:cNvSpPr>
          <p:nvPr>
            <p:ph type="body" idx="1"/>
          </p:nvPr>
        </p:nvSpPr>
        <p:spPr>
          <a:xfrm>
            <a:off x="1524000" y="1371600"/>
            <a:ext cx="7620000" cy="4114800"/>
          </a:xfrm>
        </p:spPr>
        <p:txBody>
          <a:bodyPr/>
          <a:lstStyle/>
          <a:p>
            <a:pPr eaLnBrk="1" hangingPunct="1">
              <a:lnSpc>
                <a:spcPct val="90000"/>
              </a:lnSpc>
            </a:pPr>
            <a:r>
              <a:rPr lang="en-US" sz="2800" smtClean="0"/>
              <a:t>Are you distantly related to Genghis Khan? </a:t>
            </a:r>
          </a:p>
          <a:p>
            <a:pPr lvl="1" eaLnBrk="1" hangingPunct="1">
              <a:lnSpc>
                <a:spcPct val="90000"/>
              </a:lnSpc>
            </a:pPr>
            <a:r>
              <a:rPr lang="en-US" sz="2400" smtClean="0"/>
              <a:t>If you have Asian and/or European ancestors, you just might be.</a:t>
            </a:r>
            <a:br>
              <a:rPr lang="en-US" sz="2400" smtClean="0"/>
            </a:br>
            <a:endParaRPr lang="en-US" sz="2400" smtClean="0"/>
          </a:p>
          <a:p>
            <a:pPr eaLnBrk="1" hangingPunct="1">
              <a:lnSpc>
                <a:spcPct val="90000"/>
              </a:lnSpc>
            </a:pPr>
            <a:r>
              <a:rPr lang="en-US" sz="2800" smtClean="0"/>
              <a:t>A recent study was done to look at the Y chromosomes of 2,123 men across Asia. </a:t>
            </a:r>
          </a:p>
          <a:p>
            <a:pPr lvl="1" eaLnBrk="1" hangingPunct="1">
              <a:lnSpc>
                <a:spcPct val="90000"/>
              </a:lnSpc>
            </a:pPr>
            <a:r>
              <a:rPr lang="en-US" sz="2400" smtClean="0"/>
              <a:t>1 in 12 men shared the same Y chromosome. </a:t>
            </a:r>
          </a:p>
          <a:p>
            <a:pPr lvl="1" eaLnBrk="1" hangingPunct="1">
              <a:lnSpc>
                <a:spcPct val="90000"/>
              </a:lnSpc>
            </a:pPr>
            <a:r>
              <a:rPr lang="en-US" sz="2400" smtClean="0"/>
              <a:t>If this ratio holds up, that would mean 16 million males or 1 out of every 200 living males share this Y chromosome.</a:t>
            </a:r>
            <a:br>
              <a:rPr lang="en-US" sz="2400" smtClean="0"/>
            </a:br>
            <a:endParaRPr lang="en-US" sz="2400" smtClean="0"/>
          </a:p>
        </p:txBody>
      </p:sp>
      <p:sp>
        <p:nvSpPr>
          <p:cNvPr id="18436" name="Rectangle 5"/>
          <p:cNvSpPr>
            <a:spLocks noChangeArrowheads="1"/>
          </p:cNvSpPr>
          <p:nvPr/>
        </p:nvSpPr>
        <p:spPr bwMode="auto">
          <a:xfrm>
            <a:off x="2286000" y="6400800"/>
            <a:ext cx="6181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2400" b="0">
                <a:solidFill>
                  <a:schemeClr val="tx1"/>
                </a:solidFill>
              </a:rPr>
              <a:t>http://www.thetech.org/genetics/news.php?id=11</a:t>
            </a:r>
          </a:p>
          <a:p>
            <a:endParaRPr lang="en-US" sz="2400" b="0">
              <a:solidFill>
                <a:schemeClr val="tx1"/>
              </a:solidFill>
            </a:endParaRPr>
          </a:p>
        </p:txBody>
      </p:sp>
      <p:pic>
        <p:nvPicPr>
          <p:cNvPr id="18437" name="Picture 7" descr="genghis-kh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20574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i="1" smtClean="0">
                <a:latin typeface="Lucida Grande"/>
                <a:cs typeface="Times New Roman" pitchFamily="18" charset="0"/>
              </a:rPr>
              <a:t>Genghis Khan, the ultimate alpha male</a:t>
            </a:r>
            <a:br>
              <a:rPr lang="en-US" b="1" i="1" smtClean="0">
                <a:latin typeface="Lucida Grande"/>
                <a:cs typeface="Times New Roman" pitchFamily="18" charset="0"/>
              </a:rPr>
            </a:br>
            <a:endParaRPr lang="en-US" b="1" i="1" smtClean="0">
              <a:latin typeface="Lucida Grande"/>
              <a:cs typeface="Times New Roman" pitchFamily="18" charset="0"/>
            </a:endParaRPr>
          </a:p>
        </p:txBody>
      </p:sp>
      <p:sp>
        <p:nvSpPr>
          <p:cNvPr id="19459" name="Rectangle 3"/>
          <p:cNvSpPr>
            <a:spLocks noGrp="1" noChangeArrowheads="1"/>
          </p:cNvSpPr>
          <p:nvPr>
            <p:ph type="body" idx="1"/>
          </p:nvPr>
        </p:nvSpPr>
        <p:spPr>
          <a:xfrm>
            <a:off x="1524000" y="1371600"/>
            <a:ext cx="7620000" cy="4114800"/>
          </a:xfrm>
        </p:spPr>
        <p:txBody>
          <a:bodyPr/>
          <a:lstStyle/>
          <a:p>
            <a:pPr eaLnBrk="1" hangingPunct="1"/>
            <a:r>
              <a:rPr lang="en-US" sz="2800" smtClean="0">
                <a:solidFill>
                  <a:srgbClr val="000000"/>
                </a:solidFill>
              </a:rPr>
              <a:t>After a conquest looting, pillaging, and rape were the spoils of war for all soldiers, but that Khan got first pick of the beautiful women. </a:t>
            </a:r>
          </a:p>
          <a:p>
            <a:pPr eaLnBrk="1" hangingPunct="1"/>
            <a:r>
              <a:rPr lang="en-US" sz="2800" smtClean="0">
                <a:solidFill>
                  <a:srgbClr val="000000"/>
                </a:solidFill>
              </a:rPr>
              <a:t>Khan's eldest son of four, Tushi, is reported to have had 40 sons. </a:t>
            </a:r>
          </a:p>
          <a:p>
            <a:pPr eaLnBrk="1" hangingPunct="1"/>
            <a:r>
              <a:rPr lang="en-US" sz="2800" smtClean="0">
                <a:solidFill>
                  <a:srgbClr val="000000"/>
                </a:solidFill>
              </a:rPr>
              <a:t>His grandson, Kubilai Khan had 22 legitimate sons, and was reported to have added 30 virgins to his harem each year</a:t>
            </a:r>
          </a:p>
          <a:p>
            <a:pPr eaLnBrk="1" hangingPunct="1"/>
            <a:endParaRPr lang="en-US" sz="2800" smtClean="0"/>
          </a:p>
        </p:txBody>
      </p:sp>
      <p:pic>
        <p:nvPicPr>
          <p:cNvPr id="19460" name="Picture 5" descr="genghis-kh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20574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6"/>
          <p:cNvSpPr>
            <a:spLocks noChangeArrowheads="1"/>
          </p:cNvSpPr>
          <p:nvPr/>
        </p:nvSpPr>
        <p:spPr bwMode="auto">
          <a:xfrm>
            <a:off x="1600200" y="6400800"/>
            <a:ext cx="10137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2400" b="0">
                <a:solidFill>
                  <a:schemeClr val="tx1"/>
                </a:solidFill>
              </a:rPr>
              <a:t>http://news.nationalgeographic.com/news/2003/02/0214_030214_genghis_2.html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71600" y="0"/>
            <a:ext cx="7543800" cy="1143000"/>
          </a:xfrm>
        </p:spPr>
        <p:txBody>
          <a:bodyPr/>
          <a:lstStyle/>
          <a:p>
            <a:pPr eaLnBrk="1" hangingPunct="1"/>
            <a:r>
              <a:rPr lang="en-US" smtClean="0"/>
              <a:t>Homologs, Loci, Genes, and Alleles </a:t>
            </a:r>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0484" name="Picture 5" descr="chrom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38" y="1143000"/>
            <a:ext cx="761206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lstStyle/>
          <a:p>
            <a:pPr eaLnBrk="1" hangingPunct="1"/>
            <a:r>
              <a:rPr lang="en-US" smtClean="0">
                <a:cs typeface="Times New Roman" pitchFamily="18" charset="0"/>
              </a:rPr>
              <a:t>11.2 Karyotyping Made Easy</a:t>
            </a:r>
          </a:p>
        </p:txBody>
      </p:sp>
      <p:sp>
        <p:nvSpPr>
          <p:cNvPr id="21507" name="Rectangle 1027"/>
          <p:cNvSpPr>
            <a:spLocks noGrp="1" noChangeArrowheads="1"/>
          </p:cNvSpPr>
          <p:nvPr>
            <p:ph type="body" idx="1"/>
          </p:nvPr>
        </p:nvSpPr>
        <p:spPr/>
        <p:txBody>
          <a:bodyPr/>
          <a:lstStyle/>
          <a:p>
            <a:pPr eaLnBrk="1" hangingPunct="1"/>
            <a:r>
              <a:rPr lang="en-US" sz="2800" b="1" smtClean="0"/>
              <a:t>Karyotypes </a:t>
            </a:r>
            <a:r>
              <a:rPr lang="en-US" sz="2800" smtClean="0"/>
              <a:t>are pictures of homologous chromosomes lined up together during Metaphase I of meiosis. The chromosome pictures are then arranged by size and pasted onto a sheet of paper.</a:t>
            </a:r>
          </a:p>
          <a:p>
            <a:pPr eaLnBrk="1" hangingPunct="1"/>
            <a:r>
              <a:rPr lang="en-US" sz="2800" b="1" smtClean="0"/>
              <a:t>Spectral Karyotypes</a:t>
            </a:r>
            <a:r>
              <a:rPr lang="en-US" sz="2800" smtClean="0"/>
              <a:t> use a range of fluorescent dyes that binds to specific regions of varying chromosomes</a:t>
            </a:r>
          </a:p>
          <a:p>
            <a:pPr lvl="1" eaLnBrk="1" hangingPunct="1"/>
            <a:r>
              <a:rPr lang="en-US" sz="2400" smtClean="0"/>
              <a:t>Used to identify structural abnormalities</a:t>
            </a:r>
          </a:p>
          <a:p>
            <a:pPr eaLnBrk="1" hangingPunct="1"/>
            <a:endParaRPr lang="en-US"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71600" y="666750"/>
            <a:ext cx="7543800" cy="876300"/>
          </a:xfrm>
        </p:spPr>
        <p:txBody>
          <a:bodyPr/>
          <a:lstStyle/>
          <a:p>
            <a:pPr eaLnBrk="1" hangingPunct="1"/>
            <a:r>
              <a:rPr lang="en-US" sz="6600" b="1" u="sng" smtClean="0"/>
              <a:t>Gametogenesis</a:t>
            </a:r>
          </a:p>
        </p:txBody>
      </p:sp>
      <p:sp>
        <p:nvSpPr>
          <p:cNvPr id="81923" name="Rectangle 3"/>
          <p:cNvSpPr>
            <a:spLocks noGrp="1" noChangeArrowheads="1"/>
          </p:cNvSpPr>
          <p:nvPr>
            <p:ph type="body" idx="1"/>
          </p:nvPr>
        </p:nvSpPr>
        <p:spPr>
          <a:xfrm>
            <a:off x="1447800" y="1981200"/>
            <a:ext cx="7391400" cy="4114800"/>
          </a:xfrm>
        </p:spPr>
        <p:txBody>
          <a:bodyPr/>
          <a:lstStyle/>
          <a:p>
            <a:pPr eaLnBrk="1" hangingPunct="1">
              <a:lnSpc>
                <a:spcPct val="90000"/>
              </a:lnSpc>
              <a:defRPr/>
            </a:pPr>
            <a:r>
              <a:rPr lang="en-US" sz="4400" b="1" smtClean="0">
                <a:solidFill>
                  <a:schemeClr val="bg2"/>
                </a:solidFill>
                <a:effectLst>
                  <a:outerShdw blurRad="38100" dist="38100" dir="2700000" algn="tl">
                    <a:srgbClr val="000000"/>
                  </a:outerShdw>
                </a:effectLst>
              </a:rPr>
              <a:t>The production of gametes (sex cells)</a:t>
            </a:r>
          </a:p>
          <a:p>
            <a:pPr eaLnBrk="1" hangingPunct="1">
              <a:lnSpc>
                <a:spcPct val="90000"/>
              </a:lnSpc>
              <a:defRPr/>
            </a:pPr>
            <a:r>
              <a:rPr lang="en-US" sz="4400" b="1" smtClean="0">
                <a:solidFill>
                  <a:schemeClr val="bg2"/>
                </a:solidFill>
                <a:effectLst>
                  <a:outerShdw blurRad="38100" dist="38100" dir="2700000" algn="tl">
                    <a:srgbClr val="000000"/>
                  </a:outerShdw>
                </a:effectLst>
              </a:rPr>
              <a:t>Males = spermatogenesis in the testes</a:t>
            </a:r>
          </a:p>
          <a:p>
            <a:pPr eaLnBrk="1" hangingPunct="1">
              <a:lnSpc>
                <a:spcPct val="90000"/>
              </a:lnSpc>
              <a:defRPr/>
            </a:pPr>
            <a:r>
              <a:rPr lang="en-US" sz="4400" b="1" smtClean="0">
                <a:solidFill>
                  <a:schemeClr val="bg2"/>
                </a:solidFill>
                <a:effectLst>
                  <a:outerShdw blurRad="38100" dist="38100" dir="2700000" algn="tl">
                    <a:srgbClr val="000000"/>
                  </a:outerShdw>
                </a:effectLst>
              </a:rPr>
              <a:t>Females = oogenesis in the ovaries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cs typeface="Times New Roman" pitchFamily="18" charset="0"/>
              </a:rPr>
              <a:t>11.2 Karyotyping Made Easy</a:t>
            </a:r>
          </a:p>
        </p:txBody>
      </p:sp>
      <p:pic>
        <p:nvPicPr>
          <p:cNvPr id="22531" name="Picture 6" descr="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575" y="1905000"/>
            <a:ext cx="403542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71600" y="990600"/>
            <a:ext cx="7543800" cy="1143000"/>
          </a:xfrm>
        </p:spPr>
        <p:txBody>
          <a:bodyPr/>
          <a:lstStyle/>
          <a:p>
            <a:pPr eaLnBrk="1" hangingPunct="1"/>
            <a:r>
              <a:rPr lang="en-US" smtClean="0">
                <a:cs typeface="Times New Roman" pitchFamily="18" charset="0"/>
              </a:rPr>
              <a:t>11.2 Karyotyping Made Easy</a:t>
            </a:r>
          </a:p>
        </p:txBody>
      </p:sp>
      <p:sp>
        <p:nvSpPr>
          <p:cNvPr id="23555" name="Rectangle 3"/>
          <p:cNvSpPr>
            <a:spLocks noGrp="1" noChangeArrowheads="1"/>
          </p:cNvSpPr>
          <p:nvPr>
            <p:ph type="body" idx="1"/>
          </p:nvPr>
        </p:nvSpPr>
        <p:spPr>
          <a:xfrm>
            <a:off x="2895600" y="1981200"/>
            <a:ext cx="6096000" cy="4114800"/>
          </a:xfrm>
        </p:spPr>
        <p:txBody>
          <a:bodyPr/>
          <a:lstStyle/>
          <a:p>
            <a:pPr eaLnBrk="1" hangingPunct="1"/>
            <a:r>
              <a:rPr lang="en-US" smtClean="0"/>
              <a:t>Chromosomes from the father of a retarded child. The conventional chromosome picture doesn't show any change, but the spectrally classified chromosomes show that a portion of chromosome 11 (blue) has been transferred to chromosome 1(yellow). </a:t>
            </a:r>
          </a:p>
        </p:txBody>
      </p:sp>
      <p:sp>
        <p:nvSpPr>
          <p:cNvPr id="23556" name="Rectangle 4"/>
          <p:cNvSpPr>
            <a:spLocks noChangeArrowheads="1"/>
          </p:cNvSpPr>
          <p:nvPr/>
        </p:nvSpPr>
        <p:spPr bwMode="auto">
          <a:xfrm>
            <a:off x="3043238" y="2771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pic>
        <p:nvPicPr>
          <p:cNvPr id="23557" name="Picture 6" descr="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27209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cs typeface="Times New Roman" pitchFamily="18" charset="0"/>
              </a:rPr>
              <a:t>11.2 Karyotyping Made Easy</a:t>
            </a:r>
          </a:p>
        </p:txBody>
      </p:sp>
      <p:sp>
        <p:nvSpPr>
          <p:cNvPr id="24579" name="Rectangle 3"/>
          <p:cNvSpPr>
            <a:spLocks noGrp="1" noChangeArrowheads="1"/>
          </p:cNvSpPr>
          <p:nvPr>
            <p:ph type="body" idx="1"/>
          </p:nvPr>
        </p:nvSpPr>
        <p:spPr/>
        <p:txBody>
          <a:bodyPr/>
          <a:lstStyle/>
          <a:p>
            <a:pPr eaLnBrk="1" hangingPunct="1"/>
            <a:endParaRPr lang="en-US" smtClean="0"/>
          </a:p>
        </p:txBody>
      </p:sp>
      <p:pic>
        <p:nvPicPr>
          <p:cNvPr id="24580" name="Picture 5" descr="humankaryo"/>
          <p:cNvPicPr>
            <a:picLocks noChangeAspect="1" noChangeArrowheads="1"/>
          </p:cNvPicPr>
          <p:nvPr/>
        </p:nvPicPr>
        <p:blipFill>
          <a:blip r:embed="rId2">
            <a:extLst>
              <a:ext uri="{28A0092B-C50C-407E-A947-70E740481C1C}">
                <a14:useLocalDpi xmlns:a14="http://schemas.microsoft.com/office/drawing/2010/main" val="0"/>
              </a:ext>
            </a:extLst>
          </a:blip>
          <a:srcRect l="9259" t="33951" r="14815" b="33951"/>
          <a:stretch>
            <a:fillRect/>
          </a:stretch>
        </p:blipFill>
        <p:spPr bwMode="auto">
          <a:xfrm>
            <a:off x="2209800" y="2895600"/>
            <a:ext cx="6248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smtClean="0">
                <a:cs typeface="Times New Roman" pitchFamily="18" charset="0"/>
              </a:rPr>
              <a:t>11.2 Karyotyping Made Easy</a:t>
            </a:r>
          </a:p>
        </p:txBody>
      </p:sp>
      <p:sp>
        <p:nvSpPr>
          <p:cNvPr id="25603" name="Rectangle 3"/>
          <p:cNvSpPr>
            <a:spLocks noGrp="1" noChangeArrowheads="1"/>
          </p:cNvSpPr>
          <p:nvPr>
            <p:ph type="body" idx="4294967295"/>
          </p:nvPr>
        </p:nvSpPr>
        <p:spPr/>
        <p:txBody>
          <a:bodyPr/>
          <a:lstStyle/>
          <a:p>
            <a:pPr>
              <a:spcBef>
                <a:spcPct val="0"/>
              </a:spcBef>
              <a:buClrTx/>
              <a:buFontTx/>
              <a:buNone/>
            </a:pPr>
            <a:r>
              <a:rPr lang="en-US" b="1" smtClean="0"/>
              <a:t>Translocation: a fragment is moved from one chromosome to another -</a:t>
            </a:r>
            <a:endParaRPr lang="en-US" smtClean="0"/>
          </a:p>
        </p:txBody>
      </p:sp>
      <p:pic>
        <p:nvPicPr>
          <p:cNvPr id="25604" name="Picture 4" descr="11translo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124200"/>
            <a:ext cx="27527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mtClean="0"/>
              <a:t>11.3 Impact of Crossing Over on Inheritance</a:t>
            </a:r>
            <a:br>
              <a:rPr lang="en-US" smtClean="0"/>
            </a:br>
            <a:endParaRPr lang="en-US" smtClean="0"/>
          </a:p>
        </p:txBody>
      </p:sp>
      <p:sp>
        <p:nvSpPr>
          <p:cNvPr id="26627" name="Rectangle 5"/>
          <p:cNvSpPr>
            <a:spLocks noGrp="1" noChangeArrowheads="1"/>
          </p:cNvSpPr>
          <p:nvPr>
            <p:ph type="body" idx="1"/>
          </p:nvPr>
        </p:nvSpPr>
        <p:spPr>
          <a:xfrm>
            <a:off x="1524000" y="1371600"/>
            <a:ext cx="7620000" cy="4114800"/>
          </a:xfrm>
        </p:spPr>
        <p:txBody>
          <a:bodyPr/>
          <a:lstStyle/>
          <a:p>
            <a:pPr eaLnBrk="1" hangingPunct="1">
              <a:lnSpc>
                <a:spcPct val="90000"/>
              </a:lnSpc>
            </a:pPr>
            <a:r>
              <a:rPr lang="en-US" sz="2800" b="1" u="sng" smtClean="0"/>
              <a:t>Gene Linkage (Linkage group )</a:t>
            </a:r>
          </a:p>
          <a:p>
            <a:pPr lvl="1" eaLnBrk="1" hangingPunct="1">
              <a:lnSpc>
                <a:spcPct val="90000"/>
              </a:lnSpc>
            </a:pPr>
            <a:r>
              <a:rPr lang="en-US" sz="2400" b="1" smtClean="0"/>
              <a:t>Several linked genes on each type of chromosome . </a:t>
            </a:r>
          </a:p>
          <a:p>
            <a:pPr eaLnBrk="1" hangingPunct="1">
              <a:lnSpc>
                <a:spcPct val="90000"/>
              </a:lnSpc>
            </a:pPr>
            <a:r>
              <a:rPr lang="en-US" sz="2800" b="1" u="sng" smtClean="0"/>
              <a:t>Crossing Over</a:t>
            </a:r>
            <a:endParaRPr lang="en-US" sz="2800" b="1" smtClean="0"/>
          </a:p>
          <a:p>
            <a:pPr lvl="1" eaLnBrk="1" hangingPunct="1">
              <a:lnSpc>
                <a:spcPct val="90000"/>
              </a:lnSpc>
            </a:pPr>
            <a:r>
              <a:rPr lang="en-US" sz="2400" b="1" smtClean="0"/>
              <a:t>Linkage can be disrupted by </a:t>
            </a:r>
            <a:r>
              <a:rPr lang="en-US" sz="2400" b="1" smtClean="0">
                <a:hlinkClick r:id="rId2"/>
              </a:rPr>
              <a:t>crossing over. </a:t>
            </a:r>
            <a:endParaRPr lang="en-US" sz="2400" b="1" smtClean="0"/>
          </a:p>
          <a:p>
            <a:pPr lvl="1" eaLnBrk="1" hangingPunct="1">
              <a:lnSpc>
                <a:spcPct val="90000"/>
              </a:lnSpc>
            </a:pPr>
            <a:r>
              <a:rPr lang="en-US" sz="2400" b="1" smtClean="0"/>
              <a:t>Crossing over is an exchange of parts of homologous chromosomes.</a:t>
            </a:r>
          </a:p>
          <a:p>
            <a:pPr eaLnBrk="1" hangingPunct="1">
              <a:lnSpc>
                <a:spcPct val="90000"/>
              </a:lnSpc>
            </a:pPr>
            <a:r>
              <a:rPr lang="en-US" sz="2800" b="1" smtClean="0"/>
              <a:t>The animation describes (Audio - Important) on </a:t>
            </a:r>
            <a:r>
              <a:rPr lang="en-US" sz="2800" b="1" smtClean="0">
                <a:hlinkClick r:id="rId3"/>
              </a:rPr>
              <a:t>crossing over</a:t>
            </a:r>
            <a:r>
              <a:rPr lang="en-US" sz="2800" b="1" smtClean="0"/>
              <a:t>. </a:t>
            </a:r>
          </a:p>
          <a:p>
            <a:pPr eaLnBrk="1" hangingPunct="1">
              <a:lnSpc>
                <a:spcPct val="90000"/>
              </a:lnSpc>
              <a:buFont typeface="Wingdings" pitchFamily="2" charset="2"/>
              <a:buNone/>
            </a:pPr>
            <a:r>
              <a:rPr lang="en-US" sz="2800" smtClean="0"/>
              <a:t>	</a:t>
            </a:r>
          </a:p>
        </p:txBody>
      </p:sp>
      <p:pic>
        <p:nvPicPr>
          <p:cNvPr id="26628" name="Picture 7" descr="crossover"/>
          <p:cNvPicPr>
            <a:picLocks noChangeAspect="1" noChangeArrowheads="1"/>
          </p:cNvPicPr>
          <p:nvPr/>
        </p:nvPicPr>
        <p:blipFill>
          <a:blip r:embed="rId4">
            <a:extLst>
              <a:ext uri="{28A0092B-C50C-407E-A947-70E740481C1C}">
                <a14:useLocalDpi xmlns:a14="http://schemas.microsoft.com/office/drawing/2010/main" val="0"/>
              </a:ext>
            </a:extLst>
          </a:blip>
          <a:srcRect t="43828" b="13823"/>
          <a:stretch>
            <a:fillRect/>
          </a:stretch>
        </p:blipFill>
        <p:spPr bwMode="auto">
          <a:xfrm>
            <a:off x="2133600" y="4800600"/>
            <a:ext cx="647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1600" y="762000"/>
            <a:ext cx="7772400" cy="762000"/>
          </a:xfrm>
        </p:spPr>
        <p:txBody>
          <a:bodyPr/>
          <a:lstStyle/>
          <a:p>
            <a:pPr algn="l" eaLnBrk="1" hangingPunct="1"/>
            <a:r>
              <a:rPr lang="en-US" smtClean="0"/>
              <a:t>Gene Linkage</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l="14000" t="11333" r="39767" b="35895"/>
          <a:stretch>
            <a:fillRect/>
          </a:stretch>
        </p:blipFill>
        <p:spPr bwMode="auto">
          <a:xfrm>
            <a:off x="5791200" y="0"/>
            <a:ext cx="33528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7652" name="Rectangle 5"/>
          <p:cNvSpPr>
            <a:spLocks noChangeArrowheads="1"/>
          </p:cNvSpPr>
          <p:nvPr/>
        </p:nvSpPr>
        <p:spPr bwMode="auto">
          <a:xfrm>
            <a:off x="1447800" y="2971800"/>
            <a:ext cx="76962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spcBef>
                <a:spcPct val="50000"/>
              </a:spcBef>
              <a:buFontTx/>
              <a:buChar char="•"/>
            </a:pPr>
            <a:r>
              <a:rPr lang="en-US" sz="2800" b="0">
                <a:solidFill>
                  <a:schemeClr val="tx1"/>
                </a:solidFill>
              </a:rPr>
              <a:t>One human cell contains about 30,00 genes</a:t>
            </a:r>
          </a:p>
          <a:p>
            <a:pPr>
              <a:spcBef>
                <a:spcPct val="50000"/>
              </a:spcBef>
              <a:buFontTx/>
              <a:buChar char="•"/>
            </a:pPr>
            <a:r>
              <a:rPr lang="en-US" sz="2800" b="0">
                <a:solidFill>
                  <a:schemeClr val="tx1"/>
                </a:solidFill>
              </a:rPr>
              <a:t>Each cell has 46 chromosome, SO </a:t>
            </a:r>
          </a:p>
          <a:p>
            <a:pPr>
              <a:spcBef>
                <a:spcPct val="50000"/>
              </a:spcBef>
              <a:buFontTx/>
              <a:buChar char="•"/>
            </a:pPr>
            <a:r>
              <a:rPr lang="en-US" sz="2800" b="0">
                <a:solidFill>
                  <a:schemeClr val="tx1"/>
                </a:solidFill>
              </a:rPr>
              <a:t>   Each chromosome has thousands of genes</a:t>
            </a:r>
          </a:p>
          <a:p>
            <a:pPr>
              <a:spcBef>
                <a:spcPct val="50000"/>
              </a:spcBef>
            </a:pPr>
            <a:r>
              <a:rPr lang="en-US" sz="2800" b="0">
                <a:solidFill>
                  <a:schemeClr val="tx1"/>
                </a:solidFill>
              </a:rPr>
              <a:t>*****Linked genes are located on the same gene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71600" y="152400"/>
            <a:ext cx="7543800" cy="803275"/>
          </a:xfrm>
        </p:spPr>
        <p:txBody>
          <a:bodyPr/>
          <a:lstStyle/>
          <a:p>
            <a:pPr eaLnBrk="1" hangingPunct="1"/>
            <a:r>
              <a:rPr lang="en-US" sz="6000" b="1" u="sng" smtClean="0"/>
              <a:t>Crossing-Over</a:t>
            </a:r>
          </a:p>
        </p:txBody>
      </p:sp>
      <p:sp>
        <p:nvSpPr>
          <p:cNvPr id="70659" name="Rectangle 3"/>
          <p:cNvSpPr>
            <a:spLocks noGrp="1" noChangeArrowheads="1"/>
          </p:cNvSpPr>
          <p:nvPr>
            <p:ph type="body" sz="half" idx="1"/>
          </p:nvPr>
        </p:nvSpPr>
        <p:spPr>
          <a:xfrm>
            <a:off x="-381000" y="1143000"/>
            <a:ext cx="9144000" cy="2971800"/>
          </a:xfrm>
        </p:spPr>
        <p:txBody>
          <a:bodyPr/>
          <a:lstStyle/>
          <a:p>
            <a:pPr eaLnBrk="1" hangingPunct="1"/>
            <a:r>
              <a:rPr lang="en-US" sz="2800" b="1" smtClean="0"/>
              <a:t>The chromatids of homologous chromosomes often twist around each other, break, exchange segments and rejoin.  Crossing-over is a source of genetic variation in sexual reproduction</a:t>
            </a:r>
          </a:p>
        </p:txBody>
      </p:sp>
      <p:pic>
        <p:nvPicPr>
          <p:cNvPr id="28676" name="Picture 4" descr="meiosis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t="28156"/>
          <a:stretch>
            <a:fillRect/>
          </a:stretch>
        </p:blipFill>
        <p:spPr>
          <a:xfrm>
            <a:off x="3581400" y="3362325"/>
            <a:ext cx="5562600" cy="3495675"/>
          </a:xfrm>
          <a:noFill/>
        </p:spPr>
      </p:pic>
      <p:pic>
        <p:nvPicPr>
          <p:cNvPr id="28677" name="Picture 6" descr="cros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30538"/>
            <a:ext cx="419100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26066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0">
              <a:solidFill>
                <a:schemeClr val="tx1"/>
              </a:solidFill>
            </a:endParaRPr>
          </a:p>
          <a:p>
            <a:pPr eaLnBrk="0" hangingPunct="0"/>
            <a:endParaRPr lang="en-US" sz="2400" b="0">
              <a:solidFill>
                <a:schemeClr val="tx1"/>
              </a:solidFill>
            </a:endParaRPr>
          </a:p>
        </p:txBody>
      </p:sp>
      <p:sp>
        <p:nvSpPr>
          <p:cNvPr id="29699" name="Rectangle 3"/>
          <p:cNvSpPr>
            <a:spLocks noChangeArrowheads="1"/>
          </p:cNvSpPr>
          <p:nvPr/>
        </p:nvSpPr>
        <p:spPr bwMode="auto">
          <a:xfrm>
            <a:off x="0" y="34290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0">
              <a:solidFill>
                <a:schemeClr val="tx1"/>
              </a:solidFill>
            </a:endParaRPr>
          </a:p>
          <a:p>
            <a:pPr eaLnBrk="0" hangingPunct="0"/>
            <a:endParaRPr lang="en-US" sz="2400" b="0">
              <a:solidFill>
                <a:schemeClr val="tx1"/>
              </a:solidFill>
            </a:endParaRPr>
          </a:p>
        </p:txBody>
      </p:sp>
      <p:sp>
        <p:nvSpPr>
          <p:cNvPr id="29700" name="Rectangle 4"/>
          <p:cNvSpPr>
            <a:spLocks noChangeArrowheads="1"/>
          </p:cNvSpPr>
          <p:nvPr/>
        </p:nvSpPr>
        <p:spPr bwMode="auto">
          <a:xfrm>
            <a:off x="0" y="26066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0">
              <a:solidFill>
                <a:schemeClr val="tx1"/>
              </a:solidFill>
            </a:endParaRPr>
          </a:p>
          <a:p>
            <a:pPr eaLnBrk="0" hangingPunct="0"/>
            <a:endParaRPr lang="en-US" sz="2400" b="0">
              <a:solidFill>
                <a:schemeClr val="tx1"/>
              </a:solidFill>
            </a:endParaRPr>
          </a:p>
        </p:txBody>
      </p:sp>
      <p:sp>
        <p:nvSpPr>
          <p:cNvPr id="29701" name="Rectangle 5"/>
          <p:cNvSpPr>
            <a:spLocks noChangeArrowheads="1"/>
          </p:cNvSpPr>
          <p:nvPr/>
        </p:nvSpPr>
        <p:spPr bwMode="auto">
          <a:xfrm>
            <a:off x="0" y="34290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0">
              <a:solidFill>
                <a:schemeClr val="tx1"/>
              </a:solidFill>
            </a:endParaRPr>
          </a:p>
          <a:p>
            <a:pPr eaLnBrk="0" hangingPunct="0"/>
            <a:endParaRPr lang="en-US" sz="2400" b="0">
              <a:solidFill>
                <a:schemeClr val="tx1"/>
              </a:solidFill>
            </a:endParaRPr>
          </a:p>
        </p:txBody>
      </p:sp>
      <p:sp>
        <p:nvSpPr>
          <p:cNvPr id="29702" name="Rectangle 7"/>
          <p:cNvSpPr>
            <a:spLocks noChangeArrowheads="1"/>
          </p:cNvSpPr>
          <p:nvPr/>
        </p:nvSpPr>
        <p:spPr bwMode="auto">
          <a:xfrm>
            <a:off x="0" y="34290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0">
              <a:solidFill>
                <a:schemeClr val="tx1"/>
              </a:solidFill>
            </a:endParaRPr>
          </a:p>
          <a:p>
            <a:pPr eaLnBrk="0" hangingPunct="0"/>
            <a:endParaRPr lang="en-US" sz="2400" b="0">
              <a:solidFill>
                <a:schemeClr val="tx1"/>
              </a:solidFill>
            </a:endParaRPr>
          </a:p>
        </p:txBody>
      </p:sp>
      <p:sp>
        <p:nvSpPr>
          <p:cNvPr id="29703" name="Rectangle 9"/>
          <p:cNvSpPr>
            <a:spLocks noChangeArrowheads="1"/>
          </p:cNvSpPr>
          <p:nvPr/>
        </p:nvSpPr>
        <p:spPr bwMode="auto">
          <a:xfrm>
            <a:off x="0" y="34290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0">
              <a:solidFill>
                <a:schemeClr val="tx1"/>
              </a:solidFill>
            </a:endParaRPr>
          </a:p>
          <a:p>
            <a:pPr eaLnBrk="0" hangingPunct="0"/>
            <a:endParaRPr lang="en-US" sz="2400" b="0">
              <a:solidFill>
                <a:schemeClr val="tx1"/>
              </a:solidFill>
            </a:endParaRPr>
          </a:p>
        </p:txBody>
      </p:sp>
      <p:sp>
        <p:nvSpPr>
          <p:cNvPr id="29704" name="Rectangle 11"/>
          <p:cNvSpPr>
            <a:spLocks noChangeArrowheads="1"/>
          </p:cNvSpPr>
          <p:nvPr/>
        </p:nvSpPr>
        <p:spPr bwMode="auto">
          <a:xfrm>
            <a:off x="3565525" y="2309813"/>
            <a:ext cx="20129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0">
                <a:solidFill>
                  <a:schemeClr val="tx1"/>
                </a:solidFill>
              </a:rPr>
              <a:t>  </a:t>
            </a:r>
            <a:r>
              <a:rPr lang="en-US" sz="8100" b="0">
                <a:solidFill>
                  <a:schemeClr val="tx1"/>
                </a:solidFill>
              </a:rPr>
              <a:t> </a:t>
            </a:r>
            <a:r>
              <a:rPr lang="en-US" sz="2400" b="0">
                <a:solidFill>
                  <a:schemeClr val="tx1"/>
                </a:solidFill>
              </a:rPr>
              <a:t>                     </a:t>
            </a:r>
          </a:p>
          <a:p>
            <a:pPr eaLnBrk="0" hangingPunct="0"/>
            <a:r>
              <a:rPr lang="en-US" sz="2400" b="0">
                <a:solidFill>
                  <a:schemeClr val="tx1"/>
                </a:solidFill>
              </a:rPr>
              <a:t>     </a:t>
            </a:r>
          </a:p>
        </p:txBody>
      </p:sp>
      <p:pic>
        <p:nvPicPr>
          <p:cNvPr id="29705" name="Picture 12" descr="Meiosis89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19200"/>
            <a:ext cx="35814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 Box 14"/>
          <p:cNvSpPr txBox="1">
            <a:spLocks noChangeArrowheads="1"/>
          </p:cNvSpPr>
          <p:nvPr/>
        </p:nvSpPr>
        <p:spPr bwMode="auto">
          <a:xfrm>
            <a:off x="1828800" y="3962400"/>
            <a:ext cx="7315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Times New Roman" pitchFamily="18" charset="0"/>
              </a:defRPr>
            </a:lvl1pPr>
            <a:lvl2pPr marL="742950" indent="-285750" eaLnBrk="0" hangingPunct="0">
              <a:defRPr sz="4400" b="1">
                <a:solidFill>
                  <a:schemeClr val="bg2"/>
                </a:solidFill>
                <a:latin typeface="Times New Roman" pitchFamily="18" charset="0"/>
              </a:defRPr>
            </a:lvl2pPr>
            <a:lvl3pPr marL="1143000" indent="-228600" eaLnBrk="0" hangingPunct="0">
              <a:defRPr sz="4400" b="1">
                <a:solidFill>
                  <a:schemeClr val="bg2"/>
                </a:solidFill>
                <a:latin typeface="Times New Roman" pitchFamily="18" charset="0"/>
              </a:defRPr>
            </a:lvl3pPr>
            <a:lvl4pPr marL="1600200" indent="-228600" eaLnBrk="0" hangingPunct="0">
              <a:defRPr sz="4400" b="1">
                <a:solidFill>
                  <a:schemeClr val="bg2"/>
                </a:solidFill>
                <a:latin typeface="Times New Roman" pitchFamily="18" charset="0"/>
              </a:defRPr>
            </a:lvl4pPr>
            <a:lvl5pPr marL="2057400" indent="-228600" eaLnBrk="0" hangingPunct="0">
              <a:defRPr sz="4400" b="1">
                <a:solidFill>
                  <a:schemeClr val="bg2"/>
                </a:solidFill>
                <a:latin typeface="Times New Roman" pitchFamily="18" charset="0"/>
              </a:defRPr>
            </a:lvl5pPr>
            <a:lvl6pPr marL="2514600" indent="-228600" eaLnBrk="0" fontAlgn="base" hangingPunct="0">
              <a:spcBef>
                <a:spcPct val="0"/>
              </a:spcBef>
              <a:spcAft>
                <a:spcPct val="0"/>
              </a:spcAft>
              <a:defRPr sz="4400" b="1">
                <a:solidFill>
                  <a:schemeClr val="bg2"/>
                </a:solidFill>
                <a:latin typeface="Times New Roman" pitchFamily="18" charset="0"/>
              </a:defRPr>
            </a:lvl6pPr>
            <a:lvl7pPr marL="2971800" indent="-228600" eaLnBrk="0" fontAlgn="base" hangingPunct="0">
              <a:spcBef>
                <a:spcPct val="0"/>
              </a:spcBef>
              <a:spcAft>
                <a:spcPct val="0"/>
              </a:spcAft>
              <a:defRPr sz="4400" b="1">
                <a:solidFill>
                  <a:schemeClr val="bg2"/>
                </a:solidFill>
                <a:latin typeface="Times New Roman" pitchFamily="18" charset="0"/>
              </a:defRPr>
            </a:lvl7pPr>
            <a:lvl8pPr marL="3429000" indent="-228600" eaLnBrk="0" fontAlgn="base" hangingPunct="0">
              <a:spcBef>
                <a:spcPct val="0"/>
              </a:spcBef>
              <a:spcAft>
                <a:spcPct val="0"/>
              </a:spcAft>
              <a:defRPr sz="4400" b="1">
                <a:solidFill>
                  <a:schemeClr val="bg2"/>
                </a:solidFill>
                <a:latin typeface="Times New Roman" pitchFamily="18" charset="0"/>
              </a:defRPr>
            </a:lvl8pPr>
            <a:lvl9pPr marL="3886200" indent="-228600" eaLnBrk="0" fontAlgn="base" hangingPunct="0">
              <a:spcBef>
                <a:spcPct val="0"/>
              </a:spcBef>
              <a:spcAft>
                <a:spcPct val="0"/>
              </a:spcAft>
              <a:defRPr sz="4400" b="1">
                <a:solidFill>
                  <a:schemeClr val="bg2"/>
                </a:solidFill>
                <a:latin typeface="Times New Roman" pitchFamily="18" charset="0"/>
              </a:defRPr>
            </a:lvl9pPr>
          </a:lstStyle>
          <a:p>
            <a:pPr eaLnBrk="1" hangingPunct="1">
              <a:spcBef>
                <a:spcPct val="50000"/>
              </a:spcBef>
            </a:pPr>
            <a:r>
              <a:rPr lang="en-US" sz="2400">
                <a:solidFill>
                  <a:schemeClr val="tx2"/>
                </a:solidFill>
              </a:rPr>
              <a:t>Crossing Over</a:t>
            </a:r>
            <a:r>
              <a:rPr lang="en-US" sz="2400">
                <a:solidFill>
                  <a:schemeClr val="tx1"/>
                </a:solidFill>
              </a:rPr>
              <a:t>: Two different strands of DNA exchange information</a:t>
            </a:r>
          </a:p>
          <a:p>
            <a:pPr eaLnBrk="1" hangingPunct="1">
              <a:spcBef>
                <a:spcPct val="50000"/>
              </a:spcBef>
            </a:pPr>
            <a:r>
              <a:rPr lang="en-US" sz="2400">
                <a:solidFill>
                  <a:schemeClr val="tx2"/>
                </a:solidFill>
              </a:rPr>
              <a:t>Recombination</a:t>
            </a:r>
            <a:r>
              <a:rPr lang="en-US" sz="2400">
                <a:solidFill>
                  <a:schemeClr val="tx1"/>
                </a:solidFill>
              </a:rPr>
              <a:t>: result from crossing over, forms </a:t>
            </a:r>
          </a:p>
          <a:p>
            <a:pPr eaLnBrk="1" hangingPunct="1">
              <a:spcBef>
                <a:spcPct val="50000"/>
              </a:spcBef>
            </a:pPr>
            <a:r>
              <a:rPr lang="en-US" sz="2400">
                <a:solidFill>
                  <a:schemeClr val="tx1"/>
                </a:solidFill>
              </a:rPr>
              <a:t>”recombinate chromatids”</a:t>
            </a:r>
          </a:p>
        </p:txBody>
      </p:sp>
      <p:sp>
        <p:nvSpPr>
          <p:cNvPr id="29707" name="Rectangle 15"/>
          <p:cNvSpPr>
            <a:spLocks noChangeArrowheads="1"/>
          </p:cNvSpPr>
          <p:nvPr/>
        </p:nvSpPr>
        <p:spPr bwMode="auto">
          <a:xfrm>
            <a:off x="1620838" y="304800"/>
            <a:ext cx="75231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a:spcBef>
                <a:spcPct val="50000"/>
              </a:spcBef>
            </a:pPr>
            <a:r>
              <a:rPr lang="en-US">
                <a:solidFill>
                  <a:schemeClr val="tx1"/>
                </a:solidFill>
              </a:rPr>
              <a:t>Crossing Over With Mr. Rizzo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For Monday</a:t>
            </a:r>
          </a:p>
        </p:txBody>
      </p:sp>
      <p:sp>
        <p:nvSpPr>
          <p:cNvPr id="30723" name="Content Placeholder 2"/>
          <p:cNvSpPr>
            <a:spLocks noGrp="1"/>
          </p:cNvSpPr>
          <p:nvPr>
            <p:ph idx="1"/>
          </p:nvPr>
        </p:nvSpPr>
        <p:spPr/>
        <p:txBody>
          <a:bodyPr/>
          <a:lstStyle/>
          <a:p>
            <a:r>
              <a:rPr lang="en-US" smtClean="0"/>
              <a:t>Start reading Chapter 15</a:t>
            </a:r>
          </a:p>
        </p:txBody>
      </p:sp>
      <p:pic>
        <p:nvPicPr>
          <p:cNvPr id="30724" name="Picture 12" descr="Meiosis89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159250"/>
            <a:ext cx="35814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600" y="0"/>
            <a:ext cx="7543800" cy="1143000"/>
          </a:xfrm>
        </p:spPr>
        <p:txBody>
          <a:bodyPr/>
          <a:lstStyle/>
          <a:p>
            <a:pPr eaLnBrk="1" hangingPunct="1"/>
            <a:r>
              <a:rPr lang="en-US" smtClean="0">
                <a:cs typeface="Times New Roman" pitchFamily="18" charset="0"/>
              </a:rPr>
              <a:t>11.4 Human Genetic Analysis </a:t>
            </a:r>
          </a:p>
        </p:txBody>
      </p:sp>
      <p:sp>
        <p:nvSpPr>
          <p:cNvPr id="31747" name="Rectangle 3"/>
          <p:cNvSpPr>
            <a:spLocks noGrp="1" noChangeArrowheads="1"/>
          </p:cNvSpPr>
          <p:nvPr>
            <p:ph type="body" idx="1"/>
          </p:nvPr>
        </p:nvSpPr>
        <p:spPr>
          <a:xfrm>
            <a:off x="0" y="838200"/>
            <a:ext cx="8991600" cy="4114800"/>
          </a:xfrm>
        </p:spPr>
        <p:txBody>
          <a:bodyPr/>
          <a:lstStyle/>
          <a:p>
            <a:pPr eaLnBrk="1" hangingPunct="1">
              <a:lnSpc>
                <a:spcPct val="90000"/>
              </a:lnSpc>
            </a:pPr>
            <a:r>
              <a:rPr lang="en-US" sz="2800" b="1" smtClean="0"/>
              <a:t>A pedigree chart shows genetic connections among individuals using standardized symbols</a:t>
            </a:r>
          </a:p>
          <a:p>
            <a:pPr eaLnBrk="1" hangingPunct="1">
              <a:lnSpc>
                <a:spcPct val="90000"/>
              </a:lnSpc>
            </a:pPr>
            <a:r>
              <a:rPr lang="en-US" sz="2800" b="1" smtClean="0"/>
              <a:t>A pedigree for polydactyly,</a:t>
            </a:r>
          </a:p>
          <a:p>
            <a:pPr lvl="1" eaLnBrk="1" hangingPunct="1">
              <a:lnSpc>
                <a:spcPct val="90000"/>
              </a:lnSpc>
            </a:pPr>
            <a:endParaRPr lang="en-US" sz="2400" b="1"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r>
              <a:rPr lang="en-US" sz="2400" b="1" smtClean="0"/>
              <a:t>This animation (Audio - Important) describes </a:t>
            </a:r>
            <a:r>
              <a:rPr lang="en-US" sz="2400" b="1" smtClean="0">
                <a:hlinkClick r:id="rId2"/>
              </a:rPr>
              <a:t>pedigree charts. </a:t>
            </a:r>
            <a:endParaRPr lang="en-US" sz="2400" b="1" smtClean="0"/>
          </a:p>
          <a:p>
            <a:pPr eaLnBrk="1" hangingPunct="1">
              <a:lnSpc>
                <a:spcPct val="90000"/>
              </a:lnSpc>
            </a:pPr>
            <a:endParaRPr lang="en-US" sz="2400" smtClean="0"/>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l="3125" t="47917" r="42188" b="10417"/>
          <a:stretch>
            <a:fillRect/>
          </a:stretch>
        </p:blipFill>
        <p:spPr bwMode="auto">
          <a:xfrm>
            <a:off x="0" y="2220913"/>
            <a:ext cx="678180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l="14844" t="16667" r="60156" b="53125"/>
          <a:stretch>
            <a:fillRect/>
          </a:stretch>
        </p:blipFill>
        <p:spPr bwMode="auto">
          <a:xfrm>
            <a:off x="6705600" y="2220913"/>
            <a:ext cx="243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1750" name="Rectangle 6"/>
          <p:cNvSpPr>
            <a:spLocks noChangeArrowheads="1"/>
          </p:cNvSpPr>
          <p:nvPr/>
        </p:nvSpPr>
        <p:spPr bwMode="auto">
          <a:xfrm>
            <a:off x="6553200" y="4430713"/>
            <a:ext cx="2590800" cy="822325"/>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lang="en-US" sz="2400">
                <a:solidFill>
                  <a:schemeClr val="tx1"/>
                </a:solidFill>
              </a:rPr>
              <a:t>Black#s: fingers</a:t>
            </a:r>
          </a:p>
          <a:p>
            <a:r>
              <a:rPr lang="en-US" sz="2400">
                <a:solidFill>
                  <a:schemeClr val="tx1"/>
                </a:solidFill>
              </a:rPr>
              <a:t>Blue#s: toes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Mitosis vs Meiosis</a:t>
            </a:r>
          </a:p>
        </p:txBody>
      </p:sp>
      <p:sp>
        <p:nvSpPr>
          <p:cNvPr id="7171" name="Rectangle 3"/>
          <p:cNvSpPr>
            <a:spLocks noGrp="1" noChangeArrowheads="1"/>
          </p:cNvSpPr>
          <p:nvPr>
            <p:ph type="body" idx="1"/>
          </p:nvPr>
        </p:nvSpPr>
        <p:spPr/>
        <p:txBody>
          <a:bodyPr/>
          <a:lstStyle/>
          <a:p>
            <a:pPr eaLnBrk="1" hangingPunct="1"/>
            <a:endParaRPr lang="en-US" smtClean="0"/>
          </a:p>
        </p:txBody>
      </p:sp>
      <p:pic>
        <p:nvPicPr>
          <p:cNvPr id="7172" name="Picture 4" descr="darwin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8534400" cy="69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371600" y="0"/>
            <a:ext cx="7543800" cy="1143000"/>
          </a:xfrm>
        </p:spPr>
        <p:txBody>
          <a:bodyPr/>
          <a:lstStyle/>
          <a:p>
            <a:pPr eaLnBrk="1" hangingPunct="1"/>
            <a:r>
              <a:rPr lang="en-US" smtClean="0">
                <a:cs typeface="Times New Roman" pitchFamily="18" charset="0"/>
              </a:rPr>
              <a:t>11.4 Human Genetic Analysis </a:t>
            </a:r>
          </a:p>
        </p:txBody>
      </p:sp>
      <p:sp>
        <p:nvSpPr>
          <p:cNvPr id="32771" name="Rectangle 3"/>
          <p:cNvSpPr>
            <a:spLocks noGrp="1" noChangeArrowheads="1"/>
          </p:cNvSpPr>
          <p:nvPr>
            <p:ph type="body" idx="4294967295"/>
          </p:nvPr>
        </p:nvSpPr>
        <p:spPr>
          <a:xfrm>
            <a:off x="0" y="838200"/>
            <a:ext cx="8991600" cy="4114800"/>
          </a:xfrm>
        </p:spPr>
        <p:txBody>
          <a:bodyPr/>
          <a:lstStyle/>
          <a:p>
            <a:pPr eaLnBrk="1" hangingPunct="1">
              <a:lnSpc>
                <a:spcPct val="90000"/>
              </a:lnSpc>
            </a:pPr>
            <a:r>
              <a:rPr lang="en-US" sz="2800" b="1" smtClean="0"/>
              <a:t>A pedigree chart shows genetic connections among individuals using standardized symbols</a:t>
            </a:r>
          </a:p>
          <a:p>
            <a:pPr eaLnBrk="1" hangingPunct="1">
              <a:lnSpc>
                <a:spcPct val="90000"/>
              </a:lnSpc>
            </a:pPr>
            <a:r>
              <a:rPr lang="en-US" sz="2800" b="1" smtClean="0"/>
              <a:t>A pedigree for polydactyly,</a:t>
            </a:r>
          </a:p>
          <a:p>
            <a:pPr lvl="1" eaLnBrk="1" hangingPunct="1">
              <a:lnSpc>
                <a:spcPct val="90000"/>
              </a:lnSpc>
            </a:pPr>
            <a:endParaRPr lang="en-US" sz="2400" b="1"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r>
              <a:rPr lang="en-US" sz="2400" b="1" smtClean="0"/>
              <a:t>This animation (Audio - Important) describes </a:t>
            </a:r>
            <a:r>
              <a:rPr lang="en-US" sz="2400" b="1" smtClean="0">
                <a:hlinkClick r:id="rId2"/>
              </a:rPr>
              <a:t>pedigree charts. </a:t>
            </a:r>
            <a:endParaRPr lang="en-US" sz="2400" b="1" smtClean="0"/>
          </a:p>
          <a:p>
            <a:pPr eaLnBrk="1" hangingPunct="1">
              <a:lnSpc>
                <a:spcPct val="90000"/>
              </a:lnSpc>
            </a:pPr>
            <a:endParaRPr lang="en-US" sz="2400" smtClean="0"/>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l="14844" t="16667" r="60156" b="53125"/>
          <a:stretch>
            <a:fillRect/>
          </a:stretch>
        </p:blipFill>
        <p:spPr bwMode="auto">
          <a:xfrm>
            <a:off x="6705600" y="2220913"/>
            <a:ext cx="243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2773" name="Rectangle 6"/>
          <p:cNvSpPr>
            <a:spLocks noChangeArrowheads="1"/>
          </p:cNvSpPr>
          <p:nvPr/>
        </p:nvSpPr>
        <p:spPr bwMode="auto">
          <a:xfrm>
            <a:off x="6553200" y="4430713"/>
            <a:ext cx="2590800" cy="822325"/>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lang="en-US" sz="2400">
                <a:solidFill>
                  <a:schemeClr val="tx1"/>
                </a:solidFill>
              </a:rPr>
              <a:t>Black#s: fingers</a:t>
            </a:r>
          </a:p>
          <a:p>
            <a:r>
              <a:rPr lang="en-US" sz="2400">
                <a:solidFill>
                  <a:schemeClr val="tx1"/>
                </a:solidFill>
              </a:rPr>
              <a:t>Blue#s: toes</a:t>
            </a:r>
          </a:p>
        </p:txBody>
      </p:sp>
      <p:pic>
        <p:nvPicPr>
          <p:cNvPr id="32774" name="Picture 8" descr="monof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0"/>
            <a:ext cx="60198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0"/>
            <a:ext cx="7543800" cy="1143000"/>
          </a:xfrm>
        </p:spPr>
        <p:txBody>
          <a:bodyPr/>
          <a:lstStyle/>
          <a:p>
            <a:pPr eaLnBrk="1" hangingPunct="1"/>
            <a:r>
              <a:rPr lang="en-US" smtClean="0">
                <a:cs typeface="Times New Roman" pitchFamily="18" charset="0"/>
              </a:rPr>
              <a:t>11.4 </a:t>
            </a:r>
            <a:r>
              <a:rPr lang="en-US" b="1" u="sng" smtClean="0">
                <a:cs typeface="Times New Roman" pitchFamily="18" charset="0"/>
              </a:rPr>
              <a:t>Human Genetic Disorders</a:t>
            </a:r>
            <a:br>
              <a:rPr lang="en-US" b="1" u="sng" smtClean="0">
                <a:cs typeface="Times New Roman" pitchFamily="18" charset="0"/>
              </a:rPr>
            </a:br>
            <a:endParaRPr lang="en-US" b="1" u="sng" smtClean="0">
              <a:cs typeface="Times New Roman" pitchFamily="18" charset="0"/>
            </a:endParaRPr>
          </a:p>
        </p:txBody>
      </p:sp>
      <p:sp>
        <p:nvSpPr>
          <p:cNvPr id="33795" name="Rectangle 3"/>
          <p:cNvSpPr>
            <a:spLocks noGrp="1" noChangeArrowheads="1"/>
          </p:cNvSpPr>
          <p:nvPr>
            <p:ph type="body" idx="1"/>
          </p:nvPr>
        </p:nvSpPr>
        <p:spPr>
          <a:xfrm>
            <a:off x="0" y="838200"/>
            <a:ext cx="8991600" cy="3657600"/>
          </a:xfrm>
        </p:spPr>
        <p:txBody>
          <a:bodyPr/>
          <a:lstStyle/>
          <a:p>
            <a:pPr eaLnBrk="1" hangingPunct="1">
              <a:lnSpc>
                <a:spcPct val="90000"/>
              </a:lnSpc>
            </a:pPr>
            <a:r>
              <a:rPr lang="en-US" b="1" u="sng" smtClean="0"/>
              <a:t>Genetic abnormality</a:t>
            </a:r>
            <a:r>
              <a:rPr lang="en-US" smtClean="0"/>
              <a:t> applied to a genetic condition that is a deviation from the usual, or average, and is not life-threatening. </a:t>
            </a:r>
          </a:p>
          <a:p>
            <a:pPr lvl="1" eaLnBrk="1" hangingPunct="1">
              <a:lnSpc>
                <a:spcPct val="90000"/>
              </a:lnSpc>
            </a:pPr>
            <a:r>
              <a:rPr lang="en-US" smtClean="0"/>
              <a:t>Ex: polydactyly </a:t>
            </a:r>
          </a:p>
          <a:p>
            <a:pPr eaLnBrk="1" hangingPunct="1">
              <a:lnSpc>
                <a:spcPct val="90000"/>
              </a:lnSpc>
            </a:pPr>
            <a:r>
              <a:rPr lang="en-US" b="1" u="sng" smtClean="0"/>
              <a:t>Genetic disorder</a:t>
            </a:r>
            <a:r>
              <a:rPr lang="en-US" smtClean="0"/>
              <a:t> is more appropriately used to describe conditions that cause medical problems. </a:t>
            </a:r>
          </a:p>
          <a:p>
            <a:pPr eaLnBrk="1" hangingPunct="1">
              <a:lnSpc>
                <a:spcPct val="90000"/>
              </a:lnSpc>
            </a:pPr>
            <a:r>
              <a:rPr lang="en-US" smtClean="0"/>
              <a:t>A </a:t>
            </a:r>
            <a:r>
              <a:rPr lang="en-US" b="1" u="sng" smtClean="0"/>
              <a:t>Syndrome </a:t>
            </a:r>
            <a:r>
              <a:rPr lang="en-US" smtClean="0"/>
              <a:t>is a recognized set of symptoms that characterize a given disorder. </a:t>
            </a:r>
          </a:p>
          <a:p>
            <a:pPr lvl="1" eaLnBrk="1" hangingPunct="1">
              <a:lnSpc>
                <a:spcPct val="90000"/>
              </a:lnSpc>
            </a:pPr>
            <a:r>
              <a:rPr lang="en-US" u="sng" smtClean="0">
                <a:cs typeface="Times New Roman" pitchFamily="18" charset="0"/>
              </a:rPr>
              <a:t>Symptoms</a:t>
            </a:r>
            <a:r>
              <a:rPr lang="en-US" smtClean="0">
                <a:cs typeface="Times New Roman" pitchFamily="18" charset="0"/>
              </a:rPr>
              <a:t>: changes in the body or its functions, experienced by the patient and indicative of disease </a:t>
            </a:r>
          </a:p>
          <a:p>
            <a:pPr eaLnBrk="1" hangingPunct="1">
              <a:lnSpc>
                <a:spcPct val="90000"/>
              </a:lnSpc>
            </a:pPr>
            <a:r>
              <a:rPr lang="en-US" smtClean="0"/>
              <a:t>A </a:t>
            </a:r>
            <a:r>
              <a:rPr lang="en-US" b="1" u="sng" smtClean="0"/>
              <a:t>Disease</a:t>
            </a:r>
            <a:r>
              <a:rPr lang="en-US" smtClean="0"/>
              <a:t> is illness caused by infectious, dietary, or environmental factors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cs typeface="Times New Roman" pitchFamily="18" charset="0"/>
              </a:rPr>
              <a:t>	11.5 Examples of Human Inheritance Patterns </a:t>
            </a:r>
          </a:p>
        </p:txBody>
      </p:sp>
      <p:sp>
        <p:nvSpPr>
          <p:cNvPr id="34819" name="Rectangle 3"/>
          <p:cNvSpPr>
            <a:spLocks noGrp="1" noChangeArrowheads="1"/>
          </p:cNvSpPr>
          <p:nvPr>
            <p:ph type="body" idx="1"/>
          </p:nvPr>
        </p:nvSpPr>
        <p:spPr/>
        <p:txBody>
          <a:bodyPr/>
          <a:lstStyle/>
          <a:p>
            <a:pPr eaLnBrk="1" hangingPunct="1"/>
            <a:r>
              <a:rPr lang="en-US" smtClean="0"/>
              <a:t>Autosomal Dominant Inheritance</a:t>
            </a:r>
          </a:p>
          <a:p>
            <a:pPr eaLnBrk="1" hangingPunct="1"/>
            <a:r>
              <a:rPr lang="en-US" smtClean="0"/>
              <a:t>Autosomal Recessive Inheritance</a:t>
            </a:r>
          </a:p>
          <a:p>
            <a:pPr eaLnBrk="1" hangingPunct="1"/>
            <a:r>
              <a:rPr lang="en-US" smtClean="0"/>
              <a:t>Sex linked Inheritance</a:t>
            </a:r>
          </a:p>
          <a:p>
            <a:pPr eaLnBrk="1" hangingPunct="1"/>
            <a:endParaRPr lang="en-US" smtClean="0"/>
          </a:p>
        </p:txBody>
      </p:sp>
      <p:pic>
        <p:nvPicPr>
          <p:cNvPr id="34820" name="Picture 6" descr="dwa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988" y="3886200"/>
            <a:ext cx="29940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r>
              <a:rPr lang="en-US" smtClean="0">
                <a:cs typeface="Times New Roman" pitchFamily="18" charset="0"/>
              </a:rPr>
              <a:t>	11.5 Examples of Human Inheritance Patterns </a:t>
            </a:r>
          </a:p>
        </p:txBody>
      </p:sp>
      <p:sp>
        <p:nvSpPr>
          <p:cNvPr id="35843" name="Rectangle 3"/>
          <p:cNvSpPr>
            <a:spLocks noGrp="1" noChangeArrowheads="1"/>
          </p:cNvSpPr>
          <p:nvPr>
            <p:ph type="body" idx="4294967295"/>
          </p:nvPr>
        </p:nvSpPr>
        <p:spPr/>
        <p:txBody>
          <a:bodyPr/>
          <a:lstStyle/>
          <a:p>
            <a:pPr marL="609600" indent="-609600" eaLnBrk="1" hangingPunct="1">
              <a:buFont typeface="Wingdings" pitchFamily="2" charset="2"/>
              <a:buNone/>
            </a:pPr>
            <a:r>
              <a:rPr lang="en-US" sz="3600" u="sng" smtClean="0"/>
              <a:t>Autosomal Dominant Inheritance</a:t>
            </a:r>
          </a:p>
          <a:p>
            <a:pPr marL="990600" lvl="1" indent="-533400" eaLnBrk="1" hangingPunct="1">
              <a:buFontTx/>
              <a:buAutoNum type="arabicPeriod"/>
            </a:pPr>
            <a:r>
              <a:rPr lang="en-US" smtClean="0"/>
              <a:t>Achondroplasia: 1/10,000 (dwarfism) </a:t>
            </a:r>
          </a:p>
          <a:p>
            <a:pPr marL="990600" lvl="1" indent="-533400" eaLnBrk="1" hangingPunct="1">
              <a:buFontTx/>
              <a:buAutoNum type="arabicPeriod"/>
            </a:pPr>
            <a:r>
              <a:rPr lang="en-US" smtClean="0"/>
              <a:t>Polydactyly </a:t>
            </a:r>
          </a:p>
          <a:p>
            <a:pPr marL="990600" lvl="1" indent="-533400" eaLnBrk="1" hangingPunct="1">
              <a:buFontTx/>
              <a:buAutoNum type="arabicPeriod"/>
            </a:pPr>
            <a:r>
              <a:rPr lang="en-US" smtClean="0"/>
              <a:t>Progeria </a:t>
            </a:r>
          </a:p>
          <a:p>
            <a:pPr marL="990600" lvl="1" indent="-533400" eaLnBrk="1" hangingPunct="1">
              <a:buFontTx/>
              <a:buAutoNum type="arabicPeriod"/>
            </a:pPr>
            <a:r>
              <a:rPr lang="en-US" smtClean="0"/>
              <a:t>Huntington's chorea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8915400" cy="1143000"/>
          </a:xfrm>
        </p:spPr>
        <p:txBody>
          <a:bodyPr/>
          <a:lstStyle/>
          <a:p>
            <a:pPr eaLnBrk="1" hangingPunct="1"/>
            <a:r>
              <a:rPr lang="en-US" smtClean="0">
                <a:cs typeface="Times New Roman" pitchFamily="18" charset="0"/>
              </a:rPr>
              <a:t>	11.5 Examples of Human Inheritance Patterns </a:t>
            </a:r>
          </a:p>
        </p:txBody>
      </p:sp>
      <p:sp>
        <p:nvSpPr>
          <p:cNvPr id="36867" name="Rectangle 3"/>
          <p:cNvSpPr>
            <a:spLocks noGrp="1" noChangeArrowheads="1"/>
          </p:cNvSpPr>
          <p:nvPr>
            <p:ph type="body" idx="1"/>
          </p:nvPr>
        </p:nvSpPr>
        <p:spPr>
          <a:xfrm>
            <a:off x="0" y="1143000"/>
            <a:ext cx="9144000" cy="5715000"/>
          </a:xfrm>
        </p:spPr>
        <p:txBody>
          <a:bodyPr/>
          <a:lstStyle/>
          <a:p>
            <a:pPr lvl="1" eaLnBrk="1" hangingPunct="1">
              <a:lnSpc>
                <a:spcPct val="90000"/>
              </a:lnSpc>
              <a:buFontTx/>
              <a:buNone/>
            </a:pPr>
            <a:r>
              <a:rPr lang="en-US" sz="2400" b="1" smtClean="0"/>
              <a:t>A . Achondroplasia:</a:t>
            </a:r>
            <a:r>
              <a:rPr lang="en-US" sz="2400" b="1" u="sng" smtClean="0"/>
              <a:t> </a:t>
            </a:r>
            <a:r>
              <a:rPr lang="en-US" sz="2400" smtClean="0"/>
              <a:t>(dwarfism) </a:t>
            </a:r>
            <a:endParaRPr lang="en-US" sz="2400" b="1" u="sng" smtClean="0"/>
          </a:p>
          <a:p>
            <a:pPr lvl="2" eaLnBrk="1" hangingPunct="1">
              <a:lnSpc>
                <a:spcPct val="90000"/>
              </a:lnSpc>
            </a:pPr>
            <a:r>
              <a:rPr lang="en-US" sz="2000" smtClean="0"/>
              <a:t>1/10,000</a:t>
            </a:r>
          </a:p>
          <a:p>
            <a:pPr lvl="2" eaLnBrk="1" hangingPunct="1">
              <a:lnSpc>
                <a:spcPct val="90000"/>
              </a:lnSpc>
            </a:pPr>
            <a:r>
              <a:rPr lang="en-US" smtClean="0"/>
              <a:t>In the homozygous form, it usually leads to stillbirth</a:t>
            </a:r>
          </a:p>
          <a:p>
            <a:pPr lvl="2" eaLnBrk="1" hangingPunct="1">
              <a:lnSpc>
                <a:spcPct val="90000"/>
              </a:lnSpc>
            </a:pPr>
            <a:r>
              <a:rPr lang="en-US" smtClean="0"/>
              <a:t>Heterozygotes display a type of dwarfism with short arms and legs relative to other body parts.</a:t>
            </a:r>
          </a:p>
          <a:p>
            <a:pPr>
              <a:lnSpc>
                <a:spcPct val="90000"/>
              </a:lnSpc>
              <a:buFont typeface="Wingdings" pitchFamily="2" charset="2"/>
              <a:buNone/>
            </a:pPr>
            <a:r>
              <a:rPr lang="en-US" sz="2400" b="1" smtClean="0"/>
              <a:t>	</a:t>
            </a:r>
            <a:endParaRPr lang="en-US" sz="2400" smtClean="0"/>
          </a:p>
          <a:p>
            <a:pPr lvl="2">
              <a:lnSpc>
                <a:spcPct val="90000"/>
              </a:lnSpc>
            </a:pPr>
            <a:r>
              <a:rPr lang="en-US" sz="1800" smtClean="0"/>
              <a:t>AA = Homozygous dominant is </a:t>
            </a:r>
            <a:r>
              <a:rPr lang="en-US" sz="1800" b="1" smtClean="0"/>
              <a:t>lethal</a:t>
            </a:r>
            <a:r>
              <a:rPr lang="en-US" sz="1800" smtClean="0"/>
              <a:t> - fatal (spontaneous abortion of fetus). </a:t>
            </a:r>
          </a:p>
          <a:p>
            <a:pPr lvl="2">
              <a:lnSpc>
                <a:spcPct val="90000"/>
              </a:lnSpc>
            </a:pPr>
            <a:r>
              <a:rPr lang="en-US" sz="1800" smtClean="0"/>
              <a:t>Aa = dwarfism. </a:t>
            </a:r>
          </a:p>
          <a:p>
            <a:pPr lvl="2">
              <a:lnSpc>
                <a:spcPct val="90000"/>
              </a:lnSpc>
            </a:pPr>
            <a:r>
              <a:rPr lang="en-US" sz="1800" smtClean="0"/>
              <a:t>aa = no dwarfism. 99.96% of all people in the world are homozygous recessive (aa)..</a:t>
            </a:r>
            <a:endParaRPr lang="en-US" sz="1800" b="1" smtClean="0"/>
          </a:p>
          <a:p>
            <a:pPr>
              <a:lnSpc>
                <a:spcPct val="90000"/>
              </a:lnSpc>
              <a:buFont typeface="Wingdings" pitchFamily="2" charset="2"/>
              <a:buNone/>
            </a:pPr>
            <a:r>
              <a:rPr lang="en-US" sz="2400" b="1" smtClean="0"/>
              <a:t>	B. Polydactyly </a:t>
            </a:r>
            <a:r>
              <a:rPr lang="en-US" sz="2400" smtClean="0"/>
              <a:t>(extra fingers or toes): </a:t>
            </a:r>
          </a:p>
          <a:p>
            <a:pPr lvl="1">
              <a:lnSpc>
                <a:spcPct val="90000"/>
              </a:lnSpc>
            </a:pPr>
            <a:r>
              <a:rPr lang="en-US" sz="2000" smtClean="0"/>
              <a:t>PP or Pp = extra digits, </a:t>
            </a:r>
          </a:p>
          <a:p>
            <a:pPr lvl="1">
              <a:lnSpc>
                <a:spcPct val="90000"/>
              </a:lnSpc>
            </a:pPr>
            <a:r>
              <a:rPr lang="en-US" sz="2000" smtClean="0"/>
              <a:t>aa = 5 digits. 98% of all people in the world are homozygous recessive (pp).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0"/>
            <a:ext cx="8915400" cy="1143000"/>
          </a:xfrm>
        </p:spPr>
        <p:txBody>
          <a:bodyPr/>
          <a:lstStyle/>
          <a:p>
            <a:pPr eaLnBrk="1" hangingPunct="1"/>
            <a:r>
              <a:rPr lang="en-US" smtClean="0">
                <a:cs typeface="Times New Roman" pitchFamily="18" charset="0"/>
              </a:rPr>
              <a:t>	11.5 Examples of Human Inheritance Patterns </a:t>
            </a:r>
          </a:p>
        </p:txBody>
      </p:sp>
      <p:sp>
        <p:nvSpPr>
          <p:cNvPr id="37891" name="Rectangle 3"/>
          <p:cNvSpPr>
            <a:spLocks noGrp="1" noChangeArrowheads="1"/>
          </p:cNvSpPr>
          <p:nvPr>
            <p:ph type="body" idx="4294967295"/>
          </p:nvPr>
        </p:nvSpPr>
        <p:spPr>
          <a:xfrm>
            <a:off x="0" y="1752600"/>
            <a:ext cx="9144000" cy="5715000"/>
          </a:xfrm>
        </p:spPr>
        <p:txBody>
          <a:bodyPr/>
          <a:lstStyle/>
          <a:p>
            <a:pPr lvl="1">
              <a:lnSpc>
                <a:spcPct val="90000"/>
              </a:lnSpc>
              <a:buFontTx/>
              <a:buNone/>
            </a:pPr>
            <a:r>
              <a:rPr lang="en-US" sz="2400" b="1" smtClean="0"/>
              <a:t>C. Progeria</a:t>
            </a:r>
            <a:r>
              <a:rPr lang="en-US" sz="2400" smtClean="0"/>
              <a:t> (very premature aging): Spontaneous mutation of one gene creates a dominant mutation that rapidly accelerates aging </a:t>
            </a:r>
          </a:p>
          <a:p>
            <a:pPr lvl="1">
              <a:lnSpc>
                <a:spcPct val="90000"/>
              </a:lnSpc>
              <a:buFontTx/>
              <a:buNone/>
            </a:pPr>
            <a:endParaRPr lang="en-US" sz="2400" b="1" smtClean="0"/>
          </a:p>
          <a:p>
            <a:pPr lvl="1">
              <a:lnSpc>
                <a:spcPct val="90000"/>
              </a:lnSpc>
              <a:buFontTx/>
              <a:buNone/>
            </a:pPr>
            <a:r>
              <a:rPr lang="en-US" sz="2400" b="1" smtClean="0"/>
              <a:t>D. Huntington's chorea</a:t>
            </a:r>
            <a:r>
              <a:rPr lang="en-US" sz="2400" smtClean="0"/>
              <a:t> is also a lethal dominant condition </a:t>
            </a:r>
          </a:p>
          <a:p>
            <a:pPr lvl="1">
              <a:lnSpc>
                <a:spcPct val="90000"/>
              </a:lnSpc>
            </a:pPr>
            <a:r>
              <a:rPr lang="en-US" sz="2400" smtClean="0"/>
              <a:t>(HH = fatal) but homozygous dominant </a:t>
            </a:r>
          </a:p>
          <a:p>
            <a:pPr lvl="1">
              <a:lnSpc>
                <a:spcPct val="90000"/>
              </a:lnSpc>
            </a:pPr>
            <a:r>
              <a:rPr lang="en-US" sz="2400" smtClean="0"/>
              <a:t>(Hh) people live to be ~40 or so, then their nervous system starts to degenerate. 	</a:t>
            </a:r>
          </a:p>
          <a:p>
            <a:pPr lvl="2">
              <a:lnSpc>
                <a:spcPct val="90000"/>
              </a:lnSpc>
            </a:pPr>
            <a:r>
              <a:rPr lang="en-US" sz="2000" u="sng" smtClean="0"/>
              <a:t>Woody Guthrie</a:t>
            </a:r>
            <a:r>
              <a:rPr lang="en-US" sz="2000" smtClean="0"/>
              <a:t> died of Huntington's. </a:t>
            </a:r>
          </a:p>
          <a:p>
            <a:pPr lvl="1">
              <a:lnSpc>
                <a:spcPct val="90000"/>
              </a:lnSpc>
            </a:pPr>
            <a:r>
              <a:rPr lang="en-US" sz="2400" smtClean="0"/>
              <a:t>The genetic locus for Huntington's has been pinpointed to the tip of chromosome 4 - there is now a test for Huntington's - if you were from a Huntington's family, would you want to know?</a:t>
            </a:r>
          </a:p>
        </p:txBody>
      </p:sp>
      <p:pic>
        <p:nvPicPr>
          <p:cNvPr id="37892" name="Picture 5" descr="woody_guthr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r>
              <a:rPr lang="en-US" smtClean="0">
                <a:cs typeface="Times New Roman" pitchFamily="18" charset="0"/>
              </a:rPr>
              <a:t>	11.5 Examples of Human Inheritance Patterns </a:t>
            </a:r>
          </a:p>
        </p:txBody>
      </p:sp>
      <p:sp>
        <p:nvSpPr>
          <p:cNvPr id="38915" name="Rectangle 3"/>
          <p:cNvSpPr>
            <a:spLocks noGrp="1" noChangeArrowheads="1"/>
          </p:cNvSpPr>
          <p:nvPr>
            <p:ph type="body" idx="4294967295"/>
          </p:nvPr>
        </p:nvSpPr>
        <p:spPr/>
        <p:txBody>
          <a:bodyPr/>
          <a:lstStyle/>
          <a:p>
            <a:pPr marL="609600" indent="-609600" eaLnBrk="1" hangingPunct="1"/>
            <a:r>
              <a:rPr lang="en-US" u="sng" smtClean="0"/>
              <a:t>Autosomal Recessive Inheritance</a:t>
            </a:r>
          </a:p>
          <a:p>
            <a:pPr marL="990600" lvl="1" indent="-533400" eaLnBrk="1" hangingPunct="1">
              <a:buFontTx/>
              <a:buAutoNum type="arabicPeriod"/>
            </a:pPr>
            <a:endParaRPr lang="en-US" smtClean="0"/>
          </a:p>
          <a:p>
            <a:pPr marL="990600" lvl="1" indent="-533400" eaLnBrk="1" hangingPunct="1">
              <a:buFontTx/>
              <a:buAutoNum type="arabicPeriod"/>
            </a:pPr>
            <a:r>
              <a:rPr lang="en-US" smtClean="0"/>
              <a:t>Galactosemia: </a:t>
            </a:r>
          </a:p>
          <a:p>
            <a:pPr marL="990600" lvl="1" indent="-533400" eaLnBrk="1" hangingPunct="1">
              <a:buFontTx/>
              <a:buAutoNum type="arabicPeriod"/>
            </a:pPr>
            <a:r>
              <a:rPr lang="en-US" smtClean="0"/>
              <a:t>Cystic fibrosis: </a:t>
            </a:r>
          </a:p>
          <a:p>
            <a:pPr marL="990600" lvl="1" indent="-533400" eaLnBrk="1" hangingPunct="1">
              <a:buFontTx/>
              <a:buAutoNum type="arabicPeriod"/>
            </a:pPr>
            <a:r>
              <a:rPr lang="en-US" smtClean="0"/>
              <a:t>Tay-Sachs:</a:t>
            </a:r>
          </a:p>
          <a:p>
            <a:pPr marL="990600" lvl="1" indent="-533400" eaLnBrk="1" hangingPunct="1">
              <a:buFontTx/>
              <a:buAutoNum type="arabicPeriod"/>
            </a:pPr>
            <a:r>
              <a:rPr lang="en-US" smtClean="0"/>
              <a:t>Sickle-cell disease</a:t>
            </a:r>
          </a:p>
          <a:p>
            <a:pPr marL="609600" indent="-609600" eaLnBrk="1" hangingPunct="1"/>
            <a:endParaRPr lang="en-US" sz="2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eaLnBrk="1" hangingPunct="1"/>
            <a:r>
              <a:rPr lang="en-US" smtClean="0">
                <a:cs typeface="Times New Roman" pitchFamily="18" charset="0"/>
              </a:rPr>
              <a:t>	11.5 Examples of Human Inheritance Patterns </a:t>
            </a:r>
          </a:p>
        </p:txBody>
      </p:sp>
      <p:sp>
        <p:nvSpPr>
          <p:cNvPr id="39939" name="Rectangle 3"/>
          <p:cNvSpPr>
            <a:spLocks noGrp="1" noChangeArrowheads="1"/>
          </p:cNvSpPr>
          <p:nvPr>
            <p:ph type="body" idx="4294967295"/>
          </p:nvPr>
        </p:nvSpPr>
        <p:spPr>
          <a:xfrm>
            <a:off x="1371600" y="1752600"/>
            <a:ext cx="7620000" cy="4114800"/>
          </a:xfrm>
        </p:spPr>
        <p:txBody>
          <a:bodyPr/>
          <a:lstStyle/>
          <a:p>
            <a:pPr marL="609600" indent="-609600" eaLnBrk="1" hangingPunct="1"/>
            <a:r>
              <a:rPr lang="en-US" u="sng" smtClean="0"/>
              <a:t>Autosomal Recessive Inheritance</a:t>
            </a:r>
          </a:p>
          <a:p>
            <a:pPr marL="990600" lvl="1" indent="-533400" eaLnBrk="1" hangingPunct="1">
              <a:buFontTx/>
              <a:buAutoNum type="arabicPeriod"/>
            </a:pPr>
            <a:endParaRPr lang="en-US" smtClean="0"/>
          </a:p>
          <a:p>
            <a:pPr marL="990600" lvl="1" indent="-533400" eaLnBrk="1" hangingPunct="1">
              <a:buFontTx/>
              <a:buAutoNum type="arabicPeriod"/>
            </a:pPr>
            <a:r>
              <a:rPr lang="en-US" smtClean="0"/>
              <a:t>Galactosemia: Gene specifies a mutant enzyme in the pathway that breaks down lactose</a:t>
            </a:r>
          </a:p>
          <a:p>
            <a:pPr marL="609600" indent="-609600" eaLnBrk="1" hangingPunct="1"/>
            <a:endParaRPr lang="en-US" smtClean="0"/>
          </a:p>
        </p:txBody>
      </p:sp>
      <p:pic>
        <p:nvPicPr>
          <p:cNvPr id="39940" name="Picture 5" descr="galactosemia"/>
          <p:cNvPicPr>
            <a:picLocks noChangeAspect="1" noChangeArrowheads="1"/>
          </p:cNvPicPr>
          <p:nvPr/>
        </p:nvPicPr>
        <p:blipFill>
          <a:blip r:embed="rId2">
            <a:extLst>
              <a:ext uri="{28A0092B-C50C-407E-A947-70E740481C1C}">
                <a14:useLocalDpi xmlns:a14="http://schemas.microsoft.com/office/drawing/2010/main" val="0"/>
              </a:ext>
            </a:extLst>
          </a:blip>
          <a:srcRect l="6482" t="55556"/>
          <a:stretch>
            <a:fillRect/>
          </a:stretch>
        </p:blipFill>
        <p:spPr bwMode="auto">
          <a:xfrm>
            <a:off x="1219200" y="4343400"/>
            <a:ext cx="792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14400" y="609600"/>
            <a:ext cx="7543800" cy="1143000"/>
          </a:xfrm>
        </p:spPr>
        <p:txBody>
          <a:bodyPr/>
          <a:lstStyle/>
          <a:p>
            <a:pPr eaLnBrk="1" hangingPunct="1"/>
            <a:r>
              <a:rPr lang="en-US" sz="4000" smtClean="0">
                <a:cs typeface="Times New Roman" pitchFamily="18" charset="0"/>
              </a:rPr>
              <a:t>	11.5 Examples of Human Inheritance Patterns </a:t>
            </a:r>
            <a:br>
              <a:rPr lang="en-US" sz="4000" smtClean="0">
                <a:cs typeface="Times New Roman" pitchFamily="18" charset="0"/>
              </a:rPr>
            </a:br>
            <a:r>
              <a:rPr lang="en-US" sz="4000" u="sng" smtClean="0"/>
              <a:t>Autosomal Recessive Inheritance</a:t>
            </a:r>
            <a:br>
              <a:rPr lang="en-US" sz="4000" u="sng" smtClean="0"/>
            </a:br>
            <a:endParaRPr lang="en-US" sz="4000" u="sng" smtClean="0"/>
          </a:p>
        </p:txBody>
      </p:sp>
      <p:sp>
        <p:nvSpPr>
          <p:cNvPr id="40963" name="Rectangle 3"/>
          <p:cNvSpPr>
            <a:spLocks noGrp="1" noChangeArrowheads="1"/>
          </p:cNvSpPr>
          <p:nvPr>
            <p:ph type="body" idx="4294967295"/>
          </p:nvPr>
        </p:nvSpPr>
        <p:spPr/>
        <p:txBody>
          <a:bodyPr/>
          <a:lstStyle/>
          <a:p>
            <a:r>
              <a:rPr lang="en-US" sz="2000" smtClean="0"/>
              <a:t>A.</a:t>
            </a:r>
            <a:r>
              <a:rPr lang="en-US" sz="2000" b="1" smtClean="0">
                <a:hlinkClick r:id="rId2"/>
              </a:rPr>
              <a:t>Cystic fibrosis</a:t>
            </a:r>
            <a:r>
              <a:rPr lang="en-US" sz="2000" smtClean="0"/>
              <a:t>: Homozygous recessives (</a:t>
            </a:r>
            <a:r>
              <a:rPr lang="en-US" sz="2000" i="1" smtClean="0"/>
              <a:t>cc</a:t>
            </a:r>
            <a:r>
              <a:rPr lang="en-US" sz="2000" smtClean="0"/>
              <a:t>) have cystic fibrosis - body cannot make needed chloride channel, high concentrations of extracellular chloride causes mucous to build up, infections, pneumonia. Diet, antibiotics and treatment can extend life to 25 years or more.</a:t>
            </a:r>
          </a:p>
          <a:p>
            <a:r>
              <a:rPr lang="en-US" sz="2000" smtClean="0"/>
              <a:t>B.</a:t>
            </a:r>
            <a:r>
              <a:rPr lang="en-US" sz="2000" b="1" smtClean="0">
                <a:hlinkClick r:id="rId3"/>
              </a:rPr>
              <a:t>Tay-Sachs</a:t>
            </a:r>
            <a:r>
              <a:rPr lang="en-US" sz="2000" smtClean="0"/>
              <a:t>: Enzyme that breaks down brain lipids is non-functional in homozygous recessives (</a:t>
            </a:r>
            <a:r>
              <a:rPr lang="en-US" sz="2000" i="1" smtClean="0"/>
              <a:t>tt</a:t>
            </a:r>
            <a:r>
              <a:rPr lang="en-US" sz="2000" smtClean="0"/>
              <a:t>). Buildup of lipids causes death by age 2-3. </a:t>
            </a:r>
            <a:r>
              <a:rPr lang="en-US" sz="2000" i="1" smtClean="0"/>
              <a:t>Hexosaminidase A </a:t>
            </a:r>
          </a:p>
          <a:p>
            <a:pPr lvl="1"/>
            <a:r>
              <a:rPr lang="en-US" sz="2400" i="1" smtClean="0"/>
              <a:t>common among certain ethnic groups, such as Ashkenazi Jews</a:t>
            </a:r>
            <a:r>
              <a:rPr lang="en-US" sz="2400" smtClean="0"/>
              <a:t> 1/27, national avg 1/250</a:t>
            </a:r>
            <a:endParaRPr lang="en-US" sz="2400" i="1" smtClean="0"/>
          </a:p>
          <a:p>
            <a:r>
              <a:rPr lang="en-US" sz="2000" smtClean="0"/>
              <a:t>C. </a:t>
            </a:r>
            <a:r>
              <a:rPr lang="en-US" sz="2000" b="1" smtClean="0">
                <a:hlinkClick r:id="rId4"/>
              </a:rPr>
              <a:t>Sickle-cell disease</a:t>
            </a:r>
            <a:r>
              <a:rPr lang="en-US" sz="2000" smtClean="0"/>
              <a:t>: The most common inherited disease of African-Americans (1:400 affected). Homozygous recessives (</a:t>
            </a:r>
            <a:r>
              <a:rPr lang="en-US" sz="2000" i="1" smtClean="0"/>
              <a:t>ss</a:t>
            </a:r>
            <a:r>
              <a:rPr lang="en-US" sz="2000" smtClean="0"/>
              <a:t>) make abnormal form of hemoglobin that deforms red blood cells and causes a cascade of symptoms (clogging of blood vessels, organ damage, kidney failure).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914400" y="609600"/>
            <a:ext cx="7543800" cy="1143000"/>
          </a:xfrm>
        </p:spPr>
        <p:txBody>
          <a:bodyPr/>
          <a:lstStyle/>
          <a:p>
            <a:pPr eaLnBrk="1" hangingPunct="1"/>
            <a:r>
              <a:rPr lang="en-US" sz="4000" smtClean="0">
                <a:cs typeface="Times New Roman" pitchFamily="18" charset="0"/>
              </a:rPr>
              <a:t>	11.5 Examples of Human Inheritance Patterns </a:t>
            </a:r>
            <a:br>
              <a:rPr lang="en-US" sz="4000" smtClean="0">
                <a:cs typeface="Times New Roman" pitchFamily="18" charset="0"/>
              </a:rPr>
            </a:br>
            <a:r>
              <a:rPr lang="en-US" sz="4000" u="sng" smtClean="0"/>
              <a:t>Autosomal Recessive Inheritance</a:t>
            </a:r>
            <a:br>
              <a:rPr lang="en-US" sz="4000" u="sng" smtClean="0"/>
            </a:br>
            <a:endParaRPr lang="en-US" sz="4000" u="sng" smtClean="0"/>
          </a:p>
        </p:txBody>
      </p:sp>
      <p:pic>
        <p:nvPicPr>
          <p:cNvPr id="41987" name="Picture 6" descr="11auto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667000"/>
            <a:ext cx="25241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descr="11autor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667000"/>
            <a:ext cx="28479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609600"/>
            <a:ext cx="8839200" cy="1143000"/>
          </a:xfrm>
        </p:spPr>
        <p:txBody>
          <a:bodyPr/>
          <a:lstStyle/>
          <a:p>
            <a:pPr eaLnBrk="1" hangingPunct="1"/>
            <a:r>
              <a:rPr lang="en-US" sz="4000" b="1" smtClean="0"/>
              <a:t>(Remember)</a:t>
            </a:r>
            <a:r>
              <a:rPr lang="en-US" sz="6000" b="1" smtClean="0"/>
              <a:t> </a:t>
            </a:r>
            <a:br>
              <a:rPr lang="en-US" sz="6000" b="1" smtClean="0"/>
            </a:br>
            <a:r>
              <a:rPr lang="en-US" sz="6000" b="1" u="sng" smtClean="0"/>
              <a:t>Diploid</a:t>
            </a:r>
            <a:endParaRPr lang="en-US" sz="6000" b="1" smtClean="0"/>
          </a:p>
        </p:txBody>
      </p:sp>
      <p:sp>
        <p:nvSpPr>
          <p:cNvPr id="62467" name="Rectangle 3"/>
          <p:cNvSpPr>
            <a:spLocks noGrp="1" noChangeArrowheads="1"/>
          </p:cNvSpPr>
          <p:nvPr>
            <p:ph type="body" idx="1"/>
          </p:nvPr>
        </p:nvSpPr>
        <p:spPr>
          <a:xfrm>
            <a:off x="1371600" y="2362200"/>
            <a:ext cx="7620000" cy="3733800"/>
          </a:xfrm>
        </p:spPr>
        <p:txBody>
          <a:bodyPr/>
          <a:lstStyle/>
          <a:p>
            <a:pPr eaLnBrk="1" hangingPunct="1">
              <a:defRPr/>
            </a:pPr>
            <a:r>
              <a:rPr lang="en-US" sz="4400" b="1" smtClean="0">
                <a:solidFill>
                  <a:schemeClr val="bg2"/>
                </a:solidFill>
                <a:effectLst>
                  <a:outerShdw blurRad="38100" dist="38100" dir="2700000" algn="tl">
                    <a:srgbClr val="000000"/>
                  </a:outerShdw>
                </a:effectLst>
              </a:rPr>
              <a:t>Contain the full number (set) of chromosomes</a:t>
            </a:r>
          </a:p>
          <a:p>
            <a:pPr eaLnBrk="1" hangingPunct="1">
              <a:defRPr/>
            </a:pPr>
            <a:r>
              <a:rPr lang="en-US" sz="4400" b="1" smtClean="0">
                <a:solidFill>
                  <a:schemeClr val="bg2"/>
                </a:solidFill>
                <a:effectLst>
                  <a:outerShdw blurRad="38100" dist="38100" dir="2700000" algn="tl">
                    <a:srgbClr val="000000"/>
                  </a:outerShdw>
                </a:effectLst>
              </a:rPr>
              <a:t>Represented by: 2n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0"/>
            <a:ext cx="9677400" cy="1143000"/>
          </a:xfrm>
        </p:spPr>
        <p:txBody>
          <a:bodyPr/>
          <a:lstStyle/>
          <a:p>
            <a:pPr eaLnBrk="1" hangingPunct="1"/>
            <a:r>
              <a:rPr lang="en-US" smtClean="0">
                <a:cs typeface="Times New Roman" pitchFamily="18" charset="0"/>
              </a:rPr>
              <a:t>11.5 Examples of Human Inheritance Patterns </a:t>
            </a:r>
          </a:p>
        </p:txBody>
      </p:sp>
      <p:sp>
        <p:nvSpPr>
          <p:cNvPr id="43011" name="Rectangle 3"/>
          <p:cNvSpPr>
            <a:spLocks noGrp="1" noChangeArrowheads="1"/>
          </p:cNvSpPr>
          <p:nvPr>
            <p:ph type="body" idx="1"/>
          </p:nvPr>
        </p:nvSpPr>
        <p:spPr>
          <a:xfrm>
            <a:off x="152400" y="1371600"/>
            <a:ext cx="8839200" cy="4114800"/>
          </a:xfrm>
        </p:spPr>
        <p:txBody>
          <a:bodyPr/>
          <a:lstStyle/>
          <a:p>
            <a:pPr eaLnBrk="1" hangingPunct="1">
              <a:lnSpc>
                <a:spcPct val="90000"/>
              </a:lnSpc>
            </a:pPr>
            <a:r>
              <a:rPr lang="en-US" sz="2400" b="1" smtClean="0"/>
              <a:t>Sex linked Inheritance</a:t>
            </a:r>
            <a:r>
              <a:rPr lang="en-US" sz="2400" smtClean="0"/>
              <a:t>, The mutated gene occurs only on the X chromosome. </a:t>
            </a:r>
          </a:p>
          <a:p>
            <a:pPr lvl="1" eaLnBrk="1" hangingPunct="1">
              <a:lnSpc>
                <a:spcPct val="90000"/>
              </a:lnSpc>
              <a:buFontTx/>
              <a:buNone/>
            </a:pPr>
            <a:r>
              <a:rPr lang="en-US" sz="2400" smtClean="0"/>
              <a:t>1. Color blindness is an example of an X-linked recessive trait that is not very serious. </a:t>
            </a:r>
          </a:p>
          <a:p>
            <a:pPr lvl="2" eaLnBrk="1" hangingPunct="1">
              <a:lnSpc>
                <a:spcPct val="90000"/>
              </a:lnSpc>
            </a:pPr>
            <a:r>
              <a:rPr lang="en-US" smtClean="0"/>
              <a:t>This three generation pedigree for color blindness demonstrates some of the distinctive characteristics of an X-linked recessive trait. These include: </a:t>
            </a:r>
          </a:p>
          <a:p>
            <a:pPr lvl="4" eaLnBrk="1" hangingPunct="1">
              <a:lnSpc>
                <a:spcPct val="90000"/>
              </a:lnSpc>
              <a:buSzPct val="95000"/>
              <a:buFontTx/>
              <a:buChar char="–"/>
            </a:pPr>
            <a:r>
              <a:rPr lang="en-US" sz="2400" smtClean="0"/>
              <a:t>more affected males than affected females?????? Why????? </a:t>
            </a:r>
          </a:p>
          <a:p>
            <a:pPr lvl="3" eaLnBrk="1" hangingPunct="1">
              <a:lnSpc>
                <a:spcPct val="90000"/>
              </a:lnSpc>
              <a:buSzPct val="95000"/>
            </a:pPr>
            <a:r>
              <a:rPr lang="en-US" sz="2400" smtClean="0"/>
              <a:t>no male to male transmission. </a:t>
            </a:r>
          </a:p>
          <a:p>
            <a:pPr eaLnBrk="1" hangingPunct="1">
              <a:lnSpc>
                <a:spcPct val="90000"/>
              </a:lnSpc>
              <a:buClrTx/>
              <a:buSzPct val="95000"/>
              <a:buFontTx/>
              <a:buNone/>
            </a:pPr>
            <a:r>
              <a:rPr lang="en-US" sz="2400" smtClean="0"/>
              <a:t> </a:t>
            </a:r>
            <a:r>
              <a:rPr lang="en-US" sz="2400" b="1" smtClean="0"/>
              <a:t>2. hemophilia A ,</a:t>
            </a:r>
            <a:r>
              <a:rPr lang="en-US" sz="2400" smtClean="0"/>
              <a:t> the inability of the blood to clot because the genes do not code for the necessary clotting agent(s). </a:t>
            </a:r>
          </a:p>
          <a:p>
            <a:pPr eaLnBrk="1" hangingPunct="1">
              <a:lnSpc>
                <a:spcPct val="90000"/>
              </a:lnSpc>
              <a:buClrTx/>
              <a:buSzPct val="95000"/>
              <a:buFontTx/>
              <a:buChar char="–"/>
            </a:pPr>
            <a:r>
              <a:rPr lang="en-US" sz="2400" smtClean="0"/>
              <a:t>It was common in the European royal families. . </a:t>
            </a:r>
          </a:p>
          <a:p>
            <a:pPr eaLnBrk="1" hangingPunct="1">
              <a:lnSpc>
                <a:spcPct val="90000"/>
              </a:lnSpc>
              <a:buFont typeface="Wingdings" pitchFamily="2" charset="2"/>
              <a:buNone/>
            </a:pPr>
            <a:endParaRPr lang="en-US" sz="2400" smtClean="0"/>
          </a:p>
        </p:txBody>
      </p:sp>
      <p:sp>
        <p:nvSpPr>
          <p:cNvPr id="43012" name="Rectangle 6"/>
          <p:cNvSpPr>
            <a:spLocks noChangeArrowheads="1"/>
          </p:cNvSpPr>
          <p:nvPr/>
        </p:nvSpPr>
        <p:spPr bwMode="auto">
          <a:xfrm>
            <a:off x="990600" y="61563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lang="en-US" sz="1600">
                <a:solidFill>
                  <a:schemeClr val="tx1"/>
                </a:solidFill>
              </a:rPr>
              <a:t>This animation (No Audio) describes </a:t>
            </a:r>
            <a:r>
              <a:rPr lang="en-US" sz="1600">
                <a:solidFill>
                  <a:schemeClr val="tx1"/>
                </a:solidFill>
                <a:hlinkClick r:id="rId2"/>
              </a:rPr>
              <a:t>x-linked disorders. </a:t>
            </a:r>
            <a:endParaRPr lang="en-US" sz="1600">
              <a:solidFill>
                <a:schemeClr val="tx1"/>
              </a:solidFill>
            </a:endParaRPr>
          </a:p>
          <a:p>
            <a:pPr eaLnBrk="0" hangingPunct="0"/>
            <a:endParaRPr lang="en-US" sz="2400" b="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1368425" y="2239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pic>
        <p:nvPicPr>
          <p:cNvPr id="59399" name="Picture 7" descr="colo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10"/>
          <p:cNvSpPr>
            <a:spLocks noChangeArrowheads="1"/>
          </p:cNvSpPr>
          <p:nvPr/>
        </p:nvSpPr>
        <p:spPr bwMode="auto">
          <a:xfrm>
            <a:off x="1368425" y="2239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44037" name="Rectangle 13"/>
          <p:cNvSpPr>
            <a:spLocks noChangeArrowheads="1"/>
          </p:cNvSpPr>
          <p:nvPr/>
        </p:nvSpPr>
        <p:spPr bwMode="auto">
          <a:xfrm>
            <a:off x="1588"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59406" name="Rectangle 14"/>
          <p:cNvSpPr>
            <a:spLocks noChangeArrowheads="1"/>
          </p:cNvSpPr>
          <p:nvPr/>
        </p:nvSpPr>
        <p:spPr bwMode="auto">
          <a:xfrm>
            <a:off x="2514600" y="762000"/>
            <a:ext cx="5357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p>
            <a:r>
              <a:rPr lang="en-US" sz="2400" b="0">
                <a:solidFill>
                  <a:schemeClr val="bg1"/>
                </a:solidFill>
              </a:rPr>
              <a:t>Everyone should see a 12.</a:t>
            </a:r>
          </a:p>
        </p:txBody>
      </p:sp>
      <p:pic>
        <p:nvPicPr>
          <p:cNvPr id="59407" name="Picture 15" descr="colo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57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16"/>
          <p:cNvSpPr>
            <a:spLocks noChangeArrowheads="1"/>
          </p:cNvSpPr>
          <p:nvPr/>
        </p:nvSpPr>
        <p:spPr bwMode="auto">
          <a:xfrm>
            <a:off x="1588"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59409" name="Rectangle 17"/>
          <p:cNvSpPr>
            <a:spLocks noChangeArrowheads="1"/>
          </p:cNvSpPr>
          <p:nvPr/>
        </p:nvSpPr>
        <p:spPr bwMode="auto">
          <a:xfrm>
            <a:off x="5181600" y="3017838"/>
            <a:ext cx="365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p>
            <a:pPr>
              <a:buFontTx/>
              <a:buChar char="•"/>
            </a:pPr>
            <a:r>
              <a:rPr lang="en-US" sz="2400" b="0">
                <a:solidFill>
                  <a:schemeClr val="bg1"/>
                </a:solidFill>
              </a:rPr>
              <a:t>Normal visioned people should see 45. </a:t>
            </a:r>
          </a:p>
          <a:p>
            <a:pPr>
              <a:buFontTx/>
              <a:buChar char="•"/>
            </a:pPr>
            <a:r>
              <a:rPr lang="en-US" sz="2400" b="0">
                <a:solidFill>
                  <a:schemeClr val="bg1"/>
                </a:solidFill>
              </a:rPr>
              <a:t>Colorblind people won't see any numbers.</a:t>
            </a:r>
          </a:p>
        </p:txBody>
      </p:sp>
      <p:sp>
        <p:nvSpPr>
          <p:cNvPr id="44042" name="Rectangle 20"/>
          <p:cNvSpPr>
            <a:spLocks noChangeArrowheads="1"/>
          </p:cNvSpPr>
          <p:nvPr/>
        </p:nvSpPr>
        <p:spPr bwMode="auto">
          <a:xfrm>
            <a:off x="1368425" y="2239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pic>
        <p:nvPicPr>
          <p:cNvPr id="59414" name="Picture 22" descr="colo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4" name="Rectangle 23"/>
          <p:cNvSpPr>
            <a:spLocks noChangeArrowheads="1"/>
          </p:cNvSpPr>
          <p:nvPr/>
        </p:nvSpPr>
        <p:spPr bwMode="auto">
          <a:xfrm>
            <a:off x="1588" y="2287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59416" name="Rectangle 24"/>
          <p:cNvSpPr>
            <a:spLocks noChangeArrowheads="1"/>
          </p:cNvSpPr>
          <p:nvPr/>
        </p:nvSpPr>
        <p:spPr bwMode="auto">
          <a:xfrm>
            <a:off x="2438400" y="4343400"/>
            <a:ext cx="6705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p>
            <a:pPr>
              <a:buFontTx/>
              <a:buChar char="•"/>
            </a:pPr>
            <a:r>
              <a:rPr lang="en-US" sz="2000" b="0">
                <a:solidFill>
                  <a:schemeClr val="bg1"/>
                </a:solidFill>
              </a:rPr>
              <a:t>Normal visioned people will see 26.  </a:t>
            </a:r>
          </a:p>
          <a:p>
            <a:pPr>
              <a:buFontTx/>
              <a:buChar char="•"/>
            </a:pPr>
            <a:r>
              <a:rPr lang="en-US" sz="2000" b="0">
                <a:solidFill>
                  <a:schemeClr val="bg1"/>
                </a:solidFill>
              </a:rPr>
              <a:t>If you are red-blind, you should only clearly see the 6.  </a:t>
            </a:r>
          </a:p>
          <a:p>
            <a:pPr>
              <a:buFontTx/>
              <a:buChar char="•"/>
            </a:pPr>
            <a:r>
              <a:rPr lang="en-US" sz="2000" b="0">
                <a:solidFill>
                  <a:schemeClr val="bg1"/>
                </a:solidFill>
              </a:rPr>
              <a:t>If you are green-blind, you should only see the 2.  </a:t>
            </a:r>
          </a:p>
          <a:p>
            <a:pPr>
              <a:buFontTx/>
              <a:buChar char="•"/>
            </a:pPr>
            <a:r>
              <a:rPr lang="en-US" sz="2000" b="0">
                <a:solidFill>
                  <a:schemeClr val="bg1"/>
                </a:solidFill>
              </a:rPr>
              <a:t>A totally colorblind person won't see any number in this plate.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9399"/>
                                        </p:tgtEl>
                                        <p:attrNameLst>
                                          <p:attrName>style.visibility</p:attrName>
                                        </p:attrNameLst>
                                      </p:cBhvr>
                                      <p:to>
                                        <p:strVal val="visible"/>
                                      </p:to>
                                    </p:set>
                                    <p:animEffect transition="in" filter="dissolve">
                                      <p:cBhvr>
                                        <p:cTn id="7" dur="500"/>
                                        <p:tgtEl>
                                          <p:spTgt spid="593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406"/>
                                        </p:tgtEl>
                                        <p:attrNameLst>
                                          <p:attrName>style.visibility</p:attrName>
                                        </p:attrNameLst>
                                      </p:cBhvr>
                                      <p:to>
                                        <p:strVal val="visible"/>
                                      </p:to>
                                    </p:set>
                                    <p:animEffect transition="in" filter="dissolve">
                                      <p:cBhvr>
                                        <p:cTn id="12" dur="500"/>
                                        <p:tgtEl>
                                          <p:spTgt spid="594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9407"/>
                                        </p:tgtEl>
                                        <p:attrNameLst>
                                          <p:attrName>style.visibility</p:attrName>
                                        </p:attrNameLst>
                                      </p:cBhvr>
                                      <p:to>
                                        <p:strVal val="visible"/>
                                      </p:to>
                                    </p:set>
                                    <p:animEffect transition="in" filter="dissolve">
                                      <p:cBhvr>
                                        <p:cTn id="17" dur="500"/>
                                        <p:tgtEl>
                                          <p:spTgt spid="594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9409"/>
                                        </p:tgtEl>
                                        <p:attrNameLst>
                                          <p:attrName>style.visibility</p:attrName>
                                        </p:attrNameLst>
                                      </p:cBhvr>
                                      <p:to>
                                        <p:strVal val="visible"/>
                                      </p:to>
                                    </p:set>
                                    <p:animEffect transition="in" filter="dissolve">
                                      <p:cBhvr>
                                        <p:cTn id="22" dur="500"/>
                                        <p:tgtEl>
                                          <p:spTgt spid="594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9414"/>
                                        </p:tgtEl>
                                        <p:attrNameLst>
                                          <p:attrName>style.visibility</p:attrName>
                                        </p:attrNameLst>
                                      </p:cBhvr>
                                      <p:to>
                                        <p:strVal val="visible"/>
                                      </p:to>
                                    </p:set>
                                    <p:animEffect transition="in" filter="dissolve">
                                      <p:cBhvr>
                                        <p:cTn id="27" dur="500"/>
                                        <p:tgtEl>
                                          <p:spTgt spid="594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9416"/>
                                        </p:tgtEl>
                                        <p:attrNameLst>
                                          <p:attrName>style.visibility</p:attrName>
                                        </p:attrNameLst>
                                      </p:cBhvr>
                                      <p:to>
                                        <p:strVal val="visible"/>
                                      </p:to>
                                    </p:set>
                                    <p:animEffect transition="in" filter="dissolve">
                                      <p:cBhvr>
                                        <p:cTn id="32" dur="500"/>
                                        <p:tgtEl>
                                          <p:spTgt spid="59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6" grpId="0" autoUpdateAnimBg="0"/>
      <p:bldP spid="59409" grpId="0" autoUpdateAnimBg="0"/>
      <p:bldP spid="5941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b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46213"/>
            <a:ext cx="63087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cs typeface="Times New Roman" pitchFamily="18" charset="0"/>
              </a:rPr>
              <a:t>Queen Victoria’s Descendants</a:t>
            </a:r>
          </a:p>
        </p:txBody>
      </p:sp>
      <p:sp>
        <p:nvSpPr>
          <p:cNvPr id="46083" name="Rectangle 3"/>
          <p:cNvSpPr>
            <a:spLocks noGrp="1" noChangeArrowheads="1"/>
          </p:cNvSpPr>
          <p:nvPr>
            <p:ph type="body" idx="1"/>
          </p:nvPr>
        </p:nvSpPr>
        <p:spPr/>
        <p:txBody>
          <a:bodyPr/>
          <a:lstStyle/>
          <a:p>
            <a:pPr eaLnBrk="1" hangingPunct="1"/>
            <a:endParaRPr lang="en-US" smtClean="0"/>
          </a:p>
        </p:txBody>
      </p:sp>
      <p:pic>
        <p:nvPicPr>
          <p:cNvPr id="46084" name="Picture 7" descr="pedig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905000"/>
            <a:ext cx="51435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447800" y="0"/>
            <a:ext cx="7543800" cy="1143000"/>
          </a:xfrm>
        </p:spPr>
        <p:txBody>
          <a:bodyPr/>
          <a:lstStyle/>
          <a:p>
            <a:pPr eaLnBrk="1" hangingPunct="1"/>
            <a:r>
              <a:rPr lang="en-US" smtClean="0">
                <a:latin typeface="Verdana" pitchFamily="34" charset="0"/>
              </a:rPr>
              <a:t>The Story of Hemophilia</a:t>
            </a:r>
            <a:r>
              <a:rPr lang="en-US" smtClean="0"/>
              <a:t/>
            </a:r>
            <a:br>
              <a:rPr lang="en-US" smtClean="0"/>
            </a:br>
            <a:endParaRPr lang="en-US" smtClean="0">
              <a:cs typeface="Times New Roman" pitchFamily="18" charset="0"/>
            </a:endParaRPr>
          </a:p>
        </p:txBody>
      </p:sp>
      <p:sp>
        <p:nvSpPr>
          <p:cNvPr id="47107" name="Rectangle 3"/>
          <p:cNvSpPr>
            <a:spLocks noGrp="1" noChangeArrowheads="1"/>
          </p:cNvSpPr>
          <p:nvPr>
            <p:ph type="body" idx="1"/>
          </p:nvPr>
        </p:nvSpPr>
        <p:spPr>
          <a:xfrm>
            <a:off x="381000" y="762000"/>
            <a:ext cx="8534400" cy="4114800"/>
          </a:xfrm>
        </p:spPr>
        <p:txBody>
          <a:bodyPr/>
          <a:lstStyle/>
          <a:p>
            <a:pPr eaLnBrk="1" hangingPunct="1">
              <a:lnSpc>
                <a:spcPct val="90000"/>
              </a:lnSpc>
            </a:pPr>
            <a:r>
              <a:rPr lang="en-US" sz="1800" smtClean="0">
                <a:latin typeface="Verdana" pitchFamily="34" charset="0"/>
              </a:rPr>
              <a:t>Late in the summer of 1818, a human sperm and egg united to form a human zygote. One of those gametes, we don't know which, was carrying a newly mutated gene. A single point mutation in a nucleotide sequence coding for a particular amino acid in a protein essential for blood clotting. The zygote became Queen Victoria of England and the new mutation was for hemophilia, bleeder's disease, carried on the X chromosome. </a:t>
            </a:r>
            <a:endParaRPr lang="en-US" sz="1800" smtClean="0"/>
          </a:p>
          <a:p>
            <a:pPr eaLnBrk="1" hangingPunct="1">
              <a:lnSpc>
                <a:spcPct val="90000"/>
              </a:lnSpc>
            </a:pPr>
            <a:r>
              <a:rPr lang="en-US" sz="1800" smtClean="0">
                <a:latin typeface="Verdana" pitchFamily="34" charset="0"/>
              </a:rPr>
              <a:t>A century later, after passing through three generations, that mutation may have contributed to the overthrow of the Tsar and the emergence of communism in Russia. </a:t>
            </a:r>
          </a:p>
          <a:p>
            <a:pPr lvl="1" eaLnBrk="1" hangingPunct="1">
              <a:lnSpc>
                <a:spcPct val="90000"/>
              </a:lnSpc>
            </a:pPr>
            <a:r>
              <a:rPr lang="en-US" sz="1600" smtClean="0">
                <a:latin typeface="Verdana" pitchFamily="34" charset="0"/>
              </a:rPr>
              <a:t>Victoria passed the gene on to some of her children and grandchildren, including Princess Alexandra, who married Nicholas II, Tsar of Russia, in 1894. </a:t>
            </a:r>
          </a:p>
          <a:p>
            <a:pPr lvl="1" eaLnBrk="1" hangingPunct="1">
              <a:lnSpc>
                <a:spcPct val="90000"/>
              </a:lnSpc>
            </a:pPr>
            <a:r>
              <a:rPr lang="en-US" sz="1600" smtClean="0">
                <a:latin typeface="Verdana" pitchFamily="34" charset="0"/>
              </a:rPr>
              <a:t>By 1903, the couple had produced four daughters. </a:t>
            </a:r>
          </a:p>
          <a:p>
            <a:pPr lvl="1" eaLnBrk="1" hangingPunct="1">
              <a:lnSpc>
                <a:spcPct val="90000"/>
              </a:lnSpc>
            </a:pPr>
            <a:r>
              <a:rPr lang="en-US" sz="1600" smtClean="0">
                <a:latin typeface="Verdana" pitchFamily="34" charset="0"/>
              </a:rPr>
              <a:t>The next year, the long awaited male heir appeared - His Imperial Highness Alexis Nicolaievich, Sovereign Heir Tsarevich, Grand Duke of Russia. From his father, the baby Alexis inherited the undisputed claim to the throne of all the Russias. </a:t>
            </a:r>
          </a:p>
          <a:p>
            <a:pPr lvl="1" eaLnBrk="1" hangingPunct="1">
              <a:lnSpc>
                <a:spcPct val="90000"/>
              </a:lnSpc>
            </a:pPr>
            <a:r>
              <a:rPr lang="en-US" sz="1600" smtClean="0">
                <a:latin typeface="Verdana" pitchFamily="34" charset="0"/>
              </a:rPr>
              <a:t>From his mother, he inherited an X chromosome carrying a copy of the mutant gene for hemophilia. Soon after his birth, signs of Alexis' mutant gene appeared. </a:t>
            </a:r>
          </a:p>
          <a:p>
            <a:pPr lvl="1" eaLnBrk="1" hangingPunct="1">
              <a:lnSpc>
                <a:spcPct val="90000"/>
              </a:lnSpc>
            </a:pPr>
            <a:r>
              <a:rPr lang="en-US" sz="1600" smtClean="0">
                <a:latin typeface="Verdana" pitchFamily="34" charset="0"/>
              </a:rPr>
              <a:t>At six weeks, he experienced a bout of uncontrolled bleeding and by early 1905 the royal physicians had concluded that he was suffering from hemophilia.</a:t>
            </a:r>
            <a:endParaRPr lang="en-US" sz="1600" smtClean="0"/>
          </a:p>
          <a:p>
            <a:pPr eaLnBrk="1" hangingPunct="1">
              <a:lnSpc>
                <a:spcPct val="90000"/>
              </a:lnSpc>
            </a:pPr>
            <a:endParaRPr lang="en-US" sz="18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219200" y="152400"/>
            <a:ext cx="7543800" cy="1143000"/>
          </a:xfrm>
        </p:spPr>
        <p:txBody>
          <a:bodyPr/>
          <a:lstStyle/>
          <a:p>
            <a:pPr eaLnBrk="1" hangingPunct="1"/>
            <a:r>
              <a:rPr lang="en-US" smtClean="0">
                <a:cs typeface="Times New Roman" pitchFamily="18" charset="0"/>
              </a:rPr>
              <a:t>11.6 Too Young, Too Old </a:t>
            </a:r>
          </a:p>
        </p:txBody>
      </p:sp>
      <p:sp>
        <p:nvSpPr>
          <p:cNvPr id="48131" name="Rectangle 3"/>
          <p:cNvSpPr>
            <a:spLocks noGrp="1" noChangeArrowheads="1"/>
          </p:cNvSpPr>
          <p:nvPr>
            <p:ph type="body" idx="1"/>
          </p:nvPr>
        </p:nvSpPr>
        <p:spPr>
          <a:xfrm>
            <a:off x="1524000" y="1371600"/>
            <a:ext cx="7620000" cy="4114800"/>
          </a:xfrm>
        </p:spPr>
        <p:txBody>
          <a:bodyPr/>
          <a:lstStyle/>
          <a:p>
            <a:pPr eaLnBrk="1" hangingPunct="1">
              <a:lnSpc>
                <a:spcPct val="90000"/>
              </a:lnSpc>
            </a:pPr>
            <a:r>
              <a:rPr lang="en-US" sz="2400" smtClean="0">
                <a:latin typeface="Palatino" pitchFamily="18" charset="0"/>
              </a:rPr>
              <a:t>Hutchinson- Gilford Progeria Syndrome: </a:t>
            </a:r>
          </a:p>
          <a:p>
            <a:pPr eaLnBrk="1" hangingPunct="1">
              <a:lnSpc>
                <a:spcPct val="90000"/>
              </a:lnSpc>
            </a:pPr>
            <a:r>
              <a:rPr lang="en-US" sz="2400" smtClean="0">
                <a:latin typeface="Palatino" pitchFamily="18" charset="0"/>
              </a:rPr>
              <a:t>affect one in 8 million newborns worldwide.</a:t>
            </a:r>
          </a:p>
          <a:p>
            <a:pPr eaLnBrk="1" hangingPunct="1">
              <a:lnSpc>
                <a:spcPct val="90000"/>
              </a:lnSpc>
            </a:pPr>
            <a:r>
              <a:rPr lang="en-US" sz="2400" smtClean="0">
                <a:latin typeface="Palatino" pitchFamily="18" charset="0"/>
              </a:rPr>
              <a:t>autosomal disorder, #1</a:t>
            </a:r>
          </a:p>
          <a:p>
            <a:pPr eaLnBrk="1" hangingPunct="1">
              <a:lnSpc>
                <a:spcPct val="90000"/>
              </a:lnSpc>
            </a:pPr>
            <a:r>
              <a:rPr lang="en-US" sz="2400" smtClean="0">
                <a:latin typeface="Palatino" pitchFamily="18" charset="0"/>
              </a:rPr>
              <a:t>caused by a tiny, point mutation in a single gene, known as lamin A (</a:t>
            </a:r>
            <a:r>
              <a:rPr lang="en-US" sz="2400" i="1" smtClean="0">
                <a:latin typeface="Palatino" pitchFamily="18" charset="0"/>
              </a:rPr>
              <a:t>LMNA</a:t>
            </a:r>
            <a:r>
              <a:rPr lang="en-US" sz="2400" smtClean="0">
                <a:latin typeface="Palatino" pitchFamily="18" charset="0"/>
              </a:rPr>
              <a:t>).</a:t>
            </a:r>
          </a:p>
          <a:p>
            <a:pPr lvl="1" eaLnBrk="1" hangingPunct="1">
              <a:lnSpc>
                <a:spcPct val="90000"/>
              </a:lnSpc>
            </a:pPr>
            <a:r>
              <a:rPr lang="en-US" sz="2400" i="1" smtClean="0">
                <a:latin typeface="Palatino" pitchFamily="18" charset="0"/>
              </a:rPr>
              <a:t>LMNA</a:t>
            </a:r>
            <a:r>
              <a:rPr lang="en-US" sz="2400" smtClean="0">
                <a:latin typeface="Palatino" pitchFamily="18" charset="0"/>
              </a:rPr>
              <a:t> gene codes for two proteins that are known to play a key role in stabilizing the inner membrane of the cell's nucleus</a:t>
            </a:r>
          </a:p>
          <a:p>
            <a:pPr lvl="1" eaLnBrk="1" hangingPunct="1">
              <a:lnSpc>
                <a:spcPct val="90000"/>
              </a:lnSpc>
            </a:pPr>
            <a:r>
              <a:rPr lang="en-US" sz="2400" smtClean="0">
                <a:latin typeface="Palatino" pitchFamily="18" charset="0"/>
              </a:rPr>
              <a:t>The altered protein makes the nuclear envelope unstable and progressively damages the nucleus,</a:t>
            </a:r>
          </a:p>
          <a:p>
            <a:pPr eaLnBrk="1" hangingPunct="1">
              <a:lnSpc>
                <a:spcPct val="90000"/>
              </a:lnSpc>
            </a:pPr>
            <a:r>
              <a:rPr lang="en-US" sz="2400" smtClean="0">
                <a:latin typeface="Palatino" pitchFamily="18" charset="0"/>
              </a:rPr>
              <a:t>nearly all cases are found to arise from the substitution of just one base pair among the approximately 25,000 DNA base pairs that make up the </a:t>
            </a:r>
            <a:r>
              <a:rPr lang="en-US" sz="2400" i="1" smtClean="0">
                <a:latin typeface="Palatino" pitchFamily="18" charset="0"/>
              </a:rPr>
              <a:t>LMNA</a:t>
            </a:r>
            <a:r>
              <a:rPr lang="en-US" sz="2400" smtClean="0">
                <a:latin typeface="Palatino" pitchFamily="18" charset="0"/>
              </a:rPr>
              <a:t> gene</a:t>
            </a:r>
          </a:p>
        </p:txBody>
      </p:sp>
      <p:pic>
        <p:nvPicPr>
          <p:cNvPr id="48132" name="Picture 9" descr="prog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0"/>
            <a:ext cx="16764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cs typeface="Times New Roman" pitchFamily="18" charset="0"/>
              </a:rPr>
              <a:t>11.7 Altered Chromosomes </a:t>
            </a:r>
          </a:p>
        </p:txBody>
      </p:sp>
      <p:sp>
        <p:nvSpPr>
          <p:cNvPr id="36868" name="Rectangle 4"/>
          <p:cNvSpPr>
            <a:spLocks noGrp="1" noChangeArrowheads="1"/>
          </p:cNvSpPr>
          <p:nvPr>
            <p:ph type="body" idx="1"/>
          </p:nvPr>
        </p:nvSpPr>
        <p:spPr>
          <a:xfrm>
            <a:off x="1371600" y="1524000"/>
            <a:ext cx="7620000" cy="4114800"/>
          </a:xfrm>
          <a:noFill/>
        </p:spPr>
        <p:txBody>
          <a:bodyPr/>
          <a:lstStyle/>
          <a:p>
            <a:pPr marL="609600" indent="-609600" eaLnBrk="1" hangingPunct="1"/>
            <a:r>
              <a:rPr lang="en-US" b="1" smtClean="0"/>
              <a:t>Changes in the chromosomal structure</a:t>
            </a:r>
          </a:p>
          <a:p>
            <a:pPr marL="990600" lvl="1" indent="-533400" eaLnBrk="1" hangingPunct="1">
              <a:buFontTx/>
              <a:buAutoNum type="arabicPeriod"/>
            </a:pPr>
            <a:r>
              <a:rPr lang="en-US" b="1" smtClean="0"/>
              <a:t>Duplication</a:t>
            </a:r>
          </a:p>
          <a:p>
            <a:pPr marL="990600" lvl="1" indent="-533400" eaLnBrk="1" hangingPunct="1">
              <a:buFontTx/>
              <a:buAutoNum type="arabicPeriod"/>
            </a:pPr>
            <a:r>
              <a:rPr lang="en-US" b="1" smtClean="0"/>
              <a:t>Inversion</a:t>
            </a:r>
          </a:p>
          <a:p>
            <a:pPr marL="990600" lvl="1" indent="-533400" eaLnBrk="1" hangingPunct="1">
              <a:buFontTx/>
              <a:buAutoNum type="arabicPeriod"/>
            </a:pPr>
            <a:r>
              <a:rPr lang="en-US" b="1" smtClean="0"/>
              <a:t>Deletion </a:t>
            </a:r>
          </a:p>
          <a:p>
            <a:pPr marL="1371600" lvl="2" indent="-457200" eaLnBrk="1" hangingPunct="1">
              <a:buFontTx/>
              <a:buAutoNum type="arabicPeriod"/>
            </a:pPr>
            <a:r>
              <a:rPr lang="en-US" b="1" smtClean="0"/>
              <a:t>cri-du-chat </a:t>
            </a:r>
          </a:p>
          <a:p>
            <a:pPr marL="990600" lvl="1" indent="-533400" eaLnBrk="1" hangingPunct="1">
              <a:buFontTx/>
              <a:buAutoNum type="arabicPeriod"/>
            </a:pPr>
            <a:r>
              <a:rPr lang="en-US" b="1" smtClean="0"/>
              <a:t>Translocation</a:t>
            </a:r>
          </a:p>
          <a:p>
            <a:pPr marL="990600" lvl="1" indent="-533400" eaLnBrk="1" hangingPunct="1">
              <a:buFontTx/>
              <a:buAutoNum type="arabicPeriod"/>
            </a:pPr>
            <a:r>
              <a:rPr lang="en-US" b="1" smtClean="0"/>
              <a:t>Nondisjunction </a:t>
            </a:r>
            <a:r>
              <a:rPr lang="en-US" smtClean="0"/>
              <a:t> </a:t>
            </a:r>
            <a:endParaRPr lang="en-US" b="1" u="sng" smtClean="0"/>
          </a:p>
          <a:p>
            <a:pPr marL="1371600" lvl="2" indent="-457200" eaLnBrk="1" hangingPunct="1">
              <a:buFontTx/>
              <a:buAutoNum type="arabicPeriod"/>
            </a:pPr>
            <a:endParaRPr lang="en-US" b="1" smtClean="0"/>
          </a:p>
        </p:txBody>
      </p:sp>
      <p:pic>
        <p:nvPicPr>
          <p:cNvPr id="49156" name="Picture 6" descr="11nondisj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56200"/>
            <a:ext cx="25146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686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686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686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686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686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68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1600200"/>
          </a:xfrm>
        </p:spPr>
        <p:txBody>
          <a:bodyPr/>
          <a:lstStyle/>
          <a:p>
            <a:pPr eaLnBrk="1" hangingPunct="1"/>
            <a:r>
              <a:rPr lang="en-US" sz="4800" b="1" smtClean="0"/>
              <a:t>Chromosome and Gene Mutations</a:t>
            </a:r>
          </a:p>
        </p:txBody>
      </p:sp>
      <p:pic>
        <p:nvPicPr>
          <p:cNvPr id="50179" name="Picture 4" descr="mu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81138"/>
            <a:ext cx="6096000"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371600" y="-76200"/>
            <a:ext cx="7543800" cy="1143000"/>
          </a:xfrm>
        </p:spPr>
        <p:txBody>
          <a:bodyPr/>
          <a:lstStyle/>
          <a:p>
            <a:pPr eaLnBrk="1" hangingPunct="1"/>
            <a:r>
              <a:rPr lang="en-US" b="1" smtClean="0"/>
              <a:t>Inversion</a:t>
            </a:r>
            <a:r>
              <a:rPr lang="en-US" smtClean="0"/>
              <a:t>: </a:t>
            </a:r>
          </a:p>
        </p:txBody>
      </p:sp>
      <p:sp>
        <p:nvSpPr>
          <p:cNvPr id="51203" name="Rectangle 6"/>
          <p:cNvSpPr>
            <a:spLocks noGrp="1" noChangeArrowheads="1"/>
          </p:cNvSpPr>
          <p:nvPr>
            <p:ph sz="half" idx="2"/>
          </p:nvPr>
        </p:nvSpPr>
        <p:spPr>
          <a:xfrm>
            <a:off x="2057400" y="1295400"/>
            <a:ext cx="7086600" cy="4114800"/>
          </a:xfrm>
        </p:spPr>
        <p:txBody>
          <a:bodyPr/>
          <a:lstStyle/>
          <a:p>
            <a:r>
              <a:rPr lang="en-US" smtClean="0"/>
              <a:t>a fragment can be broken and rejoined in the reverse orientation, reversing the fragment within a chromosome.</a:t>
            </a:r>
            <a:br>
              <a:rPr lang="en-US" smtClean="0"/>
            </a:br>
            <a:endParaRPr lang="en-US" smtClean="0"/>
          </a:p>
          <a:p>
            <a:pPr>
              <a:buFont typeface="Wingdings" pitchFamily="2" charset="2"/>
              <a:buNone/>
            </a:pPr>
            <a:endParaRPr lang="en-US" b="1" smtClean="0"/>
          </a:p>
        </p:txBody>
      </p:sp>
      <p:pic>
        <p:nvPicPr>
          <p:cNvPr id="51204" name="Picture 16" descr="11inver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76600"/>
            <a:ext cx="70866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71600" y="-76200"/>
            <a:ext cx="7543800" cy="1143000"/>
          </a:xfrm>
        </p:spPr>
        <p:txBody>
          <a:bodyPr/>
          <a:lstStyle/>
          <a:p>
            <a:pPr eaLnBrk="1" hangingPunct="1"/>
            <a:r>
              <a:rPr lang="en-US" b="1" smtClean="0"/>
              <a:t>Duplication</a:t>
            </a:r>
            <a:r>
              <a:rPr lang="en-US" smtClean="0"/>
              <a:t>:</a:t>
            </a:r>
            <a:endParaRPr lang="en-US" sz="4800" b="1" smtClean="0"/>
          </a:p>
        </p:txBody>
      </p:sp>
      <p:sp>
        <p:nvSpPr>
          <p:cNvPr id="52227" name="Rectangle 3"/>
          <p:cNvSpPr>
            <a:spLocks noGrp="1" noChangeArrowheads="1"/>
          </p:cNvSpPr>
          <p:nvPr>
            <p:ph sz="half" idx="2"/>
          </p:nvPr>
        </p:nvSpPr>
        <p:spPr>
          <a:xfrm>
            <a:off x="2057400" y="1295400"/>
            <a:ext cx="7086600" cy="4114800"/>
          </a:xfrm>
        </p:spPr>
        <p:txBody>
          <a:bodyPr/>
          <a:lstStyle/>
          <a:p>
            <a:r>
              <a:rPr lang="en-US" smtClean="0"/>
              <a:t>if the fragment joins the homologous chromosome, then that region is </a:t>
            </a:r>
            <a:r>
              <a:rPr lang="en-US" b="1" smtClean="0"/>
              <a:t>repeated</a:t>
            </a:r>
          </a:p>
        </p:txBody>
      </p:sp>
      <p:pic>
        <p:nvPicPr>
          <p:cNvPr id="52228" name="Picture 4" descr="11duplication"/>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95600" y="2438400"/>
            <a:ext cx="5638800" cy="26828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5181600"/>
            <a:ext cx="9144000" cy="1143000"/>
          </a:xfrm>
        </p:spPr>
        <p:txBody>
          <a:bodyPr/>
          <a:lstStyle/>
          <a:p>
            <a:pPr algn="l" eaLnBrk="1" hangingPunct="1"/>
            <a:r>
              <a:rPr lang="en-US" sz="4000" b="1" smtClean="0"/>
              <a:t>         2n = 46                        n=23</a:t>
            </a:r>
            <a:br>
              <a:rPr lang="en-US" sz="4000" b="1" smtClean="0"/>
            </a:br>
            <a:r>
              <a:rPr lang="en-US" sz="4000" b="1" smtClean="0"/>
              <a:t>					   (Sperm/Egg) </a:t>
            </a:r>
          </a:p>
        </p:txBody>
      </p:sp>
      <p:graphicFrame>
        <p:nvGraphicFramePr>
          <p:cNvPr id="1026" name="Object 3"/>
          <p:cNvGraphicFramePr>
            <a:graphicFrameLocks noChangeAspect="1"/>
          </p:cNvGraphicFramePr>
          <p:nvPr/>
        </p:nvGraphicFramePr>
        <p:xfrm>
          <a:off x="0" y="1524000"/>
          <a:ext cx="4343400" cy="3605213"/>
        </p:xfrm>
        <a:graphic>
          <a:graphicData uri="http://schemas.openxmlformats.org/presentationml/2006/ole">
            <mc:AlternateContent xmlns:mc="http://schemas.openxmlformats.org/markup-compatibility/2006">
              <mc:Choice xmlns:v="urn:schemas-microsoft-com:vml" Requires="v">
                <p:oleObj spid="_x0000_s1032" name="Bitmap Image" r:id="rId3" imgW="3362794" imgH="2790476" progId="Paint.Picture">
                  <p:embed/>
                </p:oleObj>
              </mc:Choice>
              <mc:Fallback>
                <p:oleObj name="Bitmap Image" r:id="rId3" imgW="3362794" imgH="2790476"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4343400" cy="360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
          <p:cNvGraphicFramePr>
            <a:graphicFrameLocks noChangeAspect="1"/>
          </p:cNvGraphicFramePr>
          <p:nvPr/>
        </p:nvGraphicFramePr>
        <p:xfrm>
          <a:off x="4343400" y="1600200"/>
          <a:ext cx="4038600" cy="3376613"/>
        </p:xfrm>
        <a:graphic>
          <a:graphicData uri="http://schemas.openxmlformats.org/presentationml/2006/ole">
            <mc:AlternateContent xmlns:mc="http://schemas.openxmlformats.org/markup-compatibility/2006">
              <mc:Choice xmlns:v="urn:schemas-microsoft-com:vml" Requires="v">
                <p:oleObj spid="_x0000_s1033" name="Bitmap Image" r:id="rId5" imgW="2790476" imgH="2333333" progId="Paint.Picture">
                  <p:embed/>
                </p:oleObj>
              </mc:Choice>
              <mc:Fallback>
                <p:oleObj name="Bitmap Image" r:id="rId5" imgW="2790476" imgH="2333333"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600200"/>
                        <a:ext cx="4038600" cy="337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5"/>
          <p:cNvSpPr>
            <a:spLocks noChangeArrowheads="1"/>
          </p:cNvSpPr>
          <p:nvPr/>
        </p:nvSpPr>
        <p:spPr bwMode="auto">
          <a:xfrm>
            <a:off x="228600" y="304800"/>
            <a:ext cx="772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a:solidFill>
                  <a:schemeClr val="tx2"/>
                </a:solidFill>
              </a:rPr>
              <a:t>          Diploid                Monoploid  </a:t>
            </a:r>
          </a:p>
        </p:txBody>
      </p:sp>
      <p:sp>
        <p:nvSpPr>
          <p:cNvPr id="1030" name="Line 6"/>
          <p:cNvSpPr>
            <a:spLocks noChangeShapeType="1"/>
          </p:cNvSpPr>
          <p:nvPr/>
        </p:nvSpPr>
        <p:spPr bwMode="auto">
          <a:xfrm flipH="1">
            <a:off x="2133600" y="990600"/>
            <a:ext cx="304800" cy="91440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31" name="Line 7"/>
          <p:cNvSpPr>
            <a:spLocks noChangeShapeType="1"/>
          </p:cNvSpPr>
          <p:nvPr/>
        </p:nvSpPr>
        <p:spPr bwMode="auto">
          <a:xfrm flipH="1">
            <a:off x="6248400" y="990600"/>
            <a:ext cx="304800" cy="914400"/>
          </a:xfrm>
          <a:prstGeom prst="line">
            <a:avLst/>
          </a:prstGeom>
          <a:noFill/>
          <a:ln w="444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71600" y="-76200"/>
            <a:ext cx="7543800" cy="1143000"/>
          </a:xfrm>
        </p:spPr>
        <p:txBody>
          <a:bodyPr/>
          <a:lstStyle/>
          <a:p>
            <a:pPr eaLnBrk="1" hangingPunct="1"/>
            <a:r>
              <a:rPr lang="en-US" b="1" smtClean="0"/>
              <a:t>Duplication</a:t>
            </a:r>
            <a:r>
              <a:rPr lang="en-US" smtClean="0"/>
              <a:t>:</a:t>
            </a:r>
            <a:endParaRPr lang="en-US" sz="4800" b="1" smtClean="0"/>
          </a:p>
        </p:txBody>
      </p:sp>
      <p:sp>
        <p:nvSpPr>
          <p:cNvPr id="53251" name="Rectangle 3"/>
          <p:cNvSpPr>
            <a:spLocks noGrp="1" noChangeArrowheads="1"/>
          </p:cNvSpPr>
          <p:nvPr>
            <p:ph sz="half" idx="2"/>
          </p:nvPr>
        </p:nvSpPr>
        <p:spPr>
          <a:xfrm>
            <a:off x="533400" y="1371600"/>
            <a:ext cx="4267200" cy="4114800"/>
          </a:xfrm>
        </p:spPr>
        <p:txBody>
          <a:bodyPr/>
          <a:lstStyle/>
          <a:p>
            <a:r>
              <a:rPr lang="en-US" b="1" smtClean="0"/>
              <a:t>Fragile X</a:t>
            </a:r>
            <a:r>
              <a:rPr lang="en-US" smtClean="0"/>
              <a:t>: the most common form of mental retardation. </a:t>
            </a:r>
          </a:p>
          <a:p>
            <a:r>
              <a:rPr lang="en-US" smtClean="0"/>
              <a:t>The X chromosome of some people is unusually fragile at one tip - seen "hanging by a thread" under a microscope. </a:t>
            </a:r>
          </a:p>
          <a:p>
            <a:r>
              <a:rPr lang="en-US" smtClean="0"/>
              <a:t>Affects: </a:t>
            </a:r>
          </a:p>
          <a:p>
            <a:pPr lvl="1"/>
            <a:r>
              <a:rPr lang="en-US" smtClean="0"/>
              <a:t>1:1500 males, </a:t>
            </a:r>
          </a:p>
          <a:p>
            <a:pPr lvl="1"/>
            <a:r>
              <a:rPr lang="en-US" smtClean="0"/>
              <a:t>1:2500 females.</a:t>
            </a:r>
          </a:p>
        </p:txBody>
      </p:sp>
      <p:pic>
        <p:nvPicPr>
          <p:cNvPr id="53252" name="Picture 4" descr="fragXmale"/>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05400" y="1752600"/>
            <a:ext cx="3733800" cy="3624263"/>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pPr eaLnBrk="1" hangingPunct="1"/>
            <a:r>
              <a:rPr lang="en-US" smtClean="0">
                <a:cs typeface="Times New Roman" pitchFamily="18" charset="0"/>
              </a:rPr>
              <a:t>11.2 Karyotyping Made Easy</a:t>
            </a:r>
          </a:p>
        </p:txBody>
      </p:sp>
      <p:sp>
        <p:nvSpPr>
          <p:cNvPr id="54275" name="Rectangle 3"/>
          <p:cNvSpPr>
            <a:spLocks noGrp="1" noChangeArrowheads="1"/>
          </p:cNvSpPr>
          <p:nvPr>
            <p:ph type="body" idx="4294967295"/>
          </p:nvPr>
        </p:nvSpPr>
        <p:spPr/>
        <p:txBody>
          <a:bodyPr/>
          <a:lstStyle/>
          <a:p>
            <a:pPr>
              <a:spcBef>
                <a:spcPct val="0"/>
              </a:spcBef>
              <a:buClrTx/>
              <a:buFontTx/>
              <a:buNone/>
            </a:pPr>
            <a:r>
              <a:rPr lang="en-US" b="1" smtClean="0"/>
              <a:t>Translocation: a fragment is moved from one chromosome to another -</a:t>
            </a:r>
            <a:endParaRPr lang="en-US" smtClean="0"/>
          </a:p>
        </p:txBody>
      </p:sp>
      <p:pic>
        <p:nvPicPr>
          <p:cNvPr id="54276" name="Picture 7" descr="11translo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124200"/>
            <a:ext cx="27527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219200" y="0"/>
            <a:ext cx="7010400" cy="1143000"/>
          </a:xfrm>
        </p:spPr>
        <p:txBody>
          <a:bodyPr/>
          <a:lstStyle/>
          <a:p>
            <a:pPr algn="l" eaLnBrk="1" hangingPunct="1">
              <a:defRPr/>
            </a:pPr>
            <a:r>
              <a:rPr lang="en-US" smtClean="0">
                <a:effectLst>
                  <a:outerShdw blurRad="38100" dist="38100" dir="2700000" algn="tl">
                    <a:srgbClr val="000000"/>
                  </a:outerShdw>
                </a:effectLst>
              </a:rPr>
              <a:t>N= Normal Pigmentation</a:t>
            </a:r>
            <a:br>
              <a:rPr lang="en-US" smtClean="0">
                <a:effectLst>
                  <a:outerShdw blurRad="38100" dist="38100" dir="2700000" algn="tl">
                    <a:srgbClr val="000000"/>
                  </a:outerShdw>
                </a:effectLst>
              </a:rPr>
            </a:br>
            <a:r>
              <a:rPr lang="en-US" smtClean="0">
                <a:solidFill>
                  <a:srgbClr val="FFFFFF"/>
                </a:solidFill>
                <a:effectLst>
                  <a:outerShdw blurRad="38100" dist="38100" dir="2700000" algn="tl">
                    <a:srgbClr val="000000"/>
                  </a:outerShdw>
                </a:effectLst>
              </a:rPr>
              <a:t>n =</a:t>
            </a:r>
            <a:r>
              <a:rPr lang="en-US" smtClean="0">
                <a:effectLst>
                  <a:outerShdw blurRad="38100" dist="38100" dir="2700000" algn="tl">
                    <a:srgbClr val="000000"/>
                  </a:outerShdw>
                </a:effectLst>
              </a:rPr>
              <a:t> </a:t>
            </a:r>
            <a:r>
              <a:rPr lang="en-US" smtClean="0">
                <a:solidFill>
                  <a:srgbClr val="FFFFFF"/>
                </a:solidFill>
                <a:effectLst>
                  <a:outerShdw blurRad="38100" dist="38100" dir="2700000" algn="tl">
                    <a:srgbClr val="000000"/>
                  </a:outerShdw>
                </a:effectLst>
              </a:rPr>
              <a:t>Albinism recessive</a:t>
            </a:r>
            <a:r>
              <a:rPr lang="en-US" smtClean="0">
                <a:effectLst>
                  <a:outerShdw blurRad="38100" dist="38100" dir="2700000" algn="tl">
                    <a:srgbClr val="000000"/>
                  </a:outerShdw>
                </a:effectLst>
              </a:rPr>
              <a:t> </a:t>
            </a:r>
          </a:p>
        </p:txBody>
      </p:sp>
      <p:pic>
        <p:nvPicPr>
          <p:cNvPr id="55299" name="Picture 3" descr="albino_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73163"/>
            <a:ext cx="6858000" cy="56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albinodeer"/>
          <p:cNvPicPr>
            <a:picLocks noChangeAspect="1" noChangeArrowheads="1"/>
          </p:cNvPicPr>
          <p:nvPr/>
        </p:nvPicPr>
        <p:blipFill>
          <a:blip r:embed="rId2">
            <a:extLst>
              <a:ext uri="{28A0092B-C50C-407E-A947-70E740481C1C}">
                <a14:useLocalDpi xmlns:a14="http://schemas.microsoft.com/office/drawing/2010/main" val="0"/>
              </a:ext>
            </a:extLst>
          </a:blip>
          <a:srcRect r="22449"/>
          <a:stretch>
            <a:fillRect/>
          </a:stretch>
        </p:blipFill>
        <p:spPr bwMode="auto">
          <a:xfrm>
            <a:off x="3429000" y="3200400"/>
            <a:ext cx="28956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2000092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25479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kookaburras_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672013"/>
            <a:ext cx="2895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Squash The Burmese Pyth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2291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6"/>
          <p:cNvSpPr>
            <a:spLocks noChangeArrowheads="1"/>
          </p:cNvSpPr>
          <p:nvPr/>
        </p:nvSpPr>
        <p:spPr bwMode="auto">
          <a:xfrm>
            <a:off x="0" y="914400"/>
            <a:ext cx="6629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chemeClr val="tx1"/>
                </a:solidFill>
                <a:latin typeface="Arial" pitchFamily="34" charset="0"/>
                <a:cs typeface="Arial" pitchFamily="34" charset="0"/>
              </a:rPr>
              <a:t>About one in every 17,000 people have Albinism. These individuals fail to produce melanin, a photoprotective pigment. While melanin's role in protecting us from ultraviolet light is understood, it also has other important functions in the development of the retina and brain and their interconnection of which we know much less..</a:t>
            </a:r>
            <a:endParaRPr lang="en-US" sz="2000" b="0">
              <a:solidFill>
                <a:schemeClr val="tx1"/>
              </a:solidFill>
            </a:endParaRPr>
          </a:p>
          <a:p>
            <a:pPr eaLnBrk="0" hangingPunct="0"/>
            <a:endParaRPr lang="en-US" sz="2000">
              <a:solidFill>
                <a:schemeClr val="tx1"/>
              </a:solidFill>
              <a:latin typeface="Arial" pitchFamily="34" charset="0"/>
              <a:cs typeface="Arial" pitchFamily="34" charset="0"/>
            </a:endParaRPr>
          </a:p>
        </p:txBody>
      </p:sp>
      <p:pic>
        <p:nvPicPr>
          <p:cNvPr id="56327" name="Picture 7" descr="Picture of Young Gir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7300" y="0"/>
            <a:ext cx="28067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Rectangle 8"/>
          <p:cNvSpPr>
            <a:spLocks noGrp="1" noChangeArrowheads="1"/>
          </p:cNvSpPr>
          <p:nvPr>
            <p:ph type="title"/>
          </p:nvPr>
        </p:nvSpPr>
        <p:spPr>
          <a:xfrm>
            <a:off x="0" y="0"/>
            <a:ext cx="8305800" cy="803275"/>
          </a:xfrm>
        </p:spPr>
        <p:txBody>
          <a:bodyPr/>
          <a:lstStyle/>
          <a:p>
            <a:pPr algn="l" eaLnBrk="1" hangingPunct="1"/>
            <a:r>
              <a:rPr lang="en-US" sz="5400" b="1" u="sng" smtClean="0"/>
              <a:t>Gene Mutations </a:t>
            </a:r>
            <a:r>
              <a:rPr lang="en-US" sz="4800" b="1" i="1" u="sng" smtClean="0">
                <a:solidFill>
                  <a:srgbClr val="FFFFFF"/>
                </a:solidFill>
              </a:rPr>
              <a:t>albinism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8915400" cy="1143000"/>
          </a:xfrm>
        </p:spPr>
        <p:txBody>
          <a:bodyPr/>
          <a:lstStyle/>
          <a:p>
            <a:pPr eaLnBrk="1" hangingPunct="1"/>
            <a:r>
              <a:rPr lang="en-US" smtClean="0">
                <a:cs typeface="Times New Roman" pitchFamily="18" charset="0"/>
              </a:rPr>
              <a:t>11.8 Changes in the Chromosome # </a:t>
            </a:r>
          </a:p>
        </p:txBody>
      </p:sp>
      <p:sp>
        <p:nvSpPr>
          <p:cNvPr id="57347" name="Rectangle 3"/>
          <p:cNvSpPr>
            <a:spLocks noGrp="1" noChangeArrowheads="1"/>
          </p:cNvSpPr>
          <p:nvPr>
            <p:ph type="body" idx="1"/>
          </p:nvPr>
        </p:nvSpPr>
        <p:spPr>
          <a:xfrm>
            <a:off x="381000" y="914400"/>
            <a:ext cx="8153400" cy="5715000"/>
          </a:xfrm>
        </p:spPr>
        <p:txBody>
          <a:bodyPr/>
          <a:lstStyle/>
          <a:p>
            <a:pPr marL="609600" indent="-609600" eaLnBrk="1" hangingPunct="1">
              <a:lnSpc>
                <a:spcPct val="80000"/>
              </a:lnSpc>
            </a:pPr>
            <a:r>
              <a:rPr lang="en-US" sz="2400" smtClean="0"/>
              <a:t>Changes in the number or in the structure </a:t>
            </a:r>
          </a:p>
          <a:p>
            <a:pPr marL="609600" indent="-609600" eaLnBrk="1" hangingPunct="1">
              <a:lnSpc>
                <a:spcPct val="80000"/>
              </a:lnSpc>
            </a:pPr>
            <a:r>
              <a:rPr lang="en-US" sz="2800" b="1" smtClean="0"/>
              <a:t>Aneuploidy</a:t>
            </a:r>
            <a:r>
              <a:rPr lang="en-US" sz="2800" smtClean="0"/>
              <a:t> is a change in the number of chromosomes that can lead to a chromosomal disorder. </a:t>
            </a:r>
          </a:p>
          <a:p>
            <a:pPr marL="990600" lvl="1" indent="-533400" eaLnBrk="1" hangingPunct="1">
              <a:lnSpc>
                <a:spcPct val="80000"/>
              </a:lnSpc>
            </a:pPr>
            <a:r>
              <a:rPr lang="en-US" sz="2000" u="sng" smtClean="0"/>
              <a:t>Monosomy: (X,O)</a:t>
            </a:r>
          </a:p>
          <a:p>
            <a:pPr marL="1371600" lvl="2" indent="-457200" eaLnBrk="1" hangingPunct="1">
              <a:lnSpc>
                <a:spcPct val="80000"/>
              </a:lnSpc>
            </a:pPr>
            <a:r>
              <a:rPr lang="en-US" sz="1800" smtClean="0"/>
              <a:t>Turners Syndrome </a:t>
            </a:r>
          </a:p>
          <a:p>
            <a:pPr marL="990600" lvl="1" indent="-533400" eaLnBrk="1" hangingPunct="1">
              <a:lnSpc>
                <a:spcPct val="80000"/>
              </a:lnSpc>
            </a:pPr>
            <a:r>
              <a:rPr lang="en-US" sz="2000" u="sng" smtClean="0"/>
              <a:t>Disomy (Normal)</a:t>
            </a:r>
          </a:p>
          <a:p>
            <a:pPr marL="990600" lvl="1" indent="-533400" eaLnBrk="1" hangingPunct="1">
              <a:lnSpc>
                <a:spcPct val="80000"/>
              </a:lnSpc>
            </a:pPr>
            <a:r>
              <a:rPr lang="en-US" sz="2000" u="sng" smtClean="0"/>
              <a:t>Trisomy (polyploidy)</a:t>
            </a:r>
          </a:p>
          <a:p>
            <a:pPr marL="1371600" lvl="2" indent="-457200">
              <a:lnSpc>
                <a:spcPct val="80000"/>
              </a:lnSpc>
            </a:pPr>
            <a:r>
              <a:rPr lang="en-US" sz="1800" smtClean="0"/>
              <a:t>Trisomy 21 (Down syndrome) </a:t>
            </a:r>
          </a:p>
          <a:p>
            <a:pPr marL="1371600" lvl="2" indent="-457200">
              <a:lnSpc>
                <a:spcPct val="80000"/>
              </a:lnSpc>
            </a:pPr>
            <a:r>
              <a:rPr lang="en-US" sz="1800" smtClean="0"/>
              <a:t>Trisomy 18 (Edwards syndrome) </a:t>
            </a:r>
          </a:p>
          <a:p>
            <a:pPr marL="1371600" lvl="2" indent="-457200">
              <a:lnSpc>
                <a:spcPct val="80000"/>
              </a:lnSpc>
            </a:pPr>
            <a:r>
              <a:rPr lang="en-US" sz="1800" smtClean="0"/>
              <a:t>Trisomy 13 (Patau syndrome) </a:t>
            </a:r>
          </a:p>
          <a:p>
            <a:pPr marL="1371600" lvl="2" indent="-457200">
              <a:lnSpc>
                <a:spcPct val="80000"/>
              </a:lnSpc>
            </a:pPr>
            <a:r>
              <a:rPr lang="en-US" sz="1800" smtClean="0"/>
              <a:t>Trisomy 12 (Chronic Lymphocytic Leukemia) </a:t>
            </a:r>
          </a:p>
          <a:p>
            <a:pPr marL="1371600" lvl="2" indent="-457200">
              <a:lnSpc>
                <a:spcPct val="80000"/>
              </a:lnSpc>
            </a:pPr>
            <a:r>
              <a:rPr lang="en-US" sz="1800" smtClean="0"/>
              <a:t>Trisomy 8 (Warkany syndrome 2) Polyploidy (More then 3)</a:t>
            </a:r>
          </a:p>
          <a:p>
            <a:pPr marL="990600" lvl="1" indent="-533400" eaLnBrk="1" hangingPunct="1">
              <a:lnSpc>
                <a:spcPct val="80000"/>
              </a:lnSpc>
            </a:pPr>
            <a:endParaRPr lang="en-US" sz="2000" u="sng" smtClean="0"/>
          </a:p>
          <a:p>
            <a:pPr marL="990600" lvl="1" indent="-533400" eaLnBrk="1" hangingPunct="1">
              <a:lnSpc>
                <a:spcPct val="80000"/>
              </a:lnSpc>
            </a:pPr>
            <a:r>
              <a:rPr lang="en-US" sz="2000" u="sng" smtClean="0"/>
              <a:t>Nondisjuction of sex chromosomes </a:t>
            </a:r>
          </a:p>
          <a:p>
            <a:pPr marL="1371600" lvl="2" indent="-457200" eaLnBrk="1" hangingPunct="1">
              <a:lnSpc>
                <a:spcPct val="80000"/>
              </a:lnSpc>
            </a:pPr>
            <a:r>
              <a:rPr lang="en-US" sz="1800" smtClean="0"/>
              <a:t>Turners Syndrome, XO, 1/25000  </a:t>
            </a:r>
          </a:p>
          <a:p>
            <a:pPr marL="1371600" lvl="2" indent="-457200" eaLnBrk="1" hangingPunct="1">
              <a:lnSpc>
                <a:spcPct val="80000"/>
              </a:lnSpc>
            </a:pPr>
            <a:r>
              <a:rPr lang="en-US" sz="1800" smtClean="0"/>
              <a:t>Klinefelter Syndrome, XXY  1/500</a:t>
            </a:r>
          </a:p>
          <a:p>
            <a:pPr marL="1371600" lvl="2" indent="-457200" eaLnBrk="1" hangingPunct="1">
              <a:lnSpc>
                <a:spcPct val="80000"/>
              </a:lnSpc>
            </a:pPr>
            <a:r>
              <a:rPr lang="en-US" sz="1800" smtClean="0"/>
              <a:t>47,XYY, no really that’s its name </a:t>
            </a:r>
          </a:p>
          <a:p>
            <a:pPr marL="609600" indent="-609600"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371600" y="304800"/>
            <a:ext cx="7772400" cy="1143000"/>
          </a:xfrm>
        </p:spPr>
        <p:txBody>
          <a:bodyPr/>
          <a:lstStyle/>
          <a:p>
            <a:pPr eaLnBrk="1" hangingPunct="1"/>
            <a:r>
              <a:rPr lang="en-US" sz="6000" b="1" u="sng" smtClean="0"/>
              <a:t>Nondisjunction During meiosis (Aneuploidy) </a:t>
            </a:r>
          </a:p>
        </p:txBody>
      </p:sp>
      <p:pic>
        <p:nvPicPr>
          <p:cNvPr id="58371" name="Picture 3" descr="nondis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81200"/>
            <a:ext cx="6183313"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title"/>
          </p:nvPr>
        </p:nvSpPr>
        <p:spPr/>
        <p:txBody>
          <a:bodyPr/>
          <a:lstStyle/>
          <a:p>
            <a:pPr algn="r" eaLnBrk="1" hangingPunct="1"/>
            <a:r>
              <a:rPr lang="en-US" sz="4000" b="1" u="sng" smtClean="0"/>
              <a:t>Karyotype, Trisomy</a:t>
            </a:r>
            <a:br>
              <a:rPr lang="en-US" sz="4000" b="1" u="sng" smtClean="0"/>
            </a:br>
            <a:r>
              <a:rPr lang="en-US" sz="4000" b="1" u="sng" smtClean="0"/>
              <a:t>Down Syndrome</a:t>
            </a:r>
          </a:p>
        </p:txBody>
      </p:sp>
      <p:sp>
        <p:nvSpPr>
          <p:cNvPr id="59395" name="Rectangle 8"/>
          <p:cNvSpPr>
            <a:spLocks noGrp="1" noChangeArrowheads="1"/>
          </p:cNvSpPr>
          <p:nvPr>
            <p:ph type="body" sz="half" idx="4294967295"/>
          </p:nvPr>
        </p:nvSpPr>
        <p:spPr>
          <a:xfrm>
            <a:off x="1371600" y="1981200"/>
            <a:ext cx="3733800" cy="4114800"/>
          </a:xfrm>
        </p:spPr>
        <p:txBody>
          <a:bodyPr/>
          <a:lstStyle/>
          <a:p>
            <a:r>
              <a:rPr lang="en-US" sz="2800" smtClean="0"/>
              <a:t>Down's Syndrome is correlated with age of mother but can also be the result of nondisjunction of the father's chromosome 21. </a:t>
            </a:r>
          </a:p>
        </p:txBody>
      </p:sp>
      <p:pic>
        <p:nvPicPr>
          <p:cNvPr id="59396" name="Picture 2" descr="Trisomy 21 Karyotype"/>
          <p:cNvPicPr>
            <a:picLocks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5362575" y="2752725"/>
            <a:ext cx="3524250" cy="2571750"/>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609600"/>
            <a:ext cx="9144000" cy="1143000"/>
          </a:xfrm>
        </p:spPr>
        <p:txBody>
          <a:bodyPr/>
          <a:lstStyle/>
          <a:p>
            <a:pPr algn="l" eaLnBrk="1" hangingPunct="1">
              <a:defRPr/>
            </a:pPr>
            <a:r>
              <a:rPr lang="en-US" sz="4000" b="1" u="sng" smtClean="0">
                <a:effectLst>
                  <a:outerShdw blurRad="38100" dist="38100" dir="2700000" algn="tl">
                    <a:srgbClr val="000000"/>
                  </a:outerShdw>
                </a:effectLst>
              </a:rPr>
              <a:t>Karyotype, Trisomy, Down Syndromes </a:t>
            </a:r>
            <a:br>
              <a:rPr lang="en-US" sz="4000" b="1" u="sng" smtClean="0">
                <a:effectLst>
                  <a:outerShdw blurRad="38100" dist="38100" dir="2700000" algn="tl">
                    <a:srgbClr val="000000"/>
                  </a:outerShdw>
                </a:effectLst>
              </a:rPr>
            </a:br>
            <a:r>
              <a:rPr lang="en-US" sz="4000" smtClean="0">
                <a:effectLst>
                  <a:outerShdw blurRad="38100" dist="38100" dir="2700000" algn="tl">
                    <a:srgbClr val="000000"/>
                  </a:outerShdw>
                </a:effectLst>
              </a:rPr>
              <a:t>*trend of increasing risk with the mother's age is the same</a:t>
            </a:r>
            <a:r>
              <a:rPr lang="en-US" smtClean="0">
                <a:effectLst>
                  <a:outerShdw blurRad="38100" dist="38100" dir="2700000" algn="tl">
                    <a:srgbClr val="000000"/>
                  </a:outerShdw>
                </a:effectLst>
              </a:rPr>
              <a:t> </a:t>
            </a:r>
          </a:p>
        </p:txBody>
      </p:sp>
      <p:graphicFrame>
        <p:nvGraphicFramePr>
          <p:cNvPr id="65553" name="Group 17"/>
          <p:cNvGraphicFramePr>
            <a:graphicFrameLocks noGrp="1"/>
          </p:cNvGraphicFramePr>
          <p:nvPr>
            <p:ph idx="1"/>
          </p:nvPr>
        </p:nvGraphicFramePr>
        <p:xfrm>
          <a:off x="1600200" y="2362200"/>
          <a:ext cx="6858000" cy="4327525"/>
        </p:xfrm>
        <a:graphic>
          <a:graphicData uri="http://schemas.openxmlformats.org/drawingml/2006/table">
            <a:tbl>
              <a:tblPr/>
              <a:tblGrid>
                <a:gridCol w="2084388"/>
                <a:gridCol w="2060575"/>
                <a:gridCol w="2713037"/>
              </a:tblGrid>
              <a:tr h="822839">
                <a:tc>
                  <a:txBody>
                    <a:bodyPr/>
                    <a:lstStyle/>
                    <a:p>
                      <a:pPr marL="342900" marR="0" lvl="0" indent="-34290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Age of Mother   </a:t>
                      </a:r>
                    </a:p>
                  </a:txBody>
                  <a:tcPr marT="45713" marB="45713" anchor="ctr" horzOverflow="overflow">
                    <a:lnL w="12700" cap="flat" cmpd="sng" algn="ctr">
                      <a:solidFill>
                        <a:srgbClr val="808080"/>
                      </a:solidFill>
                      <a:prstDash val="solid"/>
                      <a:miter lim="800000"/>
                      <a:headEnd type="none" w="med" len="med"/>
                      <a:tailEnd type="none" w="med" len="med"/>
                    </a:lnL>
                    <a:lnR w="12700" cap="flat" cmpd="sng" algn="ctr">
                      <a:solidFill>
                        <a:srgbClr val="80808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Frequency of</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Down Syndrome   </a:t>
                      </a:r>
                    </a:p>
                  </a:txBody>
                  <a:tcPr marT="45713" marB="45713" anchor="ctr" horzOverflow="overflow">
                    <a:lnL w="12700" cap="flat" cmpd="sng" algn="ctr">
                      <a:solidFill>
                        <a:srgbClr val="808080"/>
                      </a:solidFill>
                      <a:prstDash val="solid"/>
                      <a:miter lim="800000"/>
                      <a:headEnd type="none" w="med" len="med"/>
                      <a:tailEnd type="none" w="med" len="med"/>
                    </a:lnL>
                    <a:lnR w="12700" cap="flat" cmpd="sng" algn="ctr">
                      <a:solidFill>
                        <a:srgbClr val="80808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Frequency of Any</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Chromosomal Disorder</a:t>
                      </a:r>
                    </a:p>
                  </a:txBody>
                  <a:tcPr marT="45713" marB="45713" anchor="ctr" horzOverflow="overflow">
                    <a:lnL w="12700" cap="flat" cmpd="sng" algn="ctr">
                      <a:solidFill>
                        <a:srgbClr val="808080"/>
                      </a:solidFill>
                      <a:prstDash val="solid"/>
                      <a:miter lim="800000"/>
                      <a:headEnd type="none" w="med" len="med"/>
                      <a:tailEnd type="none" w="med" len="med"/>
                    </a:lnL>
                    <a:lnR w="12700" cap="flat" cmpd="sng" algn="ctr">
                      <a:solidFill>
                        <a:srgbClr val="80808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noFill/>
                  </a:tcPr>
                </a:tc>
              </a:tr>
              <a:tr h="3504686">
                <a:tc>
                  <a:txBody>
                    <a:bodyPr/>
                    <a:lstStyle/>
                    <a:p>
                      <a:pPr marL="342900" marR="0" lvl="0" indent="-34290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20</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25</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30</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35</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36</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37</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38</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39</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40</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41</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42</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43</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44</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45</a:t>
                      </a:r>
                    </a:p>
                  </a:txBody>
                  <a:tcPr marT="45713" marB="45713" horzOverflow="overflow">
                    <a:lnL w="12700" cap="flat" cmpd="sng" algn="ctr">
                      <a:solidFill>
                        <a:srgbClr val="808080"/>
                      </a:solidFill>
                      <a:prstDash val="solid"/>
                      <a:miter lim="800000"/>
                      <a:headEnd type="none" w="med" len="med"/>
                      <a:tailEnd type="none" w="med" len="med"/>
                    </a:lnL>
                    <a:lnR w="12700" cap="flat" cmpd="sng" algn="ctr">
                      <a:solidFill>
                        <a:srgbClr val="80808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1667</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1250</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952</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378</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289</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224</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173</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136</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106</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82</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63</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49</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38</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30</a:t>
                      </a:r>
                    </a:p>
                  </a:txBody>
                  <a:tcPr marT="45713" marB="45713" horzOverflow="overflow">
                    <a:lnL w="12700" cap="flat" cmpd="sng" algn="ctr">
                      <a:solidFill>
                        <a:srgbClr val="808080"/>
                      </a:solidFill>
                      <a:prstDash val="solid"/>
                      <a:miter lim="800000"/>
                      <a:headEnd type="none" w="med" len="med"/>
                      <a:tailEnd type="none" w="med" len="med"/>
                    </a:lnL>
                    <a:lnR w="12700" cap="flat" cmpd="sng" algn="ctr">
                      <a:solidFill>
                        <a:srgbClr val="80808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526</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476</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385</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192</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156</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127</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102</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83</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66</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53</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42</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33</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26</a:t>
                      </a:r>
                      <a:b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br>
                      <a:r>
                        <a:rPr kumimoji="0" lang="en-US"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1 in 21</a:t>
                      </a:r>
                    </a:p>
                  </a:txBody>
                  <a:tcPr marT="45713" marB="45713" horzOverflow="overflow">
                    <a:lnL w="12700" cap="flat" cmpd="sng" algn="ctr">
                      <a:solidFill>
                        <a:srgbClr val="808080"/>
                      </a:solidFill>
                      <a:prstDash val="solid"/>
                      <a:miter lim="800000"/>
                      <a:headEnd type="none" w="med" len="med"/>
                      <a:tailEnd type="none" w="med" len="med"/>
                    </a:lnL>
                    <a:lnR w="12700" cap="flat" cmpd="sng" algn="ctr">
                      <a:solidFill>
                        <a:srgbClr val="808080"/>
                      </a:solidFill>
                      <a:prstDash val="solid"/>
                      <a:miter lim="800000"/>
                      <a:headEnd type="none" w="med" len="med"/>
                      <a:tailEnd type="none" w="med" len="med"/>
                    </a:lnR>
                    <a:lnT w="12700" cap="flat" cmpd="sng" algn="ctr">
                      <a:solidFill>
                        <a:srgbClr val="808080"/>
                      </a:solidFill>
                      <a:prstDash val="solid"/>
                      <a:miter lim="800000"/>
                      <a:headEnd type="none" w="med" len="med"/>
                      <a:tailEnd type="none" w="med" len="med"/>
                    </a:lnT>
                    <a:lnB w="12700" cap="flat" cmpd="sng" algn="ctr">
                      <a:solidFill>
                        <a:srgbClr val="80808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title"/>
          </p:nvPr>
        </p:nvSpPr>
        <p:spPr/>
        <p:txBody>
          <a:bodyPr/>
          <a:lstStyle/>
          <a:p>
            <a:r>
              <a:rPr lang="en-US" smtClean="0"/>
              <a:t>Patau syndrome (trisomy 13): </a:t>
            </a:r>
          </a:p>
        </p:txBody>
      </p:sp>
      <p:sp>
        <p:nvSpPr>
          <p:cNvPr id="61443" name="Rectangle 7"/>
          <p:cNvSpPr>
            <a:spLocks noGrp="1" noChangeArrowheads="1"/>
          </p:cNvSpPr>
          <p:nvPr>
            <p:ph type="body" sz="half" idx="1"/>
          </p:nvPr>
        </p:nvSpPr>
        <p:spPr/>
        <p:txBody>
          <a:bodyPr/>
          <a:lstStyle/>
          <a:p>
            <a:r>
              <a:rPr lang="en-US" sz="2800" smtClean="0"/>
              <a:t>1:5000 live births. </a:t>
            </a:r>
          </a:p>
          <a:p>
            <a:r>
              <a:rPr lang="en-US" sz="2800" smtClean="0"/>
              <a:t>serious eye, brain, circulatory defects as well as cleft palate. </a:t>
            </a:r>
          </a:p>
          <a:p>
            <a:r>
              <a:rPr lang="en-US" sz="2800" smtClean="0"/>
              <a:t>Children rarely live more than a few months. </a:t>
            </a:r>
          </a:p>
        </p:txBody>
      </p:sp>
      <p:pic>
        <p:nvPicPr>
          <p:cNvPr id="61444" name="Picture 9" descr="Trisomy1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2298700"/>
            <a:ext cx="3733800" cy="34798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smtClean="0"/>
              <a:t>Edward's syndrome (trisomy 18):</a:t>
            </a:r>
          </a:p>
        </p:txBody>
      </p:sp>
      <p:sp>
        <p:nvSpPr>
          <p:cNvPr id="62467" name="Rectangle 3"/>
          <p:cNvSpPr>
            <a:spLocks noGrp="1" noChangeArrowheads="1"/>
          </p:cNvSpPr>
          <p:nvPr>
            <p:ph type="body" sz="half" idx="1"/>
          </p:nvPr>
        </p:nvSpPr>
        <p:spPr/>
        <p:txBody>
          <a:bodyPr/>
          <a:lstStyle/>
          <a:p>
            <a:r>
              <a:rPr lang="en-US" sz="2800" smtClean="0"/>
              <a:t>1:10,000 live births </a:t>
            </a:r>
          </a:p>
          <a:p>
            <a:r>
              <a:rPr lang="en-US" sz="2800" smtClean="0"/>
              <a:t>Children rarely live more than a few months</a:t>
            </a:r>
          </a:p>
          <a:p>
            <a:r>
              <a:rPr lang="en-US" sz="2800" smtClean="0"/>
              <a:t>almost every organ system affected</a:t>
            </a:r>
          </a:p>
        </p:txBody>
      </p:sp>
      <p:pic>
        <p:nvPicPr>
          <p:cNvPr id="62468" name="Picture 8" descr="Trisomy18"/>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2235200"/>
            <a:ext cx="3733800" cy="3606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defRPr/>
            </a:pPr>
            <a:r>
              <a:rPr lang="en-US" smtClean="0"/>
              <a:t>Chapter 11 Chromosomes and Human Genetics</a:t>
            </a:r>
          </a:p>
        </p:txBody>
      </p:sp>
      <p:sp>
        <p:nvSpPr>
          <p:cNvPr id="9219" name="Rectangle 3"/>
          <p:cNvSpPr>
            <a:spLocks noGrp="1" noChangeArrowheads="1"/>
          </p:cNvSpPr>
          <p:nvPr>
            <p:ph type="subTitle" idx="1"/>
          </p:nvPr>
        </p:nvSpPr>
        <p:spPr>
          <a:ln/>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smtClean="0"/>
              <a:t>Nondisjuction of the Sex Chromosomes </a:t>
            </a:r>
          </a:p>
        </p:txBody>
      </p:sp>
      <p:sp>
        <p:nvSpPr>
          <p:cNvPr id="63491" name="Rectangle 3"/>
          <p:cNvSpPr>
            <a:spLocks noGrp="1" noChangeArrowheads="1"/>
          </p:cNvSpPr>
          <p:nvPr>
            <p:ph type="body" idx="1"/>
          </p:nvPr>
        </p:nvSpPr>
        <p:spPr/>
        <p:txBody>
          <a:bodyPr/>
          <a:lstStyle/>
          <a:p>
            <a:pPr marL="609600" indent="-609600">
              <a:buFont typeface="Wingdings" pitchFamily="2" charset="2"/>
              <a:buAutoNum type="alphaUcPeriod"/>
            </a:pPr>
            <a:r>
              <a:rPr lang="en-US" b="1" smtClean="0"/>
              <a:t>Turners Syndrome</a:t>
            </a:r>
          </a:p>
          <a:p>
            <a:pPr marL="609600" indent="-609600">
              <a:buFont typeface="Wingdings" pitchFamily="2" charset="2"/>
              <a:buAutoNum type="alphaUcPeriod"/>
            </a:pPr>
            <a:r>
              <a:rPr lang="en-US" b="1" smtClean="0"/>
              <a:t>Klinefelter Syndrome</a:t>
            </a:r>
          </a:p>
          <a:p>
            <a:pPr marL="609600" indent="-609600">
              <a:buFont typeface="Wingdings" pitchFamily="2" charset="2"/>
              <a:buAutoNum type="alphaUcPeriod"/>
            </a:pPr>
            <a:r>
              <a:rPr lang="en-US" b="1" smtClean="0"/>
              <a:t>47, XYY males</a:t>
            </a:r>
          </a:p>
          <a:p>
            <a:pPr marL="609600" indent="-609600">
              <a:buFont typeface="Wingdings" pitchFamily="2" charset="2"/>
              <a:buAutoNum type="alphaUcPeriod"/>
            </a:pPr>
            <a:endParaRPr lang="en-US" b="1"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b="1" smtClean="0"/>
              <a:t>A. Klinefelter Syndrome</a:t>
            </a:r>
            <a:r>
              <a:rPr lang="en-US" smtClean="0"/>
              <a:t>:</a:t>
            </a:r>
          </a:p>
        </p:txBody>
      </p:sp>
      <p:sp>
        <p:nvSpPr>
          <p:cNvPr id="64515" name="Rectangle 3"/>
          <p:cNvSpPr>
            <a:spLocks noGrp="1" noChangeArrowheads="1"/>
          </p:cNvSpPr>
          <p:nvPr>
            <p:ph type="body" sz="half" idx="1"/>
          </p:nvPr>
        </p:nvSpPr>
        <p:spPr/>
        <p:txBody>
          <a:bodyPr/>
          <a:lstStyle/>
          <a:p>
            <a:r>
              <a:rPr lang="en-US" sz="2800" b="1" smtClean="0"/>
              <a:t>47, XXY</a:t>
            </a:r>
            <a:r>
              <a:rPr lang="en-US" sz="2800" smtClean="0"/>
              <a:t> males. </a:t>
            </a:r>
          </a:p>
          <a:p>
            <a:r>
              <a:rPr lang="en-US" sz="2800" smtClean="0"/>
              <a:t>Male sex organs; unusually small testes, sterile.</a:t>
            </a:r>
          </a:p>
          <a:p>
            <a:r>
              <a:rPr lang="en-US" sz="2800" smtClean="0"/>
              <a:t> Breast enlargement and other feminine body characteristics. </a:t>
            </a:r>
          </a:p>
          <a:p>
            <a:r>
              <a:rPr lang="en-US" sz="2800" smtClean="0"/>
              <a:t>Normal intelligence. </a:t>
            </a:r>
          </a:p>
        </p:txBody>
      </p:sp>
      <p:pic>
        <p:nvPicPr>
          <p:cNvPr id="64516" name="Picture 8" descr="klinefelte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2222500"/>
            <a:ext cx="3733800" cy="36322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b="1" smtClean="0"/>
              <a:t>B.</a:t>
            </a:r>
            <a:r>
              <a:rPr lang="en-US" smtClean="0"/>
              <a:t> </a:t>
            </a:r>
            <a:r>
              <a:rPr lang="en-US" b="1" smtClean="0"/>
              <a:t>47, XYY males</a:t>
            </a:r>
            <a:r>
              <a:rPr lang="en-US" smtClean="0"/>
              <a:t>: </a:t>
            </a:r>
            <a:endParaRPr lang="en-US" b="1" smtClean="0"/>
          </a:p>
        </p:txBody>
      </p:sp>
      <p:sp>
        <p:nvSpPr>
          <p:cNvPr id="65539" name="Rectangle 3"/>
          <p:cNvSpPr>
            <a:spLocks noGrp="1" noChangeArrowheads="1"/>
          </p:cNvSpPr>
          <p:nvPr>
            <p:ph type="body" sz="half" idx="1"/>
          </p:nvPr>
        </p:nvSpPr>
        <p:spPr/>
        <p:txBody>
          <a:bodyPr/>
          <a:lstStyle/>
          <a:p>
            <a:pPr>
              <a:lnSpc>
                <a:spcPct val="90000"/>
              </a:lnSpc>
            </a:pPr>
            <a:r>
              <a:rPr lang="en-US" sz="2400" smtClean="0"/>
              <a:t>Individuals are somewhat taller than average and have below normal intelligence. </a:t>
            </a:r>
          </a:p>
          <a:p>
            <a:pPr>
              <a:lnSpc>
                <a:spcPct val="90000"/>
              </a:lnSpc>
            </a:pPr>
            <a:r>
              <a:rPr lang="en-US" sz="2400" smtClean="0"/>
              <a:t>At one time (~1970s), it was thought that these men were likely to be criminally aggressive, </a:t>
            </a:r>
          </a:p>
          <a:p>
            <a:pPr>
              <a:lnSpc>
                <a:spcPct val="90000"/>
              </a:lnSpc>
            </a:pPr>
            <a:r>
              <a:rPr lang="en-US" sz="2400" smtClean="0"/>
              <a:t>but this hypothesis has been </a:t>
            </a:r>
            <a:r>
              <a:rPr lang="en-US" sz="2400" b="1" smtClean="0"/>
              <a:t>disproven</a:t>
            </a:r>
            <a:r>
              <a:rPr lang="en-US" sz="2400" smtClean="0"/>
              <a:t> over time. </a:t>
            </a:r>
          </a:p>
        </p:txBody>
      </p:sp>
      <p:pic>
        <p:nvPicPr>
          <p:cNvPr id="65540" name="Picture 8" descr="XYYMal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2252663"/>
            <a:ext cx="3733800" cy="3571875"/>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9"/>
          <p:cNvSpPr>
            <a:spLocks noGrp="1" noChangeArrowheads="1"/>
          </p:cNvSpPr>
          <p:nvPr>
            <p:ph type="title"/>
          </p:nvPr>
        </p:nvSpPr>
        <p:spPr>
          <a:xfrm>
            <a:off x="1371600" y="76200"/>
            <a:ext cx="7543800" cy="1143000"/>
          </a:xfrm>
        </p:spPr>
        <p:txBody>
          <a:bodyPr/>
          <a:lstStyle/>
          <a:p>
            <a:r>
              <a:rPr lang="en-US" sz="4000" b="1" smtClean="0"/>
              <a:t>C. Monosomy X </a:t>
            </a:r>
            <a:br>
              <a:rPr lang="en-US" sz="4000" b="1" smtClean="0"/>
            </a:br>
            <a:r>
              <a:rPr lang="en-US" sz="4000" b="1" smtClean="0"/>
              <a:t>(Turner's syndrome):</a:t>
            </a:r>
          </a:p>
        </p:txBody>
      </p:sp>
      <p:sp>
        <p:nvSpPr>
          <p:cNvPr id="66563" name="Rectangle 10"/>
          <p:cNvSpPr>
            <a:spLocks noGrp="1" noChangeArrowheads="1"/>
          </p:cNvSpPr>
          <p:nvPr>
            <p:ph sz="half" idx="1"/>
          </p:nvPr>
        </p:nvSpPr>
        <p:spPr>
          <a:xfrm>
            <a:off x="1371600" y="1295400"/>
            <a:ext cx="4419600" cy="4114800"/>
          </a:xfrm>
        </p:spPr>
        <p:txBody>
          <a:bodyPr/>
          <a:lstStyle/>
          <a:p>
            <a:r>
              <a:rPr lang="en-US" smtClean="0"/>
              <a:t>1:5000 live births; </a:t>
            </a:r>
          </a:p>
          <a:p>
            <a:r>
              <a:rPr lang="en-US" b="1" smtClean="0"/>
              <a:t>the only viable monosomy</a:t>
            </a:r>
            <a:r>
              <a:rPr lang="en-US" smtClean="0"/>
              <a:t> in humans. </a:t>
            </a:r>
          </a:p>
          <a:p>
            <a:r>
              <a:rPr lang="en-US" smtClean="0"/>
              <a:t>XO individuals are genetically female, however, they do not mature sexually during puberty and are sterile. </a:t>
            </a:r>
          </a:p>
          <a:p>
            <a:r>
              <a:rPr lang="en-US" smtClean="0"/>
              <a:t>Short stature and normal intelligence. (98% die before birth) </a:t>
            </a:r>
          </a:p>
        </p:txBody>
      </p:sp>
      <p:pic>
        <p:nvPicPr>
          <p:cNvPr id="66564" name="Picture 12" descr="turne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1905000"/>
            <a:ext cx="3352800" cy="31877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b="1" smtClean="0">
                <a:latin typeface="Arial" pitchFamily="34" charset="0"/>
                <a:cs typeface="Arial" pitchFamily="34" charset="0"/>
              </a:rPr>
              <a:t>D. Triploid Human Cell * </a:t>
            </a:r>
            <a:r>
              <a:rPr lang="en-US" b="1" smtClean="0"/>
              <a:t>Trisomy X: 47, XXX</a:t>
            </a:r>
            <a:r>
              <a:rPr lang="en-US" smtClean="0"/>
              <a:t> </a:t>
            </a:r>
            <a:r>
              <a:rPr lang="en-US" b="1" smtClean="0">
                <a:latin typeface="Arial" pitchFamily="34" charset="0"/>
                <a:cs typeface="Arial" pitchFamily="34" charset="0"/>
              </a:rPr>
              <a:t/>
            </a:r>
            <a:br>
              <a:rPr lang="en-US" b="1" smtClean="0">
                <a:latin typeface="Arial" pitchFamily="34" charset="0"/>
                <a:cs typeface="Arial" pitchFamily="34" charset="0"/>
              </a:rPr>
            </a:br>
            <a:endParaRPr lang="en-US" b="1" smtClean="0">
              <a:latin typeface="Arial" pitchFamily="34" charset="0"/>
              <a:cs typeface="Arial" pitchFamily="34" charset="0"/>
            </a:endParaRPr>
          </a:p>
        </p:txBody>
      </p:sp>
      <p:sp>
        <p:nvSpPr>
          <p:cNvPr id="67587" name="Rectangle 6"/>
          <p:cNvSpPr>
            <a:spLocks noGrp="1" noChangeArrowheads="1"/>
          </p:cNvSpPr>
          <p:nvPr>
            <p:ph sz="half" idx="4294967295"/>
          </p:nvPr>
        </p:nvSpPr>
        <p:spPr>
          <a:xfrm>
            <a:off x="1371600" y="1981200"/>
            <a:ext cx="3733800" cy="4114800"/>
          </a:xfrm>
        </p:spPr>
        <p:txBody>
          <a:bodyPr/>
          <a:lstStyle/>
          <a:p>
            <a:r>
              <a:rPr lang="en-US" sz="2800" smtClean="0"/>
              <a:t>females. 1:1000 live births - healthy and fertile - cannot be distinguished from normal female except by Karyotype </a:t>
            </a:r>
          </a:p>
        </p:txBody>
      </p:sp>
      <p:pic>
        <p:nvPicPr>
          <p:cNvPr id="67588" name="Picture 10" descr="XXXFemale"/>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257800" y="2298700"/>
            <a:ext cx="3733800" cy="347980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cs typeface="Times New Roman" pitchFamily="18" charset="0"/>
              </a:rPr>
              <a:t>	11.9 Some Prospects in Human Genetics </a:t>
            </a:r>
          </a:p>
        </p:txBody>
      </p:sp>
      <p:sp>
        <p:nvSpPr>
          <p:cNvPr id="68611" name="Rectangle 3"/>
          <p:cNvSpPr>
            <a:spLocks noGrp="1" noChangeArrowheads="1"/>
          </p:cNvSpPr>
          <p:nvPr>
            <p:ph type="body" idx="1"/>
          </p:nvPr>
        </p:nvSpPr>
        <p:spPr/>
        <p:txBody>
          <a:bodyPr/>
          <a:lstStyle/>
          <a:p>
            <a:pPr marL="533400" indent="-533400">
              <a:lnSpc>
                <a:spcPct val="80000"/>
              </a:lnSpc>
            </a:pPr>
            <a:r>
              <a:rPr lang="en-US" sz="2400" smtClean="0"/>
              <a:t>How can prospective parents determine whether their child will be affected and how best to optimize outcome?</a:t>
            </a:r>
            <a:endParaRPr lang="en-US" sz="2400" b="1" smtClean="0"/>
          </a:p>
          <a:p>
            <a:pPr marL="533400" indent="-533400">
              <a:lnSpc>
                <a:spcPct val="80000"/>
              </a:lnSpc>
              <a:buFont typeface="Wingdings" pitchFamily="2" charset="2"/>
              <a:buAutoNum type="arabicPeriod"/>
            </a:pPr>
            <a:r>
              <a:rPr lang="en-US" sz="2400" b="1" smtClean="0"/>
              <a:t>Carrier recognition</a:t>
            </a:r>
            <a:r>
              <a:rPr lang="en-US" sz="2400" smtClean="0"/>
              <a:t>: Testing the lineage </a:t>
            </a:r>
            <a:r>
              <a:rPr lang="en-US" sz="2400" b="1" smtClean="0"/>
              <a:t>. </a:t>
            </a:r>
          </a:p>
          <a:p>
            <a:pPr marL="533400" indent="-533400">
              <a:lnSpc>
                <a:spcPct val="80000"/>
              </a:lnSpc>
              <a:buFont typeface="Wingdings" pitchFamily="2" charset="2"/>
              <a:buAutoNum type="arabicPeriod"/>
            </a:pPr>
            <a:endParaRPr lang="en-US" sz="2400" b="1" smtClean="0"/>
          </a:p>
          <a:p>
            <a:pPr marL="533400" indent="-533400">
              <a:lnSpc>
                <a:spcPct val="80000"/>
              </a:lnSpc>
              <a:buFont typeface="Wingdings" pitchFamily="2" charset="2"/>
              <a:buAutoNum type="arabicPeriod"/>
            </a:pPr>
            <a:r>
              <a:rPr lang="en-US" sz="2400" b="1" smtClean="0"/>
              <a:t>Fetal Testing: </a:t>
            </a:r>
            <a:r>
              <a:rPr lang="en-US" sz="2400" smtClean="0"/>
              <a:t>Tests the </a:t>
            </a:r>
            <a:r>
              <a:rPr lang="en-US" sz="2400" b="1" smtClean="0"/>
              <a:t>fetus - </a:t>
            </a:r>
            <a:r>
              <a:rPr lang="en-US" sz="2400" smtClean="0"/>
              <a:t>Genetic disorders can be determined before birth, giving the parents time to adjust to their child's condition and make informed decisions.</a:t>
            </a:r>
          </a:p>
          <a:p>
            <a:pPr marL="533400" indent="-533400">
              <a:lnSpc>
                <a:spcPct val="80000"/>
              </a:lnSpc>
            </a:pPr>
            <a:endParaRPr lang="en-US" sz="2400" smtClean="0"/>
          </a:p>
          <a:p>
            <a:pPr marL="533400" indent="-533400">
              <a:lnSpc>
                <a:spcPct val="80000"/>
              </a:lnSpc>
            </a:pPr>
            <a:r>
              <a:rPr lang="en-US" sz="2400" b="1" smtClean="0"/>
              <a:t>Newborn Screening</a:t>
            </a:r>
            <a:r>
              <a:rPr lang="en-US" sz="2400" smtClean="0"/>
              <a:t>: Tests the newborn for genetic disorders .</a:t>
            </a:r>
          </a:p>
          <a:p>
            <a:pPr marL="533400" indent="-533400">
              <a:lnSpc>
                <a:spcPct val="80000"/>
              </a:lnSpc>
            </a:pPr>
            <a:endParaRPr lang="en-US" sz="2400" smtClean="0"/>
          </a:p>
          <a:p>
            <a:pPr marL="533400" indent="-533400"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a:lstStyle/>
          <a:p>
            <a:pPr eaLnBrk="1" hangingPunct="1"/>
            <a:r>
              <a:rPr lang="en-US" smtClean="0">
                <a:cs typeface="Times New Roman" pitchFamily="18" charset="0"/>
              </a:rPr>
              <a:t>	11.9 Some Prospects in Human Genetics </a:t>
            </a:r>
          </a:p>
        </p:txBody>
      </p:sp>
      <p:sp>
        <p:nvSpPr>
          <p:cNvPr id="69635" name="Rectangle 3"/>
          <p:cNvSpPr>
            <a:spLocks noGrp="1" noChangeArrowheads="1"/>
          </p:cNvSpPr>
          <p:nvPr>
            <p:ph type="body" idx="4294967295"/>
          </p:nvPr>
        </p:nvSpPr>
        <p:spPr/>
        <p:txBody>
          <a:bodyPr/>
          <a:lstStyle/>
          <a:p>
            <a:r>
              <a:rPr lang="en-US" b="1" smtClean="0"/>
              <a:t>1. Carrier recognition</a:t>
            </a:r>
            <a:r>
              <a:rPr lang="en-US" smtClean="0"/>
              <a:t>:</a:t>
            </a:r>
          </a:p>
          <a:p>
            <a:pPr lvl="1"/>
            <a:r>
              <a:rPr lang="en-US" smtClean="0"/>
              <a:t>Genetic Counseling </a:t>
            </a:r>
          </a:p>
          <a:p>
            <a:pPr eaLnBrk="1" hangingPunct="1"/>
            <a:endParaRPr lang="en-US" smtClean="0"/>
          </a:p>
        </p:txBody>
      </p:sp>
      <p:pic>
        <p:nvPicPr>
          <p:cNvPr id="69636" name="Picture 5" descr="346px-Pedigree_of_man_(Haeckel_18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0988" y="1981200"/>
            <a:ext cx="251301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7" descr="pedig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24200"/>
            <a:ext cx="42481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1371600" y="0"/>
            <a:ext cx="7543800" cy="1143000"/>
          </a:xfrm>
        </p:spPr>
        <p:txBody>
          <a:bodyPr/>
          <a:lstStyle/>
          <a:p>
            <a:pPr eaLnBrk="1" hangingPunct="1"/>
            <a:r>
              <a:rPr lang="en-US" smtClean="0">
                <a:cs typeface="Times New Roman" pitchFamily="18" charset="0"/>
              </a:rPr>
              <a:t>	11.9 Some Prospects in Human Genetics </a:t>
            </a:r>
          </a:p>
        </p:txBody>
      </p:sp>
      <p:sp>
        <p:nvSpPr>
          <p:cNvPr id="70659" name="Rectangle 3"/>
          <p:cNvSpPr>
            <a:spLocks noGrp="1" noChangeArrowheads="1"/>
          </p:cNvSpPr>
          <p:nvPr>
            <p:ph type="body" idx="4294967295"/>
          </p:nvPr>
        </p:nvSpPr>
        <p:spPr>
          <a:xfrm>
            <a:off x="1143000" y="1143000"/>
            <a:ext cx="7620000" cy="4114800"/>
          </a:xfrm>
        </p:spPr>
        <p:txBody>
          <a:bodyPr/>
          <a:lstStyle/>
          <a:p>
            <a:pPr>
              <a:lnSpc>
                <a:spcPct val="80000"/>
              </a:lnSpc>
            </a:pPr>
            <a:r>
              <a:rPr lang="en-US" sz="2800" b="1" smtClean="0"/>
              <a:t>2. Prenatal Diagnosis</a:t>
            </a:r>
          </a:p>
          <a:p>
            <a:pPr lvl="1">
              <a:lnSpc>
                <a:spcPct val="80000"/>
              </a:lnSpc>
            </a:pPr>
            <a:r>
              <a:rPr lang="en-US" sz="2400" b="1" smtClean="0"/>
              <a:t>Amniocentesis:</a:t>
            </a:r>
            <a:r>
              <a:rPr lang="en-US" sz="2400" smtClean="0"/>
              <a:t> cells in amniotic fluid are cultured for 2 weeks and DNA karyotyped. Can clearly detect various chromosomal abnormalities </a:t>
            </a:r>
          </a:p>
          <a:p>
            <a:pPr lvl="2">
              <a:lnSpc>
                <a:spcPct val="80000"/>
              </a:lnSpc>
            </a:pPr>
            <a:r>
              <a:rPr lang="en-US" sz="2000" smtClean="0"/>
              <a:t>Performed after week 8</a:t>
            </a:r>
          </a:p>
          <a:p>
            <a:pPr lvl="2">
              <a:lnSpc>
                <a:spcPct val="80000"/>
              </a:lnSpc>
            </a:pPr>
            <a:r>
              <a:rPr lang="en-US" sz="2000" smtClean="0"/>
              <a:t>1 to 2 % miscarriage risk</a:t>
            </a:r>
          </a:p>
          <a:p>
            <a:pPr lvl="1">
              <a:lnSpc>
                <a:spcPct val="80000"/>
              </a:lnSpc>
            </a:pPr>
            <a:r>
              <a:rPr lang="en-US" sz="2400" b="1" smtClean="0"/>
              <a:t>Chemicals</a:t>
            </a:r>
            <a:r>
              <a:rPr lang="en-US" sz="2400" smtClean="0"/>
              <a:t> present in amniotic fluid are diagnostic of Tay-Sachs, anencephaly, spina bifida. </a:t>
            </a:r>
          </a:p>
          <a:p>
            <a:pPr lvl="1">
              <a:lnSpc>
                <a:spcPct val="80000"/>
              </a:lnSpc>
            </a:pPr>
            <a:r>
              <a:rPr lang="en-US" sz="2400" b="1" smtClean="0"/>
              <a:t>Fetoscopy</a:t>
            </a:r>
            <a:r>
              <a:rPr lang="en-US" sz="2400" smtClean="0"/>
              <a:t>: endoscope pulsed sound waves, fetal blood sampled</a:t>
            </a:r>
          </a:p>
          <a:p>
            <a:pPr lvl="2">
              <a:lnSpc>
                <a:spcPct val="80000"/>
              </a:lnSpc>
            </a:pPr>
            <a:r>
              <a:rPr lang="en-US" sz="2000" smtClean="0"/>
              <a:t>Sickle cell and hemophilia </a:t>
            </a:r>
          </a:p>
          <a:p>
            <a:pPr lvl="2">
              <a:lnSpc>
                <a:spcPct val="80000"/>
              </a:lnSpc>
            </a:pPr>
            <a:r>
              <a:rPr lang="en-US" sz="2000" smtClean="0"/>
              <a:t>2-10% miscarriage risk </a:t>
            </a:r>
          </a:p>
          <a:p>
            <a:pPr lvl="1">
              <a:lnSpc>
                <a:spcPct val="80000"/>
              </a:lnSpc>
            </a:pPr>
            <a:r>
              <a:rPr lang="en-US" sz="2400" b="1" smtClean="0"/>
              <a:t>CVS:</a:t>
            </a:r>
            <a:r>
              <a:rPr lang="en-US" sz="2400" smtClean="0"/>
              <a:t> chorionic villi sampling - small amount of placental tissue removed - results are available within a few days, can be done pre 8 weeks , 0.3% risk</a:t>
            </a:r>
          </a:p>
          <a:p>
            <a:pPr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1371600" y="0"/>
            <a:ext cx="7543800" cy="1143000"/>
          </a:xfrm>
        </p:spPr>
        <p:txBody>
          <a:bodyPr/>
          <a:lstStyle/>
          <a:p>
            <a:pPr eaLnBrk="1" hangingPunct="1"/>
            <a:r>
              <a:rPr lang="en-US" smtClean="0">
                <a:cs typeface="Times New Roman" pitchFamily="18" charset="0"/>
              </a:rPr>
              <a:t>	11.9 Some Prospects in Human Genetics </a:t>
            </a:r>
          </a:p>
        </p:txBody>
      </p:sp>
      <p:sp>
        <p:nvSpPr>
          <p:cNvPr id="71683" name="Rectangle 3"/>
          <p:cNvSpPr>
            <a:spLocks noGrp="1" noChangeArrowheads="1"/>
          </p:cNvSpPr>
          <p:nvPr>
            <p:ph type="body" idx="4294967295"/>
          </p:nvPr>
        </p:nvSpPr>
        <p:spPr>
          <a:xfrm>
            <a:off x="1143000" y="1143000"/>
            <a:ext cx="7620000" cy="4114800"/>
          </a:xfrm>
        </p:spPr>
        <p:txBody>
          <a:bodyPr/>
          <a:lstStyle/>
          <a:p>
            <a:pPr>
              <a:lnSpc>
                <a:spcPct val="80000"/>
              </a:lnSpc>
            </a:pPr>
            <a:r>
              <a:rPr lang="en-US" sz="2400" b="1" smtClean="0"/>
              <a:t>2. Prenatal Diagnosis</a:t>
            </a:r>
          </a:p>
          <a:p>
            <a:pPr>
              <a:lnSpc>
                <a:spcPct val="80000"/>
              </a:lnSpc>
            </a:pPr>
            <a:r>
              <a:rPr lang="en-US" sz="2000" smtClean="0"/>
              <a:t>Human Chorionic Gonadotropin ( HCG) is the hormone that is produced by the placenta during pregnancy.</a:t>
            </a:r>
          </a:p>
          <a:p>
            <a:pPr>
              <a:lnSpc>
                <a:spcPct val="80000"/>
              </a:lnSpc>
              <a:buFont typeface="Wingdings" pitchFamily="2" charset="2"/>
              <a:buNone/>
            </a:pPr>
            <a:endParaRPr lang="en-US" sz="2000" smtClean="0"/>
          </a:p>
          <a:p>
            <a:pPr>
              <a:lnSpc>
                <a:spcPct val="80000"/>
              </a:lnSpc>
            </a:pPr>
            <a:r>
              <a:rPr lang="en-US" sz="2000" smtClean="0"/>
              <a:t>This hormone is what detects pregnancy during a pregnancy test. </a:t>
            </a:r>
          </a:p>
          <a:p>
            <a:pPr>
              <a:lnSpc>
                <a:spcPct val="80000"/>
              </a:lnSpc>
            </a:pPr>
            <a:endParaRPr lang="en-US" sz="2000" smtClean="0"/>
          </a:p>
          <a:p>
            <a:pPr>
              <a:lnSpc>
                <a:spcPct val="80000"/>
              </a:lnSpc>
            </a:pPr>
            <a:r>
              <a:rPr lang="en-US" sz="2000" smtClean="0"/>
              <a:t>During a normal pregnancy, the HCG levels will steadily rise throughout pregnancy. </a:t>
            </a:r>
          </a:p>
          <a:p>
            <a:pPr>
              <a:lnSpc>
                <a:spcPct val="80000"/>
              </a:lnSpc>
            </a:pPr>
            <a:r>
              <a:rPr lang="en-US" sz="2000" smtClean="0"/>
              <a:t>The HCG levels will peak around the 8th to 10th week of pregnancy and then decline until delivery. </a:t>
            </a:r>
          </a:p>
          <a:p>
            <a:pPr>
              <a:lnSpc>
                <a:spcPct val="80000"/>
              </a:lnSpc>
            </a:pPr>
            <a:endParaRPr lang="en-US" sz="20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1371600" y="0"/>
            <a:ext cx="7543800" cy="1143000"/>
          </a:xfrm>
        </p:spPr>
        <p:txBody>
          <a:bodyPr/>
          <a:lstStyle/>
          <a:p>
            <a:pPr eaLnBrk="1" hangingPunct="1"/>
            <a:r>
              <a:rPr lang="en-US" smtClean="0">
                <a:cs typeface="Times New Roman" pitchFamily="18" charset="0"/>
              </a:rPr>
              <a:t>	11.9 Some Prospects in Human Genetics </a:t>
            </a:r>
          </a:p>
        </p:txBody>
      </p:sp>
      <p:sp>
        <p:nvSpPr>
          <p:cNvPr id="72707" name="Rectangle 3"/>
          <p:cNvSpPr>
            <a:spLocks noGrp="1" noChangeArrowheads="1"/>
          </p:cNvSpPr>
          <p:nvPr>
            <p:ph type="body" idx="4294967295"/>
          </p:nvPr>
        </p:nvSpPr>
        <p:spPr>
          <a:xfrm>
            <a:off x="3429000" y="2743200"/>
            <a:ext cx="7620000" cy="4114800"/>
          </a:xfrm>
        </p:spPr>
        <p:txBody>
          <a:bodyPr/>
          <a:lstStyle/>
          <a:p>
            <a:pPr>
              <a:lnSpc>
                <a:spcPct val="80000"/>
              </a:lnSpc>
              <a:buFont typeface="Wingdings" pitchFamily="2" charset="2"/>
              <a:buNone/>
            </a:pPr>
            <a:r>
              <a:rPr lang="en-US" sz="2000" smtClean="0"/>
              <a:t>0-1 week: 0-50 IU/L</a:t>
            </a:r>
          </a:p>
          <a:p>
            <a:pPr>
              <a:lnSpc>
                <a:spcPct val="80000"/>
              </a:lnSpc>
              <a:buFont typeface="Wingdings" pitchFamily="2" charset="2"/>
              <a:buNone/>
            </a:pPr>
            <a:r>
              <a:rPr lang="en-US" sz="2000" smtClean="0"/>
              <a:t>1-2 weeks: 40 – 300</a:t>
            </a:r>
          </a:p>
          <a:p>
            <a:pPr>
              <a:lnSpc>
                <a:spcPct val="80000"/>
              </a:lnSpc>
              <a:buFont typeface="Wingdings" pitchFamily="2" charset="2"/>
              <a:buNone/>
            </a:pPr>
            <a:r>
              <a:rPr lang="en-US" sz="2000" smtClean="0"/>
              <a:t>3-4: 500 - 6,000</a:t>
            </a:r>
          </a:p>
          <a:p>
            <a:pPr>
              <a:lnSpc>
                <a:spcPct val="80000"/>
              </a:lnSpc>
              <a:buFont typeface="Wingdings" pitchFamily="2" charset="2"/>
              <a:buNone/>
            </a:pPr>
            <a:r>
              <a:rPr lang="en-US" sz="2000" smtClean="0"/>
              <a:t>1-2 months: 5,000 - 200,000</a:t>
            </a:r>
          </a:p>
          <a:p>
            <a:pPr>
              <a:lnSpc>
                <a:spcPct val="80000"/>
              </a:lnSpc>
              <a:buFont typeface="Wingdings" pitchFamily="2" charset="2"/>
              <a:buNone/>
            </a:pPr>
            <a:r>
              <a:rPr lang="en-US" sz="2000" smtClean="0"/>
              <a:t>2-3 months: 10,000 - 100,000</a:t>
            </a:r>
          </a:p>
          <a:p>
            <a:pPr>
              <a:lnSpc>
                <a:spcPct val="80000"/>
              </a:lnSpc>
              <a:buFont typeface="Wingdings" pitchFamily="2" charset="2"/>
              <a:buNone/>
            </a:pPr>
            <a:r>
              <a:rPr lang="en-US" sz="2000" smtClean="0"/>
              <a:t>2nd trimester: 3,000 - 50,000</a:t>
            </a:r>
          </a:p>
          <a:p>
            <a:pPr>
              <a:lnSpc>
                <a:spcPct val="80000"/>
              </a:lnSpc>
              <a:buFont typeface="Wingdings" pitchFamily="2" charset="2"/>
              <a:buNone/>
            </a:pPr>
            <a:r>
              <a:rPr lang="en-US" sz="2000" smtClean="0"/>
              <a:t>3rd trimester: 1,000 - 50,000</a:t>
            </a:r>
          </a:p>
          <a:p>
            <a:pPr>
              <a:lnSpc>
                <a:spcPct val="80000"/>
              </a:lnSpc>
              <a:buFont typeface="Wingdings" pitchFamily="2" charset="2"/>
              <a:buNone/>
            </a:pPr>
            <a:r>
              <a:rPr lang="en-US" sz="2000" smtClean="0"/>
              <a:t>Non-pregnant females: &lt; 5.0</a:t>
            </a:r>
          </a:p>
          <a:p>
            <a:pPr>
              <a:lnSpc>
                <a:spcPct val="80000"/>
              </a:lnSpc>
              <a:buFont typeface="Wingdings" pitchFamily="2" charset="2"/>
              <a:buNone/>
            </a:pPr>
            <a:r>
              <a:rPr lang="en-US" sz="2000" smtClean="0"/>
              <a:t>Postmenopausal: &lt; 9.5</a:t>
            </a:r>
            <a:br>
              <a:rPr lang="en-US" sz="2000" smtClean="0"/>
            </a:br>
            <a:endParaRPr lang="en-US" sz="2000" smtClean="0"/>
          </a:p>
        </p:txBody>
      </p:sp>
      <p:sp>
        <p:nvSpPr>
          <p:cNvPr id="72708" name="Rectangle 4"/>
          <p:cNvSpPr>
            <a:spLocks noChangeArrowheads="1"/>
          </p:cNvSpPr>
          <p:nvPr/>
        </p:nvSpPr>
        <p:spPr bwMode="auto">
          <a:xfrm>
            <a:off x="1752600" y="1525588"/>
            <a:ext cx="6858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p>
            <a:pPr eaLnBrk="0" hangingPunct="0"/>
            <a:r>
              <a:rPr lang="en-US" sz="2400">
                <a:solidFill>
                  <a:schemeClr val="tx1"/>
                </a:solidFill>
              </a:rPr>
              <a:t>A woman normally produces 25 milli-international units per milliliter (mIU/ml) of Human Chorionic Gonadotropin (hCG) 10 days after conception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cs typeface="Times New Roman" pitchFamily="18" charset="0"/>
              </a:rPr>
              <a:t>11.1 The Chromosomal Basis of Inheritance</a:t>
            </a:r>
            <a:r>
              <a:rPr lang="en-US" smtClean="0"/>
              <a:t> </a:t>
            </a:r>
          </a:p>
        </p:txBody>
      </p:sp>
      <p:sp>
        <p:nvSpPr>
          <p:cNvPr id="10243" name="Rectangle 3"/>
          <p:cNvSpPr>
            <a:spLocks noGrp="1" noChangeArrowheads="1"/>
          </p:cNvSpPr>
          <p:nvPr>
            <p:ph type="body" idx="1"/>
          </p:nvPr>
        </p:nvSpPr>
        <p:spPr/>
        <p:txBody>
          <a:bodyPr/>
          <a:lstStyle/>
          <a:p>
            <a:pPr eaLnBrk="1" hangingPunct="1"/>
            <a:r>
              <a:rPr lang="en-US" smtClean="0"/>
              <a:t>Reasons we are not the same:</a:t>
            </a:r>
          </a:p>
          <a:p>
            <a:pPr lvl="1" eaLnBrk="1" hangingPunct="1"/>
            <a:r>
              <a:rPr lang="en-US" smtClean="0"/>
              <a:t>Random Chromosomal Mutations</a:t>
            </a:r>
          </a:p>
          <a:p>
            <a:pPr lvl="1" eaLnBrk="1" hangingPunct="1"/>
            <a:r>
              <a:rPr lang="en-US" smtClean="0"/>
              <a:t>Crossing Over</a:t>
            </a:r>
          </a:p>
          <a:p>
            <a:pPr lvl="1" eaLnBrk="1" hangingPunct="1"/>
            <a:r>
              <a:rPr lang="en-US" smtClean="0"/>
              <a:t>Genetic Recombination (Fertilization)</a:t>
            </a:r>
          </a:p>
          <a:p>
            <a:pPr lvl="2" eaLnBrk="1" hangingPunct="1"/>
            <a:r>
              <a:rPr lang="en-US" smtClean="0"/>
              <a:t>½ from mom</a:t>
            </a:r>
          </a:p>
          <a:p>
            <a:pPr lvl="2" eaLnBrk="1" hangingPunct="1"/>
            <a:r>
              <a:rPr lang="en-US" smtClean="0"/>
              <a:t>½ from dad (hopefully)</a:t>
            </a:r>
          </a:p>
          <a:p>
            <a:pPr lvl="1" eaLnBrk="1" hangingPunct="1"/>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pPr eaLnBrk="1" hangingPunct="1"/>
            <a:r>
              <a:rPr lang="en-US" smtClean="0">
                <a:cs typeface="Times New Roman" pitchFamily="18" charset="0"/>
              </a:rPr>
              <a:t>	11.9 Some Prospects in Human Genetics </a:t>
            </a:r>
          </a:p>
        </p:txBody>
      </p:sp>
      <p:pic>
        <p:nvPicPr>
          <p:cNvPr id="73731" name="Picture 5" descr="10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372600" cy="707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1371600" y="0"/>
            <a:ext cx="7543800" cy="1143000"/>
          </a:xfrm>
        </p:spPr>
        <p:txBody>
          <a:bodyPr/>
          <a:lstStyle/>
          <a:p>
            <a:pPr eaLnBrk="1" hangingPunct="1"/>
            <a:r>
              <a:rPr lang="en-US" smtClean="0">
                <a:cs typeface="Times New Roman" pitchFamily="18" charset="0"/>
              </a:rPr>
              <a:t>	11.9 Some Prospects in Human Genetics </a:t>
            </a:r>
          </a:p>
        </p:txBody>
      </p:sp>
      <p:sp>
        <p:nvSpPr>
          <p:cNvPr id="74755" name="Rectangle 3"/>
          <p:cNvSpPr>
            <a:spLocks noGrp="1" noChangeArrowheads="1"/>
          </p:cNvSpPr>
          <p:nvPr>
            <p:ph type="body" idx="4294967295"/>
          </p:nvPr>
        </p:nvSpPr>
        <p:spPr>
          <a:xfrm>
            <a:off x="1143000" y="1143000"/>
            <a:ext cx="7620000" cy="4114800"/>
          </a:xfrm>
        </p:spPr>
        <p:txBody>
          <a:bodyPr/>
          <a:lstStyle/>
          <a:p>
            <a:pPr>
              <a:lnSpc>
                <a:spcPct val="80000"/>
              </a:lnSpc>
            </a:pPr>
            <a:r>
              <a:rPr lang="en-US" sz="2800" b="1" smtClean="0"/>
              <a:t>3. Newborn Screening</a:t>
            </a:r>
            <a:r>
              <a:rPr lang="en-US" sz="2800" smtClean="0"/>
              <a:t>: Tests the newborn for genetic disorders .</a:t>
            </a:r>
          </a:p>
          <a:p>
            <a:pPr>
              <a:lnSpc>
                <a:spcPct val="80000"/>
              </a:lnSpc>
            </a:pPr>
            <a:r>
              <a:rPr lang="en-US" sz="2800" smtClean="0"/>
              <a:t>Example PKU (phenylketonuria) recessively inhertied 1:10,000 births. Children can't break down Phe, converted to toxic by-product that causes retardation. </a:t>
            </a:r>
          </a:p>
          <a:p>
            <a:pPr>
              <a:lnSpc>
                <a:spcPct val="80000"/>
              </a:lnSpc>
            </a:pPr>
            <a:r>
              <a:rPr lang="en-US" sz="2800" smtClean="0"/>
              <a:t>If PKU test (done in hospital) detects deficiency, a low-Phe diet must be maintained for life. (</a:t>
            </a:r>
          </a:p>
          <a:p>
            <a:pPr lvl="1">
              <a:lnSpc>
                <a:spcPct val="80000"/>
              </a:lnSpc>
            </a:pPr>
            <a:r>
              <a:rPr lang="en-US" sz="2400" smtClean="0"/>
              <a:t>See warning on Nutrasweet-containing products). </a:t>
            </a:r>
          </a:p>
          <a:p>
            <a:pPr>
              <a:lnSpc>
                <a:spcPct val="80000"/>
              </a:lnSpc>
            </a:pPr>
            <a:r>
              <a:rPr lang="en-US" sz="2800" smtClean="0"/>
              <a:t>Thus, PKU is a treatable disorder if caught early enough. All newborns in the US are screened for PKU. </a:t>
            </a:r>
          </a:p>
          <a:p>
            <a:pPr eaLnBrk="1" hangingPunct="1">
              <a:lnSpc>
                <a:spcPct val="80000"/>
              </a:lnSpc>
            </a:pPr>
            <a:endParaRPr lang="en-US" sz="36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Videos</a:t>
            </a:r>
          </a:p>
        </p:txBody>
      </p:sp>
      <p:sp>
        <p:nvSpPr>
          <p:cNvPr id="75779" name="Rectangle 3"/>
          <p:cNvSpPr>
            <a:spLocks noChangeArrowheads="1"/>
          </p:cNvSpPr>
          <p:nvPr/>
        </p:nvSpPr>
        <p:spPr bwMode="auto">
          <a:xfrm>
            <a:off x="1606550" y="1752600"/>
            <a:ext cx="75374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2000" b="0"/>
              <a:t>http://www.biology.iupui.edu/biocourses/N100H/ch11humgenetics.html</a:t>
            </a:r>
          </a:p>
          <a:p>
            <a:endParaRPr lang="en-US" sz="2000" b="0">
              <a:solidFill>
                <a:schemeClr val="tx1"/>
              </a:solidFill>
            </a:endParaRPr>
          </a:p>
          <a:p>
            <a:endParaRPr lang="en-US" sz="2000" b="0">
              <a:solidFill>
                <a:schemeClr val="tx1"/>
              </a:solidFill>
            </a:endParaRPr>
          </a:p>
          <a:p>
            <a:endParaRPr lang="en-US" sz="2000" b="0">
              <a:solidFill>
                <a:schemeClr val="tx1"/>
              </a:solidFill>
            </a:endParaRPr>
          </a:p>
          <a:p>
            <a:r>
              <a:rPr lang="en-US" sz="2000" b="0">
                <a:solidFill>
                  <a:schemeClr val="tx1"/>
                </a:solidFill>
                <a:hlinkClick r:id="rId2"/>
              </a:rPr>
              <a:t>http://www.copernicusproject.ucr.edu/ssi/HSBiologyResources.htm</a:t>
            </a:r>
            <a:endParaRPr lang="en-US" sz="2000" b="0">
              <a:solidFill>
                <a:schemeClr val="tx1"/>
              </a:solidFill>
            </a:endParaRPr>
          </a:p>
          <a:p>
            <a:endParaRPr lang="en-US" sz="2000" b="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228600"/>
            <a:ext cx="7543800" cy="1143000"/>
          </a:xfrm>
        </p:spPr>
        <p:txBody>
          <a:bodyPr/>
          <a:lstStyle/>
          <a:p>
            <a:pPr eaLnBrk="1" hangingPunct="1"/>
            <a:r>
              <a:rPr lang="en-US" smtClean="0">
                <a:cs typeface="Times New Roman" pitchFamily="18" charset="0"/>
              </a:rPr>
              <a:t>11.1 The Chromosomal Basis of Inheritance</a:t>
            </a:r>
          </a:p>
        </p:txBody>
      </p:sp>
      <p:sp>
        <p:nvSpPr>
          <p:cNvPr id="11267" name="Rectangle 3"/>
          <p:cNvSpPr>
            <a:spLocks noGrp="1" noChangeArrowheads="1"/>
          </p:cNvSpPr>
          <p:nvPr>
            <p:ph type="body" idx="1"/>
          </p:nvPr>
        </p:nvSpPr>
        <p:spPr>
          <a:xfrm>
            <a:off x="1371600" y="1371600"/>
            <a:ext cx="7620000" cy="4114800"/>
          </a:xfrm>
        </p:spPr>
        <p:txBody>
          <a:bodyPr/>
          <a:lstStyle/>
          <a:p>
            <a:pPr eaLnBrk="1" hangingPunct="1">
              <a:lnSpc>
                <a:spcPct val="90000"/>
              </a:lnSpc>
            </a:pPr>
            <a:r>
              <a:rPr lang="en-US" sz="2800" b="1" smtClean="0"/>
              <a:t>Genes and Chromosomes</a:t>
            </a:r>
          </a:p>
          <a:p>
            <a:pPr eaLnBrk="1" hangingPunct="1">
              <a:lnSpc>
                <a:spcPct val="90000"/>
              </a:lnSpc>
            </a:pPr>
            <a:r>
              <a:rPr lang="en-US" sz="2800" smtClean="0"/>
              <a:t>Genes are units of information about heritable traits that have particular locations or loci (singular is locus) on particular chromosomes. </a:t>
            </a:r>
          </a:p>
          <a:p>
            <a:pPr eaLnBrk="1" hangingPunct="1">
              <a:lnSpc>
                <a:spcPct val="90000"/>
              </a:lnSpc>
            </a:pPr>
            <a:r>
              <a:rPr lang="en-US" sz="2800" smtClean="0"/>
              <a:t>In humans, one homolog of each chromosome is inherited from each parent. </a:t>
            </a:r>
          </a:p>
          <a:p>
            <a:pPr eaLnBrk="1" hangingPunct="1">
              <a:lnSpc>
                <a:spcPct val="90000"/>
              </a:lnSpc>
            </a:pPr>
            <a:r>
              <a:rPr lang="en-US" sz="2800" smtClean="0"/>
              <a:t>2n=46, </a:t>
            </a:r>
            <a:r>
              <a:rPr lang="en-US" sz="2800" i="1" smtClean="0"/>
              <a:t>23 homologous Pairs</a:t>
            </a:r>
          </a:p>
          <a:p>
            <a:pPr eaLnBrk="1" hangingPunct="1">
              <a:lnSpc>
                <a:spcPct val="90000"/>
              </a:lnSpc>
            </a:pPr>
            <a:r>
              <a:rPr lang="en-US" sz="2800" smtClean="0"/>
              <a:t>Pairs of chromosomes that are similar in structure and function are called homologous chromosomes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71600" y="228600"/>
            <a:ext cx="7543800" cy="1143000"/>
          </a:xfrm>
        </p:spPr>
        <p:txBody>
          <a:bodyPr/>
          <a:lstStyle/>
          <a:p>
            <a:pPr eaLnBrk="1" hangingPunct="1"/>
            <a:r>
              <a:rPr lang="en-US" smtClean="0">
                <a:cs typeface="Times New Roman" pitchFamily="18" charset="0"/>
              </a:rPr>
              <a:t>11.1 The Chromosomal Basis of Inheritance</a:t>
            </a:r>
          </a:p>
        </p:txBody>
      </p:sp>
      <p:sp>
        <p:nvSpPr>
          <p:cNvPr id="12291" name="Rectangle 3"/>
          <p:cNvSpPr>
            <a:spLocks noGrp="1" noChangeArrowheads="1"/>
          </p:cNvSpPr>
          <p:nvPr>
            <p:ph type="body" idx="1"/>
          </p:nvPr>
        </p:nvSpPr>
        <p:spPr>
          <a:xfrm>
            <a:off x="1371600" y="1371600"/>
            <a:ext cx="7620000" cy="4114800"/>
          </a:xfrm>
        </p:spPr>
        <p:txBody>
          <a:bodyPr/>
          <a:lstStyle/>
          <a:p>
            <a:pPr eaLnBrk="1" hangingPunct="1">
              <a:lnSpc>
                <a:spcPct val="90000"/>
              </a:lnSpc>
              <a:buFont typeface="Wingdings" pitchFamily="2" charset="2"/>
              <a:buNone/>
            </a:pPr>
            <a:r>
              <a:rPr lang="en-US" b="1" smtClean="0"/>
              <a:t>1. Autosomes</a:t>
            </a:r>
          </a:p>
          <a:p>
            <a:pPr eaLnBrk="1" hangingPunct="1">
              <a:lnSpc>
                <a:spcPct val="90000"/>
              </a:lnSpc>
            </a:pPr>
            <a:r>
              <a:rPr lang="en-US" smtClean="0"/>
              <a:t>All non sex-determining genes are the same in males and females  </a:t>
            </a:r>
          </a:p>
          <a:p>
            <a:pPr eaLnBrk="1" hangingPunct="1">
              <a:lnSpc>
                <a:spcPct val="90000"/>
              </a:lnSpc>
            </a:pPr>
            <a:r>
              <a:rPr lang="en-US" smtClean="0"/>
              <a:t>Homologous autosomes are identical in length, size, shape, and gene sequence. </a:t>
            </a:r>
          </a:p>
          <a:p>
            <a:pPr lvl="1" eaLnBrk="1" hangingPunct="1">
              <a:lnSpc>
                <a:spcPct val="90000"/>
              </a:lnSpc>
            </a:pPr>
            <a:r>
              <a:rPr lang="en-US" smtClean="0"/>
              <a:t>First 22 pairs</a:t>
            </a:r>
          </a:p>
          <a:p>
            <a:pPr eaLnBrk="1" hangingPunct="1">
              <a:lnSpc>
                <a:spcPct val="90000"/>
              </a:lnSpc>
              <a:buFont typeface="Wingdings" pitchFamily="2" charset="2"/>
              <a:buNone/>
            </a:pPr>
            <a:r>
              <a:rPr lang="en-US" b="1" smtClean="0"/>
              <a:t>2. Sex chromosomes </a:t>
            </a:r>
            <a:r>
              <a:rPr lang="en-US" smtClean="0"/>
              <a:t>are nonidentical but still homologous.</a:t>
            </a:r>
          </a:p>
        </p:txBody>
      </p:sp>
      <p:pic>
        <p:nvPicPr>
          <p:cNvPr id="12292" name="Picture 4" descr="henryv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henryv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henryv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henryv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102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Designs\Strategic.pot</Template>
  <TotalTime>602</TotalTime>
  <Words>2627</Words>
  <Application>Microsoft Office PowerPoint</Application>
  <PresentationFormat>On-screen Show (4:3)</PresentationFormat>
  <Paragraphs>361</Paragraphs>
  <Slides>72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1" baseType="lpstr">
      <vt:lpstr>Times New Roman</vt:lpstr>
      <vt:lpstr>Arial</vt:lpstr>
      <vt:lpstr>Wingdings</vt:lpstr>
      <vt:lpstr>Calibri</vt:lpstr>
      <vt:lpstr>Lucida Grande</vt:lpstr>
      <vt:lpstr>Verdana</vt:lpstr>
      <vt:lpstr>Palatino</vt:lpstr>
      <vt:lpstr>Strategic</vt:lpstr>
      <vt:lpstr>Bitmap Image</vt:lpstr>
      <vt:lpstr>Chapter 9 Review </vt:lpstr>
      <vt:lpstr>Gametogenesis</vt:lpstr>
      <vt:lpstr>Mitosis vs Meiosis</vt:lpstr>
      <vt:lpstr>(Remember)  Diploid</vt:lpstr>
      <vt:lpstr>         2n = 46                        n=23         (Sperm/Egg) </vt:lpstr>
      <vt:lpstr>Chapter 11 Chromosomes and Human Genetics</vt:lpstr>
      <vt:lpstr>11.1 The Chromosomal Basis of Inheritance </vt:lpstr>
      <vt:lpstr>11.1 The Chromosomal Basis of Inheritance</vt:lpstr>
      <vt:lpstr>11.1 The Chromosomal Basis of Inheritance</vt:lpstr>
      <vt:lpstr>11.1 Sex determination</vt:lpstr>
      <vt:lpstr>Sex determination in humans</vt:lpstr>
      <vt:lpstr>Sex determination in humans</vt:lpstr>
      <vt:lpstr>23 Pairs of chromosomes  of a human cell</vt:lpstr>
      <vt:lpstr>11.1 Sex determination problems in history</vt:lpstr>
      <vt:lpstr>Sex determination</vt:lpstr>
      <vt:lpstr>Genghis Khan, the ultimate alpha male </vt:lpstr>
      <vt:lpstr>Genghis Khan, the ultimate alpha male </vt:lpstr>
      <vt:lpstr>Homologs, Loci, Genes, and Alleles </vt:lpstr>
      <vt:lpstr>11.2 Karyotyping Made Easy</vt:lpstr>
      <vt:lpstr>11.2 Karyotyping Made Easy</vt:lpstr>
      <vt:lpstr>11.2 Karyotyping Made Easy</vt:lpstr>
      <vt:lpstr>11.2 Karyotyping Made Easy</vt:lpstr>
      <vt:lpstr>11.2 Karyotyping Made Easy</vt:lpstr>
      <vt:lpstr>11.3 Impact of Crossing Over on Inheritance </vt:lpstr>
      <vt:lpstr>Gene Linkage</vt:lpstr>
      <vt:lpstr>Crossing-Over</vt:lpstr>
      <vt:lpstr>PowerPoint Presentation</vt:lpstr>
      <vt:lpstr>For Monday</vt:lpstr>
      <vt:lpstr>11.4 Human Genetic Analysis </vt:lpstr>
      <vt:lpstr>11.4 Human Genetic Analysis </vt:lpstr>
      <vt:lpstr>11.4 Human Genetic Disorders </vt:lpstr>
      <vt:lpstr> 11.5 Examples of Human Inheritance Patterns </vt:lpstr>
      <vt:lpstr> 11.5 Examples of Human Inheritance Patterns </vt:lpstr>
      <vt:lpstr> 11.5 Examples of Human Inheritance Patterns </vt:lpstr>
      <vt:lpstr> 11.5 Examples of Human Inheritance Patterns </vt:lpstr>
      <vt:lpstr> 11.5 Examples of Human Inheritance Patterns </vt:lpstr>
      <vt:lpstr> 11.5 Examples of Human Inheritance Patterns </vt:lpstr>
      <vt:lpstr> 11.5 Examples of Human Inheritance Patterns  Autosomal Recessive Inheritance </vt:lpstr>
      <vt:lpstr> 11.5 Examples of Human Inheritance Patterns  Autosomal Recessive Inheritance </vt:lpstr>
      <vt:lpstr>11.5 Examples of Human Inheritance Patterns </vt:lpstr>
      <vt:lpstr>PowerPoint Presentation</vt:lpstr>
      <vt:lpstr>PowerPoint Presentation</vt:lpstr>
      <vt:lpstr>Queen Victoria’s Descendants</vt:lpstr>
      <vt:lpstr>The Story of Hemophilia </vt:lpstr>
      <vt:lpstr>11.6 Too Young, Too Old </vt:lpstr>
      <vt:lpstr>11.7 Altered Chromosomes </vt:lpstr>
      <vt:lpstr>Chromosome and Gene Mutations</vt:lpstr>
      <vt:lpstr>Inversion: </vt:lpstr>
      <vt:lpstr>Duplication:</vt:lpstr>
      <vt:lpstr>Duplication:</vt:lpstr>
      <vt:lpstr>11.2 Karyotyping Made Easy</vt:lpstr>
      <vt:lpstr>N= Normal Pigmentation n = Albinism recessive </vt:lpstr>
      <vt:lpstr>Gene Mutations albinism</vt:lpstr>
      <vt:lpstr>11.8 Changes in the Chromosome # </vt:lpstr>
      <vt:lpstr>Nondisjunction During meiosis (Aneuploidy) </vt:lpstr>
      <vt:lpstr>Karyotype, Trisomy Down Syndrome</vt:lpstr>
      <vt:lpstr>Karyotype, Trisomy, Down Syndromes  *trend of increasing risk with the mother's age is the same </vt:lpstr>
      <vt:lpstr>Patau syndrome (trisomy 13): </vt:lpstr>
      <vt:lpstr>Edward's syndrome (trisomy 18):</vt:lpstr>
      <vt:lpstr>Nondisjuction of the Sex Chromosomes </vt:lpstr>
      <vt:lpstr>A. Klinefelter Syndrome:</vt:lpstr>
      <vt:lpstr>B. 47, XYY males: </vt:lpstr>
      <vt:lpstr>C. Monosomy X  (Turner's syndrome):</vt:lpstr>
      <vt:lpstr>D. Triploid Human Cell * Trisomy X: 47, XXX  </vt:lpstr>
      <vt:lpstr> 11.9 Some Prospects in Human Genetics </vt:lpstr>
      <vt:lpstr> 11.9 Some Prospects in Human Genetics </vt:lpstr>
      <vt:lpstr> 11.9 Some Prospects in Human Genetics </vt:lpstr>
      <vt:lpstr> 11.9 Some Prospects in Human Genetics </vt:lpstr>
      <vt:lpstr> 11.9 Some Prospects in Human Genetics </vt:lpstr>
      <vt:lpstr> 11.9 Some Prospects in Human Genetics </vt:lpstr>
      <vt:lpstr> 11.9 Some Prospects in Human Genetics </vt:lpstr>
      <vt:lpstr>Videos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Chromosomes and Human Genetics</dc:title>
  <dc:creator>Scott</dc:creator>
  <cp:lastModifiedBy>Teacher E-Solutions</cp:lastModifiedBy>
  <cp:revision>96</cp:revision>
  <cp:lastPrinted>1601-01-01T00:00:00Z</cp:lastPrinted>
  <dcterms:created xsi:type="dcterms:W3CDTF">2007-10-21T21:38:45Z</dcterms:created>
  <dcterms:modified xsi:type="dcterms:W3CDTF">2019-01-18T16:36:25Z</dcterms:modified>
</cp:coreProperties>
</file>