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8"/>
  </p:notesMasterIdLst>
  <p:handoutMasterIdLst>
    <p:handoutMasterId r:id="rId249"/>
  </p:handoutMasterIdLst>
  <p:sldIdLst>
    <p:sldId id="419" r:id="rId2"/>
    <p:sldId id="505" r:id="rId3"/>
    <p:sldId id="525" r:id="rId4"/>
    <p:sldId id="421" r:id="rId5"/>
    <p:sldId id="420" r:id="rId6"/>
    <p:sldId id="526" r:id="rId7"/>
    <p:sldId id="459" r:id="rId8"/>
    <p:sldId id="523" r:id="rId9"/>
    <p:sldId id="440" r:id="rId10"/>
    <p:sldId id="422" r:id="rId11"/>
    <p:sldId id="425" r:id="rId12"/>
    <p:sldId id="423" r:id="rId13"/>
    <p:sldId id="424" r:id="rId14"/>
    <p:sldId id="426" r:id="rId15"/>
    <p:sldId id="527" r:id="rId16"/>
    <p:sldId id="487" r:id="rId17"/>
    <p:sldId id="517" r:id="rId18"/>
    <p:sldId id="528" r:id="rId19"/>
    <p:sldId id="529" r:id="rId20"/>
    <p:sldId id="530" r:id="rId21"/>
    <p:sldId id="385" r:id="rId22"/>
    <p:sldId id="489" r:id="rId23"/>
    <p:sldId id="490" r:id="rId24"/>
    <p:sldId id="427" r:id="rId25"/>
    <p:sldId id="428" r:id="rId26"/>
    <p:sldId id="524" r:id="rId27"/>
    <p:sldId id="386" r:id="rId28"/>
    <p:sldId id="492" r:id="rId29"/>
    <p:sldId id="491" r:id="rId30"/>
    <p:sldId id="348" r:id="rId31"/>
    <p:sldId id="395" r:id="rId32"/>
    <p:sldId id="534" r:id="rId33"/>
    <p:sldId id="535" r:id="rId34"/>
    <p:sldId id="536" r:id="rId35"/>
    <p:sldId id="454" r:id="rId36"/>
    <p:sldId id="494" r:id="rId37"/>
    <p:sldId id="495" r:id="rId38"/>
    <p:sldId id="496" r:id="rId39"/>
    <p:sldId id="497" r:id="rId40"/>
    <p:sldId id="388" r:id="rId41"/>
    <p:sldId id="500" r:id="rId42"/>
    <p:sldId id="498" r:id="rId43"/>
    <p:sldId id="501" r:id="rId44"/>
    <p:sldId id="502" r:id="rId45"/>
    <p:sldId id="503" r:id="rId46"/>
    <p:sldId id="504" r:id="rId47"/>
    <p:sldId id="537" r:id="rId48"/>
    <p:sldId id="507" r:id="rId49"/>
    <p:sldId id="506" r:id="rId50"/>
    <p:sldId id="508" r:id="rId51"/>
    <p:sldId id="533" r:id="rId52"/>
    <p:sldId id="538" r:id="rId53"/>
    <p:sldId id="510" r:id="rId54"/>
    <p:sldId id="539" r:id="rId55"/>
    <p:sldId id="394" r:id="rId56"/>
    <p:sldId id="513" r:id="rId57"/>
    <p:sldId id="471" r:id="rId58"/>
    <p:sldId id="472" r:id="rId59"/>
    <p:sldId id="473" r:id="rId60"/>
    <p:sldId id="518" r:id="rId61"/>
    <p:sldId id="469" r:id="rId62"/>
    <p:sldId id="470" r:id="rId63"/>
    <p:sldId id="514" r:id="rId64"/>
    <p:sldId id="543" r:id="rId65"/>
    <p:sldId id="549" r:id="rId66"/>
    <p:sldId id="544" r:id="rId67"/>
    <p:sldId id="511" r:id="rId68"/>
    <p:sldId id="476" r:id="rId69"/>
    <p:sldId id="477" r:id="rId70"/>
    <p:sldId id="509" r:id="rId71"/>
    <p:sldId id="545" r:id="rId72"/>
    <p:sldId id="546" r:id="rId73"/>
    <p:sldId id="478" r:id="rId74"/>
    <p:sldId id="547" r:id="rId75"/>
    <p:sldId id="561" r:id="rId76"/>
    <p:sldId id="578" r:id="rId77"/>
    <p:sldId id="550" r:id="rId78"/>
    <p:sldId id="551" r:id="rId79"/>
    <p:sldId id="552" r:id="rId80"/>
    <p:sldId id="553" r:id="rId81"/>
    <p:sldId id="554" r:id="rId82"/>
    <p:sldId id="560" r:id="rId83"/>
    <p:sldId id="555" r:id="rId84"/>
    <p:sldId id="556" r:id="rId85"/>
    <p:sldId id="559" r:id="rId86"/>
    <p:sldId id="557" r:id="rId87"/>
    <p:sldId id="579" r:id="rId88"/>
    <p:sldId id="558" r:id="rId89"/>
    <p:sldId id="563" r:id="rId90"/>
    <p:sldId id="564" r:id="rId91"/>
    <p:sldId id="565" r:id="rId92"/>
    <p:sldId id="566" r:id="rId93"/>
    <p:sldId id="567" r:id="rId94"/>
    <p:sldId id="570" r:id="rId95"/>
    <p:sldId id="568" r:id="rId96"/>
    <p:sldId id="569" r:id="rId97"/>
    <p:sldId id="571" r:id="rId98"/>
    <p:sldId id="572" r:id="rId99"/>
    <p:sldId id="573" r:id="rId100"/>
    <p:sldId id="575" r:id="rId101"/>
    <p:sldId id="574" r:id="rId102"/>
    <p:sldId id="576" r:id="rId103"/>
    <p:sldId id="577" r:id="rId104"/>
    <p:sldId id="581" r:id="rId105"/>
    <p:sldId id="580" r:id="rId106"/>
    <p:sldId id="582" r:id="rId107"/>
    <p:sldId id="583" r:id="rId108"/>
    <p:sldId id="584" r:id="rId109"/>
    <p:sldId id="585" r:id="rId110"/>
    <p:sldId id="586" r:id="rId111"/>
    <p:sldId id="593" r:id="rId112"/>
    <p:sldId id="587" r:id="rId113"/>
    <p:sldId id="589" r:id="rId114"/>
    <p:sldId id="590" r:id="rId115"/>
    <p:sldId id="591" r:id="rId116"/>
    <p:sldId id="592" r:id="rId117"/>
    <p:sldId id="594" r:id="rId118"/>
    <p:sldId id="588" r:id="rId119"/>
    <p:sldId id="562" r:id="rId120"/>
    <p:sldId id="602" r:id="rId121"/>
    <p:sldId id="595" r:id="rId122"/>
    <p:sldId id="596" r:id="rId123"/>
    <p:sldId id="597" r:id="rId124"/>
    <p:sldId id="598" r:id="rId125"/>
    <p:sldId id="599" r:id="rId126"/>
    <p:sldId id="548" r:id="rId127"/>
    <p:sldId id="600" r:id="rId128"/>
    <p:sldId id="604" r:id="rId129"/>
    <p:sldId id="606" r:id="rId130"/>
    <p:sldId id="607" r:id="rId131"/>
    <p:sldId id="601" r:id="rId132"/>
    <p:sldId id="603" r:id="rId133"/>
    <p:sldId id="605" r:id="rId134"/>
    <p:sldId id="479" r:id="rId135"/>
    <p:sldId id="480" r:id="rId136"/>
    <p:sldId id="609" r:id="rId137"/>
    <p:sldId id="608" r:id="rId138"/>
    <p:sldId id="613" r:id="rId139"/>
    <p:sldId id="615" r:id="rId140"/>
    <p:sldId id="614" r:id="rId141"/>
    <p:sldId id="610" r:id="rId142"/>
    <p:sldId id="611" r:id="rId143"/>
    <p:sldId id="612" r:id="rId144"/>
    <p:sldId id="616" r:id="rId145"/>
    <p:sldId id="617" r:id="rId146"/>
    <p:sldId id="623" r:id="rId147"/>
    <p:sldId id="618" r:id="rId148"/>
    <p:sldId id="624" r:id="rId149"/>
    <p:sldId id="626" r:id="rId150"/>
    <p:sldId id="633" r:id="rId151"/>
    <p:sldId id="625" r:id="rId152"/>
    <p:sldId id="627" r:id="rId153"/>
    <p:sldId id="630" r:id="rId154"/>
    <p:sldId id="631" r:id="rId155"/>
    <p:sldId id="619" r:id="rId156"/>
    <p:sldId id="620" r:id="rId157"/>
    <p:sldId id="621" r:id="rId158"/>
    <p:sldId id="622" r:id="rId159"/>
    <p:sldId id="632" r:id="rId160"/>
    <p:sldId id="635" r:id="rId161"/>
    <p:sldId id="636" r:id="rId162"/>
    <p:sldId id="634" r:id="rId163"/>
    <p:sldId id="637" r:id="rId164"/>
    <p:sldId id="639" r:id="rId165"/>
    <p:sldId id="638" r:id="rId166"/>
    <p:sldId id="628" r:id="rId167"/>
    <p:sldId id="640" r:id="rId168"/>
    <p:sldId id="641" r:id="rId169"/>
    <p:sldId id="629" r:id="rId170"/>
    <p:sldId id="642" r:id="rId171"/>
    <p:sldId id="643" r:id="rId172"/>
    <p:sldId id="644" r:id="rId173"/>
    <p:sldId id="651" r:id="rId174"/>
    <p:sldId id="650" r:id="rId175"/>
    <p:sldId id="652" r:id="rId176"/>
    <p:sldId id="653" r:id="rId177"/>
    <p:sldId id="684" r:id="rId178"/>
    <p:sldId id="649" r:id="rId179"/>
    <p:sldId id="654" r:id="rId180"/>
    <p:sldId id="645" r:id="rId181"/>
    <p:sldId id="646" r:id="rId182"/>
    <p:sldId id="655" r:id="rId183"/>
    <p:sldId id="656" r:id="rId184"/>
    <p:sldId id="647" r:id="rId185"/>
    <p:sldId id="648" r:id="rId186"/>
    <p:sldId id="657" r:id="rId187"/>
    <p:sldId id="658" r:id="rId188"/>
    <p:sldId id="660" r:id="rId189"/>
    <p:sldId id="661" r:id="rId190"/>
    <p:sldId id="662" r:id="rId191"/>
    <p:sldId id="663" r:id="rId192"/>
    <p:sldId id="669" r:id="rId193"/>
    <p:sldId id="665" r:id="rId194"/>
    <p:sldId id="666" r:id="rId195"/>
    <p:sldId id="667" r:id="rId196"/>
    <p:sldId id="670" r:id="rId197"/>
    <p:sldId id="673" r:id="rId198"/>
    <p:sldId id="674" r:id="rId199"/>
    <p:sldId id="675" r:id="rId200"/>
    <p:sldId id="676" r:id="rId201"/>
    <p:sldId id="677" r:id="rId202"/>
    <p:sldId id="668" r:id="rId203"/>
    <p:sldId id="671" r:id="rId204"/>
    <p:sldId id="678" r:id="rId205"/>
    <p:sldId id="672" r:id="rId206"/>
    <p:sldId id="679" r:id="rId207"/>
    <p:sldId id="680" r:id="rId208"/>
    <p:sldId id="681" r:id="rId209"/>
    <p:sldId id="682" r:id="rId210"/>
    <p:sldId id="683" r:id="rId211"/>
    <p:sldId id="685" r:id="rId212"/>
    <p:sldId id="686" r:id="rId213"/>
    <p:sldId id="687" r:id="rId214"/>
    <p:sldId id="688" r:id="rId215"/>
    <p:sldId id="689" r:id="rId216"/>
    <p:sldId id="690" r:id="rId217"/>
    <p:sldId id="691" r:id="rId218"/>
    <p:sldId id="695" r:id="rId219"/>
    <p:sldId id="696" r:id="rId220"/>
    <p:sldId id="697" r:id="rId221"/>
    <p:sldId id="698" r:id="rId222"/>
    <p:sldId id="692" r:id="rId223"/>
    <p:sldId id="693" r:id="rId224"/>
    <p:sldId id="694" r:id="rId225"/>
    <p:sldId id="701" r:id="rId226"/>
    <p:sldId id="699" r:id="rId227"/>
    <p:sldId id="700" r:id="rId228"/>
    <p:sldId id="704" r:id="rId229"/>
    <p:sldId id="705" r:id="rId230"/>
    <p:sldId id="706" r:id="rId231"/>
    <p:sldId id="702" r:id="rId232"/>
    <p:sldId id="703" r:id="rId233"/>
    <p:sldId id="710" r:id="rId234"/>
    <p:sldId id="711" r:id="rId235"/>
    <p:sldId id="712" r:id="rId236"/>
    <p:sldId id="713" r:id="rId237"/>
    <p:sldId id="708" r:id="rId238"/>
    <p:sldId id="714" r:id="rId239"/>
    <p:sldId id="715" r:id="rId240"/>
    <p:sldId id="716" r:id="rId241"/>
    <p:sldId id="717" r:id="rId242"/>
    <p:sldId id="718" r:id="rId243"/>
    <p:sldId id="719" r:id="rId244"/>
    <p:sldId id="720" r:id="rId245"/>
    <p:sldId id="721" r:id="rId246"/>
    <p:sldId id="722" r:id="rId247"/>
  </p:sldIdLst>
  <p:sldSz cx="9144000" cy="6858000" type="screen4x3"/>
  <p:notesSz cx="68580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00"/>
    <a:srgbClr val="FF3300"/>
    <a:srgbClr val="724C26"/>
    <a:srgbClr val="99FF33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2" autoAdjust="0"/>
    <p:restoredTop sz="94563" autoAdjust="0"/>
  </p:normalViewPr>
  <p:slideViewPr>
    <p:cSldViewPr>
      <p:cViewPr>
        <p:scale>
          <a:sx n="75" d="100"/>
          <a:sy n="75" d="100"/>
        </p:scale>
        <p:origin x="-58" y="67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016"/>
    </p:cViewPr>
  </p:sorterViewPr>
  <p:notesViewPr>
    <p:cSldViewPr>
      <p:cViewPr varScale="1">
        <p:scale>
          <a:sx n="65" d="100"/>
          <a:sy n="65" d="100"/>
        </p:scale>
        <p:origin x="-1968" y="-84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theme" Target="theme/theme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36671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Mendelian Genetics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36671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E471C9-CF34-411A-96C6-85E6B3841EC7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356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G. Podgorski, Biol 1010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9000" y="8356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6E5E0B3-EB1D-4B6C-8BFA-0C5DF3C5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Mendelian Genetics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88D3FC8-AA59-4486-A14C-44C021E7E5DF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2549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2236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87850"/>
            <a:ext cx="5029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G. Podgorski, Biol 1010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4" tIns="45977" rIns="91954" bIns="4597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smtClean="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C740D5C-D7AD-4072-B501-20CBE9B3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42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0EEB38-1600-4165-883F-070F8FF48C9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56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4DE8B5-5792-43C2-BEFF-8CE2EBF3DFD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60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E92C9E-B3CD-4E84-B672-A34E8C939BD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5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5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46C261-3855-4CF5-8CA5-DD1A200A19B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52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C12DC1-8674-43E6-B8D7-FC7FE456E92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7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7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58A338-50F4-4DCD-920A-CBF489015ED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73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026D29-F2A6-4A5B-AEBA-DABADFB4172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8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8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FCA53F-76E4-4D33-BAEA-FD6C2CBDDD9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84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529775-65CB-4A95-880F-538CF04FABC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9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9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E7BA7B-880C-4C5C-B794-DBEF1D62CFB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94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7BFD9F-C602-453A-B95B-1796C169FCD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0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0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4F2A1F-0A8B-42AC-964A-B1D1B4728A1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04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83C043-BEA9-4A9D-AD57-0CEF21CE7B6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1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1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411AED-D441-4311-AA68-734379F6DC6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14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55F4EE-078E-41B8-96C1-B909E625200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25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25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EC5104-8DF6-49E9-8691-E830F88159B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25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B38B79-D9B4-4945-BDA3-11070DAE022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3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3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21ADEC-F0A1-47B8-8965-DFD417DE5B0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35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6662F0-AD32-4C9C-8842-EBBEEDF8865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4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4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E23A20-034D-462E-8D44-85ACB976EF0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45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DBEB41-6673-44A2-8E22-EE5B304E386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55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55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BF8759-C060-4E0A-8601-E3E9783E415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55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920A7B-E772-473E-960F-890FAF31ABE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6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6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F35E4D-91C7-4A3B-A764-ACF0FAE0BDA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65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615F4C-FFFC-4F4C-9EE7-8753BB68EE9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6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E5FD2D-1586-4F14-9DF9-AA7006F8EF8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A67598-096A-4B3E-8D1D-64F22A98C3B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7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7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F50E84-B2E9-4715-A2F3-82770772C4B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76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6506D2-003C-4D13-BBAA-C562902936C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8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C55CD9-CB06-4630-942A-70C7F6567A1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86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F53287-1C78-45E8-9E42-66DB884CFEB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9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69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BBC5D6-0070-4684-9275-4DD0A9FEB0F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696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F40070-5473-44D1-A392-4E0A5D7851D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0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0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509644-1C61-4CC6-81B0-B667C098703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06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FCE90B-9242-405F-A9B5-625995DD5D0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1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1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C66EE9-BEFE-4F07-A181-C03E4881F39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17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C4B1BF-3EA8-41B9-A1E9-29C1A62ABB4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2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2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B6308E-CAF1-4D18-898F-16EB5DFF1EE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27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BEDBFE-9AB6-43B5-9393-71E70C9DBF9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3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3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3CC20A-4175-4806-8775-48D0528FA5D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37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04C0C6-279F-4E34-910E-52DF7B66C35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4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4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6F2EE2-22B9-44A8-8563-485316634B0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47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E40FAE-22C8-47A4-AB6C-0CA23DB8917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5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5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17C457-54A8-4594-AEAF-C2028479C7B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58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87ADF5-2E5F-4008-9634-07FC33CDEBA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6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6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680961-7E21-45B8-BC20-A9B46298A80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68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3D0E62-012C-4CF4-87F0-B9E1E9F81E1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7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E7A006-6661-42D3-B8B0-65712C40C1B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2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7983E2-4D76-48CB-B7AC-D026443DEB9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7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7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33084B-BCA3-4111-9FCC-3C4EA9FF354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78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50EF47-AF9A-4A05-879F-BE7B5F4293F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8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56C261-92EA-4D46-998F-6FB0F3C6F37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8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976532-9B48-4772-89B3-C9E2EE40C53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79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C07956-06E4-4FEB-97C7-1058502272E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9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87B36A-062C-460D-9763-507F60A1B8B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0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0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36ABD4-6265-407B-811C-ED37924EAAC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09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396E1B-DEB9-4842-8FF9-1B84CE16536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1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1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9DAE05-F336-492B-B27E-15B295A62EA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19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5D3602-9170-401C-B523-BF3952765C0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2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2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9415E0-C826-4BF6-8CED-5C1F7EA98AE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29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E1F239-E1F9-45D7-B499-752D3374C46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4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4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1B5F27-00F7-45C7-9472-7C4006127D2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40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3F1CC1-6027-48C1-B9CB-DC508DF9AC0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5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5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D42212-DB66-4FBD-8552-DF01119125B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50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E84B4D-D547-468F-BF03-10E949F5485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6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6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D34F28-394B-4748-84E9-C08CF46C215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60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45945E-0BD8-40C9-8435-0CC8DD5E07E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7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7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4CD7A7-E260-41EE-A169-4F009A03973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70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94F799-6ECB-41DD-983C-E88A558518B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8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F9065E-FAF4-4DDA-B950-9B5609BA3BF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82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784779-564E-4275-8902-410DA9F93BA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8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8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4FD2DA-DC58-417E-B4AA-DAD1F8613B3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81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7B1609-A1FE-4FCF-8F63-B41355BE9BC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9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89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9D26F6-3528-493A-BEFC-DF8A66A85C5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91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41C07E-0F94-4ACA-A7C0-FE7DDF9188D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0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0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48DFC1-F50B-4366-B8B4-CD788A74CC5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01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08621F-A8F4-4851-837E-9E6F5AC8277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1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1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17AC1F-A9AC-4798-9423-2DA3AA3D384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11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03B65C-037C-4D58-9B85-5221C9546C1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2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2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F329EA-D271-476F-ADE0-1D7711C0016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21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FF8F7B-045B-4EC1-8957-D0DE74AC209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3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3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668AF-A9CB-4E47-B177-60057F53339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32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317A10-F69B-498D-AF76-4D61A6B0A4B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4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4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94E3BE-0DD2-4943-8566-45CB98459F4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42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5A2A51-4FE0-4D25-955E-33568EF581C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5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5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AFFA27-7620-43A6-A560-3267E7ADA0C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52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C887A1-6898-4F62-96B9-212343BAC05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6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6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ACCEC5-4337-4E06-9030-4442D992578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62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D61619-C1AA-4CA6-8F8D-A478E94D8A5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7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7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0A087A-52F5-4C6F-8E16-F64F17A47D7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139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73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6637FF-1F0D-4377-8A6D-112E2161DDD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9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9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F596FE-375C-470B-9F76-6D53F82C0C9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93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4C1F32-9267-4477-8D8A-7FE9397086E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8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8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1BA8ED-78B2-4A2B-ADE1-7570780AF24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83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C3FEAD-E1CC-4EDD-996F-D32B92E9873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99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A913CB-1983-4A5C-A651-FFC00906307C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3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1E839B-0E25-4C31-92AB-8881B9C956A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0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0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942622-8549-41D2-A996-797BD3C2CED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03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B6E799-239A-4F4D-B617-14F06BF3A9E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1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1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FE6174-34F7-4EC4-BD69-8A0CE13F890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14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613DA1-28C7-47F3-AFA6-D3F39334BB0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2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2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EFB468-65E8-44CA-9EFC-867566F50F2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24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6B77BE-956B-47CD-9C96-92D04F9B14F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3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3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5BE64D-3AC6-48FB-8A0A-ACE303BFC5D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34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636B45-DE85-405C-A7B2-EA375C2E90A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4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4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89379E-32D5-4EA8-8CD7-2AFE107C22B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44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BF38C8-A188-4678-9E3B-F86CBAB692B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5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5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9B7C45-C8C9-41BC-98EC-04A7D181A3F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55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B83B4-CB22-42A8-BBC6-74BCDE77691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6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6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8B2B0B-F19A-4A4B-952F-FAABDE4BB74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65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84DA87-0686-4070-B91C-92610D1BF20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7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7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861D8D-557C-4AB7-9D5D-215E15FDD79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149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75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9F37C6-17D4-4604-B548-287D17A9AA7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0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0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E0A144-A8CD-4BE2-A94E-B90B2F38896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03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60BE3C-479A-4232-A320-7838E0C4FC9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8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8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896CE5-2E12-4690-B559-4A95EFA3D18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85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CE635C-CCCF-4B06-910B-D540BAB5DEB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9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09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122663-631F-4D4F-8A94-4E48B2241CB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96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621032-864C-4D5A-B665-AD642369F0E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0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0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81992C-5043-4574-9701-07EC668DD99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06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8B7FED-15AD-4564-9403-81AD3E95AB0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1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1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8B9828-4A39-4097-95A2-900802FAEFB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16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F61CC0-634E-45DA-A27F-A08927D65A9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2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2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DDC8BE-16E8-4C0B-9BBC-DE6B0498712C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26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1C5BF4-818D-44D9-A3F7-77AB033012A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3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3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454535-4B2D-43C0-AD52-CFAC944B1D6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37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3BDF9A-55D9-44A1-B4A9-41E40D827B1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4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4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1BDE3E-4649-4974-864C-B686E1D7EF2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47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86D50C-1AD3-406D-8B7D-58EE1F83F98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5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5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28B208-CDDB-46E6-80FB-D53C0F59CF7C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57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D22063-8844-4113-B0CA-C6BE20DCDCB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6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6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12C503-FF56-4D56-8BF6-97A70BC1C1A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67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66F7C8-81DC-4321-81A8-76FF32D9778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7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7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E64E31-0208-41D7-B235-B828435FF32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159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77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970EB9-8E76-4D59-856E-0F359ECC016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13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13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2675B4-71A1-4CDB-A28D-F2D1B52B86A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13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FFE1A1-A182-4A0E-877B-2BF40E82CAF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8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8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6A3C98-9960-448D-9EC8-DD3B5DF5118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88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7BB71C-0A52-4F03-8B8E-92835212A4A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9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19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AB9589-74EA-44CF-AFBB-CCADE9634F1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198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32C33A-751D-4458-9D37-F480ECDDB76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0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0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BD50BE-928F-48A0-B22F-9B1515D2414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08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BC4CFE-FC87-416C-9908-53112BDF65F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1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1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73B2E6-1B56-4B12-B373-4BA2E8EE77A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18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489513-C3DC-445F-A824-22C27194DCA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2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2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8631D0-8B74-4A72-B06D-7D86C2D6A59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29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FFDCA-F515-4D23-B399-03DE919BDD9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3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3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541B5C-9A65-4B51-A4A1-0B08288BF37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39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B74977-EAE6-4B87-8E4C-F47BA2AC2BF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4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4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5113AC-6A9C-4AB7-A062-8C8D02B4713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49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D3A835-4FFB-4ABF-8352-0CB7D2839B1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5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5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ED9BDF-654A-47BD-9C47-5AEE20D6D20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59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99EC65-1649-4C39-AB32-13BCE5B881E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7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7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ABF284-2481-41EB-B9B3-B2B81BA28EF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70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EBD3B4-B5A1-46A5-ACB2-4AF843D9663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8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8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5DCBA-7EDC-4512-B299-AAF13234121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169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80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889FDE-70E4-4B9E-A5D6-6B778BDB3EB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2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015DB8-EBA6-4AAE-B424-C681414A97D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23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1F6EDD-2174-45A1-8228-95C1504C33F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9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29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AFB94F-57C5-454B-97C8-BBD731DECC1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170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290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D563F6-4B0B-4F4A-81B0-076B30E642B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0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30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82E8B7-AB51-4DCA-BE50-527F6CFD1C0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171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00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263B9E-468D-443B-B053-7AFF487807C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1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431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979268-6071-42E2-B98D-3D8E517D6F7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246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311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2150"/>
            <a:ext cx="4619625" cy="3463925"/>
          </a:xfrm>
          <a:ln/>
        </p:spPr>
      </p:sp>
      <p:sp>
        <p:nvSpPr>
          <p:cNvPr id="4311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57C71B-C173-4312-9ABA-53ABF02094F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3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3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2E6AF5-A8ED-4703-8E13-5C450051761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34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BEB77E-35FE-4951-864F-30388576384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4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4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A365EB-E5DE-4A4A-B020-9E949EEF78C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44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DD6E90-AD47-499F-A7B4-50B828C46CF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7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57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F3CDF2-49CE-419F-98C1-AEE02EA2CB1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70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541C2C-C2BC-49FF-B74F-E36E436E498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5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5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FBF4E5-44EE-4E69-A9D1-2F49B0D3978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54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94A512-7FAB-4C47-80BA-FCAFBCA4895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6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2C5F68-C259-49F2-BAC3-B115FD7BF7F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64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C6FF1D-4B6A-48EE-8E16-84B274A1B04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7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7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E2A2CB-C786-4E64-9F1D-9E5B76A03C9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75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8DA120-25CE-4C28-8ABA-A65560448C5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8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8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28592C-B929-4C14-8FE2-1102B2FF2C8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85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123D9F-8F9F-46CD-9284-B26FDC8C8E3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9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79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FF249F-9987-47DF-B156-5BE486E7378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95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solidFill>
            <a:srgbClr val="FFFFFF"/>
          </a:solidFill>
          <a:ln/>
        </p:spPr>
      </p:sp>
      <p:sp>
        <p:nvSpPr>
          <p:cNvPr id="279559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87850"/>
            <a:ext cx="54864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6408B7-BB22-4A6A-A3A6-265DF69E3E0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0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0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997504-A8E7-4A8B-ACDD-F092748BC1D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05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solidFill>
            <a:srgbClr val="FFFFFF"/>
          </a:solidFill>
          <a:ln/>
        </p:spPr>
      </p:sp>
      <p:sp>
        <p:nvSpPr>
          <p:cNvPr id="280583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87850"/>
            <a:ext cx="54864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296FE5-9208-42EB-8FA5-B8B27EC08BC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1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1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F67465-6A9C-4B1B-B425-87D461BCDC9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16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DE379C-16E7-440B-ABC1-616944DD389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2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2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FE7662-468A-4AE1-B2ED-827FD90E12D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26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A283D2-AAEF-4A9E-A8C7-1F47F858962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3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3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3BA405-5DD6-4648-86AA-9F5F1F212D7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36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F175BC-9450-4C9C-A8FB-964C49E43F4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4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4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4B974C-F5CC-460D-A9B8-E73A11F8BD3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46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14EB2C-28C1-4635-9F2A-32EB0DFFF33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58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D375A-97DA-464F-A442-EAA4BB3353A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80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DFB79E-ADA4-4D1B-BA71-8212C909CF5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5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5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858251-32CF-4337-81D6-C92F6ED2FFB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57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E4C822-284C-4524-829A-6CF50C91A55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6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7DE841-E008-47A4-844A-6D09FD22BB0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7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7A5C79-1687-46C2-91F9-FAD390DD275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7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7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C8A184-706E-4145-992C-723B7FB259E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77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D63247-6044-42F9-9F1A-45CFAF744AC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8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8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767A6E-B134-4B15-B547-6EACD6DDFB1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87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4DB9D0-F5A6-4DFA-8B72-0BDD59FCAFE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9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89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988339-3B07-4729-8988-7307FF1F937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97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E6EEEC-F93C-44AC-B117-A8BAFA4E7E9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0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0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9FC5B4-9C9D-4C30-B94F-42D8531C466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08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0A9872-14FE-43F0-8BF5-DF107AEA9EB6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1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1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1D36CF-5BFA-41E5-ADE8-FBAFE7B41C6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18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54597D-632D-4685-9283-90BF55B7056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2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2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08D8E1-627C-44F5-817A-3BF9CDF17C3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28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E16E84-CD87-48B0-AFA6-2FBDB921C0C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3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3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D75534-BEF9-4908-AE60-CB344198140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38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44CB1D-CE3C-4582-8162-35B8AC2D971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4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4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BD9F03-681D-4DA7-B88F-58796C37B3F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49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D03AA3-992D-4805-8E1D-8040E89B40A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9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59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751403-FB38-4453-8944-4C41EDBEA35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90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E7C2A1-5D6E-49D4-9665-619ECBD0748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5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5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F59B46-7153-4212-97B3-0A899549BEB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59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BEC59A-1CD0-4EFB-BDCF-A2F0FEE8CA3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6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6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33FBF6-AE1A-4F00-947B-A38CC934F9A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69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2C5E4C-5C7D-45F7-AC26-A4EB9043813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7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7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490A1A-59E1-462D-98DD-45C8F53EB53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79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EB8DD7-D5B5-421C-844D-0B2DFFA1591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9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99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67F792-BB06-434B-A3D0-3C797E9B953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90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DAB58F-A63E-42DC-ADBD-8F0A5E0F4BB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0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0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CA3A76-1647-44CB-B492-370401955BB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00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89AA3F-4FC0-47E0-AC4C-DDA9FFB395E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1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1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0EE6D9-01B4-4D55-8475-A12A83ADA98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10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28A470-B61E-4D77-A863-B5788E48463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2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2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19C064-0F35-42DF-A66C-439342FECD7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20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3F83FC-430C-4FAB-B806-3AD4EEBF626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3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3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E51435-81AC-41B7-8111-6FF77C26F11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31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37911D-BAB8-45A1-B961-876981A26AF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4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4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3245BC-DB60-416F-AC48-D278F585623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41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2A8414-D180-49DC-886F-2AE4AB589B0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5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5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CD7E39-97C4-4F96-A362-678CCB7E7CD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51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3BA6A4-0BB2-42CF-BE19-F4BFB3FA11D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0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0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46EC77-4D08-492F-A82B-7D5CE87AAF2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01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0B6CE4-598E-43DC-9F76-53F9A0DFDBE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6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6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BA165-6A00-4257-A10B-3B22F4E5A1C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61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B572A8-B99E-45B5-B303-0F9CA2696E3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7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6A8804-31B5-4AAE-811A-208231B7882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2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3C96EC-1E84-48CC-872A-155B8AC8DAF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8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8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D5B0EC-8BC5-401B-911E-062704C5F6C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82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618BEC-5CB1-450D-80FF-6FEFBB2674E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9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09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73A47E5-62A2-44A7-9688-1FE3C82AC04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92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8CA88E-56DB-4AF9-9F57-7F9CC2857F2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0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0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A53086-6E49-45D9-A165-0B821BD6482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02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D406DF-F942-49F9-90B5-E3053BA0D2B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1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1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CDBCBD-0A3A-49CE-A42E-65FA0B5AD4A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13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7F7325-4156-42E1-85EA-7151FF22807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2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2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4AA01F-387D-415D-A353-D5AFFDE47CE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23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0CC3F9-B4EF-4E32-B71F-0DA991F9B5D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3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3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9B5E7D-1051-4C93-8F55-36D8664AF6D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33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5F1EA9-B5C3-4213-8479-A9D8B4B5D64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4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4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2D06E2-974D-4257-8CB9-4737C5854BD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43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6DBC1C-60C3-4F1F-8E25-75683E1770D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5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5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C44663-4D9A-4ACF-BC5D-8A14F3DF0FB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53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973DF1-FA06-4D9F-94B1-330C19AE560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1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1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AA9ECB-4BE0-4285-B37D-A1DF61E58CB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11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A385A5-9575-4DE8-9343-C56B5D6A1EB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6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6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45B5D9-50FF-42D0-8D8A-80ECE0F82C1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64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39C53F-D09E-40F3-8CC1-BE561398B5E0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7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1AC51B-3AC1-4B8E-8299-10AE6CE672E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F52AFE-27F2-4EEB-99BB-E2913D6DDA3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8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8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272A44-7FD6-438E-A85A-674DCAA23F4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84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4E58F4-57A7-4F6F-9E5D-7251BD7A513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9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19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BD5D0D-8E6F-4708-9138-717DF15E6F9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94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0ECCA2-CEBC-49CD-BC56-27866E8D74B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0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0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10C804-C072-4A75-ADA9-12142F521C6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05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0428EC-7B70-4264-B0E3-C44D6BEC35D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15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15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89118D-4F00-4D24-9FFC-8A19EF38F7A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15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F1D728-F18C-4D64-BD4A-487075207E3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25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2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5D1C6E-D1B5-4068-80FD-B12B560D1D7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25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08770E-5651-44BE-8432-D996DFC6195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35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35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0D9A2B-3FD4-4ED4-8D74-DEB16B9B80D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35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B9CB9A-71CC-45E6-BCF9-0F0906D34C5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46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46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26CA27-86FA-4922-9EC3-4595BC480B42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46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A0626D-6805-4F23-BF99-F8AA4B56B8B9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5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5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603355-5128-4635-B67D-22556049AB6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56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FC9B0C-C820-48AE-9F4A-DDE61F006D2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2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2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7DC1E2-049F-4903-8B13-4F7B9103F149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21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20775" y="692150"/>
            <a:ext cx="4618038" cy="3463925"/>
          </a:xfrm>
          <a:solidFill>
            <a:srgbClr val="FFFFFF"/>
          </a:solidFill>
          <a:ln/>
        </p:spPr>
      </p:sp>
      <p:sp>
        <p:nvSpPr>
          <p:cNvPr id="262151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CA" smtClean="0"/>
              <a:t>Fig. 5.co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2231EE-11C1-4C0B-A5E1-08F90CCB455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6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6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93B00F-B01E-4610-A6ED-AB35FB8E946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66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03652A-7462-4692-83DF-3075E91B3DC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7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1EF05D-3E5E-4CF2-9DFC-A21E03A10E5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6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C8349C-EA10-45CB-B883-2594ABFA152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8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8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AD3616-4A69-4A45-BB14-11936D04ED7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87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A31B83-C159-4EEC-A268-C7AEE8CFE4B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9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29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29E530-20E8-4E17-A5F1-DD63936EE67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97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D6A7EE-A625-4D7B-81A4-696C8567502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0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0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FDBA1A-2217-4AC8-96E0-521E31FA00B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07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F15996-4F2C-493A-9D44-DFF5278B81A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1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1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14F2B5-022B-4CBB-A736-2B84B562F22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17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55A8E2-FE15-4107-9E16-EF8EA7495B1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2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2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DFA3EC-2438-4530-93B5-9F317E63542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28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3EFFB4-F8A3-4398-9151-A2E6CA01E84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3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3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78419B-5B0D-4FC9-8A5E-EB532203B71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38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39A06E-A8BD-43B3-9FCB-09827569A6A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4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4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2CF68D-9D8B-4276-8930-7C1C1424F83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48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C9AE8D-935F-4852-975E-7BA52278B6A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5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5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B056E6-C586-49E6-8866-C878A8B3C396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58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44EBD3-DEA8-45CD-B9A0-3F60BE3F603A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3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3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9F1E50-5BCC-4166-B95A-959554B14A8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31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F28FDF-AC5A-4153-B5A1-7F5DA822A548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6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6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963927-5D51-4F69-B49B-8BC20F4B55B4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69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2E8146-B588-4E4B-8075-D854334CB05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7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E9B6C8-9DBF-44E8-BC17-24D9FE66C84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938682-A832-47E9-9173-85AEC748D5EF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8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8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8196FF-A4C3-4BA6-89AA-437241E9CD9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89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C4E0F9-E457-4880-810E-C7B413DC5FA3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9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39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ADEE28-918B-4E5E-A7BD-5D180690063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99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D974AE-DD32-482C-A159-37EE807A1DAB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0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0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D73986-F059-46AE-A93F-D45CC6F0999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09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0EAFF2-86B2-4BF7-90E7-74EB7EA0847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2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2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4D4129-275A-4E93-A7F3-74183201570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20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83FE41-20ED-4F52-AB0A-BB6A8444BFE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3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3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221CD2-CF85-47C0-96B9-D6236AD6A7BF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30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92A800-12A3-4F66-9655-2E7062B9F9D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4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4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3FAF39-8196-4949-8F4C-5C7AFD08AD2C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40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180FB4-82BE-4E4F-99BC-3AAE63A2BD6C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5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5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F8FB3B-4A61-4916-88A8-CE2CAA89A53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50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087106-473D-4315-BE89-6F3790AB96D1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6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6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586DF9-968E-47D4-B436-901C9ACF2EA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61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4BF552-FCCC-4D94-AC63-79E2022DDF2E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4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264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F2F64E-26CC-48B1-8B1C-3222AB9624B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41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886641-1386-473A-9A2E-68B86BA9C8D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7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7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FEE195-E9AB-4613-ADCF-33C3ADBF2F2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71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0BD5BC-3946-4B6B-B519-D0B84D18A98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1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81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662330-69A9-412C-B381-C184D6EB778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1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308BB0-CEE7-44F9-9DC4-22E0ACA9177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9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49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FAEF3D-ECD0-43B1-9AC4-D26AD9434095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91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8E3455-A0D5-49CE-9902-3434A04C765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0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0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8FEEF1-8FC7-4E2C-AB6F-CDC7A1CC428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02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D77E75-6140-4E4F-854C-A8357271291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1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1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6B4024-2501-4DA5-826C-EC75C8E5F907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12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8FA58C-781B-4510-BD87-56BCC868B3CD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2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2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0D54E1-1DE5-4E93-B7BB-E384A4AAA938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22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3E9C6D-039E-4AC0-8CE0-42D78E2E56C2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3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3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01D01F-243A-435C-903F-2DED8D5B99E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32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2BA8B1-D30F-4421-B931-6B53FA105D15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4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4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49D54C-D569-4D65-8862-8336F735916A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43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62D959-48C6-439B-B2F6-4F0A8E6A4EE4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5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5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262002-FEE8-47D4-9E2E-4B9D7839B541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53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Mendelian Genetics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235CF2-3120-48BD-B314-B4D0A0C15CE7}" type="datetime1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1/18/2019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6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00"/>
                </a:solidFill>
                <a:latin typeface="Times New Roman" pitchFamily="18" charset="0"/>
              </a:rPr>
              <a:t>G. Podgorski, Biol 1010</a:t>
            </a:r>
          </a:p>
        </p:txBody>
      </p:sp>
      <p:sp>
        <p:nvSpPr>
          <p:cNvPr id="356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10F172-08E1-40BE-8248-0AD16CBA664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563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86200"/>
            <a:ext cx="9144000" cy="685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228600"/>
          </a:xfrm>
        </p:spPr>
        <p:txBody>
          <a:bodyPr/>
          <a:lstStyle>
            <a:lvl1pPr marL="0" indent="0" algn="ctr">
              <a:buSzPct val="250000"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24AB0-294F-4768-9B2E-925C02E1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325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E4D6-98E0-4C7D-A22D-F694AA371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830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D2977-40EF-44E5-B098-309C62790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600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61E3-02D2-4D5F-9577-32923BEF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6466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533400"/>
            <a:ext cx="4305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3053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3731-4801-4B90-9E2E-CCEC4393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0200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533400"/>
            <a:ext cx="87630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9B83-56E5-4E7A-B7A9-411A7B91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189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F67-20AA-49C0-A970-0932D697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849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A023-40E5-4E97-8E5E-E809FDA6B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981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96D0-1F12-4CE5-A1CE-3D2AC9001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181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29C7-8A83-42E1-9749-C9ED6FCB4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5385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59CC-B02A-46F8-88D5-AF9A327A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127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B64D-41FD-4265-90A2-A4F7F4ED2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816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A51F-E92C-4971-85BD-708111C22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983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EC1E-48DF-4D6B-BBAB-14514B9DA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631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CF8B-5137-489E-BC48-A3FA13703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3132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533400"/>
            <a:ext cx="8763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689725"/>
            <a:ext cx="177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6800" y="6689725"/>
            <a:ext cx="241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1200" y="6689725"/>
            <a:ext cx="177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pPr>
              <a:defRPr/>
            </a:pPr>
            <a:fld id="{86BDEAC2-BD97-4B51-8A00-8983486DA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defRPr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300000"/>
        <a:defRPr sz="16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0"/>
        <a:defRPr sz="14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iva77in@rediff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Red%2520flower%25200013%5b1%5d.jpg" TargetMode="External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cmassengale\Application%20Data\Microsoft\Media%20Catalog\pea.jpg" TargetMode="External"/><Relationship Id="rId4" Type="http://schemas.openxmlformats.org/officeDocument/2006/relationships/image" Target="../media/image18.png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cmassengale\Application%20Data\Microsoft\Media%20Catalog\emasculation%5b1%5d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pink_snapdragon%5b1%5d.jpg" TargetMode="External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EC14E4-151B-40CF-BFCA-4A9F6F7AAF0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42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295400" y="914400"/>
            <a:ext cx="6705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Mendelelian Genetics</a:t>
            </a:r>
          </a:p>
        </p:txBody>
      </p:sp>
      <p:sp>
        <p:nvSpPr>
          <p:cNvPr id="224260" name="Text Box 2052"/>
          <p:cNvSpPr txBox="1">
            <a:spLocks noChangeArrowheads="1"/>
          </p:cNvSpPr>
          <p:nvPr/>
        </p:nvSpPr>
        <p:spPr bwMode="auto">
          <a:xfrm>
            <a:off x="1143000" y="3581400"/>
            <a:ext cx="65532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Dr. R. Siva</a:t>
            </a:r>
          </a:p>
          <a:p>
            <a:pPr>
              <a:defRPr/>
            </a:pPr>
            <a:r>
              <a:rPr lang="en-US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VIT University, INDIA</a:t>
            </a:r>
          </a:p>
          <a:p>
            <a:pPr>
              <a:defRPr/>
            </a:pPr>
            <a:r>
              <a:rPr lang="en-US">
                <a:latin typeface="Arial" charset="0"/>
                <a:hlinkClick r:id="rId3"/>
              </a:rPr>
              <a:t>rsiva77in@rediffmail.com</a:t>
            </a: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F2CCA4-D19D-45AA-BE97-12E8E465A0A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Terminology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any characteristic that can be passed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Heredity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passing of traits from parent to offspring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Genetics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study of heredity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40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79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30D9EB-3489-45FF-800B-3722857A32C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Parents</a:t>
            </a:r>
            <a:r>
              <a:rPr lang="en-US" sz="3200" smtClean="0"/>
              <a:t>: 			</a:t>
            </a:r>
          </a:p>
          <a:p>
            <a:pPr eaLnBrk="1" hangingPunct="1"/>
            <a:r>
              <a:rPr lang="en-US" sz="3200" smtClean="0"/>
              <a:t>			RRPrPr             X          rrprpr</a:t>
            </a:r>
          </a:p>
          <a:p>
            <a:pPr eaLnBrk="1" hangingPunct="1"/>
            <a:r>
              <a:rPr lang="en-US" sz="3200" smtClean="0"/>
              <a:t>		     (Purple)                        (White)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Gametes</a:t>
            </a:r>
            <a:r>
              <a:rPr lang="en-US" sz="3200" smtClean="0"/>
              <a:t>:</a:t>
            </a:r>
          </a:p>
          <a:p>
            <a:pPr eaLnBrk="1" hangingPunct="1"/>
            <a:r>
              <a:rPr lang="en-US" sz="3200" smtClean="0"/>
              <a:t>				RPr			     rpr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</a:t>
            </a:r>
            <a:r>
              <a:rPr lang="en-US" sz="3200" baseline="-25000" smtClean="0"/>
              <a:t>1</a:t>
            </a:r>
            <a:r>
              <a:rPr lang="en-US" sz="3200" smtClean="0"/>
              <a:t>                                </a:t>
            </a:r>
            <a:r>
              <a:rPr lang="en-US" sz="3200" smtClean="0">
                <a:solidFill>
                  <a:srgbClr val="990099"/>
                </a:solidFill>
              </a:rPr>
              <a:t>RrPrPr</a:t>
            </a:r>
          </a:p>
          <a:p>
            <a:pPr eaLnBrk="1" hangingPunct="1"/>
            <a:r>
              <a:rPr lang="en-US" sz="3200" smtClean="0"/>
              <a:t>					    (Purple)</a:t>
            </a:r>
          </a:p>
          <a:p>
            <a:pPr eaLnBrk="1" hangingPunct="1"/>
            <a:endParaRPr lang="en-US" smtClean="0"/>
          </a:p>
        </p:txBody>
      </p:sp>
      <p:sp>
        <p:nvSpPr>
          <p:cNvPr id="104453" name="Line 10"/>
          <p:cNvSpPr>
            <a:spLocks noChangeShapeType="1"/>
          </p:cNvSpPr>
          <p:nvPr/>
        </p:nvSpPr>
        <p:spPr bwMode="auto">
          <a:xfrm flipH="1">
            <a:off x="5562600" y="3733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4" name="Line 11"/>
          <p:cNvSpPr>
            <a:spLocks noChangeShapeType="1"/>
          </p:cNvSpPr>
          <p:nvPr/>
        </p:nvSpPr>
        <p:spPr bwMode="auto">
          <a:xfrm>
            <a:off x="3886200" y="3581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252EFF-E5E6-4B03-8318-41861745F4A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990099"/>
                </a:solidFill>
              </a:rPr>
              <a:t>Supplementary gene action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In maize, the development of colour is governed by two completely dominant genes R and Pr. 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 The dominant allele R is essential for (red) colour production 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Homozygous state of the recessive allele r (rr) prevent the production of red colour.</a:t>
            </a:r>
          </a:p>
          <a:p>
            <a:pPr eaLnBrk="1" hangingPunct="1"/>
            <a:endParaRPr lang="en-US" sz="2800" b="1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Phenotypic ratio: 9:3:4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                   (Purple: Red: White)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65F5D-E6A2-4439-9508-0CED1908F26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6501" name="Rectangle 4"/>
          <p:cNvSpPr>
            <a:spLocks noChangeArrowheads="1"/>
          </p:cNvSpPr>
          <p:nvPr/>
        </p:nvSpPr>
        <p:spPr bwMode="auto">
          <a:xfrm>
            <a:off x="2895600" y="21478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3810000" y="21478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03" name="Rectangle 6"/>
          <p:cNvSpPr>
            <a:spLocks noChangeArrowheads="1"/>
          </p:cNvSpPr>
          <p:nvPr/>
        </p:nvSpPr>
        <p:spPr bwMode="auto">
          <a:xfrm>
            <a:off x="4724400" y="21478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04" name="Rectangle 7"/>
          <p:cNvSpPr>
            <a:spLocks noChangeArrowheads="1"/>
          </p:cNvSpPr>
          <p:nvPr/>
        </p:nvSpPr>
        <p:spPr bwMode="auto">
          <a:xfrm>
            <a:off x="5638800" y="21478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05" name="Rectangle 8"/>
          <p:cNvSpPr>
            <a:spLocks noChangeArrowheads="1"/>
          </p:cNvSpPr>
          <p:nvPr/>
        </p:nvSpPr>
        <p:spPr bwMode="auto">
          <a:xfrm>
            <a:off x="2895600" y="30622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06" name="Rectangle 9"/>
          <p:cNvSpPr>
            <a:spLocks noChangeArrowheads="1"/>
          </p:cNvSpPr>
          <p:nvPr/>
        </p:nvSpPr>
        <p:spPr bwMode="auto">
          <a:xfrm>
            <a:off x="3810000" y="30622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07" name="Rectangle 10"/>
          <p:cNvSpPr>
            <a:spLocks noChangeArrowheads="1"/>
          </p:cNvSpPr>
          <p:nvPr/>
        </p:nvSpPr>
        <p:spPr bwMode="auto">
          <a:xfrm>
            <a:off x="4724400" y="30622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08" name="Rectangle 11"/>
          <p:cNvSpPr>
            <a:spLocks noChangeArrowheads="1"/>
          </p:cNvSpPr>
          <p:nvPr/>
        </p:nvSpPr>
        <p:spPr bwMode="auto">
          <a:xfrm>
            <a:off x="5638800" y="30622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09" name="Rectangle 12"/>
          <p:cNvSpPr>
            <a:spLocks noChangeArrowheads="1"/>
          </p:cNvSpPr>
          <p:nvPr/>
        </p:nvSpPr>
        <p:spPr bwMode="auto">
          <a:xfrm>
            <a:off x="2895600" y="39766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10" name="Rectangle 13"/>
          <p:cNvSpPr>
            <a:spLocks noChangeArrowheads="1"/>
          </p:cNvSpPr>
          <p:nvPr/>
        </p:nvSpPr>
        <p:spPr bwMode="auto">
          <a:xfrm>
            <a:off x="3810000" y="39766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11" name="Rectangle 14"/>
          <p:cNvSpPr>
            <a:spLocks noChangeArrowheads="1"/>
          </p:cNvSpPr>
          <p:nvPr/>
        </p:nvSpPr>
        <p:spPr bwMode="auto">
          <a:xfrm>
            <a:off x="4724400" y="39766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12" name="Rectangle 15"/>
          <p:cNvSpPr>
            <a:spLocks noChangeArrowheads="1"/>
          </p:cNvSpPr>
          <p:nvPr/>
        </p:nvSpPr>
        <p:spPr bwMode="auto">
          <a:xfrm>
            <a:off x="5638800" y="39766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13" name="Rectangle 16"/>
          <p:cNvSpPr>
            <a:spLocks noChangeArrowheads="1"/>
          </p:cNvSpPr>
          <p:nvPr/>
        </p:nvSpPr>
        <p:spPr bwMode="auto">
          <a:xfrm>
            <a:off x="2895600" y="4891088"/>
            <a:ext cx="914400" cy="914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6514" name="Rectangle 17"/>
          <p:cNvSpPr>
            <a:spLocks noChangeArrowheads="1"/>
          </p:cNvSpPr>
          <p:nvPr/>
        </p:nvSpPr>
        <p:spPr bwMode="auto">
          <a:xfrm>
            <a:off x="3810000" y="48768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15" name="Rectangle 18"/>
          <p:cNvSpPr>
            <a:spLocks noChangeArrowheads="1"/>
          </p:cNvSpPr>
          <p:nvPr/>
        </p:nvSpPr>
        <p:spPr bwMode="auto">
          <a:xfrm>
            <a:off x="4724400" y="48910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3048000" y="1538288"/>
            <a:ext cx="68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RPr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3962400" y="15382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Rpr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4876800" y="1538288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rPr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5867400" y="1538288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rpr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2249488" y="2293938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/>
              <a:t>RPr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209800" y="3284538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/>
              <a:t>Rpr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2219325" y="412273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/>
              <a:t>rPr</a:t>
            </a: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2133600" y="517525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/>
              <a:t>rpr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3962400" y="6186488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9      : 4      : 3  </a:t>
            </a: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4267200" y="6262688"/>
            <a:ext cx="228600" cy="2286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4876800" y="6262688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5486400" y="6262688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6923088" y="2682875"/>
            <a:ext cx="1938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400">
                <a:latin typeface="Perpetua" pitchFamily="18" charset="0"/>
              </a:rPr>
              <a:t> Modified ratio</a:t>
            </a:r>
          </a:p>
          <a:p>
            <a:pPr algn="l" eaLnBrk="1" hangingPunct="1">
              <a:buFontTx/>
              <a:buChar char="•"/>
            </a:pPr>
            <a:r>
              <a:rPr lang="en-US" sz="2400">
                <a:latin typeface="Perpetua" pitchFamily="18" charset="0"/>
              </a:rPr>
              <a:t> Still 1/16ths</a:t>
            </a: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5638800" y="4876800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7467600" y="44958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9:Purple</a:t>
            </a:r>
          </a:p>
          <a:p>
            <a:pPr eaLnBrk="1" hangingPunct="1"/>
            <a:r>
              <a:rPr lang="en-US" sz="2000"/>
              <a:t>3:Red</a:t>
            </a:r>
          </a:p>
          <a:p>
            <a:pPr eaLnBrk="1" hangingPunct="1"/>
            <a:r>
              <a:rPr lang="en-US" sz="2000"/>
              <a:t>4: White      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33AB0B-8E45-4B25-8D0F-3104AAAE964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5. Inhibitory gene action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CC3300"/>
                </a:solidFill>
              </a:rPr>
              <a:t>One dominant inhibitory gene prevents the expression of other dominant gene.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CC3300"/>
                </a:solidFill>
              </a:rPr>
              <a:t>E.g. ,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CC3300"/>
                </a:solidFill>
              </a:rPr>
              <a:t>There are two varieties of white comb which are genetically different.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CC3300"/>
                </a:solidFill>
              </a:rPr>
              <a:t>One variety is called </a:t>
            </a:r>
            <a:r>
              <a:rPr lang="en-US" sz="3200" b="1" smtClean="0">
                <a:solidFill>
                  <a:srgbClr val="990099"/>
                </a:solidFill>
              </a:rPr>
              <a:t>Leghorn </a:t>
            </a:r>
            <a:r>
              <a:rPr lang="en-US" sz="3200" smtClean="0">
                <a:solidFill>
                  <a:srgbClr val="CC3300"/>
                </a:solidFill>
              </a:rPr>
              <a:t>represented by </a:t>
            </a:r>
            <a:r>
              <a:rPr lang="en-US" sz="3200" smtClean="0">
                <a:solidFill>
                  <a:srgbClr val="990099"/>
                </a:solidFill>
              </a:rPr>
              <a:t>IICC</a:t>
            </a:r>
            <a:r>
              <a:rPr lang="en-US" sz="3200" smtClean="0">
                <a:solidFill>
                  <a:srgbClr val="CC3300"/>
                </a:solidFill>
              </a:rPr>
              <a:t>, which carries a colour gene C, and other gene I, that inhibits the expression of the colour gene C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CC3300"/>
                </a:solidFill>
              </a:rPr>
              <a:t>The other white var. called  </a:t>
            </a:r>
            <a:r>
              <a:rPr lang="en-US" sz="3200" b="1" smtClean="0">
                <a:solidFill>
                  <a:srgbClr val="990099"/>
                </a:solidFill>
              </a:rPr>
              <a:t>Wyandotte </a:t>
            </a:r>
            <a:r>
              <a:rPr lang="en-US" sz="3200" smtClean="0">
                <a:solidFill>
                  <a:srgbClr val="CC3300"/>
                </a:solidFill>
              </a:rPr>
              <a:t>is recessive to the two genes viz., iicc and so it is white or colourless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CA9420-D9AB-4500-BC59-AACF443F059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763000" cy="6629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CC3300"/>
                </a:solidFill>
              </a:rPr>
              <a:t>When cross made btn 2 white var. Leghorn and Wyandotte, F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 hybrid also white, When this F</a:t>
            </a:r>
            <a:r>
              <a:rPr lang="en-US" sz="3000" b="1" baseline="-25000" smtClean="0">
                <a:solidFill>
                  <a:srgbClr val="CC3300"/>
                </a:solidFill>
              </a:rPr>
              <a:t>1 </a:t>
            </a:r>
            <a:r>
              <a:rPr lang="en-US" sz="3000" b="1" smtClean="0">
                <a:solidFill>
                  <a:srgbClr val="CC3300"/>
                </a:solidFill>
              </a:rPr>
              <a:t>allowed to self fertilize there was a segregation of 13:3 ratio of white and coloured respectively.</a:t>
            </a:r>
            <a:r>
              <a:rPr lang="en-US" sz="3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90099"/>
                </a:solidFill>
              </a:rPr>
              <a:t>Parents</a:t>
            </a:r>
            <a:r>
              <a:rPr lang="en-US" sz="2800" smtClean="0"/>
              <a:t>: 			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			IICC             X          iicc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		  White (Leghorn)            White (Wyandotte)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90099"/>
                </a:solidFill>
              </a:rPr>
              <a:t>Gametes</a:t>
            </a:r>
            <a:r>
              <a:rPr lang="en-US" sz="28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			  IC			          ic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</a:t>
            </a:r>
            <a:r>
              <a:rPr lang="en-US" sz="2800" baseline="-25000" smtClean="0"/>
              <a:t>1</a:t>
            </a:r>
            <a:r>
              <a:rPr lang="en-US" sz="2800" smtClean="0"/>
              <a:t>                                 IiCc</a:t>
            </a:r>
            <a:endParaRPr lang="en-US" sz="2800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					(White)</a:t>
            </a:r>
          </a:p>
        </p:txBody>
      </p:sp>
      <p:sp>
        <p:nvSpPr>
          <p:cNvPr id="108549" name="Line 4"/>
          <p:cNvSpPr>
            <a:spLocks noChangeShapeType="1"/>
          </p:cNvSpPr>
          <p:nvPr/>
        </p:nvSpPr>
        <p:spPr bwMode="auto">
          <a:xfrm flipH="1">
            <a:off x="4495800" y="50292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8550" name="Line 5"/>
          <p:cNvSpPr>
            <a:spLocks noChangeShapeType="1"/>
          </p:cNvSpPr>
          <p:nvPr/>
        </p:nvSpPr>
        <p:spPr bwMode="auto">
          <a:xfrm>
            <a:off x="2514600" y="49530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604B46-D69F-4297-9987-A370F837DA0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2895600" y="21478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74" name="Rectangle 5"/>
          <p:cNvSpPr>
            <a:spLocks noChangeArrowheads="1"/>
          </p:cNvSpPr>
          <p:nvPr/>
        </p:nvSpPr>
        <p:spPr bwMode="auto">
          <a:xfrm>
            <a:off x="3810000" y="21478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75" name="Rectangle 6"/>
          <p:cNvSpPr>
            <a:spLocks noChangeArrowheads="1"/>
          </p:cNvSpPr>
          <p:nvPr/>
        </p:nvSpPr>
        <p:spPr bwMode="auto">
          <a:xfrm>
            <a:off x="4724400" y="21478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76" name="Rectangle 7"/>
          <p:cNvSpPr>
            <a:spLocks noChangeArrowheads="1"/>
          </p:cNvSpPr>
          <p:nvPr/>
        </p:nvSpPr>
        <p:spPr bwMode="auto">
          <a:xfrm>
            <a:off x="5638800" y="21478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77" name="Rectangle 8"/>
          <p:cNvSpPr>
            <a:spLocks noChangeArrowheads="1"/>
          </p:cNvSpPr>
          <p:nvPr/>
        </p:nvSpPr>
        <p:spPr bwMode="auto">
          <a:xfrm>
            <a:off x="2895600" y="30622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78" name="Rectangle 9"/>
          <p:cNvSpPr>
            <a:spLocks noChangeArrowheads="1"/>
          </p:cNvSpPr>
          <p:nvPr/>
        </p:nvSpPr>
        <p:spPr bwMode="auto">
          <a:xfrm>
            <a:off x="3810000" y="30622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79" name="Rectangle 10"/>
          <p:cNvSpPr>
            <a:spLocks noChangeArrowheads="1"/>
          </p:cNvSpPr>
          <p:nvPr/>
        </p:nvSpPr>
        <p:spPr bwMode="auto">
          <a:xfrm>
            <a:off x="4724400" y="30622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0" name="Rectangle 11"/>
          <p:cNvSpPr>
            <a:spLocks noChangeArrowheads="1"/>
          </p:cNvSpPr>
          <p:nvPr/>
        </p:nvSpPr>
        <p:spPr bwMode="auto">
          <a:xfrm>
            <a:off x="5638800" y="30622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1" name="Rectangle 12"/>
          <p:cNvSpPr>
            <a:spLocks noChangeArrowheads="1"/>
          </p:cNvSpPr>
          <p:nvPr/>
        </p:nvSpPr>
        <p:spPr bwMode="auto">
          <a:xfrm>
            <a:off x="2895600" y="39766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2" name="Rectangle 13"/>
          <p:cNvSpPr>
            <a:spLocks noChangeArrowheads="1"/>
          </p:cNvSpPr>
          <p:nvPr/>
        </p:nvSpPr>
        <p:spPr bwMode="auto">
          <a:xfrm>
            <a:off x="3810000" y="39766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3" name="Rectangle 14"/>
          <p:cNvSpPr>
            <a:spLocks noChangeArrowheads="1"/>
          </p:cNvSpPr>
          <p:nvPr/>
        </p:nvSpPr>
        <p:spPr bwMode="auto">
          <a:xfrm>
            <a:off x="4724400" y="3976688"/>
            <a:ext cx="9144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4" name="Rectangle 15"/>
          <p:cNvSpPr>
            <a:spLocks noChangeArrowheads="1"/>
          </p:cNvSpPr>
          <p:nvPr/>
        </p:nvSpPr>
        <p:spPr bwMode="auto">
          <a:xfrm>
            <a:off x="5638800" y="3976688"/>
            <a:ext cx="9144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5" name="Rectangle 16"/>
          <p:cNvSpPr>
            <a:spLocks noChangeArrowheads="1"/>
          </p:cNvSpPr>
          <p:nvPr/>
        </p:nvSpPr>
        <p:spPr bwMode="auto">
          <a:xfrm>
            <a:off x="2895600" y="48910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6" name="Rectangle 17"/>
          <p:cNvSpPr>
            <a:spLocks noChangeArrowheads="1"/>
          </p:cNvSpPr>
          <p:nvPr/>
        </p:nvSpPr>
        <p:spPr bwMode="auto">
          <a:xfrm>
            <a:off x="3810000" y="48910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7" name="Rectangle 18"/>
          <p:cNvSpPr>
            <a:spLocks noChangeArrowheads="1"/>
          </p:cNvSpPr>
          <p:nvPr/>
        </p:nvSpPr>
        <p:spPr bwMode="auto">
          <a:xfrm>
            <a:off x="4724400" y="4891088"/>
            <a:ext cx="9144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8" name="Rectangle 19"/>
          <p:cNvSpPr>
            <a:spLocks noChangeArrowheads="1"/>
          </p:cNvSpPr>
          <p:nvPr/>
        </p:nvSpPr>
        <p:spPr bwMode="auto">
          <a:xfrm>
            <a:off x="5638800" y="4891088"/>
            <a:ext cx="9144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600" b="1">
              <a:latin typeface="Comic Sans MS" pitchFamily="66" charset="0"/>
            </a:endParaRPr>
          </a:p>
        </p:txBody>
      </p:sp>
      <p:sp>
        <p:nvSpPr>
          <p:cNvPr id="109589" name="Text Box 20"/>
          <p:cNvSpPr txBox="1">
            <a:spLocks noChangeArrowheads="1"/>
          </p:cNvSpPr>
          <p:nvPr/>
        </p:nvSpPr>
        <p:spPr bwMode="auto">
          <a:xfrm>
            <a:off x="3048000" y="1538288"/>
            <a:ext cx="53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0" name="Text Box 21"/>
          <p:cNvSpPr txBox="1">
            <a:spLocks noChangeArrowheads="1"/>
          </p:cNvSpPr>
          <p:nvPr/>
        </p:nvSpPr>
        <p:spPr bwMode="auto">
          <a:xfrm>
            <a:off x="3962400" y="15382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1" name="Text Box 22"/>
          <p:cNvSpPr txBox="1">
            <a:spLocks noChangeArrowheads="1"/>
          </p:cNvSpPr>
          <p:nvPr/>
        </p:nvSpPr>
        <p:spPr bwMode="auto">
          <a:xfrm>
            <a:off x="4876800" y="1538288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2" name="Text Box 23"/>
          <p:cNvSpPr txBox="1">
            <a:spLocks noChangeArrowheads="1"/>
          </p:cNvSpPr>
          <p:nvPr/>
        </p:nvSpPr>
        <p:spPr bwMode="auto">
          <a:xfrm>
            <a:off x="5867400" y="153828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3" name="Text Box 24"/>
          <p:cNvSpPr txBox="1">
            <a:spLocks noChangeArrowheads="1"/>
          </p:cNvSpPr>
          <p:nvPr/>
        </p:nvSpPr>
        <p:spPr bwMode="auto">
          <a:xfrm>
            <a:off x="2249488" y="2300288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4" name="Text Box 25"/>
          <p:cNvSpPr txBox="1">
            <a:spLocks noChangeArrowheads="1"/>
          </p:cNvSpPr>
          <p:nvPr/>
        </p:nvSpPr>
        <p:spPr bwMode="auto">
          <a:xfrm>
            <a:off x="2209800" y="3290888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5" name="Text Box 26"/>
          <p:cNvSpPr txBox="1">
            <a:spLocks noChangeArrowheads="1"/>
          </p:cNvSpPr>
          <p:nvPr/>
        </p:nvSpPr>
        <p:spPr bwMode="auto">
          <a:xfrm>
            <a:off x="2219325" y="4129088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6" name="Text Box 27"/>
          <p:cNvSpPr txBox="1">
            <a:spLocks noChangeArrowheads="1"/>
          </p:cNvSpPr>
          <p:nvPr/>
        </p:nvSpPr>
        <p:spPr bwMode="auto">
          <a:xfrm>
            <a:off x="2254250" y="511968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ic</a:t>
            </a:r>
          </a:p>
        </p:txBody>
      </p:sp>
      <p:sp>
        <p:nvSpPr>
          <p:cNvPr id="109597" name="Text Box 28"/>
          <p:cNvSpPr txBox="1">
            <a:spLocks noChangeArrowheads="1"/>
          </p:cNvSpPr>
          <p:nvPr/>
        </p:nvSpPr>
        <p:spPr bwMode="auto">
          <a:xfrm>
            <a:off x="4038600" y="6110288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13      : 3       </a:t>
            </a:r>
          </a:p>
        </p:txBody>
      </p:sp>
      <p:sp>
        <p:nvSpPr>
          <p:cNvPr id="109598" name="Rectangle 29"/>
          <p:cNvSpPr>
            <a:spLocks noChangeArrowheads="1"/>
          </p:cNvSpPr>
          <p:nvPr/>
        </p:nvSpPr>
        <p:spPr bwMode="auto">
          <a:xfrm>
            <a:off x="4451350" y="618648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Rectangle 30"/>
          <p:cNvSpPr>
            <a:spLocks noChangeArrowheads="1"/>
          </p:cNvSpPr>
          <p:nvPr/>
        </p:nvSpPr>
        <p:spPr bwMode="auto">
          <a:xfrm>
            <a:off x="5060950" y="6186488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B21085-1C21-497B-92B9-2B5B94ABB95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6.Masking gene action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In barely, seed colour is governed by two dominant genes B and Y. </a:t>
            </a:r>
          </a:p>
          <a:p>
            <a:pPr eaLnBrk="1" hangingPunct="1"/>
            <a:endParaRPr lang="en-US" sz="3200" b="1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The allele </a:t>
            </a:r>
            <a:r>
              <a:rPr lang="en-US" sz="3200" b="1" smtClean="0">
                <a:solidFill>
                  <a:srgbClr val="990099"/>
                </a:solidFill>
              </a:rPr>
              <a:t>B </a:t>
            </a:r>
            <a:r>
              <a:rPr lang="en-US" sz="3200" b="1" smtClean="0">
                <a:solidFill>
                  <a:srgbClr val="CC3300"/>
                </a:solidFill>
              </a:rPr>
              <a:t>produces </a:t>
            </a:r>
            <a:r>
              <a:rPr lang="en-US" sz="3200" b="1" smtClean="0">
                <a:solidFill>
                  <a:srgbClr val="990099"/>
                </a:solidFill>
              </a:rPr>
              <a:t>black </a:t>
            </a:r>
            <a:r>
              <a:rPr lang="en-US" sz="3200" b="1" smtClean="0">
                <a:solidFill>
                  <a:srgbClr val="CC3300"/>
                </a:solidFill>
              </a:rPr>
              <a:t>colour, while  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Allele </a:t>
            </a:r>
            <a:r>
              <a:rPr lang="en-US" sz="3200" b="1" smtClean="0">
                <a:solidFill>
                  <a:srgbClr val="990099"/>
                </a:solidFill>
              </a:rPr>
              <a:t>b </a:t>
            </a:r>
            <a:r>
              <a:rPr lang="en-US" sz="3200" b="1" smtClean="0">
                <a:solidFill>
                  <a:srgbClr val="CC3300"/>
                </a:solidFill>
              </a:rPr>
              <a:t>produces </a:t>
            </a:r>
            <a:r>
              <a:rPr lang="en-US" sz="3200" b="1" smtClean="0">
                <a:solidFill>
                  <a:srgbClr val="990099"/>
                </a:solidFill>
              </a:rPr>
              <a:t>white </a:t>
            </a:r>
            <a:r>
              <a:rPr lang="en-US" sz="3200" b="1" smtClean="0">
                <a:solidFill>
                  <a:srgbClr val="CC3300"/>
                </a:solidFill>
              </a:rPr>
              <a:t>colour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The dominant allele </a:t>
            </a:r>
            <a:r>
              <a:rPr lang="en-US" sz="3200" b="1" smtClean="0">
                <a:solidFill>
                  <a:srgbClr val="990099"/>
                </a:solidFill>
              </a:rPr>
              <a:t>Y </a:t>
            </a:r>
            <a:r>
              <a:rPr lang="en-US" sz="3200" b="1" smtClean="0">
                <a:solidFill>
                  <a:srgbClr val="CC3300"/>
                </a:solidFill>
              </a:rPr>
              <a:t>produces </a:t>
            </a:r>
            <a:r>
              <a:rPr lang="en-US" sz="3200" b="1" smtClean="0">
                <a:solidFill>
                  <a:srgbClr val="990099"/>
                </a:solidFill>
              </a:rPr>
              <a:t>Yellow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While, allele y produces white colour</a:t>
            </a:r>
          </a:p>
          <a:p>
            <a:pPr eaLnBrk="1" hangingPunct="1"/>
            <a:endParaRPr lang="en-US" sz="3200" b="1" smtClean="0">
              <a:solidFill>
                <a:srgbClr val="CC3300"/>
              </a:solidFill>
            </a:endParaRPr>
          </a:p>
          <a:p>
            <a:pPr eaLnBrk="1" hangingPunct="1"/>
            <a:endParaRPr lang="en-US" b="1" smtClean="0">
              <a:solidFill>
                <a:srgbClr val="CC3300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52EFFF-F7F6-4E01-810B-58FDBCD4D89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763000" cy="5867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Parents</a:t>
            </a:r>
            <a:r>
              <a:rPr lang="en-US" sz="3200" smtClean="0"/>
              <a:t>: 			</a:t>
            </a:r>
          </a:p>
          <a:p>
            <a:pPr eaLnBrk="1" hangingPunct="1"/>
            <a:r>
              <a:rPr lang="en-US" sz="3200" smtClean="0"/>
              <a:t>			BByy             X            bb</a:t>
            </a:r>
            <a:r>
              <a:rPr lang="en-US" sz="3200" b="1" smtClean="0"/>
              <a:t>YY</a:t>
            </a:r>
          </a:p>
          <a:p>
            <a:pPr eaLnBrk="1" hangingPunct="1"/>
            <a:r>
              <a:rPr lang="en-US" sz="3200" smtClean="0"/>
              <a:t>		     (Black)                        (Yellow)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Gametes</a:t>
            </a:r>
            <a:r>
              <a:rPr lang="en-US" sz="3200" smtClean="0"/>
              <a:t>:</a:t>
            </a:r>
          </a:p>
          <a:p>
            <a:pPr eaLnBrk="1" hangingPunct="1"/>
            <a:r>
              <a:rPr lang="en-US" sz="3200" smtClean="0"/>
              <a:t>			   </a:t>
            </a:r>
            <a:r>
              <a:rPr lang="en-US" sz="3200" b="1" smtClean="0"/>
              <a:t>By</a:t>
            </a:r>
            <a:r>
              <a:rPr lang="en-US" sz="3200" smtClean="0"/>
              <a:t>				     </a:t>
            </a:r>
            <a:r>
              <a:rPr lang="en-US" sz="3200" b="1" smtClean="0"/>
              <a:t>bY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</a:t>
            </a:r>
            <a:r>
              <a:rPr lang="en-US" sz="3200" baseline="-25000" smtClean="0"/>
              <a:t>1</a:t>
            </a:r>
            <a:r>
              <a:rPr lang="en-US" sz="3200" smtClean="0"/>
              <a:t>                              </a:t>
            </a:r>
            <a:r>
              <a:rPr lang="en-US" sz="3200" smtClean="0">
                <a:solidFill>
                  <a:srgbClr val="990099"/>
                </a:solidFill>
              </a:rPr>
              <a:t>BbYy</a:t>
            </a:r>
          </a:p>
          <a:p>
            <a:pPr eaLnBrk="1" hangingPunct="1"/>
            <a:r>
              <a:rPr lang="en-US" sz="3200" smtClean="0"/>
              <a:t>					  (Black)</a:t>
            </a:r>
          </a:p>
          <a:p>
            <a:pPr eaLnBrk="1" hangingPunct="1"/>
            <a:endParaRPr lang="en-US" smtClean="0"/>
          </a:p>
        </p:txBody>
      </p:sp>
      <p:sp>
        <p:nvSpPr>
          <p:cNvPr id="111621" name="Line 10"/>
          <p:cNvSpPr>
            <a:spLocks noChangeShapeType="1"/>
          </p:cNvSpPr>
          <p:nvPr/>
        </p:nvSpPr>
        <p:spPr bwMode="auto">
          <a:xfrm flipH="1">
            <a:off x="5105400" y="3429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2" name="Line 11"/>
          <p:cNvSpPr>
            <a:spLocks noChangeShapeType="1"/>
          </p:cNvSpPr>
          <p:nvPr/>
        </p:nvSpPr>
        <p:spPr bwMode="auto">
          <a:xfrm>
            <a:off x="3276600" y="35052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FA0749-4D76-415C-8A54-9E20BBEB22E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3048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2645" name="Rectangle 66"/>
          <p:cNvSpPr>
            <a:spLocks noChangeArrowheads="1"/>
          </p:cNvSpPr>
          <p:nvPr/>
        </p:nvSpPr>
        <p:spPr bwMode="auto">
          <a:xfrm>
            <a:off x="2895600" y="20097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46" name="Rectangle 67"/>
          <p:cNvSpPr>
            <a:spLocks noChangeArrowheads="1"/>
          </p:cNvSpPr>
          <p:nvPr/>
        </p:nvSpPr>
        <p:spPr bwMode="auto">
          <a:xfrm>
            <a:off x="3810000" y="20097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47" name="Rectangle 68"/>
          <p:cNvSpPr>
            <a:spLocks noChangeArrowheads="1"/>
          </p:cNvSpPr>
          <p:nvPr/>
        </p:nvSpPr>
        <p:spPr bwMode="auto">
          <a:xfrm>
            <a:off x="4724400" y="20097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48" name="Rectangle 69"/>
          <p:cNvSpPr>
            <a:spLocks noChangeArrowheads="1"/>
          </p:cNvSpPr>
          <p:nvPr/>
        </p:nvSpPr>
        <p:spPr bwMode="auto">
          <a:xfrm>
            <a:off x="5638800" y="20097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49" name="Rectangle 70"/>
          <p:cNvSpPr>
            <a:spLocks noChangeArrowheads="1"/>
          </p:cNvSpPr>
          <p:nvPr/>
        </p:nvSpPr>
        <p:spPr bwMode="auto">
          <a:xfrm>
            <a:off x="2895600" y="29241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0" name="Rectangle 71"/>
          <p:cNvSpPr>
            <a:spLocks noChangeArrowheads="1"/>
          </p:cNvSpPr>
          <p:nvPr/>
        </p:nvSpPr>
        <p:spPr bwMode="auto">
          <a:xfrm>
            <a:off x="3810000" y="29241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1" name="Rectangle 72"/>
          <p:cNvSpPr>
            <a:spLocks noChangeArrowheads="1"/>
          </p:cNvSpPr>
          <p:nvPr/>
        </p:nvSpPr>
        <p:spPr bwMode="auto">
          <a:xfrm>
            <a:off x="4724400" y="29241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2" name="Rectangle 73"/>
          <p:cNvSpPr>
            <a:spLocks noChangeArrowheads="1"/>
          </p:cNvSpPr>
          <p:nvPr/>
        </p:nvSpPr>
        <p:spPr bwMode="auto">
          <a:xfrm>
            <a:off x="5638800" y="29241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3" name="Rectangle 74"/>
          <p:cNvSpPr>
            <a:spLocks noChangeArrowheads="1"/>
          </p:cNvSpPr>
          <p:nvPr/>
        </p:nvSpPr>
        <p:spPr bwMode="auto">
          <a:xfrm>
            <a:off x="2895600" y="3838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4" name="Rectangle 75"/>
          <p:cNvSpPr>
            <a:spLocks noChangeArrowheads="1"/>
          </p:cNvSpPr>
          <p:nvPr/>
        </p:nvSpPr>
        <p:spPr bwMode="auto">
          <a:xfrm>
            <a:off x="3810000" y="38385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5" name="Rectangle 76"/>
          <p:cNvSpPr>
            <a:spLocks noChangeArrowheads="1"/>
          </p:cNvSpPr>
          <p:nvPr/>
        </p:nvSpPr>
        <p:spPr bwMode="auto">
          <a:xfrm>
            <a:off x="4724400" y="3838575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6" name="Rectangle 77"/>
          <p:cNvSpPr>
            <a:spLocks noChangeArrowheads="1"/>
          </p:cNvSpPr>
          <p:nvPr/>
        </p:nvSpPr>
        <p:spPr bwMode="auto">
          <a:xfrm>
            <a:off x="5638800" y="3838575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7" name="Rectangle 78"/>
          <p:cNvSpPr>
            <a:spLocks noChangeArrowheads="1"/>
          </p:cNvSpPr>
          <p:nvPr/>
        </p:nvSpPr>
        <p:spPr bwMode="auto">
          <a:xfrm>
            <a:off x="2895600" y="47529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8" name="Rectangle 79"/>
          <p:cNvSpPr>
            <a:spLocks noChangeArrowheads="1"/>
          </p:cNvSpPr>
          <p:nvPr/>
        </p:nvSpPr>
        <p:spPr bwMode="auto">
          <a:xfrm>
            <a:off x="3810000" y="47529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59" name="Rectangle 80"/>
          <p:cNvSpPr>
            <a:spLocks noChangeArrowheads="1"/>
          </p:cNvSpPr>
          <p:nvPr/>
        </p:nvSpPr>
        <p:spPr bwMode="auto">
          <a:xfrm>
            <a:off x="4724400" y="4752975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60" name="Rectangle 81"/>
          <p:cNvSpPr>
            <a:spLocks noChangeArrowheads="1"/>
          </p:cNvSpPr>
          <p:nvPr/>
        </p:nvSpPr>
        <p:spPr bwMode="auto">
          <a:xfrm>
            <a:off x="5638800" y="4752975"/>
            <a:ext cx="9144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12661" name="Text Box 82"/>
          <p:cNvSpPr txBox="1">
            <a:spLocks noChangeArrowheads="1"/>
          </p:cNvSpPr>
          <p:nvPr/>
        </p:nvSpPr>
        <p:spPr bwMode="auto">
          <a:xfrm>
            <a:off x="3048000" y="1309688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2" name="Text Box 83"/>
          <p:cNvSpPr txBox="1">
            <a:spLocks noChangeArrowheads="1"/>
          </p:cNvSpPr>
          <p:nvPr/>
        </p:nvSpPr>
        <p:spPr bwMode="auto">
          <a:xfrm>
            <a:off x="3962400" y="1309688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3" name="Text Box 84"/>
          <p:cNvSpPr txBox="1">
            <a:spLocks noChangeArrowheads="1"/>
          </p:cNvSpPr>
          <p:nvPr/>
        </p:nvSpPr>
        <p:spPr bwMode="auto">
          <a:xfrm>
            <a:off x="4876800" y="1309688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4" name="Text Box 85"/>
          <p:cNvSpPr txBox="1">
            <a:spLocks noChangeArrowheads="1"/>
          </p:cNvSpPr>
          <p:nvPr/>
        </p:nvSpPr>
        <p:spPr bwMode="auto">
          <a:xfrm>
            <a:off x="5867400" y="130968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5" name="Text Box 86"/>
          <p:cNvSpPr txBox="1">
            <a:spLocks noChangeArrowheads="1"/>
          </p:cNvSpPr>
          <p:nvPr/>
        </p:nvSpPr>
        <p:spPr bwMode="auto">
          <a:xfrm>
            <a:off x="2249488" y="2162175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6" name="Text Box 87"/>
          <p:cNvSpPr txBox="1">
            <a:spLocks noChangeArrowheads="1"/>
          </p:cNvSpPr>
          <p:nvPr/>
        </p:nvSpPr>
        <p:spPr bwMode="auto">
          <a:xfrm>
            <a:off x="2209800" y="3152775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7" name="Text Box 88"/>
          <p:cNvSpPr txBox="1">
            <a:spLocks noChangeArrowheads="1"/>
          </p:cNvSpPr>
          <p:nvPr/>
        </p:nvSpPr>
        <p:spPr bwMode="auto">
          <a:xfrm>
            <a:off x="2219325" y="3990975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8" name="Text Box 89"/>
          <p:cNvSpPr txBox="1">
            <a:spLocks noChangeArrowheads="1"/>
          </p:cNvSpPr>
          <p:nvPr/>
        </p:nvSpPr>
        <p:spPr bwMode="auto">
          <a:xfrm>
            <a:off x="2254250" y="4981575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12669" name="Text Box 90"/>
          <p:cNvSpPr txBox="1">
            <a:spLocks noChangeArrowheads="1"/>
          </p:cNvSpPr>
          <p:nvPr/>
        </p:nvSpPr>
        <p:spPr bwMode="auto">
          <a:xfrm>
            <a:off x="3727450" y="6034088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12      : 3      : 1  </a:t>
            </a:r>
          </a:p>
        </p:txBody>
      </p:sp>
      <p:sp>
        <p:nvSpPr>
          <p:cNvPr id="112670" name="Rectangle 91"/>
          <p:cNvSpPr>
            <a:spLocks noChangeArrowheads="1"/>
          </p:cNvSpPr>
          <p:nvPr/>
        </p:nvSpPr>
        <p:spPr bwMode="auto">
          <a:xfrm>
            <a:off x="4114800" y="6110288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Rectangle 92"/>
          <p:cNvSpPr>
            <a:spLocks noChangeArrowheads="1"/>
          </p:cNvSpPr>
          <p:nvPr/>
        </p:nvSpPr>
        <p:spPr bwMode="auto">
          <a:xfrm>
            <a:off x="4724400" y="6110288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Rectangle 93"/>
          <p:cNvSpPr>
            <a:spLocks noChangeArrowheads="1"/>
          </p:cNvSpPr>
          <p:nvPr/>
        </p:nvSpPr>
        <p:spPr bwMode="auto">
          <a:xfrm>
            <a:off x="5334000" y="6110288"/>
            <a:ext cx="2286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57FDF4-A1C4-4602-A2A9-60EE43EBC34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109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7620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7. Polymeric Gene Action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In Polymeric gene action, two completely dominant genes controlling a character produce the same phenotype when their dominant alleles are alone. </a:t>
            </a:r>
          </a:p>
          <a:p>
            <a:pPr algn="just" eaLnBrk="1" hangingPunct="1"/>
            <a:endParaRPr lang="en-US" sz="3200" b="1" smtClean="0">
              <a:solidFill>
                <a:srgbClr val="CC3300"/>
              </a:solidFill>
            </a:endParaRPr>
          </a:p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But when dominant alleles of both the genes are present together, their phenotypic effect is enhanced  as if the effect of the two genes were cumulative or additive.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5714AD-2229-4292-9911-EE9D13D7025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Genetic Crosses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8862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 cross 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involving a single trait</a:t>
            </a:r>
            <a:b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flower color  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involving two traits </a:t>
            </a:r>
            <a:b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flower color &amp; plant height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  <p:bldP spid="235523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233F15-5940-49C4-A733-90FC71443BD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Polymeric Gene Action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6019800"/>
          </a:xfrm>
        </p:spPr>
        <p:txBody>
          <a:bodyPr/>
          <a:lstStyle/>
          <a:p>
            <a:pPr eaLnBrk="1" hangingPunct="1"/>
            <a:r>
              <a:rPr lang="en-US" sz="3000" smtClean="0"/>
              <a:t>In barley, two completely dominant genes A and B affect the length of awns (the needle like extensions of lemma).</a:t>
            </a:r>
          </a:p>
          <a:p>
            <a:pPr eaLnBrk="1" hangingPunct="1"/>
            <a:r>
              <a:rPr lang="en-US" sz="3000" smtClean="0"/>
              <a:t>Dominant allele of the gene A or B alone (e.g., Aa bb, AA bb, BB aa, Bb aa) give rise to awns of medium length .</a:t>
            </a:r>
          </a:p>
          <a:p>
            <a:pPr eaLnBrk="1" hangingPunct="1"/>
            <a:r>
              <a:rPr lang="en-US" sz="3000" smtClean="0"/>
              <a:t>Thus the phenotype of A is same as that of B.</a:t>
            </a:r>
          </a:p>
          <a:p>
            <a:pPr eaLnBrk="1" hangingPunct="1"/>
            <a:r>
              <a:rPr lang="en-US" sz="3000" smtClean="0"/>
              <a:t>But when A and B together they produce long awn. </a:t>
            </a:r>
          </a:p>
          <a:p>
            <a:pPr eaLnBrk="1" hangingPunct="1"/>
            <a:r>
              <a:rPr lang="en-US" sz="3000" smtClean="0"/>
              <a:t>Where as aa bb are awnless. 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  <p:transition spd="med"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1ABCFA-E7F5-42FC-92FC-19967EF807A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Parents</a:t>
            </a:r>
            <a:r>
              <a:rPr lang="en-US" sz="3200" smtClean="0"/>
              <a:t>: 			</a:t>
            </a:r>
          </a:p>
          <a:p>
            <a:pPr eaLnBrk="1" hangingPunct="1"/>
            <a:r>
              <a:rPr lang="en-US" sz="3200" smtClean="0"/>
              <a:t>			AABB             X            aabb</a:t>
            </a:r>
            <a:endParaRPr lang="en-US" sz="3200" b="1" smtClean="0"/>
          </a:p>
          <a:p>
            <a:pPr eaLnBrk="1" hangingPunct="1"/>
            <a:r>
              <a:rPr lang="en-US" sz="3200" smtClean="0"/>
              <a:t>		     (Long Awn)                   (Awnless)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Gametes</a:t>
            </a:r>
            <a:r>
              <a:rPr lang="en-US" sz="3200" smtClean="0"/>
              <a:t>:</a:t>
            </a:r>
          </a:p>
          <a:p>
            <a:pPr eaLnBrk="1" hangingPunct="1"/>
            <a:r>
              <a:rPr lang="en-US" sz="3200" smtClean="0"/>
              <a:t>			   A</a:t>
            </a:r>
            <a:r>
              <a:rPr lang="en-US" sz="3200" b="1" smtClean="0"/>
              <a:t>B</a:t>
            </a:r>
            <a:r>
              <a:rPr lang="en-US" sz="3200" smtClean="0"/>
              <a:t>				    a</a:t>
            </a:r>
            <a:r>
              <a:rPr lang="en-US" sz="3200" b="1" smtClean="0"/>
              <a:t>b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</a:t>
            </a:r>
            <a:r>
              <a:rPr lang="en-US" sz="3200" baseline="-25000" smtClean="0"/>
              <a:t>1</a:t>
            </a:r>
            <a:r>
              <a:rPr lang="en-US" sz="3200" smtClean="0"/>
              <a:t>                              </a:t>
            </a:r>
            <a:r>
              <a:rPr lang="en-US" sz="3200" smtClean="0">
                <a:solidFill>
                  <a:srgbClr val="990099"/>
                </a:solidFill>
              </a:rPr>
              <a:t>AaBb</a:t>
            </a:r>
          </a:p>
          <a:p>
            <a:pPr eaLnBrk="1" hangingPunct="1"/>
            <a:r>
              <a:rPr lang="en-US" sz="3200" smtClean="0"/>
              <a:t>					  (Long Awn)</a:t>
            </a:r>
          </a:p>
          <a:p>
            <a:pPr eaLnBrk="1" hangingPunct="1"/>
            <a:endParaRPr lang="en-US" smtClean="0"/>
          </a:p>
        </p:txBody>
      </p:sp>
      <p:sp>
        <p:nvSpPr>
          <p:cNvPr id="115717" name="Line 4"/>
          <p:cNvSpPr>
            <a:spLocks noChangeShapeType="1"/>
          </p:cNvSpPr>
          <p:nvPr/>
        </p:nvSpPr>
        <p:spPr bwMode="auto">
          <a:xfrm flipH="1">
            <a:off x="5029200" y="35052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5718" name="Line 5"/>
          <p:cNvSpPr>
            <a:spLocks noChangeShapeType="1"/>
          </p:cNvSpPr>
          <p:nvPr/>
        </p:nvSpPr>
        <p:spPr bwMode="auto">
          <a:xfrm>
            <a:off x="3124200" y="34290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6CD7BB-4C92-4445-A2D5-9878D3CF724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1676400"/>
            <a:ext cx="4495800" cy="3733800"/>
            <a:chOff x="1440" y="1536"/>
            <a:chExt cx="2832" cy="2352"/>
          </a:xfrm>
        </p:grpSpPr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>
              <a:off x="211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>
              <a:off x="283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355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444" y="21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440" y="273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>
              <a:off x="1444" y="33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" name="Rectangle 11"/>
            <p:cNvSpPr>
              <a:spLocks noChangeArrowheads="1"/>
            </p:cNvSpPr>
            <p:nvPr/>
          </p:nvSpPr>
          <p:spPr bwMode="auto">
            <a:xfrm>
              <a:off x="1440" y="1536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1" name="Text Box 12"/>
          <p:cNvSpPr txBox="1">
            <a:spLocks noChangeArrowheads="1"/>
          </p:cNvSpPr>
          <p:nvPr/>
        </p:nvSpPr>
        <p:spPr bwMode="auto">
          <a:xfrm>
            <a:off x="2514600" y="9144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/>
              <a:t>AB     Ab      aB      ab</a:t>
            </a:r>
          </a:p>
        </p:txBody>
      </p:sp>
      <p:sp>
        <p:nvSpPr>
          <p:cNvPr id="116742" name="Text Box 14"/>
          <p:cNvSpPr txBox="1">
            <a:spLocks noChangeArrowheads="1"/>
          </p:cNvSpPr>
          <p:nvPr/>
        </p:nvSpPr>
        <p:spPr bwMode="auto">
          <a:xfrm>
            <a:off x="1524000" y="1752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AB</a:t>
            </a:r>
          </a:p>
        </p:txBody>
      </p:sp>
      <p:sp>
        <p:nvSpPr>
          <p:cNvPr id="116743" name="Text Box 23"/>
          <p:cNvSpPr txBox="1">
            <a:spLocks noChangeArrowheads="1"/>
          </p:cNvSpPr>
          <p:nvPr/>
        </p:nvSpPr>
        <p:spPr bwMode="auto">
          <a:xfrm>
            <a:off x="1524000" y="2667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Ab</a:t>
            </a:r>
          </a:p>
        </p:txBody>
      </p:sp>
      <p:sp>
        <p:nvSpPr>
          <p:cNvPr id="116744" name="Text Box 24"/>
          <p:cNvSpPr txBox="1">
            <a:spLocks noChangeArrowheads="1"/>
          </p:cNvSpPr>
          <p:nvPr/>
        </p:nvSpPr>
        <p:spPr bwMode="auto">
          <a:xfrm>
            <a:off x="1524000" y="3733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aB</a:t>
            </a:r>
          </a:p>
        </p:txBody>
      </p:sp>
      <p:sp>
        <p:nvSpPr>
          <p:cNvPr id="116745" name="Rectangle 25"/>
          <p:cNvSpPr>
            <a:spLocks noChangeArrowheads="1"/>
          </p:cNvSpPr>
          <p:nvPr>
            <p:ph type="body" idx="1"/>
          </p:nvPr>
        </p:nvSpPr>
        <p:spPr>
          <a:xfrm>
            <a:off x="228600" y="990600"/>
            <a:ext cx="8915400" cy="58674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SzTx/>
            </a:pPr>
            <a:endParaRPr lang="en-GB" smtClean="0"/>
          </a:p>
        </p:txBody>
      </p:sp>
      <p:sp>
        <p:nvSpPr>
          <p:cNvPr id="116746" name="Text Box 26"/>
          <p:cNvSpPr txBox="1">
            <a:spLocks noChangeArrowheads="1"/>
          </p:cNvSpPr>
          <p:nvPr/>
        </p:nvSpPr>
        <p:spPr bwMode="auto">
          <a:xfrm>
            <a:off x="1524000" y="4724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ab</a:t>
            </a:r>
          </a:p>
        </p:txBody>
      </p:sp>
      <p:sp>
        <p:nvSpPr>
          <p:cNvPr id="116747" name="Text Box 27"/>
          <p:cNvSpPr txBox="1">
            <a:spLocks noChangeArrowheads="1"/>
          </p:cNvSpPr>
          <p:nvPr/>
        </p:nvSpPr>
        <p:spPr bwMode="auto">
          <a:xfrm>
            <a:off x="7162800" y="2590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3200"/>
          </a:p>
        </p:txBody>
      </p:sp>
      <p:sp>
        <p:nvSpPr>
          <p:cNvPr id="116748" name="Text Box 28"/>
          <p:cNvSpPr txBox="1">
            <a:spLocks noChangeArrowheads="1"/>
          </p:cNvSpPr>
          <p:nvPr/>
        </p:nvSpPr>
        <p:spPr bwMode="auto">
          <a:xfrm>
            <a:off x="6923088" y="2351088"/>
            <a:ext cx="2319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990099"/>
                </a:solidFill>
              </a:rPr>
              <a:t>9</a:t>
            </a:r>
            <a:r>
              <a:rPr lang="en-US" sz="2800" b="1">
                <a:solidFill>
                  <a:schemeClr val="accent2"/>
                </a:solidFill>
              </a:rPr>
              <a:t>: Long Awn</a:t>
            </a:r>
          </a:p>
          <a:p>
            <a:pPr algn="l" eaLnBrk="1" hangingPunct="1"/>
            <a:r>
              <a:rPr lang="en-US" sz="2800" b="1">
                <a:solidFill>
                  <a:srgbClr val="990099"/>
                </a:solidFill>
              </a:rPr>
              <a:t>6</a:t>
            </a:r>
            <a:r>
              <a:rPr lang="en-US" sz="2800" b="1">
                <a:solidFill>
                  <a:schemeClr val="accent2"/>
                </a:solidFill>
              </a:rPr>
              <a:t>: Medium </a:t>
            </a:r>
          </a:p>
          <a:p>
            <a:pPr algn="l" eaLnBrk="1" hangingPunct="1"/>
            <a:r>
              <a:rPr lang="en-US" sz="2800" b="1">
                <a:solidFill>
                  <a:schemeClr val="accent2"/>
                </a:solidFill>
              </a:rPr>
              <a:t>    Awn</a:t>
            </a:r>
          </a:p>
          <a:p>
            <a:pPr algn="l" eaLnBrk="1" hangingPunct="1"/>
            <a:r>
              <a:rPr lang="en-US" sz="2800" b="1">
                <a:solidFill>
                  <a:srgbClr val="990099"/>
                </a:solidFill>
              </a:rPr>
              <a:t>1</a:t>
            </a:r>
            <a:r>
              <a:rPr lang="en-US" sz="2800" b="1">
                <a:solidFill>
                  <a:schemeClr val="accent2"/>
                </a:solidFill>
              </a:rPr>
              <a:t>: Awnless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8615B8-D22D-4B24-87D8-F97BA672D4A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8. Additive Gene action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334000"/>
          </a:xfrm>
        </p:spPr>
        <p:txBody>
          <a:bodyPr/>
          <a:lstStyle/>
          <a:p>
            <a:pPr eaLnBrk="1" hangingPunct="1"/>
            <a:r>
              <a:rPr lang="en-US" sz="3200" smtClean="0"/>
              <a:t>In additive gene action, each positive allele of the two genes governing a trait produces equal and identical effect on the character. </a:t>
            </a:r>
          </a:p>
          <a:p>
            <a:pPr eaLnBrk="1" hangingPunct="1"/>
            <a:r>
              <a:rPr lang="en-US" sz="3200" smtClean="0"/>
              <a:t>Therefore the genes showing additive gene action are called multiple factors or more commonly Polygenes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ransition spd="med"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89048F-B3A2-4346-A124-A4A8A99FF05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Each polygene has two alleles: one allele of each polygene produces a +ve effect in the character governed by the gene. – Positive allele.</a:t>
            </a:r>
          </a:p>
          <a:p>
            <a:pPr eaLnBrk="1" hangingPunct="1"/>
            <a:r>
              <a:rPr lang="en-US" sz="3200" smtClean="0"/>
              <a:t>The other allele of each gene has no effect on the character and is negative allele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ransition spd="med"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971A70-9427-4431-81CC-A18D27C2845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 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Seed Colour in tetraploid wheat is governed by two polygenes R</a:t>
            </a:r>
            <a:r>
              <a:rPr lang="en-US" sz="3000" b="1" baseline="-25000" smtClean="0">
                <a:solidFill>
                  <a:srgbClr val="CC3300"/>
                </a:solidFill>
              </a:rPr>
              <a:t>1 </a:t>
            </a:r>
            <a:r>
              <a:rPr lang="en-US" sz="3000" b="1" smtClean="0">
                <a:solidFill>
                  <a:srgbClr val="CC3300"/>
                </a:solidFill>
              </a:rPr>
              <a:t> and R</a:t>
            </a:r>
            <a:r>
              <a:rPr lang="en-US" sz="3000" b="1" baseline="-25000" smtClean="0">
                <a:solidFill>
                  <a:srgbClr val="CC3300"/>
                </a:solidFill>
              </a:rPr>
              <a:t>2,</a:t>
            </a:r>
            <a:r>
              <a:rPr lang="en-US" sz="3000" b="1" smtClean="0">
                <a:solidFill>
                  <a:srgbClr val="CC3300"/>
                </a:solidFill>
              </a:rPr>
              <a:t> and determining the  colour, where as 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 and r</a:t>
            </a:r>
            <a:r>
              <a:rPr lang="en-US" sz="3000" b="1" baseline="-25000" smtClean="0">
                <a:solidFill>
                  <a:srgbClr val="CC3300"/>
                </a:solidFill>
              </a:rPr>
              <a:t>2</a:t>
            </a:r>
            <a:r>
              <a:rPr lang="en-US" sz="3000" b="1" smtClean="0">
                <a:solidFill>
                  <a:srgbClr val="CC3300"/>
                </a:solidFill>
              </a:rPr>
              <a:t> do not produce any colour. 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Each R</a:t>
            </a:r>
            <a:r>
              <a:rPr lang="en-US" sz="3000" b="1" baseline="-25000" smtClean="0">
                <a:solidFill>
                  <a:srgbClr val="CC3300"/>
                </a:solidFill>
              </a:rPr>
              <a:t>1 </a:t>
            </a:r>
            <a:r>
              <a:rPr lang="en-US" sz="3000" b="1" smtClean="0">
                <a:solidFill>
                  <a:srgbClr val="CC3300"/>
                </a:solidFill>
              </a:rPr>
              <a:t> and R</a:t>
            </a:r>
            <a:r>
              <a:rPr lang="en-US" sz="3000" b="1" baseline="-25000" smtClean="0">
                <a:solidFill>
                  <a:srgbClr val="CC3300"/>
                </a:solidFill>
              </a:rPr>
              <a:t>2,</a:t>
            </a:r>
            <a:r>
              <a:rPr lang="en-US" sz="3000" b="1" smtClean="0">
                <a:solidFill>
                  <a:srgbClr val="CC3300"/>
                </a:solidFill>
              </a:rPr>
              <a:t> allele produces a small amount of colour. 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Therefore the total intensity of colour depends on the total number of positive alleles of the two genes present. 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Thus,R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2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2 </a:t>
            </a:r>
            <a:r>
              <a:rPr lang="en-US" sz="3000" b="1" smtClean="0">
                <a:solidFill>
                  <a:srgbClr val="CC3300"/>
                </a:solidFill>
              </a:rPr>
              <a:t>produces dark red colour; 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2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2 </a:t>
            </a:r>
            <a:r>
              <a:rPr lang="en-US" sz="3000" b="1" smtClean="0">
                <a:solidFill>
                  <a:srgbClr val="CC3300"/>
                </a:solidFill>
              </a:rPr>
              <a:t>generate medium dark red and 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1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2</a:t>
            </a:r>
            <a:r>
              <a:rPr lang="en-US" sz="3000" b="1" smtClean="0">
                <a:solidFill>
                  <a:srgbClr val="CC3300"/>
                </a:solidFill>
              </a:rPr>
              <a:t>r</a:t>
            </a:r>
            <a:r>
              <a:rPr lang="en-US" sz="3000" b="1" baseline="-25000" smtClean="0">
                <a:solidFill>
                  <a:srgbClr val="CC3300"/>
                </a:solidFill>
              </a:rPr>
              <a:t>2 </a:t>
            </a:r>
            <a:r>
              <a:rPr lang="en-US" sz="3000" b="1" smtClean="0">
                <a:solidFill>
                  <a:srgbClr val="CC3300"/>
                </a:solidFill>
              </a:rPr>
              <a:t>yield medium red and so on. </a:t>
            </a:r>
          </a:p>
          <a:p>
            <a:pPr eaLnBrk="1" hangingPunct="1"/>
            <a:endParaRPr lang="en-US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F8AB7F-E321-4DA0-8814-EB23110C98F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Parents</a:t>
            </a:r>
            <a:r>
              <a:rPr lang="en-US" sz="3200" smtClean="0"/>
              <a:t>: 			</a:t>
            </a:r>
          </a:p>
          <a:p>
            <a:pPr eaLnBrk="1" hangingPunct="1"/>
            <a:r>
              <a:rPr lang="en-US" sz="3200" smtClean="0"/>
              <a:t>			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r>
              <a:rPr lang="en-US" sz="3200" smtClean="0"/>
              <a:t>             X       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endParaRPr lang="en-US" sz="3200" b="1" smtClean="0"/>
          </a:p>
          <a:p>
            <a:pPr eaLnBrk="1" hangingPunct="1"/>
            <a:r>
              <a:rPr lang="en-US" sz="3200" smtClean="0"/>
              <a:t>		        (Red)                           (White)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Gametes</a:t>
            </a:r>
            <a:r>
              <a:rPr lang="en-US" sz="3200" smtClean="0"/>
              <a:t>:</a:t>
            </a:r>
          </a:p>
          <a:p>
            <a:pPr eaLnBrk="1" hangingPunct="1"/>
            <a:r>
              <a:rPr lang="en-US" sz="3200" smtClean="0"/>
              <a:t>			   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r>
              <a:rPr lang="en-US" sz="3200" smtClean="0"/>
              <a:t>			     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endParaRPr lang="en-US" sz="3200" b="1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</a:t>
            </a:r>
            <a:r>
              <a:rPr lang="en-US" sz="3200" baseline="-25000" smtClean="0"/>
              <a:t>1 				</a:t>
            </a:r>
            <a:r>
              <a:rPr lang="en-US" sz="3200" smtClean="0"/>
              <a:t> 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1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r>
              <a:rPr lang="en-US" sz="3200" smtClean="0"/>
              <a:t>r</a:t>
            </a:r>
            <a:r>
              <a:rPr lang="en-US" sz="3200" baseline="-25000" smtClean="0"/>
              <a:t>2</a:t>
            </a:r>
            <a:endParaRPr lang="en-US" sz="3200" smtClean="0">
              <a:solidFill>
                <a:srgbClr val="990099"/>
              </a:solidFill>
            </a:endParaRPr>
          </a:p>
          <a:p>
            <a:pPr eaLnBrk="1" hangingPunct="1"/>
            <a:r>
              <a:rPr lang="en-US" sz="3200" smtClean="0"/>
              <a:t>				    (Medium red)</a:t>
            </a:r>
          </a:p>
          <a:p>
            <a:pPr eaLnBrk="1" hangingPunct="1"/>
            <a:endParaRPr lang="en-US" smtClean="0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H="1">
            <a:off x="4953000" y="3505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3124200" y="35814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227861-A4A0-4F7A-A161-41DB1BB62C5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4488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304800" y="5334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endParaRPr lang="en-GB" sz="5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6513" y="1890713"/>
            <a:ext cx="3533775" cy="454025"/>
            <a:chOff x="1623" y="1191"/>
            <a:chExt cx="2226" cy="286"/>
          </a:xfrm>
        </p:grpSpPr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1623" y="1191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295" y="1191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41352" name="Rectangle 8"/>
            <p:cNvSpPr>
              <a:spLocks noChangeArrowheads="1"/>
            </p:cNvSpPr>
            <p:nvPr/>
          </p:nvSpPr>
          <p:spPr bwMode="auto">
            <a:xfrm>
              <a:off x="3063" y="1191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41353" name="Rectangle 9"/>
            <p:cNvSpPr>
              <a:spLocks noChangeArrowheads="1"/>
            </p:cNvSpPr>
            <p:nvPr/>
          </p:nvSpPr>
          <p:spPr bwMode="auto">
            <a:xfrm>
              <a:off x="3735" y="1191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00968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62113" y="2652713"/>
            <a:ext cx="257175" cy="3273425"/>
            <a:chOff x="1047" y="1671"/>
            <a:chExt cx="162" cy="2062"/>
          </a:xfrm>
        </p:grpSpPr>
        <p:sp>
          <p:nvSpPr>
            <p:cNvPr id="441355" name="Rectangle 11"/>
            <p:cNvSpPr>
              <a:spLocks noChangeArrowheads="1"/>
            </p:cNvSpPr>
            <p:nvPr/>
          </p:nvSpPr>
          <p:spPr bwMode="auto">
            <a:xfrm>
              <a:off x="1047" y="1671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41356" name="Rectangle 12"/>
            <p:cNvSpPr>
              <a:spLocks noChangeArrowheads="1"/>
            </p:cNvSpPr>
            <p:nvPr/>
          </p:nvSpPr>
          <p:spPr bwMode="auto">
            <a:xfrm>
              <a:off x="1047" y="2247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41357" name="Rectangle 13"/>
            <p:cNvSpPr>
              <a:spLocks noChangeArrowheads="1"/>
            </p:cNvSpPr>
            <p:nvPr/>
          </p:nvSpPr>
          <p:spPr bwMode="auto">
            <a:xfrm>
              <a:off x="1095" y="2871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41358" name="Rectangle 14"/>
            <p:cNvSpPr>
              <a:spLocks noChangeArrowheads="1"/>
            </p:cNvSpPr>
            <p:nvPr/>
          </p:nvSpPr>
          <p:spPr bwMode="auto">
            <a:xfrm>
              <a:off x="1095" y="3447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endParaRPr lang="en-GB" sz="2400" b="1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1600200"/>
            <a:ext cx="4495800" cy="3733800"/>
            <a:chOff x="1440" y="1536"/>
            <a:chExt cx="2832" cy="2352"/>
          </a:xfrm>
        </p:grpSpPr>
        <p:sp>
          <p:nvSpPr>
            <p:cNvPr id="121866" name="Line 16"/>
            <p:cNvSpPr>
              <a:spLocks noChangeShapeType="1"/>
            </p:cNvSpPr>
            <p:nvPr/>
          </p:nvSpPr>
          <p:spPr bwMode="auto">
            <a:xfrm>
              <a:off x="211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Line 17"/>
            <p:cNvSpPr>
              <a:spLocks noChangeShapeType="1"/>
            </p:cNvSpPr>
            <p:nvPr/>
          </p:nvSpPr>
          <p:spPr bwMode="auto">
            <a:xfrm>
              <a:off x="283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18"/>
            <p:cNvSpPr>
              <a:spLocks noChangeShapeType="1"/>
            </p:cNvSpPr>
            <p:nvPr/>
          </p:nvSpPr>
          <p:spPr bwMode="auto">
            <a:xfrm>
              <a:off x="355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19"/>
            <p:cNvSpPr>
              <a:spLocks noChangeShapeType="1"/>
            </p:cNvSpPr>
            <p:nvPr/>
          </p:nvSpPr>
          <p:spPr bwMode="auto">
            <a:xfrm>
              <a:off x="1444" y="21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Line 20"/>
            <p:cNvSpPr>
              <a:spLocks noChangeShapeType="1"/>
            </p:cNvSpPr>
            <p:nvPr/>
          </p:nvSpPr>
          <p:spPr bwMode="auto">
            <a:xfrm>
              <a:off x="1440" y="273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1" name="Line 21"/>
            <p:cNvSpPr>
              <a:spLocks noChangeShapeType="1"/>
            </p:cNvSpPr>
            <p:nvPr/>
          </p:nvSpPr>
          <p:spPr bwMode="auto">
            <a:xfrm>
              <a:off x="1444" y="33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Rectangle 22"/>
            <p:cNvSpPr>
              <a:spLocks noChangeArrowheads="1"/>
            </p:cNvSpPr>
            <p:nvPr/>
          </p:nvSpPr>
          <p:spPr bwMode="auto">
            <a:xfrm>
              <a:off x="1440" y="1536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5" name="Text Box 23"/>
          <p:cNvSpPr txBox="1">
            <a:spLocks noChangeArrowheads="1"/>
          </p:cNvSpPr>
          <p:nvPr/>
        </p:nvSpPr>
        <p:spPr bwMode="auto">
          <a:xfrm>
            <a:off x="5562600" y="1752600"/>
            <a:ext cx="3810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1: Dark red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4: Medium dark red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6: Medium red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4: Light red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1: White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9DA3AE-C301-43ED-8FCC-23F4A9FA313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Summary of Epistasis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228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09600"/>
            <a:ext cx="85359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6817B9-7120-4D73-9C1B-4130881A475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119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990099"/>
                </a:solidFill>
              </a:rPr>
              <a:t>Multiple Allele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48006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It is generally accepted that gene has two alternative forms called Allele. </a:t>
            </a:r>
          </a:p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	Usually, one of the two alleles of a gene is dominant over the other, which is recessive  e.g, Tall (TT)</a:t>
            </a:r>
          </a:p>
          <a:p>
            <a:pPr algn="just" eaLnBrk="1" hangingPunct="1"/>
            <a:endParaRPr lang="en-US" sz="3200" b="1" smtClean="0">
              <a:solidFill>
                <a:srgbClr val="CC3300"/>
              </a:solidFill>
            </a:endParaRPr>
          </a:p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But in many cases, </a:t>
            </a:r>
            <a:r>
              <a:rPr lang="en-US" sz="3200" b="1" smtClean="0">
                <a:solidFill>
                  <a:srgbClr val="990099"/>
                </a:solidFill>
              </a:rPr>
              <a:t>several alleles </a:t>
            </a:r>
            <a:r>
              <a:rPr lang="en-US" sz="3200" b="1" smtClean="0">
                <a:solidFill>
                  <a:srgbClr val="CC3300"/>
                </a:solidFill>
              </a:rPr>
              <a:t>of a single gene governing the concerned trait and is known as </a:t>
            </a:r>
            <a:r>
              <a:rPr lang="en-US" sz="3200" b="1" smtClean="0">
                <a:solidFill>
                  <a:srgbClr val="990099"/>
                </a:solidFill>
              </a:rPr>
              <a:t>Multiple alleles</a:t>
            </a:r>
            <a:r>
              <a:rPr lang="en-US" sz="3200" b="1" smtClean="0">
                <a:solidFill>
                  <a:srgbClr val="CC3300"/>
                </a:solidFill>
              </a:rPr>
              <a:t>. </a:t>
            </a:r>
            <a:endParaRPr lang="en-US" b="1" smtClean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374F95-CF4C-40AC-BD35-9F4F54EE0F2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Designer 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“Genes”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7244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forms of a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(dominant &amp; recessive)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stronger of two genes expressed in the hybrid; represented by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capital letter (R)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that shows up less often in a cross; represented by a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lowercase letter (r)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utoUpdateAnimBg="0"/>
      <p:bldP spid="23040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5DEDC8-918E-44FD-9B01-AFF0E41CD42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Both prokaryotes and Eukaryotes show multiple alleles.</a:t>
            </a:r>
          </a:p>
          <a:p>
            <a:pPr eaLnBrk="1" hangingPunct="1"/>
            <a:r>
              <a:rPr lang="en-US" sz="2800" smtClean="0"/>
              <a:t>Examples:</a:t>
            </a:r>
          </a:p>
          <a:p>
            <a:pPr eaLnBrk="1" hangingPunct="1"/>
            <a:r>
              <a:rPr lang="en-US" sz="2800" smtClean="0"/>
              <a:t>1. Human ABO</a:t>
            </a:r>
          </a:p>
          <a:p>
            <a:pPr eaLnBrk="1" hangingPunct="1"/>
            <a:r>
              <a:rPr lang="en-US" sz="2800" smtClean="0"/>
              <a:t>2. Rh and other blood group</a:t>
            </a:r>
          </a:p>
          <a:p>
            <a:pPr eaLnBrk="1" hangingPunct="1"/>
            <a:r>
              <a:rPr lang="en-US" sz="2800" smtClean="0"/>
              <a:t>3.Fur colour in rabbits and other mammals. </a:t>
            </a:r>
          </a:p>
          <a:p>
            <a:pPr eaLnBrk="1" hangingPunct="1"/>
            <a:r>
              <a:rPr lang="en-US" sz="2800" smtClean="0"/>
              <a:t>4. Drosophila eye colour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5ADA8C-6E0D-4E92-84FC-87874272942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990099"/>
                </a:solidFill>
              </a:rPr>
              <a:t>What is blood made up of?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65532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b="1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   </a:t>
            </a:r>
            <a:r>
              <a:rPr lang="en-US" sz="2400" smtClean="0"/>
              <a:t>An adult human has about 4–6 liters of blood circulating in the body. Among other things, blood transports oxygen to various parts of the body.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b="1" smtClean="0"/>
              <a:t>The red blood cells</a:t>
            </a:r>
            <a:r>
              <a:rPr lang="en-US" sz="2400" smtClean="0"/>
              <a:t> contain hemoglobin, a protein that binds oxygen. Red blood cells transport oxygen to, and remove carbon dioxide from, the body tissues.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b="1" smtClean="0"/>
              <a:t>The white blood cells</a:t>
            </a:r>
            <a:r>
              <a:rPr lang="en-US" sz="2400" smtClean="0"/>
              <a:t> fight infection.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b="1" smtClean="0"/>
              <a:t>The platelets</a:t>
            </a:r>
            <a:r>
              <a:rPr lang="en-US" sz="2400" smtClean="0"/>
              <a:t> help the blood to clot, if you get a wound for example.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b="1" smtClean="0"/>
              <a:t>The plasma</a:t>
            </a:r>
            <a:r>
              <a:rPr lang="en-US" sz="2400" smtClean="0"/>
              <a:t> contains salts and various kinds of proteins.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 </a:t>
            </a:r>
          </a:p>
        </p:txBody>
      </p:sp>
      <p:pic>
        <p:nvPicPr>
          <p:cNvPr id="125957" name="Picture 4" descr="fig1-d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83F6A4-7BE3-4AA9-93DF-5DB441F79E4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990099"/>
                </a:solidFill>
              </a:rPr>
              <a:t>What are the different blood groups?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  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smtClean="0"/>
              <a:t>The differences in human blood are due to the presence or absence of certain protein molecules called </a:t>
            </a:r>
            <a:r>
              <a:rPr lang="en-US" sz="2700" b="1" smtClean="0">
                <a:solidFill>
                  <a:srgbClr val="990099"/>
                </a:solidFill>
              </a:rPr>
              <a:t>antigens </a:t>
            </a:r>
            <a:r>
              <a:rPr lang="en-US" sz="2700" b="1" smtClean="0"/>
              <a:t>and </a:t>
            </a:r>
            <a:r>
              <a:rPr lang="en-US" sz="2700" b="1" smtClean="0">
                <a:solidFill>
                  <a:srgbClr val="990099"/>
                </a:solidFill>
              </a:rPr>
              <a:t>antibodies</a:t>
            </a:r>
            <a:r>
              <a:rPr lang="en-US" sz="2700" b="1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700" b="1" smtClean="0"/>
          </a:p>
          <a:p>
            <a:pPr eaLnBrk="1" hangingPunct="1">
              <a:lnSpc>
                <a:spcPct val="90000"/>
              </a:lnSpc>
            </a:pPr>
            <a:r>
              <a:rPr lang="en-US" sz="2700" b="1" smtClean="0"/>
              <a:t>The antigens are located on the surface of the </a:t>
            </a:r>
            <a:r>
              <a:rPr lang="en-US" sz="2700" b="1" smtClean="0">
                <a:solidFill>
                  <a:srgbClr val="990099"/>
                </a:solidFill>
              </a:rPr>
              <a:t>red blood cells</a:t>
            </a:r>
            <a:r>
              <a:rPr lang="en-US" sz="2700" b="1" smtClean="0"/>
              <a:t> and the antibodies are in the </a:t>
            </a:r>
            <a:r>
              <a:rPr lang="en-US" sz="2700" b="1" smtClean="0">
                <a:solidFill>
                  <a:srgbClr val="990099"/>
                </a:solidFill>
              </a:rPr>
              <a:t>blood plasma.</a:t>
            </a:r>
            <a:r>
              <a:rPr lang="en-US" sz="2700" b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700" b="1" smtClean="0"/>
          </a:p>
          <a:p>
            <a:pPr eaLnBrk="1" hangingPunct="1">
              <a:lnSpc>
                <a:spcPct val="90000"/>
              </a:lnSpc>
            </a:pPr>
            <a:r>
              <a:rPr lang="en-US" sz="2700" b="1" smtClean="0"/>
              <a:t>Individuals have different types and combinations of these molecules. </a:t>
            </a:r>
          </a:p>
          <a:p>
            <a:pPr eaLnBrk="1" hangingPunct="1">
              <a:lnSpc>
                <a:spcPct val="90000"/>
              </a:lnSpc>
            </a:pPr>
            <a:endParaRPr lang="en-US" sz="2700" b="1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smtClean="0">
                <a:solidFill>
                  <a:srgbClr val="990099"/>
                </a:solidFill>
              </a:rPr>
              <a:t>The blood group you belong to depends on what you have inherited from your parents.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2F50C4-E788-43A4-AD31-AD4D110189B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There are more than </a:t>
            </a:r>
            <a:r>
              <a:rPr lang="en-US" sz="2800" b="1" smtClean="0">
                <a:solidFill>
                  <a:srgbClr val="990099"/>
                </a:solidFill>
              </a:rPr>
              <a:t>20 genetically determined blood group systems known </a:t>
            </a:r>
            <a:r>
              <a:rPr lang="en-US" sz="2800" b="1" smtClean="0"/>
              <a:t>today, but the AB0 and Rh systems are the most important ones used for blood transfusions. 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Not all blood groups are compatible with each other. Mixing incompatible blood groups leads to blood </a:t>
            </a:r>
            <a:r>
              <a:rPr lang="en-US" sz="2800" b="1" smtClean="0">
                <a:solidFill>
                  <a:srgbClr val="990099"/>
                </a:solidFill>
              </a:rPr>
              <a:t>clumping or agglutination</a:t>
            </a:r>
            <a:r>
              <a:rPr lang="en-US" sz="2800" b="1" smtClean="0"/>
              <a:t>, which is dangerous for individuals.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Nobel Laureate </a:t>
            </a:r>
            <a:r>
              <a:rPr lang="en-US" sz="2800" b="1" smtClean="0">
                <a:solidFill>
                  <a:srgbClr val="990099"/>
                </a:solidFill>
              </a:rPr>
              <a:t>Karl Landsteiner </a:t>
            </a:r>
            <a:r>
              <a:rPr lang="en-US" sz="2800" b="1" smtClean="0"/>
              <a:t>was involved in the discovery of both the AB0 and Rh blood groups.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AB7C06-7B0D-476A-8177-0509357DB94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6172200" cy="5867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Blood group A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>
                <a:solidFill>
                  <a:srgbClr val="CC3300"/>
                </a:solidFill>
              </a:rPr>
              <a:t>If you belong to the blood group A, you have A antigens on the surface of your red blood cells and B antibodies in your blood plasma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Blood group B</a:t>
            </a:r>
            <a:r>
              <a:rPr lang="en-US" sz="2800" smtClean="0">
                <a:solidFill>
                  <a:schemeClr val="accent2"/>
                </a:solidFill>
              </a:rPr>
              <a:t/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smtClean="0">
                <a:solidFill>
                  <a:srgbClr val="CC3300"/>
                </a:solidFill>
              </a:rPr>
              <a:t>If you belong to the blood group B, you have B antigens on the surface of your red blood cells and A antibodies in your blood plasma </a:t>
            </a:r>
          </a:p>
        </p:txBody>
      </p:sp>
      <p:pic>
        <p:nvPicPr>
          <p:cNvPr id="129029" name="Picture 5" descr="fig2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38200"/>
            <a:ext cx="1905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7" descr="fig3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133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14ECDF-FFA8-4E99-9E39-E382B39A31C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6553200" cy="5867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Blood group AB</a:t>
            </a:r>
            <a:r>
              <a:rPr lang="en-US" sz="2800" smtClean="0">
                <a:solidFill>
                  <a:schemeClr val="accent2"/>
                </a:solidFill>
              </a:rPr>
              <a:t/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smtClean="0">
                <a:solidFill>
                  <a:srgbClr val="CC3300"/>
                </a:solidFill>
              </a:rPr>
              <a:t>If you belong to the blood group AB, you have both A and B antigens on the surface of your red blood cells and no A or B antibodies at all in your blood plasma.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Blood group 0</a:t>
            </a:r>
            <a:r>
              <a:rPr lang="en-US" sz="2800" smtClean="0">
                <a:solidFill>
                  <a:schemeClr val="accent2"/>
                </a:solidFill>
              </a:rPr>
              <a:t/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smtClean="0">
                <a:solidFill>
                  <a:srgbClr val="CC3300"/>
                </a:solidFill>
              </a:rPr>
              <a:t>If you belong to the blood group 0 (null), you have neither A or B antigens on the surface of your red blood cells but you have both A and B antibodies in your blood plasma.</a:t>
            </a:r>
            <a:br>
              <a:rPr lang="en-US" sz="2800" smtClean="0">
                <a:solidFill>
                  <a:srgbClr val="CC3300"/>
                </a:solidFill>
              </a:rPr>
            </a:br>
            <a:endParaRPr lang="en-US" sz="2800" smtClean="0">
              <a:solidFill>
                <a:srgbClr val="CC3300"/>
              </a:solidFill>
            </a:endParaRPr>
          </a:p>
        </p:txBody>
      </p:sp>
      <p:pic>
        <p:nvPicPr>
          <p:cNvPr id="130053" name="Picture 5" descr="fig4-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82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fig5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0574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8B8A73-4375-4859-A1D8-DEDAB216505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52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990099"/>
                </a:solidFill>
              </a:rPr>
              <a:t>Multiple Allele</a:t>
            </a:r>
          </a:p>
        </p:txBody>
      </p:sp>
      <p:pic>
        <p:nvPicPr>
          <p:cNvPr id="131076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 r="49991"/>
          <a:stretch>
            <a:fillRect/>
          </a:stretch>
        </p:blipFill>
        <p:spPr>
          <a:xfrm>
            <a:off x="381000" y="990600"/>
            <a:ext cx="8191500" cy="559435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CA6D20-2403-407B-B626-9D35EB8882D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990099"/>
                </a:solidFill>
              </a:rPr>
              <a:t>Rh factor blood grouping system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7315200" cy="6934200"/>
          </a:xfrm>
        </p:spPr>
        <p:txBody>
          <a:bodyPr/>
          <a:lstStyle/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Many people also have a so called Rh factor on the red blood cell's surface.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This is also an antigen and those who have it are called </a:t>
            </a:r>
            <a:r>
              <a:rPr lang="en-US" sz="2400" smtClean="0">
                <a:solidFill>
                  <a:srgbClr val="990099"/>
                </a:solidFill>
              </a:rPr>
              <a:t>Rh+.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 Those who haven't are called </a:t>
            </a:r>
            <a:r>
              <a:rPr lang="en-US" sz="2400" smtClean="0">
                <a:solidFill>
                  <a:srgbClr val="990099"/>
                </a:solidFill>
              </a:rPr>
              <a:t>Rh-.</a:t>
            </a:r>
            <a:r>
              <a:rPr lang="en-US" sz="2400" smtClean="0">
                <a:solidFill>
                  <a:srgbClr val="CC3300"/>
                </a:solidFill>
              </a:rPr>
              <a:t>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A person with Rh- blood does not have Rh antibodies naturally in the blood plasma (as one can have A or B antibodies, for instance).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But a person with Rh- blood can </a:t>
            </a:r>
            <a:r>
              <a:rPr lang="en-US" sz="2400" i="1" smtClean="0">
                <a:solidFill>
                  <a:srgbClr val="CC3300"/>
                </a:solidFill>
              </a:rPr>
              <a:t>develop</a:t>
            </a:r>
            <a:r>
              <a:rPr lang="en-US" sz="2400" smtClean="0">
                <a:solidFill>
                  <a:srgbClr val="CC3300"/>
                </a:solidFill>
              </a:rPr>
              <a:t> Rh antibodies in the blood plasma if he or she receives blood from a person with Rh+ blood, whose Rh antigens can trigger the production of Rh antibodies.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A person with Rh+ blood can receive blood from a person with Rh- blood without any problems.</a:t>
            </a:r>
          </a:p>
        </p:txBody>
      </p:sp>
      <p:pic>
        <p:nvPicPr>
          <p:cNvPr id="132101" name="Picture 4" descr="fig7-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1676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5" descr="fig6-r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1600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CC780B-3BA8-44A1-8919-F378E7779A5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C3300"/>
                </a:solidFill>
              </a:rPr>
              <a:t>Blood is frequently </a:t>
            </a:r>
            <a:r>
              <a:rPr lang="en-US" sz="2600" b="1" smtClean="0">
                <a:solidFill>
                  <a:srgbClr val="990099"/>
                </a:solidFill>
              </a:rPr>
              <a:t>exchanged </a:t>
            </a:r>
            <a:r>
              <a:rPr lang="en-US" sz="2600" b="1" smtClean="0">
                <a:solidFill>
                  <a:srgbClr val="CC3300"/>
                </a:solidFill>
              </a:rPr>
              <a:t>between </a:t>
            </a:r>
            <a:r>
              <a:rPr lang="en-US" sz="2600" b="1" smtClean="0">
                <a:solidFill>
                  <a:srgbClr val="990099"/>
                </a:solidFill>
              </a:rPr>
              <a:t>mother </a:t>
            </a:r>
            <a:r>
              <a:rPr lang="en-US" sz="2600" b="1" smtClean="0">
                <a:solidFill>
                  <a:srgbClr val="CC3300"/>
                </a:solidFill>
              </a:rPr>
              <a:t>and the </a:t>
            </a:r>
            <a:r>
              <a:rPr lang="en-US" sz="2600" b="1" smtClean="0">
                <a:solidFill>
                  <a:srgbClr val="990099"/>
                </a:solidFill>
              </a:rPr>
              <a:t>fetus </a:t>
            </a:r>
            <a:r>
              <a:rPr lang="en-US" sz="2600" b="1" smtClean="0">
                <a:solidFill>
                  <a:srgbClr val="CC3300"/>
                </a:solidFill>
              </a:rPr>
              <a:t>during childbirth. Thus, </a:t>
            </a:r>
            <a:r>
              <a:rPr lang="en-US" sz="2600" b="1" smtClean="0">
                <a:solidFill>
                  <a:srgbClr val="990099"/>
                </a:solidFill>
              </a:rPr>
              <a:t>Rh-negative </a:t>
            </a:r>
            <a:r>
              <a:rPr lang="en-US" sz="2600" b="1" smtClean="0">
                <a:solidFill>
                  <a:srgbClr val="CC3300"/>
                </a:solidFill>
              </a:rPr>
              <a:t>mothers often immunized by blood from </a:t>
            </a:r>
            <a:r>
              <a:rPr lang="en-US" sz="2600" b="1" smtClean="0">
                <a:solidFill>
                  <a:srgbClr val="990099"/>
                </a:solidFill>
              </a:rPr>
              <a:t>Rh-positive </a:t>
            </a:r>
            <a:r>
              <a:rPr lang="en-US" sz="2600" b="1" smtClean="0">
                <a:solidFill>
                  <a:srgbClr val="CC3300"/>
                </a:solidFill>
              </a:rPr>
              <a:t>fetuses (which may result when father is Rh-positive).</a:t>
            </a:r>
          </a:p>
          <a:p>
            <a:pPr algn="just" eaLnBrk="1" hangingPunct="1">
              <a:lnSpc>
                <a:spcPct val="80000"/>
              </a:lnSpc>
            </a:pPr>
            <a:endParaRPr lang="en-US" sz="2600" b="1" smtClean="0">
              <a:solidFill>
                <a:srgbClr val="CC33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C3300"/>
                </a:solidFill>
              </a:rPr>
              <a:t>Usually no ill effects are associated with exposure of the mother to the Rh-positive antigen during the first child birth. </a:t>
            </a:r>
          </a:p>
          <a:p>
            <a:pPr algn="just" eaLnBrk="1" hangingPunct="1">
              <a:lnSpc>
                <a:spcPct val="80000"/>
              </a:lnSpc>
            </a:pPr>
            <a:endParaRPr lang="en-US" sz="2600" b="1" smtClean="0">
              <a:solidFill>
                <a:srgbClr val="CC33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C3300"/>
                </a:solidFill>
              </a:rPr>
              <a:t>Subsequent Rh-positive children carried by the same mother, however, exposed to the antibodies produced by the mother against the Rh antigen. </a:t>
            </a:r>
          </a:p>
          <a:p>
            <a:pPr algn="just" eaLnBrk="1" hangingPunct="1">
              <a:lnSpc>
                <a:spcPct val="80000"/>
              </a:lnSpc>
            </a:pPr>
            <a:endParaRPr lang="en-US" sz="2600" b="1" smtClean="0">
              <a:solidFill>
                <a:srgbClr val="CC33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C3300"/>
                </a:solidFill>
              </a:rPr>
              <a:t>Such children may develop symptoms of </a:t>
            </a:r>
            <a:r>
              <a:rPr lang="en-US" sz="2600" b="1" smtClean="0">
                <a:solidFill>
                  <a:srgbClr val="990099"/>
                </a:solidFill>
              </a:rPr>
              <a:t>hemolytic jaundice </a:t>
            </a:r>
            <a:r>
              <a:rPr lang="en-US" sz="2600" b="1" smtClean="0">
                <a:solidFill>
                  <a:srgbClr val="CC3300"/>
                </a:solidFill>
              </a:rPr>
              <a:t>or </a:t>
            </a:r>
            <a:r>
              <a:rPr lang="en-US" sz="2600" b="1" smtClean="0">
                <a:solidFill>
                  <a:srgbClr val="990099"/>
                </a:solidFill>
              </a:rPr>
              <a:t>anemia</a:t>
            </a:r>
            <a:r>
              <a:rPr lang="en-US" sz="2600" b="1" smtClean="0">
                <a:solidFill>
                  <a:srgbClr val="CC3300"/>
                </a:solidFill>
              </a:rPr>
              <a:t>, a condition referred to as </a:t>
            </a:r>
            <a:r>
              <a:rPr lang="en-US" sz="2600" b="1" smtClean="0">
                <a:solidFill>
                  <a:srgbClr val="990099"/>
                </a:solidFill>
              </a:rPr>
              <a:t>erythroblastosis fetalis</a:t>
            </a:r>
            <a:r>
              <a:rPr lang="en-US" sz="2600" b="1" smtClean="0">
                <a:solidFill>
                  <a:srgbClr val="CC3300"/>
                </a:solidFill>
              </a:rPr>
              <a:t>. .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C3300"/>
                </a:solidFill>
              </a:rPr>
              <a:t>The symptom may be mild or severe, even resulting in the </a:t>
            </a:r>
            <a:r>
              <a:rPr lang="en-US" sz="2600" b="1" smtClean="0">
                <a:solidFill>
                  <a:srgbClr val="990099"/>
                </a:solidFill>
              </a:rPr>
              <a:t>death of the fetus</a:t>
            </a:r>
            <a:r>
              <a:rPr lang="en-US" sz="2600" b="1" smtClean="0">
                <a:solidFill>
                  <a:srgbClr val="CC3300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A37EAB-C6E2-46B1-9442-0D170248FC6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129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The number of different genotype is possible to find out in multiple alleles</a:t>
            </a:r>
          </a:p>
          <a:p>
            <a:pPr eaLnBrk="1" hangingPunct="1"/>
            <a:endParaRPr lang="en-US" sz="2800" b="1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If n is the number of alleles of a gene, the number of different genotypes possible is n(n+1)/2, thus 2,3,4 or 5 alleles there are 3,6,10 and 15 possible genotype respectively. </a:t>
            </a:r>
          </a:p>
          <a:p>
            <a:pPr eaLnBrk="1" hangingPunct="1"/>
            <a:endParaRPr lang="en-US" sz="2800" b="1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Note that although a large number of different alleles of a given gene may be present in a population or sp., only two of those alleles can be present in any diploid organism.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0C4687-8F11-499C-A492-725FED5CE2C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239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Terminology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 combination for a trait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RR, Rr, rr)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sz="4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physical feature resulting from a genotype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 red, white) 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1429" name="Red%20flower%200013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1212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9"/>
                </p:tgtEl>
              </p:cMediaNode>
            </p:video>
          </p:childTnLst>
        </p:cTn>
      </p:par>
    </p:tnLst>
    <p:bldLst>
      <p:bldP spid="231426" grpId="0" autoUpdateAnimBg="0"/>
      <p:bldP spid="231427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2F0401-5EF1-44BB-84C7-5372BA389A7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Alleles    Homozygous    Heterozygous     Genotype</a:t>
            </a:r>
          </a:p>
          <a:p>
            <a:pPr eaLnBrk="1" hangingPunct="1"/>
            <a:r>
              <a:rPr lang="en-US" sz="2800" smtClean="0"/>
              <a:t>1				1		0			1</a:t>
            </a:r>
          </a:p>
          <a:p>
            <a:pPr eaLnBrk="1" hangingPunct="1"/>
            <a:r>
              <a:rPr lang="en-US" sz="2800" smtClean="0"/>
              <a:t>2				2		1			3</a:t>
            </a:r>
          </a:p>
          <a:p>
            <a:pPr eaLnBrk="1" hangingPunct="1"/>
            <a:r>
              <a:rPr lang="en-US" sz="2800" smtClean="0"/>
              <a:t>3				3		3			6</a:t>
            </a:r>
          </a:p>
          <a:p>
            <a:pPr eaLnBrk="1" hangingPunct="1"/>
            <a:r>
              <a:rPr lang="en-US" sz="2800" smtClean="0"/>
              <a:t>4				4		6			10</a:t>
            </a:r>
          </a:p>
          <a:p>
            <a:pPr eaLnBrk="1" hangingPunct="1"/>
            <a:r>
              <a:rPr lang="en-US" sz="2800" smtClean="0"/>
              <a:t>5				5		10			15</a:t>
            </a:r>
          </a:p>
          <a:p>
            <a:pPr eaLnBrk="1" hangingPunct="1"/>
            <a:r>
              <a:rPr lang="en-US" sz="2800" smtClean="0"/>
              <a:t>6				6		15			21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n				n	   n(n-1)/2  	    n(n+1)/2</a:t>
            </a:r>
          </a:p>
          <a:p>
            <a:pPr eaLnBrk="1" hangingPunct="1"/>
            <a:endParaRPr lang="en-US" sz="2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913CB9-7DCD-4CE8-8361-40ECE7B4B82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990099"/>
                </a:solidFill>
              </a:rPr>
              <a:t>Coat colour in Rabbit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Multiple alleles involves coat colour in rabbits.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99"/>
                </a:solidFill>
              </a:rPr>
              <a:t>Four alleles </a:t>
            </a:r>
            <a:r>
              <a:rPr lang="en-US" sz="3200" b="1" smtClean="0">
                <a:solidFill>
                  <a:srgbClr val="CC3300"/>
                </a:solidFill>
              </a:rPr>
              <a:t>of rabbit </a:t>
            </a:r>
            <a:r>
              <a:rPr lang="en-US" sz="3200" b="1" smtClean="0">
                <a:solidFill>
                  <a:srgbClr val="990099"/>
                </a:solidFill>
              </a:rPr>
              <a:t>coat colour (c) </a:t>
            </a:r>
            <a:r>
              <a:rPr lang="en-US" sz="3200" b="1" smtClean="0">
                <a:solidFill>
                  <a:srgbClr val="CC3300"/>
                </a:solidFill>
              </a:rPr>
              <a:t>gene have been studied: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99"/>
                </a:solidFill>
              </a:rPr>
              <a:t>C</a:t>
            </a:r>
            <a:r>
              <a:rPr lang="en-US" sz="3200" b="1" baseline="30000" smtClean="0">
                <a:solidFill>
                  <a:srgbClr val="990099"/>
                </a:solidFill>
              </a:rPr>
              <a:t>+</a:t>
            </a:r>
            <a:r>
              <a:rPr lang="en-US" sz="3200" b="1" smtClean="0">
                <a:solidFill>
                  <a:srgbClr val="CC3300"/>
                </a:solidFill>
              </a:rPr>
              <a:t> wild type or full colour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99"/>
                </a:solidFill>
              </a:rPr>
              <a:t>C</a:t>
            </a:r>
            <a:r>
              <a:rPr lang="en-US" sz="3200" b="1" baseline="30000" smtClean="0">
                <a:solidFill>
                  <a:srgbClr val="990099"/>
                </a:solidFill>
              </a:rPr>
              <a:t>b</a:t>
            </a:r>
            <a:r>
              <a:rPr lang="en-US" sz="3200" b="1" smtClean="0">
                <a:solidFill>
                  <a:srgbClr val="CC3300"/>
                </a:solidFill>
              </a:rPr>
              <a:t> “himalayan” white with black tips on the extremities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99"/>
                </a:solidFill>
              </a:rPr>
              <a:t>C</a:t>
            </a:r>
            <a:r>
              <a:rPr lang="en-US" sz="3200" b="1" baseline="30000" smtClean="0">
                <a:solidFill>
                  <a:srgbClr val="990099"/>
                </a:solidFill>
              </a:rPr>
              <a:t>ch</a:t>
            </a:r>
            <a:r>
              <a:rPr lang="en-US" sz="3200" b="1" smtClean="0">
                <a:solidFill>
                  <a:srgbClr val="CC3300"/>
                </a:solidFill>
              </a:rPr>
              <a:t> “chinchilla” mixed colour &amp; white hairs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99"/>
                </a:solidFill>
              </a:rPr>
              <a:t>C </a:t>
            </a:r>
            <a:r>
              <a:rPr lang="en-US" sz="3200" b="1" smtClean="0">
                <a:solidFill>
                  <a:srgbClr val="CC3300"/>
                </a:solidFill>
              </a:rPr>
              <a:t>albino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 These alleles show a gradation in dominance of </a:t>
            </a:r>
            <a:r>
              <a:rPr lang="en-US" sz="3200" b="1" smtClean="0">
                <a:solidFill>
                  <a:srgbClr val="990099"/>
                </a:solidFill>
              </a:rPr>
              <a:t>C</a:t>
            </a:r>
            <a:r>
              <a:rPr lang="en-US" sz="3200" b="1" baseline="30000" smtClean="0">
                <a:solidFill>
                  <a:srgbClr val="990099"/>
                </a:solidFill>
              </a:rPr>
              <a:t>+</a:t>
            </a:r>
            <a:r>
              <a:rPr lang="en-US" sz="3200" b="1" smtClean="0">
                <a:solidFill>
                  <a:srgbClr val="CC3300"/>
                </a:solidFill>
              </a:rPr>
              <a:t> &gt; </a:t>
            </a:r>
            <a:r>
              <a:rPr lang="en-US" sz="3200" b="1" smtClean="0">
                <a:solidFill>
                  <a:srgbClr val="990099"/>
                </a:solidFill>
              </a:rPr>
              <a:t>C</a:t>
            </a:r>
            <a:r>
              <a:rPr lang="en-US" sz="3200" b="1" baseline="30000" smtClean="0">
                <a:solidFill>
                  <a:srgbClr val="990099"/>
                </a:solidFill>
              </a:rPr>
              <a:t>b</a:t>
            </a:r>
            <a:r>
              <a:rPr lang="en-US" sz="3200" b="1" smtClean="0">
                <a:solidFill>
                  <a:srgbClr val="CC3300"/>
                </a:solidFill>
              </a:rPr>
              <a:t> &gt; </a:t>
            </a:r>
            <a:r>
              <a:rPr lang="en-US" sz="3200" b="1" smtClean="0">
                <a:solidFill>
                  <a:srgbClr val="990099"/>
                </a:solidFill>
              </a:rPr>
              <a:t>C</a:t>
            </a:r>
            <a:r>
              <a:rPr lang="en-US" sz="3200" b="1" baseline="30000" smtClean="0">
                <a:solidFill>
                  <a:srgbClr val="990099"/>
                </a:solidFill>
              </a:rPr>
              <a:t>ch</a:t>
            </a:r>
            <a:r>
              <a:rPr lang="en-US" sz="3200" b="1" smtClean="0">
                <a:solidFill>
                  <a:srgbClr val="CC3300"/>
                </a:solidFill>
              </a:rPr>
              <a:t> &gt;</a:t>
            </a:r>
            <a:r>
              <a:rPr lang="en-US" sz="3200" b="1" smtClean="0">
                <a:solidFill>
                  <a:srgbClr val="990099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</a:pPr>
            <a:endParaRPr lang="en-US" sz="3200" b="1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8CD2E8-F992-4C1D-B52C-9D4EA78688B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990099"/>
                </a:solidFill>
              </a:rPr>
              <a:t>Multiple allele in </a:t>
            </a:r>
            <a:r>
              <a:rPr lang="en-US" sz="3600" b="1" i="1" smtClean="0">
                <a:solidFill>
                  <a:srgbClr val="990099"/>
                </a:solidFill>
              </a:rPr>
              <a:t>Drosophila </a:t>
            </a:r>
            <a:r>
              <a:rPr lang="en-US" sz="3600" b="1" smtClean="0">
                <a:solidFill>
                  <a:srgbClr val="990099"/>
                </a:solidFill>
              </a:rPr>
              <a:t>eye colour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63000" cy="5715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Wild type </a:t>
            </a:r>
            <a:r>
              <a:rPr lang="en-US" sz="2800" b="1" i="1" smtClean="0">
                <a:solidFill>
                  <a:srgbClr val="CC3300"/>
                </a:solidFill>
              </a:rPr>
              <a:t>Drosophila</a:t>
            </a:r>
            <a:r>
              <a:rPr lang="en-US" sz="2800" b="1" smtClean="0">
                <a:solidFill>
                  <a:srgbClr val="CC3300"/>
                </a:solidFill>
              </a:rPr>
              <a:t> have </a:t>
            </a:r>
            <a:r>
              <a:rPr lang="en-US" sz="2800" b="1" smtClean="0">
                <a:solidFill>
                  <a:srgbClr val="990099"/>
                </a:solidFill>
              </a:rPr>
              <a:t>red eyes</a:t>
            </a:r>
            <a:r>
              <a:rPr lang="en-US" sz="2800" b="1" smtClean="0">
                <a:solidFill>
                  <a:srgbClr val="CC3300"/>
                </a:solidFill>
              </a:rPr>
              <a:t>;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But a vast array of eye-colour mutants have been studied extensively.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Mutant alleles of one gene (white) result in flies with eye colour ranging from pure white through a series of intermediate colours up to nearly wild type red when present in homozygous condition. 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For e.g., the allele that produces the most extreme mutant phenotype was named white because the eyes of the flies homozygous for this allele are completely white (no coloration)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685226-3766-4D95-8200-2399099EB2C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CC3300"/>
                </a:solidFill>
              </a:rPr>
              <a:t>Other alleles of the gene were designated w</a:t>
            </a:r>
            <a:r>
              <a:rPr lang="en-US" sz="2800" b="1" baseline="30000" smtClean="0">
                <a:solidFill>
                  <a:srgbClr val="CC3300"/>
                </a:solidFill>
              </a:rPr>
              <a:t>a</a:t>
            </a:r>
            <a:r>
              <a:rPr lang="en-US" sz="2800" b="1" smtClean="0">
                <a:solidFill>
                  <a:srgbClr val="CC3300"/>
                </a:solidFill>
              </a:rPr>
              <a:t> (white apricot)</a:t>
            </a:r>
          </a:p>
          <a:p>
            <a:pPr algn="just" eaLnBrk="1" hangingPunct="1"/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e</a:t>
            </a:r>
            <a:r>
              <a:rPr lang="en-US" sz="2800" b="1" smtClean="0">
                <a:solidFill>
                  <a:srgbClr val="CC3300"/>
                </a:solidFill>
              </a:rPr>
              <a:t> (white eosin), </a:t>
            </a:r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ch</a:t>
            </a:r>
            <a:r>
              <a:rPr lang="en-US" sz="2800" b="1" smtClean="0">
                <a:solidFill>
                  <a:srgbClr val="CC3300"/>
                </a:solidFill>
              </a:rPr>
              <a:t> (white cherry), </a:t>
            </a:r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co</a:t>
            </a:r>
            <a:r>
              <a:rPr lang="en-US" sz="2800" b="1" smtClean="0">
                <a:solidFill>
                  <a:srgbClr val="CC3300"/>
                </a:solidFill>
              </a:rPr>
              <a:t> (white coral), </a:t>
            </a:r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w</a:t>
            </a:r>
            <a:r>
              <a:rPr lang="en-US" sz="2800" b="1" smtClean="0">
                <a:solidFill>
                  <a:srgbClr val="CC3300"/>
                </a:solidFill>
              </a:rPr>
              <a:t> (white wine), </a:t>
            </a:r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b</a:t>
            </a:r>
            <a:r>
              <a:rPr lang="en-US" sz="2800" b="1" baseline="30000" smtClean="0">
                <a:solidFill>
                  <a:srgbClr val="990099"/>
                </a:solidFill>
              </a:rPr>
              <a:t> </a:t>
            </a:r>
            <a:r>
              <a:rPr lang="en-US" sz="2800" b="1" smtClean="0">
                <a:solidFill>
                  <a:srgbClr val="CC3300"/>
                </a:solidFill>
              </a:rPr>
              <a:t>(white blood), </a:t>
            </a:r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crr</a:t>
            </a:r>
            <a:r>
              <a:rPr lang="en-US" sz="2800" b="1" smtClean="0">
                <a:solidFill>
                  <a:srgbClr val="CC3300"/>
                </a:solidFill>
              </a:rPr>
              <a:t> (white carrot), </a:t>
            </a:r>
            <a:r>
              <a:rPr lang="en-US" sz="3200" b="1" smtClean="0">
                <a:solidFill>
                  <a:srgbClr val="990099"/>
                </a:solidFill>
              </a:rPr>
              <a:t>w</a:t>
            </a:r>
            <a:r>
              <a:rPr lang="en-US" sz="3200" b="1" baseline="30000" smtClean="0">
                <a:solidFill>
                  <a:srgbClr val="990099"/>
                </a:solidFill>
              </a:rPr>
              <a:t>cf</a:t>
            </a:r>
            <a:r>
              <a:rPr lang="en-US" sz="2800" b="1" baseline="30000" smtClean="0">
                <a:solidFill>
                  <a:srgbClr val="CC3300"/>
                </a:solidFill>
              </a:rPr>
              <a:t> </a:t>
            </a:r>
            <a:r>
              <a:rPr lang="en-US" sz="2800" b="1" smtClean="0">
                <a:solidFill>
                  <a:srgbClr val="CC3300"/>
                </a:solidFill>
              </a:rPr>
              <a:t>(white coffee) and so on, to indicate that different levels of coloration of the eyes occurred in flies homozygous for each particular allele.</a:t>
            </a:r>
          </a:p>
          <a:p>
            <a:pPr algn="just" eaLnBrk="1" hangingPunct="1"/>
            <a:endParaRPr lang="en-US" sz="28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538B9C-0082-44CC-AB86-CDE1B1183DD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 Problem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8288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Example:	</a:t>
            </a:r>
            <a:r>
              <a:rPr lang="en-US" sz="3200" b="1" smtClean="0">
                <a:solidFill>
                  <a:srgbClr val="724C26"/>
                </a:solidFill>
              </a:rPr>
              <a:t>homozygous male Type B (I</a:t>
            </a:r>
            <a:r>
              <a:rPr lang="en-US" sz="3200" b="1" baseline="30000" smtClean="0">
                <a:solidFill>
                  <a:srgbClr val="724C26"/>
                </a:solidFill>
              </a:rPr>
              <a:t>B</a:t>
            </a:r>
            <a:r>
              <a:rPr lang="en-US" sz="3200" b="1" smtClean="0">
                <a:solidFill>
                  <a:srgbClr val="724C26"/>
                </a:solidFill>
              </a:rPr>
              <a:t>I</a:t>
            </a:r>
            <a:r>
              <a:rPr lang="en-US" sz="3200" b="1" baseline="30000" smtClean="0">
                <a:solidFill>
                  <a:srgbClr val="724C26"/>
                </a:solidFill>
              </a:rPr>
              <a:t>B</a:t>
            </a:r>
            <a:r>
              <a:rPr lang="en-US" sz="3200" b="1" smtClean="0">
                <a:solidFill>
                  <a:srgbClr val="724C26"/>
                </a:solidFill>
              </a:rPr>
              <a:t>)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						x 					   heterozygous female Type A (I</a:t>
            </a:r>
            <a:r>
              <a:rPr lang="en-US" sz="3200" b="1" baseline="30000" smtClean="0">
                <a:solidFill>
                  <a:srgbClr val="724C26"/>
                </a:solidFill>
              </a:rPr>
              <a:t>A</a:t>
            </a:r>
            <a:r>
              <a:rPr lang="en-US" sz="3200" b="1" smtClean="0">
                <a:solidFill>
                  <a:srgbClr val="724C26"/>
                </a:solidFill>
              </a:rPr>
              <a:t>i)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4572000"/>
            <a:ext cx="2039938" cy="1658938"/>
            <a:chOff x="2823" y="2986"/>
            <a:chExt cx="1285" cy="1045"/>
          </a:xfrm>
        </p:grpSpPr>
        <p:sp>
          <p:nvSpPr>
            <p:cNvPr id="139282" name="Rectangle 5"/>
            <p:cNvSpPr>
              <a:spLocks noChangeArrowheads="1"/>
            </p:cNvSpPr>
            <p:nvPr/>
          </p:nvSpPr>
          <p:spPr bwMode="auto">
            <a:xfrm>
              <a:off x="2823" y="2986"/>
              <a:ext cx="56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9283" name="Rectangle 6"/>
            <p:cNvSpPr>
              <a:spLocks noChangeArrowheads="1"/>
            </p:cNvSpPr>
            <p:nvPr/>
          </p:nvSpPr>
          <p:spPr bwMode="auto">
            <a:xfrm>
              <a:off x="3543" y="2986"/>
              <a:ext cx="56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9284" name="Rectangle 7"/>
            <p:cNvSpPr>
              <a:spLocks noChangeArrowheads="1"/>
            </p:cNvSpPr>
            <p:nvPr/>
          </p:nvSpPr>
          <p:spPr bwMode="auto">
            <a:xfrm>
              <a:off x="2871" y="3706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39285" name="Rectangle 8"/>
            <p:cNvSpPr>
              <a:spLocks noChangeArrowheads="1"/>
            </p:cNvSpPr>
            <p:nvPr/>
          </p:nvSpPr>
          <p:spPr bwMode="auto">
            <a:xfrm>
              <a:off x="3591" y="3706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15000" y="4800600"/>
            <a:ext cx="1873250" cy="973138"/>
            <a:chOff x="4311" y="3034"/>
            <a:chExt cx="1180" cy="613"/>
          </a:xfrm>
        </p:grpSpPr>
        <p:sp>
          <p:nvSpPr>
            <p:cNvPr id="139280" name="Rectangle 10"/>
            <p:cNvSpPr>
              <a:spLocks noChangeArrowheads="1"/>
            </p:cNvSpPr>
            <p:nvPr/>
          </p:nvSpPr>
          <p:spPr bwMode="auto">
            <a:xfrm>
              <a:off x="4311" y="3034"/>
              <a:ext cx="118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9281" name="Rectangle 11"/>
            <p:cNvSpPr>
              <a:spLocks noChangeArrowheads="1"/>
            </p:cNvSpPr>
            <p:nvPr/>
          </p:nvSpPr>
          <p:spPr bwMode="auto">
            <a:xfrm>
              <a:off x="4311" y="3322"/>
              <a:ext cx="109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400" b="1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33600" y="3733800"/>
            <a:ext cx="2911475" cy="2727325"/>
            <a:chOff x="2390" y="2410"/>
            <a:chExt cx="1834" cy="1718"/>
          </a:xfrm>
        </p:grpSpPr>
        <p:sp>
          <p:nvSpPr>
            <p:cNvPr id="139272" name="Line 13"/>
            <p:cNvSpPr>
              <a:spLocks noChangeShapeType="1"/>
            </p:cNvSpPr>
            <p:nvPr/>
          </p:nvSpPr>
          <p:spPr bwMode="auto">
            <a:xfrm flipH="1">
              <a:off x="2688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3" name="Rectangle 14"/>
            <p:cNvSpPr>
              <a:spLocks noChangeArrowheads="1"/>
            </p:cNvSpPr>
            <p:nvPr/>
          </p:nvSpPr>
          <p:spPr bwMode="auto">
            <a:xfrm>
              <a:off x="2391" y="3034"/>
              <a:ext cx="3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139274" name="Rectangle 15"/>
            <p:cNvSpPr>
              <a:spLocks noChangeArrowheads="1"/>
            </p:cNvSpPr>
            <p:nvPr/>
          </p:nvSpPr>
          <p:spPr bwMode="auto">
            <a:xfrm>
              <a:off x="2390" y="368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Rectangle 16"/>
            <p:cNvSpPr>
              <a:spLocks noChangeArrowheads="1"/>
            </p:cNvSpPr>
            <p:nvPr/>
          </p:nvSpPr>
          <p:spPr bwMode="auto">
            <a:xfrm>
              <a:off x="2919" y="2410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9276" name="Rectangle 17"/>
            <p:cNvSpPr>
              <a:spLocks noChangeArrowheads="1"/>
            </p:cNvSpPr>
            <p:nvPr/>
          </p:nvSpPr>
          <p:spPr bwMode="auto">
            <a:xfrm>
              <a:off x="3639" y="2410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39277" name="Rectangle 18"/>
            <p:cNvSpPr>
              <a:spLocks noChangeArrowheads="1"/>
            </p:cNvSpPr>
            <p:nvPr/>
          </p:nvSpPr>
          <p:spPr bwMode="auto">
            <a:xfrm>
              <a:off x="2439" y="3706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39278" name="Line 19"/>
            <p:cNvSpPr>
              <a:spLocks noChangeShapeType="1"/>
            </p:cNvSpPr>
            <p:nvPr/>
          </p:nvSpPr>
          <p:spPr bwMode="auto">
            <a:xfrm flipV="1">
              <a:off x="3456" y="268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Rectangle 20"/>
            <p:cNvSpPr>
              <a:spLocks noChangeArrowheads="1"/>
            </p:cNvSpPr>
            <p:nvPr/>
          </p:nvSpPr>
          <p:spPr bwMode="auto">
            <a:xfrm>
              <a:off x="2688" y="268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build="p" autoUpdateAnimBg="0"/>
      <p:bldP spid="300035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78E5B0-4FE5-4420-9B7E-598353802FF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Codominance Problem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1447800"/>
            <a:ext cx="8610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Example:</a:t>
            </a:r>
            <a:r>
              <a:rPr lang="en-US" sz="3600" b="1">
                <a:latin typeface="Comic Sans MS" pitchFamily="66" charset="0"/>
              </a:rPr>
              <a:t>  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male Type O (ii)</a:t>
            </a:r>
            <a:br>
              <a:rPr lang="en-US" sz="3600" b="1">
                <a:solidFill>
                  <a:srgbClr val="724C2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                    x </a:t>
            </a:r>
            <a:br>
              <a:rPr lang="en-US" sz="3600" b="1">
                <a:solidFill>
                  <a:srgbClr val="724C26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           female type AB (I</a:t>
            </a:r>
            <a:r>
              <a:rPr lang="en-US" sz="3600" b="1" baseline="30000">
                <a:solidFill>
                  <a:srgbClr val="724C26"/>
                </a:solidFill>
                <a:latin typeface="Comic Sans MS" pitchFamily="66" charset="0"/>
              </a:rPr>
              <a:t>A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I</a:t>
            </a:r>
            <a:r>
              <a:rPr lang="en-US" sz="3600" b="1" baseline="30000">
                <a:solidFill>
                  <a:srgbClr val="724C26"/>
                </a:solidFill>
                <a:latin typeface="Comic Sans MS" pitchFamily="66" charset="0"/>
              </a:rPr>
              <a:t>B</a:t>
            </a: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33713" y="4130675"/>
            <a:ext cx="1846262" cy="1658938"/>
            <a:chOff x="1911" y="2602"/>
            <a:chExt cx="1163" cy="1045"/>
          </a:xfrm>
        </p:grpSpPr>
        <p:sp>
          <p:nvSpPr>
            <p:cNvPr id="140303" name="Rectangle 5"/>
            <p:cNvSpPr>
              <a:spLocks noChangeArrowheads="1"/>
            </p:cNvSpPr>
            <p:nvPr/>
          </p:nvSpPr>
          <p:spPr bwMode="auto">
            <a:xfrm>
              <a:off x="1911" y="2602"/>
              <a:ext cx="41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40304" name="Rectangle 6"/>
            <p:cNvSpPr>
              <a:spLocks noChangeArrowheads="1"/>
            </p:cNvSpPr>
            <p:nvPr/>
          </p:nvSpPr>
          <p:spPr bwMode="auto">
            <a:xfrm>
              <a:off x="2631" y="2602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40305" name="Rectangle 7"/>
            <p:cNvSpPr>
              <a:spLocks noChangeArrowheads="1"/>
            </p:cNvSpPr>
            <p:nvPr/>
          </p:nvSpPr>
          <p:spPr bwMode="auto">
            <a:xfrm>
              <a:off x="1959" y="3322"/>
              <a:ext cx="41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40306" name="Rectangle 8"/>
            <p:cNvSpPr>
              <a:spLocks noChangeArrowheads="1"/>
            </p:cNvSpPr>
            <p:nvPr/>
          </p:nvSpPr>
          <p:spPr bwMode="auto">
            <a:xfrm>
              <a:off x="2679" y="3322"/>
              <a:ext cx="39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4267200"/>
            <a:ext cx="1735138" cy="973138"/>
            <a:chOff x="3399" y="2650"/>
            <a:chExt cx="1093" cy="613"/>
          </a:xfrm>
        </p:grpSpPr>
        <p:sp>
          <p:nvSpPr>
            <p:cNvPr id="140301" name="Rectangle 10"/>
            <p:cNvSpPr>
              <a:spLocks noChangeArrowheads="1"/>
            </p:cNvSpPr>
            <p:nvPr/>
          </p:nvSpPr>
          <p:spPr bwMode="auto">
            <a:xfrm>
              <a:off x="3399" y="2650"/>
              <a:ext cx="102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</a:p>
          </p:txBody>
        </p:sp>
        <p:sp>
          <p:nvSpPr>
            <p:cNvPr id="140302" name="Rectangle 11"/>
            <p:cNvSpPr>
              <a:spLocks noChangeArrowheads="1"/>
            </p:cNvSpPr>
            <p:nvPr/>
          </p:nvSpPr>
          <p:spPr bwMode="auto">
            <a:xfrm>
              <a:off x="3399" y="2938"/>
              <a:ext cx="109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1/2 = 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400" b="1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46325" y="3216275"/>
            <a:ext cx="2509838" cy="2573338"/>
            <a:chOff x="1478" y="2026"/>
            <a:chExt cx="1581" cy="1621"/>
          </a:xfrm>
        </p:grpSpPr>
        <p:sp>
          <p:nvSpPr>
            <p:cNvPr id="140296" name="Rectangle 13"/>
            <p:cNvSpPr>
              <a:spLocks noChangeArrowheads="1"/>
            </p:cNvSpPr>
            <p:nvPr/>
          </p:nvSpPr>
          <p:spPr bwMode="auto">
            <a:xfrm>
              <a:off x="1527" y="2650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</a:rPr>
                <a:t>i</a:t>
              </a:r>
            </a:p>
          </p:txBody>
        </p:sp>
        <p:sp>
          <p:nvSpPr>
            <p:cNvPr id="140297" name="Rectangle 14"/>
            <p:cNvSpPr>
              <a:spLocks noChangeArrowheads="1"/>
            </p:cNvSpPr>
            <p:nvPr/>
          </p:nvSpPr>
          <p:spPr bwMode="auto">
            <a:xfrm>
              <a:off x="1478" y="330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Rectangle 15"/>
            <p:cNvSpPr>
              <a:spLocks noChangeArrowheads="1"/>
            </p:cNvSpPr>
            <p:nvPr/>
          </p:nvSpPr>
          <p:spPr bwMode="auto">
            <a:xfrm>
              <a:off x="2007" y="2026"/>
              <a:ext cx="34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A</a:t>
              </a:r>
            </a:p>
          </p:txBody>
        </p:sp>
        <p:sp>
          <p:nvSpPr>
            <p:cNvPr id="140299" name="Rectangle 16"/>
            <p:cNvSpPr>
              <a:spLocks noChangeArrowheads="1"/>
            </p:cNvSpPr>
            <p:nvPr/>
          </p:nvSpPr>
          <p:spPr bwMode="auto">
            <a:xfrm>
              <a:off x="2727" y="2026"/>
              <a:ext cx="3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  <a:latin typeface="Comic Sans MS" pitchFamily="66" charset="0"/>
                </a:rPr>
                <a:t>I</a:t>
              </a:r>
              <a:r>
                <a:rPr lang="en-US" sz="2800" b="1" baseline="30000">
                  <a:solidFill>
                    <a:srgbClr val="BC3700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140300" name="Rectangle 17"/>
            <p:cNvSpPr>
              <a:spLocks noChangeArrowheads="1"/>
            </p:cNvSpPr>
            <p:nvPr/>
          </p:nvSpPr>
          <p:spPr bwMode="auto">
            <a:xfrm>
              <a:off x="1527" y="3322"/>
              <a:ext cx="17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>
                  <a:solidFill>
                    <a:srgbClr val="BC3700"/>
                  </a:solidFill>
                </a:rPr>
                <a:t>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build="p" autoUpdateAnimBg="0"/>
      <p:bldP spid="301059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E872B8-5B06-433D-83C3-69C1347786C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Try These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1. If a male has blood type B and a female has blood type A, what are the possible blood types in the offspring?</a:t>
            </a:r>
            <a:br>
              <a:rPr lang="en-US" sz="3200" b="1" smtClean="0">
                <a:solidFill>
                  <a:srgbClr val="CC3300"/>
                </a:solidFill>
              </a:rPr>
            </a:br>
            <a:endParaRPr lang="en-US" sz="3200" b="1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2. Is it possible for a child with Type O blood to be born to a mother who is type AB?  Why or why not?</a:t>
            </a:r>
          </a:p>
          <a:p>
            <a:pPr eaLnBrk="1" hangingPunct="1">
              <a:lnSpc>
                <a:spcPct val="90000"/>
              </a:lnSpc>
            </a:pPr>
            <a:endParaRPr lang="en-US" sz="3200" b="1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3. A child is type AB.  His biological mother is also type AB.  What are the possible phenotypes of his biological father?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67C410-C15B-4E52-84A7-DB28C4F6789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990099"/>
                </a:solidFill>
              </a:rPr>
              <a:t>Linkage 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algn="just" eaLnBrk="1" hangingPunct="1"/>
            <a:r>
              <a:rPr lang="en-US" sz="3000" b="1" smtClean="0">
                <a:solidFill>
                  <a:schemeClr val="accent2"/>
                </a:solidFill>
              </a:rPr>
              <a:t>Discovery of Linkage:</a:t>
            </a:r>
          </a:p>
          <a:p>
            <a:pPr algn="just" eaLnBrk="1" hangingPunct="1"/>
            <a:r>
              <a:rPr lang="en-US" sz="2800" b="1" smtClean="0">
                <a:solidFill>
                  <a:srgbClr val="CC3300"/>
                </a:solidFill>
              </a:rPr>
              <a:t>In 1900, Mendel’s work was re-discovered, and scientists were testing his theories with as many different genes and organisms as possible.</a:t>
            </a:r>
          </a:p>
          <a:p>
            <a:pPr algn="just" eaLnBrk="1" hangingPunct="1"/>
            <a:endParaRPr lang="en-US" sz="2800" b="1" smtClean="0">
              <a:solidFill>
                <a:srgbClr val="CC3300"/>
              </a:solidFill>
            </a:endParaRPr>
          </a:p>
          <a:p>
            <a:pPr algn="just" eaLnBrk="1" hangingPunct="1"/>
            <a:r>
              <a:rPr lang="en-US" sz="2800" b="1" smtClean="0">
                <a:solidFill>
                  <a:srgbClr val="CC3300"/>
                </a:solidFill>
              </a:rPr>
              <a:t>William Bateson and R.C. Punnett were working with several traits in sweet peas, notably a gene for </a:t>
            </a:r>
            <a:r>
              <a:rPr lang="en-US" sz="2800" b="1" smtClean="0">
                <a:solidFill>
                  <a:schemeClr val="accent2"/>
                </a:solidFill>
              </a:rPr>
              <a:t>purple (P)</a:t>
            </a:r>
            <a:r>
              <a:rPr lang="en-US" sz="2800" b="1" smtClean="0">
                <a:solidFill>
                  <a:srgbClr val="CC3300"/>
                </a:solidFill>
              </a:rPr>
              <a:t> vs. </a:t>
            </a:r>
            <a:r>
              <a:rPr lang="en-US" sz="2800" b="1" smtClean="0">
                <a:solidFill>
                  <a:schemeClr val="accent2"/>
                </a:solidFill>
              </a:rPr>
              <a:t>red (p</a:t>
            </a:r>
            <a:r>
              <a:rPr lang="en-US" sz="2800" b="1" smtClean="0">
                <a:solidFill>
                  <a:srgbClr val="CC3300"/>
                </a:solidFill>
              </a:rPr>
              <a:t>) flowers, and a gene for </a:t>
            </a:r>
            <a:r>
              <a:rPr lang="en-US" sz="2800" b="1" smtClean="0">
                <a:solidFill>
                  <a:schemeClr val="accent2"/>
                </a:solidFill>
              </a:rPr>
              <a:t>long pollen grains (L)</a:t>
            </a:r>
            <a:r>
              <a:rPr lang="en-US" sz="2800" b="1" smtClean="0">
                <a:solidFill>
                  <a:srgbClr val="CC3300"/>
                </a:solidFill>
              </a:rPr>
              <a:t> vs. </a:t>
            </a:r>
            <a:r>
              <a:rPr lang="en-US" sz="2800" b="1" smtClean="0">
                <a:solidFill>
                  <a:schemeClr val="accent2"/>
                </a:solidFill>
              </a:rPr>
              <a:t>round pollen grains (l)</a:t>
            </a:r>
            <a:r>
              <a:rPr lang="en-US" sz="2800" b="1" smtClean="0">
                <a:solidFill>
                  <a:srgbClr val="CC3300"/>
                </a:solidFill>
              </a:rPr>
              <a:t>. </a:t>
            </a:r>
          </a:p>
          <a:p>
            <a:pPr algn="just" eaLnBrk="1" hangingPunct="1"/>
            <a:endParaRPr lang="en-US" sz="28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18EBCE-862B-4D30-B2BC-E4CFED9F029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43364" name="Picture 4" descr="T05-0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743200"/>
            <a:ext cx="5715000" cy="3703638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8200" y="4343400"/>
            <a:ext cx="4495800" cy="1473200"/>
            <a:chOff x="2784" y="2864"/>
            <a:chExt cx="2832" cy="928"/>
          </a:xfrm>
        </p:grpSpPr>
        <p:sp>
          <p:nvSpPr>
            <p:cNvPr id="143371" name="Freeform 6"/>
            <p:cNvSpPr>
              <a:spLocks/>
            </p:cNvSpPr>
            <p:nvPr/>
          </p:nvSpPr>
          <p:spPr bwMode="auto">
            <a:xfrm>
              <a:off x="2784" y="2864"/>
              <a:ext cx="1680" cy="496"/>
            </a:xfrm>
            <a:custGeom>
              <a:avLst/>
              <a:gdLst>
                <a:gd name="T0" fmla="*/ 0 w 1632"/>
                <a:gd name="T1" fmla="*/ 400 h 496"/>
                <a:gd name="T2" fmla="*/ 816 w 1632"/>
                <a:gd name="T3" fmla="*/ 16 h 496"/>
                <a:gd name="T4" fmla="*/ 1632 w 1632"/>
                <a:gd name="T5" fmla="*/ 496 h 496"/>
                <a:gd name="T6" fmla="*/ 0 60000 65536"/>
                <a:gd name="T7" fmla="*/ 0 60000 65536"/>
                <a:gd name="T8" fmla="*/ 0 60000 65536"/>
                <a:gd name="T9" fmla="*/ 0 w 1632"/>
                <a:gd name="T10" fmla="*/ 0 h 496"/>
                <a:gd name="T11" fmla="*/ 1632 w 1632"/>
                <a:gd name="T12" fmla="*/ 496 h 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496">
                  <a:moveTo>
                    <a:pt x="0" y="400"/>
                  </a:moveTo>
                  <a:cubicBezTo>
                    <a:pt x="272" y="200"/>
                    <a:pt x="544" y="0"/>
                    <a:pt x="816" y="16"/>
                  </a:cubicBezTo>
                  <a:cubicBezTo>
                    <a:pt x="1088" y="32"/>
                    <a:pt x="1496" y="416"/>
                    <a:pt x="1632" y="496"/>
                  </a:cubicBezTo>
                </a:path>
              </a:pathLst>
            </a:custGeom>
            <a:noFill/>
            <a:ln w="38100" cmpd="sng">
              <a:solidFill>
                <a:srgbClr val="6699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2" name="Freeform 7"/>
            <p:cNvSpPr>
              <a:spLocks/>
            </p:cNvSpPr>
            <p:nvPr/>
          </p:nvSpPr>
          <p:spPr bwMode="auto">
            <a:xfrm>
              <a:off x="2784" y="3008"/>
              <a:ext cx="1680" cy="784"/>
            </a:xfrm>
            <a:custGeom>
              <a:avLst/>
              <a:gdLst>
                <a:gd name="T0" fmla="*/ 0 w 1680"/>
                <a:gd name="T1" fmla="*/ 736 h 736"/>
                <a:gd name="T2" fmla="*/ 816 w 1680"/>
                <a:gd name="T3" fmla="*/ 64 h 736"/>
                <a:gd name="T4" fmla="*/ 1680 w 1680"/>
                <a:gd name="T5" fmla="*/ 352 h 736"/>
                <a:gd name="T6" fmla="*/ 0 60000 65536"/>
                <a:gd name="T7" fmla="*/ 0 60000 65536"/>
                <a:gd name="T8" fmla="*/ 0 60000 65536"/>
                <a:gd name="T9" fmla="*/ 0 w 1680"/>
                <a:gd name="T10" fmla="*/ 0 h 736"/>
                <a:gd name="T11" fmla="*/ 1680 w 1680"/>
                <a:gd name="T12" fmla="*/ 736 h 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736">
                  <a:moveTo>
                    <a:pt x="0" y="736"/>
                  </a:moveTo>
                  <a:cubicBezTo>
                    <a:pt x="268" y="432"/>
                    <a:pt x="536" y="128"/>
                    <a:pt x="816" y="64"/>
                  </a:cubicBezTo>
                  <a:cubicBezTo>
                    <a:pt x="1096" y="0"/>
                    <a:pt x="1536" y="304"/>
                    <a:pt x="1680" y="352"/>
                  </a:cubicBezTo>
                </a:path>
              </a:pathLst>
            </a:custGeom>
            <a:noFill/>
            <a:ln w="38100" cmpd="sng">
              <a:solidFill>
                <a:srgbClr val="6699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8"/>
            <p:cNvSpPr>
              <a:spLocks noChangeArrowheads="1"/>
            </p:cNvSpPr>
            <p:nvPr/>
          </p:nvSpPr>
          <p:spPr bwMode="auto">
            <a:xfrm>
              <a:off x="4368" y="3168"/>
              <a:ext cx="124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Font typeface="CommonBullets" pitchFamily="34" charset="2"/>
                <a:buChar char="F"/>
              </a:pPr>
              <a:r>
                <a:rPr lang="en-US" sz="2800" b="1">
                  <a:solidFill>
                    <a:schemeClr val="tx2"/>
                  </a:solidFill>
                  <a:latin typeface="Arial Narrow" pitchFamily="34" charset="0"/>
                  <a:sym typeface="Wingdings 3" pitchFamily="18" charset="2"/>
                </a:rPr>
                <a:t>too many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48200" y="5181600"/>
            <a:ext cx="4495800" cy="1333500"/>
            <a:chOff x="2784" y="3408"/>
            <a:chExt cx="2832" cy="840"/>
          </a:xfrm>
        </p:grpSpPr>
        <p:sp>
          <p:nvSpPr>
            <p:cNvPr id="143368" name="Freeform 10"/>
            <p:cNvSpPr>
              <a:spLocks/>
            </p:cNvSpPr>
            <p:nvPr/>
          </p:nvSpPr>
          <p:spPr bwMode="auto">
            <a:xfrm>
              <a:off x="2784" y="3408"/>
              <a:ext cx="1680" cy="776"/>
            </a:xfrm>
            <a:custGeom>
              <a:avLst/>
              <a:gdLst>
                <a:gd name="T0" fmla="*/ 0 w 1680"/>
                <a:gd name="T1" fmla="*/ 0 h 776"/>
                <a:gd name="T2" fmla="*/ 816 w 1680"/>
                <a:gd name="T3" fmla="*/ 720 h 776"/>
                <a:gd name="T4" fmla="*/ 1680 w 1680"/>
                <a:gd name="T5" fmla="*/ 336 h 776"/>
                <a:gd name="T6" fmla="*/ 0 60000 65536"/>
                <a:gd name="T7" fmla="*/ 0 60000 65536"/>
                <a:gd name="T8" fmla="*/ 0 60000 65536"/>
                <a:gd name="T9" fmla="*/ 0 w 1680"/>
                <a:gd name="T10" fmla="*/ 0 h 776"/>
                <a:gd name="T11" fmla="*/ 1680 w 1680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776">
                  <a:moveTo>
                    <a:pt x="0" y="0"/>
                  </a:moveTo>
                  <a:cubicBezTo>
                    <a:pt x="268" y="332"/>
                    <a:pt x="536" y="664"/>
                    <a:pt x="816" y="720"/>
                  </a:cubicBezTo>
                  <a:cubicBezTo>
                    <a:pt x="1096" y="776"/>
                    <a:pt x="1536" y="400"/>
                    <a:pt x="1680" y="33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11"/>
            <p:cNvSpPr>
              <a:spLocks/>
            </p:cNvSpPr>
            <p:nvPr/>
          </p:nvSpPr>
          <p:spPr bwMode="auto">
            <a:xfrm>
              <a:off x="2784" y="3600"/>
              <a:ext cx="1680" cy="648"/>
            </a:xfrm>
            <a:custGeom>
              <a:avLst/>
              <a:gdLst>
                <a:gd name="T0" fmla="*/ 0 w 1680"/>
                <a:gd name="T1" fmla="*/ 0 h 648"/>
                <a:gd name="T2" fmla="*/ 960 w 1680"/>
                <a:gd name="T3" fmla="*/ 624 h 648"/>
                <a:gd name="T4" fmla="*/ 1680 w 1680"/>
                <a:gd name="T5" fmla="*/ 144 h 648"/>
                <a:gd name="T6" fmla="*/ 0 60000 65536"/>
                <a:gd name="T7" fmla="*/ 0 60000 65536"/>
                <a:gd name="T8" fmla="*/ 0 60000 65536"/>
                <a:gd name="T9" fmla="*/ 0 w 1680"/>
                <a:gd name="T10" fmla="*/ 0 h 648"/>
                <a:gd name="T11" fmla="*/ 1680 w 1680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0" h="648">
                  <a:moveTo>
                    <a:pt x="0" y="0"/>
                  </a:moveTo>
                  <a:cubicBezTo>
                    <a:pt x="340" y="300"/>
                    <a:pt x="680" y="600"/>
                    <a:pt x="960" y="624"/>
                  </a:cubicBezTo>
                  <a:cubicBezTo>
                    <a:pt x="1240" y="648"/>
                    <a:pt x="1560" y="224"/>
                    <a:pt x="1680" y="14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12"/>
            <p:cNvSpPr>
              <a:spLocks noChangeArrowheads="1"/>
            </p:cNvSpPr>
            <p:nvPr/>
          </p:nvSpPr>
          <p:spPr bwMode="auto">
            <a:xfrm>
              <a:off x="4368" y="3552"/>
              <a:ext cx="124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  <a:buFont typeface="CommonBullets" pitchFamily="34" charset="2"/>
                <a:buChar char="F"/>
              </a:pPr>
              <a:r>
                <a:rPr lang="en-US" sz="2800" b="1">
                  <a:solidFill>
                    <a:schemeClr val="tx2"/>
                  </a:solidFill>
                  <a:latin typeface="Arial Narrow" pitchFamily="34" charset="0"/>
                  <a:sym typeface="Wingdings 3" pitchFamily="18" charset="2"/>
                </a:rPr>
                <a:t>too few</a:t>
              </a:r>
            </a:p>
          </p:txBody>
        </p:sp>
      </p:grpSp>
      <p:sp>
        <p:nvSpPr>
          <p:cNvPr id="143367" name="Rectangle 13"/>
          <p:cNvSpPr>
            <a:spLocks noChangeArrowheads="1"/>
          </p:cNvSpPr>
          <p:nvPr/>
        </p:nvSpPr>
        <p:spPr bwMode="auto">
          <a:xfrm>
            <a:off x="1600200" y="381000"/>
            <a:ext cx="6629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000" b="1">
                <a:solidFill>
                  <a:srgbClr val="CC3300"/>
                </a:solidFill>
                <a:sym typeface="Wingdings 3" pitchFamily="18" charset="2"/>
              </a:rPr>
              <a:t>observe deviations from</a:t>
            </a:r>
          </a:p>
          <a:p>
            <a:pPr lvl="1" algn="l"/>
            <a:r>
              <a:rPr lang="en-US" sz="3000" b="1">
                <a:solidFill>
                  <a:srgbClr val="990099"/>
                </a:solidFill>
                <a:sym typeface="Wingdings 3" pitchFamily="18" charset="2"/>
              </a:rPr>
              <a:t>9 : 3 : 3 : 1</a:t>
            </a:r>
            <a:r>
              <a:rPr lang="en-US" sz="3000" b="1">
                <a:solidFill>
                  <a:srgbClr val="CC3300"/>
                </a:solidFill>
                <a:sym typeface="Wingdings 3" pitchFamily="18" charset="2"/>
              </a:rPr>
              <a:t> ratios derived from dihybrid crosses</a:t>
            </a:r>
          </a:p>
          <a:p>
            <a:pPr lvl="1" algn="l"/>
            <a:r>
              <a:rPr lang="en-US" sz="3000" b="1">
                <a:solidFill>
                  <a:srgbClr val="990099"/>
                </a:solidFill>
                <a:sym typeface="Wingdings 3" pitchFamily="18" charset="2"/>
              </a:rPr>
              <a:t>1 : 1 : 1 : 1</a:t>
            </a:r>
            <a:r>
              <a:rPr lang="en-US" sz="3000" b="1">
                <a:solidFill>
                  <a:srgbClr val="CC3300"/>
                </a:solidFill>
                <a:sym typeface="Wingdings 3" pitchFamily="18" charset="2"/>
              </a:rPr>
              <a:t> ratios derived from test crosses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B2DB5D-1D59-40C6-AB9A-7FA984941CC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139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It is universally accepted that genes are located in chromosomes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During cell divisions each chromosome behaves as a unit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Therefore, genes located in same chromosome would move together to the same pool during cell division.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990099"/>
                </a:solidFill>
              </a:rPr>
              <a:t>Linkage: The tendency of two or more genes to stay together during inheritance is known as Linkage.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Because they are located on same chromosome. </a:t>
            </a:r>
          </a:p>
          <a:p>
            <a:pPr eaLnBrk="1" hangingPunct="1">
              <a:lnSpc>
                <a:spcPct val="90000"/>
              </a:lnSpc>
            </a:pPr>
            <a:endParaRPr lang="en-US" sz="3200" b="1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CE7023-2736-48FA-B5B3-5DF14C0C9F0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– When the two alleles are same (dominant or 2 recessive genes) 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TT or tt;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 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– When the 2 alleles are different- one dominant &amp; one recessive allele    (</a:t>
            </a:r>
            <a:r>
              <a:rPr lang="en-US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 Tt);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utoUpdateAnimBg="0"/>
      <p:bldP spid="236547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606349-6DE0-4811-B206-AD779E2EDBF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Recombination During Meiosis</a:t>
            </a:r>
          </a:p>
        </p:txBody>
      </p:sp>
      <p:pic>
        <p:nvPicPr>
          <p:cNvPr id="145412" name="Picture 4" descr="comeiosis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143000"/>
            <a:ext cx="5143500" cy="5246688"/>
          </a:xfrm>
          <a:noFill/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28588" y="3706813"/>
            <a:ext cx="3984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1"/>
            <a:r>
              <a:rPr lang="en-US" sz="2800" b="1">
                <a:solidFill>
                  <a:schemeClr val="accent2"/>
                </a:solidFill>
              </a:rPr>
              <a:t>Recombinant gametes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4191000" y="4038600"/>
            <a:ext cx="1905000" cy="10668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4191000" y="4038600"/>
            <a:ext cx="2590800" cy="838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0" y="57150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Parental gametes</a:t>
            </a:r>
          </a:p>
        </p:txBody>
      </p:sp>
      <p:sp>
        <p:nvSpPr>
          <p:cNvPr id="145417" name="Line 13"/>
          <p:cNvSpPr>
            <a:spLocks noChangeShapeType="1"/>
          </p:cNvSpPr>
          <p:nvPr/>
        </p:nvSpPr>
        <p:spPr bwMode="auto">
          <a:xfrm flipV="1">
            <a:off x="3200400" y="4953000"/>
            <a:ext cx="2133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5418" name="Line 14"/>
          <p:cNvSpPr>
            <a:spLocks noChangeShapeType="1"/>
          </p:cNvSpPr>
          <p:nvPr/>
        </p:nvSpPr>
        <p:spPr bwMode="auto">
          <a:xfrm flipV="1">
            <a:off x="3200400" y="5334000"/>
            <a:ext cx="434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8C2170-D362-4591-8D90-5B41FBE2656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Linkage in Drosophila</a:t>
            </a:r>
            <a:endParaRPr lang="en-US" sz="2800" smtClean="0">
              <a:solidFill>
                <a:srgbClr val="CC3300"/>
              </a:solidFill>
            </a:endParaRPr>
          </a:p>
        </p:txBody>
      </p:sp>
      <p:pic>
        <p:nvPicPr>
          <p:cNvPr id="1464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600200"/>
            <a:ext cx="5492750" cy="4695825"/>
          </a:xfrm>
          <a:noFill/>
        </p:spPr>
      </p:pic>
      <p:sp>
        <p:nvSpPr>
          <p:cNvPr id="146437" name="Rectangle 6"/>
          <p:cNvSpPr>
            <a:spLocks noChangeArrowheads="1"/>
          </p:cNvSpPr>
          <p:nvPr/>
        </p:nvSpPr>
        <p:spPr bwMode="auto">
          <a:xfrm>
            <a:off x="3124200" y="5486400"/>
            <a:ext cx="255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wild-type female</a:t>
            </a:r>
          </a:p>
        </p:txBody>
      </p:sp>
      <p:sp>
        <p:nvSpPr>
          <p:cNvPr id="146438" name="Rectangle 7"/>
          <p:cNvSpPr>
            <a:spLocks noChangeArrowheads="1"/>
          </p:cNvSpPr>
          <p:nvPr/>
        </p:nvSpPr>
        <p:spPr bwMode="auto">
          <a:xfrm>
            <a:off x="5715000" y="5181600"/>
            <a:ext cx="342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 i="1"/>
              <a:t>ebony</a:t>
            </a:r>
            <a:r>
              <a:rPr lang="en-US" sz="2400" b="1"/>
              <a:t> body, </a:t>
            </a:r>
            <a:r>
              <a:rPr lang="en-US" sz="2400" b="1" i="1"/>
              <a:t>vestigial</a:t>
            </a:r>
          </a:p>
          <a:p>
            <a:pPr algn="l"/>
            <a:r>
              <a:rPr lang="en-US" sz="2400" b="1"/>
              <a:t> winged male</a:t>
            </a:r>
          </a:p>
        </p:txBody>
      </p:sp>
      <p:sp>
        <p:nvSpPr>
          <p:cNvPr id="146439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3657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600" b="1">
                <a:solidFill>
                  <a:srgbClr val="CC3300"/>
                </a:solidFill>
              </a:rPr>
              <a:t>In </a:t>
            </a:r>
            <a:r>
              <a:rPr lang="en-US" sz="2600" b="1">
                <a:solidFill>
                  <a:srgbClr val="990099"/>
                </a:solidFill>
              </a:rPr>
              <a:t>Drosophila</a:t>
            </a:r>
            <a:r>
              <a:rPr lang="en-US" sz="2600" b="1">
                <a:solidFill>
                  <a:srgbClr val="CC3300"/>
                </a:solidFill>
              </a:rPr>
              <a:t> </a:t>
            </a:r>
            <a:r>
              <a:rPr lang="en-US" sz="2600" b="1">
                <a:solidFill>
                  <a:srgbClr val="990099"/>
                </a:solidFill>
              </a:rPr>
              <a:t>Grey colour</a:t>
            </a:r>
            <a:r>
              <a:rPr lang="en-US" sz="2600" b="1">
                <a:solidFill>
                  <a:srgbClr val="CC3300"/>
                </a:solidFill>
              </a:rPr>
              <a:t> is dominant (G or b</a:t>
            </a:r>
            <a:r>
              <a:rPr lang="en-US" sz="2600" b="1" baseline="30000">
                <a:solidFill>
                  <a:srgbClr val="CC3300"/>
                </a:solidFill>
              </a:rPr>
              <a:t>+</a:t>
            </a:r>
            <a:r>
              <a:rPr lang="en-US" sz="2600" b="1">
                <a:solidFill>
                  <a:srgbClr val="CC3300"/>
                </a:solidFill>
              </a:rPr>
              <a:t>) over </a:t>
            </a:r>
            <a:r>
              <a:rPr lang="en-US" sz="2600" b="1">
                <a:solidFill>
                  <a:srgbClr val="990099"/>
                </a:solidFill>
              </a:rPr>
              <a:t>black</a:t>
            </a:r>
            <a:r>
              <a:rPr lang="en-US" sz="2600" b="1">
                <a:solidFill>
                  <a:srgbClr val="CC3300"/>
                </a:solidFill>
              </a:rPr>
              <a:t> colour (g or b) and </a:t>
            </a:r>
            <a:r>
              <a:rPr lang="en-US" sz="2600" b="1">
                <a:solidFill>
                  <a:srgbClr val="990099"/>
                </a:solidFill>
              </a:rPr>
              <a:t>long wing</a:t>
            </a:r>
            <a:r>
              <a:rPr lang="en-US" sz="2600" b="1">
                <a:solidFill>
                  <a:srgbClr val="CC3300"/>
                </a:solidFill>
              </a:rPr>
              <a:t> (L or Vg</a:t>
            </a:r>
            <a:r>
              <a:rPr lang="en-US" sz="2600" b="1" baseline="30000">
                <a:solidFill>
                  <a:srgbClr val="CC3300"/>
                </a:solidFill>
              </a:rPr>
              <a:t>+</a:t>
            </a:r>
            <a:r>
              <a:rPr lang="en-US" sz="2600" b="1">
                <a:solidFill>
                  <a:srgbClr val="CC3300"/>
                </a:solidFill>
              </a:rPr>
              <a:t>) over </a:t>
            </a:r>
            <a:r>
              <a:rPr lang="en-US" sz="2600" b="1">
                <a:solidFill>
                  <a:srgbClr val="990099"/>
                </a:solidFill>
              </a:rPr>
              <a:t>vestigial wing</a:t>
            </a:r>
            <a:r>
              <a:rPr lang="en-US" sz="2600" b="1">
                <a:solidFill>
                  <a:srgbClr val="CC3300"/>
                </a:solidFill>
              </a:rPr>
              <a:t> (l or Vg). </a:t>
            </a:r>
            <a:br>
              <a:rPr lang="en-US" sz="2600" b="1">
                <a:solidFill>
                  <a:srgbClr val="CC3300"/>
                </a:solidFill>
              </a:rPr>
            </a:br>
            <a:r>
              <a:rPr lang="en-US" sz="2600" b="1">
                <a:solidFill>
                  <a:srgbClr val="CC3300"/>
                </a:solidFill>
              </a:rPr>
              <a:t/>
            </a:r>
            <a:br>
              <a:rPr lang="en-US" sz="2600" b="1">
                <a:solidFill>
                  <a:srgbClr val="CC3300"/>
                </a:solidFill>
              </a:rPr>
            </a:br>
            <a:r>
              <a:rPr lang="en-US" sz="2600" b="1">
                <a:solidFill>
                  <a:srgbClr val="CC3300"/>
                </a:solidFill>
              </a:rPr>
              <a:t>The genes of these characters are linked together in same chromosome.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2FFC33-1800-4469-9793-872BED09E93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47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04800"/>
            <a:ext cx="6934200" cy="6553200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427DD6-3887-49A1-BF20-3932FF7E69A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484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3825"/>
            <a:ext cx="5867400" cy="6734175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C753B9-ACA5-4B27-918E-F5C76CD9E96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Coupling and Repulsion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Maize,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Dominant gene C produces coloured seeds </a:t>
            </a:r>
            <a:r>
              <a:rPr lang="en-US" sz="2800" smtClean="0">
                <a:solidFill>
                  <a:schemeClr val="accent2"/>
                </a:solidFill>
              </a:rPr>
              <a:t>(C)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Recessive gene produces colourless seeds </a:t>
            </a:r>
            <a:r>
              <a:rPr lang="en-US" sz="2800" smtClean="0">
                <a:solidFill>
                  <a:schemeClr val="accent2"/>
                </a:solidFill>
              </a:rPr>
              <a:t>(c)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Another dominant gene governs full seeds </a:t>
            </a:r>
            <a:r>
              <a:rPr lang="en-US" sz="2800" smtClean="0">
                <a:solidFill>
                  <a:schemeClr val="accent2"/>
                </a:solidFill>
              </a:rPr>
              <a:t>(Sh)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While recessive produce shrunken seeds </a:t>
            </a:r>
            <a:r>
              <a:rPr lang="en-US" sz="2800" smtClean="0">
                <a:solidFill>
                  <a:schemeClr val="accent2"/>
                </a:solidFill>
              </a:rPr>
              <a:t>(sh)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Parents		CCSh            X            ccsh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Gamets		C Sh				  c sh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F</a:t>
            </a:r>
            <a:r>
              <a:rPr lang="en-US" sz="2800" baseline="-25000" smtClean="0">
                <a:solidFill>
                  <a:srgbClr val="CC3300"/>
                </a:solidFill>
              </a:rPr>
              <a:t>1</a:t>
            </a:r>
            <a:r>
              <a:rPr lang="en-US" sz="2800" smtClean="0">
                <a:solidFill>
                  <a:srgbClr val="CC3300"/>
                </a:solidFill>
              </a:rPr>
              <a:t>						CcShsh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EC8EFD-BC86-42D3-8B8D-206415FE3C0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172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Test cross: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When F</a:t>
            </a:r>
            <a:r>
              <a:rPr lang="en-US" sz="2800" baseline="-25000" smtClean="0">
                <a:solidFill>
                  <a:srgbClr val="CC3300"/>
                </a:solidFill>
              </a:rPr>
              <a:t>1</a:t>
            </a:r>
            <a:r>
              <a:rPr lang="en-US" sz="2800" smtClean="0">
                <a:solidFill>
                  <a:srgbClr val="CC3300"/>
                </a:solidFill>
              </a:rPr>
              <a:t> are test crossed with recessive strain, out of 8,368 seeds 4,032 (48.2%) were coloured full; 4,035 (48.3%) were colourless shrunken; 149 (1.7%) were coloured shrunken; 152 (1.8 %) were colourless full.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Here, the four phenotypic classes are not in the expected ratio of 1:1:1:1.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phenotypic classes coloured full and colourless shrunken have a much higher frequency than the expected 25%.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These two character combinations are called Parental phenotype or parental types or Parental combinations.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79F4D1-04CF-42A0-AA1E-5D7B69A9AED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the above e.g., it appears as if the 2 dominant genes C and Sh have a strong affinity for each other so that the phenotypes are greater than expected.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situation is referred to as </a:t>
            </a:r>
            <a:r>
              <a:rPr lang="en-US" sz="2800" smtClean="0">
                <a:solidFill>
                  <a:schemeClr val="accent2"/>
                </a:solidFill>
              </a:rPr>
              <a:t>Coupling phase.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It is due to the presence of genes C and Sh in the same chromosome.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D455F4-A414-4B2C-8C27-806CA036A10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6096000"/>
          </a:xfrm>
        </p:spPr>
        <p:txBody>
          <a:bodyPr/>
          <a:lstStyle/>
          <a:p>
            <a:pPr algn="just" eaLnBrk="1" hangingPunct="1"/>
            <a:r>
              <a:rPr lang="en-US" sz="2600" b="1" smtClean="0">
                <a:solidFill>
                  <a:srgbClr val="CC3300"/>
                </a:solidFill>
              </a:rPr>
              <a:t>Similarly when coloured shrunken seeds (CC shsh) were crossed with colourless full (cc ShSh), F</a:t>
            </a:r>
            <a:r>
              <a:rPr lang="en-US" sz="2600" b="1" baseline="-25000" smtClean="0">
                <a:solidFill>
                  <a:srgbClr val="CC3300"/>
                </a:solidFill>
              </a:rPr>
              <a:t>1</a:t>
            </a:r>
            <a:r>
              <a:rPr lang="en-US" sz="2600" b="1" smtClean="0">
                <a:solidFill>
                  <a:srgbClr val="CC3300"/>
                </a:solidFill>
              </a:rPr>
              <a:t> were coloured full (CcShsh). </a:t>
            </a:r>
          </a:p>
          <a:p>
            <a:pPr algn="just" eaLnBrk="1" hangingPunct="1"/>
            <a:r>
              <a:rPr lang="en-US" sz="2600" b="1" smtClean="0">
                <a:solidFill>
                  <a:srgbClr val="CC3300"/>
                </a:solidFill>
              </a:rPr>
              <a:t>But when F</a:t>
            </a:r>
            <a:r>
              <a:rPr lang="en-US" sz="2600" b="1" baseline="-25000" smtClean="0">
                <a:solidFill>
                  <a:srgbClr val="CC3300"/>
                </a:solidFill>
              </a:rPr>
              <a:t>1</a:t>
            </a:r>
            <a:r>
              <a:rPr lang="en-US" sz="2600" b="1" smtClean="0">
                <a:solidFill>
                  <a:srgbClr val="CC3300"/>
                </a:solidFill>
              </a:rPr>
              <a:t> test crossed with recessive strain (cc shsh) 47.9% were coloured Shrunken; 49.1% colourless full; 1.4% coloured full; 1.5% colourless shrunken</a:t>
            </a:r>
          </a:p>
          <a:p>
            <a:pPr algn="just" eaLnBrk="1" hangingPunct="1"/>
            <a:r>
              <a:rPr lang="en-US" sz="2600" b="1" smtClean="0">
                <a:solidFill>
                  <a:srgbClr val="CC3300"/>
                </a:solidFill>
              </a:rPr>
              <a:t>In this case also the parental types were more frequent.</a:t>
            </a:r>
          </a:p>
          <a:p>
            <a:pPr algn="just" eaLnBrk="1" hangingPunct="1"/>
            <a:r>
              <a:rPr lang="en-US" sz="2600" b="1" smtClean="0">
                <a:solidFill>
                  <a:srgbClr val="CC3300"/>
                </a:solidFill>
              </a:rPr>
              <a:t>It appears as if in this cross the dominant genes c and Sh dislike each other. </a:t>
            </a:r>
          </a:p>
          <a:p>
            <a:pPr algn="just" eaLnBrk="1" hangingPunct="1"/>
            <a:r>
              <a:rPr lang="en-US" sz="2600" b="1" smtClean="0">
                <a:solidFill>
                  <a:srgbClr val="CC3300"/>
                </a:solidFill>
              </a:rPr>
              <a:t>This situation is referred to as </a:t>
            </a:r>
            <a:r>
              <a:rPr lang="en-US" sz="2600" b="1" smtClean="0">
                <a:solidFill>
                  <a:schemeClr val="accent2"/>
                </a:solidFill>
              </a:rPr>
              <a:t>Repulsion phase. </a:t>
            </a:r>
          </a:p>
          <a:p>
            <a:pPr algn="just" eaLnBrk="1" hangingPunct="1"/>
            <a:r>
              <a:rPr lang="en-US" sz="2600" b="1" smtClean="0">
                <a:solidFill>
                  <a:srgbClr val="CC3300"/>
                </a:solidFill>
              </a:rPr>
              <a:t>It is due to the presence of dominant allele of one gene, e.g., C with the recessive allele of the other gene, e,g, sh in the same chromosome.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03E284-B395-44D4-A1F7-E341300C6CB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533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Complete and Incomplete linkage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CC3300"/>
                </a:solidFill>
              </a:rPr>
              <a:t>Gene show a linkage because they are located on a chromosome. </a:t>
            </a:r>
          </a:p>
          <a:p>
            <a:pPr eaLnBrk="1" hangingPunct="1"/>
            <a:r>
              <a:rPr lang="en-US" sz="2400" b="1" smtClean="0">
                <a:solidFill>
                  <a:srgbClr val="CC3300"/>
                </a:solidFill>
              </a:rPr>
              <a:t>For e.g., C and Sh are present in one chromosome, while their recessive alleles c and sh are situated in the homologous chromosome. </a:t>
            </a:r>
          </a:p>
          <a:p>
            <a:pPr eaLnBrk="1" hangingPunct="1"/>
            <a:endParaRPr lang="en-US" sz="2400" b="1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			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>
            <a:off x="10668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600200" y="3352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/>
              <a:t>C      sh</a:t>
            </a: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1066800" y="3962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676400" y="4114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/>
              <a:t>C      sh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>
            <a:off x="47244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4800600" y="3962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5334000" y="40386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     Sh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5410200" y="3352800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     Sh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903E06-B729-4FA9-A117-B64E55C86AB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149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3300"/>
                </a:solidFill>
              </a:rPr>
              <a:t>Each chromosome behaves as a unit during cell division.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3300"/>
                </a:solidFill>
              </a:rPr>
              <a:t>Therefore, C and Sh would move to one pole to while c and sh move to opposite pool.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3300"/>
                </a:solidFill>
              </a:rPr>
              <a:t>If this always happened, F</a:t>
            </a:r>
            <a:r>
              <a:rPr lang="en-US" sz="2800" b="1" baseline="30000" smtClean="0">
                <a:solidFill>
                  <a:srgbClr val="CC3300"/>
                </a:solidFill>
              </a:rPr>
              <a:t>1</a:t>
            </a:r>
            <a:r>
              <a:rPr lang="en-US" sz="2800" b="1" smtClean="0">
                <a:solidFill>
                  <a:srgbClr val="CC3300"/>
                </a:solidFill>
              </a:rPr>
              <a:t> generation (CcShsh) would produce 2 gametes viz., C Sh and c sh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3300"/>
                </a:solidFill>
              </a:rPr>
              <a:t>When only parental character combinations are recovered in test progeny , it is called </a:t>
            </a:r>
            <a:r>
              <a:rPr lang="en-US" sz="2800" b="1" smtClean="0">
                <a:solidFill>
                  <a:schemeClr val="accent2"/>
                </a:solidFill>
              </a:rPr>
              <a:t>complete linkage</a:t>
            </a:r>
            <a:r>
              <a:rPr lang="en-US" sz="2800" b="1" smtClean="0">
                <a:solidFill>
                  <a:srgbClr val="CC33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3300"/>
                </a:solidFill>
              </a:rPr>
              <a:t>However, sometime, allele recombine to produce recombinant types like C sh, cSh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3300"/>
                </a:solidFill>
              </a:rPr>
              <a:t>Such a type are called </a:t>
            </a:r>
            <a:r>
              <a:rPr lang="en-US" sz="2800" b="1" smtClean="0">
                <a:solidFill>
                  <a:schemeClr val="accent2"/>
                </a:solidFill>
              </a:rPr>
              <a:t>Incomplete linkage</a:t>
            </a:r>
            <a:r>
              <a:rPr lang="en-US" sz="2800" b="1" smtClean="0">
                <a:solidFill>
                  <a:srgbClr val="CC33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69B0A4-9162-4A88-8129-C748A9116E0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52400"/>
            <a:ext cx="7785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5B88B2-B940-4303-AEB2-878442D0E26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200" b="1" smtClean="0">
                <a:solidFill>
                  <a:schemeClr val="accent2"/>
                </a:solidFill>
                <a:ea typeface="PMingLiU" pitchFamily="18" charset="-120"/>
              </a:rPr>
              <a:t>Linkage is never 100%.  No matter how tightly two genes are linked, if you observe enough individuals, you will find some recombinants.</a:t>
            </a:r>
            <a:endParaRPr lang="en-US" sz="3200" b="1" smtClean="0">
              <a:solidFill>
                <a:schemeClr val="accent2"/>
              </a:solidFill>
              <a:ea typeface="PMingLiU" pitchFamily="18" charset="-12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6C8BD0-C007-482C-BC96-A8F253EEB9B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Crossing Over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Recombinant phenotypes are produced by recombinant gametes. These gametes, in turn, are produced due to </a:t>
            </a:r>
            <a:r>
              <a:rPr lang="en-US" sz="2800" smtClean="0">
                <a:solidFill>
                  <a:schemeClr val="accent2"/>
                </a:solidFill>
              </a:rPr>
              <a:t>crossing over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endParaRPr 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The exchange of homologous segments between nonsister chromatids of homologous chromosomes is known as Crossing over.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Crossing over takes place during pachytene 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A22980-61C8-4B72-A5EB-E04D0AEE281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7701" name="Picture 4" descr="chia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7239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2747963" y="1752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2062163" y="1328738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Perpetua" pitchFamily="18" charset="0"/>
              </a:rPr>
              <a:t>Centromere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1725613" y="2503488"/>
            <a:ext cx="428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000">
                <a:latin typeface="Perpetua" pitchFamily="18" charset="0"/>
              </a:rPr>
              <a:t>{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93713" y="2395538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Perpetua" pitchFamily="18" charset="0"/>
              </a:rPr>
              <a:t>sister</a:t>
            </a:r>
          </a:p>
          <a:p>
            <a:pPr eaLnBrk="1" hangingPunct="1"/>
            <a:r>
              <a:rPr lang="en-US" sz="2400">
                <a:latin typeface="Perpetua" pitchFamily="18" charset="0"/>
              </a:rPr>
              <a:t>chromatids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371600" y="3813175"/>
            <a:ext cx="428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000">
                <a:latin typeface="Perpetua" pitchFamily="18" charset="0"/>
              </a:rPr>
              <a:t>{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139700" y="3705225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Perpetua" pitchFamily="18" charset="0"/>
              </a:rPr>
              <a:t>sister</a:t>
            </a:r>
          </a:p>
          <a:p>
            <a:pPr eaLnBrk="1" hangingPunct="1"/>
            <a:r>
              <a:rPr lang="en-US" sz="2400">
                <a:latin typeface="Perpetua" pitchFamily="18" charset="0"/>
              </a:rPr>
              <a:t>chromatids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6019800" y="21336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6019800" y="2166938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Perpetua" pitchFamily="18" charset="0"/>
              </a:rPr>
              <a:t>chiasmata</a:t>
            </a: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 flipH="1">
            <a:off x="5181600" y="2590800"/>
            <a:ext cx="9906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6781800" y="2590800"/>
            <a:ext cx="5334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1E69A1-B364-4C32-849E-898A2DABC2E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Crossing over occurs during meiosis of gametogenesis.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The homologous chromosomes move towards each other and come to lie side by side.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This phenomenon of pairing of homologous chromosomes is called </a:t>
            </a:r>
            <a:r>
              <a:rPr lang="en-US" sz="2400" b="1" smtClean="0">
                <a:solidFill>
                  <a:schemeClr val="accent2"/>
                </a:solidFill>
              </a:rPr>
              <a:t>synapsis.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The paired homologous chromosomes are called </a:t>
            </a:r>
            <a:r>
              <a:rPr lang="en-US" sz="2400" smtClean="0">
                <a:solidFill>
                  <a:schemeClr val="accent2"/>
                </a:solidFill>
              </a:rPr>
              <a:t>bivalents</a:t>
            </a:r>
            <a:r>
              <a:rPr lang="en-US" sz="24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The homologous chromosome split into two </a:t>
            </a:r>
            <a:r>
              <a:rPr lang="en-US" sz="2400" smtClean="0">
                <a:solidFill>
                  <a:schemeClr val="accent2"/>
                </a:solidFill>
              </a:rPr>
              <a:t>chromotids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8A532F-C652-4514-8C6B-44270B53949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9749" name="Picture 4" descr="F0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905000"/>
            <a:ext cx="72231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9436DF-E1A6-4C25-B56F-7BA428005FD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b="1" smtClean="0">
                <a:solidFill>
                  <a:schemeClr val="accent2"/>
                </a:solidFill>
                <a:ea typeface="PMingLiU" pitchFamily="18" charset="-120"/>
              </a:rPr>
              <a:t>Chiasmata mark the sites of recombination</a:t>
            </a:r>
            <a:endParaRPr lang="en-US" b="1" smtClean="0">
              <a:solidFill>
                <a:schemeClr val="accent2"/>
              </a:solidFill>
              <a:ea typeface="PMingLiU" pitchFamily="18" charset="-120"/>
            </a:endParaRP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0773" name="Picture 4" descr="0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2232" r="25606" b="52679"/>
          <a:stretch>
            <a:fillRect/>
          </a:stretch>
        </p:blipFill>
        <p:spPr bwMode="auto">
          <a:xfrm>
            <a:off x="2209800" y="1066800"/>
            <a:ext cx="5205413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3DFEB3-B5A0-4B74-A335-A6BAC96049B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1796" name="Picture 4" descr="05_08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45090" r="22372"/>
          <a:stretch>
            <a:fillRect/>
          </a:stretch>
        </p:blipFill>
        <p:spPr>
          <a:xfrm>
            <a:off x="457200" y="914400"/>
            <a:ext cx="4191000" cy="5334000"/>
          </a:xfrm>
          <a:noFill/>
        </p:spPr>
      </p:pic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4724400" y="1905000"/>
            <a:ext cx="4114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</a:rPr>
              <a:t>Chiasmata mark the sites of recombination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EE750B-505B-4471-A42E-1732D042DC0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2820" name="Picture 4" descr="figure-04-0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381000"/>
            <a:ext cx="4435475" cy="5867400"/>
          </a:xfrm>
          <a:noFill/>
        </p:spPr>
      </p:pic>
      <p:sp>
        <p:nvSpPr>
          <p:cNvPr id="488453" name="Oval 5"/>
          <p:cNvSpPr>
            <a:spLocks noChangeArrowheads="1"/>
          </p:cNvSpPr>
          <p:nvPr/>
        </p:nvSpPr>
        <p:spPr bwMode="auto">
          <a:xfrm>
            <a:off x="6096000" y="2133600"/>
            <a:ext cx="609600" cy="609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4" name="Oval 6"/>
          <p:cNvSpPr>
            <a:spLocks noChangeArrowheads="1"/>
          </p:cNvSpPr>
          <p:nvPr/>
        </p:nvSpPr>
        <p:spPr bwMode="auto">
          <a:xfrm>
            <a:off x="7162800" y="838200"/>
            <a:ext cx="609600" cy="609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5" name="Oval 7"/>
          <p:cNvSpPr>
            <a:spLocks noChangeArrowheads="1"/>
          </p:cNvSpPr>
          <p:nvPr/>
        </p:nvSpPr>
        <p:spPr bwMode="auto">
          <a:xfrm>
            <a:off x="5562600" y="3657600"/>
            <a:ext cx="609600" cy="609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57" name="Oval 9"/>
          <p:cNvSpPr>
            <a:spLocks noChangeArrowheads="1"/>
          </p:cNvSpPr>
          <p:nvPr/>
        </p:nvSpPr>
        <p:spPr bwMode="auto">
          <a:xfrm>
            <a:off x="5867400" y="5410200"/>
            <a:ext cx="609600" cy="6096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Text Box 10"/>
          <p:cNvSpPr txBox="1">
            <a:spLocks noChangeArrowheads="1"/>
          </p:cNvSpPr>
          <p:nvPr/>
        </p:nvSpPr>
        <p:spPr bwMode="auto">
          <a:xfrm>
            <a:off x="0" y="0"/>
            <a:ext cx="4343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CommonBullets" pitchFamily="34" charset="2"/>
              <a:buChar char="F"/>
            </a:pPr>
            <a:r>
              <a:rPr lang="en-US" sz="2400" b="1">
                <a:solidFill>
                  <a:schemeClr val="accent2"/>
                </a:solidFill>
                <a:sym typeface="Wingdings 3" pitchFamily="18" charset="2"/>
              </a:rPr>
              <a:t>chiasmata: visible manifestations of crossing over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Proposed by Janssens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Prior to crossing over, the chromosomes of each bivalent get duplicated to form a tetrad.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Crossing over occurs only between the nonsister chromatids of a tetrad.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In this stage, the nonsister chromatid overlap with one another and form chiasma or point of contact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nimBg="1"/>
      <p:bldP spid="488454" grpId="0" animBg="1"/>
      <p:bldP spid="488455" grpId="0" animBg="1"/>
      <p:bldP spid="48845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CEBCE1-D600-4DE8-8D54-7692DE2716A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763000" cy="58674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>
                <a:solidFill>
                  <a:schemeClr val="accent2"/>
                </a:solidFill>
                <a:latin typeface="Perpetua" pitchFamily="18" charset="0"/>
              </a:rPr>
              <a:t>Recombination Frequency</a:t>
            </a:r>
            <a:br>
              <a:rPr lang="en-US" sz="3600">
                <a:solidFill>
                  <a:schemeClr val="accent2"/>
                </a:solidFill>
                <a:latin typeface="Perpetua" pitchFamily="18" charset="0"/>
              </a:rPr>
            </a:br>
            <a:endParaRPr lang="en-US" sz="3600">
              <a:solidFill>
                <a:schemeClr val="bg1"/>
              </a:solidFill>
              <a:latin typeface="Perpetua" pitchFamily="18" charset="0"/>
            </a:endParaRPr>
          </a:p>
        </p:txBody>
      </p:sp>
      <p:grpSp>
        <p:nvGrpSpPr>
          <p:cNvPr id="163846" name="Group 6"/>
          <p:cNvGrpSpPr>
            <a:grpSpLocks/>
          </p:cNvGrpSpPr>
          <p:nvPr/>
        </p:nvGrpSpPr>
        <p:grpSpPr bwMode="auto">
          <a:xfrm>
            <a:off x="2133600" y="2014538"/>
            <a:ext cx="4532313" cy="823912"/>
            <a:chOff x="950" y="1278"/>
            <a:chExt cx="2855" cy="519"/>
          </a:xfrm>
        </p:grpSpPr>
        <p:sp>
          <p:nvSpPr>
            <p:cNvPr id="163847" name="Text Box 7"/>
            <p:cNvSpPr txBox="1">
              <a:spLocks noChangeArrowheads="1"/>
            </p:cNvSpPr>
            <p:nvPr/>
          </p:nvSpPr>
          <p:spPr bwMode="auto">
            <a:xfrm>
              <a:off x="950" y="1391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2400">
                  <a:latin typeface="Perpetua" pitchFamily="18" charset="0"/>
                </a:rPr>
                <a:t>RF =</a:t>
              </a:r>
            </a:p>
          </p:txBody>
        </p:sp>
        <p:sp>
          <p:nvSpPr>
            <p:cNvPr id="163848" name="Text Box 8"/>
            <p:cNvSpPr txBox="1">
              <a:spLocks noChangeArrowheads="1"/>
            </p:cNvSpPr>
            <p:nvPr/>
          </p:nvSpPr>
          <p:spPr bwMode="auto">
            <a:xfrm>
              <a:off x="1536" y="1278"/>
              <a:ext cx="16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2400">
                  <a:latin typeface="Perpetua" pitchFamily="18" charset="0"/>
                </a:rPr>
                <a:t>recombinant progeny</a:t>
              </a:r>
            </a:p>
          </p:txBody>
        </p:sp>
        <p:sp>
          <p:nvSpPr>
            <p:cNvPr id="163849" name="Text Box 9"/>
            <p:cNvSpPr txBox="1">
              <a:spLocks noChangeArrowheads="1"/>
            </p:cNvSpPr>
            <p:nvPr/>
          </p:nvSpPr>
          <p:spPr bwMode="auto">
            <a:xfrm>
              <a:off x="1776" y="1509"/>
              <a:ext cx="10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2400">
                  <a:latin typeface="Perpetua" pitchFamily="18" charset="0"/>
                </a:rPr>
                <a:t>total progeny</a:t>
              </a:r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>
              <a:off x="1488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Text Box 11"/>
            <p:cNvSpPr txBox="1">
              <a:spLocks noChangeArrowheads="1"/>
            </p:cNvSpPr>
            <p:nvPr/>
          </p:nvSpPr>
          <p:spPr bwMode="auto">
            <a:xfrm>
              <a:off x="3120" y="1391"/>
              <a:ext cx="6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sz="2400">
                  <a:latin typeface="Perpetua" pitchFamily="18" charset="0"/>
                </a:rPr>
                <a:t>X 100%</a:t>
              </a: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A2BEA7-8A33-451A-A211-57AACC50F44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159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Salient features of Crossing over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1. Crossing over is the interchange of chromosomal segments between the homologous chromosome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2. It occurs during meiosis or gametogenesis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3. The crossing over occurs only between nonsister chromatids of the homologous chromosome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4. The number of crossing over is depends upon the length of the chromosome. The longer the length, higher percentage of crossing over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5. When the genes are located apart from one another the chances of crossing over is higher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when the genes are closely located the chances for crossing over is lesser.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745FCD-CE4A-4C1B-AE4B-BCB5B33E82D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3848100" cy="2438400"/>
          </a:xfrm>
        </p:spPr>
        <p:txBody>
          <a:bodyPr/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Used to help solve genetics problems</a:t>
            </a:r>
          </a:p>
          <a:p>
            <a:pPr marL="0" indent="0" eaLnBrk="1" hangingPunct="1">
              <a:defRPr/>
            </a:pPr>
            <a:endParaRPr lang="en-US" sz="160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6400" y="2514600"/>
            <a:ext cx="2438400" cy="2286000"/>
            <a:chOff x="1824" y="2256"/>
            <a:chExt cx="1536" cy="1440"/>
          </a:xfrm>
        </p:grpSpPr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 flipV="1">
              <a:off x="2592" y="2256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 flipH="1">
              <a:off x="1824" y="2976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1824" y="2256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8233" name="Picture 9" descr="FG11_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 r="51302" b="9874"/>
          <a:stretch>
            <a:fillRect/>
          </a:stretch>
        </p:blipFill>
        <p:spPr bwMode="auto">
          <a:xfrm>
            <a:off x="4114800" y="1828800"/>
            <a:ext cx="4495800" cy="3967163"/>
          </a:xfrm>
          <a:prstGeom prst="rect">
            <a:avLst/>
          </a:prstGeom>
          <a:noFill/>
          <a:ln w="9525">
            <a:solidFill>
              <a:srgbClr val="724C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5BA127-52A2-4E60-A0FD-B3E350EC103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  <a:latin typeface="Arial Narrow" pitchFamily="34" charset="0"/>
              </a:rPr>
              <a:t>RECOMBINATION</a:t>
            </a:r>
          </a:p>
        </p:txBody>
      </p:sp>
      <p:pic>
        <p:nvPicPr>
          <p:cNvPr id="165892" name="Picture 4" descr="figure-04-0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19200"/>
            <a:ext cx="6376988" cy="5638800"/>
          </a:xfrm>
          <a:noFill/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sym typeface="Wingdings 3" pitchFamily="18" charset="2"/>
              </a:rPr>
              <a:t>products of meiotic recombination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197EA1-73F3-44C4-8A89-5AEBFA86778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  <a:latin typeface="Arial Narrow" pitchFamily="34" charset="0"/>
                <a:sym typeface="Wingdings 3" pitchFamily="18" charset="2"/>
              </a:rPr>
              <a:t>Detection of recombination using a test cross</a:t>
            </a:r>
          </a:p>
        </p:txBody>
      </p:sp>
      <p:pic>
        <p:nvPicPr>
          <p:cNvPr id="166917" name="Picture 4" descr="figure-04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066800"/>
            <a:ext cx="67183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20629A-CD98-44A0-B9DE-AA4F626186D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chemeClr val="accent2"/>
                </a:solidFill>
              </a:rPr>
              <a:t>Kinds of crossing over: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1</a:t>
            </a:r>
            <a:r>
              <a:rPr lang="en-US" sz="3000" smtClean="0">
                <a:solidFill>
                  <a:schemeClr val="accent2"/>
                </a:solidFill>
              </a:rPr>
              <a:t>. Single crossing over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		In this type, only one chiasma is formed. Only one chromatid of each chromosome is involved in single crossing over.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2. </a:t>
            </a:r>
            <a:r>
              <a:rPr lang="en-US" sz="3000" smtClean="0">
                <a:solidFill>
                  <a:schemeClr val="accent2"/>
                </a:solidFill>
              </a:rPr>
              <a:t>Double crossing over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		Here two chiasma are formed. The chiasmata may be formed between the same chromatids or between different chromatids.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Thus 2 or 3 or all the four chromatid may be involved.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chemeClr val="accent2"/>
                </a:solidFill>
              </a:rPr>
              <a:t>3.Multipel crossing over: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chemeClr val="accent2"/>
                </a:solidFill>
              </a:rPr>
              <a:t>		</a:t>
            </a:r>
            <a:r>
              <a:rPr lang="en-US" sz="3000" smtClean="0">
                <a:solidFill>
                  <a:srgbClr val="CC3300"/>
                </a:solidFill>
              </a:rPr>
              <a:t>More than two chiasma are formed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45456A-955F-4E24-9F78-D73A22FC30C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Crossing over occurs in the Tetrad Stage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i="1" smtClean="0">
                <a:solidFill>
                  <a:schemeClr val="accent2"/>
                </a:solidFill>
              </a:rPr>
              <a:t>Neurospora crassa</a:t>
            </a:r>
            <a:r>
              <a:rPr lang="en-US" sz="3000" smtClean="0">
                <a:solidFill>
                  <a:srgbClr val="CC3300"/>
                </a:solidFill>
              </a:rPr>
              <a:t> highly suited certain types of genetic studies.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1. After two haploid nuclei from cells of two different matting types fuse to form a </a:t>
            </a:r>
            <a:r>
              <a:rPr lang="en-US" sz="3000" smtClean="0">
                <a:solidFill>
                  <a:schemeClr val="accent2"/>
                </a:solidFill>
              </a:rPr>
              <a:t>diploid</a:t>
            </a:r>
            <a:r>
              <a:rPr lang="en-US" sz="3000" smtClean="0">
                <a:solidFill>
                  <a:srgbClr val="CC3300"/>
                </a:solidFill>
              </a:rPr>
              <a:t> </a:t>
            </a:r>
            <a:r>
              <a:rPr lang="en-US" sz="3000" smtClean="0">
                <a:solidFill>
                  <a:schemeClr val="accent2"/>
                </a:solidFill>
              </a:rPr>
              <a:t>nucleus</a:t>
            </a:r>
            <a:r>
              <a:rPr lang="en-US" sz="3000" smtClean="0">
                <a:solidFill>
                  <a:srgbClr val="CC3300"/>
                </a:solidFill>
              </a:rPr>
              <a:t> (similar like fertilization in higher org).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2. The haploid products of meiosis, called </a:t>
            </a:r>
            <a:r>
              <a:rPr lang="en-US" sz="3000" smtClean="0">
                <a:solidFill>
                  <a:schemeClr val="accent2"/>
                </a:solidFill>
              </a:rPr>
              <a:t>ascospores</a:t>
            </a:r>
            <a:r>
              <a:rPr lang="en-US" sz="3000" smtClean="0">
                <a:solidFill>
                  <a:srgbClr val="CC3300"/>
                </a:solidFill>
              </a:rPr>
              <a:t>, are maintained in linear order within an elongate tube like structure called </a:t>
            </a:r>
            <a:r>
              <a:rPr lang="en-US" sz="3000" smtClean="0">
                <a:solidFill>
                  <a:schemeClr val="accent2"/>
                </a:solidFill>
              </a:rPr>
              <a:t>ascus</a:t>
            </a:r>
            <a:r>
              <a:rPr lang="en-US" sz="3000" smtClean="0">
                <a:solidFill>
                  <a:srgbClr val="CC3300"/>
                </a:solidFill>
              </a:rPr>
              <a:t> (plural asci).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	Thus each ascus contains all </a:t>
            </a:r>
            <a:r>
              <a:rPr lang="en-US" sz="3000" smtClean="0">
                <a:solidFill>
                  <a:schemeClr val="accent2"/>
                </a:solidFill>
              </a:rPr>
              <a:t>four products of a single meiotic event.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CC3300"/>
                </a:solidFill>
              </a:rPr>
              <a:t>	Moreover all of the ascospore in each ascus can be analyzed genetically. </a:t>
            </a:r>
            <a:endParaRPr lang="en-US" sz="3000" i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09F2FE-6660-412B-888A-C54E385EEF8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rgbClr val="CC3300"/>
                </a:solidFill>
              </a:rPr>
              <a:t>3. These haploid ascospores germinate and grow to produce multicellular mycelia  (Singular mycelium) and all of these cells are also haploid. </a:t>
            </a:r>
          </a:p>
          <a:p>
            <a:pPr eaLnBrk="1" hangingPunct="1"/>
            <a:r>
              <a:rPr lang="en-US" sz="3000" smtClean="0">
                <a:solidFill>
                  <a:srgbClr val="CC3300"/>
                </a:solidFill>
              </a:rPr>
              <a:t>The genotype of each product can thus be determined without carrying out the test cross or other genetic manipulations. </a:t>
            </a:r>
          </a:p>
          <a:p>
            <a:pPr eaLnBrk="1" hangingPunct="1"/>
            <a:r>
              <a:rPr lang="en-US" sz="3000" smtClean="0">
                <a:solidFill>
                  <a:srgbClr val="CC3300"/>
                </a:solidFill>
              </a:rPr>
              <a:t>Because of the haploid state of the mycelium, the presence of recessive marker is never masked by dominant alleles. </a:t>
            </a:r>
          </a:p>
          <a:p>
            <a:pPr eaLnBrk="1" hangingPunct="1"/>
            <a:r>
              <a:rPr lang="en-US" sz="3000" smtClean="0">
                <a:solidFill>
                  <a:srgbClr val="CC3300"/>
                </a:solidFill>
              </a:rPr>
              <a:t>4. Neurospora  can be grown on a simple synthetic media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621D05-EBE8-42E4-95E4-D0108EA5F7F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altLang="zh-TW" sz="3600" b="1" i="1" smtClean="0">
                <a:solidFill>
                  <a:schemeClr val="accent2"/>
                </a:solidFill>
                <a:ea typeface="PMingLiU" pitchFamily="18" charset="-120"/>
              </a:rPr>
              <a:t>Neurospora crassa</a:t>
            </a:r>
            <a:r>
              <a:rPr lang="en-US" altLang="zh-TW" sz="3600" b="1" smtClean="0">
                <a:solidFill>
                  <a:schemeClr val="accent2"/>
                </a:solidFill>
                <a:ea typeface="PMingLiU" pitchFamily="18" charset="-120"/>
              </a:rPr>
              <a:t> life cycle</a:t>
            </a:r>
            <a:endParaRPr lang="en-US" sz="3600" b="1" smtClean="0">
              <a:solidFill>
                <a:schemeClr val="accent2"/>
              </a:solidFill>
              <a:ea typeface="PMingLiU" pitchFamily="18" charset="-120"/>
            </a:endParaRPr>
          </a:p>
        </p:txBody>
      </p:sp>
      <p:pic>
        <p:nvPicPr>
          <p:cNvPr id="171012" name="Picture 4" descr="05_16b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r="22916"/>
          <a:stretch>
            <a:fillRect/>
          </a:stretch>
        </p:blipFill>
        <p:spPr>
          <a:xfrm>
            <a:off x="990600" y="762000"/>
            <a:ext cx="7391400" cy="54864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5E4AF3-7E5F-4D2D-81A4-90502320F48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  <a:ea typeface="PMingLiU" pitchFamily="18" charset="-120"/>
              </a:rPr>
              <a:t>Cytological basis of Crossing over</a:t>
            </a:r>
          </a:p>
        </p:txBody>
      </p:sp>
      <p:sp>
        <p:nvSpPr>
          <p:cNvPr id="17203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763000" cy="5867400"/>
          </a:xfrm>
        </p:spPr>
        <p:txBody>
          <a:bodyPr/>
          <a:lstStyle/>
          <a:p>
            <a:pPr eaLnBrk="1" hangingPunct="1"/>
            <a:r>
              <a:rPr lang="en-US" sz="2600" b="1" smtClean="0">
                <a:solidFill>
                  <a:srgbClr val="CC3300"/>
                </a:solidFill>
              </a:rPr>
              <a:t>Normally, the two chromosomes of any homologous pair are morphologically indistinguishable. </a:t>
            </a:r>
          </a:p>
          <a:p>
            <a:pPr eaLnBrk="1" hangingPunct="1"/>
            <a:r>
              <a:rPr lang="en-US" sz="2600" b="1" smtClean="0">
                <a:solidFill>
                  <a:srgbClr val="CC3300"/>
                </a:solidFill>
              </a:rPr>
              <a:t>Stern, Creighton and B. McClintock, however identified homologous that were morphologically distinguishable, that is they were not entirely homologous, </a:t>
            </a:r>
          </a:p>
          <a:p>
            <a:pPr eaLnBrk="1" hangingPunct="1"/>
            <a:r>
              <a:rPr lang="en-US" sz="2600" b="1" smtClean="0">
                <a:solidFill>
                  <a:srgbClr val="CC3300"/>
                </a:solidFill>
              </a:rPr>
              <a:t>Stern(1931)obtained a type of female  Drosophila in which two X chromosomes are different from each other and also from other sets of chromosomes.</a:t>
            </a:r>
          </a:p>
          <a:p>
            <a:pPr eaLnBrk="1" hangingPunct="1"/>
            <a:r>
              <a:rPr lang="en-US" sz="2600" b="1" smtClean="0">
                <a:solidFill>
                  <a:srgbClr val="CC3300"/>
                </a:solidFill>
              </a:rPr>
              <a:t>He found that X chromosome in which a piece of Y chromosome is attached.</a:t>
            </a:r>
          </a:p>
          <a:p>
            <a:pPr eaLnBrk="1" hangingPunct="1"/>
            <a:r>
              <a:rPr lang="en-US" sz="2600" b="1" smtClean="0">
                <a:solidFill>
                  <a:srgbClr val="CC3300"/>
                </a:solidFill>
              </a:rPr>
              <a:t>The second X chromosome has been broken into two unequal segments and is shorten than the unbroken X chromosome</a:t>
            </a:r>
          </a:p>
          <a:p>
            <a:pPr eaLnBrk="1" hangingPunct="1"/>
            <a:endParaRPr lang="en-US" sz="24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D6A026-F19B-424C-9B82-75822574E7A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Both the chromosomes can be distinguished by microscopic examination.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 broken C chromosomes contain a recessive gene (c) for carnation eye colour and the other chromosome contains dominant allele (C) red eyes.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In addition, the broken X chromosome contains a dominant gene (B) for narrow bar eyes while, homologous contain recessive allele (b) for normal round eyes.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Stern crossed this female having red bar eyes with a double recessive male having carnation round eyes.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EF0460-688F-4B78-9AEA-D69F3E707FA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3810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He selected only females for his experiment.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In the absence of crossing over, only two types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of female gametes are produced: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One type having broken X containing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 c and B genes;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Other type having X with  piece of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 Y attached containing C and b.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But if crossing over occurred two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More types of gametes are produced: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One type having c and b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in a normal size X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and the other type having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C and B on a 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broken X and with a piece of Y</a:t>
            </a:r>
          </a:p>
          <a:p>
            <a:pPr eaLnBrk="1" hangingPunct="1"/>
            <a:r>
              <a:rPr lang="en-US" sz="2000" b="1" smtClean="0">
                <a:solidFill>
                  <a:srgbClr val="CC3300"/>
                </a:solidFill>
              </a:rPr>
              <a:t>Chromosome.</a:t>
            </a:r>
          </a:p>
          <a:p>
            <a:pPr eaLnBrk="1" hangingPunct="1"/>
            <a:endParaRPr lang="en-US" sz="2000" b="1" smtClean="0">
              <a:solidFill>
                <a:srgbClr val="CC3300"/>
              </a:solidFill>
            </a:endParaRPr>
          </a:p>
          <a:p>
            <a:pPr eaLnBrk="1" hangingPunct="1"/>
            <a:endParaRPr lang="en-US" sz="2000" b="1" smtClean="0">
              <a:solidFill>
                <a:srgbClr val="CC3300"/>
              </a:solidFill>
            </a:endParaRPr>
          </a:p>
          <a:p>
            <a:pPr eaLnBrk="1" hangingPunct="1"/>
            <a:endParaRPr lang="en-US" sz="2000" b="1" smtClean="0">
              <a:solidFill>
                <a:srgbClr val="CC3300"/>
              </a:solidFill>
            </a:endParaRPr>
          </a:p>
        </p:txBody>
      </p:sp>
      <p:pic>
        <p:nvPicPr>
          <p:cNvPr id="174085" name="Picture 5" descr="0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/>
          <a:stretch>
            <a:fillRect/>
          </a:stretch>
        </p:blipFill>
        <p:spPr bwMode="auto">
          <a:xfrm>
            <a:off x="4881563" y="1752600"/>
            <a:ext cx="4262437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/>
          </a:p>
        </p:txBody>
      </p:sp>
    </p:spTree>
  </p:cSld>
  <p:clrMapOvr>
    <a:masterClrMapping/>
  </p:clrMapOvr>
  <p:transition spd="med">
    <p:fade thruBlk="1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EAE8A6-CEAF-4104-8F29-9EB7E33FB3F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169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2578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5109" name="Picture 5" descr="13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0863"/>
            <a:ext cx="8410575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944938" y="820738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2973388" y="947738"/>
            <a:ext cx="7350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</a:t>
            </a:r>
            <a:r>
              <a:rPr lang="en-US" altLang="zh-TW" sz="1300" b="1" baseline="-2500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 female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2670175" y="1201738"/>
            <a:ext cx="1290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Abnormality at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another locus of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X chromosome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4994275" y="735013"/>
            <a:ext cx="1193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Abnormality at</a:t>
            </a:r>
          </a:p>
          <a:p>
            <a:pPr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one locus of</a:t>
            </a:r>
          </a:p>
          <a:p>
            <a:pPr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X chromosome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4572000" y="811213"/>
            <a:ext cx="3952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 flipH="1">
            <a:off x="3990975" y="1301750"/>
            <a:ext cx="250825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2066925" y="2152650"/>
            <a:ext cx="690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No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crossing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over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876925" y="2146300"/>
            <a:ext cx="1177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Crossing over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during meiosis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in F</a:t>
            </a:r>
            <a:r>
              <a:rPr lang="en-US" altLang="zh-TW" sz="1300" b="1" baseline="-2500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 female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6292850" y="2479675"/>
            <a:ext cx="381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1100" b="1">
                <a:solidFill>
                  <a:srgbClr val="000000"/>
                </a:solidFill>
                <a:ea typeface="PMingLiU" pitchFamily="18" charset="-120"/>
              </a:rPr>
              <a:t> </a:t>
            </a:r>
            <a:endParaRPr lang="zh-TW" altLang="en-US" sz="2400" b="1">
              <a:ea typeface="PMingLiU" pitchFamily="18" charset="-120"/>
            </a:endParaRP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6257925" y="4202113"/>
            <a:ext cx="1158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Fertilization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by sperm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from carnation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</a:t>
            </a:r>
            <a:r>
              <a:rPr lang="en-US" altLang="zh-TW" sz="1300" b="1" baseline="-2500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 male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2862263" y="5581650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carnation,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bar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2343150" y="6213475"/>
            <a:ext cx="2160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Parental combinations of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both genetic traits and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chromosome abnormalities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535488" y="5648325"/>
            <a:ext cx="746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carnation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3748088" y="5648325"/>
            <a:ext cx="550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normal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5576888" y="5648325"/>
            <a:ext cx="257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bar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4657725" y="6213475"/>
            <a:ext cx="2173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Recombinant combinations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of both genetic traits and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chromosome abnormalities</a:t>
            </a:r>
            <a:endParaRPr lang="en-US" altLang="zh-TW" sz="2400" b="1">
              <a:ea typeface="PMingLiU" pitchFamily="18" charset="-120"/>
            </a:endParaRPr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1517650" y="4202113"/>
            <a:ext cx="1158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Fertilization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by sperm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from carnation</a:t>
            </a:r>
          </a:p>
          <a:p>
            <a:pPr algn="l">
              <a:lnSpc>
                <a:spcPct val="85000"/>
              </a:lnSpc>
            </a:pP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F</a:t>
            </a:r>
            <a:r>
              <a:rPr lang="en-US" altLang="zh-TW" sz="1300" b="1" baseline="-25000">
                <a:solidFill>
                  <a:srgbClr val="000000"/>
                </a:solidFill>
                <a:ea typeface="PMingLiU" pitchFamily="18" charset="-120"/>
              </a:rPr>
              <a:t>1</a:t>
            </a:r>
            <a:r>
              <a:rPr lang="en-US" altLang="zh-TW" sz="1300" b="1">
                <a:solidFill>
                  <a:srgbClr val="000000"/>
                </a:solidFill>
                <a:ea typeface="PMingLiU" pitchFamily="18" charset="-120"/>
              </a:rPr>
              <a:t> male</a:t>
            </a:r>
            <a:endParaRPr lang="en-US" altLang="zh-TW" sz="2400" b="1">
              <a:ea typeface="PMingLiU" pitchFamily="18" charset="-120"/>
            </a:endParaRPr>
          </a:p>
        </p:txBody>
      </p: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2860675" y="6011863"/>
            <a:ext cx="1477963" cy="182562"/>
            <a:chOff x="1841" y="3614"/>
            <a:chExt cx="931" cy="115"/>
          </a:xfrm>
        </p:grpSpPr>
        <p:sp>
          <p:nvSpPr>
            <p:cNvPr id="175152" name="Line 24"/>
            <p:cNvSpPr>
              <a:spLocks noChangeShapeType="1"/>
            </p:cNvSpPr>
            <p:nvPr/>
          </p:nvSpPr>
          <p:spPr bwMode="auto">
            <a:xfrm>
              <a:off x="2304" y="3671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3" name="Line 25"/>
            <p:cNvSpPr>
              <a:spLocks noChangeShapeType="1"/>
            </p:cNvSpPr>
            <p:nvPr/>
          </p:nvSpPr>
          <p:spPr bwMode="auto">
            <a:xfrm>
              <a:off x="1841" y="3614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4" name="Line 26"/>
            <p:cNvSpPr>
              <a:spLocks noChangeShapeType="1"/>
            </p:cNvSpPr>
            <p:nvPr/>
          </p:nvSpPr>
          <p:spPr bwMode="auto">
            <a:xfrm>
              <a:off x="2772" y="3614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5" name="Line 27"/>
            <p:cNvSpPr>
              <a:spLocks noChangeShapeType="1"/>
            </p:cNvSpPr>
            <p:nvPr/>
          </p:nvSpPr>
          <p:spPr bwMode="auto">
            <a:xfrm>
              <a:off x="1841" y="3669"/>
              <a:ext cx="9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28" name="Group 28"/>
          <p:cNvGrpSpPr>
            <a:grpSpLocks/>
          </p:cNvGrpSpPr>
          <p:nvPr/>
        </p:nvGrpSpPr>
        <p:grpSpPr bwMode="auto">
          <a:xfrm>
            <a:off x="4535488" y="6011863"/>
            <a:ext cx="1477962" cy="182562"/>
            <a:chOff x="1841" y="3614"/>
            <a:chExt cx="931" cy="115"/>
          </a:xfrm>
        </p:grpSpPr>
        <p:sp>
          <p:nvSpPr>
            <p:cNvPr id="175148" name="Line 29"/>
            <p:cNvSpPr>
              <a:spLocks noChangeShapeType="1"/>
            </p:cNvSpPr>
            <p:nvPr/>
          </p:nvSpPr>
          <p:spPr bwMode="auto">
            <a:xfrm>
              <a:off x="2304" y="3671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9" name="Line 30"/>
            <p:cNvSpPr>
              <a:spLocks noChangeShapeType="1"/>
            </p:cNvSpPr>
            <p:nvPr/>
          </p:nvSpPr>
          <p:spPr bwMode="auto">
            <a:xfrm>
              <a:off x="1841" y="3614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0" name="Line 31"/>
            <p:cNvSpPr>
              <a:spLocks noChangeShapeType="1"/>
            </p:cNvSpPr>
            <p:nvPr/>
          </p:nvSpPr>
          <p:spPr bwMode="auto">
            <a:xfrm>
              <a:off x="2772" y="3614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1" name="Line 32"/>
            <p:cNvSpPr>
              <a:spLocks noChangeShapeType="1"/>
            </p:cNvSpPr>
            <p:nvPr/>
          </p:nvSpPr>
          <p:spPr bwMode="auto">
            <a:xfrm>
              <a:off x="1841" y="3669"/>
              <a:ext cx="9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9" name="Rectangle 33"/>
          <p:cNvSpPr>
            <a:spLocks noChangeArrowheads="1"/>
          </p:cNvSpPr>
          <p:nvPr/>
        </p:nvSpPr>
        <p:spPr bwMode="auto">
          <a:xfrm>
            <a:off x="3165475" y="2071688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0" name="Rectangle 34"/>
          <p:cNvSpPr>
            <a:spLocks noChangeArrowheads="1"/>
          </p:cNvSpPr>
          <p:nvPr/>
        </p:nvSpPr>
        <p:spPr bwMode="auto">
          <a:xfrm>
            <a:off x="3136900" y="3232150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1" name="Rectangle 35"/>
          <p:cNvSpPr>
            <a:spLocks noChangeArrowheads="1"/>
          </p:cNvSpPr>
          <p:nvPr/>
        </p:nvSpPr>
        <p:spPr bwMode="auto">
          <a:xfrm>
            <a:off x="3859213" y="3232150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1300" b="1" i="1">
              <a:solidFill>
                <a:srgbClr val="000000"/>
              </a:solidFill>
              <a:ea typeface="PMingLiU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2" name="Rectangle 36"/>
          <p:cNvSpPr>
            <a:spLocks noChangeArrowheads="1"/>
          </p:cNvSpPr>
          <p:nvPr/>
        </p:nvSpPr>
        <p:spPr bwMode="auto">
          <a:xfrm>
            <a:off x="4621213" y="820738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1300" b="1" i="1">
              <a:solidFill>
                <a:srgbClr val="000000"/>
              </a:solidFill>
              <a:ea typeface="PMingLiU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3" name="Rectangle 37"/>
          <p:cNvSpPr>
            <a:spLocks noChangeArrowheads="1"/>
          </p:cNvSpPr>
          <p:nvPr/>
        </p:nvSpPr>
        <p:spPr bwMode="auto">
          <a:xfrm>
            <a:off x="2571750" y="3767138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4" name="Rectangle 38"/>
          <p:cNvSpPr>
            <a:spLocks noChangeArrowheads="1"/>
          </p:cNvSpPr>
          <p:nvPr/>
        </p:nvSpPr>
        <p:spPr bwMode="auto">
          <a:xfrm>
            <a:off x="2732088" y="4886325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5" name="Rectangle 39"/>
          <p:cNvSpPr>
            <a:spLocks noChangeArrowheads="1"/>
          </p:cNvSpPr>
          <p:nvPr/>
        </p:nvSpPr>
        <p:spPr bwMode="auto">
          <a:xfrm>
            <a:off x="3600450" y="4886325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6" name="Rectangle 40"/>
          <p:cNvSpPr>
            <a:spLocks noChangeArrowheads="1"/>
          </p:cNvSpPr>
          <p:nvPr/>
        </p:nvSpPr>
        <p:spPr bwMode="auto">
          <a:xfrm>
            <a:off x="3335338" y="4886325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7" name="Rectangle 41"/>
          <p:cNvSpPr>
            <a:spLocks noChangeArrowheads="1"/>
          </p:cNvSpPr>
          <p:nvPr/>
        </p:nvSpPr>
        <p:spPr bwMode="auto">
          <a:xfrm>
            <a:off x="4198938" y="4886325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1300" b="1" i="1">
              <a:solidFill>
                <a:srgbClr val="000000"/>
              </a:solidFill>
              <a:ea typeface="PMingLiU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8" name="Rectangle 42"/>
          <p:cNvSpPr>
            <a:spLocks noChangeArrowheads="1"/>
          </p:cNvSpPr>
          <p:nvPr/>
        </p:nvSpPr>
        <p:spPr bwMode="auto">
          <a:xfrm>
            <a:off x="4494213" y="4886325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39" name="Rectangle 43"/>
          <p:cNvSpPr>
            <a:spLocks noChangeArrowheads="1"/>
          </p:cNvSpPr>
          <p:nvPr/>
        </p:nvSpPr>
        <p:spPr bwMode="auto">
          <a:xfrm>
            <a:off x="5011738" y="4886325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0" name="Rectangle 44"/>
          <p:cNvSpPr>
            <a:spLocks noChangeArrowheads="1"/>
          </p:cNvSpPr>
          <p:nvPr/>
        </p:nvSpPr>
        <p:spPr bwMode="auto">
          <a:xfrm>
            <a:off x="5300663" y="4886325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1" name="Rectangle 45"/>
          <p:cNvSpPr>
            <a:spLocks noChangeArrowheads="1"/>
          </p:cNvSpPr>
          <p:nvPr/>
        </p:nvSpPr>
        <p:spPr bwMode="auto">
          <a:xfrm>
            <a:off x="5862638" y="4886325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1300" b="1" i="1">
              <a:solidFill>
                <a:srgbClr val="000000"/>
              </a:solidFill>
              <a:ea typeface="PMingLiU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2" name="Rectangle 46"/>
          <p:cNvSpPr>
            <a:spLocks noChangeArrowheads="1"/>
          </p:cNvSpPr>
          <p:nvPr/>
        </p:nvSpPr>
        <p:spPr bwMode="auto">
          <a:xfrm>
            <a:off x="6005513" y="3767138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3" name="Rectangle 47"/>
          <p:cNvSpPr>
            <a:spLocks noChangeArrowheads="1"/>
          </p:cNvSpPr>
          <p:nvPr/>
        </p:nvSpPr>
        <p:spPr bwMode="auto">
          <a:xfrm>
            <a:off x="5472113" y="3232150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1300" b="1" i="1">
              <a:solidFill>
                <a:srgbClr val="000000"/>
              </a:solidFill>
              <a:ea typeface="PMingLiU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4" name="Rectangle 48"/>
          <p:cNvSpPr>
            <a:spLocks noChangeArrowheads="1"/>
          </p:cNvSpPr>
          <p:nvPr/>
        </p:nvSpPr>
        <p:spPr bwMode="auto">
          <a:xfrm>
            <a:off x="5492750" y="2062163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1300" b="1" i="1">
              <a:solidFill>
                <a:srgbClr val="000000"/>
              </a:solidFill>
              <a:ea typeface="PMingLiU" pitchFamily="18" charset="-120"/>
            </a:endParaRP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5" name="Rectangle 49"/>
          <p:cNvSpPr>
            <a:spLocks noChangeArrowheads="1"/>
          </p:cNvSpPr>
          <p:nvPr/>
        </p:nvSpPr>
        <p:spPr bwMode="auto">
          <a:xfrm>
            <a:off x="4806950" y="3232150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r>
              <a:rPr lang="en-US" altLang="zh-TW" sz="1300" b="1" i="1" baseline="30000">
                <a:solidFill>
                  <a:srgbClr val="000000"/>
                </a:solidFill>
                <a:ea typeface="PMingLiU" pitchFamily="18" charset="-120"/>
              </a:rPr>
              <a:t>+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6" name="Rectangle 50"/>
          <p:cNvSpPr>
            <a:spLocks noChangeArrowheads="1"/>
          </p:cNvSpPr>
          <p:nvPr/>
        </p:nvSpPr>
        <p:spPr bwMode="auto">
          <a:xfrm>
            <a:off x="4824413" y="2071688"/>
            <a:ext cx="24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car</a:t>
            </a:r>
          </a:p>
          <a:p>
            <a:pPr>
              <a:lnSpc>
                <a:spcPct val="85000"/>
              </a:lnSpc>
            </a:pPr>
            <a:r>
              <a:rPr lang="en-US" altLang="zh-TW" sz="1300" b="1" i="1">
                <a:solidFill>
                  <a:srgbClr val="000000"/>
                </a:solidFill>
                <a:ea typeface="PMingLiU" pitchFamily="18" charset="-120"/>
              </a:rPr>
              <a:t>B</a:t>
            </a:r>
            <a:endParaRPr lang="en-US" altLang="zh-TW" sz="2400" b="1" i="1">
              <a:ea typeface="PMingLiU" pitchFamily="18" charset="-120"/>
            </a:endParaRPr>
          </a:p>
        </p:txBody>
      </p:sp>
      <p:sp>
        <p:nvSpPr>
          <p:cNvPr id="175147" name="Rectangle 51"/>
          <p:cNvSpPr>
            <a:spLocks noChangeArrowheads="1"/>
          </p:cNvSpPr>
          <p:nvPr/>
        </p:nvSpPr>
        <p:spPr bwMode="auto">
          <a:xfrm>
            <a:off x="228600" y="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200" b="1">
                <a:solidFill>
                  <a:schemeClr val="accent2"/>
                </a:solidFill>
                <a:latin typeface="Comic Sans MS" pitchFamily="66" charset="0"/>
                <a:ea typeface="PMingLiU" pitchFamily="18" charset="-120"/>
              </a:rPr>
              <a:t>Stern</a:t>
            </a:r>
            <a:r>
              <a:rPr lang="en-US" altLang="zh-TW" sz="3200" b="1">
                <a:solidFill>
                  <a:schemeClr val="accent2"/>
                </a:solidFill>
                <a:ea typeface="PMingLiU" pitchFamily="18" charset="-120"/>
              </a:rPr>
              <a:t>’</a:t>
            </a:r>
            <a:r>
              <a:rPr lang="en-US" altLang="zh-TW" sz="3200" b="1">
                <a:solidFill>
                  <a:schemeClr val="accent2"/>
                </a:solidFill>
                <a:latin typeface="Comic Sans MS" pitchFamily="66" charset="0"/>
                <a:ea typeface="PMingLiU" pitchFamily="18" charset="-120"/>
              </a:rPr>
              <a:t>s: crossing over in </a:t>
            </a:r>
            <a:r>
              <a:rPr lang="en-US" altLang="zh-TW" sz="3200" b="1" i="1">
                <a:solidFill>
                  <a:schemeClr val="accent2"/>
                </a:solidFill>
                <a:latin typeface="Comic Sans MS" pitchFamily="66" charset="0"/>
                <a:ea typeface="PMingLiU" pitchFamily="18" charset="-120"/>
              </a:rPr>
              <a:t>Drosophila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1A717B-BE59-43B0-94B0-B8CB7A42CC4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19459" name="Picture 2" descr="howtopunne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D54F74-033F-4557-94AD-FC4D0977848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Factors affecting crossing over</a:t>
            </a: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1. High temperature increases the frequency of crossing over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2. X-ray increases the frequency.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3. The frequency crossing over decreases with increasing age in female Drosophila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4. Crossing over is less frequent near centromeres and the tips of the chromosomes.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5. Nutritional and chemical effect: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912D5C-9810-4D56-B807-A95251BECF5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Linkage Mapping</a:t>
            </a:r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Each gene is found at a fixed position on a particular chromosome.  Making a map of their locations allows us to identify and study them better.  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In modern times, we can use the locations to clone the genes so we can better understand what they do and why they cause genetic diseases when mutated.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Thus, the percentage of gametes that had a crossover between two genes is a measure of how far apart those two genes are.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F5E619-497E-4098-A9B2-7648E986E9A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Alfred Sturtevant, a student of Morgan’s was assigned a project of consolidating the early information on </a:t>
            </a:r>
            <a:r>
              <a:rPr lang="en-US" sz="2800" i="1" smtClean="0">
                <a:solidFill>
                  <a:srgbClr val="CC3300"/>
                </a:solidFill>
              </a:rPr>
              <a:t>D. melonogaster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He conceived an approach in which recombination data would be used to describe the physical relationship of genes on a chromosome in a linear arrangement called linkage map or genetic map.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7FF34B-2764-4162-B3BC-FF436FFE700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9204" name="Picture 4" descr="T05-0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496888"/>
            <a:ext cx="5867400" cy="3802062"/>
          </a:xfrm>
          <a:noFill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458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For example, here </a:t>
            </a:r>
            <a:r>
              <a:rPr lang="en-US" sz="3200" b="1">
                <a:solidFill>
                  <a:srgbClr val="990099"/>
                </a:solidFill>
              </a:rPr>
              <a:t>11.26%</a:t>
            </a:r>
            <a:r>
              <a:rPr lang="en-US" sz="3200" b="1">
                <a:solidFill>
                  <a:schemeClr val="accent2"/>
                </a:solidFill>
              </a:rPr>
              <a:t> of the offspring from the cross in Table were recombinant between genes </a:t>
            </a:r>
            <a:r>
              <a:rPr lang="en-US" sz="3200" b="1">
                <a:solidFill>
                  <a:srgbClr val="990099"/>
                </a:solidFill>
              </a:rPr>
              <a:t>pp and ll</a:t>
            </a:r>
            <a:r>
              <a:rPr lang="en-US" sz="3200" b="1">
                <a:solidFill>
                  <a:schemeClr val="accent2"/>
                </a:solidFill>
              </a:rPr>
              <a:t>, making the map distance between them </a:t>
            </a:r>
            <a:r>
              <a:rPr lang="en-US" sz="3200" b="1">
                <a:solidFill>
                  <a:srgbClr val="990099"/>
                </a:solidFill>
              </a:rPr>
              <a:t>11.26 map unit.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03C89F-225E-475E-857C-208B32A603D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As pointed out by T. H. Morgan and </a:t>
            </a:r>
            <a:r>
              <a:rPr lang="en-US" sz="2800" smtClean="0">
                <a:solidFill>
                  <a:srgbClr val="990099"/>
                </a:solidFill>
              </a:rPr>
              <a:t>Alfred Sturtevant</a:t>
            </a:r>
            <a:r>
              <a:rPr lang="en-US" sz="2800" smtClean="0">
                <a:solidFill>
                  <a:srgbClr val="CC3300"/>
                </a:solidFill>
              </a:rPr>
              <a:t>, who produced the first Drosophila gene map in 1913.  Morgan was the founder of Drosophila genetics, and in his honor a recombination map unit is called a </a:t>
            </a:r>
            <a:r>
              <a:rPr lang="en-US" sz="2800" smtClean="0">
                <a:solidFill>
                  <a:srgbClr val="990099"/>
                </a:solidFill>
              </a:rPr>
              <a:t>centiMorgan (cM).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 map unit, or centiMorgan, is equal to crossing over between 2 genes in 1% of the gametes.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81781D-98FE-4CE1-9A59-B4700ECED97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125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1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991600" cy="5867400"/>
          </a:xfrm>
        </p:spPr>
        <p:txBody>
          <a:bodyPr/>
          <a:lstStyle/>
          <a:p>
            <a:pPr marL="0" indent="0" eaLnBrk="1" hangingPunct="1"/>
            <a:r>
              <a:rPr lang="en-US" sz="2400" b="1" smtClean="0">
                <a:solidFill>
                  <a:srgbClr val="CC3300"/>
                </a:solidFill>
              </a:rPr>
              <a:t>Morgan and his students discovered a number of genes in D.melonogaster and examined their progeny, they found  substantial variation in the frequency of recombination for different gene pair. </a:t>
            </a:r>
          </a:p>
          <a:p>
            <a:pPr marL="0" indent="0" eaLnBrk="1" hangingPunct="1"/>
            <a:endParaRPr lang="en-US" sz="2400" b="1" smtClean="0">
              <a:solidFill>
                <a:srgbClr val="CC3300"/>
              </a:solidFill>
            </a:endParaRPr>
          </a:p>
        </p:txBody>
      </p:sp>
      <p:graphicFrame>
        <p:nvGraphicFramePr>
          <p:cNvPr id="521253" name="Group 37"/>
          <p:cNvGraphicFramePr>
            <a:graphicFrameLocks noGrp="1"/>
          </p:cNvGraphicFramePr>
          <p:nvPr>
            <p:ph sz="half" idx="2"/>
          </p:nvPr>
        </p:nvGraphicFramePr>
        <p:xfrm>
          <a:off x="228600" y="2209800"/>
          <a:ext cx="8458200" cy="4191000"/>
        </p:xfrm>
        <a:graphic>
          <a:graphicData uri="http://schemas.openxmlformats.org/drawingml/2006/table">
            <a:tbl>
              <a:tblPr/>
              <a:tblGrid>
                <a:gridCol w="4810125"/>
                <a:gridCol w="3648075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Genes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Recombination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Yellow (Y) – White (W)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Yellow (Y) – Vermilion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White (W) – Vermilion (V)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Vermilion (V)- Miniature(M)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White (W) –Miniature(M)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White (W) – rudimentary (r)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Vermilion (V)– rudimentary (r)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214/21.736  = 0.010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1,464/4551   = 0.322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471/1,584    = 0.297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17/573        = 0.030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2,062/6116  = 0.337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406/898      = 0.452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109/405     =  0.269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26D801-EC53-4F37-AE17-0436A1E93A5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916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Sturtevant constructed a map beginning with Y at 0.0 on left side and using the frequencies of recombination between adjacent genes.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	     </a:t>
            </a:r>
            <a:r>
              <a:rPr lang="en-US" sz="2400" smtClean="0">
                <a:solidFill>
                  <a:schemeClr val="accent2"/>
                </a:solidFill>
              </a:rPr>
              <a:t>Y  W                                 V         M                            r</a:t>
            </a:r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</a:rPr>
              <a:t>         </a:t>
            </a:r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</a:rPr>
              <a:t>          </a:t>
            </a:r>
            <a:r>
              <a:rPr lang="en-US" sz="2400" smtClean="0">
                <a:solidFill>
                  <a:srgbClr val="FF3300"/>
                </a:solidFill>
              </a:rPr>
              <a:t>*    *                                *          *                            *</a:t>
            </a:r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</a:rPr>
              <a:t>        </a:t>
            </a:r>
            <a:r>
              <a:rPr lang="en-US" sz="2400" smtClean="0">
                <a:solidFill>
                  <a:srgbClr val="990099"/>
                </a:solidFill>
              </a:rPr>
              <a:t>0.0  1.0                            30.7    33.7                     57.6</a:t>
            </a:r>
          </a:p>
        </p:txBody>
      </p:sp>
      <p:sp>
        <p:nvSpPr>
          <p:cNvPr id="182277" name="Line 6"/>
          <p:cNvSpPr>
            <a:spLocks noChangeShapeType="1"/>
          </p:cNvSpPr>
          <p:nvPr/>
        </p:nvSpPr>
        <p:spPr bwMode="auto">
          <a:xfrm>
            <a:off x="1066800" y="3505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DD5FF7-8763-4B48-BFCC-384152A62E8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Three Point Crossing over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3301" name="Picture 4" descr="lin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52101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1F15CE-8339-463A-870C-0DCB97A85FC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Three – Point Crossing over </a:t>
            </a:r>
          </a:p>
        </p:txBody>
      </p:sp>
      <p:pic>
        <p:nvPicPr>
          <p:cNvPr id="184324" name="Picture 5" descr="F05-1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343400" cy="4892675"/>
          </a:xfrm>
          <a:noFill/>
        </p:spPr>
      </p:pic>
      <p:sp>
        <p:nvSpPr>
          <p:cNvPr id="184325" name="Text Box 6"/>
          <p:cNvSpPr txBox="1">
            <a:spLocks noChangeArrowheads="1"/>
          </p:cNvSpPr>
          <p:nvPr/>
        </p:nvSpPr>
        <p:spPr bwMode="auto">
          <a:xfrm>
            <a:off x="4572000" y="1219200"/>
            <a:ext cx="4572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Assuming that </a:t>
            </a:r>
            <a:r>
              <a:rPr lang="en-US" sz="2400" b="1">
                <a:solidFill>
                  <a:srgbClr val="990099"/>
                </a:solidFill>
              </a:rPr>
              <a:t>3 genes</a:t>
            </a:r>
            <a:r>
              <a:rPr lang="en-US" sz="2400" b="1">
                <a:solidFill>
                  <a:srgbClr val="CC3300"/>
                </a:solidFill>
              </a:rPr>
              <a:t> involved are arranged in a linear fashion; there are 3 possible order.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</a:rPr>
              <a:t>Each having a different gene in the center.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CC3300"/>
                </a:solidFill>
              </a:rPr>
              <a:t>With 3 linked genes, there are 3 different recombination frequencies between pair of loci: </a:t>
            </a:r>
            <a:r>
              <a:rPr lang="en-US" sz="2400" b="1">
                <a:solidFill>
                  <a:srgbClr val="990099"/>
                </a:solidFill>
              </a:rPr>
              <a:t>between v and ct; between ct and cv; between v and cv.</a:t>
            </a:r>
            <a:r>
              <a:rPr lang="en-US" sz="2400" b="1">
                <a:solidFill>
                  <a:srgbClr val="CC3300"/>
                </a:solidFill>
              </a:rPr>
              <a:t>  </a:t>
            </a:r>
          </a:p>
          <a:p>
            <a:pPr algn="l" eaLnBrk="1" hangingPunct="1">
              <a:spcBef>
                <a:spcPct val="50000"/>
              </a:spcBef>
            </a:pPr>
            <a:endParaRPr lang="en-US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C6862C-4C49-4760-970A-BB7AEB54179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179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</a:t>
            </a:r>
          </a:p>
        </p:txBody>
      </p:sp>
      <p:pic>
        <p:nvPicPr>
          <p:cNvPr id="18534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6"/>
          <a:stretch>
            <a:fillRect/>
          </a:stretch>
        </p:blipFill>
        <p:spPr bwMode="auto">
          <a:xfrm>
            <a:off x="-3733800" y="1066800"/>
            <a:ext cx="79248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Text Box 16"/>
          <p:cNvSpPr txBox="1">
            <a:spLocks noChangeArrowheads="1"/>
          </p:cNvSpPr>
          <p:nvPr/>
        </p:nvSpPr>
        <p:spPr bwMode="auto">
          <a:xfrm>
            <a:off x="3733800" y="1752600"/>
            <a:ext cx="6248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calculate distances: </a:t>
            </a:r>
          </a:p>
          <a:p>
            <a:pPr algn="l" eaLnBrk="1" hangingPunct="1"/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	2 genes at a time;</a:t>
            </a:r>
          </a:p>
          <a:p>
            <a:pPr algn="l" eaLnBrk="1" hangingPunct="1"/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	</a:t>
            </a:r>
            <a:r>
              <a:rPr lang="en-US" sz="2800" i="1">
                <a:solidFill>
                  <a:srgbClr val="990099"/>
                </a:solidFill>
                <a:sym typeface="Wingdings 3" pitchFamily="18" charset="2"/>
              </a:rPr>
              <a:t>e.g.</a:t>
            </a:r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: </a:t>
            </a:r>
            <a:r>
              <a:rPr lang="en-US" sz="2800" i="1">
                <a:solidFill>
                  <a:srgbClr val="990099"/>
                </a:solidFill>
                <a:sym typeface="Wingdings 3" pitchFamily="18" charset="2"/>
              </a:rPr>
              <a:t>v </a:t>
            </a:r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  </a:t>
            </a:r>
            <a:r>
              <a:rPr lang="en-US" sz="2800" i="1">
                <a:solidFill>
                  <a:srgbClr val="990099"/>
                </a:solidFill>
                <a:sym typeface="Wingdings 3" pitchFamily="18" charset="2"/>
              </a:rPr>
              <a:t>ct</a:t>
            </a:r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 = </a:t>
            </a:r>
          </a:p>
          <a:p>
            <a:pPr algn="l" eaLnBrk="1" hangingPunct="1"/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[ ( </a:t>
            </a:r>
            <a:r>
              <a:rPr lang="en-US" sz="2800">
                <a:solidFill>
                  <a:schemeClr val="accent2"/>
                </a:solidFill>
                <a:sym typeface="Wingdings 3" pitchFamily="18" charset="2"/>
              </a:rPr>
              <a:t>89 +3</a:t>
            </a:r>
            <a:r>
              <a:rPr lang="en-US" sz="2800">
                <a:solidFill>
                  <a:srgbClr val="990099"/>
                </a:solidFill>
                <a:sym typeface="Wingdings 3" pitchFamily="18" charset="2"/>
              </a:rPr>
              <a:t>) / 1448 ] x 100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6B5E60-9607-4212-92AE-35C3975B232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724C26"/>
                </a:solidFill>
              </a:rPr>
              <a:t>				</a:t>
            </a:r>
            <a:r>
              <a:rPr lang="en-US" sz="4400" b="1" smtClean="0">
                <a:solidFill>
                  <a:schemeClr val="accent2"/>
                </a:solidFill>
              </a:rPr>
              <a:t>Equation</a:t>
            </a:r>
          </a:p>
          <a:p>
            <a:pPr eaLnBrk="1" hangingPunct="1"/>
            <a:r>
              <a:rPr lang="en-US" sz="3600" b="1" smtClean="0">
                <a:solidFill>
                  <a:srgbClr val="724C26"/>
                </a:solidFill>
              </a:rPr>
              <a:t>The formula 2</a:t>
            </a:r>
            <a:r>
              <a:rPr lang="en-US" sz="3600" b="1" baseline="30000" smtClean="0">
                <a:solidFill>
                  <a:srgbClr val="724C26"/>
                </a:solidFill>
              </a:rPr>
              <a:t>n</a:t>
            </a:r>
            <a:r>
              <a:rPr lang="en-US" sz="3600" b="1" smtClean="0">
                <a:solidFill>
                  <a:srgbClr val="724C26"/>
                </a:solidFill>
              </a:rPr>
              <a:t> can be used, where “n” = the number of heterozygous traits.</a:t>
            </a:r>
          </a:p>
          <a:p>
            <a:pPr eaLnBrk="1" hangingPunct="1"/>
            <a:r>
              <a:rPr lang="en-US" sz="3600" b="1" smtClean="0">
                <a:solidFill>
                  <a:srgbClr val="724C26"/>
                </a:solidFill>
              </a:rPr>
              <a:t>Ex:  TtRr, n=2</a:t>
            </a:r>
          </a:p>
          <a:p>
            <a:pPr eaLnBrk="1" hangingPunct="1"/>
            <a:r>
              <a:rPr lang="en-US" sz="3600" b="1" smtClean="0">
                <a:solidFill>
                  <a:srgbClr val="724C26"/>
                </a:solidFill>
              </a:rPr>
              <a:t>        2</a:t>
            </a:r>
            <a:r>
              <a:rPr lang="en-US" sz="3600" b="1" baseline="30000" smtClean="0">
                <a:solidFill>
                  <a:srgbClr val="724C26"/>
                </a:solidFill>
              </a:rPr>
              <a:t>2</a:t>
            </a:r>
            <a:r>
              <a:rPr lang="en-US" sz="3600" b="1" smtClean="0">
                <a:solidFill>
                  <a:srgbClr val="724C26"/>
                </a:solidFill>
              </a:rPr>
              <a:t> or 4 different kinds of gametes are possible.</a:t>
            </a:r>
          </a:p>
          <a:p>
            <a:pPr eaLnBrk="1" hangingPunct="1"/>
            <a:r>
              <a:rPr lang="en-US" sz="3600" b="1" smtClean="0">
                <a:solidFill>
                  <a:srgbClr val="724C26"/>
                </a:solidFill>
              </a:rPr>
              <a:t>   TR, tR, Tr, tr</a:t>
            </a:r>
          </a:p>
          <a:p>
            <a:pPr eaLnBrk="1" hangingPunct="1"/>
            <a:endParaRPr lang="en-US" sz="3600" b="1" smtClean="0">
              <a:solidFill>
                <a:srgbClr val="724C2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58E19B-9FE8-44D2-A227-F5EF052F8D6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6373" name="Picture 4" descr="F05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8768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4" name="Rectangle 5"/>
          <p:cNvSpPr>
            <a:spLocks noChangeArrowheads="1"/>
          </p:cNvSpPr>
          <p:nvPr/>
        </p:nvSpPr>
        <p:spPr bwMode="auto">
          <a:xfrm>
            <a:off x="990600" y="457200"/>
            <a:ext cx="37258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CommonBullets" pitchFamily="34" charset="2"/>
              <a:buNone/>
            </a:pPr>
            <a:r>
              <a:rPr lang="en-US" b="1" i="1">
                <a:solidFill>
                  <a:schemeClr val="accent2"/>
                </a:solidFill>
              </a:rPr>
              <a:t>Drosophila </a:t>
            </a:r>
            <a:r>
              <a:rPr lang="en-US" b="1">
                <a:solidFill>
                  <a:schemeClr val="accent2"/>
                </a:solidFill>
              </a:rPr>
              <a:t>...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078F8B-6D67-41F2-BB03-EBF09DC4702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i="1" smtClean="0">
                <a:solidFill>
                  <a:srgbClr val="990099"/>
                </a:solidFill>
              </a:rPr>
              <a:t>  </a:t>
            </a:r>
            <a:r>
              <a:rPr lang="en-US" sz="3200" b="1" i="1" smtClean="0">
                <a:solidFill>
                  <a:schemeClr val="accent2"/>
                </a:solidFill>
              </a:rPr>
              <a:t># </a:t>
            </a:r>
            <a:r>
              <a:rPr lang="en-US" sz="3200" i="1" smtClean="0">
                <a:solidFill>
                  <a:srgbClr val="990099"/>
                </a:solidFill>
              </a:rPr>
              <a:t>gene isolation ...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  </a:t>
            </a:r>
            <a:r>
              <a:rPr lang="en-US" sz="3200" b="1" smtClean="0">
                <a:solidFill>
                  <a:schemeClr val="accent2"/>
                </a:solidFill>
              </a:rPr>
              <a:t># </a:t>
            </a:r>
            <a:r>
              <a:rPr lang="en-US" sz="3200" smtClean="0">
                <a:solidFill>
                  <a:srgbClr val="990099"/>
                </a:solidFill>
              </a:rPr>
              <a:t>mapping 1st step…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 </a:t>
            </a:r>
            <a:r>
              <a:rPr lang="en-US" sz="3200" b="1" smtClean="0">
                <a:solidFill>
                  <a:schemeClr val="accent2"/>
                </a:solidFill>
              </a:rPr>
              <a:t># </a:t>
            </a:r>
            <a:r>
              <a:rPr lang="en-US" sz="3200" smtClean="0">
                <a:solidFill>
                  <a:srgbClr val="990099"/>
                </a:solidFill>
              </a:rPr>
              <a:t>tomato…</a:t>
            </a:r>
          </a:p>
          <a:p>
            <a:pPr eaLnBrk="1" hangingPunct="1"/>
            <a:endParaRPr lang="en-US" sz="3200" smtClean="0">
              <a:solidFill>
                <a:srgbClr val="990099"/>
              </a:solidFill>
            </a:endParaRPr>
          </a:p>
        </p:txBody>
      </p:sp>
      <p:pic>
        <p:nvPicPr>
          <p:cNvPr id="187397" name="Picture 4" descr="F05-1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914400"/>
            <a:ext cx="41862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8" name="Picture 5" descr="F05-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1304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9" name="Rectangle 8"/>
          <p:cNvSpPr>
            <a:spLocks noChangeArrowheads="1"/>
          </p:cNvSpPr>
          <p:nvPr/>
        </p:nvSpPr>
        <p:spPr bwMode="auto">
          <a:xfrm>
            <a:off x="5892800" y="5786438"/>
            <a:ext cx="2979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</a:rPr>
              <a:t>map (ca. 1952)</a:t>
            </a:r>
          </a:p>
        </p:txBody>
      </p:sp>
      <p:sp>
        <p:nvSpPr>
          <p:cNvPr id="187400" name="Rectangle 9"/>
          <p:cNvSpPr>
            <a:spLocks noChangeArrowheads="1"/>
          </p:cNvSpPr>
          <p:nvPr/>
        </p:nvSpPr>
        <p:spPr bwMode="auto">
          <a:xfrm>
            <a:off x="609600" y="54102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990099"/>
                </a:solidFill>
              </a:rPr>
              <a:t>chromosome</a:t>
            </a:r>
          </a:p>
          <a:p>
            <a:pPr algn="l"/>
            <a:r>
              <a:rPr lang="en-US" sz="2800">
                <a:solidFill>
                  <a:srgbClr val="990099"/>
                </a:solidFill>
              </a:rPr>
              <a:t>  numbering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C6AD26-EDD9-47B5-88D1-421C8F8F61C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smtClean="0"/>
              <a:t>Interference </a:t>
            </a:r>
          </a:p>
        </p:txBody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RF is defined as the proportion of exchange between two linked genes.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 we seen more than one recombinational exchange may occur on a chromosome.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standard way of describing the difference between the observed and expected numbers of double crossing over was first used by H.J.Muller.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Interference 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 =      Observed frequency of double recombinants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    1 -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           Expected frequency of double recombinants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</a:t>
            </a:r>
          </a:p>
        </p:txBody>
      </p:sp>
      <p:sp>
        <p:nvSpPr>
          <p:cNvPr id="188421" name="Line 4"/>
          <p:cNvSpPr>
            <a:spLocks noChangeShapeType="1"/>
          </p:cNvSpPr>
          <p:nvPr/>
        </p:nvSpPr>
        <p:spPr bwMode="auto">
          <a:xfrm>
            <a:off x="1371600" y="51054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5D2E03-4B13-42E7-8550-7321A1329DF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Positive value indicated interference between recombination recombination events.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While, values near zero suggesting no interference, that is that different recombinant events are independent to each other. </a:t>
            </a:r>
          </a:p>
          <a:p>
            <a:pPr eaLnBrk="1" hangingPunct="1"/>
            <a:r>
              <a:rPr lang="en-US" sz="2800" b="1" smtClean="0">
                <a:solidFill>
                  <a:srgbClr val="CC3300"/>
                </a:solidFill>
              </a:rPr>
              <a:t>For closely linked genes, the measure of interference may often be near one, while for widely separated genes on the same chromosome, I is often near zero.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CC6339-18C9-4D6C-94F9-420FEF9310F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altLang="zh-TW" sz="2800" b="1" smtClean="0">
                <a:solidFill>
                  <a:schemeClr val="accent2"/>
                </a:solidFill>
                <a:ea typeface="PMingLiU" pitchFamily="18" charset="-120"/>
              </a:rPr>
              <a:t>Try this</a:t>
            </a:r>
            <a:endParaRPr lang="en-US" sz="2800" b="1" smtClean="0">
              <a:solidFill>
                <a:schemeClr val="accent2"/>
              </a:solidFill>
              <a:ea typeface="PMingLiU" pitchFamily="18" charset="-120"/>
            </a:endParaRP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0469" name="Picture 4" descr="0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 r="66667"/>
          <a:stretch>
            <a:fillRect/>
          </a:stretch>
        </p:blipFill>
        <p:spPr bwMode="auto">
          <a:xfrm>
            <a:off x="2209800" y="990600"/>
            <a:ext cx="28813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37A795-328E-4F48-ACE8-95DF932519E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altLang="zh-TW" b="1" smtClean="0">
                <a:solidFill>
                  <a:schemeClr val="accent2"/>
                </a:solidFill>
                <a:ea typeface="PMingLiU" pitchFamily="18" charset="-120"/>
              </a:rPr>
              <a:t>Mapping:  Locating genes along a chromosome</a:t>
            </a:r>
            <a:endParaRPr lang="en-US" b="1" smtClean="0">
              <a:solidFill>
                <a:schemeClr val="accent2"/>
              </a:solidFill>
              <a:ea typeface="PMingLiU" pitchFamily="18" charset="-120"/>
            </a:endParaRP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1493" name="Picture 4" descr="05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740"/>
          <a:stretch>
            <a:fillRect/>
          </a:stretch>
        </p:blipFill>
        <p:spPr bwMode="auto">
          <a:xfrm>
            <a:off x="1947863" y="1460500"/>
            <a:ext cx="5097462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F3427F-2C0A-4353-AA97-303F65C17BC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0668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chemeClr val="accent2"/>
                </a:solidFill>
              </a:rPr>
              <a:t>SEX DETERMINATION</a:t>
            </a:r>
            <a:r>
              <a:rPr lang="en-US" smtClean="0"/>
              <a:t> 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63000" cy="57912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What determines Maleness and femaleness?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	Nature encompasses a vast array of diverse mechanisms of sex determination in different species.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Generally in any organism, individual normally exhibit one of the two sex phenotype: female or male.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In such sp, females produce female gametes (egg, ovules or macrospores) and males produce male gametes (sperm, pollen or microspores)</a:t>
            </a:r>
          </a:p>
          <a:p>
            <a:pPr eaLnBrk="1" hangingPunct="1"/>
            <a:r>
              <a:rPr lang="en-US" sz="2400" b="1" smtClean="0">
                <a:solidFill>
                  <a:schemeClr val="accent2"/>
                </a:solidFill>
              </a:rPr>
              <a:t>Dioecious :</a:t>
            </a:r>
            <a:r>
              <a:rPr lang="en-US" sz="2400" smtClean="0">
                <a:solidFill>
                  <a:srgbClr val="CC3300"/>
                </a:solidFill>
              </a:rPr>
              <a:t> Sp with separation of the sexes in different individuals are called dioecious – all the higher animals and some higher plants are e.g.</a:t>
            </a:r>
          </a:p>
          <a:p>
            <a:pPr eaLnBrk="1" hangingPunct="1"/>
            <a:r>
              <a:rPr lang="en-US" sz="2400" b="1" smtClean="0">
                <a:solidFill>
                  <a:schemeClr val="accent2"/>
                </a:solidFill>
              </a:rPr>
              <a:t>Monoecious</a:t>
            </a:r>
            <a:r>
              <a:rPr lang="en-US" sz="2400" smtClean="0">
                <a:solidFill>
                  <a:srgbClr val="CC3300"/>
                </a:solidFill>
              </a:rPr>
              <a:t>: Sp in which both male and female gametes are produced by each individual are monoecious,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6FB03B-9F60-4557-98A3-7BF50F1FC1F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lower animals, the production of both eggs and sperms by the same organisms is more commonly called </a:t>
            </a:r>
            <a:r>
              <a:rPr lang="en-US" sz="2800" b="1" smtClean="0">
                <a:solidFill>
                  <a:schemeClr val="accent2"/>
                </a:solidFill>
              </a:rPr>
              <a:t>hermaphroditism</a:t>
            </a:r>
            <a:r>
              <a:rPr lang="en-US" sz="2800" smtClean="0">
                <a:solidFill>
                  <a:srgbClr val="CC3300"/>
                </a:solidFill>
              </a:rPr>
              <a:t>, and individual organism producing both types of gametes are termed </a:t>
            </a:r>
            <a:r>
              <a:rPr lang="en-US" sz="2800" b="1" smtClean="0">
                <a:solidFill>
                  <a:schemeClr val="accent2"/>
                </a:solidFill>
              </a:rPr>
              <a:t>hermaphrodites</a:t>
            </a:r>
            <a:r>
              <a:rPr lang="en-US" sz="2800" smtClean="0">
                <a:solidFill>
                  <a:srgbClr val="CC3300"/>
                </a:solidFill>
              </a:rPr>
              <a:t>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Although the two sex phenotypes are usually quite distinguishable in human and fruit flies, this is not universally the case.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lower eukaryotes, the two genetically distinct types of gametes are sometimes morphologically indistinguishable; this is called </a:t>
            </a:r>
            <a:r>
              <a:rPr lang="en-US" sz="2800" b="1" smtClean="0">
                <a:solidFill>
                  <a:schemeClr val="accent2"/>
                </a:solidFill>
              </a:rPr>
              <a:t>isogamy</a:t>
            </a:r>
            <a:r>
              <a:rPr lang="en-US" sz="2800" smtClean="0">
                <a:solidFill>
                  <a:srgbClr val="CC3300"/>
                </a:solidFill>
              </a:rPr>
              <a:t>.  E.g., green alga </a:t>
            </a:r>
            <a:r>
              <a:rPr lang="en-US" sz="2800" i="1" smtClean="0">
                <a:solidFill>
                  <a:srgbClr val="CC3300"/>
                </a:solidFill>
              </a:rPr>
              <a:t>Chlamydomonas</a:t>
            </a:r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FC0AE9-0171-40D7-BBE9-F674B8287D2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Sex Chromosomes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At the cellular level the sex of an individual is determined genetically by the </a:t>
            </a:r>
            <a:r>
              <a:rPr lang="en-US" sz="2800" b="1" smtClean="0">
                <a:solidFill>
                  <a:schemeClr val="accent2"/>
                </a:solidFill>
              </a:rPr>
              <a:t>sex chromosomes.</a:t>
            </a:r>
          </a:p>
          <a:p>
            <a:pPr eaLnBrk="1" hangingPunct="1"/>
            <a:r>
              <a:rPr lang="en-US" sz="2400" smtClean="0"/>
              <a:t>XX = female, XY = male</a:t>
            </a:r>
          </a:p>
          <a:p>
            <a:pPr eaLnBrk="1" hangingPunct="1"/>
            <a:r>
              <a:rPr lang="en-US" sz="2400" smtClean="0"/>
              <a:t>All other chromosomes are called</a:t>
            </a:r>
          </a:p>
          <a:p>
            <a:pPr eaLnBrk="1" hangingPunct="1"/>
            <a:r>
              <a:rPr lang="en-US" sz="2400" smtClean="0"/>
              <a:t> “autosomes” </a:t>
            </a:r>
          </a:p>
          <a:p>
            <a:pPr eaLnBrk="1" hangingPunct="1"/>
            <a:r>
              <a:rPr lang="en-US" sz="2400" smtClean="0"/>
              <a:t> Thus, humans have </a:t>
            </a:r>
          </a:p>
          <a:p>
            <a:pPr eaLnBrk="1" hangingPunct="1"/>
            <a:r>
              <a:rPr lang="en-US" sz="2400" smtClean="0"/>
              <a:t>46 chromosomes, (44+2)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  <p:pic>
        <p:nvPicPr>
          <p:cNvPr id="194565" name="Picture 5" descr="kary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038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The image “http://www.microscopix.co.uk/chromosomes/16306.gif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35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0D1EE7-BC66-478A-ABB3-EF666D87C4B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189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48006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800"/>
              <a:t>Human males are the </a:t>
            </a:r>
            <a:r>
              <a:rPr lang="en-US" sz="2800">
                <a:solidFill>
                  <a:schemeClr val="accent2"/>
                </a:solidFill>
              </a:rPr>
              <a:t>heterogametic</a:t>
            </a:r>
            <a:r>
              <a:rPr lang="en-US" sz="2800"/>
              <a:t> sex with two  different sex chromosomes, (XY).</a:t>
            </a:r>
          </a:p>
          <a:p>
            <a:pPr algn="l" eaLnBrk="1" hangingPunct="1"/>
            <a:endParaRPr lang="en-US" sz="2800"/>
          </a:p>
          <a:p>
            <a:pPr algn="l" eaLnBrk="1" hangingPunct="1"/>
            <a:r>
              <a:rPr lang="en-US" sz="2800"/>
              <a:t>Human females are the      </a:t>
            </a:r>
            <a:r>
              <a:rPr lang="en-US" sz="2800">
                <a:solidFill>
                  <a:schemeClr val="accent2"/>
                </a:solidFill>
              </a:rPr>
              <a:t>homogametic sex</a:t>
            </a:r>
            <a:r>
              <a:rPr lang="en-US" sz="2800"/>
              <a:t> (XX).</a:t>
            </a:r>
          </a:p>
          <a:p>
            <a:pPr algn="l" eaLnBrk="1" hangingPunct="1"/>
            <a:endParaRPr lang="en-US" sz="2800"/>
          </a:p>
          <a:p>
            <a:pPr algn="l" eaLnBrk="1" hangingPunct="1"/>
            <a:r>
              <a:rPr lang="en-US" sz="2800"/>
              <a:t>In other species sex determination differs:</a:t>
            </a:r>
          </a:p>
          <a:p>
            <a:pPr algn="l" eaLnBrk="1" hangingPunct="1"/>
            <a:r>
              <a:rPr lang="en-US" sz="2800"/>
              <a:t>	male birds         ZZ</a:t>
            </a:r>
          </a:p>
          <a:p>
            <a:pPr algn="l" eaLnBrk="1" hangingPunct="1"/>
            <a:r>
              <a:rPr lang="en-US" sz="2800"/>
              <a:t>	female birds      ZW</a:t>
            </a:r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195589" name="Picture 5" descr="Lewis110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"/>
          <a:stretch>
            <a:fillRect/>
          </a:stretch>
        </p:blipFill>
        <p:spPr>
          <a:xfrm>
            <a:off x="4800600" y="2362200"/>
            <a:ext cx="4038600" cy="39624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96884B-48B7-4450-A274-ACC1B52D112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400" b="1" smtClean="0">
                <a:solidFill>
                  <a:schemeClr val="accent2"/>
                </a:solidFill>
              </a:rPr>
              <a:t>Dihybrid Cross</a:t>
            </a:r>
          </a:p>
          <a:p>
            <a:pPr algn="ctr" eaLnBrk="1" hangingPunct="1"/>
            <a:r>
              <a:rPr lang="en-US" sz="3800" b="1" smtClean="0">
                <a:solidFill>
                  <a:srgbClr val="724C26"/>
                </a:solidFill>
              </a:rPr>
              <a:t>TtRr X TtRr</a:t>
            </a:r>
          </a:p>
          <a:p>
            <a:pPr eaLnBrk="1" hangingPunct="1"/>
            <a:r>
              <a:rPr lang="en-US" sz="3800" b="1" smtClean="0">
                <a:solidFill>
                  <a:srgbClr val="724C26"/>
                </a:solidFill>
              </a:rPr>
              <a:t>Each parent can produce 4 types of gametes.</a:t>
            </a:r>
          </a:p>
          <a:p>
            <a:pPr eaLnBrk="1" hangingPunct="1"/>
            <a:r>
              <a:rPr lang="en-US" sz="3800" b="1" smtClean="0">
                <a:solidFill>
                  <a:srgbClr val="724C26"/>
                </a:solidFill>
              </a:rPr>
              <a:t>	TR, Tr, tR, tr</a:t>
            </a:r>
          </a:p>
          <a:p>
            <a:pPr eaLnBrk="1" hangingPunct="1"/>
            <a:r>
              <a:rPr lang="en-US" sz="3800" b="1" smtClean="0">
                <a:solidFill>
                  <a:srgbClr val="724C26"/>
                </a:solidFill>
              </a:rPr>
              <a:t>Cross is a 4 X 4 with 16 possible offspring.</a:t>
            </a:r>
          </a:p>
          <a:p>
            <a:pPr eaLnBrk="1" hangingPunct="1"/>
            <a:endParaRPr lang="en-US" sz="3800" b="1" smtClean="0">
              <a:solidFill>
                <a:srgbClr val="724C2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41FB35-12BB-4E52-91BB-E3854D7038B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What is so different between the X and Y chromosomes?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	</a:t>
            </a:r>
            <a:endParaRPr lang="en-US" sz="2800" smtClean="0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534400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600" b="1">
                <a:solidFill>
                  <a:srgbClr val="CC3300"/>
                </a:solidFill>
                <a:latin typeface="Comic Sans MS" pitchFamily="66" charset="0"/>
              </a:rPr>
              <a:t>X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- over </a:t>
            </a:r>
            <a:r>
              <a:rPr lang="en-US" sz="2600">
                <a:solidFill>
                  <a:schemeClr val="accent2"/>
                </a:solidFill>
                <a:latin typeface="Comic Sans MS" pitchFamily="66" charset="0"/>
              </a:rPr>
              <a:t>1000 genes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 identified</a:t>
            </a:r>
          </a:p>
          <a:p>
            <a:pPr algn="l" eaLnBrk="1" hangingPunct="1"/>
            <a:r>
              <a:rPr lang="en-US" sz="2600" b="1">
                <a:solidFill>
                  <a:srgbClr val="CC3300"/>
                </a:solidFill>
                <a:latin typeface="Comic Sans MS" pitchFamily="66" charset="0"/>
              </a:rPr>
              <a:t>Y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- </a:t>
            </a:r>
            <a:r>
              <a:rPr lang="en-US" sz="2600">
                <a:solidFill>
                  <a:schemeClr val="accent2"/>
                </a:solidFill>
                <a:latin typeface="Comic Sans MS" pitchFamily="66" charset="0"/>
              </a:rPr>
              <a:t>330 genes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 identified, many are inactive</a:t>
            </a:r>
          </a:p>
          <a:p>
            <a:pPr algn="l" eaLnBrk="1" hangingPunct="1"/>
            <a:endParaRPr lang="en-US" sz="26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One gene on the Y is very important: </a:t>
            </a:r>
            <a:r>
              <a:rPr lang="en-US" sz="2600">
                <a:solidFill>
                  <a:schemeClr val="accent2"/>
                </a:solidFill>
                <a:latin typeface="Comic Sans MS" pitchFamily="66" charset="0"/>
              </a:rPr>
              <a:t>SRY.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  The SRY gene is the primary determinant of sex.</a:t>
            </a:r>
          </a:p>
          <a:p>
            <a:pPr algn="l" eaLnBrk="1" hangingPunct="1"/>
            <a:endParaRPr lang="en-US" sz="26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If </a:t>
            </a:r>
            <a:r>
              <a:rPr lang="en-US" sz="2600">
                <a:solidFill>
                  <a:schemeClr val="accent2"/>
                </a:solidFill>
                <a:latin typeface="Comic Sans MS" pitchFamily="66" charset="0"/>
              </a:rPr>
              <a:t>SRY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 is present, testes develop in the early embryo.  The testes secrete the hormone </a:t>
            </a:r>
            <a:r>
              <a:rPr lang="en-US" sz="2600">
                <a:solidFill>
                  <a:schemeClr val="accent2"/>
                </a:solidFill>
                <a:latin typeface="Comic Sans MS" pitchFamily="66" charset="0"/>
              </a:rPr>
              <a:t>testosterone</a:t>
            </a:r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, which causes development as a male.</a:t>
            </a:r>
          </a:p>
          <a:p>
            <a:pPr algn="l" eaLnBrk="1" hangingPunct="1"/>
            <a:endParaRPr lang="en-US" sz="26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US" sz="2600">
                <a:solidFill>
                  <a:srgbClr val="CC3300"/>
                </a:solidFill>
                <a:latin typeface="Comic Sans MS" pitchFamily="66" charset="0"/>
              </a:rPr>
              <a:t>If SRY is absent (no Y chromosome), ovaries develop instead of testes, and the embryo develops into a female. </a:t>
            </a:r>
          </a:p>
          <a:p>
            <a:pPr algn="l" eaLnBrk="1" hangingPunct="1"/>
            <a:endParaRPr lang="en-US" sz="26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600">
              <a:solidFill>
                <a:srgbClr val="CC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280B0E-511A-4717-A7B1-D2C40FB329E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Genes on the Y chromosome</a:t>
            </a:r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7637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4648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There are three classes of genes on the Y.</a:t>
            </a:r>
          </a:p>
          <a:p>
            <a:pPr algn="l" eaLnBrk="1" hangingPunct="1"/>
            <a:endParaRPr lang="en-US" sz="24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Genes shared with X chromosome define the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pseudoautosomal regions (PAR)</a:t>
            </a:r>
          </a:p>
          <a:p>
            <a:pPr algn="l" eaLnBrk="1" hangingPunct="1"/>
            <a:endParaRPr lang="en-US" sz="24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Genes similar to X chromosome genes are X-Y homologs</a:t>
            </a:r>
          </a:p>
          <a:p>
            <a:pPr algn="l" eaLnBrk="1" hangingPunct="1"/>
            <a:endParaRPr lang="en-US" sz="2400">
              <a:solidFill>
                <a:srgbClr val="CC3300"/>
              </a:solidFill>
              <a:latin typeface="Comic Sans MS" pitchFamily="66" charset="0"/>
            </a:endParaRPr>
          </a:p>
          <a:p>
            <a:pPr algn="l" eaLnBrk="1" hangingPunct="1"/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Genes unique to the Y including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SRY gene</a:t>
            </a:r>
          </a:p>
        </p:txBody>
      </p:sp>
      <p:pic>
        <p:nvPicPr>
          <p:cNvPr id="1976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>
            <a:fillRect/>
          </a:stretch>
        </p:blipFill>
        <p:spPr bwMode="auto">
          <a:xfrm>
            <a:off x="5334000" y="1066800"/>
            <a:ext cx="3552825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606879-E082-4B3C-B165-D0EF8A0E779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What is SRY?</a:t>
            </a: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SRY – </a:t>
            </a:r>
            <a:r>
              <a:rPr lang="en-US" sz="2800" b="1" u="sng" smtClean="0">
                <a:solidFill>
                  <a:srgbClr val="CC3300"/>
                </a:solidFill>
              </a:rPr>
              <a:t>S</a:t>
            </a:r>
            <a:r>
              <a:rPr lang="en-US" sz="2800" b="1" smtClean="0">
                <a:solidFill>
                  <a:srgbClr val="CC3300"/>
                </a:solidFill>
              </a:rPr>
              <a:t>ex determining </a:t>
            </a:r>
            <a:r>
              <a:rPr lang="en-US" sz="2800" b="1" u="sng" smtClean="0">
                <a:solidFill>
                  <a:srgbClr val="CC3300"/>
                </a:solidFill>
              </a:rPr>
              <a:t>R</a:t>
            </a:r>
            <a:r>
              <a:rPr lang="en-US" sz="2800" b="1" smtClean="0">
                <a:solidFill>
                  <a:srgbClr val="CC3300"/>
                </a:solidFill>
              </a:rPr>
              <a:t>egion of </a:t>
            </a:r>
            <a:r>
              <a:rPr lang="en-US" sz="2800" b="1" u="sng" smtClean="0">
                <a:solidFill>
                  <a:srgbClr val="CC3300"/>
                </a:solidFill>
              </a:rPr>
              <a:t>Y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TDF – testis determining factor</a:t>
            </a:r>
          </a:p>
          <a:p>
            <a:pPr eaLnBrk="1" hangingPunct="1"/>
            <a:endParaRPr lang="en-US" sz="24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SRY – starts male development by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	- turning on testis-determining genes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	- turning off ovary-determining genes </a:t>
            </a:r>
          </a:p>
          <a:p>
            <a:pPr>
              <a:spcBef>
                <a:spcPct val="0"/>
              </a:spcBef>
              <a:buSzTx/>
            </a:pPr>
            <a:endParaRPr lang="en-US" sz="24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783BAD-C1C2-4B69-8953-4B34913D646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Embryology of internal reproductive organs</a:t>
            </a:r>
          </a:p>
        </p:txBody>
      </p:sp>
      <p:pic>
        <p:nvPicPr>
          <p:cNvPr id="199684" name="Picture 4" descr="Slide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5555"/>
          <a:stretch>
            <a:fillRect/>
          </a:stretch>
        </p:blipFill>
        <p:spPr>
          <a:xfrm>
            <a:off x="622300" y="914400"/>
            <a:ext cx="7823200" cy="54864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D70142-5ACB-4444-89D6-CAF3FEC54F5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0709" name="Picture 4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592" r="11111" b="7037"/>
          <a:stretch>
            <a:fillRect/>
          </a:stretch>
        </p:blipFill>
        <p:spPr bwMode="auto">
          <a:xfrm>
            <a:off x="228600" y="228600"/>
            <a:ext cx="5105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0" name="Text Box 5"/>
          <p:cNvSpPr txBox="1">
            <a:spLocks noChangeArrowheads="1"/>
          </p:cNvSpPr>
          <p:nvPr/>
        </p:nvSpPr>
        <p:spPr bwMode="auto">
          <a:xfrm>
            <a:off x="5410200" y="7620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00711" name="Text Box 6"/>
          <p:cNvSpPr txBox="1">
            <a:spLocks noChangeArrowheads="1"/>
          </p:cNvSpPr>
          <p:nvPr/>
        </p:nvSpPr>
        <p:spPr bwMode="auto">
          <a:xfrm>
            <a:off x="5257800" y="533400"/>
            <a:ext cx="41148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sz="2400"/>
          </a:p>
          <a:p>
            <a:pPr algn="l" eaLnBrk="1" hangingPunct="1"/>
            <a:endParaRPr lang="en-US" sz="2400"/>
          </a:p>
          <a:p>
            <a:pPr algn="l" eaLnBrk="1" hangingPunct="1"/>
            <a:endParaRPr lang="en-US" sz="2400"/>
          </a:p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1.Initiates the process </a:t>
            </a:r>
          </a:p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that directs the indifferent gonads toward testis development</a:t>
            </a:r>
          </a:p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 </a:t>
            </a:r>
          </a:p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2. Activates </a:t>
            </a:r>
            <a:r>
              <a:rPr lang="en-US" sz="2400" b="1">
                <a:solidFill>
                  <a:schemeClr val="accent2"/>
                </a:solidFill>
              </a:rPr>
              <a:t>Sertoli </a:t>
            </a:r>
            <a:r>
              <a:rPr lang="en-US" sz="2400" b="1">
                <a:solidFill>
                  <a:srgbClr val="CC3300"/>
                </a:solidFill>
              </a:rPr>
              <a:t>cells to produce </a:t>
            </a:r>
            <a:r>
              <a:rPr lang="en-US" sz="2400" b="1">
                <a:solidFill>
                  <a:schemeClr val="accent2"/>
                </a:solidFill>
              </a:rPr>
              <a:t>Mullerian inhibiting 	hormone, </a:t>
            </a:r>
            <a:r>
              <a:rPr lang="en-US" sz="2400" b="1">
                <a:solidFill>
                  <a:srgbClr val="CC3300"/>
                </a:solidFill>
              </a:rPr>
              <a:t>causing Mullerian duct degeneration 	</a:t>
            </a:r>
          </a:p>
          <a:p>
            <a:pPr eaLnBrk="1" hangingPunct="1"/>
            <a:r>
              <a:rPr lang="en-US" b="1">
                <a:solidFill>
                  <a:srgbClr val="CC3300"/>
                </a:solidFill>
              </a:rPr>
              <a:t> </a:t>
            </a:r>
          </a:p>
          <a:p>
            <a:pPr algn="l"/>
            <a:endParaRPr lang="en-US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48F7F8-974F-4B5D-92EF-290565AFCCA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1733" name="Picture 4" descr="Slid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4074" r="12222" b="27777"/>
          <a:stretch>
            <a:fillRect/>
          </a:stretch>
        </p:blipFill>
        <p:spPr bwMode="auto">
          <a:xfrm>
            <a:off x="304800" y="0"/>
            <a:ext cx="434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4" name="Text Box 5"/>
          <p:cNvSpPr txBox="1">
            <a:spLocks noChangeArrowheads="1"/>
          </p:cNvSpPr>
          <p:nvPr/>
        </p:nvSpPr>
        <p:spPr bwMode="auto">
          <a:xfrm>
            <a:off x="4800600" y="381000"/>
            <a:ext cx="4343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Stimulates Leydig cells to secrete </a:t>
            </a:r>
            <a:r>
              <a:rPr lang="en-US" sz="2400" b="1">
                <a:solidFill>
                  <a:schemeClr val="accent2"/>
                </a:solidFill>
              </a:rPr>
              <a:t>testosterone</a:t>
            </a:r>
            <a:r>
              <a:rPr lang="en-US" sz="2400" b="1">
                <a:solidFill>
                  <a:srgbClr val="CC3300"/>
                </a:solidFill>
              </a:rPr>
              <a:t>, which 	then directs development of the </a:t>
            </a:r>
            <a:r>
              <a:rPr lang="en-US" sz="2400" b="1">
                <a:solidFill>
                  <a:schemeClr val="accent2"/>
                </a:solidFill>
              </a:rPr>
              <a:t>Wolffian ducts</a:t>
            </a:r>
            <a:r>
              <a:rPr lang="en-US" sz="2400" b="1">
                <a:solidFill>
                  <a:srgbClr val="CC3300"/>
                </a:solidFill>
              </a:rPr>
              <a:t> 	towards epidiymides, vas deferens and seminal 	vesicles</a:t>
            </a:r>
          </a:p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      </a:t>
            </a:r>
          </a:p>
          <a:p>
            <a:pPr algn="l" eaLnBrk="1" hangingPunct="1"/>
            <a:r>
              <a:rPr lang="en-US" sz="2400" b="1">
                <a:solidFill>
                  <a:srgbClr val="CC3300"/>
                </a:solidFill>
              </a:rPr>
              <a:t>- Testosterone conversion to </a:t>
            </a:r>
            <a:r>
              <a:rPr lang="en-US" sz="2400" b="1">
                <a:solidFill>
                  <a:schemeClr val="accent2"/>
                </a:solidFill>
              </a:rPr>
              <a:t>dihydrotestosterone (DHT)</a:t>
            </a:r>
            <a:r>
              <a:rPr lang="en-US" sz="2400" b="1">
                <a:solidFill>
                  <a:srgbClr val="CC3300"/>
                </a:solidFill>
              </a:rPr>
              <a:t>	- directs development of the urethra, prostate gland and Male sex organ.</a:t>
            </a:r>
          </a:p>
          <a:p>
            <a:pPr algn="l"/>
            <a:endParaRPr lang="en-US" sz="24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7C539C-904B-47CA-AAF8-E5EA73DABC3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 Y chromosome ( SRY region;TDF gene) is not present.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- no TDF to tell it to form testis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-  gonadal tissue develops towards </a:t>
            </a:r>
            <a:r>
              <a:rPr lang="en-US" sz="2800" smtClean="0">
                <a:solidFill>
                  <a:schemeClr val="accent2"/>
                </a:solidFill>
              </a:rPr>
              <a:t>ovary formation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-  In the absence of testosterone – Wolffian duct system 	degenerates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- In absence of MIH – Mullerian ducts continue to 	develop towards fallopian tubes, uterus, and 	upper vagina.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E40A06-8031-4F9D-9C62-CDAC26F519B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CC3300"/>
                </a:solidFill>
              </a:rPr>
              <a:t>The different mechanisms of chromosomal sex determination may be grouped into </a:t>
            </a:r>
            <a:r>
              <a:rPr lang="en-US" sz="3200" b="1" smtClean="0">
                <a:solidFill>
                  <a:schemeClr val="accent2"/>
                </a:solidFill>
              </a:rPr>
              <a:t>five </a:t>
            </a:r>
            <a:r>
              <a:rPr lang="en-US" sz="3200" smtClean="0">
                <a:solidFill>
                  <a:srgbClr val="CC3300"/>
                </a:solidFill>
              </a:rPr>
              <a:t>classes:</a:t>
            </a: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1. XX female, XO male</a:t>
            </a: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2. XO female , XX male</a:t>
            </a: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3. XX female, XY male</a:t>
            </a: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4. XX male, XY female</a:t>
            </a: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5. Diploid (2n) female, haploid (n) male.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534BC9-E8A5-469C-B1C4-314BAD010DE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1. XX female, XO male</a:t>
            </a:r>
          </a:p>
        </p:txBody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In </a:t>
            </a:r>
            <a:r>
              <a:rPr lang="en-US" sz="2800" smtClean="0">
                <a:solidFill>
                  <a:schemeClr val="accent2"/>
                </a:solidFill>
              </a:rPr>
              <a:t>grasshoppers, protenor </a:t>
            </a:r>
            <a:r>
              <a:rPr lang="en-US" sz="2800" smtClean="0">
                <a:solidFill>
                  <a:srgbClr val="CC3300"/>
                </a:solidFill>
              </a:rPr>
              <a:t>and many other </a:t>
            </a:r>
            <a:r>
              <a:rPr lang="en-US" sz="2800" smtClean="0">
                <a:solidFill>
                  <a:schemeClr val="accent2"/>
                </a:solidFill>
              </a:rPr>
              <a:t>insects </a:t>
            </a:r>
            <a:r>
              <a:rPr lang="en-US" sz="2800" smtClean="0">
                <a:solidFill>
                  <a:srgbClr val="CC3300"/>
                </a:solidFill>
              </a:rPr>
              <a:t>belonging to </a:t>
            </a:r>
            <a:r>
              <a:rPr lang="en-US" sz="2800" smtClean="0">
                <a:solidFill>
                  <a:schemeClr val="accent2"/>
                </a:solidFill>
              </a:rPr>
              <a:t>Orthoptera</a:t>
            </a:r>
            <a:r>
              <a:rPr lang="en-US" sz="2800" smtClean="0">
                <a:solidFill>
                  <a:srgbClr val="CC3300"/>
                </a:solidFill>
              </a:rPr>
              <a:t>, </a:t>
            </a:r>
            <a:r>
              <a:rPr lang="en-US" sz="2800" smtClean="0">
                <a:solidFill>
                  <a:schemeClr val="accent2"/>
                </a:solidFill>
              </a:rPr>
              <a:t>females </a:t>
            </a:r>
            <a:r>
              <a:rPr lang="en-US" sz="2800" smtClean="0">
                <a:solidFill>
                  <a:srgbClr val="CC3300"/>
                </a:solidFill>
              </a:rPr>
              <a:t>have </a:t>
            </a:r>
            <a:r>
              <a:rPr lang="en-US" sz="2800" smtClean="0">
                <a:solidFill>
                  <a:schemeClr val="accent2"/>
                </a:solidFill>
              </a:rPr>
              <a:t>two X </a:t>
            </a:r>
            <a:r>
              <a:rPr lang="en-US" sz="2800" smtClean="0">
                <a:solidFill>
                  <a:srgbClr val="CC3300"/>
                </a:solidFill>
              </a:rPr>
              <a:t>chromosomes, while </a:t>
            </a:r>
            <a:r>
              <a:rPr lang="en-US" sz="2800" smtClean="0">
                <a:solidFill>
                  <a:schemeClr val="accent2"/>
                </a:solidFill>
              </a:rPr>
              <a:t>males </a:t>
            </a:r>
            <a:r>
              <a:rPr lang="en-US" sz="2800" smtClean="0">
                <a:solidFill>
                  <a:srgbClr val="CC3300"/>
                </a:solidFill>
              </a:rPr>
              <a:t>have </a:t>
            </a:r>
            <a:r>
              <a:rPr lang="en-US" sz="2800" smtClean="0">
                <a:solidFill>
                  <a:schemeClr val="accent2"/>
                </a:solidFill>
              </a:rPr>
              <a:t>only one X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Consequently, somatic cells of female have one chromosomes more than those of males. 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Here females are homogametic sex i.e., the sex producing only one type of gametes with respect to the sex chromosomes. 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In males, the single X chromosome remains unpaired and half of the sperms produced by males have one chromosome, while the other have none.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3CF2EC-1D2F-4DE1-A493-099FBBF27E3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199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2. XO female; XX male</a:t>
            </a:r>
          </a:p>
        </p:txBody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system of sex determination is known in some </a:t>
            </a:r>
            <a:r>
              <a:rPr lang="en-US" sz="2800" b="1" smtClean="0">
                <a:solidFill>
                  <a:schemeClr val="accent2"/>
                </a:solidFill>
              </a:rPr>
              <a:t>insects </a:t>
            </a:r>
            <a:r>
              <a:rPr lang="en-US" sz="2800" smtClean="0">
                <a:solidFill>
                  <a:srgbClr val="CC3300"/>
                </a:solidFill>
              </a:rPr>
              <a:t>species only, e.g., </a:t>
            </a:r>
            <a:r>
              <a:rPr lang="en-US" sz="2800" smtClean="0">
                <a:solidFill>
                  <a:schemeClr val="accent2"/>
                </a:solidFill>
              </a:rPr>
              <a:t>Fumea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such sp., </a:t>
            </a:r>
            <a:r>
              <a:rPr lang="en-US" sz="2800" smtClean="0">
                <a:solidFill>
                  <a:schemeClr val="accent2"/>
                </a:solidFill>
              </a:rPr>
              <a:t>females </a:t>
            </a:r>
            <a:r>
              <a:rPr lang="en-US" sz="2800" smtClean="0">
                <a:solidFill>
                  <a:srgbClr val="CC3300"/>
                </a:solidFill>
              </a:rPr>
              <a:t>have </a:t>
            </a:r>
            <a:r>
              <a:rPr lang="en-US" sz="2800" smtClean="0">
                <a:solidFill>
                  <a:schemeClr val="accent2"/>
                </a:solidFill>
              </a:rPr>
              <a:t>only one X chromosome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As a result they produce two types of eggs, half having an X chromosome and other half having none.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</a:t>
            </a:r>
            <a:r>
              <a:rPr lang="en-US" sz="2800" smtClean="0">
                <a:solidFill>
                  <a:schemeClr val="accent2"/>
                </a:solidFill>
              </a:rPr>
              <a:t>males</a:t>
            </a:r>
            <a:r>
              <a:rPr lang="en-US" sz="2800" smtClean="0">
                <a:solidFill>
                  <a:srgbClr val="CC3300"/>
                </a:solidFill>
              </a:rPr>
              <a:t>, on the other hand, have </a:t>
            </a:r>
            <a:r>
              <a:rPr lang="en-US" sz="2800" smtClean="0">
                <a:solidFill>
                  <a:schemeClr val="accent2"/>
                </a:solidFill>
              </a:rPr>
              <a:t>two X chromosomes</a:t>
            </a:r>
            <a:r>
              <a:rPr lang="en-US" sz="2800" smtClean="0">
                <a:solidFill>
                  <a:srgbClr val="CC3300"/>
                </a:solidFill>
              </a:rPr>
              <a:t>; all the sperms, therefore have one X chromosomes.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Here male – homogametic sex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Female – heterogametic sex.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222832-85FC-4356-BA22-8968743B84F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333826" name="Picture 2" descr="06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751" r="3323" b="3749"/>
          <a:stretch>
            <a:fillRect/>
          </a:stretch>
        </p:blipFill>
        <p:spPr bwMode="auto">
          <a:xfrm>
            <a:off x="4267200" y="457200"/>
            <a:ext cx="4598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3810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Gregor Mendel</a:t>
            </a:r>
            <a:b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(1822-1884)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Responsible for the Laws governing Inheritance of Traits</a:t>
            </a:r>
          </a:p>
        </p:txBody>
      </p:sp>
      <p:pic>
        <p:nvPicPr>
          <p:cNvPr id="4102" name="Picture 5" descr="14-00-Men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87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utoUpdateAnimBg="0"/>
      <p:bldP spid="3338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311332-548C-4AC3-9E49-576534FE1E3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RESULTS</a:t>
            </a:r>
          </a:p>
          <a:p>
            <a:pPr algn="ctr" eaLnBrk="1" hangingPunct="1"/>
            <a:r>
              <a:rPr lang="en-US" sz="3800" b="1" smtClean="0">
                <a:solidFill>
                  <a:srgbClr val="724C26"/>
                </a:solidFill>
              </a:rPr>
              <a:t>9 Tall, Red flowered</a:t>
            </a:r>
          </a:p>
          <a:p>
            <a:pPr algn="ctr" eaLnBrk="1" hangingPunct="1"/>
            <a:r>
              <a:rPr lang="en-US" sz="3800" b="1" smtClean="0">
                <a:solidFill>
                  <a:srgbClr val="724C26"/>
                </a:solidFill>
              </a:rPr>
              <a:t>3 Tall, white flowered</a:t>
            </a:r>
          </a:p>
          <a:p>
            <a:pPr algn="ctr" eaLnBrk="1" hangingPunct="1"/>
            <a:r>
              <a:rPr lang="en-US" sz="3800" b="1" smtClean="0">
                <a:solidFill>
                  <a:srgbClr val="724C26"/>
                </a:solidFill>
              </a:rPr>
              <a:t>3 short, Red flowered</a:t>
            </a:r>
          </a:p>
          <a:p>
            <a:pPr algn="ctr" eaLnBrk="1" hangingPunct="1"/>
            <a:r>
              <a:rPr lang="en-US" sz="3800" b="1" smtClean="0">
                <a:solidFill>
                  <a:srgbClr val="724C26"/>
                </a:solidFill>
              </a:rPr>
              <a:t>1 short, white flowered</a:t>
            </a:r>
          </a:p>
          <a:p>
            <a:pPr algn="ctr" eaLnBrk="1" hangingPunct="1"/>
            <a:r>
              <a:rPr lang="en-US" sz="3800" b="1" smtClean="0">
                <a:solidFill>
                  <a:srgbClr val="724C26"/>
                </a:solidFill>
              </a:rPr>
              <a:t>Or:   9:3:3:1</a:t>
            </a:r>
          </a:p>
          <a:p>
            <a:pPr eaLnBrk="1" hangingPunct="1"/>
            <a:endParaRPr lang="en-US" sz="3800" b="1" smtClean="0">
              <a:solidFill>
                <a:srgbClr val="724C2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CED194-C3E7-4D0E-A939-3AE11107680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3. XX- female; XY- male</a:t>
            </a:r>
          </a:p>
        </p:txBody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system is most common among animals.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It is found in humans, mice, most other mammals, etc.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Male- XY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Female – XX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Y chromosome differs in morphology from the X chromosome, and generally smaller than X.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8F7E64-B0BF-4F2F-80D2-FA6522AFAE0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4. XY- female, XX- Male</a:t>
            </a:r>
          </a:p>
        </p:txBody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system of sex determination operates in birds, reptiles, some insects (Silk warm).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scheme is essentially opposite to mammals.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bird sex chromosomes are called </a:t>
            </a:r>
            <a:r>
              <a:rPr lang="en-US" sz="2800" b="1" smtClean="0">
                <a:solidFill>
                  <a:schemeClr val="accent2"/>
                </a:solidFill>
              </a:rPr>
              <a:t>Z and W.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birds, a </a:t>
            </a:r>
            <a:r>
              <a:rPr lang="en-US" sz="2800" smtClean="0">
                <a:solidFill>
                  <a:schemeClr val="accent2"/>
                </a:solidFill>
              </a:rPr>
              <a:t>ZZ </a:t>
            </a:r>
            <a:r>
              <a:rPr lang="en-US" sz="2800" smtClean="0">
                <a:solidFill>
                  <a:srgbClr val="CC3300"/>
                </a:solidFill>
              </a:rPr>
              <a:t>individual is </a:t>
            </a:r>
            <a:r>
              <a:rPr lang="en-US" sz="2800" smtClean="0">
                <a:solidFill>
                  <a:schemeClr val="accent2"/>
                </a:solidFill>
              </a:rPr>
              <a:t>male</a:t>
            </a:r>
            <a:r>
              <a:rPr lang="en-US" sz="2800" smtClean="0">
                <a:solidFill>
                  <a:srgbClr val="CC3300"/>
                </a:solidFill>
              </a:rPr>
              <a:t>, and a </a:t>
            </a:r>
            <a:r>
              <a:rPr lang="en-US" sz="2800" smtClean="0">
                <a:solidFill>
                  <a:schemeClr val="accent2"/>
                </a:solidFill>
              </a:rPr>
              <a:t>ZW </a:t>
            </a:r>
            <a:r>
              <a:rPr lang="en-US" sz="2800" smtClean="0">
                <a:solidFill>
                  <a:srgbClr val="CC3300"/>
                </a:solidFill>
              </a:rPr>
              <a:t>individual is </a:t>
            </a:r>
            <a:r>
              <a:rPr lang="en-US" sz="2800" smtClean="0">
                <a:solidFill>
                  <a:schemeClr val="accent2"/>
                </a:solidFill>
              </a:rPr>
              <a:t>female</a:t>
            </a:r>
            <a:r>
              <a:rPr lang="en-US" sz="2800" smtClean="0">
                <a:solidFill>
                  <a:srgbClr val="CC3300"/>
                </a:solidFill>
              </a:rPr>
              <a:t>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BF6D74-1993-4BF6-93AE-A40371B70EE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Diploid (2n) female, Haploid (n) male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system of sex determination is found mainly in Hymenoptera – honey bees, ants, termites, etc.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these sp, the somatic chromosome number of female is diploid, while that of males is only haploid.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unfertilized haploids develop male and called drones.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These drones carry only half the number (16) of chromosomes of the female (32)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E4A19B-EAD4-4965-B5D2-E526951276C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Environmental: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chemeClr val="accent2"/>
                </a:solidFill>
              </a:rPr>
              <a:t>Egg size:</a:t>
            </a:r>
            <a:r>
              <a:rPr lang="en-US" sz="2800" smtClean="0">
                <a:solidFill>
                  <a:srgbClr val="CC3300"/>
                </a:solidFill>
              </a:rPr>
              <a:t> 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In the case of sea worm, </a:t>
            </a:r>
            <a:r>
              <a:rPr lang="en-US" sz="2800" i="1" smtClean="0">
                <a:solidFill>
                  <a:schemeClr val="accent2"/>
                </a:solidFill>
              </a:rPr>
              <a:t>Dinophilus</a:t>
            </a:r>
            <a:r>
              <a:rPr lang="en-US" sz="2800" smtClean="0">
                <a:solidFill>
                  <a:srgbClr val="CC3300"/>
                </a:solidFill>
              </a:rPr>
              <a:t>, the size of eggs appears to determine the sex of animals developing them. 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Animal developed from eggs of </a:t>
            </a:r>
            <a:r>
              <a:rPr lang="en-US" sz="2800" smtClean="0">
                <a:solidFill>
                  <a:schemeClr val="accent2"/>
                </a:solidFill>
              </a:rPr>
              <a:t>relatively larger size are females</a:t>
            </a:r>
            <a:r>
              <a:rPr lang="en-US" sz="2800" smtClean="0">
                <a:solidFill>
                  <a:srgbClr val="CC3300"/>
                </a:solidFill>
              </a:rPr>
              <a:t>, while those obtained from comparatively </a:t>
            </a:r>
            <a:r>
              <a:rPr lang="en-US" sz="2800" smtClean="0">
                <a:solidFill>
                  <a:schemeClr val="accent2"/>
                </a:solidFill>
              </a:rPr>
              <a:t>smaller sizes are males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algn="just"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989E6A-208E-418E-96A5-CCB122248A1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Association with females:</a:t>
            </a:r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larvae of the sea worm </a:t>
            </a:r>
            <a:r>
              <a:rPr lang="en-US" sz="2800" b="1" i="1" smtClean="0">
                <a:solidFill>
                  <a:schemeClr val="accent2"/>
                </a:solidFill>
              </a:rPr>
              <a:t>Bonelia</a:t>
            </a:r>
            <a:r>
              <a:rPr lang="en-US" sz="2800" b="1" smtClean="0">
                <a:solidFill>
                  <a:schemeClr val="accent2"/>
                </a:solidFill>
              </a:rPr>
              <a:t> </a:t>
            </a:r>
            <a:r>
              <a:rPr lang="en-US" sz="2800" smtClean="0">
                <a:solidFill>
                  <a:srgbClr val="CC3300"/>
                </a:solidFill>
              </a:rPr>
              <a:t>are sexually undifferentiated.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These larvae that attach to the proboscis of female worms develops into males.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contrast, those larvae that do not attach to female remains free living female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A469E5-1912-406A-B11E-3E35C3DE074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smtClean="0">
                <a:solidFill>
                  <a:schemeClr val="accent2"/>
                </a:solidFill>
              </a:rPr>
              <a:t>Temperature: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	Some species have environmentally determined sex.  Among reptiles, the </a:t>
            </a:r>
            <a:r>
              <a:rPr lang="en-US" sz="2800" smtClean="0">
                <a:solidFill>
                  <a:schemeClr val="accent2"/>
                </a:solidFill>
              </a:rPr>
              <a:t>temperature </a:t>
            </a:r>
            <a:r>
              <a:rPr lang="en-US" sz="2800" smtClean="0">
                <a:solidFill>
                  <a:srgbClr val="CC3300"/>
                </a:solidFill>
              </a:rPr>
              <a:t>at which the eggs develop determines the sex.  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For example, in the turtles, eggs incubated at 30</a:t>
            </a:r>
            <a:r>
              <a:rPr lang="en-US" sz="2800" baseline="30000" smtClean="0">
                <a:solidFill>
                  <a:srgbClr val="CC3300"/>
                </a:solidFill>
              </a:rPr>
              <a:t>o</a:t>
            </a:r>
            <a:r>
              <a:rPr lang="en-US" sz="2800" smtClean="0">
                <a:solidFill>
                  <a:srgbClr val="CC3300"/>
                </a:solidFill>
              </a:rPr>
              <a:t>C become female, while those incubated at lower temperatures become male.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fade thruBlk="1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FE2F14-C36D-4C92-8D0B-E6EBB7D0756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Sex index or Genic balance theory</a:t>
            </a:r>
          </a:p>
        </p:txBody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Formulated by Bridges.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According to this theory, sex is determined by the relative number of X chromosomes and autosomes.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Its actually the ratio between X chromosome and autosomes.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Thus,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                         Number of X chromosome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Sex Index =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		               Number of haploid sets of autosomes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If the sex index is 1 = female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                           0.5 = male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             intermediate = intersex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                    Above 1 = meta female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               less than 0.5 = meta male </a:t>
            </a: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2133600" y="38862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5896DD-A3B7-4741-8A3E-AB80992EEAB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chemeClr val="accent2"/>
                </a:solidFill>
              </a:rPr>
              <a:t>Gynandromorphs</a:t>
            </a:r>
          </a:p>
        </p:txBody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</a:t>
            </a:r>
            <a:r>
              <a:rPr lang="en-US" sz="2800" i="1" smtClean="0">
                <a:solidFill>
                  <a:srgbClr val="CC3300"/>
                </a:solidFill>
              </a:rPr>
              <a:t>Drosophila</a:t>
            </a:r>
            <a:r>
              <a:rPr lang="en-US" sz="2800" smtClean="0">
                <a:solidFill>
                  <a:srgbClr val="CC3300"/>
                </a:solidFill>
              </a:rPr>
              <a:t>, some individuals show male characteristics in a part of their body, while their remaining parts show the female phenotype.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Such a individuals are known as Gynandromorphs.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Gynandromorphs are believed to arise from XX zygotes 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During embryonic development, in one or more cells one of the two X chromosomes does not pass to any pole at anaphase and as a result, is lost.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EBC240-AB20-43A3-81FA-A06918FDB2D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Sex determination in Plants</a:t>
            </a:r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The mechanism of sex determination in plants are similar to animals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Environmental sex determination: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	In some plants, either sex determination is due to envt. Or it is greatly affected by envt.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>
                <a:solidFill>
                  <a:schemeClr val="accent2"/>
                </a:solidFill>
              </a:rPr>
              <a:t>Equisetum</a:t>
            </a:r>
            <a:r>
              <a:rPr lang="en-US" sz="2400" b="1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solidFill>
                  <a:srgbClr val="CC3300"/>
                </a:solidFill>
              </a:rPr>
              <a:t>plants grown under optimum conditions became female and while those grown under adverse conditions became male.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In many other plants like, </a:t>
            </a:r>
            <a:r>
              <a:rPr lang="en-US" sz="2400" smtClean="0">
                <a:solidFill>
                  <a:schemeClr val="accent2"/>
                </a:solidFill>
              </a:rPr>
              <a:t>melons, cucumber, Cannabis </a:t>
            </a:r>
            <a:r>
              <a:rPr lang="en-US" sz="2400" smtClean="0">
                <a:solidFill>
                  <a:srgbClr val="CC3300"/>
                </a:solidFill>
              </a:rPr>
              <a:t>etc, the sex of the flower is affected by many environmental factors such as </a:t>
            </a:r>
            <a:r>
              <a:rPr lang="en-US" sz="2400" smtClean="0">
                <a:solidFill>
                  <a:schemeClr val="accent2"/>
                </a:solidFill>
              </a:rPr>
              <a:t>temperature, day length and ethylene, GA</a:t>
            </a:r>
            <a:r>
              <a:rPr lang="en-US" sz="2400" baseline="-25000" smtClean="0">
                <a:solidFill>
                  <a:schemeClr val="accent2"/>
                </a:solidFill>
              </a:rPr>
              <a:t>3,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solidFill>
                  <a:srgbClr val="CC3300"/>
                </a:solidFill>
              </a:rPr>
              <a:t>etc.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In general, a treatment with GA</a:t>
            </a:r>
            <a:r>
              <a:rPr lang="en-US" sz="2400" baseline="-25000" smtClean="0">
                <a:solidFill>
                  <a:srgbClr val="CC3300"/>
                </a:solidFill>
              </a:rPr>
              <a:t>3</a:t>
            </a:r>
            <a:r>
              <a:rPr lang="en-US" sz="2400" smtClean="0">
                <a:solidFill>
                  <a:srgbClr val="CC3300"/>
                </a:solidFill>
              </a:rPr>
              <a:t> or ethylene promotes production of female flowers.(e.g, Cannabis)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EEF60E-AB83-4263-884D-32D2295A941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209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Chromosomal sex determination in plants</a:t>
            </a:r>
          </a:p>
        </p:txBody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Many dioecious plants do not show distinct sex chromosomes. But some of the sp, do show clear cut chromosome.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(i) XX female, XY male: Asparagus, Spinach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(ii) XY female, XX male: Fragaria elateria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</a:t>
            </a:r>
            <a:r>
              <a:rPr lang="en-US" sz="2800" i="1" smtClean="0">
                <a:solidFill>
                  <a:schemeClr val="accent2"/>
                </a:solidFill>
              </a:rPr>
              <a:t>Melandrium </a:t>
            </a:r>
            <a:r>
              <a:rPr lang="en-US" sz="2800" smtClean="0">
                <a:solidFill>
                  <a:srgbClr val="CC3300"/>
                </a:solidFill>
              </a:rPr>
              <a:t>the Y chromosome determines maleness , while X chromosome specifies femaleness.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 single Y chromosome is able to produce male flowers even in the presence of four X chromosomes (XXXXY), but such plants produce some bisexual flowers. </a:t>
            </a:r>
            <a:endParaRPr lang="en-US" sz="2800" i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563780-767D-4FBC-A6FB-DB00E5E0964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23555" name="Picture 2" descr="FG1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>
            <a:fillRect/>
          </a:stretch>
        </p:blipFill>
        <p:spPr bwMode="auto">
          <a:xfrm>
            <a:off x="228600" y="2057400"/>
            <a:ext cx="4038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GB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Genes and Environment Determine Characteristics</a:t>
            </a:r>
            <a:br>
              <a:rPr 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8" name="Picture 8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981200"/>
            <a:ext cx="45672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39800B-CCD2-4AFB-852C-9CCB168CF55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66700"/>
            <a:ext cx="8839200" cy="5334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The Y chromosome of Melandrium is the largest chromosome of its genome.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It has four functionally distinct segments.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The first segment contains female suppressor and is located at one end of the Y chromosome. </a:t>
            </a:r>
            <a:br>
              <a:rPr lang="en-US" sz="2600" smtClean="0"/>
            </a:br>
            <a:r>
              <a:rPr lang="en-US" sz="2600" smtClean="0"/>
              <a:t>A deletion for this segment produce hermaphrodite flowers on XY chromosome.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The second region, lying next to first, has the genes that promote maleness, i.e., initiate the development of the anthers.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The third segment contains genes governing male fertility and anther maturation.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 deletion of this segment produce male sterile plants with abortive anthers.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The last segment located end of the Y chromosome, is homologous to a segment of X chromosome. 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</p:cSld>
  <p:clrMapOvr>
    <a:masterClrMapping/>
  </p:clrMapOvr>
  <p:transition spd="med">
    <p:fade thruBlk="1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7339AC-2FF0-4FD4-AF7B-D48FB047A24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Sex Linked Inheritance</a:t>
            </a:r>
          </a:p>
        </p:txBody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Chromosomes are the carriers of genes. Genes are located on both the autosomes and sex chromosomes.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Genes on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Autosomes</a:t>
            </a:r>
            <a:r>
              <a:rPr lang="en-US" sz="2800" smtClean="0">
                <a:solidFill>
                  <a:srgbClr val="CC3300"/>
                </a:solidFill>
              </a:rPr>
              <a:t> – somatic characters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Sex chromsomes-</a:t>
            </a:r>
            <a:r>
              <a:rPr lang="en-US" sz="2800" smtClean="0">
                <a:solidFill>
                  <a:srgbClr val="CC3300"/>
                </a:solidFill>
              </a:rPr>
              <a:t> sex characters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However, certain </a:t>
            </a:r>
            <a:r>
              <a:rPr lang="en-US" sz="2800" smtClean="0">
                <a:solidFill>
                  <a:schemeClr val="accent2"/>
                </a:solidFill>
              </a:rPr>
              <a:t>genes present in the sex chromosomes control the somatic characters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characters which are controlled by such genes are called</a:t>
            </a:r>
            <a:r>
              <a:rPr lang="en-US" sz="2800" smtClean="0">
                <a:solidFill>
                  <a:schemeClr val="accent2"/>
                </a:solidFill>
              </a:rPr>
              <a:t> sex linked character and </a:t>
            </a:r>
            <a:r>
              <a:rPr lang="en-US" sz="2800" smtClean="0">
                <a:solidFill>
                  <a:srgbClr val="CC3300"/>
                </a:solidFill>
              </a:rPr>
              <a:t>transmission of such characters from one generation to next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smtClean="0">
                <a:solidFill>
                  <a:srgbClr val="CC3300"/>
                </a:solidFill>
              </a:rPr>
              <a:t>is called</a:t>
            </a:r>
            <a:r>
              <a:rPr lang="en-US" sz="2800" smtClean="0">
                <a:solidFill>
                  <a:schemeClr val="accent2"/>
                </a:solidFill>
              </a:rPr>
              <a:t> sex linked inheritance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111073-632F-4E68-9E03-E79AD0DAC50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191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Discovery and types of Sex linked inheritance</a:t>
            </a:r>
          </a:p>
        </p:txBody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Was first discovered by </a:t>
            </a:r>
            <a:r>
              <a:rPr lang="en-US" sz="2800" b="1" smtClean="0">
                <a:solidFill>
                  <a:schemeClr val="accent2"/>
                </a:solidFill>
              </a:rPr>
              <a:t>Thomas H. Morgan </a:t>
            </a:r>
            <a:r>
              <a:rPr lang="en-US" sz="2800" smtClean="0">
                <a:solidFill>
                  <a:srgbClr val="CC3300"/>
                </a:solidFill>
              </a:rPr>
              <a:t>in 1910 on </a:t>
            </a:r>
            <a:r>
              <a:rPr lang="en-US" sz="2800" b="1" i="1" smtClean="0">
                <a:solidFill>
                  <a:schemeClr val="accent2"/>
                </a:solidFill>
              </a:rPr>
              <a:t>Drosophila melanogaster</a:t>
            </a:r>
            <a:r>
              <a:rPr lang="en-US" sz="2800" smtClean="0">
                <a:solidFill>
                  <a:srgbClr val="CC3300"/>
                </a:solidFill>
              </a:rPr>
              <a:t>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It can be classified into three types depending upon the chromosomes (X or Y) having sex linked genes.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1. X – Linked inheritance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2. Y - Linked inheritance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3. XY - Linked inheritance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15A4E8-7706-4D4A-A672-00D1076F482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1. X- Linked inheritance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Certain sex linked genes are located only on X chromosomes and their alleles are absent in Y chromosomes.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These genes are called </a:t>
            </a:r>
            <a:r>
              <a:rPr lang="en-US" sz="2800" b="1" smtClean="0">
                <a:solidFill>
                  <a:schemeClr val="accent2"/>
                </a:solidFill>
              </a:rPr>
              <a:t>X – linked genes</a:t>
            </a:r>
            <a:r>
              <a:rPr lang="en-US" sz="2800" smtClean="0">
                <a:solidFill>
                  <a:srgbClr val="CC33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Their mode of inheritance is called </a:t>
            </a:r>
            <a:r>
              <a:rPr lang="en-US" sz="2800" b="1" smtClean="0">
                <a:solidFill>
                  <a:schemeClr val="accent2"/>
                </a:solidFill>
              </a:rPr>
              <a:t>X-linked inheritance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This pertains to the inheritance of those characters which are controlled by genes located in the non-homologous part of X-chromosomes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Examples: </a:t>
            </a:r>
            <a:r>
              <a:rPr lang="en-US" sz="2800" b="1" smtClean="0">
                <a:solidFill>
                  <a:schemeClr val="accent2"/>
                </a:solidFill>
              </a:rPr>
              <a:t>Colour blindness, Hemophilia – human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            Eye colour in Drosophila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67D081-CFE8-44B5-AC93-3ABD5E1EBA7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1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Y – Linked inheritance</a:t>
            </a:r>
          </a:p>
        </p:txBody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63000" cy="4724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sex linked genes are located on Y chromosomes only are called Y linked genes.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Y linked genes are confined only male (human).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Hence they are also called Holandric genes (holo – whole; andros –male)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These genes are transmitted directly from the father to the son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Example: Hairy ear rims in Men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661F53-EF39-4C21-9E9C-CE93780FB39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XY Linked inheritance</a:t>
            </a:r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Certain sex linked genes are located on both X and Y chromosomes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They are called XY linked genes and their mode of inheritance is called XY linked inheritance.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60DB6F-D9CD-4D48-98D2-AE8A99E4941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General patterns of Sex linked Inheritance</a:t>
            </a: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X – Linked Recessive: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1. Usually more males than females are affected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2. No offspring of an affected male are affected, making the trait skip generations in pedigree.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   But an exception to this pattern occurs in the rare instance when the affected male mate with a female carrier, producing a affected female offspring.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X – Linked Dominant: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1. Affected male produce all affected female offspring and no affected male offspring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2. Approximately half the offspring of affected females are affected, regardless of their sex.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769405-C251-4965-B8F0-27AE3FDE379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Y – Linked Inheritance: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1. Traits are always passed from father to 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2. Only males are affected.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accent2"/>
                </a:solidFill>
              </a:rPr>
              <a:t>Kinds of Sex Linkage: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1. </a:t>
            </a:r>
            <a:r>
              <a:rPr lang="en-US" sz="2800" smtClean="0">
                <a:solidFill>
                  <a:schemeClr val="accent2"/>
                </a:solidFill>
              </a:rPr>
              <a:t>Diagenic:</a:t>
            </a:r>
            <a:r>
              <a:rPr lang="en-US" sz="2800" smtClean="0">
                <a:solidFill>
                  <a:srgbClr val="CC3300"/>
                </a:solidFill>
              </a:rPr>
              <a:t> when the characters pass from father to grandson through his daughter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		Father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Daughter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Grandson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2. </a:t>
            </a:r>
            <a:r>
              <a:rPr lang="en-US" sz="2800" smtClean="0">
                <a:solidFill>
                  <a:schemeClr val="accent2"/>
                </a:solidFill>
              </a:rPr>
              <a:t>Diandric:</a:t>
            </a:r>
            <a:r>
              <a:rPr lang="en-US" sz="2800" smtClean="0">
                <a:solidFill>
                  <a:srgbClr val="CC3300"/>
                </a:solidFill>
              </a:rPr>
              <a:t> When the characters pass from mother to grand-daughter through her son</a:t>
            </a:r>
            <a:endParaRPr lang="en-US" sz="2800" smtClean="0">
              <a:solidFill>
                <a:srgbClr val="CC3300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		Mother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Son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Granddaughter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AC1E39-3647-4C3B-97BE-C697A120BE8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3. Hologenic: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when characters go directly from female to female, i.e., from mother to daughter and then to granddaughter. </a:t>
            </a:r>
            <a:br>
              <a:rPr lang="en-US" sz="2800" smtClean="0">
                <a:solidFill>
                  <a:srgbClr val="CC3300"/>
                </a:solidFill>
              </a:rPr>
            </a:br>
            <a:r>
              <a:rPr lang="en-US" sz="2800" smtClean="0">
                <a:solidFill>
                  <a:srgbClr val="CC3300"/>
                </a:solidFill>
              </a:rPr>
              <a:t>	Mother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Daughter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Granddaughter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4. Holandric: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When the characters are pass from male to male, i.e, from father to son and then to his grandson.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Father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Son </a:t>
            </a:r>
            <a:r>
              <a:rPr lang="en-US" sz="2800" smtClean="0">
                <a:solidFill>
                  <a:srgbClr val="CC3300"/>
                </a:solidFill>
                <a:latin typeface="Arial Narrow" pitchFamily="34" charset="0"/>
              </a:rPr>
              <a:t>→</a:t>
            </a:r>
            <a:r>
              <a:rPr lang="en-US" sz="2800" smtClean="0">
                <a:solidFill>
                  <a:srgbClr val="CC3300"/>
                </a:solidFill>
              </a:rPr>
              <a:t> Grandson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B92D9B-38D6-4163-A731-24171C677F7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219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Sex linkage in Drosophila:</a:t>
            </a:r>
          </a:p>
        </p:txBody>
      </p:sp>
      <p:pic>
        <p:nvPicPr>
          <p:cNvPr id="226308" name="Picture 4" descr="04_1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"/>
          <a:stretch>
            <a:fillRect/>
          </a:stretch>
        </p:blipFill>
        <p:spPr>
          <a:xfrm>
            <a:off x="5335588" y="381000"/>
            <a:ext cx="3808412" cy="5867400"/>
          </a:xfrm>
          <a:noFill/>
        </p:spPr>
      </p:pic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0" y="990600"/>
            <a:ext cx="5257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Normal wild type of fruit fly has red eye (RR).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In the population of red eyed flies, white eyed (recessive) appeared as mutation (rr).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When white eyed male was mated with red eyed female F</a:t>
            </a:r>
            <a:r>
              <a:rPr lang="en-US" sz="2400" baseline="-25000">
                <a:solidFill>
                  <a:srgbClr val="CC3300"/>
                </a:solidFill>
                <a:latin typeface="Comic Sans MS" pitchFamily="66" charset="0"/>
              </a:rPr>
              <a:t>1</a:t>
            </a: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 flies had red eyes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In F</a:t>
            </a:r>
            <a:r>
              <a:rPr lang="en-US" sz="2400" baseline="-25000">
                <a:solidFill>
                  <a:srgbClr val="CC3300"/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rgbClr val="CC3300"/>
                </a:solidFill>
                <a:latin typeface="Comic Sans MS" pitchFamily="66" charset="0"/>
              </a:rPr>
              <a:t> on an average of 3 flies had red eyes and 1 had white eyes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0DE9C0-6DC4-4C36-9751-7220342E6CC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467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Pea Plant Experiments</a:t>
            </a:r>
          </a:p>
        </p:txBody>
      </p:sp>
      <p:pic>
        <p:nvPicPr>
          <p:cNvPr id="24580" name="Picture 1030" descr="19991021-sweetp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302F59-3F22-4FB3-8ADE-8B1710A2CC3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This results reveal white eye is due to recessive gene.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But if F2 individuals are classified on the basis of their sex as well as eye colour, a peculiar picture is emerged.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All the F</a:t>
            </a:r>
            <a:r>
              <a:rPr lang="en-US" sz="2800" baseline="-25000" smtClean="0">
                <a:solidFill>
                  <a:srgbClr val="CC3300"/>
                </a:solidFill>
              </a:rPr>
              <a:t>2</a:t>
            </a:r>
            <a:r>
              <a:rPr lang="en-US" sz="2800" smtClean="0">
                <a:solidFill>
                  <a:srgbClr val="CC3300"/>
                </a:solidFill>
              </a:rPr>
              <a:t> female had red eyes, but half of the males had red eye and the other half had white eyes.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It appears that eye colour of a fly in F</a:t>
            </a:r>
            <a:r>
              <a:rPr lang="en-US" sz="2800" baseline="-25000" smtClean="0">
                <a:solidFill>
                  <a:srgbClr val="CC3300"/>
                </a:solidFill>
              </a:rPr>
              <a:t>2 </a:t>
            </a:r>
            <a:r>
              <a:rPr lang="en-US" sz="2800" smtClean="0">
                <a:solidFill>
                  <a:srgbClr val="CC3300"/>
                </a:solidFill>
              </a:rPr>
              <a:t> depended on its sex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 spd="med">
    <p:fade thruBlk="1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37EDA7-D29C-466F-A157-14B1EBC6D89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52578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But when white eyed female flies were mated with red eyed males, half the flies were red-eyed and the remaining half had white eyed.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F</a:t>
            </a:r>
            <a:r>
              <a:rPr lang="en-US" sz="2800" baseline="-25000" smtClean="0">
                <a:solidFill>
                  <a:srgbClr val="CC3300"/>
                </a:solidFill>
              </a:rPr>
              <a:t>2</a:t>
            </a:r>
            <a:r>
              <a:rPr lang="en-US" sz="2800" smtClean="0">
                <a:solidFill>
                  <a:srgbClr val="CC3300"/>
                </a:solidFill>
              </a:rPr>
              <a:t> generation, both male and female flies showed the ratio of 1 red: 1 white. 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Morgan correctly reasoned that white eye gene was located on X chromosome</a:t>
            </a:r>
          </a:p>
          <a:p>
            <a:pPr eaLnBrk="1" hangingPunct="1"/>
            <a:endParaRPr lang="en-US" sz="2800" smtClean="0">
              <a:solidFill>
                <a:schemeClr val="accent2"/>
              </a:solidFill>
            </a:endParaRPr>
          </a:p>
        </p:txBody>
      </p:sp>
      <p:pic>
        <p:nvPicPr>
          <p:cNvPr id="228357" name="Picture 4" descr="04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"/>
          <a:stretch>
            <a:fillRect/>
          </a:stretch>
        </p:blipFill>
        <p:spPr bwMode="auto">
          <a:xfrm>
            <a:off x="5335588" y="381000"/>
            <a:ext cx="38084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FE8E8C-948E-4544-82DB-6B4BB185C25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Colour blindness</a:t>
            </a:r>
          </a:p>
        </p:txBody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191000" cy="5867400"/>
          </a:xfrm>
        </p:spPr>
        <p:txBody>
          <a:bodyPr/>
          <a:lstStyle/>
          <a:p>
            <a:pPr algn="just" eaLnBrk="1" hangingPunct="1"/>
            <a:r>
              <a:rPr lang="en-US" sz="2600" smtClean="0">
                <a:solidFill>
                  <a:srgbClr val="CC3300"/>
                </a:solidFill>
              </a:rPr>
              <a:t>We have 3 color receptors in the retinas of our eyes.  They respond best to </a:t>
            </a:r>
            <a:r>
              <a:rPr lang="en-US" sz="2600" b="1" smtClean="0">
                <a:solidFill>
                  <a:schemeClr val="accent2"/>
                </a:solidFill>
              </a:rPr>
              <a:t>red, green, and blue light</a:t>
            </a:r>
            <a:r>
              <a:rPr lang="en-US" sz="2600" smtClean="0">
                <a:solidFill>
                  <a:srgbClr val="CC3300"/>
                </a:solidFill>
              </a:rPr>
              <a:t>.</a:t>
            </a:r>
          </a:p>
          <a:p>
            <a:pPr algn="just" eaLnBrk="1" hangingPunct="1"/>
            <a:r>
              <a:rPr lang="en-US" sz="2600" smtClean="0">
                <a:solidFill>
                  <a:srgbClr val="CC3300"/>
                </a:solidFill>
              </a:rPr>
              <a:t>Each receptor is controlled by a gene.  The blue receptor is on an autosome, while the </a:t>
            </a:r>
            <a:r>
              <a:rPr lang="en-US" sz="2600" smtClean="0">
                <a:solidFill>
                  <a:schemeClr val="accent2"/>
                </a:solidFill>
              </a:rPr>
              <a:t>red and green receptors are on the X chromosome (sex-linked).</a:t>
            </a:r>
          </a:p>
          <a:p>
            <a:pPr algn="just" eaLnBrk="1" hangingPunct="1"/>
            <a:endParaRPr lang="en-US" sz="2600" smtClean="0">
              <a:solidFill>
                <a:schemeClr val="accent2"/>
              </a:solidFill>
            </a:endParaRPr>
          </a:p>
        </p:txBody>
      </p:sp>
      <p:pic>
        <p:nvPicPr>
          <p:cNvPr id="229381" name="Picture 4" descr="colorblindness_ch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80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1EAF6E-E57C-44E1-A4DF-06C8030706B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0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Features of Colour blindness</a:t>
            </a:r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Colour blindness is a sex linked character discovered by </a:t>
            </a:r>
            <a:r>
              <a:rPr lang="en-US" sz="2400" b="1" smtClean="0">
                <a:solidFill>
                  <a:schemeClr val="accent2"/>
                </a:solidFill>
              </a:rPr>
              <a:t>Wilson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It is a hereditary disease and the affected person cannot distinguish </a:t>
            </a:r>
            <a:r>
              <a:rPr lang="en-US" sz="2400" b="1" smtClean="0">
                <a:solidFill>
                  <a:schemeClr val="accent2"/>
                </a:solidFill>
              </a:rPr>
              <a:t>green and red colour</a:t>
            </a:r>
            <a:r>
              <a:rPr lang="en-US" sz="24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The red blindness is called </a:t>
            </a:r>
            <a:r>
              <a:rPr lang="en-US" sz="2400" b="1" smtClean="0">
                <a:solidFill>
                  <a:schemeClr val="accent2"/>
                </a:solidFill>
              </a:rPr>
              <a:t>Protonopia</a:t>
            </a:r>
            <a:r>
              <a:rPr lang="en-US" sz="2400" smtClean="0">
                <a:solidFill>
                  <a:srgbClr val="CC3300"/>
                </a:solidFill>
              </a:rPr>
              <a:t>, these persons cannot see red colour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While, green blindness is called </a:t>
            </a:r>
            <a:r>
              <a:rPr lang="en-US" sz="2400" b="1" smtClean="0">
                <a:solidFill>
                  <a:schemeClr val="accent2"/>
                </a:solidFill>
              </a:rPr>
              <a:t>deuteronopia</a:t>
            </a:r>
            <a:r>
              <a:rPr lang="en-US" sz="2400" smtClean="0">
                <a:solidFill>
                  <a:srgbClr val="CC3300"/>
                </a:solidFill>
              </a:rPr>
              <a:t>, such a persons cannot see green colour.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Colour blindness is a </a:t>
            </a:r>
            <a:r>
              <a:rPr lang="en-US" sz="2400" b="1" smtClean="0">
                <a:solidFill>
                  <a:srgbClr val="CC3300"/>
                </a:solidFill>
              </a:rPr>
              <a:t>recessive </a:t>
            </a:r>
            <a:r>
              <a:rPr lang="en-US" sz="2400" smtClean="0">
                <a:solidFill>
                  <a:srgbClr val="CC3300"/>
                </a:solidFill>
              </a:rPr>
              <a:t>character, represented by </a:t>
            </a:r>
            <a:r>
              <a:rPr lang="en-US" sz="2400" b="1" smtClean="0">
                <a:solidFill>
                  <a:srgbClr val="CC3300"/>
                </a:solidFill>
              </a:rPr>
              <a:t>cc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The genes are for colour blindness is located on </a:t>
            </a:r>
            <a:r>
              <a:rPr lang="en-US" sz="2400" b="1" smtClean="0">
                <a:solidFill>
                  <a:schemeClr val="accent2"/>
                </a:solidFill>
              </a:rPr>
              <a:t>X chromosome</a:t>
            </a:r>
            <a:r>
              <a:rPr lang="en-US" sz="2400" smtClean="0">
                <a:solidFill>
                  <a:srgbClr val="CC3300"/>
                </a:solidFill>
              </a:rPr>
              <a:t>.  It is </a:t>
            </a:r>
            <a:r>
              <a:rPr lang="en-US" sz="2400" b="1" smtClean="0">
                <a:solidFill>
                  <a:srgbClr val="CC3300"/>
                </a:solidFill>
              </a:rPr>
              <a:t>common in male</a:t>
            </a:r>
            <a:r>
              <a:rPr lang="en-US" sz="2400" smtClean="0">
                <a:solidFill>
                  <a:srgbClr val="CC3300"/>
                </a:solidFill>
              </a:rPr>
              <a:t> but rare female.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Colour blindness follows </a:t>
            </a:r>
            <a:r>
              <a:rPr lang="en-US" sz="2400" b="1" smtClean="0">
                <a:solidFill>
                  <a:schemeClr val="accent2"/>
                </a:solidFill>
              </a:rPr>
              <a:t>criss- cross</a:t>
            </a:r>
            <a:r>
              <a:rPr lang="en-US" sz="2400" smtClean="0">
                <a:solidFill>
                  <a:srgbClr val="CC3300"/>
                </a:solidFill>
              </a:rPr>
              <a:t> inheritance as transmitted from father to grandson through daughter.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It is never transmitted from father to son</a:t>
            </a:r>
          </a:p>
          <a:p>
            <a:pPr eaLnBrk="1" hangingPunct="1"/>
            <a:endParaRPr lang="en-US" sz="2400" smtClean="0">
              <a:solidFill>
                <a:srgbClr val="CC3300"/>
              </a:solidFill>
            </a:endParaRPr>
          </a:p>
          <a:p>
            <a:pPr eaLnBrk="1" hangingPunct="1"/>
            <a:endParaRPr lang="en-US" sz="24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BB77A9-7977-4160-87B6-E21897625B5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1428" name="Picture 5" descr="red_green_punnet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752600"/>
            <a:ext cx="3471863" cy="4191000"/>
          </a:xfrm>
          <a:noFill/>
        </p:spPr>
      </p:pic>
      <p:sp>
        <p:nvSpPr>
          <p:cNvPr id="231429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4343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</a:t>
            </a: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    </a:t>
            </a:r>
            <a:r>
              <a:rPr lang="en-US" sz="2400" b="1">
                <a:solidFill>
                  <a:schemeClr val="accent2"/>
                </a:solidFill>
              </a:rPr>
              <a:t> - Normal female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</a:t>
            </a: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       -</a:t>
            </a:r>
            <a:r>
              <a:rPr lang="en-US" sz="2400" b="1">
                <a:solidFill>
                  <a:schemeClr val="accent2"/>
                </a:solidFill>
              </a:rPr>
              <a:t> Carrier female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</a:t>
            </a:r>
            <a:r>
              <a:rPr lang="en-US" sz="2400" b="1">
                <a:solidFill>
                  <a:schemeClr val="accent2"/>
                </a:solidFill>
              </a:rPr>
              <a:t>Y      - Normal Male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</a:t>
            </a:r>
            <a:r>
              <a:rPr lang="en-US" sz="2400" b="1">
                <a:solidFill>
                  <a:schemeClr val="accent2"/>
                </a:solidFill>
              </a:rPr>
              <a:t>Y      - Affected male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</a:t>
            </a:r>
            <a:r>
              <a:rPr lang="en-US" sz="2400" b="1">
                <a:solidFill>
                  <a:schemeClr val="accent2"/>
                </a:solidFill>
              </a:rPr>
              <a:t>X</a:t>
            </a:r>
            <a:r>
              <a:rPr lang="en-US" sz="2400" b="1" baseline="30000">
                <a:solidFill>
                  <a:schemeClr val="accent2"/>
                </a:solidFill>
              </a:rPr>
              <a:t>c      </a:t>
            </a:r>
            <a:r>
              <a:rPr lang="en-US" sz="2400" b="1">
                <a:solidFill>
                  <a:schemeClr val="accent2"/>
                </a:solidFill>
              </a:rPr>
              <a:t> - Affected female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4D4759-AB2A-4E29-8D7A-7D59C9C5A6A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2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2452" name="Picture 4" descr="04_1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3" y="533400"/>
            <a:ext cx="8601075" cy="58674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BC1533-AA3B-40F7-90CA-DB6B08CAD2D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Hemophilia </a:t>
            </a:r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Hemophilia</a:t>
            </a:r>
            <a:r>
              <a:rPr lang="en-US" sz="2800" smtClean="0">
                <a:solidFill>
                  <a:srgbClr val="CC3300"/>
                </a:solidFill>
              </a:rPr>
              <a:t> is another sex-linked trait.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Discovered by John Cotto.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Hemophilia is characterized by delayed blood clotting. People with hemophilia can easily bleed to death from very minor wounds.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Otherwise called as “Bleeders disease”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Hemophilia is  sex linked recessive character (hh) and the genes are located on X chromosomes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It is common in men and rare in women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C888B9-19FD-4505-8476-9980606A460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191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This disease is appeared as a mutant in Queen Victoria and from her it was transmitted to her descendants.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“Royal disease”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    - Normal female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    - Carrier female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Y      - Normal Male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Y      - Affected male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X</a:t>
            </a:r>
            <a:r>
              <a:rPr lang="en-US" sz="2200" b="1" baseline="30000" smtClean="0">
                <a:solidFill>
                  <a:schemeClr val="accent2"/>
                </a:solidFill>
              </a:rPr>
              <a:t>h </a:t>
            </a:r>
            <a:r>
              <a:rPr lang="en-US" sz="2200" b="1" smtClean="0">
                <a:solidFill>
                  <a:schemeClr val="accent2"/>
                </a:solidFill>
              </a:rPr>
              <a:t>X</a:t>
            </a:r>
            <a:r>
              <a:rPr lang="en-US" sz="2200" b="1" baseline="30000" smtClean="0">
                <a:solidFill>
                  <a:schemeClr val="accent2"/>
                </a:solidFill>
              </a:rPr>
              <a:t>h</a:t>
            </a:r>
            <a:r>
              <a:rPr lang="en-US" sz="2200" b="1" smtClean="0">
                <a:solidFill>
                  <a:schemeClr val="accent2"/>
                </a:solidFill>
              </a:rPr>
              <a:t>     - Affected female</a:t>
            </a:r>
          </a:p>
          <a:p>
            <a:pPr eaLnBrk="1" hangingPunct="1">
              <a:lnSpc>
                <a:spcPct val="90000"/>
              </a:lnSpc>
            </a:pPr>
            <a:endParaRPr lang="en-US" sz="2200" b="1" smtClean="0">
              <a:solidFill>
                <a:srgbClr val="CC3300"/>
              </a:solidFill>
            </a:endParaRPr>
          </a:p>
        </p:txBody>
      </p:sp>
      <p:pic>
        <p:nvPicPr>
          <p:cNvPr id="575492" name="Picture 4" descr="09-31-HemophiliaPedigre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39CB47-A73B-4FF2-8421-CD1773A9E8D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55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Sex linked in Cat</a:t>
            </a: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867400" cy="5867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CC3300"/>
                </a:solidFill>
              </a:rPr>
              <a:t>Sex linkage has been noticed in Tortoise shell cats. </a:t>
            </a:r>
          </a:p>
          <a:p>
            <a:pPr algn="just" eaLnBrk="1" hangingPunct="1"/>
            <a:r>
              <a:rPr lang="en-US" sz="2400" b="1" smtClean="0">
                <a:solidFill>
                  <a:srgbClr val="CC3300"/>
                </a:solidFill>
              </a:rPr>
              <a:t>This involves the inheritance of coat colour. </a:t>
            </a:r>
          </a:p>
          <a:p>
            <a:pPr algn="just" eaLnBrk="1" hangingPunct="1"/>
            <a:r>
              <a:rPr lang="en-US" sz="2400" b="1" smtClean="0">
                <a:solidFill>
                  <a:srgbClr val="CC3300"/>
                </a:solidFill>
              </a:rPr>
              <a:t>Tortoiseshell cats have patches of black and orange fur.  Almost all tortoiseshells are female.  Heterozygous for the X-linked coat color gene, one allele black and the other allele orange.</a:t>
            </a:r>
          </a:p>
          <a:p>
            <a:pPr algn="just" eaLnBrk="1" hangingPunct="1"/>
            <a:r>
              <a:rPr lang="en-US" sz="2400" b="1" smtClean="0">
                <a:solidFill>
                  <a:srgbClr val="CC3300"/>
                </a:solidFill>
              </a:rPr>
              <a:t>When a black coloured female is matted with yellow coloured male, tortoise shell female is obtained.</a:t>
            </a:r>
          </a:p>
          <a:p>
            <a:pPr algn="just" eaLnBrk="1" hangingPunct="1"/>
            <a:r>
              <a:rPr lang="en-US" sz="2400" b="1" smtClean="0">
                <a:solidFill>
                  <a:srgbClr val="CC3300"/>
                </a:solidFill>
              </a:rPr>
              <a:t>Even reciprocal also tortoise are </a:t>
            </a:r>
            <a:r>
              <a:rPr lang="en-US" sz="2400" b="1" smtClean="0">
                <a:solidFill>
                  <a:schemeClr val="tx1"/>
                </a:solidFill>
              </a:rPr>
              <a:t>female</a:t>
            </a:r>
          </a:p>
        </p:txBody>
      </p:sp>
      <p:pic>
        <p:nvPicPr>
          <p:cNvPr id="235525" name="Picture 4" descr="tortoiseshell_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276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6" name="Text Box 5"/>
          <p:cNvSpPr txBox="1">
            <a:spLocks noChangeArrowheads="1"/>
          </p:cNvSpPr>
          <p:nvPr/>
        </p:nvSpPr>
        <p:spPr bwMode="auto">
          <a:xfrm>
            <a:off x="5867400" y="3713163"/>
            <a:ext cx="3276600" cy="31448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34" charset="0"/>
              </a:rPr>
              <a:t>   </a:t>
            </a: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♀ 		      </a:t>
            </a:r>
            <a:r>
              <a:rPr lang="en-US" sz="3200">
                <a:solidFill>
                  <a:srgbClr val="FFFF00"/>
                </a:solidFill>
              </a:rPr>
              <a:t>♂</a:t>
            </a:r>
            <a:endParaRPr lang="en-US" sz="3200">
              <a:solidFill>
                <a:srgbClr val="FFFF00"/>
              </a:solidFill>
              <a:latin typeface="Arial Narrow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XB XB    X    Xb 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(</a:t>
            </a:r>
            <a:r>
              <a:rPr lang="en-US" sz="2000">
                <a:solidFill>
                  <a:srgbClr val="FFFF00"/>
                </a:solidFill>
              </a:rPr>
              <a:t>Black</a:t>
            </a:r>
            <a:r>
              <a:rPr lang="en-US" sz="2800">
                <a:solidFill>
                  <a:srgbClr val="FFFF00"/>
                </a:solidFill>
              </a:rPr>
              <a:t>)          (</a:t>
            </a:r>
            <a:r>
              <a:rPr lang="en-US" sz="2000">
                <a:solidFill>
                  <a:srgbClr val="FFFF00"/>
                </a:solidFill>
              </a:rPr>
              <a:t>Yellow</a:t>
            </a:r>
            <a:r>
              <a:rPr lang="en-US" sz="2800">
                <a:solidFill>
                  <a:srgbClr val="FFFF00"/>
                </a:solidFill>
              </a:rPr>
              <a:t>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         XBXb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     (Tortoise shell)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0096F1-3439-4C17-9CC4-69BF77B360C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229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6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Incomplete Sex Linkage</a:t>
            </a:r>
          </a:p>
        </p:txBody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The genes located on homologous regions of sex chromosomes do not inherit together because crossing over occur may occur in these region.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So these genes are incompletely sex linked genes and their mode of inheritance are </a:t>
            </a:r>
            <a:r>
              <a:rPr lang="en-US" sz="2400" b="1" smtClean="0">
                <a:solidFill>
                  <a:schemeClr val="accent2"/>
                </a:solidFill>
              </a:rPr>
              <a:t>incomplete sex inheritance.</a:t>
            </a:r>
          </a:p>
          <a:p>
            <a:pPr algn="just" eaLnBrk="1" hangingPunct="1"/>
            <a:r>
              <a:rPr lang="en-US" sz="2400" b="1" smtClean="0">
                <a:solidFill>
                  <a:schemeClr val="accent2"/>
                </a:solidFill>
              </a:rPr>
              <a:t>Xeroderma pigmentosum </a:t>
            </a:r>
            <a:r>
              <a:rPr lang="en-US" sz="2400" smtClean="0">
                <a:solidFill>
                  <a:srgbClr val="CC3300"/>
                </a:solidFill>
              </a:rPr>
              <a:t>is an abnormal condition of skin in man, in which the skin becomes </a:t>
            </a:r>
            <a:r>
              <a:rPr lang="en-US" sz="2400" smtClean="0">
                <a:solidFill>
                  <a:schemeClr val="accent2"/>
                </a:solidFill>
              </a:rPr>
              <a:t>extremely </a:t>
            </a:r>
            <a:r>
              <a:rPr lang="en-US" sz="2400" b="1" smtClean="0">
                <a:solidFill>
                  <a:schemeClr val="accent2"/>
                </a:solidFill>
              </a:rPr>
              <a:t>sensitive to light</a:t>
            </a:r>
            <a:r>
              <a:rPr lang="en-US" sz="2400" smtClean="0">
                <a:solidFill>
                  <a:srgbClr val="CC3300"/>
                </a:solidFill>
              </a:rPr>
              <a:t>.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Even low light can produce pigmentation. In extreme cases, develops cancerous growth in body. </a:t>
            </a:r>
          </a:p>
          <a:p>
            <a:pPr algn="just" eaLnBrk="1" hangingPunct="1"/>
            <a:r>
              <a:rPr lang="en-US" sz="2400" b="1" smtClean="0">
                <a:solidFill>
                  <a:schemeClr val="accent2"/>
                </a:solidFill>
              </a:rPr>
              <a:t>Retinitis pigmentosa </a:t>
            </a:r>
            <a:r>
              <a:rPr lang="en-US" sz="2400" smtClean="0">
                <a:solidFill>
                  <a:srgbClr val="CC3300"/>
                </a:solidFill>
              </a:rPr>
              <a:t>is another case of incomplete sex linkage caused by the interaction of a number of dominant and recessive genes.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In this case, the affected person develops </a:t>
            </a:r>
            <a:r>
              <a:rPr lang="en-US" sz="2400" b="1" smtClean="0">
                <a:solidFill>
                  <a:schemeClr val="accent2"/>
                </a:solidFill>
              </a:rPr>
              <a:t>night blindness </a:t>
            </a:r>
            <a:r>
              <a:rPr lang="en-US" sz="2400" smtClean="0">
                <a:solidFill>
                  <a:srgbClr val="CC3300"/>
                </a:solidFill>
              </a:rPr>
              <a:t>leading to the formation of pigmentation in retinal wall. </a:t>
            </a:r>
          </a:p>
          <a:p>
            <a:pPr eaLnBrk="1" hangingPunct="1"/>
            <a:endParaRPr lang="en-US" sz="24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511E70-CCD6-4319-88F1-79551F3CEE3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13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peas,</a:t>
            </a:r>
            <a:r>
              <a:rPr lang="en-US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Pisum sativum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4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33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876800" cy="4953000"/>
          </a:xfrm>
        </p:spPr>
        <p:txBody>
          <a:bodyPr/>
          <a:lstStyle/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grown in a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area</a:t>
            </a: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lots of offspring 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</a:t>
            </a: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when allowed to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self-pollinate</a:t>
            </a: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generations 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artificially cross-pollinated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</a:rPr>
              <a:t>Bisexual.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chemeClr val="hlink"/>
                </a:solidFill>
              </a:rPr>
              <a:t>Many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724C26"/>
                </a:solidFill>
              </a:rPr>
              <a:t>traits </a:t>
            </a:r>
            <a:r>
              <a:rPr lang="en-US" sz="2800" b="1" smtClean="0">
                <a:solidFill>
                  <a:schemeClr val="hlink"/>
                </a:solidFill>
              </a:rPr>
              <a:t>known</a:t>
            </a:r>
            <a:r>
              <a:rPr lang="en-US" sz="2800" smtClean="0"/>
              <a:t>.</a:t>
            </a:r>
          </a:p>
          <a:p>
            <a:pPr marL="0" indent="0" eaLnBrk="1" hangingPunct="1"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Above all, easy to grow</a:t>
            </a:r>
          </a:p>
        </p:txBody>
      </p:sp>
      <p:pic>
        <p:nvPicPr>
          <p:cNvPr id="313352" name="pea.jpg">
            <a:hlinkClick r:id="" action="ppaction://media"/>
          </p:cNvPr>
          <p:cNvPicPr>
            <a:picLocks noChangeAspect="1" noChangeArrowheads="1"/>
          </p:cNvPicPr>
          <p:nvPr>
            <p:ph type="clipArt"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600200"/>
            <a:ext cx="3429000" cy="43434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13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3352"/>
                </p:tgtEl>
              </p:cMediaNode>
            </p:video>
          </p:childTnLst>
        </p:cTn>
      </p:par>
    </p:tnLst>
    <p:bldLst>
      <p:bldP spid="313346" grpId="0" autoUpdateAnimBg="0"/>
      <p:bldP spid="313347" grpId="0" build="p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084574-18B6-409D-9559-45FAAD2D9C0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7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Sex Limited Traits</a:t>
            </a:r>
          </a:p>
        </p:txBody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Some genes fail to produce their phenotypic effects in the presence of certain hormones and are described as sex limited.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human being several characters are restricted with particular sex.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For e.g, facial hair in male only (beard )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F7B988-2460-45EB-835B-A4413013FEE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Sex-Influenced Traits</a:t>
            </a:r>
          </a:p>
        </p:txBody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715000" cy="58674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In contrast to Sex limited gene where one expression of a trait is limited to only one sex only; sex influenced genes are those whose dominance is influenced by the sex of the bearer.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Such characters are called </a:t>
            </a:r>
            <a:r>
              <a:rPr lang="en-US" sz="2400" b="1" smtClean="0">
                <a:solidFill>
                  <a:schemeClr val="accent2"/>
                </a:solidFill>
              </a:rPr>
              <a:t>Sex influenced traits. </a:t>
            </a:r>
          </a:p>
          <a:p>
            <a:pPr eaLnBrk="1" hangingPunct="1"/>
            <a:r>
              <a:rPr lang="en-US" sz="2400" smtClean="0">
                <a:solidFill>
                  <a:srgbClr val="CC3300"/>
                </a:solidFill>
              </a:rPr>
              <a:t> Good examples: male pattern baldness in humans and horns in sheep.</a:t>
            </a:r>
          </a:p>
          <a:p>
            <a:pPr eaLnBrk="1" hangingPunct="1"/>
            <a:r>
              <a:rPr lang="en-US" sz="2400" b="1" smtClean="0">
                <a:solidFill>
                  <a:schemeClr val="accent2"/>
                </a:solidFill>
              </a:rPr>
              <a:t>Pattern baldness </a:t>
            </a:r>
            <a:r>
              <a:rPr lang="en-US" sz="2400" smtClean="0">
                <a:solidFill>
                  <a:srgbClr val="CC3300"/>
                </a:solidFill>
              </a:rPr>
              <a:t>is found in both sexes, but is rarer in females, but it is dominant in males and recessive in females.  Thus, male heterozygotes are bald but female heterozygotes have normal hair. </a:t>
            </a:r>
          </a:p>
          <a:p>
            <a:pPr eaLnBrk="1" hangingPunct="1"/>
            <a:endParaRPr lang="en-US" sz="2400" smtClean="0">
              <a:solidFill>
                <a:srgbClr val="CC3300"/>
              </a:solidFill>
            </a:endParaRPr>
          </a:p>
        </p:txBody>
      </p:sp>
      <p:pic>
        <p:nvPicPr>
          <p:cNvPr id="238597" name="Picture 4" descr="Female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066800"/>
            <a:ext cx="33432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8" name="Picture 5" descr="bald_ge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505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D83EC7-CE2D-4DD0-87D6-3B74761BBF9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96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763000" cy="64008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accent2"/>
                </a:solidFill>
              </a:rPr>
              <a:t>The Adams family and Baldness</a:t>
            </a:r>
          </a:p>
        </p:txBody>
      </p:sp>
      <p:pic>
        <p:nvPicPr>
          <p:cNvPr id="239621" name="Picture 4" descr="bald_ad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1534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519386-B2CA-4121-85F4-729818502F2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064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Dominant sex influenced trait</a:t>
            </a:r>
          </a:p>
        </p:txBody>
      </p:sp>
      <p:sp>
        <p:nvSpPr>
          <p:cNvPr id="2406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991600" cy="5867400"/>
          </a:xfrm>
        </p:spPr>
        <p:txBody>
          <a:bodyPr/>
          <a:lstStyle/>
          <a:p>
            <a:pPr marL="0" indent="0" eaLnBrk="1" hangingPunct="1"/>
            <a:r>
              <a:rPr lang="en-US" sz="2400" smtClean="0">
                <a:solidFill>
                  <a:srgbClr val="CC3300"/>
                </a:solidFill>
              </a:rPr>
              <a:t>Autosomal genes responsible for </a:t>
            </a:r>
            <a:r>
              <a:rPr lang="en-US" sz="2400" b="1" smtClean="0">
                <a:solidFill>
                  <a:schemeClr val="accent2"/>
                </a:solidFill>
              </a:rPr>
              <a:t>horns in some breeds of sheep</a:t>
            </a:r>
            <a:r>
              <a:rPr lang="en-US" sz="2400" smtClean="0">
                <a:solidFill>
                  <a:srgbClr val="CC3300"/>
                </a:solidFill>
              </a:rPr>
              <a:t> may behave differently in the presence of male and female sex hormones. </a:t>
            </a:r>
          </a:p>
          <a:p>
            <a:pPr marL="0" indent="0" eaLnBrk="1" hangingPunct="1"/>
            <a:r>
              <a:rPr lang="en-US" sz="2400" smtClean="0">
                <a:solidFill>
                  <a:srgbClr val="CC3300"/>
                </a:solidFill>
              </a:rPr>
              <a:t>In </a:t>
            </a:r>
            <a:r>
              <a:rPr lang="en-US" sz="2400" b="1" smtClean="0">
                <a:solidFill>
                  <a:schemeClr val="accent2"/>
                </a:solidFill>
              </a:rPr>
              <a:t>suffolk sheep </a:t>
            </a:r>
            <a:r>
              <a:rPr lang="en-US" sz="2400" smtClean="0">
                <a:solidFill>
                  <a:srgbClr val="CC3300"/>
                </a:solidFill>
              </a:rPr>
              <a:t>neither sex is horned, and the genotype is  </a:t>
            </a:r>
            <a:r>
              <a:rPr lang="en-US" sz="2400" b="1" smtClean="0">
                <a:solidFill>
                  <a:schemeClr val="accent2"/>
                </a:solidFill>
              </a:rPr>
              <a:t>“hh”.</a:t>
            </a:r>
            <a:r>
              <a:rPr lang="en-US" sz="2400" smtClean="0">
                <a:solidFill>
                  <a:srgbClr val="CC3300"/>
                </a:solidFill>
              </a:rPr>
              <a:t> </a:t>
            </a:r>
          </a:p>
          <a:p>
            <a:pPr marL="0" indent="0" eaLnBrk="1" hangingPunct="1"/>
            <a:r>
              <a:rPr lang="en-US" sz="2400" smtClean="0">
                <a:solidFill>
                  <a:srgbClr val="CC3300"/>
                </a:solidFill>
              </a:rPr>
              <a:t>Among the heterozygous F</a:t>
            </a:r>
            <a:r>
              <a:rPr lang="en-US" sz="2400" baseline="-25000" smtClean="0">
                <a:solidFill>
                  <a:srgbClr val="CC3300"/>
                </a:solidFill>
              </a:rPr>
              <a:t>1</a:t>
            </a:r>
            <a:r>
              <a:rPr lang="en-US" sz="2400" smtClean="0">
                <a:solidFill>
                  <a:srgbClr val="CC3300"/>
                </a:solidFill>
              </a:rPr>
              <a:t> progeny crosses between these breeds, horned males and hornless female are formed.</a:t>
            </a:r>
          </a:p>
          <a:p>
            <a:pPr marL="0" indent="0" eaLnBrk="1" hangingPunct="1"/>
            <a:r>
              <a:rPr lang="en-US" sz="2400" smtClean="0">
                <a:solidFill>
                  <a:srgbClr val="CC3300"/>
                </a:solidFill>
              </a:rPr>
              <a:t>Because both the sex are genotypically alike (h</a:t>
            </a:r>
            <a:r>
              <a:rPr lang="en-US" sz="2400" baseline="30000" smtClean="0">
                <a:solidFill>
                  <a:srgbClr val="CC3300"/>
                </a:solidFill>
              </a:rPr>
              <a:t>+</a:t>
            </a:r>
            <a:r>
              <a:rPr lang="en-US" sz="2400" smtClean="0">
                <a:solidFill>
                  <a:srgbClr val="CC3300"/>
                </a:solidFill>
              </a:rPr>
              <a:t>h), the genes behave as dominance in male and recessive in females, i.e., only one allele is required for male but the allele must be homozygous expression in female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marL="0" indent="0" eaLnBrk="1" hangingPunct="1"/>
            <a:endParaRPr lang="en-US" sz="2800" smtClean="0">
              <a:solidFill>
                <a:srgbClr val="CC3300"/>
              </a:solidFill>
            </a:endParaRPr>
          </a:p>
          <a:p>
            <a:pPr marL="0" indent="0" eaLnBrk="1" hangingPunct="1"/>
            <a:endParaRPr lang="en-US" sz="2800" smtClean="0">
              <a:solidFill>
                <a:srgbClr val="CC3300"/>
              </a:solidFill>
            </a:endParaRPr>
          </a:p>
          <a:p>
            <a:pPr marL="0" indent="0" eaLnBrk="1" hangingPunct="1"/>
            <a:endParaRPr lang="en-US" sz="2800" smtClean="0">
              <a:solidFill>
                <a:srgbClr val="CC3300"/>
              </a:solidFill>
            </a:endParaRPr>
          </a:p>
        </p:txBody>
      </p:sp>
      <p:graphicFrame>
        <p:nvGraphicFramePr>
          <p:cNvPr id="586800" name="Group 48"/>
          <p:cNvGraphicFramePr>
            <a:graphicFrameLocks noGrp="1"/>
          </p:cNvGraphicFramePr>
          <p:nvPr>
            <p:ph sz="half" idx="2"/>
          </p:nvPr>
        </p:nvGraphicFramePr>
        <p:xfrm>
          <a:off x="4572000" y="4876800"/>
          <a:ext cx="4572000" cy="223043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457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Genotype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Males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Females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Hornless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Hornless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Hornless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E5F442-9C51-40F6-B0D3-61BF60BCE95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Deleterious recessive Sex Linked Genes in Human</a:t>
            </a:r>
          </a:p>
        </p:txBody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1. Lesch –Nyhan Syndrome:</a:t>
            </a:r>
          </a:p>
          <a:p>
            <a:pPr algn="just" eaLnBrk="1" hangingPunct="1"/>
            <a:r>
              <a:rPr lang="en-US" sz="2800" smtClean="0">
                <a:solidFill>
                  <a:srgbClr val="CC3300"/>
                </a:solidFill>
              </a:rPr>
              <a:t>		</a:t>
            </a:r>
            <a:r>
              <a:rPr lang="en-US" sz="2400" smtClean="0">
                <a:solidFill>
                  <a:srgbClr val="CC3300"/>
                </a:solidFill>
              </a:rPr>
              <a:t>Characterized by excess of </a:t>
            </a:r>
            <a:r>
              <a:rPr lang="en-US" sz="2400" smtClean="0">
                <a:solidFill>
                  <a:schemeClr val="accent2"/>
                </a:solidFill>
              </a:rPr>
              <a:t>uric acid</a:t>
            </a:r>
            <a:r>
              <a:rPr lang="en-US" sz="2400" smtClean="0">
                <a:solidFill>
                  <a:srgbClr val="CC3300"/>
                </a:solidFill>
              </a:rPr>
              <a:t>, is inherited through </a:t>
            </a:r>
            <a:r>
              <a:rPr lang="en-US" sz="2400" smtClean="0">
                <a:solidFill>
                  <a:schemeClr val="accent2"/>
                </a:solidFill>
              </a:rPr>
              <a:t>sex linked recessive gene</a:t>
            </a:r>
            <a:r>
              <a:rPr lang="en-US" sz="2400" smtClean="0">
                <a:solidFill>
                  <a:srgbClr val="CC3300"/>
                </a:solidFill>
              </a:rPr>
              <a:t>.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This means that mother contributes the X chromosome with defective gene to a male zygote.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Half of the male children of carrier mothers may be expected to inherit this disease. 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These are deficient for the enzyme </a:t>
            </a:r>
            <a:r>
              <a:rPr lang="en-US" sz="2400" b="1" smtClean="0">
                <a:solidFill>
                  <a:schemeClr val="accent2"/>
                </a:solidFill>
              </a:rPr>
              <a:t>hypoxanthine-guanine phosphoribiosyltransferase.(HPRT)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Infant who receive this disease appears normal at birth and for several months.</a:t>
            </a:r>
          </a:p>
          <a:p>
            <a:pPr algn="just" eaLnBrk="1" hangingPunct="1"/>
            <a:r>
              <a:rPr lang="en-US" sz="2400" smtClean="0">
                <a:solidFill>
                  <a:srgbClr val="CC3300"/>
                </a:solidFill>
              </a:rPr>
              <a:t>By about 10 months of age, they become abnormal and </a:t>
            </a:r>
            <a:r>
              <a:rPr lang="en-US" sz="2400" b="1" smtClean="0">
                <a:solidFill>
                  <a:schemeClr val="accent2"/>
                </a:solidFill>
              </a:rPr>
              <a:t>mental retardation, and patient may literally bite of his own fingers and lips.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79DBD1-C19E-451B-A240-CCC6E11CFDA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2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2. Duchene type Muscular Dystrophy: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Is also depends on sex linked recessive gene.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If mother is carrier, about half of the male children are expected to be affected.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Can be identified by chromosome study.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It affects male before they reach teens, with muscular deterioration 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Muscles of leg and shoulders become stiff and the children usually become paralyzed and crippled during their middle or late teens.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Virtually all die before age of 21.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67B408-CF4D-44EB-AB6B-0576872A333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3. Hunter syndrome: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		It is characterized by mental retardation, coarse features, hirsutism (abnormal hairiness), and a characteristic broad nose and a large protruding tongue.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Symptoms appear in childhood, and a chemical procedure for diagnosis has been developed.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Mucopolysaccharides </a:t>
            </a:r>
            <a:r>
              <a:rPr lang="en-US" sz="2800" smtClean="0">
                <a:solidFill>
                  <a:srgbClr val="CC3300"/>
                </a:solidFill>
              </a:rPr>
              <a:t>(Containing an amino sugars as well as uronic acid) accumulate in skin cells of these patients.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Stained with </a:t>
            </a:r>
            <a:r>
              <a:rPr lang="en-US" sz="2800" b="1" smtClean="0">
                <a:solidFill>
                  <a:schemeClr val="accent2"/>
                </a:solidFill>
              </a:rPr>
              <a:t>O-toluidine blue</a:t>
            </a:r>
            <a:r>
              <a:rPr lang="en-US" sz="2800" smtClean="0">
                <a:solidFill>
                  <a:srgbClr val="CC3300"/>
                </a:solidFill>
              </a:rPr>
              <a:t>, will results in </a:t>
            </a:r>
            <a:r>
              <a:rPr lang="en-US" sz="2800" b="1" smtClean="0">
                <a:solidFill>
                  <a:schemeClr val="accent2"/>
                </a:solidFill>
              </a:rPr>
              <a:t>pink </a:t>
            </a:r>
            <a:r>
              <a:rPr lang="en-US" sz="2800" smtClean="0">
                <a:solidFill>
                  <a:srgbClr val="CC3300"/>
                </a:solidFill>
              </a:rPr>
              <a:t>in colour.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6582FD-2C96-450C-85C3-FD7D1FAAB12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EXTRA CHROMOSOMAL INHERITANCE</a:t>
            </a: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Genes controlling the phenotypes of eukaryotes are contained in </a:t>
            </a:r>
            <a:r>
              <a:rPr lang="en-US" sz="2800" b="1" smtClean="0">
                <a:solidFill>
                  <a:schemeClr val="accent2"/>
                </a:solidFill>
              </a:rPr>
              <a:t>nucleus.</a:t>
            </a:r>
            <a:r>
              <a:rPr lang="en-US" sz="2800" smtClean="0">
                <a:solidFill>
                  <a:srgbClr val="CC33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This was certainly the case for the genes studied by Mendel, and for most, if not all.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“</a:t>
            </a:r>
            <a:r>
              <a:rPr lang="en-US" sz="2800" b="1" smtClean="0">
                <a:solidFill>
                  <a:schemeClr val="accent2"/>
                </a:solidFill>
              </a:rPr>
              <a:t>However, the nucleus is not the whole story”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Several important phenotypes of eukaryotes are controlled by genes in the cytoplasm.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 genes that are present on the cytoplasm are called </a:t>
            </a:r>
            <a:r>
              <a:rPr lang="en-US" sz="2800" b="1" smtClean="0">
                <a:solidFill>
                  <a:schemeClr val="accent2"/>
                </a:solidFill>
              </a:rPr>
              <a:t>Plasmagenes</a:t>
            </a:r>
            <a:r>
              <a:rPr lang="en-US" sz="2800" smtClean="0">
                <a:solidFill>
                  <a:srgbClr val="CC33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Plasmagenes also transmit character from one generation to next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   This is known as </a:t>
            </a:r>
            <a:r>
              <a:rPr lang="en-US" sz="2800" b="1" smtClean="0">
                <a:solidFill>
                  <a:schemeClr val="accent2"/>
                </a:solidFill>
              </a:rPr>
              <a:t>cytoplasmic or extrachromosal inhreitance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7453AE-85FD-49AC-AE93-12A57CBF46A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57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533400"/>
          </a:xfrm>
        </p:spPr>
        <p:txBody>
          <a:bodyPr/>
          <a:lstStyle/>
          <a:p>
            <a:pPr eaLnBrk="1" hangingPunct="1"/>
            <a:endParaRPr lang="en-GB" sz="2800" smtClean="0"/>
          </a:p>
        </p:txBody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first good example of cytoplasmic inheritance emerged from </a:t>
            </a:r>
            <a:r>
              <a:rPr lang="en-US" sz="2800" b="1" smtClean="0">
                <a:solidFill>
                  <a:schemeClr val="accent2"/>
                </a:solidFill>
              </a:rPr>
              <a:t>Carl Corren’s </a:t>
            </a:r>
            <a:r>
              <a:rPr lang="en-US" sz="2800" smtClean="0">
                <a:solidFill>
                  <a:srgbClr val="CC3300"/>
                </a:solidFill>
              </a:rPr>
              <a:t>studies of the four –O’ Clock  plant and from </a:t>
            </a:r>
            <a:r>
              <a:rPr lang="en-US" sz="2800" b="1" smtClean="0">
                <a:solidFill>
                  <a:schemeClr val="accent2"/>
                </a:solidFill>
              </a:rPr>
              <a:t>Erwin Baur’s </a:t>
            </a:r>
            <a:r>
              <a:rPr lang="en-US" sz="2800" smtClean="0">
                <a:solidFill>
                  <a:srgbClr val="CC3300"/>
                </a:solidFill>
              </a:rPr>
              <a:t>work on </a:t>
            </a:r>
            <a:r>
              <a:rPr lang="en-US" sz="2800" b="1" i="1" smtClean="0">
                <a:solidFill>
                  <a:schemeClr val="accent2"/>
                </a:solidFill>
              </a:rPr>
              <a:t>Pelargonium</a:t>
            </a:r>
            <a:r>
              <a:rPr lang="en-US" sz="2800" smtClean="0">
                <a:solidFill>
                  <a:srgbClr val="CC3300"/>
                </a:solidFill>
              </a:rPr>
              <a:t> in 1909.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Both </a:t>
            </a:r>
            <a:r>
              <a:rPr lang="en-US" sz="2800" i="1" smtClean="0">
                <a:solidFill>
                  <a:srgbClr val="CC3300"/>
                </a:solidFill>
              </a:rPr>
              <a:t>Mirabilis</a:t>
            </a:r>
            <a:r>
              <a:rPr lang="en-US" sz="2800" smtClean="0">
                <a:solidFill>
                  <a:srgbClr val="CC3300"/>
                </a:solidFill>
              </a:rPr>
              <a:t>  and </a:t>
            </a:r>
            <a:r>
              <a:rPr lang="en-US" sz="2800" i="1" smtClean="0">
                <a:solidFill>
                  <a:srgbClr val="CC3300"/>
                </a:solidFill>
              </a:rPr>
              <a:t>Pelargonium</a:t>
            </a:r>
            <a:r>
              <a:rPr lang="en-US" sz="2800" smtClean="0">
                <a:solidFill>
                  <a:srgbClr val="CC3300"/>
                </a:solidFill>
              </a:rPr>
              <a:t> frequently have </a:t>
            </a:r>
            <a:r>
              <a:rPr lang="en-US" sz="2800" b="1" smtClean="0">
                <a:solidFill>
                  <a:schemeClr val="accent2"/>
                </a:solidFill>
              </a:rPr>
              <a:t>variegated leaf colour</a:t>
            </a:r>
            <a:r>
              <a:rPr lang="en-US" sz="2800" smtClean="0">
                <a:solidFill>
                  <a:srgbClr val="CC3300"/>
                </a:solidFill>
              </a:rPr>
              <a:t>, showing patches of green and white.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However, certain strains of both the sp can be either all </a:t>
            </a:r>
            <a:r>
              <a:rPr lang="en-US" sz="2800" b="1" smtClean="0">
                <a:solidFill>
                  <a:schemeClr val="accent2"/>
                </a:solidFill>
              </a:rPr>
              <a:t>green </a:t>
            </a:r>
            <a:r>
              <a:rPr lang="en-US" sz="2800" smtClean="0">
                <a:solidFill>
                  <a:srgbClr val="CC3300"/>
                </a:solidFill>
              </a:rPr>
              <a:t>or all </a:t>
            </a:r>
            <a:r>
              <a:rPr lang="en-US" sz="2800" b="1" smtClean="0">
                <a:solidFill>
                  <a:schemeClr val="accent2"/>
                </a:solidFill>
              </a:rPr>
              <a:t>white </a:t>
            </a:r>
            <a:r>
              <a:rPr lang="en-US" sz="2800" smtClean="0">
                <a:solidFill>
                  <a:srgbClr val="CC3300"/>
                </a:solidFill>
              </a:rPr>
              <a:t>(though the white strains do not survive very long).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D7F4B4-4F3D-485F-A7D0-DEFAC5ACED6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239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6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2"/>
                </a:solidFill>
              </a:rPr>
              <a:t>Non-Mendelian inheritance</a:t>
            </a:r>
          </a:p>
        </p:txBody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Mendel expt., it made no difference which parent carried which genotype.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For eg., yellow seed (male)    X   green (female)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Will give the same result as reverse.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But with leaf colour with </a:t>
            </a:r>
            <a:r>
              <a:rPr lang="en-US" sz="2800" i="1" smtClean="0">
                <a:solidFill>
                  <a:srgbClr val="CC3300"/>
                </a:solidFill>
              </a:rPr>
              <a:t>Mirabilis</a:t>
            </a:r>
            <a:r>
              <a:rPr lang="en-US" sz="2800" smtClean="0">
                <a:solidFill>
                  <a:srgbClr val="CC3300"/>
                </a:solidFill>
              </a:rPr>
              <a:t> it made a great difference: When Correns crossed any male (white or green or variegated) with green female shows all progeny were green.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Similar with white female.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pattern of inheritance is called </a:t>
            </a:r>
            <a:r>
              <a:rPr lang="en-US" sz="2800" b="1" smtClean="0">
                <a:solidFill>
                  <a:schemeClr val="accent2"/>
                </a:solidFill>
              </a:rPr>
              <a:t>Maternal inheritance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898AAB-E770-459E-B1F4-01679B9D798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Reproduction in Flowering Plants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300538" cy="175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Pollen contains sperm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Produced by the stamen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Ovary contains eggs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r>
              <a:rPr 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Found inside the flower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28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757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886200"/>
            <a:ext cx="2798763" cy="2555875"/>
          </a:xfrm>
          <a:noFill/>
        </p:spPr>
      </p:pic>
      <p:pic>
        <p:nvPicPr>
          <p:cNvPr id="23757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990600"/>
            <a:ext cx="3200400" cy="2835275"/>
          </a:xfrm>
          <a:noFill/>
        </p:spPr>
      </p:pic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657600" y="3810000"/>
            <a:ext cx="51054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300000"/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Pollen carries sperm to the eggs for fertilization</a:t>
            </a:r>
          </a:p>
          <a:p>
            <a:pPr lvl="1" algn="l">
              <a:spcBef>
                <a:spcPct val="20000"/>
              </a:spcBef>
              <a:buSzPct val="300000"/>
              <a:defRPr/>
            </a:pPr>
            <a:r>
              <a:rPr lang="en-US" sz="2800" b="1" i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Self-fertilization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can occur in the same flower</a:t>
            </a:r>
          </a:p>
          <a:p>
            <a:pPr lvl="1" algn="l">
              <a:spcBef>
                <a:spcPct val="20000"/>
              </a:spcBef>
              <a:buSzPct val="300000"/>
              <a:defRPr/>
            </a:pPr>
            <a:r>
              <a:rPr lang="en-US" sz="2800" b="1" i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Cross-fertilization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can occur between flowers</a:t>
            </a:r>
            <a:endParaRPr lang="en-US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utoUpdateAnimBg="0"/>
      <p:bldP spid="237571" grpId="0" build="p" autoUpdateAnimBg="0"/>
      <p:bldP spid="237574" grpId="0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5E075C-83A5-4029-8756-1275A9D14F8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5867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This behavior violates Mendel’s law in 2 ways: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1. Usual Mendelian ratio of phenotypes were not observed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2. There was a difference between reciprocal cross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How do we explain this phenomenon?</a:t>
            </a:r>
          </a:p>
          <a:p>
            <a:pPr eaLnBrk="1" hangingPunct="1"/>
            <a:endParaRPr lang="en-US" sz="3200" smtClean="0">
              <a:solidFill>
                <a:schemeClr val="accent2"/>
              </a:solidFill>
            </a:endParaRPr>
          </a:p>
          <a:p>
            <a:pPr eaLnBrk="1" hangingPunct="1"/>
            <a:endParaRPr lang="en-US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626E65-6DC2-4F3A-837A-2AED03740A3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8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situation become much clearer when we realize the colour in the plant is due to chlorophyll in the chloroplast. </a:t>
            </a:r>
          </a:p>
          <a:p>
            <a:pPr eaLnBrk="1" hangingPunct="1"/>
            <a:r>
              <a:rPr lang="en-US" sz="2800" smtClean="0"/>
              <a:t>Genes are governing in the chloroplast and not in the nuclear gene.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But you can ask why such maternal parent dependence?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This is because the maternal parent contributes most of the cytoplasm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253825-8758-4503-A127-CB7405C3114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498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2"/>
                </a:solidFill>
              </a:rPr>
              <a:t>Kappa particles in Paramecium </a:t>
            </a:r>
          </a:p>
        </p:txBody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Sonnerborn found that there are two strains of paramecium 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They are killer and sensitive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Killer strain produces a toxic substances “Paramecin” that kills the other type.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production of paramecin in killer is type is controlled by certain cytoplasmic particles is known as “Kappa” particle (KK).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The sensitive strains lack these kappa (kk). 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Kappa particles can pass from one generation to next. They transmitted through the cytoplasm.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49E09D-2B45-4339-9BDE-AC9387651CC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50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When killer KK conjugate with non-killer kk, the ex-conjugants are Kk.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But the development of a particular type depends on the duration of cytoplasmic exchange.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a normal case of conjugation the nuclear material alone is exchanged and as a result each conjugate gives rise to the organism of its own type.</a:t>
            </a: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i.e., killer exconjugant produce killer while, non-killer will produce non-killer type.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E3EA55-C4DB-4D17-AC96-1E477FF0F0B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51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But sometime the conjugation period is prolonged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In such case apart from nuclear material, cytoplasmic material are also exchanged. </a:t>
            </a:r>
          </a:p>
          <a:p>
            <a:pPr eaLnBrk="1" hangingPunct="1"/>
            <a:endParaRPr lang="en-US" sz="2800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During this cytoplasmic exchange the kappa particles present in the cytoplasm of the killer type will enter into the non killer type and convert it into a killer type.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22109E-30A3-4498-B255-AF84D087B7E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Shell Coiling in Lymnea</a:t>
            </a: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7010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 snail Limnaea shows two types of coiling namely </a:t>
            </a:r>
            <a:r>
              <a:rPr lang="en-US" sz="2800" b="1" smtClean="0">
                <a:solidFill>
                  <a:schemeClr val="accent2"/>
                </a:solidFill>
              </a:rPr>
              <a:t>dextral</a:t>
            </a:r>
            <a:r>
              <a:rPr lang="en-US" sz="2800" smtClean="0">
                <a:solidFill>
                  <a:srgbClr val="CC3300"/>
                </a:solidFill>
              </a:rPr>
              <a:t> (towards right side) and </a:t>
            </a:r>
            <a:r>
              <a:rPr lang="en-US" sz="2800" b="1" smtClean="0">
                <a:solidFill>
                  <a:schemeClr val="accent2"/>
                </a:solidFill>
              </a:rPr>
              <a:t>sinistral</a:t>
            </a:r>
            <a:r>
              <a:rPr lang="en-US" sz="2800" smtClean="0">
                <a:solidFill>
                  <a:srgbClr val="CC3300"/>
                </a:solidFill>
              </a:rPr>
              <a:t> (towards left side).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 dextral coiling is due to dominant alleles “DD” while the sinistral coiling due to recessive allele “dd”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The experiments of </a:t>
            </a:r>
            <a:r>
              <a:rPr lang="en-US" sz="2800" smtClean="0">
                <a:solidFill>
                  <a:schemeClr val="accent2"/>
                </a:solidFill>
              </a:rPr>
              <a:t>Boycott</a:t>
            </a:r>
            <a:r>
              <a:rPr lang="en-US" sz="2800" smtClean="0">
                <a:solidFill>
                  <a:srgbClr val="CC3300"/>
                </a:solidFill>
              </a:rPr>
              <a:t> indicate that the coiling is determined by the gene of the mother and not by the individuals own gene.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C3300"/>
                </a:solidFill>
              </a:rPr>
              <a:t>If a dextral female crossed with sinistral male, all F</a:t>
            </a:r>
            <a:r>
              <a:rPr lang="en-US" sz="2800" baseline="-25000" smtClean="0">
                <a:solidFill>
                  <a:srgbClr val="CC3300"/>
                </a:solidFill>
              </a:rPr>
              <a:t>1</a:t>
            </a:r>
            <a:r>
              <a:rPr lang="en-US" sz="2800" smtClean="0">
                <a:solidFill>
                  <a:srgbClr val="CC3300"/>
                </a:solidFill>
              </a:rPr>
              <a:t> offspring develop dextral shell like mother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CC3300"/>
              </a:solidFill>
            </a:endParaRPr>
          </a:p>
        </p:txBody>
      </p:sp>
      <p:pic>
        <p:nvPicPr>
          <p:cNvPr id="252933" name="Picture 4" descr="Lymnaea_obru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51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EB9E48-5419-438E-92D4-EA4573A3248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246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53955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GB" sz="2400">
                <a:cs typeface="Arial" pitchFamily="34" charset="0"/>
              </a:rPr>
              <a:t>This powerpoint was kindly donated to </a:t>
            </a:r>
            <a:r>
              <a:rPr lang="en-GB" sz="2400">
                <a:cs typeface="Arial" pitchFamily="34" charset="0"/>
                <a:hlinkClick r:id="rId3"/>
              </a:rPr>
              <a:t>www.worldofteaching.com</a:t>
            </a:r>
            <a:endParaRPr lang="en-GB" sz="2400">
              <a:cs typeface="Arial" pitchFamily="34" charset="0"/>
            </a:endParaRPr>
          </a:p>
          <a:p>
            <a:pPr algn="l" eaLnBrk="1" hangingPunct="1"/>
            <a:endParaRPr lang="en-GB" sz="2400">
              <a:cs typeface="Arial" pitchFamily="34" charset="0"/>
            </a:endParaRPr>
          </a:p>
          <a:p>
            <a:pPr algn="l" eaLnBrk="1" hangingPunct="1"/>
            <a:endParaRPr lang="en-GB" sz="2400">
              <a:cs typeface="Arial" pitchFamily="34" charset="0"/>
            </a:endParaRPr>
          </a:p>
          <a:p>
            <a:pPr algn="l" eaLnBrk="1" hangingPunct="1"/>
            <a:endParaRPr lang="en-GB" sz="2400">
              <a:cs typeface="Arial" pitchFamily="34" charset="0"/>
            </a:endParaRPr>
          </a:p>
          <a:p>
            <a:pPr algn="l" eaLnBrk="1" hangingPunct="1"/>
            <a:endParaRPr lang="en-GB" sz="2400">
              <a:cs typeface="Arial" pitchFamily="34" charset="0"/>
            </a:endParaRPr>
          </a:p>
          <a:p>
            <a:pPr algn="l" eaLnBrk="1" hangingPunct="1"/>
            <a:r>
              <a:rPr lang="en-GB" sz="2400">
                <a:cs typeface="Arial" pitchFamily="34" charset="0"/>
                <a:hlinkClick r:id="rId3"/>
              </a:rPr>
              <a:t>http://www.worldofteaching.com</a:t>
            </a:r>
            <a:r>
              <a:rPr lang="en-GB" sz="2400">
                <a:cs typeface="Arial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sz="2400"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2CD671-1631-42E9-A7FD-DDA8E9D4063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086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Experimental Methods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8006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hand-pollinated</a:t>
            </a:r>
            <a:r>
              <a:rPr lang="en-US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using a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paintbrush</a:t>
            </a:r>
          </a:p>
          <a:p>
            <a:pPr marL="457200" lvl="1" indent="0" eaLnBrk="1" hangingPunct="1"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could </a:t>
            </a:r>
            <a:r>
              <a:rPr lang="en-U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snip (cut) the stamens</a:t>
            </a: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prevent self-pollination</a:t>
            </a:r>
          </a:p>
          <a:p>
            <a:pPr marL="0" indent="0" eaLnBrk="1" hangingPunct="1">
              <a:defRPr/>
            </a:pPr>
            <a:r>
              <a:rPr lang="en-US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traced traits through the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several generations</a:t>
            </a:r>
            <a:endParaRPr lang="en-US" sz="3200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/>
            <a:r>
              <a:rPr lang="en-US" sz="1400" smtClean="0"/>
              <a:t> </a:t>
            </a:r>
          </a:p>
        </p:txBody>
      </p:sp>
      <p:pic>
        <p:nvPicPr>
          <p:cNvPr id="27654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5867400" y="2438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400"/>
          </a:p>
        </p:txBody>
      </p:sp>
      <p:pic>
        <p:nvPicPr>
          <p:cNvPr id="27656" name="emasculati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emascu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r="13190"/>
          <a:stretch>
            <a:fillRect/>
          </a:stretch>
        </p:blipFill>
        <p:spPr bwMode="auto">
          <a:xfrm>
            <a:off x="4953000" y="19050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build="p" autoUpdateAnimBg="0"/>
      <p:bldP spid="2396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D5B8DA-3EB0-4CAF-B534-53981F2C4E8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7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4300"/>
            <a:ext cx="77851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27FCF0-B7E9-4E35-B9FA-639740708CE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29699" name="Picture 2" descr="FG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3"/>
          <a:stretch>
            <a:fillRect/>
          </a:stretch>
        </p:blipFill>
        <p:spPr bwMode="auto">
          <a:xfrm>
            <a:off x="2895600" y="1295400"/>
            <a:ext cx="5988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365125" y="346075"/>
            <a:ext cx="839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How Mendel Began?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514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Mendel produced 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pure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strains by allowing the plants to 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self-pollinate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 several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0D545F-1F13-49B7-9AE1-5F152C7E2CC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17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Eight Pea Plant Traits</a:t>
            </a:r>
          </a:p>
        </p:txBody>
      </p:sp>
      <p:sp>
        <p:nvSpPr>
          <p:cNvPr id="317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 shape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Round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Wrinkled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 Color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---- Yellow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(Y)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  Green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 Shape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Smooth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wrinkled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 Color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  Green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Yellow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 Coat Color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---Gray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White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Flower position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---Axial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Terminal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Height</a:t>
            </a:r>
            <a:r>
              <a:rPr 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Tall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Short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Flower color </a:t>
            </a:r>
            <a:r>
              <a:rPr lang="en-US" sz="3200" b="1" i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 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(P)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white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autoUpdateAnimBg="0"/>
      <p:bldP spid="3174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F381C5-1D3B-430B-A06F-7E7F2BC7435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29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31747" name="Picture 1026" descr="FG11_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1"/>
          <a:stretch>
            <a:fillRect/>
          </a:stretch>
        </p:blipFill>
        <p:spPr bwMode="auto">
          <a:xfrm>
            <a:off x="228600" y="669925"/>
            <a:ext cx="8382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74835E-27CE-41D1-A0EB-056DF02CAB4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chemeClr val="accent2"/>
                </a:solidFill>
              </a:rPr>
              <a:t>1822 </a:t>
            </a:r>
            <a:r>
              <a:rPr lang="en-US" sz="2800" b="1" smtClean="0">
                <a:solidFill>
                  <a:srgbClr val="724C26"/>
                </a:solidFill>
              </a:rPr>
              <a:t>- Brunn in Austria, now, </a:t>
            </a:r>
            <a:r>
              <a:rPr lang="en-US" sz="2800" b="1" smtClean="0">
                <a:solidFill>
                  <a:schemeClr val="accent2"/>
                </a:solidFill>
              </a:rPr>
              <a:t>Brno </a:t>
            </a:r>
            <a:r>
              <a:rPr lang="en-US" sz="2800" b="1" smtClean="0">
                <a:solidFill>
                  <a:srgbClr val="724C26"/>
                </a:solidFill>
              </a:rPr>
              <a:t>(Czecholovakia)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rgbClr val="724C26"/>
                </a:solidFill>
              </a:rPr>
              <a:t>Financial and Health Problem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rgbClr val="724C26"/>
                </a:solidFill>
              </a:rPr>
              <a:t>Unable to continue studies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rgbClr val="724C26"/>
                </a:solidFill>
              </a:rPr>
              <a:t>Joined St.Augustinian Monastery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chemeClr val="accent2"/>
                </a:solidFill>
              </a:rPr>
              <a:t>1847 </a:t>
            </a:r>
            <a:r>
              <a:rPr lang="en-US" sz="2800" b="1" smtClean="0">
                <a:solidFill>
                  <a:srgbClr val="724C26"/>
                </a:solidFill>
              </a:rPr>
              <a:t>– Priest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chemeClr val="accent2"/>
                </a:solidFill>
              </a:rPr>
              <a:t>1851 </a:t>
            </a:r>
            <a:r>
              <a:rPr lang="en-US" sz="2800" b="1" smtClean="0">
                <a:solidFill>
                  <a:srgbClr val="724C26"/>
                </a:solidFill>
              </a:rPr>
              <a:t>– Higher studies at </a:t>
            </a:r>
            <a:r>
              <a:rPr lang="en-US" sz="2800" b="1" smtClean="0">
                <a:solidFill>
                  <a:schemeClr val="accent2"/>
                </a:solidFill>
              </a:rPr>
              <a:t>Vienna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rgbClr val="724C26"/>
                </a:solidFill>
              </a:rPr>
              <a:t>           University</a:t>
            </a:r>
          </a:p>
          <a:p>
            <a:pPr eaLnBrk="1" hangingPunct="1">
              <a:spcAft>
                <a:spcPct val="40000"/>
              </a:spcAft>
            </a:pPr>
            <a:r>
              <a:rPr lang="en-US" sz="2800" b="1" smtClean="0">
                <a:solidFill>
                  <a:schemeClr val="accent2"/>
                </a:solidFill>
              </a:rPr>
              <a:t>1854</a:t>
            </a:r>
            <a:r>
              <a:rPr lang="en-US" sz="2800" b="1" smtClean="0">
                <a:solidFill>
                  <a:srgbClr val="724C26"/>
                </a:solidFill>
              </a:rPr>
              <a:t>- Science teacher</a:t>
            </a:r>
          </a:p>
          <a:p>
            <a:pPr eaLnBrk="1" hangingPunct="1"/>
            <a:endParaRPr lang="en-US" sz="2800" b="1" smtClean="0">
              <a:solidFill>
                <a:srgbClr val="724C26"/>
              </a:solidFill>
            </a:endParaRPr>
          </a:p>
        </p:txBody>
      </p:sp>
      <p:pic>
        <p:nvPicPr>
          <p:cNvPr id="357380" name="Picture 4" descr="FG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304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68BE51-A86B-470A-AAEC-E3897859031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32771" name="Picture 5" descr="FG11_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9" b="4622"/>
          <a:stretch>
            <a:fillRect/>
          </a:stretch>
        </p:blipFill>
        <p:spPr bwMode="auto">
          <a:xfrm>
            <a:off x="609600" y="533400"/>
            <a:ext cx="7848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F94FD3-9AE2-452A-9EC8-1074EC7C7D0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188420" name="Picture 1028" descr="FG11_T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7962"/>
          <a:stretch>
            <a:fillRect/>
          </a:stretch>
        </p:blipFill>
        <p:spPr bwMode="auto">
          <a:xfrm>
            <a:off x="0" y="1219200"/>
            <a:ext cx="9144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Text Box 1029"/>
          <p:cNvSpPr txBox="1">
            <a:spLocks noChangeArrowheads="1"/>
          </p:cNvSpPr>
          <p:nvPr/>
        </p:nvSpPr>
        <p:spPr bwMode="auto">
          <a:xfrm>
            <a:off x="130175" y="381000"/>
            <a:ext cx="8632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Mendel’s Experimental Results</a:t>
            </a:r>
          </a:p>
        </p:txBody>
      </p:sp>
      <p:sp>
        <p:nvSpPr>
          <p:cNvPr id="188424" name="AutoShape 1032"/>
          <p:cNvSpPr>
            <a:spLocks noChangeArrowheads="1"/>
          </p:cNvSpPr>
          <p:nvPr/>
        </p:nvSpPr>
        <p:spPr bwMode="auto">
          <a:xfrm>
            <a:off x="6553200" y="5867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1884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57AB19-358A-4AE7-811E-088F9709429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4582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GB" sz="4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Did the observed ratio match the theoretical ratio?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304800" y="1836738"/>
            <a:ext cx="8610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SzPct val="300000"/>
              <a:defRPr/>
            </a:pPr>
            <a:r>
              <a:rPr lang="en-GB" sz="32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theoretical or expected ratio of plants producing round or wrinkled seeds is 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round :1 wrinkled</a:t>
            </a:r>
            <a:endParaRPr lang="en-GB" sz="3200" b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>
              <a:spcBef>
                <a:spcPct val="20000"/>
              </a:spcBef>
              <a:buSzPct val="300000"/>
              <a:defRPr/>
            </a:pPr>
            <a:r>
              <a:rPr lang="en-GB" sz="32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Mendel’s observed ratio was 2.96:1</a:t>
            </a:r>
          </a:p>
          <a:p>
            <a:pPr algn="l">
              <a:spcBef>
                <a:spcPct val="20000"/>
              </a:spcBef>
              <a:buSzPct val="300000"/>
              <a:defRPr/>
            </a:pPr>
            <a:r>
              <a:rPr lang="en-GB" sz="32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discrepancy is due to 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statistical error</a:t>
            </a:r>
            <a:endParaRPr lang="en-GB" sz="3200" b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>
              <a:spcBef>
                <a:spcPct val="20000"/>
              </a:spcBef>
              <a:buSzPct val="300000"/>
              <a:defRPr/>
            </a:pPr>
            <a:r>
              <a:rPr lang="en-GB" sz="32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larger the sample</a:t>
            </a:r>
            <a:r>
              <a:rPr lang="en-GB" sz="32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the more nearly the results approximate to the theoretical ratio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build="p" autoUpdateAnimBg="0"/>
      <p:bldP spid="37478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A2D3BD-BB21-4B55-9856-37239BF303B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 “Gap”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Parental P</a:t>
            </a:r>
            <a:r>
              <a:rPr lang="en-US" sz="30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parental generation in a breeding experiment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0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first-generation offspring in a breeding experiment. 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(1st filial generation)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breeding individuals from the P</a:t>
            </a:r>
            <a:r>
              <a:rPr lang="en-US" sz="3000" b="1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0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the second-generation offspring in a breeding experiment. </a:t>
            </a:r>
            <a:b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(2nd filial generation)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breeding individuals from the F</a:t>
            </a:r>
            <a:r>
              <a:rPr lang="en-US" sz="3000" b="1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utoUpdateAnimBg="0"/>
      <p:bldP spid="37581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F73D57-245E-4367-BCA4-3C2AB64263F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the Generations</a:t>
            </a:r>
          </a:p>
        </p:txBody>
      </p:sp>
      <p:pic>
        <p:nvPicPr>
          <p:cNvPr id="376835" name="Picture 3" descr="mendelian_p_f1_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05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199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sz="1400"/>
          </a:p>
        </p:txBody>
      </p:sp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228600" y="4191000"/>
            <a:ext cx="2286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 2 Pure Plants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 x tt</a:t>
            </a:r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2590800" y="4191000"/>
            <a:ext cx="2286000" cy="2289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Results in all Hybrids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965325" y="5497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sz="1400"/>
          </a:p>
        </p:txBody>
      </p:sp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4953000" y="42672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Cross 2 Hybrids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get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Tall &amp; 1 Short</a:t>
            </a: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TT, Tt, tt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utoUpdateAnimBg="0"/>
      <p:bldP spid="376837" grpId="0" autoUpdateAnimBg="0"/>
      <p:bldP spid="376838" grpId="0" autoUpdateAnimBg="0"/>
      <p:bldP spid="37684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FC72A7-412A-414F-904D-7F8BE7E14B2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162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 Crosses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1500F5-822C-4DF3-998C-FB05664B927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0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0523" name="Rectangle 103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</a:t>
            </a:r>
          </a:p>
        </p:txBody>
      </p:sp>
      <p:sp>
        <p:nvSpPr>
          <p:cNvPr id="38917" name="Text Box 1036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0"/>
          </a:p>
        </p:txBody>
      </p:sp>
      <p:sp>
        <p:nvSpPr>
          <p:cNvPr id="38918" name="Line 1037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9" name="Line 1038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0" name="Line 1039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1" name="Line 1040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2" name="Line 1041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23" name="Line 1042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0534" name="Text Box 1046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5" name="Text Box 1047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6" name="Text Box 1048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7" name="Text Box 1049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0538" name="Text Box 1050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39" name="Text Box 1051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40" name="Text Box 1052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41" name="Text Box 1053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0543" name="Text Box 1055"/>
          <p:cNvSpPr txBox="1">
            <a:spLocks noChangeArrowheads="1"/>
          </p:cNvSpPr>
          <p:nvPr/>
        </p:nvSpPr>
        <p:spPr bwMode="auto">
          <a:xfrm>
            <a:off x="5181600" y="3200400"/>
            <a:ext cx="3581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alike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alike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  <p:bldP spid="320523" grpId="0" autoUpdateAnimBg="0"/>
      <p:bldP spid="320534" grpId="0" autoUpdateAnimBg="0"/>
      <p:bldP spid="320535" grpId="0" autoUpdateAnimBg="0"/>
      <p:bldP spid="320536" grpId="0" autoUpdateAnimBg="0"/>
      <p:bldP spid="320537" grpId="0" autoUpdateAnimBg="0"/>
      <p:bldP spid="320538" grpId="0" autoUpdateAnimBg="0"/>
      <p:bldP spid="320539" grpId="0" autoUpdateAnimBg="0"/>
      <p:bldP spid="320540" grpId="0" autoUpdateAnimBg="0"/>
      <p:bldP spid="320541" grpId="0" autoUpdateAnimBg="0"/>
      <p:bldP spid="32054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92120A-9D27-4570-BA02-0C6F94A91F5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dominant x Homozygous recessive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(hybrids)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Genotypic &amp; Phenotypic ratio is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ALIKE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  <p:bldP spid="3225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6C561B-43EE-4747-B57E-5C07F4F09A4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0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8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0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1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3603" name="Text Box 19"/>
          <p:cNvSpPr txBox="1">
            <a:spLocks noChangeArrowheads="1"/>
          </p:cNvSpPr>
          <p:nvPr/>
        </p:nvSpPr>
        <p:spPr bwMode="auto">
          <a:xfrm>
            <a:off x="4953000" y="3200400"/>
            <a:ext cx="3962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Rr, 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 &amp;</a:t>
            </a:r>
            <a:b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wrinkled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G.Ratio: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1:2:1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3:1</a:t>
            </a:r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H="1">
            <a:off x="2590800" y="48768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3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 autoUpdateAnimBg="0"/>
      <p:bldP spid="323587" grpId="0" autoUpdateAnimBg="0"/>
      <p:bldP spid="323595" grpId="0" autoUpdateAnimBg="0"/>
      <p:bldP spid="323596" grpId="0" autoUpdateAnimBg="0"/>
      <p:bldP spid="323597" grpId="0" autoUpdateAnimBg="0"/>
      <p:bldP spid="323598" grpId="0" autoUpdateAnimBg="0"/>
      <p:bldP spid="323599" grpId="0" autoUpdateAnimBg="0"/>
      <p:bldP spid="323600" grpId="0" autoUpdateAnimBg="0"/>
      <p:bldP spid="323601" grpId="0" autoUpdateAnimBg="0"/>
      <p:bldP spid="323602" grpId="0" autoUpdateAnimBg="0"/>
      <p:bldP spid="323603" grpId="0" autoUpdateAnimBg="0"/>
      <p:bldP spid="32360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FB88D5-C917-49CA-8BC5-735DA84685D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39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4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24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x heterozygous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Offspring: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Homozygous dominant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 Homozygous Recessive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 called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Genotypic ratio is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1:2:1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Phenotypic Ratio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3:1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autoUpdateAnimBg="0"/>
      <p:bldP spid="3246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B719A7-5A36-4FF3-AF69-4C77E234D35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 Johann Mendel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229100" cy="5257800"/>
          </a:xfrm>
        </p:spPr>
        <p:txBody>
          <a:bodyPr/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1856 and 1863,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Mendel cultivated and tested some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28,000 pea plants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found that the plants' offspring retained </a:t>
            </a: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of the parents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7337" name="Picture 9" descr="mendel[1]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8238" y="1219200"/>
            <a:ext cx="3665537" cy="51816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utoUpdateAnimBg="0"/>
      <p:bldP spid="22733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62BFEC-7529-4AAF-B130-A99AE7863D6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181250" name="Picture 1026" descr="FG1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>
            <a:fillRect/>
          </a:stretch>
        </p:blipFill>
        <p:spPr bwMode="auto">
          <a:xfrm>
            <a:off x="1371600" y="1066800"/>
            <a:ext cx="635635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Do the Peas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F44E57-E3AC-45DB-8B4D-4111032D2F2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8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…And Now the Test Cross</a:t>
            </a:r>
          </a:p>
        </p:txBody>
      </p:sp>
      <p:sp>
        <p:nvSpPr>
          <p:cNvPr id="328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then crossed a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a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his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known as an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3600" b="1" baseline="-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test cross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possible testcrosses:</a:t>
            </a:r>
            <a:b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dominant x Hybrid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recessive x Hybrid</a:t>
            </a: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utoUpdateAnimBg="0"/>
      <p:bldP spid="32870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868514-E39A-4017-8FB7-7B557F51494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(1</a:t>
            </a:r>
            <a:r>
              <a:rPr lang="en-US" sz="4400" b="1" baseline="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0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69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70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5181600" y="3200400"/>
            <a:ext cx="3581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Phenotypic</a:t>
            </a:r>
            <a:b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alike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build="p" autoUpdateAnimBg="0"/>
      <p:bldP spid="326659" grpId="0" autoUpdateAnimBg="0"/>
      <p:bldP spid="326667" grpId="0" autoUpdateAnimBg="0"/>
      <p:bldP spid="326668" grpId="0" autoUpdateAnimBg="0"/>
      <p:bldP spid="326669" grpId="0" autoUpdateAnimBg="0"/>
      <p:bldP spid="326670" grpId="0" autoUpdateAnimBg="0"/>
      <p:bldP spid="326671" grpId="0" autoUpdateAnimBg="0"/>
      <p:bldP spid="326672" grpId="0" autoUpdateAnimBg="0"/>
      <p:bldP spid="326673" grpId="0" autoUpdateAnimBg="0"/>
      <p:bldP spid="326674" grpId="0" autoUpdateAnimBg="0"/>
      <p:bldP spid="32667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81B8B0-C245-497C-88D2-98D864A2631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305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Trait: Seed Shape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Alleles: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Round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Wrinkled</a:t>
            </a:r>
          </a:p>
          <a:p>
            <a:pPr eaLnBrk="1" hangingPunct="1">
              <a:defRPr/>
            </a:pP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Cross: 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  <a:p>
            <a:pPr eaLnBrk="1" hangingPunct="1">
              <a:defRPr/>
            </a:pP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 </a:t>
            </a:r>
            <a:r>
              <a:rPr lang="en-GB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GB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en-GB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Rr</a:t>
            </a:r>
            <a:endParaRPr lang="en-GB" sz="2800" b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(2nd)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200400" y="3344863"/>
            <a:ext cx="289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0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17526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1295400" y="4038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1219200" y="6324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12192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>
            <a:off x="3124200" y="3733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>
            <a:off x="4648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1" name="Text Box 13"/>
          <p:cNvSpPr txBox="1">
            <a:spLocks noChangeArrowheads="1"/>
          </p:cNvSpPr>
          <p:nvPr/>
        </p:nvSpPr>
        <p:spPr bwMode="auto"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329743" name="Text Box 15"/>
          <p:cNvSpPr txBox="1">
            <a:spLocks noChangeArrowheads="1"/>
          </p:cNvSpPr>
          <p:nvPr/>
        </p:nvSpPr>
        <p:spPr bwMode="auto"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724C26"/>
                </a:solidFill>
                <a:latin typeface="Comic Sans MS" pitchFamily="66" charset="0"/>
              </a:rPr>
              <a:t>rr</a:t>
            </a: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5181600" y="3352800"/>
            <a:ext cx="35814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Genotype: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Rr, rr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Phenotype</a:t>
            </a:r>
            <a:r>
              <a:rPr lang="en-US" sz="2800">
                <a:solidFill>
                  <a:srgbClr val="724C26"/>
                </a:solidFill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Round &amp; Wrinkled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G. Ratio:</a:t>
            </a:r>
            <a:r>
              <a:rPr lang="en-US" sz="2800">
                <a:latin typeface="Comic Sans MS" pitchFamily="66" charset="0"/>
              </a:rPr>
              <a:t>   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1:1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P.Ratio:</a:t>
            </a: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1:1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9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9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9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build="p" autoUpdateAnimBg="0"/>
      <p:bldP spid="329731" grpId="0" autoUpdateAnimBg="0"/>
      <p:bldP spid="329739" grpId="0" autoUpdateAnimBg="0"/>
      <p:bldP spid="329740" grpId="0" autoUpdateAnimBg="0"/>
      <p:bldP spid="329741" grpId="0" autoUpdateAnimBg="0"/>
      <p:bldP spid="329742" grpId="0" autoUpdateAnimBg="0"/>
      <p:bldP spid="329743" grpId="0" autoUpdateAnimBg="0"/>
      <p:bldP spid="329744" grpId="0" autoUpdateAnimBg="0"/>
      <p:bldP spid="329745" grpId="0" autoUpdateAnimBg="0"/>
      <p:bldP spid="329746" grpId="0" autoUpdateAnimBg="0"/>
      <p:bldP spid="32974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611C40-89D3-4519-B0AC-EB6086AB980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4400" b="1" baseline="-25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Monohybrid Cross Review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x heterozygous(hybrid)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Offspring: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Homozygous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 or rr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Heterozygous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Phenotypic Ratio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1:1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the offspring have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genotype as parents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utoUpdateAnimBg="0"/>
      <p:bldP spid="33075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255FE9-0D16-409F-AC21-73CCB48C04A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Practice Your Crosses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001000" cy="3124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the P</a:t>
            </a:r>
            <a:r>
              <a:rPr lang="en-US" sz="4400" b="1" baseline="-25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</a:t>
            </a:r>
            <a:r>
              <a:rPr lang="en-US" sz="4400" b="1" baseline="-25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both F</a:t>
            </a:r>
            <a:r>
              <a:rPr lang="en-US" sz="4400" b="1" baseline="-2500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for each of the other Seven Pea Plant Traits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6C186F-D0B1-4C56-852A-1DE6D1AE6C4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Laws</a:t>
            </a:r>
            <a:b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7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Law of Dominance</a:t>
            </a:r>
            <a:b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Law of Segregation</a:t>
            </a:r>
            <a:b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Law of Independent assortment</a:t>
            </a:r>
            <a:b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B2BF66-1046-404B-8665-9FE9D0A67AF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Law of Dominance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153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3600" b="1">
                <a:solidFill>
                  <a:srgbClr val="724C26"/>
                </a:solidFill>
              </a:rPr>
              <a:t>States that on crossing homozygous organisms for single pair of contrasting characters, only one characters make its appearance in F</a:t>
            </a:r>
            <a:r>
              <a:rPr lang="en-US" sz="3600" b="1" baseline="-25000">
                <a:solidFill>
                  <a:srgbClr val="724C26"/>
                </a:solidFill>
              </a:rPr>
              <a:t>1 </a:t>
            </a:r>
            <a:r>
              <a:rPr lang="en-US" sz="3600" b="1">
                <a:solidFill>
                  <a:srgbClr val="724C26"/>
                </a:solidFill>
              </a:rPr>
              <a:t>generation and is name as </a:t>
            </a:r>
            <a:r>
              <a:rPr lang="en-US" sz="3600" b="1">
                <a:solidFill>
                  <a:schemeClr val="accent2"/>
                </a:solidFill>
              </a:rPr>
              <a:t>Dominant character</a:t>
            </a:r>
            <a:r>
              <a:rPr lang="en-US" sz="3600" b="1">
                <a:solidFill>
                  <a:srgbClr val="724C26"/>
                </a:solidFill>
              </a:rPr>
              <a:t>. </a:t>
            </a:r>
          </a:p>
          <a:p>
            <a:pPr eaLnBrk="1" hangingPunct="1"/>
            <a:endParaRPr lang="en-US" sz="3600" b="1">
              <a:solidFill>
                <a:srgbClr val="724C26"/>
              </a:solidFill>
            </a:endParaRPr>
          </a:p>
          <a:p>
            <a:pPr eaLnBrk="1" hangingPunct="1"/>
            <a:endParaRPr lang="en-US" sz="3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311BD5-9DC6-41DC-8513-666574B06ED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 of Monohybrid Crosses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Inheritable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factors or genes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responsible for all heritable characteristics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based on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trait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based on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genes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from the mother and the other from the father</a:t>
            </a: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True-breeding individuals are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( both alleles)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same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4" grpId="0" autoUpdateAnimBg="0"/>
      <p:bldP spid="33587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F8F375-2E53-4E5D-8580-5BAB2B10BDE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49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Dominance</a:t>
            </a: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200400"/>
            <a:ext cx="8229600" cy="4876800"/>
          </a:xfrm>
        </p:spPr>
        <p:txBody>
          <a:bodyPr/>
          <a:lstStyle/>
          <a:p>
            <a:pPr marL="0" indent="0" eaLnBrk="1" hangingPunct="1"/>
            <a:endParaRPr lang="en-US" sz="3600" smtClean="0"/>
          </a:p>
          <a:p>
            <a:pPr marL="0" indent="0" eaLnBrk="1" hangingPunct="1"/>
            <a:endParaRPr lang="en-US" sz="3600" smtClean="0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153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In a cross of parents that are 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pure for contrasting traits</a:t>
            </a: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, only one form of the trait will appear in the next generation.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the offspring will be heterozygous and express only the 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dominant trait.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RR x rr </a:t>
            </a:r>
            <a:r>
              <a:rPr lang="en-US" sz="36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yields</a:t>
            </a: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all Rr (round seeds)</a:t>
            </a:r>
            <a:endParaRPr lang="en-US" sz="3600" b="1">
              <a:latin typeface="Comic Sans MS" pitchFamily="66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34000" y="1981200"/>
            <a:ext cx="3276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/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pic>
        <p:nvPicPr>
          <p:cNvPr id="334855" name="Picture 7" descr="pe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219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  <p:bldP spid="3348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785B41-5DA2-4739-875A-4DF733B1B8D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Gregor Johann Mendel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52900" cy="5181600"/>
          </a:xfrm>
        </p:spPr>
        <p:txBody>
          <a:bodyPr/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Austrian monk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Developed the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 of inheritance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Presented his findings in the Natural History Society of Brunn – </a:t>
            </a:r>
            <a:r>
              <a:rPr 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1865 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Paper entitled, “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Experiments in Plant Hybridization” – 1866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German language.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1400" smtClean="0"/>
          </a:p>
        </p:txBody>
      </p:sp>
      <p:pic>
        <p:nvPicPr>
          <p:cNvPr id="225285" name="Picture 5" descr="FG11_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19200"/>
            <a:ext cx="4011613" cy="51816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  <p:bldP spid="2252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6D49A4-F5CD-40E1-9940-1109062D772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Dominance</a:t>
            </a:r>
          </a:p>
        </p:txBody>
      </p:sp>
      <p:pic>
        <p:nvPicPr>
          <p:cNvPr id="336901" name="Picture 5" descr="pe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219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2514600" y="32004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4000">
              <a:latin typeface="Antique Olive" pitchFamily="34" charset="0"/>
            </a:endParaRPr>
          </a:p>
        </p:txBody>
      </p:sp>
      <p:pic>
        <p:nvPicPr>
          <p:cNvPr id="336908" name="Picture 12" descr="FG11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"/>
          <a:stretch>
            <a:fillRect/>
          </a:stretch>
        </p:blipFill>
        <p:spPr bwMode="auto">
          <a:xfrm>
            <a:off x="152400" y="1676400"/>
            <a:ext cx="8763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0976DD-1BBF-4341-B828-6EDA68E5B7F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54275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graphicFrame>
        <p:nvGraphicFramePr>
          <p:cNvPr id="367733" name="Group 117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234363" cy="5181600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  <a:gridCol w="2286000"/>
                <a:gridCol w="1604963"/>
              </a:tblGrid>
              <a:tr h="5181600"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Drosophila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Man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Character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Body Colour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Eye colour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Colour of hair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Form of hair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Colour of eye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Lips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Blood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Dominant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Gray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Dark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Curly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Brown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Broad and thicken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A,B,AB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Recessive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Black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White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Thin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3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Comic Sans MS" pitchFamily="66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668AB0-A316-445B-8748-C98ECCA0744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.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Law of Segregation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203325" y="2203450"/>
            <a:ext cx="7178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sz="4000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914400" y="1719263"/>
            <a:ext cx="7772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3600" b="1">
                <a:solidFill>
                  <a:srgbClr val="724C26"/>
                </a:solidFill>
              </a:rPr>
              <a:t>Two allele of a gene remain separate and do not contaminate each other in F</a:t>
            </a:r>
            <a:r>
              <a:rPr lang="en-US" sz="3600" b="1" baseline="-25000">
                <a:solidFill>
                  <a:srgbClr val="724C26"/>
                </a:solidFill>
              </a:rPr>
              <a:t>1</a:t>
            </a:r>
            <a:r>
              <a:rPr lang="en-US" sz="3600" b="1">
                <a:solidFill>
                  <a:srgbClr val="724C26"/>
                </a:solidFill>
              </a:rPr>
              <a:t> or hybrid.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600" b="1">
                <a:solidFill>
                  <a:srgbClr val="724C26"/>
                </a:solidFill>
              </a:rPr>
              <a:t>			OR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3600" b="1">
                <a:solidFill>
                  <a:srgbClr val="724C26"/>
                </a:solidFill>
              </a:rPr>
              <a:t>The two alleles for each trait separate during gamete formation. 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3E3C4D-6121-4908-95D1-76761D433EE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of Segregation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During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formation of gametes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(eggs or sperm), the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two alleles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responsible for a trait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separate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from each other.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a trait are then 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"recombined" at fertilization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producing the genotype for the traits of the offspring</a:t>
            </a:r>
            <a:r>
              <a:rPr lang="en-US" b="1" smtClean="0">
                <a:solidFill>
                  <a:srgbClr val="CC33CC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  <p:bldP spid="33894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5D76B9-2D8A-490A-B317-0C4EE4E2DBF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chemeClr val="accent2"/>
                </a:solidFill>
              </a:rPr>
              <a:t>Law of segregation</a:t>
            </a:r>
          </a:p>
        </p:txBody>
      </p:sp>
      <p:pic>
        <p:nvPicPr>
          <p:cNvPr id="57348" name="Picture 4" descr="14-04-LawOfSegregation-L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4267200" cy="58674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412D95-AC95-4339-8F61-576CE88811B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87400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Applying the Law of Segregation</a:t>
            </a:r>
          </a:p>
        </p:txBody>
      </p:sp>
      <p:pic>
        <p:nvPicPr>
          <p:cNvPr id="187412" name="Picture 1044" descr="0191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/>
          <a:stretch>
            <a:fillRect/>
          </a:stretch>
        </p:blipFill>
        <p:spPr bwMode="auto">
          <a:xfrm>
            <a:off x="0" y="1298575"/>
            <a:ext cx="9139238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7E5477-79C7-4833-88EB-B73E5FFB148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Law of Independent Assortment</a:t>
            </a:r>
            <a:r>
              <a:rPr lang="en-US" smtClean="0">
                <a:cs typeface="Times New Roman" pitchFamily="18" charset="0"/>
              </a:rPr>
              <a:t> </a:t>
            </a:r>
            <a:br>
              <a:rPr lang="en-US" smtClean="0">
                <a:cs typeface="Times New Roman" pitchFamily="18" charset="0"/>
              </a:rPr>
            </a:br>
            <a:endParaRPr lang="en-US" smtClean="0">
              <a:cs typeface="Times New Roman" pitchFamily="18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Alleles for </a:t>
            </a:r>
            <a:r>
              <a:rPr lang="en-US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different</a:t>
            </a: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traits are distributed to sex cells (&amp; offspring) independently of one another.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This law can be illustrated using </a:t>
            </a:r>
            <a:r>
              <a:rPr lang="en-US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dihybrid crosses</a:t>
            </a: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FA38DE-97DE-4F31-B598-C8D52191D7B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667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Traits: Seed shape &amp; Seed color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Alleles:</a:t>
            </a:r>
            <a:r>
              <a:rPr lang="en-US" sz="1600" b="1" smtClean="0"/>
              <a:t>   </a:t>
            </a:r>
            <a:r>
              <a:rPr lang="en-US" sz="3200" b="1" smtClean="0"/>
              <a:t>R round</a:t>
            </a:r>
            <a:br>
              <a:rPr lang="en-US" sz="3200" b="1" smtClean="0"/>
            </a:br>
            <a:r>
              <a:rPr lang="en-US" sz="3200" b="1" smtClean="0"/>
              <a:t>        r wrinkled</a:t>
            </a:r>
            <a:br>
              <a:rPr lang="en-US" sz="3200" b="1" smtClean="0"/>
            </a:br>
            <a:r>
              <a:rPr lang="en-US" sz="3200" b="1" smtClean="0"/>
              <a:t>        Y yellow</a:t>
            </a:r>
            <a:br>
              <a:rPr lang="en-US" sz="3200" b="1" smtClean="0"/>
            </a:br>
            <a:r>
              <a:rPr lang="en-US" sz="3200" b="1" smtClean="0"/>
              <a:t>        y green</a:t>
            </a:r>
            <a:r>
              <a:rPr lang="en-US" sz="1600" b="1" smtClean="0"/>
              <a:t>           </a:t>
            </a:r>
            <a:endParaRPr lang="en-US" sz="1600" b="1" smtClean="0">
              <a:solidFill>
                <a:srgbClr val="00968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16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defRPr/>
            </a:pPr>
            <a:endParaRPr lang="en-US" sz="1400" b="1" smtClean="0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676400" y="3733800"/>
            <a:ext cx="502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600" b="1">
                <a:solidFill>
                  <a:srgbClr val="CC3300"/>
                </a:solidFill>
                <a:latin typeface="Comic Sans MS" pitchFamily="66" charset="0"/>
              </a:rPr>
              <a:t>RrYy   x   RrYy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Ry rY ry</a:t>
            </a: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5257800" y="4876800"/>
            <a:ext cx="3276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Ry rY ry</a:t>
            </a:r>
          </a:p>
        </p:txBody>
      </p:sp>
      <p:sp>
        <p:nvSpPr>
          <p:cNvPr id="291851" name="Line 11"/>
          <p:cNvSpPr>
            <a:spLocks noChangeShapeType="1"/>
          </p:cNvSpPr>
          <p:nvPr/>
        </p:nvSpPr>
        <p:spPr bwMode="auto">
          <a:xfrm flipH="1">
            <a:off x="1981200" y="43434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>
            <a:off x="5486400" y="43434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possible gamete combinations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build="p" autoUpdateAnimBg="0"/>
      <p:bldP spid="291843" grpId="0" build="p" autoUpdateAnimBg="0"/>
      <p:bldP spid="291848" grpId="0" build="p" autoUpdateAnimBg="0"/>
      <p:bldP spid="291849" grpId="0" animBg="1" autoUpdateAnimBg="0"/>
      <p:bldP spid="291850" grpId="0" animBg="1" autoUpdateAnimBg="0"/>
      <p:bldP spid="291851" grpId="0" animBg="1"/>
      <p:bldP spid="291852" grpId="0" animBg="1"/>
      <p:bldP spid="29185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2695C2-3460-4937-A8C8-8582F574B04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76513" y="1890713"/>
            <a:ext cx="3822700" cy="454025"/>
            <a:chOff x="1623" y="1191"/>
            <a:chExt cx="2408" cy="286"/>
          </a:xfrm>
        </p:grpSpPr>
        <p:sp>
          <p:nvSpPr>
            <p:cNvPr id="292868" name="Rectangle 4"/>
            <p:cNvSpPr>
              <a:spLocks noChangeArrowheads="1"/>
            </p:cNvSpPr>
            <p:nvPr/>
          </p:nvSpPr>
          <p:spPr bwMode="auto">
            <a:xfrm>
              <a:off x="1623" y="1191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69" name="Rectangle 5"/>
            <p:cNvSpPr>
              <a:spLocks noChangeArrowheads="1"/>
            </p:cNvSpPr>
            <p:nvPr/>
          </p:nvSpPr>
          <p:spPr bwMode="auto">
            <a:xfrm>
              <a:off x="2295" y="1191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0" name="Rectangle 6"/>
            <p:cNvSpPr>
              <a:spLocks noChangeArrowheads="1"/>
            </p:cNvSpPr>
            <p:nvPr/>
          </p:nvSpPr>
          <p:spPr bwMode="auto">
            <a:xfrm>
              <a:off x="3063" y="1191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1" name="Rectangle 7"/>
            <p:cNvSpPr>
              <a:spLocks noChangeArrowheads="1"/>
            </p:cNvSpPr>
            <p:nvPr/>
          </p:nvSpPr>
          <p:spPr bwMode="auto">
            <a:xfrm>
              <a:off x="3735" y="1191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62113" y="2652713"/>
            <a:ext cx="604837" cy="3273425"/>
            <a:chOff x="1047" y="1671"/>
            <a:chExt cx="381" cy="2062"/>
          </a:xfrm>
        </p:grpSpPr>
        <p:sp>
          <p:nvSpPr>
            <p:cNvPr id="292873" name="Rectangle 9"/>
            <p:cNvSpPr>
              <a:spLocks noChangeArrowheads="1"/>
            </p:cNvSpPr>
            <p:nvPr/>
          </p:nvSpPr>
          <p:spPr bwMode="auto">
            <a:xfrm>
              <a:off x="1047" y="1671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4" name="Rectangle 10"/>
            <p:cNvSpPr>
              <a:spLocks noChangeArrowheads="1"/>
            </p:cNvSpPr>
            <p:nvPr/>
          </p:nvSpPr>
          <p:spPr bwMode="auto">
            <a:xfrm>
              <a:off x="1047" y="2247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5" name="Rectangle 11"/>
            <p:cNvSpPr>
              <a:spLocks noChangeArrowheads="1"/>
            </p:cNvSpPr>
            <p:nvPr/>
          </p:nvSpPr>
          <p:spPr bwMode="auto">
            <a:xfrm>
              <a:off x="1095" y="2871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2876" name="Rectangle 12"/>
            <p:cNvSpPr>
              <a:spLocks noChangeArrowheads="1"/>
            </p:cNvSpPr>
            <p:nvPr/>
          </p:nvSpPr>
          <p:spPr bwMode="auto">
            <a:xfrm>
              <a:off x="1095" y="3447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86000" y="2438400"/>
            <a:ext cx="4495800" cy="3733800"/>
            <a:chOff x="1440" y="1536"/>
            <a:chExt cx="2832" cy="2352"/>
          </a:xfrm>
        </p:grpSpPr>
        <p:sp>
          <p:nvSpPr>
            <p:cNvPr id="61447" name="Line 14"/>
            <p:cNvSpPr>
              <a:spLocks noChangeShapeType="1"/>
            </p:cNvSpPr>
            <p:nvPr/>
          </p:nvSpPr>
          <p:spPr bwMode="auto">
            <a:xfrm>
              <a:off x="211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8" name="Line 15"/>
            <p:cNvSpPr>
              <a:spLocks noChangeShapeType="1"/>
            </p:cNvSpPr>
            <p:nvPr/>
          </p:nvSpPr>
          <p:spPr bwMode="auto">
            <a:xfrm>
              <a:off x="283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9" name="Line 16"/>
            <p:cNvSpPr>
              <a:spLocks noChangeShapeType="1"/>
            </p:cNvSpPr>
            <p:nvPr/>
          </p:nvSpPr>
          <p:spPr bwMode="auto">
            <a:xfrm>
              <a:off x="3552" y="1540"/>
              <a:ext cx="0" cy="2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Line 17"/>
            <p:cNvSpPr>
              <a:spLocks noChangeShapeType="1"/>
            </p:cNvSpPr>
            <p:nvPr/>
          </p:nvSpPr>
          <p:spPr bwMode="auto">
            <a:xfrm>
              <a:off x="1444" y="21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Line 18"/>
            <p:cNvSpPr>
              <a:spLocks noChangeShapeType="1"/>
            </p:cNvSpPr>
            <p:nvPr/>
          </p:nvSpPr>
          <p:spPr bwMode="auto">
            <a:xfrm>
              <a:off x="1440" y="273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Line 19"/>
            <p:cNvSpPr>
              <a:spLocks noChangeShapeType="1"/>
            </p:cNvSpPr>
            <p:nvPr/>
          </p:nvSpPr>
          <p:spPr bwMode="auto">
            <a:xfrm>
              <a:off x="1444" y="3312"/>
              <a:ext cx="28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Rectangle 20"/>
            <p:cNvSpPr>
              <a:spLocks noChangeArrowheads="1"/>
            </p:cNvSpPr>
            <p:nvPr/>
          </p:nvSpPr>
          <p:spPr bwMode="auto">
            <a:xfrm>
              <a:off x="1440" y="1536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B00A25-5B90-4773-BA82-CA79B1C3065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59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6313" y="2805113"/>
            <a:ext cx="4391025" cy="3273425"/>
            <a:chOff x="615" y="1767"/>
            <a:chExt cx="2766" cy="2062"/>
          </a:xfrm>
        </p:grpSpPr>
        <p:sp>
          <p:nvSpPr>
            <p:cNvPr id="62488" name="Rectangle 4"/>
            <p:cNvSpPr>
              <a:spLocks noChangeArrowheads="1"/>
            </p:cNvSpPr>
            <p:nvPr/>
          </p:nvSpPr>
          <p:spPr bwMode="auto">
            <a:xfrm>
              <a:off x="615" y="1767"/>
              <a:ext cx="6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89" name="Rectangle 5"/>
            <p:cNvSpPr>
              <a:spLocks noChangeArrowheads="1"/>
            </p:cNvSpPr>
            <p:nvPr/>
          </p:nvSpPr>
          <p:spPr bwMode="auto">
            <a:xfrm>
              <a:off x="615" y="2343"/>
              <a:ext cx="58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0" name="Rectangle 6"/>
            <p:cNvSpPr>
              <a:spLocks noChangeArrowheads="1"/>
            </p:cNvSpPr>
            <p:nvPr/>
          </p:nvSpPr>
          <p:spPr bwMode="auto">
            <a:xfrm>
              <a:off x="615" y="2967"/>
              <a:ext cx="57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1" name="Rectangle 7"/>
            <p:cNvSpPr>
              <a:spLocks noChangeArrowheads="1"/>
            </p:cNvSpPr>
            <p:nvPr/>
          </p:nvSpPr>
          <p:spPr bwMode="auto">
            <a:xfrm>
              <a:off x="615" y="3543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2" name="Rectangle 8"/>
            <p:cNvSpPr>
              <a:spLocks noChangeArrowheads="1"/>
            </p:cNvSpPr>
            <p:nvPr/>
          </p:nvSpPr>
          <p:spPr bwMode="auto">
            <a:xfrm>
              <a:off x="1335" y="1767"/>
              <a:ext cx="58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3" name="Rectangle 9"/>
            <p:cNvSpPr>
              <a:spLocks noChangeArrowheads="1"/>
            </p:cNvSpPr>
            <p:nvPr/>
          </p:nvSpPr>
          <p:spPr bwMode="auto">
            <a:xfrm>
              <a:off x="1335" y="2343"/>
              <a:ext cx="5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4" name="Rectangle 10"/>
            <p:cNvSpPr>
              <a:spLocks noChangeArrowheads="1"/>
            </p:cNvSpPr>
            <p:nvPr/>
          </p:nvSpPr>
          <p:spPr bwMode="auto">
            <a:xfrm>
              <a:off x="1335" y="2967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5" name="Rectangle 11"/>
            <p:cNvSpPr>
              <a:spLocks noChangeArrowheads="1"/>
            </p:cNvSpPr>
            <p:nvPr/>
          </p:nvSpPr>
          <p:spPr bwMode="auto">
            <a:xfrm>
              <a:off x="1335" y="3543"/>
              <a:ext cx="5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6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57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7" name="Rectangle 13"/>
            <p:cNvSpPr>
              <a:spLocks noChangeArrowheads="1"/>
            </p:cNvSpPr>
            <p:nvPr/>
          </p:nvSpPr>
          <p:spPr bwMode="auto">
            <a:xfrm>
              <a:off x="2055" y="2343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8" name="Rectangle 14"/>
            <p:cNvSpPr>
              <a:spLocks noChangeArrowheads="1"/>
            </p:cNvSpPr>
            <p:nvPr/>
          </p:nvSpPr>
          <p:spPr bwMode="auto">
            <a:xfrm>
              <a:off x="2055" y="2967"/>
              <a:ext cx="5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499" name="Rectangle 15"/>
            <p:cNvSpPr>
              <a:spLocks noChangeArrowheads="1"/>
            </p:cNvSpPr>
            <p:nvPr/>
          </p:nvSpPr>
          <p:spPr bwMode="auto">
            <a:xfrm>
              <a:off x="2055" y="3543"/>
              <a:ext cx="52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500" name="Rectangle 16"/>
            <p:cNvSpPr>
              <a:spLocks noChangeArrowheads="1"/>
            </p:cNvSpPr>
            <p:nvPr/>
          </p:nvSpPr>
          <p:spPr bwMode="auto">
            <a:xfrm>
              <a:off x="2775" y="1767"/>
              <a:ext cx="55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501" name="Rectangle 17"/>
            <p:cNvSpPr>
              <a:spLocks noChangeArrowheads="1"/>
            </p:cNvSpPr>
            <p:nvPr/>
          </p:nvSpPr>
          <p:spPr bwMode="auto">
            <a:xfrm>
              <a:off x="2775" y="2343"/>
              <a:ext cx="54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502" name="Rectangle 18"/>
            <p:cNvSpPr>
              <a:spLocks noChangeArrowheads="1"/>
            </p:cNvSpPr>
            <p:nvPr/>
          </p:nvSpPr>
          <p:spPr bwMode="auto">
            <a:xfrm>
              <a:off x="2823" y="2967"/>
              <a:ext cx="52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  <p:sp>
          <p:nvSpPr>
            <p:cNvPr id="62503" name="Rectangle 19"/>
            <p:cNvSpPr>
              <a:spLocks noChangeArrowheads="1"/>
            </p:cNvSpPr>
            <p:nvPr/>
          </p:nvSpPr>
          <p:spPr bwMode="auto">
            <a:xfrm>
              <a:off x="2871" y="3543"/>
              <a:ext cx="5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pitchFamily="66" charset="0"/>
                </a:rPr>
                <a:t>rryy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76913" y="2622550"/>
            <a:ext cx="3143250" cy="3943350"/>
            <a:chOff x="3639" y="1652"/>
            <a:chExt cx="1980" cy="2484"/>
          </a:xfrm>
        </p:grpSpPr>
        <p:sp>
          <p:nvSpPr>
            <p:cNvPr id="62486" name="Rectangle 21"/>
            <p:cNvSpPr>
              <a:spLocks noChangeArrowheads="1"/>
            </p:cNvSpPr>
            <p:nvPr/>
          </p:nvSpPr>
          <p:spPr bwMode="auto">
            <a:xfrm>
              <a:off x="3687" y="1652"/>
              <a:ext cx="1932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Round/Yellow:     9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pitchFamily="66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Round/green:     3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pitchFamily="66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wrinkled/Yellow:  3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pitchFamily="66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solidFill>
                    <a:schemeClr val="tx2"/>
                  </a:solidFill>
                  <a:latin typeface="Comic Sans MS" pitchFamily="66" charset="0"/>
                </a:rPr>
                <a:t>wrinkled/green:   1</a:t>
              </a:r>
            </a:p>
          </p:txBody>
        </p:sp>
        <p:sp>
          <p:nvSpPr>
            <p:cNvPr id="62487" name="Rectangle 22"/>
            <p:cNvSpPr>
              <a:spLocks noChangeArrowheads="1"/>
            </p:cNvSpPr>
            <p:nvPr/>
          </p:nvSpPr>
          <p:spPr bwMode="auto">
            <a:xfrm>
              <a:off x="3639" y="3620"/>
              <a:ext cx="1889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B50069"/>
                  </a:solidFill>
                  <a:latin typeface="Comic Sans MS" pitchFamily="66" charset="0"/>
                </a:rPr>
                <a:t>9:3:3:1 phenotypic</a:t>
              </a:r>
              <a:br>
                <a:rPr lang="en-US" sz="2400" b="1">
                  <a:solidFill>
                    <a:srgbClr val="B50069"/>
                  </a:solidFill>
                  <a:latin typeface="Comic Sans MS" pitchFamily="66" charset="0"/>
                </a:rPr>
              </a:br>
              <a:r>
                <a:rPr lang="en-US" sz="2400" b="1">
                  <a:solidFill>
                    <a:srgbClr val="B50069"/>
                  </a:solidFill>
                  <a:latin typeface="Comic Sans MS" pitchFamily="66" charset="0"/>
                </a:rPr>
                <a:t>          ratio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0513" y="1966913"/>
            <a:ext cx="5119687" cy="4281487"/>
            <a:chOff x="183" y="1239"/>
            <a:chExt cx="3225" cy="2697"/>
          </a:xfrm>
        </p:grpSpPr>
        <p:sp>
          <p:nvSpPr>
            <p:cNvPr id="62471" name="Line 24"/>
            <p:cNvSpPr>
              <a:spLocks noChangeShapeType="1"/>
            </p:cNvSpPr>
            <p:nvPr/>
          </p:nvSpPr>
          <p:spPr bwMode="auto">
            <a:xfrm>
              <a:off x="124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25"/>
            <p:cNvSpPr>
              <a:spLocks noChangeShapeType="1"/>
            </p:cNvSpPr>
            <p:nvPr/>
          </p:nvSpPr>
          <p:spPr bwMode="auto">
            <a:xfrm>
              <a:off x="196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3" name="Line 26"/>
            <p:cNvSpPr>
              <a:spLocks noChangeShapeType="1"/>
            </p:cNvSpPr>
            <p:nvPr/>
          </p:nvSpPr>
          <p:spPr bwMode="auto">
            <a:xfrm>
              <a:off x="268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27"/>
            <p:cNvSpPr>
              <a:spLocks noChangeShapeType="1"/>
            </p:cNvSpPr>
            <p:nvPr/>
          </p:nvSpPr>
          <p:spPr bwMode="auto">
            <a:xfrm>
              <a:off x="584" y="21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28"/>
            <p:cNvSpPr>
              <a:spLocks noChangeShapeType="1"/>
            </p:cNvSpPr>
            <p:nvPr/>
          </p:nvSpPr>
          <p:spPr bwMode="auto">
            <a:xfrm>
              <a:off x="584" y="2784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29"/>
            <p:cNvSpPr>
              <a:spLocks noChangeShapeType="1"/>
            </p:cNvSpPr>
            <p:nvPr/>
          </p:nvSpPr>
          <p:spPr bwMode="auto">
            <a:xfrm>
              <a:off x="584" y="33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918" name="Rectangle 30"/>
            <p:cNvSpPr>
              <a:spLocks noChangeArrowheads="1"/>
            </p:cNvSpPr>
            <p:nvPr/>
          </p:nvSpPr>
          <p:spPr bwMode="auto">
            <a:xfrm>
              <a:off x="759" y="123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19" name="Rectangle 31"/>
            <p:cNvSpPr>
              <a:spLocks noChangeArrowheads="1"/>
            </p:cNvSpPr>
            <p:nvPr/>
          </p:nvSpPr>
          <p:spPr bwMode="auto">
            <a:xfrm>
              <a:off x="1431" y="1239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0" name="Rectangle 32"/>
            <p:cNvSpPr>
              <a:spLocks noChangeArrowheads="1"/>
            </p:cNvSpPr>
            <p:nvPr/>
          </p:nvSpPr>
          <p:spPr bwMode="auto">
            <a:xfrm>
              <a:off x="2199" y="123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1" name="Rectangle 33"/>
            <p:cNvSpPr>
              <a:spLocks noChangeArrowheads="1"/>
            </p:cNvSpPr>
            <p:nvPr/>
          </p:nvSpPr>
          <p:spPr bwMode="auto">
            <a:xfrm>
              <a:off x="2871" y="1239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2" name="Rectangle 34"/>
            <p:cNvSpPr>
              <a:spLocks noChangeArrowheads="1"/>
            </p:cNvSpPr>
            <p:nvPr/>
          </p:nvSpPr>
          <p:spPr bwMode="auto">
            <a:xfrm>
              <a:off x="183" y="171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3" name="Rectangle 35"/>
            <p:cNvSpPr>
              <a:spLocks noChangeArrowheads="1"/>
            </p:cNvSpPr>
            <p:nvPr/>
          </p:nvSpPr>
          <p:spPr bwMode="auto">
            <a:xfrm>
              <a:off x="183" y="2295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4" name="Rectangle 36"/>
            <p:cNvSpPr>
              <a:spLocks noChangeArrowheads="1"/>
            </p:cNvSpPr>
            <p:nvPr/>
          </p:nvSpPr>
          <p:spPr bwMode="auto">
            <a:xfrm>
              <a:off x="231" y="291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293925" name="Rectangle 37"/>
            <p:cNvSpPr>
              <a:spLocks noChangeArrowheads="1"/>
            </p:cNvSpPr>
            <p:nvPr/>
          </p:nvSpPr>
          <p:spPr bwMode="auto">
            <a:xfrm>
              <a:off x="231" y="3495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ry</a:t>
              </a:r>
            </a:p>
          </p:txBody>
        </p:sp>
        <p:sp>
          <p:nvSpPr>
            <p:cNvPr id="62485" name="Rectangle 38"/>
            <p:cNvSpPr>
              <a:spLocks noChangeArrowheads="1"/>
            </p:cNvSpPr>
            <p:nvPr/>
          </p:nvSpPr>
          <p:spPr bwMode="auto">
            <a:xfrm>
              <a:off x="576" y="1584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3E24C4-0811-41EC-8803-BE0BE332E89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28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Mendel's work was not recognized until the turn of the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20th century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altLang="zh-TW" sz="2800" b="1" smtClean="0">
                <a:solidFill>
                  <a:schemeClr val="accent2"/>
                </a:solidFill>
                <a:ea typeface="PMingLiU" pitchFamily="18" charset="-120"/>
              </a:rPr>
              <a:t>1900 </a:t>
            </a:r>
            <a:r>
              <a:rPr lang="en-US" altLang="zh-TW" sz="2800" smtClean="0">
                <a:ea typeface="PMingLiU" pitchFamily="18" charset="-120"/>
              </a:rPr>
              <a:t>- </a:t>
            </a:r>
            <a:r>
              <a:rPr lang="en-US" altLang="zh-TW" sz="2800" b="1" smtClean="0">
                <a:solidFill>
                  <a:srgbClr val="724C26"/>
                </a:solidFill>
                <a:ea typeface="PMingLiU" pitchFamily="18" charset="-120"/>
              </a:rPr>
              <a:t>Carl Correns, Hugo deVries, and Erich von Tschermak rediscover and confirm</a:t>
            </a: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the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“Father of Genetics“</a:t>
            </a: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altLang="zh-TW" sz="2800" b="1" smtClean="0">
              <a:solidFill>
                <a:srgbClr val="724C26"/>
              </a:solidFill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endParaRPr lang="en-US" sz="2800" b="1" smtClean="0">
              <a:solidFill>
                <a:srgbClr val="724C26"/>
              </a:solidFill>
              <a:ea typeface="PMingLiU" pitchFamily="18" charset="-120"/>
            </a:endParaRPr>
          </a:p>
        </p:txBody>
      </p:sp>
      <p:pic>
        <p:nvPicPr>
          <p:cNvPr id="8197" name="Picture 4" descr="02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b="27777"/>
          <a:stretch>
            <a:fillRect/>
          </a:stretch>
        </p:blipFill>
        <p:spPr bwMode="auto">
          <a:xfrm>
            <a:off x="0" y="257175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746CE9-800F-42A8-9DB3-95B655DC470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Dihybrid Cross</a:t>
            </a:r>
          </a:p>
        </p:txBody>
      </p:sp>
      <p:pic>
        <p:nvPicPr>
          <p:cNvPr id="63492" name="Picture 3" descr="predictdihyb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4" t="40756" b="20982"/>
          <a:stretch>
            <a:fillRect/>
          </a:stretch>
        </p:blipFill>
        <p:spPr bwMode="auto">
          <a:xfrm>
            <a:off x="228600" y="990600"/>
            <a:ext cx="50609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5486400" y="2438400"/>
            <a:ext cx="36576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Round/Yellow:   9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Round/green:    3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wrinkled/Yellow: 3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solidFill>
                  <a:schemeClr val="tx2"/>
                </a:solidFill>
                <a:latin typeface="Comic Sans MS" pitchFamily="66" charset="0"/>
              </a:rPr>
              <a:t>wrinkled/green:  1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Comic Sans MS" pitchFamily="66" charset="0"/>
              </a:rPr>
              <a:t>9:3:3:1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5D4DC9-F853-4388-8377-684FD239CA1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Question:</a:t>
            </a:r>
            <a:b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many gametes will be produced for the following allele arrangements?</a:t>
            </a:r>
            <a:b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6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2743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Remember:</a:t>
            </a:r>
            <a:r>
              <a:rPr lang="en-US" sz="3200" b="1" smtClean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3200" b="1" baseline="30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(n = # of heterozygotes)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RrYy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AaBbCCDd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MmNnOoPPQQRrssTtQq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79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12FE1E-0DC9-49F0-A6DB-F79C46669EE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04800" y="1217613"/>
            <a:ext cx="8839200" cy="515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RrYy: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4 gametes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RY    Ry    rY   ry</a:t>
            </a:r>
          </a:p>
          <a:p>
            <a:pPr algn="l" eaLnBrk="0" hangingPunct="0">
              <a:spcBef>
                <a:spcPct val="20000"/>
              </a:spcBef>
              <a:defRPr/>
            </a:pPr>
            <a:endParaRPr lang="en-US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AaBbCCDd: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8 gametes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ABCD  ABCd   AbCD   AbCd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aBCD   aBCd   abCD   abCD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</a:p>
          <a:p>
            <a:pPr algn="l" eaLnBrk="0" hangingPunct="0">
              <a:spcBef>
                <a:spcPct val="20000"/>
              </a:spcBef>
              <a:defRPr/>
            </a:pPr>
            <a:endParaRPr lang="en-US" sz="3200" b="1">
              <a:solidFill>
                <a:srgbClr val="724C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 MmNnOoPPQQRrssTtQq: 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2</a:t>
            </a:r>
            <a:r>
              <a:rPr lang="en-US" sz="3200" b="1" baseline="3000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</a:t>
            </a:r>
            <a:r>
              <a:rPr lang="en-US" sz="3200" b="1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64 gametes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build="p" autoUpdateAnimBg="0"/>
      <p:bldP spid="29081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81C757-67A8-47D6-B9A3-995B6BC3CD5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Mendel’s laws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228600" y="914400"/>
            <a:ext cx="8610600" cy="5562600"/>
            <a:chOff x="-3" y="573"/>
            <a:chExt cx="5246" cy="2184"/>
          </a:xfrm>
        </p:grpSpPr>
        <p:grpSp>
          <p:nvGrpSpPr>
            <p:cNvPr id="66565" name="Group 5"/>
            <p:cNvGrpSpPr>
              <a:grpSpLocks/>
            </p:cNvGrpSpPr>
            <p:nvPr/>
          </p:nvGrpSpPr>
          <p:grpSpPr bwMode="auto">
            <a:xfrm>
              <a:off x="0" y="576"/>
              <a:ext cx="5240" cy="2178"/>
              <a:chOff x="0" y="576"/>
              <a:chExt cx="5240" cy="2178"/>
            </a:xfrm>
          </p:grpSpPr>
          <p:grpSp>
            <p:nvGrpSpPr>
              <p:cNvPr id="66567" name="Group 6"/>
              <p:cNvGrpSpPr>
                <a:grpSpLocks/>
              </p:cNvGrpSpPr>
              <p:nvPr/>
            </p:nvGrpSpPr>
            <p:grpSpPr bwMode="auto">
              <a:xfrm>
                <a:off x="0" y="576"/>
                <a:ext cx="1727" cy="413"/>
                <a:chOff x="0" y="576"/>
                <a:chExt cx="1727" cy="413"/>
              </a:xfrm>
            </p:grpSpPr>
            <p:sp>
              <p:nvSpPr>
                <p:cNvPr id="6660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727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6606" name="Group 8"/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1727" cy="413"/>
                  <a:chOff x="0" y="576"/>
                  <a:chExt cx="1727" cy="413"/>
                </a:xfrm>
              </p:grpSpPr>
              <p:sp>
                <p:nvSpPr>
                  <p:cNvPr id="34304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LAW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60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68" name="Group 11"/>
              <p:cNvGrpSpPr>
                <a:grpSpLocks/>
              </p:cNvGrpSpPr>
              <p:nvPr/>
            </p:nvGrpSpPr>
            <p:grpSpPr bwMode="auto">
              <a:xfrm>
                <a:off x="1727" y="576"/>
                <a:ext cx="1515" cy="413"/>
                <a:chOff x="1727" y="576"/>
                <a:chExt cx="1515" cy="413"/>
              </a:xfrm>
            </p:grpSpPr>
            <p:sp>
              <p:nvSpPr>
                <p:cNvPr id="66601" name="Rectangle 12"/>
                <p:cNvSpPr>
                  <a:spLocks noChangeArrowheads="1"/>
                </p:cNvSpPr>
                <p:nvPr/>
              </p:nvSpPr>
              <p:spPr bwMode="auto">
                <a:xfrm>
                  <a:off x="1727" y="576"/>
                  <a:ext cx="1515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6602" name="Group 13"/>
                <p:cNvGrpSpPr>
                  <a:grpSpLocks/>
                </p:cNvGrpSpPr>
                <p:nvPr/>
              </p:nvGrpSpPr>
              <p:grpSpPr bwMode="auto">
                <a:xfrm>
                  <a:off x="1727" y="576"/>
                  <a:ext cx="1515" cy="413"/>
                  <a:chOff x="1727" y="576"/>
                  <a:chExt cx="1515" cy="413"/>
                </a:xfrm>
              </p:grpSpPr>
              <p:sp>
                <p:nvSpPr>
                  <p:cNvPr id="34305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PARENT CROSS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6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69" name="Group 16"/>
              <p:cNvGrpSpPr>
                <a:grpSpLocks/>
              </p:cNvGrpSpPr>
              <p:nvPr/>
            </p:nvGrpSpPr>
            <p:grpSpPr bwMode="auto">
              <a:xfrm>
                <a:off x="3242" y="576"/>
                <a:ext cx="1998" cy="413"/>
                <a:chOff x="3242" y="576"/>
                <a:chExt cx="1998" cy="413"/>
              </a:xfrm>
            </p:grpSpPr>
            <p:sp>
              <p:nvSpPr>
                <p:cNvPr id="66597" name="Rectangle 17"/>
                <p:cNvSpPr>
                  <a:spLocks noChangeArrowheads="1"/>
                </p:cNvSpPr>
                <p:nvPr/>
              </p:nvSpPr>
              <p:spPr bwMode="auto">
                <a:xfrm>
                  <a:off x="3242" y="576"/>
                  <a:ext cx="1998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6598" name="Group 18"/>
                <p:cNvGrpSpPr>
                  <a:grpSpLocks/>
                </p:cNvGrpSpPr>
                <p:nvPr/>
              </p:nvGrpSpPr>
              <p:grpSpPr bwMode="auto">
                <a:xfrm>
                  <a:off x="3242" y="576"/>
                  <a:ext cx="1998" cy="413"/>
                  <a:chOff x="3242" y="576"/>
                  <a:chExt cx="1998" cy="413"/>
                </a:xfrm>
              </p:grpSpPr>
              <p:sp>
                <p:nvSpPr>
                  <p:cNvPr id="3430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rPr>
                      <a:t>OFFSPRING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66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70" name="Group 21"/>
              <p:cNvGrpSpPr>
                <a:grpSpLocks/>
              </p:cNvGrpSpPr>
              <p:nvPr/>
            </p:nvGrpSpPr>
            <p:grpSpPr bwMode="auto">
              <a:xfrm>
                <a:off x="0" y="989"/>
                <a:ext cx="1727" cy="499"/>
                <a:chOff x="0" y="989"/>
                <a:chExt cx="1727" cy="499"/>
              </a:xfrm>
            </p:grpSpPr>
            <p:sp>
              <p:nvSpPr>
                <p:cNvPr id="34306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DOMINANCE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96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1" name="Group 24"/>
              <p:cNvGrpSpPr>
                <a:grpSpLocks/>
              </p:cNvGrpSpPr>
              <p:nvPr/>
            </p:nvGrpSpPr>
            <p:grpSpPr bwMode="auto">
              <a:xfrm>
                <a:off x="1727" y="989"/>
                <a:ext cx="1515" cy="499"/>
                <a:chOff x="1727" y="989"/>
                <a:chExt cx="1515" cy="499"/>
              </a:xfrm>
            </p:grpSpPr>
            <p:sp>
              <p:nvSpPr>
                <p:cNvPr id="343065" name="Rectangle 25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TT x tt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 x short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94" name="Rectangle 26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2" name="Group 27"/>
              <p:cNvGrpSpPr>
                <a:grpSpLocks/>
              </p:cNvGrpSpPr>
              <p:nvPr/>
            </p:nvGrpSpPr>
            <p:grpSpPr bwMode="auto">
              <a:xfrm>
                <a:off x="3242" y="989"/>
                <a:ext cx="1998" cy="499"/>
                <a:chOff x="3242" y="989"/>
                <a:chExt cx="1998" cy="499"/>
              </a:xfrm>
            </p:grpSpPr>
            <p:sp>
              <p:nvSpPr>
                <p:cNvPr id="343068" name="Rectangle 28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100% Tt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92" name="Rectangle 29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3" name="Group 30"/>
              <p:cNvGrpSpPr>
                <a:grpSpLocks/>
              </p:cNvGrpSpPr>
              <p:nvPr/>
            </p:nvGrpSpPr>
            <p:grpSpPr bwMode="auto">
              <a:xfrm>
                <a:off x="0" y="1488"/>
                <a:ext cx="1727" cy="518"/>
                <a:chOff x="0" y="1488"/>
                <a:chExt cx="1727" cy="518"/>
              </a:xfrm>
            </p:grpSpPr>
            <p:sp>
              <p:nvSpPr>
                <p:cNvPr id="343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SEGREGATION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90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4" name="Group 33"/>
              <p:cNvGrpSpPr>
                <a:grpSpLocks/>
              </p:cNvGrpSpPr>
              <p:nvPr/>
            </p:nvGrpSpPr>
            <p:grpSpPr bwMode="auto">
              <a:xfrm>
                <a:off x="1727" y="1488"/>
                <a:ext cx="1515" cy="518"/>
                <a:chOff x="1727" y="1488"/>
                <a:chExt cx="1515" cy="518"/>
              </a:xfrm>
            </p:grpSpPr>
            <p:sp>
              <p:nvSpPr>
                <p:cNvPr id="3430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Tt x Tt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tall x tall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88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5" name="Group 36"/>
              <p:cNvGrpSpPr>
                <a:grpSpLocks/>
              </p:cNvGrpSpPr>
              <p:nvPr/>
            </p:nvGrpSpPr>
            <p:grpSpPr bwMode="auto">
              <a:xfrm>
                <a:off x="3242" y="1488"/>
                <a:ext cx="1998" cy="518"/>
                <a:chOff x="3242" y="1488"/>
                <a:chExt cx="1998" cy="518"/>
              </a:xfrm>
            </p:grpSpPr>
            <p:sp>
              <p:nvSpPr>
                <p:cNvPr id="343077" name="Rectangle 37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75% tall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25% short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86" name="Rectangle 38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6" name="Group 39"/>
              <p:cNvGrpSpPr>
                <a:grpSpLocks/>
              </p:cNvGrpSpPr>
              <p:nvPr/>
            </p:nvGrpSpPr>
            <p:grpSpPr bwMode="auto">
              <a:xfrm>
                <a:off x="0" y="2006"/>
                <a:ext cx="1727" cy="748"/>
                <a:chOff x="0" y="2006"/>
                <a:chExt cx="1727" cy="748"/>
              </a:xfrm>
            </p:grpSpPr>
            <p:sp>
              <p:nvSpPr>
                <p:cNvPr id="34308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INDEPENDENT ASSORTMENT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84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7" name="Group 42"/>
              <p:cNvGrpSpPr>
                <a:grpSpLocks/>
              </p:cNvGrpSpPr>
              <p:nvPr/>
            </p:nvGrpSpPr>
            <p:grpSpPr bwMode="auto">
              <a:xfrm>
                <a:off x="1727" y="2006"/>
                <a:ext cx="1515" cy="748"/>
                <a:chOff x="1727" y="2006"/>
                <a:chExt cx="1515" cy="748"/>
              </a:xfrm>
            </p:grpSpPr>
            <p:sp>
              <p:nvSpPr>
                <p:cNvPr id="3430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RrGg x RrGg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round &amp; green x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round &amp; green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82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6578" name="Group 45"/>
              <p:cNvGrpSpPr>
                <a:grpSpLocks/>
              </p:cNvGrpSpPr>
              <p:nvPr/>
            </p:nvGrpSpPr>
            <p:grpSpPr bwMode="auto">
              <a:xfrm>
                <a:off x="3242" y="2006"/>
                <a:ext cx="1998" cy="748"/>
                <a:chOff x="3242" y="2006"/>
                <a:chExt cx="1998" cy="748"/>
              </a:xfrm>
            </p:grpSpPr>
            <p:sp>
              <p:nvSpPr>
                <p:cNvPr id="343086" name="Rectangle 46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9/16 round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3/16 round seeds &amp; yellow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3/16 wrinkled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pitchFamily="18" charset="0"/>
                    </a:rPr>
                    <a:t>1/16 wrinkled seeds &amp; yellow pods</a:t>
                  </a:r>
                  <a:endParaRPr lang="en-US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6658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6566" name="Rectangle 48"/>
            <p:cNvSpPr>
              <a:spLocks noChangeArrowheads="1"/>
            </p:cNvSpPr>
            <p:nvPr/>
          </p:nvSpPr>
          <p:spPr bwMode="auto">
            <a:xfrm>
              <a:off x="-3" y="573"/>
              <a:ext cx="5246" cy="218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C60655-2076-4C4A-925E-3A7122D957F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533400"/>
          </a:xfrm>
        </p:spPr>
        <p:txBody>
          <a:bodyPr/>
          <a:lstStyle/>
          <a:p>
            <a:pPr eaLnBrk="1" hangingPunct="1"/>
            <a:endParaRPr lang="en-GB" sz="2800" b="1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1722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Summary of Mendel’s Hypothesis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5344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ct val="20000"/>
              </a:spcAft>
            </a:pPr>
            <a:r>
              <a:rPr lang="en-US" sz="3100" b="1">
                <a:solidFill>
                  <a:srgbClr val="724C26"/>
                </a:solidFill>
              </a:rPr>
              <a:t>1.  Genes can have alternate versions called </a:t>
            </a:r>
            <a:r>
              <a:rPr lang="en-US" sz="3100" b="1" u="sng">
                <a:solidFill>
                  <a:srgbClr val="724C26"/>
                </a:solidFill>
              </a:rPr>
              <a:t>alleles</a:t>
            </a:r>
            <a:r>
              <a:rPr lang="en-US" sz="3100" b="1">
                <a:solidFill>
                  <a:srgbClr val="724C26"/>
                </a:solidFill>
              </a:rPr>
              <a:t>.</a:t>
            </a:r>
          </a:p>
          <a:p>
            <a:pPr algn="just" eaLnBrk="1" hangingPunct="1">
              <a:spcAft>
                <a:spcPct val="20000"/>
              </a:spcAft>
              <a:buFontTx/>
              <a:buAutoNum type="arabicPeriod" startAt="2"/>
            </a:pPr>
            <a:r>
              <a:rPr lang="en-US" sz="3100" b="1">
                <a:solidFill>
                  <a:srgbClr val="724C26"/>
                </a:solidFill>
              </a:rPr>
              <a:t>Each offspring inherits two alleles, one from each parent.</a:t>
            </a:r>
          </a:p>
          <a:p>
            <a:pPr algn="just" eaLnBrk="1" hangingPunct="1">
              <a:spcAft>
                <a:spcPct val="20000"/>
              </a:spcAft>
              <a:buFontTx/>
              <a:buAutoNum type="arabicPeriod" startAt="2"/>
            </a:pPr>
            <a:r>
              <a:rPr lang="en-US" sz="3100" b="1">
                <a:solidFill>
                  <a:srgbClr val="724C26"/>
                </a:solidFill>
              </a:rPr>
              <a:t>If the two alleles differ, the </a:t>
            </a:r>
            <a:r>
              <a:rPr lang="en-US" sz="3100" b="1" u="sng">
                <a:solidFill>
                  <a:srgbClr val="724C26"/>
                </a:solidFill>
              </a:rPr>
              <a:t>dominant allele</a:t>
            </a:r>
            <a:r>
              <a:rPr lang="en-US" sz="3100" b="1">
                <a:solidFill>
                  <a:srgbClr val="724C26"/>
                </a:solidFill>
              </a:rPr>
              <a:t> is expressed.  The </a:t>
            </a:r>
            <a:r>
              <a:rPr lang="en-US" sz="3100" b="1" u="sng">
                <a:solidFill>
                  <a:srgbClr val="724C26"/>
                </a:solidFill>
              </a:rPr>
              <a:t>recessive allele</a:t>
            </a:r>
            <a:r>
              <a:rPr lang="en-US" sz="3100" b="1">
                <a:solidFill>
                  <a:srgbClr val="724C26"/>
                </a:solidFill>
              </a:rPr>
              <a:t> remains hidden unless the dominant allele is absent. </a:t>
            </a:r>
          </a:p>
          <a:p>
            <a:pPr algn="just" eaLnBrk="1" hangingPunct="1">
              <a:spcAft>
                <a:spcPct val="20000"/>
              </a:spcAft>
              <a:buFontTx/>
              <a:buAutoNum type="arabicPeriod" startAt="2"/>
            </a:pPr>
            <a:r>
              <a:rPr lang="en-US" sz="3100" b="1">
                <a:solidFill>
                  <a:srgbClr val="724C26"/>
                </a:solidFill>
              </a:rPr>
              <a:t>The two alleles for each trait separate during gamete formation.  This now called</a:t>
            </a:r>
            <a:r>
              <a:rPr lang="en-US" sz="3100" b="1">
                <a:solidFill>
                  <a:srgbClr val="990099"/>
                </a:solidFill>
              </a:rPr>
              <a:t>: Mendel's Law of Segregation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D113D7-CA60-47AB-B0F6-85F815B2FC5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3340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724C26"/>
                </a:solidFill>
              </a:rPr>
              <a:t>The elegance of mendel’s experiments was partly due to the complete </a:t>
            </a:r>
            <a:r>
              <a:rPr lang="en-US" sz="3200" b="1" smtClean="0">
                <a:solidFill>
                  <a:srgbClr val="990099"/>
                </a:solidFill>
              </a:rPr>
              <a:t>consistency </a:t>
            </a:r>
            <a:r>
              <a:rPr lang="en-US" sz="3200" b="1" smtClean="0">
                <a:solidFill>
                  <a:srgbClr val="724C26"/>
                </a:solidFill>
              </a:rPr>
              <a:t>between his </a:t>
            </a:r>
            <a:r>
              <a:rPr lang="en-US" sz="3200" b="1" smtClean="0">
                <a:solidFill>
                  <a:srgbClr val="990099"/>
                </a:solidFill>
              </a:rPr>
              <a:t>observation </a:t>
            </a:r>
            <a:r>
              <a:rPr lang="en-US" sz="3200" b="1" smtClean="0">
                <a:solidFill>
                  <a:srgbClr val="724C26"/>
                </a:solidFill>
              </a:rPr>
              <a:t>and </a:t>
            </a:r>
            <a:r>
              <a:rPr lang="en-US" sz="3200" b="1" smtClean="0">
                <a:solidFill>
                  <a:srgbClr val="990099"/>
                </a:solidFill>
              </a:rPr>
              <a:t>Hypotheses </a:t>
            </a:r>
            <a:r>
              <a:rPr lang="en-US" sz="3200" b="1" smtClean="0">
                <a:solidFill>
                  <a:srgbClr val="724C26"/>
                </a:solidFill>
              </a:rPr>
              <a:t>he developed. </a:t>
            </a:r>
          </a:p>
          <a:p>
            <a:pPr algn="just" eaLnBrk="1" hangingPunct="1"/>
            <a:r>
              <a:rPr lang="en-US" sz="3200" b="1" smtClean="0">
                <a:solidFill>
                  <a:srgbClr val="724C26"/>
                </a:solidFill>
              </a:rPr>
              <a:t>	However, after mendel’s work was rediscovered, it became clear that </a:t>
            </a:r>
            <a:r>
              <a:rPr lang="en-US" sz="3200" b="1" smtClean="0">
                <a:solidFill>
                  <a:srgbClr val="990099"/>
                </a:solidFill>
              </a:rPr>
              <a:t>simple medelian model did not adequately predict experimental observations in all situations.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46E332-9DB3-4AAD-B925-AE988A39A1E9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Variations on Mendel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8768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1. Incomplete Dominance</a:t>
            </a:r>
          </a:p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2.  Codominance</a:t>
            </a:r>
          </a:p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3.  Multiple Alleles</a:t>
            </a:r>
          </a:p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4.  Epistasis</a:t>
            </a:r>
          </a:p>
          <a:p>
            <a:pPr eaLnBrk="1" hangingPunct="1"/>
            <a:r>
              <a:rPr lang="en-US" sz="4000" b="1" smtClean="0">
                <a:solidFill>
                  <a:srgbClr val="CC3300"/>
                </a:solidFill>
              </a:rPr>
              <a:t>5.  Polygenic Inheritance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1127125" y="1557338"/>
            <a:ext cx="7712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sz="80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2F26E4-9F19-4A79-A0D6-873510C5E9B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8458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  <a:b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b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pic>
        <p:nvPicPr>
          <p:cNvPr id="339971" name="pink_snapdrago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9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9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97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9971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317552-6DB2-4895-B6AC-4F2C7EE45A9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114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F1 hybrids </a:t>
            </a:r>
            <a:r>
              <a:rPr lang="en-US" sz="2800" smtClean="0"/>
              <a:t>have an appearance somewhat           </a:t>
            </a: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between</a:t>
            </a:r>
            <a:r>
              <a:rPr lang="en-US" sz="2800" smtClean="0"/>
              <a:t> the </a:t>
            </a:r>
            <a:r>
              <a:rPr lang="en-US" sz="28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phenotypes </a:t>
            </a:r>
            <a:r>
              <a:rPr lang="en-US" sz="2800" smtClean="0"/>
              <a:t>of the two parental varieties.</a:t>
            </a:r>
          </a:p>
          <a:p>
            <a:pPr eaLnBrk="1" hangingPunct="1">
              <a:defRPr/>
            </a:pPr>
            <a:r>
              <a:rPr lang="en-US" sz="2800" smtClean="0"/>
              <a:t>Carl Correns Crossed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4’O Clock Plant (flower)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chemeClr val="hlink"/>
                </a:solidFill>
              </a:rPr>
              <a:t>red (RR)  </a:t>
            </a:r>
            <a:r>
              <a:rPr lang="en-US" sz="2800" b="1" smtClean="0"/>
              <a:t>x  white (rr)</a:t>
            </a:r>
          </a:p>
          <a:p>
            <a:pPr eaLnBrk="1" hangingPunct="1">
              <a:defRPr/>
            </a:pPr>
            <a:endParaRPr lang="en-US" sz="2800" b="1" smtClean="0"/>
          </a:p>
          <a:p>
            <a:pPr eaLnBrk="1" hangingPunct="1">
              <a:defRPr/>
            </a:pPr>
            <a:r>
              <a:rPr lang="en-US" sz="2800" b="1" smtClean="0"/>
              <a:t>		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flower</a:t>
            </a:r>
            <a:endParaRPr lang="en-US" sz="2800" b="1" smtClean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en-US" sz="2800" b="1" smtClean="0"/>
              <a:t>		</a:t>
            </a:r>
            <a:r>
              <a:rPr lang="en-US" sz="2800" b="1" smtClean="0">
                <a:solidFill>
                  <a:schemeClr val="bg1"/>
                </a:solidFill>
              </a:rPr>
              <a:t>rr</a:t>
            </a:r>
            <a:r>
              <a:rPr lang="en-US" sz="2800" b="1" smtClean="0">
                <a:solidFill>
                  <a:schemeClr val="bg2"/>
                </a:solidFill>
              </a:rPr>
              <a:t> = </a:t>
            </a:r>
            <a:r>
              <a:rPr lang="en-US" sz="2800" b="1" smtClean="0">
                <a:solidFill>
                  <a:schemeClr val="bg1"/>
                </a:solidFill>
              </a:rPr>
              <a:t>white flower</a:t>
            </a:r>
            <a:endParaRPr 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4724400"/>
            <a:ext cx="300038" cy="1444625"/>
            <a:chOff x="3168" y="2976"/>
            <a:chExt cx="189" cy="910"/>
          </a:xfrm>
        </p:grpSpPr>
        <p:sp>
          <p:nvSpPr>
            <p:cNvPr id="71693" name="Rectangle 5"/>
            <p:cNvSpPr>
              <a:spLocks noChangeArrowheads="1"/>
            </p:cNvSpPr>
            <p:nvPr/>
          </p:nvSpPr>
          <p:spPr bwMode="auto">
            <a:xfrm>
              <a:off x="3168" y="2976"/>
              <a:ext cx="18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tx2"/>
                  </a:solidFill>
                </a:rPr>
                <a:t>r</a:t>
              </a:r>
            </a:p>
          </p:txBody>
        </p:sp>
        <p:sp>
          <p:nvSpPr>
            <p:cNvPr id="71694" name="Rectangle 6"/>
            <p:cNvSpPr>
              <a:spLocks noChangeArrowheads="1"/>
            </p:cNvSpPr>
            <p:nvPr/>
          </p:nvSpPr>
          <p:spPr bwMode="auto">
            <a:xfrm>
              <a:off x="3168" y="3600"/>
              <a:ext cx="18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chemeClr val="tx2"/>
                  </a:solidFill>
                </a:rPr>
                <a:t>r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10000"/>
            <a:ext cx="1544638" cy="454025"/>
            <a:chOff x="3687" y="2439"/>
            <a:chExt cx="973" cy="28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auto">
            <a:xfrm>
              <a:off x="3687" y="2439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auto">
            <a:xfrm>
              <a:off x="4407" y="2439"/>
              <a:ext cx="25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b="1">
                  <a:solidFill>
                    <a:srgbClr val="FF3300"/>
                  </a:solidFill>
                </a:rPr>
                <a:t>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10200" y="4191000"/>
            <a:ext cx="2438400" cy="2286000"/>
            <a:chOff x="3408" y="2688"/>
            <a:chExt cx="1536" cy="1440"/>
          </a:xfrm>
        </p:grpSpPr>
        <p:sp>
          <p:nvSpPr>
            <p:cNvPr id="71688" name="Line 11"/>
            <p:cNvSpPr>
              <a:spLocks noChangeShapeType="1"/>
            </p:cNvSpPr>
            <p:nvPr/>
          </p:nvSpPr>
          <p:spPr bwMode="auto">
            <a:xfrm flipV="1">
              <a:off x="4176" y="2688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9" name="Line 12"/>
            <p:cNvSpPr>
              <a:spLocks noChangeShapeType="1"/>
            </p:cNvSpPr>
            <p:nvPr/>
          </p:nvSpPr>
          <p:spPr bwMode="auto">
            <a:xfrm flipH="1">
              <a:off x="3408" y="3408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0" name="Rectangle 13"/>
            <p:cNvSpPr>
              <a:spLocks noChangeArrowheads="1"/>
            </p:cNvSpPr>
            <p:nvPr/>
          </p:nvSpPr>
          <p:spPr bwMode="auto">
            <a:xfrm>
              <a:off x="3408" y="2688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build="p" autoUpdateAnimBg="0"/>
      <p:bldP spid="29696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3B6356-D8CF-441F-B825-270B2A7089F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69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8392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6913" y="3719513"/>
            <a:ext cx="1852612" cy="1643062"/>
            <a:chOff x="1239" y="2343"/>
            <a:chExt cx="1167" cy="1035"/>
          </a:xfrm>
        </p:grpSpPr>
        <p:sp>
          <p:nvSpPr>
            <p:cNvPr id="297988" name="Rectangle 4"/>
            <p:cNvSpPr>
              <a:spLocks noChangeArrowheads="1"/>
            </p:cNvSpPr>
            <p:nvPr/>
          </p:nvSpPr>
          <p:spPr bwMode="auto">
            <a:xfrm>
              <a:off x="1239" y="2343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  <p:sp>
          <p:nvSpPr>
            <p:cNvPr id="297989" name="Rectangle 5"/>
            <p:cNvSpPr>
              <a:spLocks noChangeArrowheads="1"/>
            </p:cNvSpPr>
            <p:nvPr/>
          </p:nvSpPr>
          <p:spPr bwMode="auto">
            <a:xfrm>
              <a:off x="1239" y="3015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  <p:sp>
          <p:nvSpPr>
            <p:cNvPr id="297990" name="Rectangle 6"/>
            <p:cNvSpPr>
              <a:spLocks noChangeArrowheads="1"/>
            </p:cNvSpPr>
            <p:nvPr/>
          </p:nvSpPr>
          <p:spPr bwMode="auto">
            <a:xfrm>
              <a:off x="2007" y="2343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  <p:sp>
          <p:nvSpPr>
            <p:cNvPr id="297991" name="Rectangle 7"/>
            <p:cNvSpPr>
              <a:spLocks noChangeArrowheads="1"/>
            </p:cNvSpPr>
            <p:nvPr/>
          </p:nvSpPr>
          <p:spPr bwMode="auto">
            <a:xfrm>
              <a:off x="2007" y="3015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81113" y="2805113"/>
            <a:ext cx="2757487" cy="2757487"/>
            <a:chOff x="807" y="1767"/>
            <a:chExt cx="1737" cy="1737"/>
          </a:xfrm>
        </p:grpSpPr>
        <p:sp>
          <p:nvSpPr>
            <p:cNvPr id="297993" name="Rectangle 9"/>
            <p:cNvSpPr>
              <a:spLocks noChangeArrowheads="1"/>
            </p:cNvSpPr>
            <p:nvPr/>
          </p:nvSpPr>
          <p:spPr bwMode="auto">
            <a:xfrm>
              <a:off x="807" y="2391"/>
              <a:ext cx="21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297994" name="Rectangle 10"/>
            <p:cNvSpPr>
              <a:spLocks noChangeArrowheads="1"/>
            </p:cNvSpPr>
            <p:nvPr/>
          </p:nvSpPr>
          <p:spPr bwMode="auto">
            <a:xfrm>
              <a:off x="807" y="3015"/>
              <a:ext cx="21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297995" name="Rectangle 11"/>
            <p:cNvSpPr>
              <a:spLocks noChangeArrowheads="1"/>
            </p:cNvSpPr>
            <p:nvPr/>
          </p:nvSpPr>
          <p:spPr bwMode="auto">
            <a:xfrm>
              <a:off x="1335" y="1767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297996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</a:t>
              </a:r>
            </a:p>
          </p:txBody>
        </p:sp>
        <p:sp>
          <p:nvSpPr>
            <p:cNvPr id="72718" name="Line 13"/>
            <p:cNvSpPr>
              <a:spLocks noChangeShapeType="1"/>
            </p:cNvSpPr>
            <p:nvPr/>
          </p:nvSpPr>
          <p:spPr bwMode="auto">
            <a:xfrm flipV="1">
              <a:off x="1776" y="2064"/>
              <a:ext cx="0" cy="1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Line 14"/>
            <p:cNvSpPr>
              <a:spLocks noChangeShapeType="1"/>
            </p:cNvSpPr>
            <p:nvPr/>
          </p:nvSpPr>
          <p:spPr bwMode="auto">
            <a:xfrm flipH="1">
              <a:off x="1008" y="2784"/>
              <a:ext cx="15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Rectangle 15"/>
            <p:cNvSpPr>
              <a:spLocks noChangeArrowheads="1"/>
            </p:cNvSpPr>
            <p:nvPr/>
          </p:nvSpPr>
          <p:spPr bwMode="auto">
            <a:xfrm>
              <a:off x="1008" y="2064"/>
              <a:ext cx="1536" cy="1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191000" y="3276600"/>
            <a:ext cx="4741863" cy="2649538"/>
            <a:chOff x="2640" y="2064"/>
            <a:chExt cx="2987" cy="1669"/>
          </a:xfrm>
        </p:grpSpPr>
        <p:sp>
          <p:nvSpPr>
            <p:cNvPr id="298001" name="Rectangle 17"/>
            <p:cNvSpPr>
              <a:spLocks noChangeArrowheads="1"/>
            </p:cNvSpPr>
            <p:nvPr/>
          </p:nvSpPr>
          <p:spPr bwMode="auto">
            <a:xfrm>
              <a:off x="3111" y="3063"/>
              <a:ext cx="251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All Rr =</a:t>
              </a: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pink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F95AB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(heterozygous pink)</a:t>
              </a:r>
            </a:p>
          </p:txBody>
        </p:sp>
        <p:sp>
          <p:nvSpPr>
            <p:cNvPr id="298002" name="Rectangle 18"/>
            <p:cNvSpPr>
              <a:spLocks noChangeArrowheads="1"/>
            </p:cNvSpPr>
            <p:nvPr/>
          </p:nvSpPr>
          <p:spPr bwMode="auto">
            <a:xfrm>
              <a:off x="3111" y="2247"/>
              <a:ext cx="1766" cy="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produces the</a:t>
              </a:r>
            </a:p>
            <a:p>
              <a:pPr algn="l" eaLnBrk="0" hangingPunct="0">
                <a:defRPr/>
              </a:pP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</a:t>
              </a:r>
              <a:r>
                <a:rPr lang="en-US" sz="3200" b="1" baseline="-25000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  <a:r>
                <a:rPr lang="en-US" sz="32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generation</a:t>
              </a:r>
            </a:p>
          </p:txBody>
        </p:sp>
        <p:sp>
          <p:nvSpPr>
            <p:cNvPr id="72713" name="AutoShape 19"/>
            <p:cNvSpPr>
              <a:spLocks/>
            </p:cNvSpPr>
            <p:nvPr/>
          </p:nvSpPr>
          <p:spPr bwMode="auto">
            <a:xfrm>
              <a:off x="2640" y="2064"/>
              <a:ext cx="336" cy="1440"/>
            </a:xfrm>
            <a:prstGeom prst="rightBrace">
              <a:avLst>
                <a:gd name="adj1" fmla="val 3571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308101-94AC-4D6B-85EF-EA40E67B2AB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pic>
        <p:nvPicPr>
          <p:cNvPr id="278530" name="Picture 2" descr="05_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b="4507"/>
          <a:stretch>
            <a:fillRect/>
          </a:stretch>
        </p:blipFill>
        <p:spPr bwMode="auto">
          <a:xfrm>
            <a:off x="228600" y="304800"/>
            <a:ext cx="5410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5791200" y="762000"/>
            <a:ext cx="3200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of Gregor Mendel’s experimental garden in the Czech Republic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168159-1336-4359-A2F9-2277652D43A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</a:t>
            </a:r>
          </a:p>
        </p:txBody>
      </p:sp>
      <p:pic>
        <p:nvPicPr>
          <p:cNvPr id="337923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C9E430-ACD4-4982-A923-CBBBBAE1799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chemeClr val="accent2"/>
                </a:solidFill>
              </a:rPr>
              <a:t>Another Example</a:t>
            </a:r>
          </a:p>
        </p:txBody>
      </p:sp>
      <p:pic>
        <p:nvPicPr>
          <p:cNvPr id="74756" name="Picture 4" descr="14-09x-IncompleteDominance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62075"/>
            <a:ext cx="8763000" cy="421005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16FB5D-7CA2-487E-871C-27774AB8724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990099"/>
                </a:solidFill>
              </a:rPr>
              <a:t>Codominance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762000"/>
            <a:ext cx="55626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Both the alleles can be expressed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Eg. Red cows crossed with white will generate </a:t>
            </a:r>
            <a:r>
              <a:rPr lang="en-US" sz="3200" b="1">
                <a:solidFill>
                  <a:schemeClr val="accent2"/>
                </a:solidFill>
              </a:rPr>
              <a:t>Roan cows</a:t>
            </a:r>
            <a:r>
              <a:rPr lang="en-US" sz="3200" b="1">
                <a:solidFill>
                  <a:srgbClr val="CC330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Might seem to support </a:t>
            </a:r>
            <a:r>
              <a:rPr lang="en-US" sz="3200" b="1">
                <a:solidFill>
                  <a:schemeClr val="accent2"/>
                </a:solidFill>
              </a:rPr>
              <a:t>blending theory</a:t>
            </a:r>
            <a:r>
              <a:rPr lang="en-US" sz="3200" b="1">
                <a:solidFill>
                  <a:srgbClr val="CC3300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But F</a:t>
            </a:r>
            <a:r>
              <a:rPr lang="en-US" sz="3200" b="1" baseline="-25000">
                <a:solidFill>
                  <a:srgbClr val="CC3300"/>
                </a:solidFill>
              </a:rPr>
              <a:t>2</a:t>
            </a:r>
            <a:r>
              <a:rPr lang="en-US" sz="3200" b="1">
                <a:solidFill>
                  <a:srgbClr val="CC3300"/>
                </a:solidFill>
              </a:rPr>
              <a:t> generation demonstrate Mendalian genetics (1:2:1)</a:t>
            </a:r>
          </a:p>
        </p:txBody>
      </p:sp>
      <p:pic>
        <p:nvPicPr>
          <p:cNvPr id="75781" name="Picture 5" descr="roan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4958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3F5FC7-42D2-40A3-8B30-7F4BAB6E6D0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99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763000" cy="533400"/>
          </a:xfrm>
        </p:spPr>
        <p:txBody>
          <a:bodyPr lIns="90488" tIns="44450" rIns="90488" bIns="44450"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Codominance</a:t>
            </a:r>
          </a:p>
        </p:txBody>
      </p:sp>
      <p:sp>
        <p:nvSpPr>
          <p:cNvPr id="299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alleles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are expressed in </a:t>
            </a:r>
            <a:r>
              <a:rPr lang="en-US" sz="3200" b="1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individuals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blood type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type A	= 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2.	type B	= 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3.	type AB	=  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b="1" baseline="30000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en-US" sz="3200" b="1" smtClean="0">
              <a:solidFill>
                <a:srgbClr val="BC3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4.	type O	= 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build="p" autoUpdateAnimBg="0"/>
      <p:bldP spid="299011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755895-F1FD-4FDD-B576-A46358940FD6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algn="just" eaLnBrk="1" hangingPunct="1"/>
            <a:r>
              <a:rPr lang="en-US" sz="3000" b="1" smtClean="0">
                <a:solidFill>
                  <a:srgbClr val="CC3300"/>
                </a:solidFill>
              </a:rPr>
              <a:t>In humans, there are four blood types: </a:t>
            </a:r>
            <a:r>
              <a:rPr lang="en-US" sz="3000" b="1" smtClean="0">
                <a:solidFill>
                  <a:schemeClr val="accent2"/>
                </a:solidFill>
              </a:rPr>
              <a:t>A,B,AB and O</a:t>
            </a:r>
          </a:p>
          <a:p>
            <a:pPr algn="just" eaLnBrk="1" hangingPunct="1"/>
            <a:r>
              <a:rPr lang="en-US" sz="3000" b="1" smtClean="0">
                <a:solidFill>
                  <a:srgbClr val="CC3300"/>
                </a:solidFill>
              </a:rPr>
              <a:t>Blood type is controlled by three alleles: </a:t>
            </a:r>
            <a:r>
              <a:rPr lang="en-US" sz="3000" b="1" smtClean="0">
                <a:solidFill>
                  <a:schemeClr val="accent2"/>
                </a:solidFill>
              </a:rPr>
              <a:t>A,B,O</a:t>
            </a:r>
          </a:p>
          <a:p>
            <a:pPr algn="just" eaLnBrk="1" hangingPunct="1"/>
            <a:r>
              <a:rPr lang="en-US" sz="3000" b="1" smtClean="0">
                <a:solidFill>
                  <a:schemeClr val="accent2"/>
                </a:solidFill>
              </a:rPr>
              <a:t>O </a:t>
            </a:r>
            <a:r>
              <a:rPr lang="en-US" sz="3000" b="1" smtClean="0">
                <a:solidFill>
                  <a:srgbClr val="CC3300"/>
                </a:solidFill>
              </a:rPr>
              <a:t>is recessive, two O alleles must be present for the person to have type O blood</a:t>
            </a:r>
          </a:p>
          <a:p>
            <a:pPr algn="just" eaLnBrk="1" hangingPunct="1"/>
            <a:r>
              <a:rPr lang="en-US" sz="3000" b="1" smtClean="0">
                <a:solidFill>
                  <a:schemeClr val="accent2"/>
                </a:solidFill>
              </a:rPr>
              <a:t>A </a:t>
            </a:r>
            <a:r>
              <a:rPr lang="en-US" sz="3000" b="1" smtClean="0">
                <a:solidFill>
                  <a:srgbClr val="CC3300"/>
                </a:solidFill>
              </a:rPr>
              <a:t>and </a:t>
            </a:r>
            <a:r>
              <a:rPr lang="en-US" sz="3000" b="1" smtClean="0">
                <a:solidFill>
                  <a:schemeClr val="accent2"/>
                </a:solidFill>
              </a:rPr>
              <a:t>B </a:t>
            </a:r>
            <a:r>
              <a:rPr lang="en-US" sz="3000" b="1" smtClean="0">
                <a:solidFill>
                  <a:srgbClr val="CC3300"/>
                </a:solidFill>
              </a:rPr>
              <a:t>are </a:t>
            </a:r>
            <a:r>
              <a:rPr lang="en-US" sz="3000" b="1" smtClean="0">
                <a:solidFill>
                  <a:schemeClr val="accent2"/>
                </a:solidFill>
              </a:rPr>
              <a:t>Codominant</a:t>
            </a:r>
            <a:r>
              <a:rPr lang="en-US" sz="3000" b="1" smtClean="0">
                <a:solidFill>
                  <a:srgbClr val="CC3300"/>
                </a:solidFill>
              </a:rPr>
              <a:t>. If a person receives an A allele and B allele, their blood type is AB type</a:t>
            </a:r>
          </a:p>
          <a:p>
            <a:pPr algn="just" eaLnBrk="1" hangingPunct="1"/>
            <a:r>
              <a:rPr lang="en-US" sz="3000" b="1" smtClean="0">
                <a:solidFill>
                  <a:srgbClr val="CC3300"/>
                </a:solidFill>
              </a:rPr>
              <a:t>Crosses involving blood type often use an </a:t>
            </a:r>
            <a:r>
              <a:rPr lang="en-US" sz="3000" b="1" i="1" smtClean="0">
                <a:solidFill>
                  <a:srgbClr val="CC3300"/>
                </a:solidFill>
              </a:rPr>
              <a:t>I</a:t>
            </a:r>
            <a:r>
              <a:rPr lang="en-US" sz="3000" b="1" smtClean="0">
                <a:solidFill>
                  <a:srgbClr val="CC3300"/>
                </a:solidFill>
              </a:rPr>
              <a:t> to denote the alleles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3BA216-4142-49D2-B52F-47CAE3EB099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990099"/>
                </a:solidFill>
                <a:latin typeface="Times New Roman" pitchFamily="18" charset="0"/>
              </a:rPr>
              <a:t>Summary of Dominance Relationships</a:t>
            </a:r>
            <a:r>
              <a:rPr lang="en-US" sz="2400" b="1" smtClean="0">
                <a:latin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</a:rPr>
            </a:br>
            <a:endParaRPr lang="en-US" sz="2400" b="1" smtClean="0">
              <a:latin typeface="Times New Roman" pitchFamily="18" charset="0"/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8674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0" y="2286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GB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228600" y="2362200"/>
            <a:ext cx="1447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6"/>
          <p:cNvSpPr>
            <a:spLocks noChangeArrowheads="1"/>
          </p:cNvSpPr>
          <p:nvPr/>
        </p:nvSpPr>
        <p:spPr bwMode="auto">
          <a:xfrm>
            <a:off x="2438400" y="23622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Rectangle 7"/>
          <p:cNvSpPr>
            <a:spLocks noChangeArrowheads="1"/>
          </p:cNvSpPr>
          <p:nvPr/>
        </p:nvSpPr>
        <p:spPr bwMode="auto">
          <a:xfrm>
            <a:off x="5181600" y="2362200"/>
            <a:ext cx="1447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1905000" y="24034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4038600" y="2667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Text Box 10"/>
          <p:cNvSpPr txBox="1">
            <a:spLocks noChangeArrowheads="1"/>
          </p:cNvSpPr>
          <p:nvPr/>
        </p:nvSpPr>
        <p:spPr bwMode="auto">
          <a:xfrm>
            <a:off x="6932613" y="15240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Dominance</a:t>
            </a:r>
          </a:p>
        </p:txBody>
      </p:sp>
      <p:sp>
        <p:nvSpPr>
          <p:cNvPr id="78860" name="Text Box 11"/>
          <p:cNvSpPr txBox="1">
            <a:spLocks noChangeArrowheads="1"/>
          </p:cNvSpPr>
          <p:nvPr/>
        </p:nvSpPr>
        <p:spPr bwMode="auto">
          <a:xfrm>
            <a:off x="7112000" y="2403475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</a:rPr>
              <a:t>complete</a:t>
            </a:r>
          </a:p>
        </p:txBody>
      </p:sp>
      <p:sp>
        <p:nvSpPr>
          <p:cNvPr id="78861" name="Rectangle 12"/>
          <p:cNvSpPr>
            <a:spLocks noChangeArrowheads="1"/>
          </p:cNvSpPr>
          <p:nvPr/>
        </p:nvSpPr>
        <p:spPr bwMode="auto">
          <a:xfrm>
            <a:off x="228600" y="3429000"/>
            <a:ext cx="1447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3"/>
          <p:cNvSpPr>
            <a:spLocks noChangeArrowheads="1"/>
          </p:cNvSpPr>
          <p:nvPr/>
        </p:nvSpPr>
        <p:spPr bwMode="auto">
          <a:xfrm>
            <a:off x="2438400" y="34290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Rectangle 14"/>
          <p:cNvSpPr>
            <a:spLocks noChangeArrowheads="1"/>
          </p:cNvSpPr>
          <p:nvPr/>
        </p:nvSpPr>
        <p:spPr bwMode="auto">
          <a:xfrm>
            <a:off x="5181600" y="3429000"/>
            <a:ext cx="1447800" cy="5334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Text Box 15"/>
          <p:cNvSpPr txBox="1">
            <a:spLocks noChangeArrowheads="1"/>
          </p:cNvSpPr>
          <p:nvPr/>
        </p:nvSpPr>
        <p:spPr bwMode="auto">
          <a:xfrm>
            <a:off x="1905000" y="34702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>
            <a:off x="4038600" y="3733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Text Box 17"/>
          <p:cNvSpPr txBox="1">
            <a:spLocks noChangeArrowheads="1"/>
          </p:cNvSpPr>
          <p:nvPr/>
        </p:nvSpPr>
        <p:spPr bwMode="auto">
          <a:xfrm>
            <a:off x="6994525" y="34290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</a:rPr>
              <a:t>incomplete</a:t>
            </a:r>
          </a:p>
        </p:txBody>
      </p:sp>
      <p:sp>
        <p:nvSpPr>
          <p:cNvPr id="78867" name="Rectangle 18"/>
          <p:cNvSpPr>
            <a:spLocks noChangeArrowheads="1"/>
          </p:cNvSpPr>
          <p:nvPr/>
        </p:nvSpPr>
        <p:spPr bwMode="auto">
          <a:xfrm>
            <a:off x="228600" y="4495800"/>
            <a:ext cx="1447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Rectangle 19"/>
          <p:cNvSpPr>
            <a:spLocks noChangeArrowheads="1"/>
          </p:cNvSpPr>
          <p:nvPr/>
        </p:nvSpPr>
        <p:spPr bwMode="auto">
          <a:xfrm>
            <a:off x="2438400" y="44958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Rectangle 20" descr="Wide downward diagonal"/>
          <p:cNvSpPr>
            <a:spLocks noChangeArrowheads="1"/>
          </p:cNvSpPr>
          <p:nvPr/>
        </p:nvSpPr>
        <p:spPr bwMode="auto">
          <a:xfrm>
            <a:off x="5181600" y="4495800"/>
            <a:ext cx="1447800" cy="533400"/>
          </a:xfrm>
          <a:prstGeom prst="rect">
            <a:avLst/>
          </a:prstGeom>
          <a:pattFill prst="wdDnDiag">
            <a:fgClr>
              <a:srgbClr val="FFFF00"/>
            </a:fgClr>
            <a:bgClr>
              <a:schemeClr val="accent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Text Box 21"/>
          <p:cNvSpPr txBox="1">
            <a:spLocks noChangeArrowheads="1"/>
          </p:cNvSpPr>
          <p:nvPr/>
        </p:nvSpPr>
        <p:spPr bwMode="auto">
          <a:xfrm>
            <a:off x="1905000" y="45370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</a:rPr>
              <a:t>X</a:t>
            </a:r>
          </a:p>
        </p:txBody>
      </p:sp>
      <p:sp>
        <p:nvSpPr>
          <p:cNvPr id="78871" name="Line 22"/>
          <p:cNvSpPr>
            <a:spLocks noChangeShapeType="1"/>
          </p:cNvSpPr>
          <p:nvPr/>
        </p:nvSpPr>
        <p:spPr bwMode="auto">
          <a:xfrm>
            <a:off x="4038600" y="4800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Text Box 23"/>
          <p:cNvSpPr txBox="1">
            <a:spLocks noChangeArrowheads="1"/>
          </p:cNvSpPr>
          <p:nvPr/>
        </p:nvSpPr>
        <p:spPr bwMode="auto">
          <a:xfrm>
            <a:off x="6858000" y="44958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</a:rPr>
              <a:t>codominance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DA5FFC-E887-46DF-8176-8AE93211DC9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accent2"/>
                </a:solidFill>
              </a:rPr>
              <a:t>Try these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62484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In a plant species, if the B allele (blue flowers) and the b allele is (white flowers) are incomplete dominant (Bb is light blue).</a:t>
            </a:r>
          </a:p>
          <a:p>
            <a:pPr algn="just" eaLnBrk="1" hangingPunct="1"/>
            <a:endParaRPr lang="en-US" sz="3200" b="1" smtClean="0">
              <a:solidFill>
                <a:srgbClr val="CC3300"/>
              </a:solidFill>
            </a:endParaRPr>
          </a:p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What offspring ratio is expected in a cross between blue flowered with light blue flowered plant?</a:t>
            </a:r>
          </a:p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What would be the phenotypic ratio of the flowers produced by a cross between two light blue flowers?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B965E8-8B34-462E-AF7C-2569964A17D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6096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3300"/>
                </a:solidFill>
              </a:rPr>
              <a:t>LETHAL GENE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724C26"/>
                </a:solidFill>
              </a:rPr>
              <a:t>A </a:t>
            </a:r>
            <a:r>
              <a:rPr lang="en-US" sz="3200" b="1" smtClean="0">
                <a:solidFill>
                  <a:schemeClr val="accent2"/>
                </a:solidFill>
              </a:rPr>
              <a:t>lethal gene </a:t>
            </a:r>
            <a:r>
              <a:rPr lang="en-US" sz="3200" b="1" smtClean="0">
                <a:solidFill>
                  <a:srgbClr val="724C26"/>
                </a:solidFill>
              </a:rPr>
              <a:t>causes </a:t>
            </a:r>
            <a:r>
              <a:rPr lang="en-US" sz="3200" b="1" smtClean="0">
                <a:solidFill>
                  <a:schemeClr val="accent2"/>
                </a:solidFill>
              </a:rPr>
              <a:t>death </a:t>
            </a:r>
            <a:r>
              <a:rPr lang="en-US" sz="3200" b="1" smtClean="0">
                <a:solidFill>
                  <a:srgbClr val="724C26"/>
                </a:solidFill>
              </a:rPr>
              <a:t>of individual in the </a:t>
            </a:r>
            <a:r>
              <a:rPr lang="en-US" sz="3200" b="1" smtClean="0">
                <a:solidFill>
                  <a:srgbClr val="990099"/>
                </a:solidFill>
              </a:rPr>
              <a:t>appropriate genotype </a:t>
            </a:r>
            <a:r>
              <a:rPr lang="en-US" sz="3200" b="1" smtClean="0">
                <a:solidFill>
                  <a:srgbClr val="724C26"/>
                </a:solidFill>
              </a:rPr>
              <a:t>before they reach adulthood. </a:t>
            </a:r>
          </a:p>
          <a:p>
            <a:pPr algn="just" eaLnBrk="1" hangingPunct="1"/>
            <a:r>
              <a:rPr lang="en-US" sz="3200" b="1" smtClean="0">
                <a:solidFill>
                  <a:srgbClr val="724C26"/>
                </a:solidFill>
              </a:rPr>
              <a:t>Lethal are generally recessive, resulting in the death of the </a:t>
            </a:r>
            <a:r>
              <a:rPr lang="en-US" sz="3200" b="1" smtClean="0">
                <a:solidFill>
                  <a:schemeClr val="accent2"/>
                </a:solidFill>
              </a:rPr>
              <a:t>recessive homozygote</a:t>
            </a:r>
            <a:r>
              <a:rPr lang="en-US" sz="3200" b="1" smtClean="0">
                <a:solidFill>
                  <a:srgbClr val="724C26"/>
                </a:solidFill>
              </a:rPr>
              <a:t>. </a:t>
            </a:r>
          </a:p>
          <a:p>
            <a:pPr algn="just" eaLnBrk="1" hangingPunct="1"/>
            <a:r>
              <a:rPr lang="en-US" sz="3200" b="1" smtClean="0">
                <a:solidFill>
                  <a:srgbClr val="724C26"/>
                </a:solidFill>
              </a:rPr>
              <a:t>- Some lethals are dominant. </a:t>
            </a:r>
          </a:p>
          <a:p>
            <a:pPr algn="just" eaLnBrk="1" hangingPunct="1"/>
            <a:r>
              <a:rPr lang="en-US" sz="3200" b="1" smtClean="0">
                <a:solidFill>
                  <a:srgbClr val="724C26"/>
                </a:solidFill>
              </a:rPr>
              <a:t>In </a:t>
            </a:r>
            <a:r>
              <a:rPr lang="en-US" sz="3200" b="1" smtClean="0">
                <a:solidFill>
                  <a:schemeClr val="accent2"/>
                </a:solidFill>
              </a:rPr>
              <a:t>1904</a:t>
            </a:r>
            <a:r>
              <a:rPr lang="en-US" sz="3200" b="1" smtClean="0">
                <a:solidFill>
                  <a:srgbClr val="724C26"/>
                </a:solidFill>
              </a:rPr>
              <a:t> French geneticist </a:t>
            </a:r>
            <a:r>
              <a:rPr lang="en-US" sz="3200" b="1" smtClean="0">
                <a:solidFill>
                  <a:schemeClr val="accent2"/>
                </a:solidFill>
              </a:rPr>
              <a:t>Lucien Cuenot</a:t>
            </a:r>
            <a:r>
              <a:rPr lang="en-US" sz="3200" b="1" smtClean="0">
                <a:solidFill>
                  <a:srgbClr val="724C26"/>
                </a:solidFill>
              </a:rPr>
              <a:t>, discovered a recessive lethal affecting coat colour in mice.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02B9C2-5CE3-4BAA-994F-172BE1D3886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rgbClr val="FF3300"/>
                </a:solidFill>
              </a:rPr>
              <a:t>LETHAL GENE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867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He observed that </a:t>
            </a:r>
            <a:r>
              <a:rPr lang="en-US" sz="3200" b="1" smtClean="0">
                <a:solidFill>
                  <a:schemeClr val="accent2"/>
                </a:solidFill>
              </a:rPr>
              <a:t>yellow </a:t>
            </a:r>
            <a:r>
              <a:rPr lang="en-US" sz="3200" b="1" smtClean="0">
                <a:solidFill>
                  <a:srgbClr val="724C26"/>
                </a:solidFill>
              </a:rPr>
              <a:t>colour is </a:t>
            </a:r>
            <a:r>
              <a:rPr lang="en-US" sz="3200" b="1" smtClean="0">
                <a:solidFill>
                  <a:schemeClr val="accent2"/>
                </a:solidFill>
              </a:rPr>
              <a:t>dominant</a:t>
            </a:r>
            <a:r>
              <a:rPr lang="en-US" sz="3200" b="1" smtClean="0">
                <a:solidFill>
                  <a:srgbClr val="724C26"/>
                </a:solidFill>
              </a:rPr>
              <a:t>;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But while crossing 2 yellow mice, he got only </a:t>
            </a:r>
            <a:r>
              <a:rPr lang="en-US" sz="3200" b="1" smtClean="0">
                <a:solidFill>
                  <a:schemeClr val="accent2"/>
                </a:solidFill>
              </a:rPr>
              <a:t>2:1</a:t>
            </a:r>
            <a:r>
              <a:rPr lang="en-US" sz="3200" b="1" smtClean="0">
                <a:solidFill>
                  <a:srgbClr val="724C26"/>
                </a:solidFill>
              </a:rPr>
              <a:t> ratio.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While he crossed yellow with recessive wild type (grey) found that all are yellow. 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Concluded all yellow mice were </a:t>
            </a:r>
            <a:r>
              <a:rPr lang="en-US" sz="3200" b="1" smtClean="0">
                <a:solidFill>
                  <a:schemeClr val="accent2"/>
                </a:solidFill>
              </a:rPr>
              <a:t>heterozygotes</a:t>
            </a:r>
            <a:r>
              <a:rPr lang="en-US" sz="3200" b="1" smtClean="0">
                <a:solidFill>
                  <a:srgbClr val="724C26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52C7F4-476A-407E-A828-2CD84A1B1EE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79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3300"/>
                </a:solidFill>
              </a:rPr>
              <a:t>LETHAL GENE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 algn="just" eaLnBrk="1" hangingPunct="1"/>
            <a:r>
              <a:rPr lang="en-US" sz="3200" b="1" smtClean="0"/>
              <a:t>Later it was suggested that </a:t>
            </a:r>
            <a:r>
              <a:rPr lang="en-US" sz="3200" b="1" smtClean="0">
                <a:solidFill>
                  <a:schemeClr val="accent2"/>
                </a:solidFill>
              </a:rPr>
              <a:t>homozygosity</a:t>
            </a:r>
            <a:r>
              <a:rPr lang="en-US" sz="3200" b="1" smtClean="0"/>
              <a:t> for yellow is lethal, and that these individuals </a:t>
            </a:r>
            <a:r>
              <a:rPr lang="en-US" sz="3200" b="1" smtClean="0">
                <a:solidFill>
                  <a:schemeClr val="accent2"/>
                </a:solidFill>
              </a:rPr>
              <a:t>died </a:t>
            </a:r>
            <a:r>
              <a:rPr lang="en-US" sz="3200" b="1" smtClean="0"/>
              <a:t>in </a:t>
            </a:r>
            <a:r>
              <a:rPr lang="en-US" sz="3200" b="1" smtClean="0">
                <a:solidFill>
                  <a:schemeClr val="accent2"/>
                </a:solidFill>
              </a:rPr>
              <a:t>utero</a:t>
            </a:r>
            <a:r>
              <a:rPr lang="en-US" sz="3200" b="1" smtClean="0"/>
              <a:t>, a fact observed by </a:t>
            </a:r>
            <a:r>
              <a:rPr lang="en-US" sz="3200" b="1" smtClean="0">
                <a:solidFill>
                  <a:schemeClr val="accent2"/>
                </a:solidFill>
              </a:rPr>
              <a:t>histological </a:t>
            </a:r>
            <a:r>
              <a:rPr lang="en-US" sz="3200" b="1" smtClean="0"/>
              <a:t>studies.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440E85-F7DF-48DD-8C12-B68BEFC7357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245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TW" sz="3200">
                <a:solidFill>
                  <a:schemeClr val="bg1"/>
                </a:solidFill>
                <a:latin typeface="Comic Sans MS" pitchFamily="66" charset="0"/>
                <a:ea typeface="PMingLiU" pitchFamily="18" charset="-120"/>
              </a:rPr>
              <a:t>Mendel</a:t>
            </a:r>
            <a:r>
              <a:rPr lang="en-US" altLang="zh-TW" sz="3200">
                <a:solidFill>
                  <a:schemeClr val="bg1"/>
                </a:solidFill>
                <a:latin typeface="Garamond" pitchFamily="18" charset="0"/>
                <a:ea typeface="PMingLiU" pitchFamily="18" charset="-120"/>
              </a:rPr>
              <a:t>’</a:t>
            </a:r>
            <a:r>
              <a:rPr lang="en-US" altLang="zh-TW" sz="3200">
                <a:solidFill>
                  <a:schemeClr val="bg1"/>
                </a:solidFill>
                <a:latin typeface="Comic Sans MS" pitchFamily="66" charset="0"/>
                <a:ea typeface="PMingLiU" pitchFamily="18" charset="-120"/>
              </a:rPr>
              <a:t>s workplace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000250" y="1828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7" name="Picture 6" descr="02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1099" r="2138" b="11099"/>
          <a:stretch>
            <a:fillRect/>
          </a:stretch>
        </p:blipFill>
        <p:spPr bwMode="auto">
          <a:xfrm>
            <a:off x="533400" y="1497013"/>
            <a:ext cx="8001000" cy="4979987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85800" y="654526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TW" sz="1800">
                <a:latin typeface="Garamond" pitchFamily="18" charset="0"/>
                <a:ea typeface="PMingLiU" pitchFamily="18" charset="-120"/>
              </a:rPr>
              <a:t>Fig. 2.5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92823F-B1DD-4B35-973A-184ACBAAF06B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600" b="1" i="1" smtClean="0">
                <a:solidFill>
                  <a:schemeClr val="accent2"/>
                </a:solidFill>
              </a:rPr>
              <a:t>Recessive Lethal Alleles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3775" r="4297" b="46239"/>
          <a:stretch>
            <a:fillRect/>
          </a:stretch>
        </p:blipFill>
        <p:spPr>
          <a:xfrm>
            <a:off x="2133600" y="990600"/>
            <a:ext cx="5521325" cy="2357438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9800" y="3352800"/>
            <a:ext cx="5486400" cy="3124200"/>
            <a:chOff x="1104" y="2592"/>
            <a:chExt cx="3094" cy="1200"/>
          </a:xfrm>
        </p:grpSpPr>
        <p:pic>
          <p:nvPicPr>
            <p:cNvPr id="839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t="59732" r="4297" b="18745"/>
            <a:stretch>
              <a:fillRect/>
            </a:stretch>
          </p:blipFill>
          <p:spPr bwMode="auto">
            <a:xfrm>
              <a:off x="1104" y="3072"/>
              <a:ext cx="309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2880" y="259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9D4A54-B510-40F8-A5A1-3E32C274E6E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accent2"/>
                </a:solidFill>
              </a:rPr>
              <a:t>Manx Cat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5562600" cy="5181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Manx Cat</a:t>
            </a:r>
            <a:r>
              <a:rPr lang="en-US" sz="3200" b="1" smtClean="0">
                <a:solidFill>
                  <a:srgbClr val="724C26"/>
                </a:solidFill>
              </a:rPr>
              <a:t> – Tailless cat is another trait caused by an allele that has dominant effect in heterozygous and is lethal in </a:t>
            </a:r>
            <a:r>
              <a:rPr lang="en-US" sz="3200" b="1" smtClean="0">
                <a:solidFill>
                  <a:schemeClr val="accent2"/>
                </a:solidFill>
              </a:rPr>
              <a:t>homozygotes. 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The Manx and normal alleles are denoted by </a:t>
            </a:r>
            <a:r>
              <a:rPr lang="en-US" sz="3200" b="1" smtClean="0">
                <a:solidFill>
                  <a:schemeClr val="accent2"/>
                </a:solidFill>
              </a:rPr>
              <a:t>M </a:t>
            </a:r>
            <a:r>
              <a:rPr lang="en-US" sz="3200" b="1" smtClean="0">
                <a:solidFill>
                  <a:srgbClr val="724C26"/>
                </a:solidFill>
              </a:rPr>
              <a:t>and </a:t>
            </a:r>
            <a:r>
              <a:rPr lang="en-US" sz="3200" b="1" smtClean="0">
                <a:solidFill>
                  <a:schemeClr val="accent2"/>
                </a:solidFill>
              </a:rPr>
              <a:t>m </a:t>
            </a:r>
            <a:r>
              <a:rPr lang="en-US" sz="3200" b="1" smtClean="0">
                <a:solidFill>
                  <a:srgbClr val="724C26"/>
                </a:solidFill>
              </a:rPr>
              <a:t>respectively </a:t>
            </a:r>
          </a:p>
          <a:p>
            <a:pPr eaLnBrk="1" hangingPunct="1"/>
            <a:r>
              <a:rPr lang="en-US" sz="3200" b="1" smtClean="0">
                <a:solidFill>
                  <a:srgbClr val="724C26"/>
                </a:solidFill>
              </a:rPr>
              <a:t>Mm X Mm</a:t>
            </a:r>
          </a:p>
          <a:p>
            <a:pPr eaLnBrk="1" hangingPunct="1"/>
            <a:endParaRPr lang="en-US" b="1" smtClean="0">
              <a:solidFill>
                <a:srgbClr val="724C26"/>
              </a:solidFill>
            </a:endParaRPr>
          </a:p>
        </p:txBody>
      </p:sp>
      <p:pic>
        <p:nvPicPr>
          <p:cNvPr id="84997" name="Picture 4" descr="manx_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5527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5E2BC3-1CAD-4BE1-9444-CA60634AF33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6019800" cy="5867400"/>
          </a:xfrm>
        </p:spPr>
        <p:txBody>
          <a:bodyPr/>
          <a:lstStyle/>
          <a:p>
            <a:pPr algn="just" eaLnBrk="1" hangingPunct="1"/>
            <a:r>
              <a:rPr lang="en-US" smtClean="0"/>
              <a:t> </a:t>
            </a:r>
            <a:r>
              <a:rPr lang="en-US" sz="3200" b="1" smtClean="0">
                <a:solidFill>
                  <a:srgbClr val="724C26"/>
                </a:solidFill>
              </a:rPr>
              <a:t>Other example is </a:t>
            </a:r>
            <a:r>
              <a:rPr lang="en-US" sz="3200" b="1" smtClean="0">
                <a:solidFill>
                  <a:srgbClr val="990099"/>
                </a:solidFill>
              </a:rPr>
              <a:t>achondroplasia</a:t>
            </a:r>
            <a:r>
              <a:rPr lang="en-US" sz="3200" b="1" smtClean="0">
                <a:solidFill>
                  <a:srgbClr val="724C26"/>
                </a:solidFill>
              </a:rPr>
              <a:t>, the most common form of dwarfism, with a normal length body trunk but shortened limbs. </a:t>
            </a:r>
          </a:p>
        </p:txBody>
      </p:sp>
      <p:pic>
        <p:nvPicPr>
          <p:cNvPr id="86021" name="Picture 4" descr="achondropl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"/>
            <a:ext cx="270351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BBDAF2-6373-446D-8CD2-6052C9D6FEC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495800" cy="5867400"/>
          </a:xfrm>
        </p:spPr>
        <p:txBody>
          <a:bodyPr/>
          <a:lstStyle/>
          <a:p>
            <a:pPr algn="just" eaLnBrk="1" hangingPunct="1"/>
            <a:r>
              <a:rPr lang="en-US" sz="3200" b="1" smtClean="0"/>
              <a:t>Many genes have alleles that affect the rate of mortality but are not lethals. </a:t>
            </a:r>
          </a:p>
          <a:p>
            <a:pPr algn="just" eaLnBrk="1" hangingPunct="1"/>
            <a:r>
              <a:rPr lang="en-US" sz="3200" b="1" smtClean="0"/>
              <a:t>In general these are termed as </a:t>
            </a:r>
            <a:r>
              <a:rPr lang="en-US" sz="3200" b="1" smtClean="0">
                <a:solidFill>
                  <a:schemeClr val="accent2"/>
                </a:solidFill>
              </a:rPr>
              <a:t>deleterious </a:t>
            </a:r>
            <a:r>
              <a:rPr lang="en-US" sz="3200" b="1" smtClean="0"/>
              <a:t>or </a:t>
            </a:r>
            <a:r>
              <a:rPr lang="en-US" sz="3200" b="1" smtClean="0">
                <a:solidFill>
                  <a:schemeClr val="accent2"/>
                </a:solidFill>
              </a:rPr>
              <a:t>detrimental alleles</a:t>
            </a:r>
            <a:r>
              <a:rPr lang="en-US" sz="3200" b="1" smtClean="0"/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A037B0-0203-4762-AA5D-04C385892314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3048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hlink"/>
                </a:solidFill>
              </a:rPr>
              <a:t>PLEIOTROPY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6248400" cy="5867400"/>
          </a:xfrm>
        </p:spPr>
        <p:txBody>
          <a:bodyPr/>
          <a:lstStyle/>
          <a:p>
            <a:pPr eaLnBrk="1" hangingPunct="1"/>
            <a:r>
              <a:rPr lang="en-US" sz="3000" smtClean="0"/>
              <a:t>  - </a:t>
            </a:r>
            <a:r>
              <a:rPr lang="en-US" sz="3000" b="1" smtClean="0"/>
              <a:t>Impact of a </a:t>
            </a:r>
            <a:r>
              <a:rPr lang="en-US" sz="3000" b="1" smtClean="0">
                <a:solidFill>
                  <a:schemeClr val="hlink"/>
                </a:solidFill>
              </a:rPr>
              <a:t>single gene </a:t>
            </a:r>
            <a:r>
              <a:rPr lang="en-US" sz="3000" b="1" smtClean="0"/>
              <a:t>on </a:t>
            </a:r>
            <a:r>
              <a:rPr lang="en-US" sz="3000" b="1" smtClean="0">
                <a:solidFill>
                  <a:schemeClr val="hlink"/>
                </a:solidFill>
              </a:rPr>
              <a:t>more   than one characteristic</a:t>
            </a:r>
          </a:p>
          <a:p>
            <a:pPr eaLnBrk="1" hangingPunct="1"/>
            <a:r>
              <a:rPr lang="en-US" sz="3000" b="1" smtClean="0"/>
              <a:t> -  </a:t>
            </a:r>
            <a:r>
              <a:rPr lang="en-US" sz="3000" b="1" smtClean="0">
                <a:solidFill>
                  <a:srgbClr val="FF3300"/>
                </a:solidFill>
              </a:rPr>
              <a:t>Sickle-cell disease</a:t>
            </a:r>
          </a:p>
          <a:p>
            <a:pPr lvl="1" eaLnBrk="1" hangingPunct="1"/>
            <a:r>
              <a:rPr lang="en-US" sz="3000" b="1" smtClean="0"/>
              <a:t>- Most common inherited illness among </a:t>
            </a:r>
            <a:r>
              <a:rPr lang="en-US" sz="3000" b="1" smtClean="0">
                <a:solidFill>
                  <a:srgbClr val="FF3300"/>
                </a:solidFill>
              </a:rPr>
              <a:t>black people</a:t>
            </a:r>
          </a:p>
          <a:p>
            <a:pPr lvl="1" eaLnBrk="1" hangingPunct="1"/>
            <a:r>
              <a:rPr lang="en-US" sz="3000" b="1" smtClean="0"/>
              <a:t>- </a:t>
            </a:r>
            <a:r>
              <a:rPr lang="en-US" sz="3000" b="1" smtClean="0">
                <a:solidFill>
                  <a:srgbClr val="FF3300"/>
                </a:solidFill>
              </a:rPr>
              <a:t>RBCs</a:t>
            </a:r>
            <a:r>
              <a:rPr lang="en-US" sz="3000" b="1" smtClean="0"/>
              <a:t> are </a:t>
            </a:r>
            <a:r>
              <a:rPr lang="en-US" sz="3000" b="1" smtClean="0">
                <a:solidFill>
                  <a:srgbClr val="FF3300"/>
                </a:solidFill>
              </a:rPr>
              <a:t>sickle-shaped</a:t>
            </a:r>
          </a:p>
          <a:p>
            <a:pPr lvl="1" eaLnBrk="1" hangingPunct="1"/>
            <a:r>
              <a:rPr lang="en-US" sz="3000" b="1" smtClean="0"/>
              <a:t>Can cause many problems</a:t>
            </a:r>
          </a:p>
          <a:p>
            <a:pPr eaLnBrk="1" hangingPunct="1"/>
            <a:endParaRPr lang="en-US" sz="3000" b="1" smtClean="0"/>
          </a:p>
        </p:txBody>
      </p:sp>
      <p:pic>
        <p:nvPicPr>
          <p:cNvPr id="402436" name="Picture 4" descr="09-VS04-Pleiotrop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38147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48400" y="1219200"/>
            <a:ext cx="2895600" cy="2170113"/>
            <a:chOff x="3936" y="1120"/>
            <a:chExt cx="1824" cy="1367"/>
          </a:xfrm>
        </p:grpSpPr>
        <p:pic>
          <p:nvPicPr>
            <p:cNvPr id="88074" name="Picture 6" descr="09-21x1b-SickleRBCsPho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120"/>
              <a:ext cx="1632" cy="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2439" name="Text Box 7"/>
            <p:cNvSpPr txBox="1">
              <a:spLocks noChangeArrowheads="1"/>
            </p:cNvSpPr>
            <p:nvPr/>
          </p:nvSpPr>
          <p:spPr bwMode="auto">
            <a:xfrm>
              <a:off x="3936" y="2256"/>
              <a:ext cx="1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RBCs:  Sickle-cell disease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248400" y="3581400"/>
            <a:ext cx="2590800" cy="2195513"/>
            <a:chOff x="3984" y="2640"/>
            <a:chExt cx="1632" cy="1383"/>
          </a:xfrm>
        </p:grpSpPr>
        <p:pic>
          <p:nvPicPr>
            <p:cNvPr id="88072" name="Picture 9" descr="09-21x1a-NormalRBCsPho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640"/>
              <a:ext cx="1632" cy="1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4320" y="3792"/>
              <a:ext cx="9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Normal RBCs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C3307D-2E2D-407D-9020-696C3C4B2C3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hlink"/>
                </a:solidFill>
                <a:latin typeface="Perpetua" pitchFamily="18" charset="0"/>
              </a:rPr>
              <a:t>Sickle Cell Anemia</a:t>
            </a:r>
          </a:p>
        </p:txBody>
      </p:sp>
      <p:pic>
        <p:nvPicPr>
          <p:cNvPr id="89092" name="Picture 4" descr="F04-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05000"/>
            <a:ext cx="3581400" cy="4114800"/>
          </a:xfrm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762000"/>
            <a:ext cx="57912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</a:rPr>
              <a:t>Under conditions of </a:t>
            </a:r>
            <a:r>
              <a:rPr lang="en-US" sz="2800" b="1">
                <a:solidFill>
                  <a:schemeClr val="accent2"/>
                </a:solidFill>
              </a:rPr>
              <a:t>low oxygen tension</a:t>
            </a:r>
            <a:r>
              <a:rPr lang="en-US" sz="2800" b="1">
                <a:solidFill>
                  <a:srgbClr val="990099"/>
                </a:solidFill>
              </a:rPr>
              <a:t>, hemoglobin S will precipitate, causing cells to sickle</a:t>
            </a:r>
          </a:p>
          <a:p>
            <a:pPr algn="l"/>
            <a:r>
              <a:rPr lang="en-US" sz="2800" b="1">
                <a:solidFill>
                  <a:srgbClr val="990099"/>
                </a:solidFill>
              </a:rPr>
              <a:t>    </a:t>
            </a:r>
          </a:p>
          <a:p>
            <a:pPr algn="l"/>
            <a:r>
              <a:rPr lang="en-US" sz="2800" b="1">
                <a:solidFill>
                  <a:srgbClr val="990099"/>
                </a:solidFill>
              </a:rPr>
              <a:t>Mutations in same amino acid</a:t>
            </a:r>
          </a:p>
          <a:p>
            <a:pPr algn="l"/>
            <a:r>
              <a:rPr lang="en-US" sz="2800" b="1">
                <a:solidFill>
                  <a:srgbClr val="990099"/>
                </a:solidFill>
              </a:rPr>
              <a:t> </a:t>
            </a:r>
          </a:p>
          <a:p>
            <a:pPr algn="l"/>
            <a:r>
              <a:rPr lang="en-US" sz="2800" b="1">
                <a:solidFill>
                  <a:srgbClr val="990099"/>
                </a:solidFill>
              </a:rPr>
              <a:t>Some individuals die in childhood;       </a:t>
            </a:r>
          </a:p>
          <a:p>
            <a:pPr algn="l"/>
            <a:r>
              <a:rPr lang="en-US" sz="2800" b="1">
                <a:solidFill>
                  <a:srgbClr val="990099"/>
                </a:solidFill>
              </a:rPr>
              <a:t>Some individuals have mild symptoms</a:t>
            </a:r>
          </a:p>
          <a:p>
            <a:pPr algn="l"/>
            <a:r>
              <a:rPr lang="en-US" sz="2800" b="1">
                <a:solidFill>
                  <a:srgbClr val="990099"/>
                </a:solidFill>
              </a:rPr>
              <a:t> </a:t>
            </a:r>
            <a:r>
              <a:rPr lang="en-US" sz="3200" b="1">
                <a:solidFill>
                  <a:srgbClr val="CC3300"/>
                </a:solidFill>
              </a:rPr>
              <a:t>HbA: </a:t>
            </a:r>
            <a:r>
              <a:rPr lang="en-US" sz="2400" b="1">
                <a:solidFill>
                  <a:srgbClr val="CC3300"/>
                </a:solidFill>
              </a:rPr>
              <a:t>V – H – L – T- P – </a:t>
            </a:r>
            <a:r>
              <a:rPr lang="en-US" sz="2800" b="1">
                <a:solidFill>
                  <a:schemeClr val="accent2"/>
                </a:solidFill>
              </a:rPr>
              <a:t>G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400" b="1">
                <a:solidFill>
                  <a:srgbClr val="CC3300"/>
                </a:solidFill>
              </a:rPr>
              <a:t>–G</a:t>
            </a:r>
          </a:p>
          <a:p>
            <a:pPr algn="l"/>
            <a:r>
              <a:rPr lang="en-US" sz="3200" b="1">
                <a:solidFill>
                  <a:srgbClr val="CC3300"/>
                </a:solidFill>
              </a:rPr>
              <a:t> HbS:  </a:t>
            </a:r>
            <a:r>
              <a:rPr lang="en-US" sz="2400" b="1">
                <a:solidFill>
                  <a:srgbClr val="CC3300"/>
                </a:solidFill>
              </a:rPr>
              <a:t>V – H – L – T- P – </a:t>
            </a:r>
            <a:r>
              <a:rPr lang="en-US" sz="2800" b="1">
                <a:solidFill>
                  <a:schemeClr val="accent2"/>
                </a:solidFill>
              </a:rPr>
              <a:t>V</a:t>
            </a:r>
            <a:r>
              <a:rPr lang="en-US" sz="2400" b="1">
                <a:solidFill>
                  <a:srgbClr val="CC3300"/>
                </a:solidFill>
              </a:rPr>
              <a:t>–G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AB9B1B-D08B-47FA-B794-6891B9CE700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03460" name="Picture 4" descr="09-21-SickleCell-L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5762625" cy="68580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733095-4D2F-4C65-800D-1E1D981D4DD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6400800"/>
          </a:xfrm>
        </p:spPr>
        <p:txBody>
          <a:bodyPr/>
          <a:lstStyle/>
          <a:p>
            <a:pPr algn="just" eaLnBrk="1" hangingPunct="1"/>
            <a:r>
              <a:rPr lang="en-US" sz="3200" smtClean="0">
                <a:solidFill>
                  <a:srgbClr val="CC3300"/>
                </a:solidFill>
              </a:rPr>
              <a:t>Sickle cell anemia may be the result of a genetic mutation that happened in malaria-prone regions like Africa thousands of years ago. </a:t>
            </a:r>
          </a:p>
          <a:p>
            <a:pPr algn="just" eaLnBrk="1" hangingPunct="1"/>
            <a:r>
              <a:rPr lang="en-US" sz="3200" smtClean="0">
                <a:solidFill>
                  <a:srgbClr val="CC3300"/>
                </a:solidFill>
              </a:rPr>
              <a:t>People with sickle cell trait may have been more likely to survive malaria epidemics  - and because they survived when others did not, this allowed the trait to be passed down through generations.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40A777-F446-48A5-A309-20648A2C3262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990099"/>
                </a:solidFill>
              </a:rPr>
              <a:t>PKU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09600"/>
            <a:ext cx="5065713" cy="6248400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0DC880-D515-4BD4-9910-582931BD0798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89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3800" b="1" smtClean="0">
                <a:solidFill>
                  <a:srgbClr val="990099"/>
                </a:solidFill>
              </a:rPr>
              <a:t>Gene Interaction and Epistasis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Mendel was lucky that in his studies each character was governed by a single gene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Typical Dihybrid ratio: </a:t>
            </a:r>
            <a:r>
              <a:rPr lang="en-US" sz="3200" b="1" smtClean="0">
                <a:solidFill>
                  <a:srgbClr val="990099"/>
                </a:solidFill>
              </a:rPr>
              <a:t>9:3:3:1</a:t>
            </a:r>
          </a:p>
          <a:p>
            <a:pPr algn="just" eaLnBrk="1" hangingPunct="1">
              <a:lnSpc>
                <a:spcPct val="90000"/>
              </a:lnSpc>
            </a:pPr>
            <a:endParaRPr lang="en-US" sz="3200" b="1" smtClean="0">
              <a:solidFill>
                <a:srgbClr val="CC33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The phenomenon of two or more genes governing the development of single character is known as </a:t>
            </a:r>
            <a:r>
              <a:rPr lang="en-US" sz="3200" b="1" smtClean="0">
                <a:solidFill>
                  <a:srgbClr val="990099"/>
                </a:solidFill>
              </a:rPr>
              <a:t>Gene interaction</a:t>
            </a:r>
            <a:r>
              <a:rPr lang="en-US" sz="3200" b="1" smtClean="0">
                <a:solidFill>
                  <a:srgbClr val="CC3300"/>
                </a:solidFill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sz="3200" b="1" smtClean="0">
              <a:solidFill>
                <a:srgbClr val="CC33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b="1" smtClean="0">
                <a:solidFill>
                  <a:srgbClr val="CC3300"/>
                </a:solidFill>
              </a:rPr>
              <a:t>When one gene affects in anyway the expression of another gene, the phenomenon is called </a:t>
            </a:r>
            <a:r>
              <a:rPr lang="en-US" sz="3200" b="1" smtClean="0">
                <a:solidFill>
                  <a:srgbClr val="990099"/>
                </a:solidFill>
              </a:rPr>
              <a:t>Epistasis</a:t>
            </a:r>
            <a:r>
              <a:rPr lang="en-US" sz="3200" b="1" smtClean="0">
                <a:solidFill>
                  <a:srgbClr val="CC3300"/>
                </a:solidFill>
              </a:rPr>
              <a:t>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4D1F28-D1A3-49BC-85AB-F1B7D1D63BDC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524000"/>
            <a:ext cx="5334000" cy="4302125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stated that physical traits are inherited as 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“particles”</a:t>
            </a:r>
          </a:p>
          <a:p>
            <a:pPr marL="0" indent="0" eaLnBrk="1" hangingPunct="1">
              <a:buClr>
                <a:srgbClr val="724C26"/>
              </a:buClr>
              <a:buSzTx/>
              <a:buFont typeface="Wingdings" pitchFamily="2" charset="2"/>
              <a:buChar char="§"/>
              <a:defRPr/>
            </a:pPr>
            <a:r>
              <a:rPr lang="en-US" sz="3600" b="1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did not know that the “particles” were actually </a:t>
            </a: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&amp; DNA</a:t>
            </a:r>
            <a:endParaRPr lang="en-US" sz="2000" b="1" smtClean="0">
              <a:solidFill>
                <a:schemeClr val="hlink"/>
              </a:solidFill>
            </a:endParaRPr>
          </a:p>
          <a:p>
            <a:pPr lvl="2" eaLnBrk="1" hangingPunct="1">
              <a:buFontTx/>
              <a:buChar char="•"/>
              <a:defRPr/>
            </a:pPr>
            <a:endParaRPr lang="en-US" b="1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sz="2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153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Particulate Inheritance</a:t>
            </a:r>
          </a:p>
        </p:txBody>
      </p:sp>
      <p:pic>
        <p:nvPicPr>
          <p:cNvPr id="254982" name="Picture 6" descr="Copy (2) of chromosome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"/>
          <a:stretch>
            <a:fillRect/>
          </a:stretch>
        </p:blipFill>
        <p:spPr bwMode="auto">
          <a:xfrm>
            <a:off x="6172200" y="1524000"/>
            <a:ext cx="223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4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build="p" autoUpdateAnimBg="0"/>
      <p:bldP spid="254981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3EAB9B-E2FB-4DF3-A8DB-850443543BC7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90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990099"/>
                </a:solidFill>
              </a:rPr>
              <a:t>Types of Gene Interaction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1. Typical Dihybrid ratio for a single trait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2. Duplicate gene action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3. Complementary gene action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4. Supplementary gene action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5. Inhibitory gene action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6. Masking gene action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7. Polymeric gene action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And </a:t>
            </a:r>
          </a:p>
          <a:p>
            <a:pPr eaLnBrk="1" hangingPunct="1"/>
            <a:r>
              <a:rPr lang="en-US" sz="3000" b="1" smtClean="0">
                <a:solidFill>
                  <a:srgbClr val="CC3300"/>
                </a:solidFill>
              </a:rPr>
              <a:t>8. Additive gene action.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C0C288-53AE-4F2B-B1E6-F1762138EB45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91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CC3300"/>
                </a:solidFill>
              </a:rPr>
              <a:t>1.Typical Dihybrid ratio for a single trait</a:t>
            </a:r>
          </a:p>
        </p:txBody>
      </p:sp>
      <p:pic>
        <p:nvPicPr>
          <p:cNvPr id="95236" name="Picture 4" descr="chick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685800"/>
            <a:ext cx="3463925" cy="1622425"/>
          </a:xfrm>
          <a:noFill/>
        </p:spPr>
      </p:pic>
      <p:pic>
        <p:nvPicPr>
          <p:cNvPr id="95237" name="Picture 5" descr="chic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733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914400" y="2743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Single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6400800" y="1066800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Pea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Rose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019800" y="2895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Walnut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04800" y="44958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3200"/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 flipH="1">
            <a:off x="1295400" y="3810000"/>
            <a:ext cx="685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8000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609600" y="4114800"/>
            <a:ext cx="8534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/>
              <a:t>Parents: 		Pea        X     Ross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200"/>
              <a:t>             		(PPrr)             (RRpp)</a:t>
            </a:r>
          </a:p>
          <a:p>
            <a:pPr algn="l" eaLnBrk="1" hangingPunct="1">
              <a:spcBef>
                <a:spcPct val="50000"/>
              </a:spcBef>
            </a:pPr>
            <a:endParaRPr lang="en-US" sz="3200"/>
          </a:p>
          <a:p>
            <a:pPr algn="l"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99"/>
                </a:solidFill>
              </a:rPr>
              <a:t>                       	       </a:t>
            </a:r>
            <a:r>
              <a:rPr lang="en-US" sz="3200" b="1">
                <a:solidFill>
                  <a:schemeClr val="tx2"/>
                </a:solidFill>
              </a:rPr>
              <a:t>Walnut (PpRr)</a:t>
            </a:r>
          </a:p>
        </p:txBody>
      </p:sp>
      <p:sp>
        <p:nvSpPr>
          <p:cNvPr id="95245" name="Line 18"/>
          <p:cNvSpPr>
            <a:spLocks noChangeShapeType="1"/>
          </p:cNvSpPr>
          <p:nvPr/>
        </p:nvSpPr>
        <p:spPr bwMode="auto">
          <a:xfrm>
            <a:off x="5181600" y="4800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68A25F-0245-411F-BE19-332158E75B1F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92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A typical dihybrid ratio in the case of single character, Viz Comb shape in poultry. 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Genotype Ratio : 9:3:3:1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Where, 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9: Walnut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3: Pea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3:Rose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1: Single</a:t>
            </a:r>
          </a:p>
          <a:p>
            <a:pPr eaLnBrk="1" hangingPunct="1"/>
            <a:endParaRPr lang="en-US" sz="32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749096-F65B-46F7-B6CB-A639DF2BBC0A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93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0668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990099"/>
                </a:solidFill>
              </a:rPr>
              <a:t>2. Duplicate</a:t>
            </a:r>
            <a:r>
              <a:rPr lang="en-US" b="1" smtClean="0">
                <a:solidFill>
                  <a:srgbClr val="990099"/>
                </a:solidFill>
              </a:rPr>
              <a:t> </a:t>
            </a:r>
            <a:r>
              <a:rPr lang="en-US" sz="4000" b="1" smtClean="0">
                <a:solidFill>
                  <a:srgbClr val="990099"/>
                </a:solidFill>
              </a:rPr>
              <a:t>Gene</a:t>
            </a:r>
            <a:r>
              <a:rPr lang="en-US" b="1" smtClean="0">
                <a:solidFill>
                  <a:srgbClr val="990099"/>
                </a:solidFill>
              </a:rPr>
              <a:t> </a:t>
            </a:r>
            <a:r>
              <a:rPr lang="en-US" sz="4000" b="1" smtClean="0">
                <a:solidFill>
                  <a:srgbClr val="990099"/>
                </a:solidFill>
              </a:rPr>
              <a:t>Action</a:t>
            </a:r>
            <a:r>
              <a:rPr lang="en-US" b="1" smtClean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972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724400" cy="5410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The </a:t>
            </a:r>
            <a:r>
              <a:rPr lang="en-US" sz="3200" b="1" smtClean="0">
                <a:solidFill>
                  <a:srgbClr val="990099"/>
                </a:solidFill>
              </a:rPr>
              <a:t>non-floating </a:t>
            </a:r>
            <a:r>
              <a:rPr lang="en-US" sz="3200" b="1" smtClean="0">
                <a:solidFill>
                  <a:srgbClr val="CC3300"/>
                </a:solidFill>
              </a:rPr>
              <a:t>habit in rice is controlled by two genes </a:t>
            </a:r>
            <a:r>
              <a:rPr lang="en-US" sz="3200" b="1" smtClean="0">
                <a:solidFill>
                  <a:srgbClr val="990099"/>
                </a:solidFill>
              </a:rPr>
              <a:t>A</a:t>
            </a:r>
            <a:r>
              <a:rPr lang="en-US" sz="3200" b="1" baseline="-25000" smtClean="0">
                <a:solidFill>
                  <a:srgbClr val="990099"/>
                </a:solidFill>
              </a:rPr>
              <a:t>1</a:t>
            </a:r>
            <a:r>
              <a:rPr lang="en-US" sz="3200" b="1" smtClean="0">
                <a:solidFill>
                  <a:srgbClr val="990099"/>
                </a:solidFill>
              </a:rPr>
              <a:t>/A</a:t>
            </a:r>
            <a:r>
              <a:rPr lang="en-US" sz="3200" b="1" baseline="-25000" smtClean="0">
                <a:solidFill>
                  <a:srgbClr val="990099"/>
                </a:solidFill>
              </a:rPr>
              <a:t>1</a:t>
            </a:r>
            <a:r>
              <a:rPr lang="en-US" sz="3200" b="1" smtClean="0">
                <a:solidFill>
                  <a:srgbClr val="990099"/>
                </a:solidFill>
              </a:rPr>
              <a:t>; A</a:t>
            </a:r>
            <a:r>
              <a:rPr lang="en-US" sz="3200" b="1" baseline="-25000" smtClean="0">
                <a:solidFill>
                  <a:srgbClr val="990099"/>
                </a:solidFill>
              </a:rPr>
              <a:t>2</a:t>
            </a:r>
            <a:r>
              <a:rPr lang="en-US" sz="3200" b="1" smtClean="0">
                <a:solidFill>
                  <a:srgbClr val="990099"/>
                </a:solidFill>
              </a:rPr>
              <a:t>/A</a:t>
            </a:r>
            <a:r>
              <a:rPr lang="en-US" sz="3200" b="1" baseline="-25000" smtClean="0">
                <a:solidFill>
                  <a:srgbClr val="990099"/>
                </a:solidFill>
              </a:rPr>
              <a:t>2</a:t>
            </a:r>
          </a:p>
          <a:p>
            <a:pPr eaLnBrk="1" hangingPunct="1"/>
            <a:endParaRPr lang="en-US" sz="3200" b="1" smtClean="0">
              <a:solidFill>
                <a:srgbClr val="CC330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Like that </a:t>
            </a:r>
            <a:r>
              <a:rPr lang="en-US" sz="3200" b="1" smtClean="0">
                <a:solidFill>
                  <a:srgbClr val="990099"/>
                </a:solidFill>
              </a:rPr>
              <a:t>floating </a:t>
            </a:r>
            <a:r>
              <a:rPr lang="en-US" sz="3200" b="1" smtClean="0">
                <a:solidFill>
                  <a:srgbClr val="CC3300"/>
                </a:solidFill>
              </a:rPr>
              <a:t>habit is controlled by </a:t>
            </a:r>
            <a:r>
              <a:rPr lang="en-US" sz="3200" b="1" smtClean="0">
                <a:solidFill>
                  <a:srgbClr val="990099"/>
                </a:solidFill>
              </a:rPr>
              <a:t>a</a:t>
            </a:r>
            <a:r>
              <a:rPr lang="en-US" sz="3200" b="1" baseline="-25000" smtClean="0">
                <a:solidFill>
                  <a:srgbClr val="990099"/>
                </a:solidFill>
              </a:rPr>
              <a:t>1</a:t>
            </a:r>
            <a:r>
              <a:rPr lang="en-US" sz="3200" b="1" smtClean="0">
                <a:solidFill>
                  <a:srgbClr val="990099"/>
                </a:solidFill>
              </a:rPr>
              <a:t>/a</a:t>
            </a:r>
            <a:r>
              <a:rPr lang="en-US" sz="3200" b="1" baseline="-25000" smtClean="0">
                <a:solidFill>
                  <a:srgbClr val="990099"/>
                </a:solidFill>
              </a:rPr>
              <a:t>1</a:t>
            </a:r>
            <a:r>
              <a:rPr lang="en-US" sz="3200" b="1" smtClean="0">
                <a:solidFill>
                  <a:srgbClr val="990099"/>
                </a:solidFill>
              </a:rPr>
              <a:t>; a</a:t>
            </a:r>
            <a:r>
              <a:rPr lang="en-US" sz="3200" b="1" baseline="-25000" smtClean="0">
                <a:solidFill>
                  <a:srgbClr val="990099"/>
                </a:solidFill>
              </a:rPr>
              <a:t>2</a:t>
            </a:r>
            <a:r>
              <a:rPr lang="en-US" sz="3200" b="1" smtClean="0">
                <a:solidFill>
                  <a:srgbClr val="990099"/>
                </a:solidFill>
              </a:rPr>
              <a:t>/a</a:t>
            </a:r>
            <a:r>
              <a:rPr lang="en-US" sz="3200" b="1" baseline="-25000" smtClean="0">
                <a:solidFill>
                  <a:srgbClr val="990099"/>
                </a:solidFill>
              </a:rPr>
              <a:t>2</a:t>
            </a:r>
            <a:r>
              <a:rPr lang="en-US" b="1" smtClean="0">
                <a:solidFill>
                  <a:srgbClr val="990099"/>
                </a:solidFill>
              </a:rPr>
              <a:t> </a:t>
            </a:r>
          </a:p>
        </p:txBody>
      </p:sp>
      <p:pic>
        <p:nvPicPr>
          <p:cNvPr id="97285" name="Picture 6" descr="F04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411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EB8522-3320-4237-A759-0D3CC26F0B4E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94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CC3300"/>
                </a:solidFill>
              </a:rPr>
              <a:t>Here, the presence of a single dominant allele of any of the two genes governing the trait produces the dominant phenotype (</a:t>
            </a:r>
            <a:r>
              <a:rPr lang="en-US" sz="3200" b="1" smtClean="0">
                <a:solidFill>
                  <a:srgbClr val="990099"/>
                </a:solidFill>
              </a:rPr>
              <a:t>non-floating</a:t>
            </a:r>
            <a:r>
              <a:rPr lang="en-US" sz="3200" b="1" smtClean="0">
                <a:solidFill>
                  <a:srgbClr val="CC3300"/>
                </a:solidFill>
              </a:rPr>
              <a:t>). The recessive genotype (</a:t>
            </a:r>
            <a:r>
              <a:rPr lang="en-US" sz="3200" b="1" smtClean="0">
                <a:solidFill>
                  <a:srgbClr val="990099"/>
                </a:solidFill>
              </a:rPr>
              <a:t>floating habit</a:t>
            </a:r>
            <a:r>
              <a:rPr lang="en-US" sz="3200" b="1" smtClean="0">
                <a:solidFill>
                  <a:srgbClr val="CC3300"/>
                </a:solidFill>
              </a:rPr>
              <a:t>) is produced only when the genes are in the homozygous recessive state. The genes that show duplicate interaction is called </a:t>
            </a:r>
            <a:r>
              <a:rPr lang="en-US" sz="3200" b="1" smtClean="0">
                <a:solidFill>
                  <a:srgbClr val="990099"/>
                </a:solidFill>
              </a:rPr>
              <a:t>Duplicate gene action</a:t>
            </a:r>
            <a:r>
              <a:rPr lang="en-US" sz="3200" b="1" smtClean="0">
                <a:solidFill>
                  <a:srgbClr val="CC3300"/>
                </a:solidFill>
              </a:rPr>
              <a:t>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3D51D3-16E1-4ADE-8E33-A9ED2EAB73BD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95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990099"/>
                </a:solidFill>
              </a:rPr>
              <a:t>Duplicate Dominant Eptistasis (15:1)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1816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2895600" y="21478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3810000" y="2133600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4724400" y="21478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5638800" y="21478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2895600" y="30622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>
            <a:off x="3810000" y="30622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39" name="Rectangle 10"/>
          <p:cNvSpPr>
            <a:spLocks noChangeArrowheads="1"/>
          </p:cNvSpPr>
          <p:nvPr/>
        </p:nvSpPr>
        <p:spPr bwMode="auto">
          <a:xfrm>
            <a:off x="4724400" y="30622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0" name="Rectangle 11"/>
          <p:cNvSpPr>
            <a:spLocks noChangeArrowheads="1"/>
          </p:cNvSpPr>
          <p:nvPr/>
        </p:nvSpPr>
        <p:spPr bwMode="auto">
          <a:xfrm>
            <a:off x="5638800" y="30622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1" name="Rectangle 12"/>
          <p:cNvSpPr>
            <a:spLocks noChangeArrowheads="1"/>
          </p:cNvSpPr>
          <p:nvPr/>
        </p:nvSpPr>
        <p:spPr bwMode="auto">
          <a:xfrm>
            <a:off x="2895600" y="39766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2" name="Rectangle 13"/>
          <p:cNvSpPr>
            <a:spLocks noChangeArrowheads="1"/>
          </p:cNvSpPr>
          <p:nvPr/>
        </p:nvSpPr>
        <p:spPr bwMode="auto">
          <a:xfrm>
            <a:off x="3810000" y="39766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3" name="Rectangle 14"/>
          <p:cNvSpPr>
            <a:spLocks noChangeArrowheads="1"/>
          </p:cNvSpPr>
          <p:nvPr/>
        </p:nvSpPr>
        <p:spPr bwMode="auto">
          <a:xfrm>
            <a:off x="4724400" y="39766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4" name="Rectangle 15"/>
          <p:cNvSpPr>
            <a:spLocks noChangeArrowheads="1"/>
          </p:cNvSpPr>
          <p:nvPr/>
        </p:nvSpPr>
        <p:spPr bwMode="auto">
          <a:xfrm>
            <a:off x="5638800" y="39766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5" name="Rectangle 16"/>
          <p:cNvSpPr>
            <a:spLocks noChangeArrowheads="1"/>
          </p:cNvSpPr>
          <p:nvPr/>
        </p:nvSpPr>
        <p:spPr bwMode="auto">
          <a:xfrm>
            <a:off x="2895600" y="48910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6" name="Rectangle 17"/>
          <p:cNvSpPr>
            <a:spLocks noChangeArrowheads="1"/>
          </p:cNvSpPr>
          <p:nvPr/>
        </p:nvSpPr>
        <p:spPr bwMode="auto">
          <a:xfrm>
            <a:off x="3810000" y="48910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7" name="Rectangle 18"/>
          <p:cNvSpPr>
            <a:spLocks noChangeArrowheads="1"/>
          </p:cNvSpPr>
          <p:nvPr/>
        </p:nvSpPr>
        <p:spPr bwMode="auto">
          <a:xfrm>
            <a:off x="4724400" y="4891088"/>
            <a:ext cx="914400" cy="9144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8" name="Rectangle 19"/>
          <p:cNvSpPr>
            <a:spLocks noChangeArrowheads="1"/>
          </p:cNvSpPr>
          <p:nvPr/>
        </p:nvSpPr>
        <p:spPr bwMode="auto">
          <a:xfrm>
            <a:off x="5638800" y="4891088"/>
            <a:ext cx="914400" cy="914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99349" name="Text Box 20"/>
          <p:cNvSpPr txBox="1">
            <a:spLocks noChangeArrowheads="1"/>
          </p:cNvSpPr>
          <p:nvPr/>
        </p:nvSpPr>
        <p:spPr bwMode="auto">
          <a:xfrm>
            <a:off x="3048000" y="1538288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0" name="Text Box 21"/>
          <p:cNvSpPr txBox="1">
            <a:spLocks noChangeArrowheads="1"/>
          </p:cNvSpPr>
          <p:nvPr/>
        </p:nvSpPr>
        <p:spPr bwMode="auto">
          <a:xfrm>
            <a:off x="3962400" y="1538288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1" name="Text Box 22"/>
          <p:cNvSpPr txBox="1">
            <a:spLocks noChangeArrowheads="1"/>
          </p:cNvSpPr>
          <p:nvPr/>
        </p:nvSpPr>
        <p:spPr bwMode="auto">
          <a:xfrm>
            <a:off x="4876800" y="1538288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2" name="Text Box 23"/>
          <p:cNvSpPr txBox="1">
            <a:spLocks noChangeArrowheads="1"/>
          </p:cNvSpPr>
          <p:nvPr/>
        </p:nvSpPr>
        <p:spPr bwMode="auto">
          <a:xfrm>
            <a:off x="5867400" y="153828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3" name="Text Box 24"/>
          <p:cNvSpPr txBox="1">
            <a:spLocks noChangeArrowheads="1"/>
          </p:cNvSpPr>
          <p:nvPr/>
        </p:nvSpPr>
        <p:spPr bwMode="auto">
          <a:xfrm>
            <a:off x="2249488" y="2300288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4" name="Text Box 25"/>
          <p:cNvSpPr txBox="1">
            <a:spLocks noChangeArrowheads="1"/>
          </p:cNvSpPr>
          <p:nvPr/>
        </p:nvSpPr>
        <p:spPr bwMode="auto">
          <a:xfrm>
            <a:off x="2209800" y="3290888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5" name="Text Box 26"/>
          <p:cNvSpPr txBox="1">
            <a:spLocks noChangeArrowheads="1"/>
          </p:cNvSpPr>
          <p:nvPr/>
        </p:nvSpPr>
        <p:spPr bwMode="auto">
          <a:xfrm>
            <a:off x="2219325" y="4129088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6" name="Text Box 27"/>
          <p:cNvSpPr txBox="1">
            <a:spLocks noChangeArrowheads="1"/>
          </p:cNvSpPr>
          <p:nvPr/>
        </p:nvSpPr>
        <p:spPr bwMode="auto">
          <a:xfrm>
            <a:off x="2254250" y="511968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99357" name="Text Box 28"/>
          <p:cNvSpPr txBox="1">
            <a:spLocks noChangeArrowheads="1"/>
          </p:cNvSpPr>
          <p:nvPr/>
        </p:nvSpPr>
        <p:spPr bwMode="auto">
          <a:xfrm>
            <a:off x="1752600" y="-1250950"/>
            <a:ext cx="7696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chemeClr val="tx2"/>
                </a:solidFill>
                <a:latin typeface="Perpetua" pitchFamily="18" charset="0"/>
              </a:rPr>
              <a:t/>
            </a:r>
            <a:br>
              <a:rPr lang="en-US" sz="4800">
                <a:solidFill>
                  <a:schemeClr val="tx2"/>
                </a:solidFill>
                <a:latin typeface="Perpetua" pitchFamily="18" charset="0"/>
              </a:rPr>
            </a:br>
            <a:endParaRPr lang="en-US" sz="2800">
              <a:solidFill>
                <a:schemeClr val="tx2"/>
              </a:solidFill>
              <a:latin typeface="Perpetua" pitchFamily="18" charset="0"/>
            </a:endParaRPr>
          </a:p>
        </p:txBody>
      </p:sp>
      <p:sp>
        <p:nvSpPr>
          <p:cNvPr id="99358" name="Text Box 29"/>
          <p:cNvSpPr txBox="1">
            <a:spLocks noChangeArrowheads="1"/>
          </p:cNvSpPr>
          <p:nvPr/>
        </p:nvSpPr>
        <p:spPr bwMode="auto">
          <a:xfrm>
            <a:off x="4038600" y="6110288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15      : 1       </a:t>
            </a:r>
          </a:p>
        </p:txBody>
      </p:sp>
      <p:sp>
        <p:nvSpPr>
          <p:cNvPr id="99359" name="Rectangle 30"/>
          <p:cNvSpPr>
            <a:spLocks noChangeArrowheads="1"/>
          </p:cNvSpPr>
          <p:nvPr/>
        </p:nvSpPr>
        <p:spPr bwMode="auto">
          <a:xfrm>
            <a:off x="4451350" y="6186488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Rectangle 31"/>
          <p:cNvSpPr>
            <a:spLocks noChangeArrowheads="1"/>
          </p:cNvSpPr>
          <p:nvPr/>
        </p:nvSpPr>
        <p:spPr bwMode="auto">
          <a:xfrm>
            <a:off x="5060950" y="6186488"/>
            <a:ext cx="228600" cy="228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1" name="Text Box 32"/>
          <p:cNvSpPr txBox="1">
            <a:spLocks noChangeArrowheads="1"/>
          </p:cNvSpPr>
          <p:nvPr/>
        </p:nvSpPr>
        <p:spPr bwMode="auto">
          <a:xfrm>
            <a:off x="6553200" y="4800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Non Floating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6858000" y="4953000"/>
            <a:ext cx="228600" cy="228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6858000" y="5486400"/>
            <a:ext cx="228600" cy="228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Text Box 39"/>
          <p:cNvSpPr txBox="1">
            <a:spLocks noChangeArrowheads="1"/>
          </p:cNvSpPr>
          <p:nvPr/>
        </p:nvSpPr>
        <p:spPr bwMode="auto">
          <a:xfrm>
            <a:off x="7239000" y="548640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/>
              <a:t>Floating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0F9CCE-6C7D-4E56-AB35-3E87B4E445A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96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990099"/>
                </a:solidFill>
              </a:rPr>
              <a:t>3. Complementary gene action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486400"/>
          </a:xfrm>
        </p:spPr>
        <p:txBody>
          <a:bodyPr/>
          <a:lstStyle/>
          <a:p>
            <a:pPr eaLnBrk="1" hangingPunct="1"/>
            <a:r>
              <a:rPr lang="en-US" sz="3000" smtClean="0"/>
              <a:t>In a sweet pea the development of </a:t>
            </a:r>
            <a:r>
              <a:rPr lang="en-US" sz="3000" smtClean="0">
                <a:solidFill>
                  <a:srgbClr val="990099"/>
                </a:solidFill>
              </a:rPr>
              <a:t>purple flowers </a:t>
            </a:r>
            <a:r>
              <a:rPr lang="en-US" sz="3000" smtClean="0"/>
              <a:t>requires the presence of </a:t>
            </a:r>
            <a:r>
              <a:rPr lang="en-US" sz="3000" smtClean="0">
                <a:solidFill>
                  <a:srgbClr val="990099"/>
                </a:solidFill>
              </a:rPr>
              <a:t>2 dominant genes</a:t>
            </a:r>
            <a:r>
              <a:rPr lang="en-US" sz="3000" smtClean="0"/>
              <a:t>, </a:t>
            </a:r>
            <a:r>
              <a:rPr lang="en-US" sz="3000" smtClean="0">
                <a:solidFill>
                  <a:srgbClr val="990099"/>
                </a:solidFill>
              </a:rPr>
              <a:t>C </a:t>
            </a:r>
            <a:r>
              <a:rPr lang="en-US" sz="3000" smtClean="0"/>
              <a:t>and </a:t>
            </a:r>
            <a:r>
              <a:rPr lang="en-US" sz="3000" smtClean="0">
                <a:solidFill>
                  <a:srgbClr val="990099"/>
                </a:solidFill>
              </a:rPr>
              <a:t>R</a:t>
            </a:r>
            <a:r>
              <a:rPr lang="en-US" sz="3000" smtClean="0"/>
              <a:t>, e.g., CCRR.</a:t>
            </a:r>
          </a:p>
          <a:p>
            <a:pPr eaLnBrk="1" hangingPunct="1"/>
            <a:endParaRPr lang="en-US" sz="3000" smtClean="0"/>
          </a:p>
          <a:p>
            <a:pPr eaLnBrk="1" hangingPunct="1"/>
            <a:r>
              <a:rPr lang="en-US" sz="3000" smtClean="0"/>
              <a:t>When either C or R alone present purple flowers cannot be produced; as a result </a:t>
            </a:r>
            <a:r>
              <a:rPr lang="en-US" sz="3000" smtClean="0">
                <a:solidFill>
                  <a:srgbClr val="990099"/>
                </a:solidFill>
              </a:rPr>
              <a:t>white flowers </a:t>
            </a:r>
            <a:r>
              <a:rPr lang="en-US" sz="3000" smtClean="0"/>
              <a:t>are obtained </a:t>
            </a:r>
          </a:p>
          <a:p>
            <a:pPr eaLnBrk="1" hangingPunct="1"/>
            <a:r>
              <a:rPr lang="en-US" sz="3000" smtClean="0"/>
              <a:t>e.g., ccRR Or CCrr Or ccrr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984F58-7115-4252-8F1E-936B60C4C8A3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97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Parents</a:t>
            </a:r>
            <a:r>
              <a:rPr lang="en-US" sz="3200" smtClean="0"/>
              <a:t>: 			</a:t>
            </a:r>
          </a:p>
          <a:p>
            <a:pPr eaLnBrk="1" hangingPunct="1"/>
            <a:r>
              <a:rPr lang="en-US" sz="3200" smtClean="0"/>
              <a:t>			CCRR             X            ccrr</a:t>
            </a:r>
          </a:p>
          <a:p>
            <a:pPr eaLnBrk="1" hangingPunct="1"/>
            <a:r>
              <a:rPr lang="en-US" sz="3200" smtClean="0"/>
              <a:t>		     (Purple)                        (White)</a:t>
            </a:r>
          </a:p>
          <a:p>
            <a:pPr eaLnBrk="1" hangingPunct="1"/>
            <a:r>
              <a:rPr lang="en-US" sz="3200" smtClean="0">
                <a:solidFill>
                  <a:srgbClr val="990099"/>
                </a:solidFill>
              </a:rPr>
              <a:t>Gametes</a:t>
            </a:r>
            <a:r>
              <a:rPr lang="en-US" sz="3200" smtClean="0"/>
              <a:t>:</a:t>
            </a:r>
          </a:p>
          <a:p>
            <a:pPr eaLnBrk="1" hangingPunct="1"/>
            <a:r>
              <a:rPr lang="en-US" sz="3200" smtClean="0"/>
              <a:t>				CR				cr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</a:t>
            </a:r>
            <a:r>
              <a:rPr lang="en-US" sz="3200" baseline="-25000" smtClean="0"/>
              <a:t>1</a:t>
            </a:r>
            <a:r>
              <a:rPr lang="en-US" sz="3200" smtClean="0"/>
              <a:t>                                </a:t>
            </a:r>
            <a:r>
              <a:rPr lang="en-US" sz="3200" smtClean="0">
                <a:solidFill>
                  <a:srgbClr val="990099"/>
                </a:solidFill>
              </a:rPr>
              <a:t>CcRr</a:t>
            </a:r>
          </a:p>
          <a:p>
            <a:pPr eaLnBrk="1" hangingPunct="1"/>
            <a:r>
              <a:rPr lang="en-US" sz="3200" smtClean="0"/>
              <a:t>					    (Purple)</a:t>
            </a:r>
          </a:p>
          <a:p>
            <a:pPr eaLnBrk="1" hangingPunct="1"/>
            <a:endParaRPr lang="en-US" sz="3200" smtClean="0"/>
          </a:p>
        </p:txBody>
      </p:sp>
      <p:sp>
        <p:nvSpPr>
          <p:cNvPr id="101381" name="Line 4"/>
          <p:cNvSpPr>
            <a:spLocks noChangeShapeType="1"/>
          </p:cNvSpPr>
          <p:nvPr/>
        </p:nvSpPr>
        <p:spPr bwMode="auto">
          <a:xfrm>
            <a:off x="3505200" y="35814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82" name="Line 7"/>
          <p:cNvSpPr>
            <a:spLocks noChangeShapeType="1"/>
          </p:cNvSpPr>
          <p:nvPr/>
        </p:nvSpPr>
        <p:spPr bwMode="auto">
          <a:xfrm flipH="1">
            <a:off x="5105400" y="3505200"/>
            <a:ext cx="1524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83" name="Line 8"/>
          <p:cNvSpPr>
            <a:spLocks noChangeShapeType="1"/>
          </p:cNvSpPr>
          <p:nvPr/>
        </p:nvSpPr>
        <p:spPr bwMode="auto">
          <a:xfrm>
            <a:off x="914400" y="4953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EE8CD7-0367-42E3-96C7-4BE69E14C981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98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2895600" y="21478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3810000" y="21478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4724400" y="21478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08" name="Rectangle 7"/>
          <p:cNvSpPr>
            <a:spLocks noChangeArrowheads="1"/>
          </p:cNvSpPr>
          <p:nvPr/>
        </p:nvSpPr>
        <p:spPr bwMode="auto">
          <a:xfrm>
            <a:off x="5638800" y="21478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09" name="Rectangle 8"/>
          <p:cNvSpPr>
            <a:spLocks noChangeArrowheads="1"/>
          </p:cNvSpPr>
          <p:nvPr/>
        </p:nvSpPr>
        <p:spPr bwMode="auto">
          <a:xfrm>
            <a:off x="2895600" y="30622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0" name="Rectangle 9"/>
          <p:cNvSpPr>
            <a:spLocks noChangeArrowheads="1"/>
          </p:cNvSpPr>
          <p:nvPr/>
        </p:nvSpPr>
        <p:spPr bwMode="auto">
          <a:xfrm>
            <a:off x="3810000" y="30622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1" name="Rectangle 10"/>
          <p:cNvSpPr>
            <a:spLocks noChangeArrowheads="1"/>
          </p:cNvSpPr>
          <p:nvPr/>
        </p:nvSpPr>
        <p:spPr bwMode="auto">
          <a:xfrm>
            <a:off x="4724400" y="30622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2" name="Rectangle 11"/>
          <p:cNvSpPr>
            <a:spLocks noChangeArrowheads="1"/>
          </p:cNvSpPr>
          <p:nvPr/>
        </p:nvSpPr>
        <p:spPr bwMode="auto">
          <a:xfrm>
            <a:off x="5638800" y="30622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3" name="Rectangle 12"/>
          <p:cNvSpPr>
            <a:spLocks noChangeArrowheads="1"/>
          </p:cNvSpPr>
          <p:nvPr/>
        </p:nvSpPr>
        <p:spPr bwMode="auto">
          <a:xfrm>
            <a:off x="2895600" y="39766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4" name="Rectangle 13"/>
          <p:cNvSpPr>
            <a:spLocks noChangeArrowheads="1"/>
          </p:cNvSpPr>
          <p:nvPr/>
        </p:nvSpPr>
        <p:spPr bwMode="auto">
          <a:xfrm>
            <a:off x="3810000" y="39766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5" name="Rectangle 14"/>
          <p:cNvSpPr>
            <a:spLocks noChangeArrowheads="1"/>
          </p:cNvSpPr>
          <p:nvPr/>
        </p:nvSpPr>
        <p:spPr bwMode="auto">
          <a:xfrm>
            <a:off x="4724400" y="39766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6" name="Rectangle 15"/>
          <p:cNvSpPr>
            <a:spLocks noChangeArrowheads="1"/>
          </p:cNvSpPr>
          <p:nvPr/>
        </p:nvSpPr>
        <p:spPr bwMode="auto">
          <a:xfrm>
            <a:off x="5638800" y="39766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7" name="Rectangle 16"/>
          <p:cNvSpPr>
            <a:spLocks noChangeArrowheads="1"/>
          </p:cNvSpPr>
          <p:nvPr/>
        </p:nvSpPr>
        <p:spPr bwMode="auto">
          <a:xfrm>
            <a:off x="2895600" y="4891088"/>
            <a:ext cx="914400" cy="9144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8" name="Rectangle 17"/>
          <p:cNvSpPr>
            <a:spLocks noChangeArrowheads="1"/>
          </p:cNvSpPr>
          <p:nvPr/>
        </p:nvSpPr>
        <p:spPr bwMode="auto">
          <a:xfrm>
            <a:off x="3810000" y="48910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19" name="Rectangle 18"/>
          <p:cNvSpPr>
            <a:spLocks noChangeArrowheads="1"/>
          </p:cNvSpPr>
          <p:nvPr/>
        </p:nvSpPr>
        <p:spPr bwMode="auto">
          <a:xfrm>
            <a:off x="4724400" y="48910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20" name="Rectangle 19"/>
          <p:cNvSpPr>
            <a:spLocks noChangeArrowheads="1"/>
          </p:cNvSpPr>
          <p:nvPr/>
        </p:nvSpPr>
        <p:spPr bwMode="auto">
          <a:xfrm>
            <a:off x="5638800" y="48910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latin typeface="Comic Sans MS" pitchFamily="66" charset="0"/>
              </a:rPr>
              <a:t>a/a;b/b</a:t>
            </a:r>
          </a:p>
        </p:txBody>
      </p:sp>
      <p:sp>
        <p:nvSpPr>
          <p:cNvPr id="102421" name="Text Box 20"/>
          <p:cNvSpPr txBox="1">
            <a:spLocks noChangeArrowheads="1"/>
          </p:cNvSpPr>
          <p:nvPr/>
        </p:nvSpPr>
        <p:spPr bwMode="auto">
          <a:xfrm>
            <a:off x="3048000" y="1538288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2" name="Text Box 21"/>
          <p:cNvSpPr txBox="1">
            <a:spLocks noChangeArrowheads="1"/>
          </p:cNvSpPr>
          <p:nvPr/>
        </p:nvSpPr>
        <p:spPr bwMode="auto">
          <a:xfrm>
            <a:off x="3962400" y="1538288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3" name="Text Box 22"/>
          <p:cNvSpPr txBox="1">
            <a:spLocks noChangeArrowheads="1"/>
          </p:cNvSpPr>
          <p:nvPr/>
        </p:nvSpPr>
        <p:spPr bwMode="auto">
          <a:xfrm>
            <a:off x="4876800" y="1538288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4" name="Text Box 23"/>
          <p:cNvSpPr txBox="1">
            <a:spLocks noChangeArrowheads="1"/>
          </p:cNvSpPr>
          <p:nvPr/>
        </p:nvSpPr>
        <p:spPr bwMode="auto">
          <a:xfrm>
            <a:off x="5867400" y="153828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5" name="Text Box 24"/>
          <p:cNvSpPr txBox="1">
            <a:spLocks noChangeArrowheads="1"/>
          </p:cNvSpPr>
          <p:nvPr/>
        </p:nvSpPr>
        <p:spPr bwMode="auto">
          <a:xfrm>
            <a:off x="2249488" y="2300288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6" name="Text Box 25"/>
          <p:cNvSpPr txBox="1">
            <a:spLocks noChangeArrowheads="1"/>
          </p:cNvSpPr>
          <p:nvPr/>
        </p:nvSpPr>
        <p:spPr bwMode="auto">
          <a:xfrm>
            <a:off x="2209800" y="3290888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7" name="Text Box 26"/>
          <p:cNvSpPr txBox="1">
            <a:spLocks noChangeArrowheads="1"/>
          </p:cNvSpPr>
          <p:nvPr/>
        </p:nvSpPr>
        <p:spPr bwMode="auto">
          <a:xfrm>
            <a:off x="2219325" y="4129088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8" name="Text Box 27"/>
          <p:cNvSpPr txBox="1">
            <a:spLocks noChangeArrowheads="1"/>
          </p:cNvSpPr>
          <p:nvPr/>
        </p:nvSpPr>
        <p:spPr bwMode="auto">
          <a:xfrm>
            <a:off x="2254250" y="5119688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>
                <a:latin typeface="Comic Sans MS" pitchFamily="66" charset="0"/>
              </a:rPr>
              <a:t>a;b</a:t>
            </a:r>
          </a:p>
        </p:txBody>
      </p:sp>
      <p:sp>
        <p:nvSpPr>
          <p:cNvPr id="102429" name="Text Box 28"/>
          <p:cNvSpPr txBox="1">
            <a:spLocks noChangeArrowheads="1"/>
          </p:cNvSpPr>
          <p:nvPr/>
        </p:nvSpPr>
        <p:spPr bwMode="auto">
          <a:xfrm>
            <a:off x="4191000" y="61102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/>
              <a:t>9      : 7       </a:t>
            </a:r>
          </a:p>
        </p:txBody>
      </p:sp>
      <p:sp>
        <p:nvSpPr>
          <p:cNvPr id="102430" name="Rectangle 29"/>
          <p:cNvSpPr>
            <a:spLocks noChangeArrowheads="1"/>
          </p:cNvSpPr>
          <p:nvPr/>
        </p:nvSpPr>
        <p:spPr bwMode="auto">
          <a:xfrm>
            <a:off x="4451350" y="6186488"/>
            <a:ext cx="228600" cy="2286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Rectangle 30"/>
          <p:cNvSpPr>
            <a:spLocks noChangeArrowheads="1"/>
          </p:cNvSpPr>
          <p:nvPr/>
        </p:nvSpPr>
        <p:spPr bwMode="auto">
          <a:xfrm>
            <a:off x="5060950" y="6186488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195627-D311-42E3-A03E-8E1B64ADE360}" type="slidenum">
              <a:rPr lang="en-US" sz="900">
                <a:solidFill>
                  <a:schemeClr val="bg1"/>
                </a:solidFill>
                <a:latin typeface="Eras Bold ITC" pitchFamily="34" charset="0"/>
              </a:rPr>
              <a:pPr eaLnBrk="1" hangingPunct="1"/>
              <a:t>99</a:t>
            </a:fld>
            <a:endParaRPr lang="en-US" sz="90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990099"/>
                </a:solidFill>
              </a:rPr>
              <a:t>4.Supplementary Gene Action</a:t>
            </a:r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63000" cy="5867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In this gene interaction, the dominant allele of one gene produces a phenotypic effect.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The dominant allele of the other gene does not produce any phenotypic effect on its own;</a:t>
            </a:r>
          </a:p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But when it is present with the dominant allele of the first gene, it modifies the phenotypic effect produced by the first gene. </a:t>
            </a:r>
          </a:p>
          <a:p>
            <a:pPr eaLnBrk="1" hangingPunct="1"/>
            <a:endParaRPr lang="en-US" sz="32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delian Genetics">
  <a:themeElements>
    <a:clrScheme name="Mendelian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ndelian Genetic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ndelian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delian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delian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delian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delian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delian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delian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delian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delian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delian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delian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delian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Mendelian Genetics</Template>
  <TotalTime>4010</TotalTime>
  <Words>11279</Words>
  <Application>Microsoft Office PowerPoint</Application>
  <PresentationFormat>On-screen Show (4:3)</PresentationFormat>
  <Paragraphs>2468</Paragraphs>
  <Slides>246</Slides>
  <Notes>172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246</vt:i4>
      </vt:variant>
    </vt:vector>
  </HeadingPairs>
  <TitlesOfParts>
    <vt:vector size="262" baseType="lpstr">
      <vt:lpstr>Arial</vt:lpstr>
      <vt:lpstr>Comic Sans MS</vt:lpstr>
      <vt:lpstr>Times New Roman</vt:lpstr>
      <vt:lpstr>Eras Bold ITC</vt:lpstr>
      <vt:lpstr>Wingdings</vt:lpstr>
      <vt:lpstr>PMingLiU</vt:lpstr>
      <vt:lpstr>Garamond</vt:lpstr>
      <vt:lpstr>Verdana</vt:lpstr>
      <vt:lpstr>Antique Olive</vt:lpstr>
      <vt:lpstr>Monotype Sorts</vt:lpstr>
      <vt:lpstr>Bookman Old Style</vt:lpstr>
      <vt:lpstr>Perpetua</vt:lpstr>
      <vt:lpstr>Arial Narrow</vt:lpstr>
      <vt:lpstr>Wingdings 3</vt:lpstr>
      <vt:lpstr>CommonBullets</vt:lpstr>
      <vt:lpstr>Mendelian Genetics</vt:lpstr>
      <vt:lpstr>Mendelelian Genetics</vt:lpstr>
      <vt:lpstr>PowerPoint Presentation</vt:lpstr>
      <vt:lpstr>PowerPoint Presentation</vt:lpstr>
      <vt:lpstr>Gregor Johann Mendel</vt:lpstr>
      <vt:lpstr>Gregor Johann Mendel</vt:lpstr>
      <vt:lpstr>PowerPoint Presentation</vt:lpstr>
      <vt:lpstr>Site of Gregor Mendel’s experimental garden in the Czech Republic</vt:lpstr>
      <vt:lpstr>PowerPoint Presentation</vt:lpstr>
      <vt:lpstr>Particulate Inheritance</vt:lpstr>
      <vt:lpstr>Genetic Terminology</vt:lpstr>
      <vt:lpstr>Types of Genetic Crosses</vt:lpstr>
      <vt:lpstr>Designer “Genes”</vt:lpstr>
      <vt:lpstr>More Terminology</vt:lpstr>
      <vt:lpstr>Genotypes</vt:lpstr>
      <vt:lpstr>PowerPoint Presentation</vt:lpstr>
      <vt:lpstr>Punnett Square</vt:lpstr>
      <vt:lpstr>PowerPoint Presentation</vt:lpstr>
      <vt:lpstr>PowerPoint Presentation</vt:lpstr>
      <vt:lpstr>PowerPoint Presentation</vt:lpstr>
      <vt:lpstr>PowerPoint Presentation</vt:lpstr>
      <vt:lpstr>Genes and Environment Determine Characteristics </vt:lpstr>
      <vt:lpstr>Mendel’s Pea Plant Experiments</vt:lpstr>
      <vt:lpstr>Why peas, Pisum sativum?</vt:lpstr>
      <vt:lpstr>Reproduction in Flowering Plants</vt:lpstr>
      <vt:lpstr>Mendel’s Experimental Methods</vt:lpstr>
      <vt:lpstr>PowerPoint Presentation</vt:lpstr>
      <vt:lpstr>PowerPoint Presentation</vt:lpstr>
      <vt:lpstr>Eight Pea Plant Traits</vt:lpstr>
      <vt:lpstr>PowerPoint Presentation</vt:lpstr>
      <vt:lpstr>PowerPoint Presentation</vt:lpstr>
      <vt:lpstr>PowerPoint Presentation</vt:lpstr>
      <vt:lpstr>PowerPoint Presentation</vt:lpstr>
      <vt:lpstr>Generation “Gap”</vt:lpstr>
      <vt:lpstr>Following the Generations</vt:lpstr>
      <vt:lpstr>Monohybrid Crosses</vt:lpstr>
      <vt:lpstr>P1 Monohybrid Cross</vt:lpstr>
      <vt:lpstr>P1 Monohybrid Cross Review</vt:lpstr>
      <vt:lpstr>F1 Monohybrid Cross</vt:lpstr>
      <vt:lpstr>F1 Monohybrid Cross Review</vt:lpstr>
      <vt:lpstr>What Do the Peas Look Like?</vt:lpstr>
      <vt:lpstr>…And Now the Test Cross</vt:lpstr>
      <vt:lpstr>F2 Monohybrid Cross (1st)</vt:lpstr>
      <vt:lpstr>F2 Monohybrid Cross (2nd)</vt:lpstr>
      <vt:lpstr>F2 Monohybrid Cross Review</vt:lpstr>
      <vt:lpstr>Practice Your Crosses</vt:lpstr>
      <vt:lpstr> Mendel’s Laws  1. Law of Dominance 2. Law of Segregation 3. Law of Independent assortment </vt:lpstr>
      <vt:lpstr>PowerPoint Presentation</vt:lpstr>
      <vt:lpstr>Results of Monohybrid Crosses</vt:lpstr>
      <vt:lpstr>Law of Dominance </vt:lpstr>
      <vt:lpstr>Law of Dominance</vt:lpstr>
      <vt:lpstr>PowerPoint Presentation</vt:lpstr>
      <vt:lpstr>.</vt:lpstr>
      <vt:lpstr>Law of Segregation</vt:lpstr>
      <vt:lpstr>Law of segregation</vt:lpstr>
      <vt:lpstr>Applying the Law of Segregation</vt:lpstr>
      <vt:lpstr>Law of Independent Assortment  </vt:lpstr>
      <vt:lpstr>Dihybrid Cross</vt:lpstr>
      <vt:lpstr>Dihybrid Cross</vt:lpstr>
      <vt:lpstr>Dihybrid Cross</vt:lpstr>
      <vt:lpstr>Dihybrid Cross</vt:lpstr>
      <vt:lpstr>Question: How many gametes will be produced for the following allele arrangements? </vt:lpstr>
      <vt:lpstr>Answer:</vt:lpstr>
      <vt:lpstr>Summary of Mendel’s laws</vt:lpstr>
      <vt:lpstr>PowerPoint Presentation</vt:lpstr>
      <vt:lpstr>PowerPoint Presentation</vt:lpstr>
      <vt:lpstr>Variations on Mendel</vt:lpstr>
      <vt:lpstr>Incomplete Dominance and Codominance</vt:lpstr>
      <vt:lpstr>Incomplete Dominance</vt:lpstr>
      <vt:lpstr>Incomplete Dominance</vt:lpstr>
      <vt:lpstr>Incomplete Dominance</vt:lpstr>
      <vt:lpstr>Another Example</vt:lpstr>
      <vt:lpstr>Codominance</vt:lpstr>
      <vt:lpstr>Codominance</vt:lpstr>
      <vt:lpstr>PowerPoint Presentation</vt:lpstr>
      <vt:lpstr>Summary of Dominance Relationships </vt:lpstr>
      <vt:lpstr>Try these</vt:lpstr>
      <vt:lpstr>LETHAL GENE</vt:lpstr>
      <vt:lpstr>LETHAL GENE</vt:lpstr>
      <vt:lpstr>LETHAL GENE</vt:lpstr>
      <vt:lpstr>Recessive Lethal Alleles</vt:lpstr>
      <vt:lpstr>Manx Cat</vt:lpstr>
      <vt:lpstr>PowerPoint Presentation</vt:lpstr>
      <vt:lpstr>PowerPoint Presentation</vt:lpstr>
      <vt:lpstr>PLEIOTROPY</vt:lpstr>
      <vt:lpstr>Sickle Cell Anemia</vt:lpstr>
      <vt:lpstr>PowerPoint Presentation</vt:lpstr>
      <vt:lpstr>PowerPoint Presentation</vt:lpstr>
      <vt:lpstr>PKU</vt:lpstr>
      <vt:lpstr>Gene Interaction and Epistasis</vt:lpstr>
      <vt:lpstr>Types of Gene Interaction</vt:lpstr>
      <vt:lpstr>1.Typical Dihybrid ratio for a single trait</vt:lpstr>
      <vt:lpstr>PowerPoint Presentation</vt:lpstr>
      <vt:lpstr>2. Duplicate Gene Action:</vt:lpstr>
      <vt:lpstr>PowerPoint Presentation</vt:lpstr>
      <vt:lpstr>Duplicate Dominant Eptistasis (15:1)</vt:lpstr>
      <vt:lpstr>3. Complementary gene action</vt:lpstr>
      <vt:lpstr>PowerPoint Presentation</vt:lpstr>
      <vt:lpstr>PowerPoint Presentation</vt:lpstr>
      <vt:lpstr>4.Supplementary Gene Action</vt:lpstr>
      <vt:lpstr>PowerPoint Presentation</vt:lpstr>
      <vt:lpstr>Supplementary gene action</vt:lpstr>
      <vt:lpstr>PowerPoint Presentation</vt:lpstr>
      <vt:lpstr>5. Inhibitory gene action</vt:lpstr>
      <vt:lpstr>PowerPoint Presentation</vt:lpstr>
      <vt:lpstr>PowerPoint Presentation</vt:lpstr>
      <vt:lpstr>6.Masking gene action</vt:lpstr>
      <vt:lpstr>PowerPoint Presentation</vt:lpstr>
      <vt:lpstr>PowerPoint Presentation</vt:lpstr>
      <vt:lpstr>7. Polymeric Gene Action</vt:lpstr>
      <vt:lpstr>Polymeric Gene Action</vt:lpstr>
      <vt:lpstr>PowerPoint Presentation</vt:lpstr>
      <vt:lpstr>PowerPoint Presentation</vt:lpstr>
      <vt:lpstr>8. Additive Gene action</vt:lpstr>
      <vt:lpstr>PowerPoint Presentation</vt:lpstr>
      <vt:lpstr> </vt:lpstr>
      <vt:lpstr>PowerPoint Presentation</vt:lpstr>
      <vt:lpstr>PowerPoint Presentation</vt:lpstr>
      <vt:lpstr>Summary of Epistasis</vt:lpstr>
      <vt:lpstr>Multiple Allele</vt:lpstr>
      <vt:lpstr>PowerPoint Presentation</vt:lpstr>
      <vt:lpstr>What is blood made up of?</vt:lpstr>
      <vt:lpstr>What are the different blood groups?</vt:lpstr>
      <vt:lpstr>PowerPoint Presentation</vt:lpstr>
      <vt:lpstr>PowerPoint Presentation</vt:lpstr>
      <vt:lpstr>PowerPoint Presentation</vt:lpstr>
      <vt:lpstr>Multiple Allele</vt:lpstr>
      <vt:lpstr>Rh factor blood grouping system</vt:lpstr>
      <vt:lpstr>PowerPoint Presentation</vt:lpstr>
      <vt:lpstr>PowerPoint Presentation</vt:lpstr>
      <vt:lpstr>PowerPoint Presentation</vt:lpstr>
      <vt:lpstr>Coat colour in Rabbit</vt:lpstr>
      <vt:lpstr>Multiple allele in Drosophila eye colour</vt:lpstr>
      <vt:lpstr>PowerPoint Presentation</vt:lpstr>
      <vt:lpstr>Codominance Problem</vt:lpstr>
      <vt:lpstr>Another Codominance Problem</vt:lpstr>
      <vt:lpstr>Try These</vt:lpstr>
      <vt:lpstr>Linkage </vt:lpstr>
      <vt:lpstr>PowerPoint Presentation</vt:lpstr>
      <vt:lpstr>PowerPoint Presentation</vt:lpstr>
      <vt:lpstr>Recombination During Meiosis</vt:lpstr>
      <vt:lpstr>Linkage in Drosophila</vt:lpstr>
      <vt:lpstr>PowerPoint Presentation</vt:lpstr>
      <vt:lpstr>PowerPoint Presentation</vt:lpstr>
      <vt:lpstr>Coupling and Repulsion</vt:lpstr>
      <vt:lpstr>PowerPoint Presentation</vt:lpstr>
      <vt:lpstr>PowerPoint Presentation</vt:lpstr>
      <vt:lpstr>PowerPoint Presentation</vt:lpstr>
      <vt:lpstr>Complete and Incomplete linkage</vt:lpstr>
      <vt:lpstr>PowerPoint Presentation</vt:lpstr>
      <vt:lpstr>PowerPoint Presentation</vt:lpstr>
      <vt:lpstr>Crossing Over</vt:lpstr>
      <vt:lpstr>PowerPoint Presentation</vt:lpstr>
      <vt:lpstr>PowerPoint Presentation</vt:lpstr>
      <vt:lpstr>PowerPoint Presentation</vt:lpstr>
      <vt:lpstr>Chiasmata mark the sites of recombination</vt:lpstr>
      <vt:lpstr>PowerPoint Presentation</vt:lpstr>
      <vt:lpstr>PowerPoint Presentation</vt:lpstr>
      <vt:lpstr>PowerPoint Presentation</vt:lpstr>
      <vt:lpstr>Salient features of Crossing over</vt:lpstr>
      <vt:lpstr>RECOMBINATION</vt:lpstr>
      <vt:lpstr>PowerPoint Presentation</vt:lpstr>
      <vt:lpstr>PowerPoint Presentation</vt:lpstr>
      <vt:lpstr>Crossing over occurs in the Tetrad Stage</vt:lpstr>
      <vt:lpstr>PowerPoint Presentation</vt:lpstr>
      <vt:lpstr>Neurospora crassa life cycle</vt:lpstr>
      <vt:lpstr>Cytological basis of Crossing over</vt:lpstr>
      <vt:lpstr>PowerPoint Presentation</vt:lpstr>
      <vt:lpstr>PowerPoint Presentation</vt:lpstr>
      <vt:lpstr>PowerPoint Presentation</vt:lpstr>
      <vt:lpstr>Factors affecting crossing over</vt:lpstr>
      <vt:lpstr>Linkage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Point Crossing over</vt:lpstr>
      <vt:lpstr>Three – Point Crossing over </vt:lpstr>
      <vt:lpstr>PowerPoint Presentation</vt:lpstr>
      <vt:lpstr>PowerPoint Presentation</vt:lpstr>
      <vt:lpstr>PowerPoint Presentation</vt:lpstr>
      <vt:lpstr>Interference </vt:lpstr>
      <vt:lpstr>PowerPoint Presentation</vt:lpstr>
      <vt:lpstr>Try this</vt:lpstr>
      <vt:lpstr>Mapping:  Locating genes along a chromosome</vt:lpstr>
      <vt:lpstr>SEX DETERMINATION </vt:lpstr>
      <vt:lpstr>PowerPoint Presentation</vt:lpstr>
      <vt:lpstr>Sex Chromosomes</vt:lpstr>
      <vt:lpstr>PowerPoint Presentation</vt:lpstr>
      <vt:lpstr>What is so different between the X and Y chromosomes?</vt:lpstr>
      <vt:lpstr>Genes on the Y chromosome</vt:lpstr>
      <vt:lpstr>What is SRY?</vt:lpstr>
      <vt:lpstr>Embryology of internal reproductive organs</vt:lpstr>
      <vt:lpstr>PowerPoint Presentation</vt:lpstr>
      <vt:lpstr>PowerPoint Presentation</vt:lpstr>
      <vt:lpstr>PowerPoint Presentation</vt:lpstr>
      <vt:lpstr>PowerPoint Presentation</vt:lpstr>
      <vt:lpstr>1. XX female, XO male</vt:lpstr>
      <vt:lpstr>2. XO female; XX male</vt:lpstr>
      <vt:lpstr>3. XX- female; XY- male</vt:lpstr>
      <vt:lpstr>4. XY- female, XX- Male</vt:lpstr>
      <vt:lpstr>Diploid (2n) female, Haploid (n) male</vt:lpstr>
      <vt:lpstr>Environmental:</vt:lpstr>
      <vt:lpstr>PowerPoint Presentation</vt:lpstr>
      <vt:lpstr>PowerPoint Presentation</vt:lpstr>
      <vt:lpstr>Sex index or Genic balance theory</vt:lpstr>
      <vt:lpstr>Gynandromorphs</vt:lpstr>
      <vt:lpstr>Sex determination in Plants</vt:lpstr>
      <vt:lpstr>Chromosomal sex determination in plants</vt:lpstr>
      <vt:lpstr>PowerPoint Presentation</vt:lpstr>
      <vt:lpstr>Sex Linked Inheritance</vt:lpstr>
      <vt:lpstr>Discovery and types of Sex linked inheritance</vt:lpstr>
      <vt:lpstr>1. X- Linked inheritance</vt:lpstr>
      <vt:lpstr>Y – Linked inheritance</vt:lpstr>
      <vt:lpstr>XY Linked inheritance</vt:lpstr>
      <vt:lpstr>General patterns of Sex linked Inheritance</vt:lpstr>
      <vt:lpstr>PowerPoint Presentation</vt:lpstr>
      <vt:lpstr>PowerPoint Presentation</vt:lpstr>
      <vt:lpstr>Sex linkage in Drosophila:</vt:lpstr>
      <vt:lpstr>PowerPoint Presentation</vt:lpstr>
      <vt:lpstr>PowerPoint Presentation</vt:lpstr>
      <vt:lpstr>Colour blindness</vt:lpstr>
      <vt:lpstr>Features of Colour blindness</vt:lpstr>
      <vt:lpstr>PowerPoint Presentation</vt:lpstr>
      <vt:lpstr>PowerPoint Presentation</vt:lpstr>
      <vt:lpstr>Hemophilia </vt:lpstr>
      <vt:lpstr>PowerPoint Presentation</vt:lpstr>
      <vt:lpstr>Sex linked in Cat</vt:lpstr>
      <vt:lpstr>Incomplete Sex Linkage</vt:lpstr>
      <vt:lpstr>Sex Limited Traits</vt:lpstr>
      <vt:lpstr>Sex-Influenced Traits</vt:lpstr>
      <vt:lpstr>PowerPoint Presentation</vt:lpstr>
      <vt:lpstr>Dominant sex influenced trait</vt:lpstr>
      <vt:lpstr>Deleterious recessive Sex Linked Genes in Human</vt:lpstr>
      <vt:lpstr>PowerPoint Presentation</vt:lpstr>
      <vt:lpstr>PowerPoint Presentation</vt:lpstr>
      <vt:lpstr>EXTRA CHROMOSOMAL INHERITANCE</vt:lpstr>
      <vt:lpstr>PowerPoint Presentation</vt:lpstr>
      <vt:lpstr>Non-Mendelian inheritance</vt:lpstr>
      <vt:lpstr>PowerPoint Presentation</vt:lpstr>
      <vt:lpstr>PowerPoint Presentation</vt:lpstr>
      <vt:lpstr>Kappa particles in Paramecium </vt:lpstr>
      <vt:lpstr>PowerPoint Presentation</vt:lpstr>
      <vt:lpstr>PowerPoint Presentation</vt:lpstr>
      <vt:lpstr>Shell Coiling in Lymnea</vt:lpstr>
      <vt:lpstr>PowerPoint Presentation</vt:lpstr>
    </vt:vector>
  </TitlesOfParts>
  <Company>Vellore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Mendelelian Genetics</dc:title>
  <dc:subject>Mendelelian Genetics</dc:subject>
  <dc:creator>AKOBIA</dc:creator>
  <cp:keywords>Mendelelian Genetics</cp:keywords>
  <dc:description>Mendelelian Genetics</dc:description>
  <cp:lastModifiedBy>Teacher E-Solutions</cp:lastModifiedBy>
  <cp:revision>167</cp:revision>
  <cp:lastPrinted>2005-12-19T18:27:30Z</cp:lastPrinted>
  <dcterms:created xsi:type="dcterms:W3CDTF">2006-06-28T14:25:47Z</dcterms:created>
  <dcterms:modified xsi:type="dcterms:W3CDTF">2019-01-18T16:36:37Z</dcterms:modified>
  <cp:category>Mendelelian Genetics</cp:category>
</cp:coreProperties>
</file>