
<file path=[Content_Types].xml><?xml version="1.0" encoding="utf-8"?>
<Types xmlns="http://schemas.openxmlformats.org/package/2006/content-types">
  <Default Extension="rels" ContentType="application/vnd.openxmlformats-package.relationships+xml"/>
  <Default Extension="xml" ContentType="application/xml"/>
  <Default Extension="bin" ContentType="application/vnd.openxmlformats-officedocument.oleObject"/>
  <Default Extension="vml" ContentType="application/vnd.openxmlformats-officedocument.vmlDrawing"/>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2.xml" ContentType="application/vnd.openxmlformats-officedocument.presentationml.slideMaster+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media/image1.png" ContentType="image/png"/>
  <Override PartName="/ppt/slides/slide2.xml" ContentType="application/vnd.openxmlformats-officedocument.presentationml.slide+xml"/>
  <Override PartName="/ppt/media/image2.png" ContentType="image/png"/>
  <Override PartName="/ppt/media/image3.jpg" ContentType="image/jpeg"/>
  <Override PartName="/ppt/media/image4.jpg" ContentType="image/jpeg"/>
  <Override PartName="/ppt/slides/slide3.xml" ContentType="application/vnd.openxmlformats-officedocument.presentationml.slide+xml"/>
  <Override PartName="/ppt/media/image5.png" ContentType="image/png"/>
  <Override PartName="/ppt/media/image6.jpg" ContentType="image/jpeg"/>
  <Override PartName="/ppt/slides/slide4.xml" ContentType="application/vnd.openxmlformats-officedocument.presentationml.slide+xml"/>
  <Override PartName="/ppt/media/image7.png" ContentType="image/png"/>
  <Override PartName="/ppt/media/image8.jpg" ContentType="image/jpeg"/>
  <Override PartName="/ppt/media/image9.jpg" ContentType="image/jpeg"/>
  <Override PartName="/ppt/slides/slide5.xml" ContentType="application/vnd.openxmlformats-officedocument.presentationml.slide+xml"/>
  <Override PartName="/ppt/media/image10.png" ContentType="image/png"/>
  <Override PartName="/ppt/media/image11.jpg" ContentType="image/jpeg"/>
  <Override PartName="/ppt/slides/slide6.xml" ContentType="application/vnd.openxmlformats-officedocument.presentationml.slide+xml"/>
  <Override PartName="/ppt/media/image12.png" ContentType="image/png"/>
  <Override PartName="/ppt/media/image13.jpg" ContentType="image/jpeg"/>
  <Override PartName="/ppt/slides/slide7.xml" ContentType="application/vnd.openxmlformats-officedocument.presentationml.slide+xml"/>
  <Override PartName="/ppt/media/image14.png" ContentType="image/png"/>
  <Override PartName="/ppt/media/image15.jpg" ContentType="image/jpeg"/>
  <Override PartName="/ppt/media/image16.jpg" ContentType="image/jpeg"/>
  <Override PartName="/ppt/media/image17.jpg" ContentType="image/jpeg"/>
  <Override PartName="/ppt/slides/slide8.xml" ContentType="application/vnd.openxmlformats-officedocument.presentationml.slide+xml"/>
  <Override PartName="/ppt/media/image18.png" ContentType="image/png"/>
  <Override PartName="/ppt/media/image19.jpg" ContentType="image/jpeg"/>
  <Override PartName="/ppt/media/image20.jpg" ContentType="image/jpeg"/>
  <Override PartName="/ppt/slides/slide9.xml" ContentType="application/vnd.openxmlformats-officedocument.presentationml.slide+xml"/>
  <Override PartName="/ppt/media/image21.png" ContentType="image/png"/>
  <Override PartName="/ppt/slides/slide10.xml" ContentType="application/vnd.openxmlformats-officedocument.presentationml.slide+xml"/>
  <Override PartName="/ppt/media/image22.png" ContentType="image/png"/>
  <Override PartName="/ppt/media/image23.jpg" ContentType="image/jpeg"/>
  <Override PartName="/ppt/slides/slide11.xml" ContentType="application/vnd.openxmlformats-officedocument.presentationml.slide+xml"/>
  <Override PartName="/ppt/media/image24.png" ContentType="image/png"/>
  <Override PartName="/ppt/media/image25.jpg" ContentType="image/jpeg"/>
  <Override PartName="/ppt/slides/slide12.xml" ContentType="application/vnd.openxmlformats-officedocument.presentationml.slide+xml"/>
  <Override PartName="/ppt/media/image26.png" ContentType="image/png"/>
  <Override PartName="/ppt/slides/slide13.xml" ContentType="application/vnd.openxmlformats-officedocument.presentationml.slide+xml"/>
  <Override PartName="/ppt/media/image27.png" ContentType="image/png"/>
  <Override PartName="/ppt/slides/slide14.xml" ContentType="application/vnd.openxmlformats-officedocument.presentationml.slide+xml"/>
  <Override PartName="/ppt/media/image28.png" ContentType="image/png"/>
  <Override PartName="/ppt/slides/slide15.xml" ContentType="application/vnd.openxmlformats-officedocument.presentationml.slide+xml"/>
  <Override PartName="/ppt/media/image29.png" ContentType="image/png"/>
  <Override PartName="/ppt/slides/slide16.xml" ContentType="application/vnd.openxmlformats-officedocument.presentationml.slide+xml"/>
  <Override PartName="/ppt/media/image30.png" ContentType="image/png"/>
  <Override PartName="/ppt/slides/slide17.xml" ContentType="application/vnd.openxmlformats-officedocument.presentationml.slide+xml"/>
  <Override PartName="/ppt/media/image31.png" ContentType="image/png"/>
  <Override PartName="/ppt/slides/slide18.xml" ContentType="application/vnd.openxmlformats-officedocument.presentationml.slide+xml"/>
  <Override PartName="/ppt/media/image32.png" ContentType="image/png"/>
  <Override PartName="/ppt/media/image33.jpg" ContentType="image/jpeg"/>
  <Override PartName="/ppt/slides/slide19.xml" ContentType="application/vnd.openxmlformats-officedocument.presentationml.slide+xml"/>
  <Override PartName="/ppt/media/image34.png" ContentType="image/png"/>
  <Override PartName="/ppt/media/image35.jpg" ContentType="image/jpeg"/>
  <Override PartName="/ppt/slides/slide20.xml" ContentType="application/vnd.openxmlformats-officedocument.presentationml.slide+xml"/>
  <Override PartName="/ppt/media/image36.png" ContentType="image/png"/>
  <Override PartName="/ppt/slides/slide21.xml" ContentType="application/vnd.openxmlformats-officedocument.presentationml.slide+xml"/>
  <Override PartName="/ppt/media/image37.png" ContentType="image/png"/>
  <Override PartName="/ppt/media/image38.jpg" ContentType="image/jpeg"/>
  <Override PartName="/ppt/slides/slide22.xml" ContentType="application/vnd.openxmlformats-officedocument.presentationml.slide+xml"/>
  <Override PartName="/ppt/media/image39.png" ContentType="image/png"/>
  <Override PartName="/ppt/slides/slide23.xml" ContentType="application/vnd.openxmlformats-officedocument.presentationml.slide+xml"/>
  <Override PartName="/ppt/media/image40.png" ContentType="image/png"/>
  <Override PartName="/ppt/media/image41.jpg" ContentType="image/jpeg"/>
  <Override PartName="/ppt/media/image42.jpg" ContentType="image/jpeg"/>
  <Override PartName="/ppt/media/image43.png" ContentType="image/png"/>
  <Override PartName="/ppt/media/image44.jpg" ContentType="image/jpeg"/>
  <Override PartName="/ppt/media/image45.jpg" ContentType="image/jpeg"/>
  <Override PartName="/ppt/slides/slide24.xml" ContentType="application/vnd.openxmlformats-officedocument.presentationml.slide+xml"/>
  <Override PartName="/ppt/media/image46.png" ContentType="image/png"/>
  <Override PartName="/ppt/slides/slide25.xml" ContentType="application/vnd.openxmlformats-officedocument.presentationml.slide+xml"/>
  <Override PartName="/ppt/media/image47.png" ContentType="image/png"/>
  <Override PartName="/ppt/media/image48.jpg" ContentType="image/jpeg"/>
  <Override PartName="/ppt/media/image49.png" ContentType="image/png"/>
  <Override PartName="/ppt/slides/slide26.xml" ContentType="application/vnd.openxmlformats-officedocument.presentationml.slide+xml"/>
  <Override PartName="/ppt/media/image50.png" ContentType="image/png"/>
  <Override PartName="/ppt/media/image51.jpg" ContentType="image/jpeg"/>
  <Override PartName="/ppt/slides/slide27.xml" ContentType="application/vnd.openxmlformats-officedocument.presentationml.slide+xml"/>
  <Override PartName="/ppt/media/image52.png" ContentType="image/png"/>
  <Override PartName="/ppt/media/image53.png" ContentType="image/png"/>
  <Override PartName="/ppt/slides/slide28.xml" ContentType="application/vnd.openxmlformats-officedocument.presentationml.slide+xml"/>
  <Override PartName="/ppt/media/image54.png" ContentType="image/png"/>
  <Override PartName="/ppt/media/image55.jpg" ContentType="image/jpeg"/>
  <Override PartName="/ppt/media/image56.jpg" ContentType="image/jpeg"/>
  <Override PartName="/ppt/media/image57.jpg" ContentType="image/jpeg"/>
  <Override PartName="/ppt/slides/slide29.xml" ContentType="application/vnd.openxmlformats-officedocument.presentationml.slide+xml"/>
  <Override PartName="/ppt/media/image58.png" ContentType="image/png"/>
  <Override PartName="/ppt/slides/slide30.xml" ContentType="application/vnd.openxmlformats-officedocument.presentationml.slide+xml"/>
  <Override PartName="/ppt/media/image59.png" ContentType="image/png"/>
  <Override PartName="/ppt/slides/slide31.xml" ContentType="application/vnd.openxmlformats-officedocument.presentationml.slide+xml"/>
  <Override PartName="/ppt/media/image60.png" ContentType="image/png"/>
  <Override PartName="/ppt/media/image61.jpg" ContentType="image/jpeg"/>
  <Override PartName="/ppt/slides/slide32.xml" ContentType="application/vnd.openxmlformats-officedocument.presentationml.slide+xml"/>
  <Override PartName="/ppt/media/image62.png" ContentType="image/png"/>
</Types>
</file>

<file path=_rels/.rels>&#65279;<?xml version="1.0" encoding="utf-8"?><Relationships xmlns="http://schemas.openxmlformats.org/package/2006/relationships"><Relationship Id="rId1" Type="http://schemas.openxmlformats.org/officeDocument/2006/relationships/officeDocument" Target="/ppt/presentation.xml" /></Relationships>
</file>

<file path=ppt/presentation.xml>
</file>

<file path=ppt/_rels/presentation.xml.rels>&#65279;<?xml version="1.0" encoding="utf-8"?><Relationships xmlns="http://schemas.openxmlformats.org/package/2006/relationships"><Relationship Id="rId2" Type="http://schemas.openxmlformats.org/officeDocument/2006/relationships/slideMaster" Target="/ppt/slideMasters/slideMaster1.xml" /><Relationship Id="rId13" Type="http://schemas.openxmlformats.org/officeDocument/2006/relationships/slideMaster" Target="/ppt/slideMasters/slideMaster2.xml" /><Relationship Id="rId15" Type="http://schemas.openxmlformats.org/officeDocument/2006/relationships/notesMaster" Target="/ppt/notesMasters/notesMaster1.xml" /><Relationship Id="rId16" Type="http://schemas.openxmlformats.org/officeDocument/2006/relationships/slide" Target="/ppt/slides/slide1.xml" /><Relationship Id="rId18" Type="http://schemas.openxmlformats.org/officeDocument/2006/relationships/slide" Target="/ppt/slides/slide2.xml" /><Relationship Id="rId22" Type="http://schemas.openxmlformats.org/officeDocument/2006/relationships/slide" Target="/ppt/slides/slide3.xml" /><Relationship Id="rId25" Type="http://schemas.openxmlformats.org/officeDocument/2006/relationships/slide" Target="/ppt/slides/slide4.xml" /><Relationship Id="rId29" Type="http://schemas.openxmlformats.org/officeDocument/2006/relationships/slide" Target="/ppt/slides/slide5.xml" /><Relationship Id="rId32" Type="http://schemas.openxmlformats.org/officeDocument/2006/relationships/slide" Target="/ppt/slides/slide6.xml" /><Relationship Id="rId35" Type="http://schemas.openxmlformats.org/officeDocument/2006/relationships/slide" Target="/ppt/slides/slide7.xml" /><Relationship Id="rId40" Type="http://schemas.openxmlformats.org/officeDocument/2006/relationships/slide" Target="/ppt/slides/slide8.xml" /><Relationship Id="rId44" Type="http://schemas.openxmlformats.org/officeDocument/2006/relationships/slide" Target="/ppt/slides/slide9.xml" /><Relationship Id="rId46" Type="http://schemas.openxmlformats.org/officeDocument/2006/relationships/slide" Target="/ppt/slides/slide10.xml" /><Relationship Id="rId49" Type="http://schemas.openxmlformats.org/officeDocument/2006/relationships/slide" Target="/ppt/slides/slide11.xml" /><Relationship Id="rId52" Type="http://schemas.openxmlformats.org/officeDocument/2006/relationships/slide" Target="/ppt/slides/slide12.xml" /><Relationship Id="rId54" Type="http://schemas.openxmlformats.org/officeDocument/2006/relationships/slide" Target="/ppt/slides/slide13.xml" /><Relationship Id="rId56" Type="http://schemas.openxmlformats.org/officeDocument/2006/relationships/slide" Target="/ppt/slides/slide14.xml" /><Relationship Id="rId58" Type="http://schemas.openxmlformats.org/officeDocument/2006/relationships/slide" Target="/ppt/slides/slide15.xml" /><Relationship Id="rId60" Type="http://schemas.openxmlformats.org/officeDocument/2006/relationships/slide" Target="/ppt/slides/slide16.xml" /><Relationship Id="rId62" Type="http://schemas.openxmlformats.org/officeDocument/2006/relationships/slide" Target="/ppt/slides/slide17.xml" /><Relationship Id="rId64" Type="http://schemas.openxmlformats.org/officeDocument/2006/relationships/slide" Target="/ppt/slides/slide18.xml" /><Relationship Id="rId67" Type="http://schemas.openxmlformats.org/officeDocument/2006/relationships/slide" Target="/ppt/slides/slide19.xml" /><Relationship Id="rId70" Type="http://schemas.openxmlformats.org/officeDocument/2006/relationships/slide" Target="/ppt/slides/slide20.xml" /><Relationship Id="rId72" Type="http://schemas.openxmlformats.org/officeDocument/2006/relationships/slide" Target="/ppt/slides/slide21.xml" /><Relationship Id="rId75" Type="http://schemas.openxmlformats.org/officeDocument/2006/relationships/slide" Target="/ppt/slides/slide22.xml" /><Relationship Id="rId77" Type="http://schemas.openxmlformats.org/officeDocument/2006/relationships/slide" Target="/ppt/slides/slide23.xml" /><Relationship Id="rId84" Type="http://schemas.openxmlformats.org/officeDocument/2006/relationships/slide" Target="/ppt/slides/slide24.xml" /><Relationship Id="rId86" Type="http://schemas.openxmlformats.org/officeDocument/2006/relationships/slide" Target="/ppt/slides/slide25.xml" /><Relationship Id="rId90" Type="http://schemas.openxmlformats.org/officeDocument/2006/relationships/slide" Target="/ppt/slides/slide26.xml" /><Relationship Id="rId93" Type="http://schemas.openxmlformats.org/officeDocument/2006/relationships/slide" Target="/ppt/slides/slide27.xml" /><Relationship Id="rId96" Type="http://schemas.openxmlformats.org/officeDocument/2006/relationships/slide" Target="/ppt/slides/slide28.xml" /><Relationship Id="rId101" Type="http://schemas.openxmlformats.org/officeDocument/2006/relationships/slide" Target="/ppt/slides/slide29.xml" /><Relationship Id="rId103" Type="http://schemas.openxmlformats.org/officeDocument/2006/relationships/slide" Target="/ppt/slides/slide30.xml" /><Relationship Id="rId105" Type="http://schemas.openxmlformats.org/officeDocument/2006/relationships/slide" Target="/ppt/slides/slide31.xml" /><Relationship Id="rId108" Type="http://schemas.openxmlformats.org/officeDocument/2006/relationships/slide" Target="/ppt/slides/slide32.xml" /></Relationships>
</file>

<file path=ppt/notesMasters/notesMaster1.xml>
</file>

<file path=ppt/slideLayouts/_rels/slideLayout1.xml.rels>&#65279;<?xml version="1.0" encoding="utf-8"?><Relationships xmlns="http://schemas.openxmlformats.org/package/2006/relationships"><Relationship Id="rId2" Type="http://schemas.openxmlformats.org/officeDocument/2006/relationships/slideMaster" Target="/ppt/slideMasters/slideMaster1.xml" /></Relationships>
</file>

<file path=ppt/slideLayouts/_rels/slideLayout10.xml.rels>&#65279;<?xml version="1.0" encoding="utf-8"?><Relationships xmlns="http://schemas.openxmlformats.org/package/2006/relationships"><Relationship Id="rId2" Type="http://schemas.openxmlformats.org/officeDocument/2006/relationships/slideMaster" Target="/ppt/slideMasters/slideMaster1.xml" /></Relationships>
</file>

<file path=ppt/slideLayouts/_rels/slideLayout11.xml.rels>&#65279;<?xml version="1.0" encoding="utf-8"?><Relationships xmlns="http://schemas.openxmlformats.org/package/2006/relationships"><Relationship Id="rId13" Type="http://schemas.openxmlformats.org/officeDocument/2006/relationships/slideMaster" Target="/ppt/slideMasters/slideMaster2.xml" /></Relationships>
</file>

<file path=ppt/slideLayouts/_rels/slideLayout2.xml.rels>&#65279;<?xml version="1.0" encoding="utf-8"?><Relationships xmlns="http://schemas.openxmlformats.org/package/2006/relationships"><Relationship Id="rId2" Type="http://schemas.openxmlformats.org/officeDocument/2006/relationships/slideMaster" Target="/ppt/slideMasters/slideMaster1.xml" /></Relationships>
</file>

<file path=ppt/slideLayouts/_rels/slideLayout3.xml.rels>&#65279;<?xml version="1.0" encoding="utf-8"?><Relationships xmlns="http://schemas.openxmlformats.org/package/2006/relationships"><Relationship Id="rId2" Type="http://schemas.openxmlformats.org/officeDocument/2006/relationships/slideMaster" Target="/ppt/slideMasters/slideMaster1.xml" /></Relationships>
</file>

<file path=ppt/slideLayouts/_rels/slideLayout4.xml.rels>&#65279;<?xml version="1.0" encoding="utf-8"?><Relationships xmlns="http://schemas.openxmlformats.org/package/2006/relationships"><Relationship Id="rId2" Type="http://schemas.openxmlformats.org/officeDocument/2006/relationships/slideMaster" Target="/ppt/slideMasters/slideMaster1.xml" /></Relationships>
</file>

<file path=ppt/slideLayouts/_rels/slideLayout5.xml.rels>&#65279;<?xml version="1.0" encoding="utf-8"?><Relationships xmlns="http://schemas.openxmlformats.org/package/2006/relationships"><Relationship Id="rId2" Type="http://schemas.openxmlformats.org/officeDocument/2006/relationships/slideMaster" Target="/ppt/slideMasters/slideMaster1.xml" /></Relationships>
</file>

<file path=ppt/slideLayouts/_rels/slideLayout6.xml.rels>&#65279;<?xml version="1.0" encoding="utf-8"?><Relationships xmlns="http://schemas.openxmlformats.org/package/2006/relationships"><Relationship Id="rId2" Type="http://schemas.openxmlformats.org/officeDocument/2006/relationships/slideMaster" Target="/ppt/slideMasters/slideMaster1.xml" /></Relationships>
</file>

<file path=ppt/slideLayouts/_rels/slideLayout7.xml.rels>&#65279;<?xml version="1.0" encoding="utf-8"?><Relationships xmlns="http://schemas.openxmlformats.org/package/2006/relationships"><Relationship Id="rId2" Type="http://schemas.openxmlformats.org/officeDocument/2006/relationships/slideMaster" Target="/ppt/slideMasters/slideMaster1.xml" /></Relationships>
</file>

<file path=ppt/slideLayouts/_rels/slideLayout8.xml.rels>&#65279;<?xml version="1.0" encoding="utf-8"?><Relationships xmlns="http://schemas.openxmlformats.org/package/2006/relationships"><Relationship Id="rId2" Type="http://schemas.openxmlformats.org/officeDocument/2006/relationships/slideMaster" Target="/ppt/slideMasters/slideMaster1.xml" /></Relationships>
</file>

<file path=ppt/slideLayouts/_rels/slideLayout9.xml.rels>&#65279;<?xml version="1.0" encoding="utf-8"?><Relationships xmlns="http://schemas.openxmlformats.org/package/2006/relationships"><Relationship Id="rId2" Type="http://schemas.openxmlformats.org/officeDocument/2006/relationships/slideMaster" Target="/pp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normAutofit/>
          </a:bodyPr>
          <a:lstStyle>
            <a:lvl1pPr indent="0">
              <a:buNone/>
              <a:defRPr sz="3200"/>
            </a:lvl1pPr>
          </a:lstStyle>
          <a:p>
            <a:pPr marL="547688"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defRPr/>
            </a:pPr>
            <a:r>
              <a:rPr kumimoji="0" lang="en-US" sz="3200" b="0" i="0" u="none" strike="noStrike" kern="1200" cap="none" spc="0" normalizeH="0" baseline="0" noProof="0" smtClean="0">
                <a:ln>
                  <a:noFill/>
                </a:ln>
                <a:solidFill>
                  <a:schemeClr val="lt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&#65279;<?xml version="1.0" encoding="utf-8"?><Relationships xmlns="http://schemas.openxmlformats.org/package/2006/relationships"><Relationship Id="rId3" Type="http://schemas.openxmlformats.org/officeDocument/2006/relationships/slideLayout" Target="/ppt/slideLayouts/slideLayout1.xml" /><Relationship Id="rId4" Type="http://schemas.openxmlformats.org/officeDocument/2006/relationships/slideLayout" Target="/ppt/slideLayouts/slideLayout2.xml" /><Relationship Id="rId5" Type="http://schemas.openxmlformats.org/officeDocument/2006/relationships/slideLayout" Target="/ppt/slideLayouts/slideLayout3.xml" /><Relationship Id="rId6" Type="http://schemas.openxmlformats.org/officeDocument/2006/relationships/slideLayout" Target="/ppt/slideLayouts/slideLayout4.xml" /><Relationship Id="rId7" Type="http://schemas.openxmlformats.org/officeDocument/2006/relationships/slideLayout" Target="/ppt/slideLayouts/slideLayout5.xml" /><Relationship Id="rId8" Type="http://schemas.openxmlformats.org/officeDocument/2006/relationships/slideLayout" Target="/ppt/slideLayouts/slideLayout6.xml" /><Relationship Id="rId9" Type="http://schemas.openxmlformats.org/officeDocument/2006/relationships/slideLayout" Target="/ppt/slideLayouts/slideLayout7.xml" /><Relationship Id="rId10" Type="http://schemas.openxmlformats.org/officeDocument/2006/relationships/slideLayout" Target="/ppt/slideLayouts/slideLayout8.xml" /><Relationship Id="rId11" Type="http://schemas.openxmlformats.org/officeDocument/2006/relationships/slideLayout" Target="/ppt/slideLayouts/slideLayout9.xml" /><Relationship Id="rId12" Type="http://schemas.openxmlformats.org/officeDocument/2006/relationships/slideLayout" Target="/ppt/slideLayouts/slideLayout10.xml" /></Relationships>
</file>

<file path=ppt/slideMasters/_rels/slideMaster2.xml.rels>&#65279;<?xml version="1.0" encoding="utf-8"?><Relationships xmlns="http://schemas.openxmlformats.org/package/2006/relationships"><Relationship Id="rId14" Type="http://schemas.openxmlformats.org/officeDocument/2006/relationships/slideLayout" Target="/ppt/slideLayouts/slideLayout11.xml" /></Relationships>
</file>

<file path=ppt/slideMasters/slideMaster1.xml>
</file>

<file path=ppt/slideMasters/slideMaster2.xml>
</file>

<file path=ppt/slides/_rels/slide1.xml.rels>&#65279;<?xml version="1.0" encoding="utf-8"?><Relationships xmlns="http://schemas.openxmlformats.org/package/2006/relationships"><Relationship Id="rId17" Type="http://schemas.openxmlformats.org/officeDocument/2006/relationships/image" Target="/ppt/media/image1.png" /><Relationship Id="rId11" Type="http://schemas.openxmlformats.org/officeDocument/2006/relationships/slideLayout" Target="/ppt/slideLayouts/slideLayout9.xml" /></Relationships>
</file>

<file path=ppt/slides/_rels/slide10.xml.rels>&#65279;<?xml version="1.0" encoding="utf-8"?><Relationships xmlns="http://schemas.openxmlformats.org/package/2006/relationships"><Relationship Id="rId47" Type="http://schemas.openxmlformats.org/officeDocument/2006/relationships/image" Target="/ppt/media/image22.png" /><Relationship Id="rId48" Type="http://schemas.openxmlformats.org/officeDocument/2006/relationships/image" Target="/ppt/media/image23.jpg" /><Relationship Id="rId10" Type="http://schemas.openxmlformats.org/officeDocument/2006/relationships/slideLayout" Target="/ppt/slideLayouts/slideLayout8.xml" /></Relationships>
</file>

<file path=ppt/slides/_rels/slide11.xml.rels>&#65279;<?xml version="1.0" encoding="utf-8"?><Relationships xmlns="http://schemas.openxmlformats.org/package/2006/relationships"><Relationship Id="rId50" Type="http://schemas.openxmlformats.org/officeDocument/2006/relationships/image" Target="/ppt/media/image24.png" /><Relationship Id="rId51" Type="http://schemas.openxmlformats.org/officeDocument/2006/relationships/image" Target="/ppt/media/image25.jpg" /><Relationship Id="rId10" Type="http://schemas.openxmlformats.org/officeDocument/2006/relationships/slideLayout" Target="/ppt/slideLayouts/slideLayout8.xml" /></Relationships>
</file>

<file path=ppt/slides/_rels/slide12.xml.rels>&#65279;<?xml version="1.0" encoding="utf-8"?><Relationships xmlns="http://schemas.openxmlformats.org/package/2006/relationships"><Relationship Id="rId53" Type="http://schemas.openxmlformats.org/officeDocument/2006/relationships/image" Target="/ppt/media/image26.png" /><Relationship Id="rId11" Type="http://schemas.openxmlformats.org/officeDocument/2006/relationships/slideLayout" Target="/ppt/slideLayouts/slideLayout9.xml" /></Relationships>
</file>

<file path=ppt/slides/_rels/slide13.xml.rels>&#65279;<?xml version="1.0" encoding="utf-8"?><Relationships xmlns="http://schemas.openxmlformats.org/package/2006/relationships"><Relationship Id="rId55" Type="http://schemas.openxmlformats.org/officeDocument/2006/relationships/image" Target="/ppt/media/image27.png" /><Relationship Id="rId11" Type="http://schemas.openxmlformats.org/officeDocument/2006/relationships/slideLayout" Target="/ppt/slideLayouts/slideLayout9.xml" /></Relationships>
</file>

<file path=ppt/slides/_rels/slide14.xml.rels>&#65279;<?xml version="1.0" encoding="utf-8"?><Relationships xmlns="http://schemas.openxmlformats.org/package/2006/relationships"><Relationship Id="rId57" Type="http://schemas.openxmlformats.org/officeDocument/2006/relationships/image" Target="/ppt/media/image28.png" /><Relationship Id="rId11" Type="http://schemas.openxmlformats.org/officeDocument/2006/relationships/slideLayout" Target="/ppt/slideLayouts/slideLayout9.xml" /></Relationships>
</file>

<file path=ppt/slides/_rels/slide15.xml.rels>&#65279;<?xml version="1.0" encoding="utf-8"?><Relationships xmlns="http://schemas.openxmlformats.org/package/2006/relationships"><Relationship Id="rId59" Type="http://schemas.openxmlformats.org/officeDocument/2006/relationships/image" Target="/ppt/media/image29.png" /><Relationship Id="rId11" Type="http://schemas.openxmlformats.org/officeDocument/2006/relationships/slideLayout" Target="/ppt/slideLayouts/slideLayout9.xml" /></Relationships>
</file>

<file path=ppt/slides/_rels/slide16.xml.rels>&#65279;<?xml version="1.0" encoding="utf-8"?><Relationships xmlns="http://schemas.openxmlformats.org/package/2006/relationships"><Relationship Id="rId61" Type="http://schemas.openxmlformats.org/officeDocument/2006/relationships/image" Target="/ppt/media/image30.png" /><Relationship Id="rId11" Type="http://schemas.openxmlformats.org/officeDocument/2006/relationships/slideLayout" Target="/ppt/slideLayouts/slideLayout9.xml" /></Relationships>
</file>

<file path=ppt/slides/_rels/slide17.xml.rels>&#65279;<?xml version="1.0" encoding="utf-8"?><Relationships xmlns="http://schemas.openxmlformats.org/package/2006/relationships"><Relationship Id="rId63" Type="http://schemas.openxmlformats.org/officeDocument/2006/relationships/image" Target="/ppt/media/image31.png" /><Relationship Id="rId11" Type="http://schemas.openxmlformats.org/officeDocument/2006/relationships/slideLayout" Target="/ppt/slideLayouts/slideLayout9.xml" /></Relationships>
</file>

<file path=ppt/slides/_rels/slide18.xml.rels>&#65279;<?xml version="1.0" encoding="utf-8"?><Relationships xmlns="http://schemas.openxmlformats.org/package/2006/relationships"><Relationship Id="rId65" Type="http://schemas.openxmlformats.org/officeDocument/2006/relationships/image" Target="/ppt/media/image32.png" /><Relationship Id="rId66" Type="http://schemas.openxmlformats.org/officeDocument/2006/relationships/image" Target="/ppt/media/image33.jpg" /><Relationship Id="rId10" Type="http://schemas.openxmlformats.org/officeDocument/2006/relationships/slideLayout" Target="/ppt/slideLayouts/slideLayout8.xml" /></Relationships>
</file>

<file path=ppt/slides/_rels/slide19.xml.rels>&#65279;<?xml version="1.0" encoding="utf-8"?><Relationships xmlns="http://schemas.openxmlformats.org/package/2006/relationships"><Relationship Id="rId68" Type="http://schemas.openxmlformats.org/officeDocument/2006/relationships/image" Target="/ppt/media/image34.png" /><Relationship Id="rId69" Type="http://schemas.openxmlformats.org/officeDocument/2006/relationships/image" Target="/ppt/media/image35.jpg" /><Relationship Id="rId11" Type="http://schemas.openxmlformats.org/officeDocument/2006/relationships/slideLayout" Target="/ppt/slideLayouts/slideLayout9.xml" /></Relationships>
</file>

<file path=ppt/slides/_rels/slide2.xml.rels>&#65279;<?xml version="1.0" encoding="utf-8"?><Relationships xmlns="http://schemas.openxmlformats.org/package/2006/relationships"><Relationship Id="rId19" Type="http://schemas.openxmlformats.org/officeDocument/2006/relationships/image" Target="/ppt/media/image2.png" /><Relationship Id="rId20" Type="http://schemas.openxmlformats.org/officeDocument/2006/relationships/image" Target="/ppt/media/image3.jpg" /><Relationship Id="rId21" Type="http://schemas.openxmlformats.org/officeDocument/2006/relationships/image" Target="/ppt/media/image4.jpg" /><Relationship Id="rId11" Type="http://schemas.openxmlformats.org/officeDocument/2006/relationships/slideLayout" Target="/ppt/slideLayouts/slideLayout9.xml" /></Relationships>
</file>

<file path=ppt/slides/_rels/slide20.xml.rels>&#65279;<?xml version="1.0" encoding="utf-8"?><Relationships xmlns="http://schemas.openxmlformats.org/package/2006/relationships"><Relationship Id="rId71" Type="http://schemas.openxmlformats.org/officeDocument/2006/relationships/image" Target="/ppt/media/image36.png" /><Relationship Id="rId11" Type="http://schemas.openxmlformats.org/officeDocument/2006/relationships/slideLayout" Target="/ppt/slideLayouts/slideLayout9.xml" /></Relationships>
</file>

<file path=ppt/slides/_rels/slide21.xml.rels>&#65279;<?xml version="1.0" encoding="utf-8"?><Relationships xmlns="http://schemas.openxmlformats.org/package/2006/relationships"><Relationship Id="rId73" Type="http://schemas.openxmlformats.org/officeDocument/2006/relationships/image" Target="/ppt/media/image37.png" /><Relationship Id="rId74" Type="http://schemas.openxmlformats.org/officeDocument/2006/relationships/image" Target="/ppt/media/image38.jpg" /><Relationship Id="rId10" Type="http://schemas.openxmlformats.org/officeDocument/2006/relationships/slideLayout" Target="/ppt/slideLayouts/slideLayout8.xml" /></Relationships>
</file>

<file path=ppt/slides/_rels/slide22.xml.rels>&#65279;<?xml version="1.0" encoding="utf-8"?><Relationships xmlns="http://schemas.openxmlformats.org/package/2006/relationships"><Relationship Id="rId76" Type="http://schemas.openxmlformats.org/officeDocument/2006/relationships/image" Target="/ppt/media/image39.png" /><Relationship Id="rId11" Type="http://schemas.openxmlformats.org/officeDocument/2006/relationships/slideLayout" Target="/ppt/slideLayouts/slideLayout9.xml" /></Relationships>
</file>

<file path=ppt/slides/_rels/slide23.xml.rels>&#65279;<?xml version="1.0" encoding="utf-8"?><Relationships xmlns="http://schemas.openxmlformats.org/package/2006/relationships"><Relationship Id="rId78" Type="http://schemas.openxmlformats.org/officeDocument/2006/relationships/image" Target="/ppt/media/image40.png" /><Relationship Id="rId79" Type="http://schemas.openxmlformats.org/officeDocument/2006/relationships/image" Target="/ppt/media/image41.jpg" /><Relationship Id="rId80" Type="http://schemas.openxmlformats.org/officeDocument/2006/relationships/image" Target="/ppt/media/image42.jpg" /><Relationship Id="rId81" Type="http://schemas.openxmlformats.org/officeDocument/2006/relationships/image" Target="/ppt/media/image43.png" /><Relationship Id="rId82" Type="http://schemas.openxmlformats.org/officeDocument/2006/relationships/image" Target="/ppt/media/image44.jpg" /><Relationship Id="rId83" Type="http://schemas.openxmlformats.org/officeDocument/2006/relationships/image" Target="/ppt/media/image45.jpg" /><Relationship Id="rId11" Type="http://schemas.openxmlformats.org/officeDocument/2006/relationships/slideLayout" Target="/ppt/slideLayouts/slideLayout9.xml" /></Relationships>
</file>

<file path=ppt/slides/_rels/slide24.xml.rels>&#65279;<?xml version="1.0" encoding="utf-8"?><Relationships xmlns="http://schemas.openxmlformats.org/package/2006/relationships"><Relationship Id="rId85" Type="http://schemas.openxmlformats.org/officeDocument/2006/relationships/image" Target="/ppt/media/image46.png" /><Relationship Id="rId11" Type="http://schemas.openxmlformats.org/officeDocument/2006/relationships/slideLayout" Target="/ppt/slideLayouts/slideLayout9.xml" /></Relationships>
</file>

<file path=ppt/slides/_rels/slide25.xml.rels>&#65279;<?xml version="1.0" encoding="utf-8"?><Relationships xmlns="http://schemas.openxmlformats.org/package/2006/relationships"><Relationship Id="rId87" Type="http://schemas.openxmlformats.org/officeDocument/2006/relationships/image" Target="/ppt/media/image47.png" /><Relationship Id="rId88" Type="http://schemas.openxmlformats.org/officeDocument/2006/relationships/image" Target="/ppt/media/image48.jpg" /><Relationship Id="rId89" Type="http://schemas.openxmlformats.org/officeDocument/2006/relationships/image" Target="/ppt/media/image49.png" /><Relationship Id="rId11" Type="http://schemas.openxmlformats.org/officeDocument/2006/relationships/slideLayout" Target="/ppt/slideLayouts/slideLayout9.xml" /></Relationships>
</file>

<file path=ppt/slides/_rels/slide26.xml.rels>&#65279;<?xml version="1.0" encoding="utf-8"?><Relationships xmlns="http://schemas.openxmlformats.org/package/2006/relationships"><Relationship Id="rId91" Type="http://schemas.openxmlformats.org/officeDocument/2006/relationships/image" Target="/ppt/media/image50.png" /><Relationship Id="rId92" Type="http://schemas.openxmlformats.org/officeDocument/2006/relationships/image" Target="/ppt/media/image51.jpg" /><Relationship Id="rId10" Type="http://schemas.openxmlformats.org/officeDocument/2006/relationships/slideLayout" Target="/ppt/slideLayouts/slideLayout8.xml" /></Relationships>
</file>

<file path=ppt/slides/_rels/slide27.xml.rels>&#65279;<?xml version="1.0" encoding="utf-8"?><Relationships xmlns="http://schemas.openxmlformats.org/package/2006/relationships"><Relationship Id="rId94" Type="http://schemas.openxmlformats.org/officeDocument/2006/relationships/image" Target="/ppt/media/image52.png" /><Relationship Id="rId95" Type="http://schemas.openxmlformats.org/officeDocument/2006/relationships/image" Target="/ppt/media/image53.png" /><Relationship Id="rId10" Type="http://schemas.openxmlformats.org/officeDocument/2006/relationships/slideLayout" Target="/ppt/slideLayouts/slideLayout8.xml" /></Relationships>
</file>

<file path=ppt/slides/_rels/slide28.xml.rels>&#65279;<?xml version="1.0" encoding="utf-8"?><Relationships xmlns="http://schemas.openxmlformats.org/package/2006/relationships"><Relationship Id="rId97" Type="http://schemas.openxmlformats.org/officeDocument/2006/relationships/image" Target="/ppt/media/image54.png" /><Relationship Id="rId98" Type="http://schemas.openxmlformats.org/officeDocument/2006/relationships/image" Target="/ppt/media/image55.jpg" /><Relationship Id="rId99" Type="http://schemas.openxmlformats.org/officeDocument/2006/relationships/image" Target="/ppt/media/image56.jpg" /><Relationship Id="rId100" Type="http://schemas.openxmlformats.org/officeDocument/2006/relationships/image" Target="/ppt/media/image57.jpg" /><Relationship Id="rId10" Type="http://schemas.openxmlformats.org/officeDocument/2006/relationships/slideLayout" Target="/ppt/slideLayouts/slideLayout8.xml" /></Relationships>
</file>

<file path=ppt/slides/_rels/slide29.xml.rels>&#65279;<?xml version="1.0" encoding="utf-8"?><Relationships xmlns="http://schemas.openxmlformats.org/package/2006/relationships"><Relationship Id="rId102" Type="http://schemas.openxmlformats.org/officeDocument/2006/relationships/image" Target="/ppt/media/image58.png" /><Relationship Id="rId11" Type="http://schemas.openxmlformats.org/officeDocument/2006/relationships/slideLayout" Target="/ppt/slideLayouts/slideLayout9.xml" /></Relationships>
</file>

<file path=ppt/slides/_rels/slide3.xml.rels>&#65279;<?xml version="1.0" encoding="utf-8"?><Relationships xmlns="http://schemas.openxmlformats.org/package/2006/relationships"><Relationship Id="rId23" Type="http://schemas.openxmlformats.org/officeDocument/2006/relationships/image" Target="/ppt/media/image5.png" /><Relationship Id="rId24" Type="http://schemas.openxmlformats.org/officeDocument/2006/relationships/image" Target="/ppt/media/image6.jpg" /><Relationship Id="rId11" Type="http://schemas.openxmlformats.org/officeDocument/2006/relationships/slideLayout" Target="/ppt/slideLayouts/slideLayout9.xml" /></Relationships>
</file>

<file path=ppt/slides/_rels/slide30.xml.rels>&#65279;<?xml version="1.0" encoding="utf-8"?><Relationships xmlns="http://schemas.openxmlformats.org/package/2006/relationships"><Relationship Id="rId104" Type="http://schemas.openxmlformats.org/officeDocument/2006/relationships/image" Target="/ppt/media/image59.png" /><Relationship Id="rId12" Type="http://schemas.openxmlformats.org/officeDocument/2006/relationships/slideLayout" Target="/ppt/slideLayouts/slideLayout10.xml" /></Relationships>
</file>

<file path=ppt/slides/_rels/slide31.xml.rels>&#65279;<?xml version="1.0" encoding="utf-8"?><Relationships xmlns="http://schemas.openxmlformats.org/package/2006/relationships"><Relationship Id="rId106" Type="http://schemas.openxmlformats.org/officeDocument/2006/relationships/image" Target="/ppt/media/image60.png" /><Relationship Id="rId107" Type="http://schemas.openxmlformats.org/officeDocument/2006/relationships/image" Target="/ppt/media/image61.jpg" /><Relationship Id="rId10" Type="http://schemas.openxmlformats.org/officeDocument/2006/relationships/slideLayout" Target="/ppt/slideLayouts/slideLayout8.xml" /></Relationships>
</file>

<file path=ppt/slides/_rels/slide32.xml.rels>&#65279;<?xml version="1.0" encoding="utf-8"?><Relationships xmlns="http://schemas.openxmlformats.org/package/2006/relationships"><Relationship Id="rId109" Type="http://schemas.openxmlformats.org/officeDocument/2006/relationships/image" Target="/ppt/media/image62.png" /><Relationship Id="rId11" Type="http://schemas.openxmlformats.org/officeDocument/2006/relationships/slideLayout" Target="/ppt/slideLayouts/slideLayout9.xml" /></Relationships>
</file>

<file path=ppt/slides/_rels/slide4.xml.rels>&#65279;<?xml version="1.0" encoding="utf-8"?><Relationships xmlns="http://schemas.openxmlformats.org/package/2006/relationships"><Relationship Id="rId26" Type="http://schemas.openxmlformats.org/officeDocument/2006/relationships/image" Target="/ppt/media/image7.png" /><Relationship Id="rId27" Type="http://schemas.openxmlformats.org/officeDocument/2006/relationships/image" Target="/ppt/media/image8.jpg" /><Relationship Id="rId28" Type="http://schemas.openxmlformats.org/officeDocument/2006/relationships/image" Target="/ppt/media/image9.jpg" /><Relationship Id="rId11" Type="http://schemas.openxmlformats.org/officeDocument/2006/relationships/slideLayout" Target="/ppt/slideLayouts/slideLayout9.xml" /></Relationships>
</file>

<file path=ppt/slides/_rels/slide5.xml.rels>&#65279;<?xml version="1.0" encoding="utf-8"?><Relationships xmlns="http://schemas.openxmlformats.org/package/2006/relationships"><Relationship Id="rId30" Type="http://schemas.openxmlformats.org/officeDocument/2006/relationships/image" Target="/ppt/media/image10.png" /><Relationship Id="rId31" Type="http://schemas.openxmlformats.org/officeDocument/2006/relationships/image" Target="/ppt/media/image11.jpg" /><Relationship Id="rId10" Type="http://schemas.openxmlformats.org/officeDocument/2006/relationships/slideLayout" Target="/ppt/slideLayouts/slideLayout8.xml" /></Relationships>
</file>

<file path=ppt/slides/_rels/slide6.xml.rels>&#65279;<?xml version="1.0" encoding="utf-8"?><Relationships xmlns="http://schemas.openxmlformats.org/package/2006/relationships"><Relationship Id="rId33" Type="http://schemas.openxmlformats.org/officeDocument/2006/relationships/image" Target="/ppt/media/image12.png" /><Relationship Id="rId34" Type="http://schemas.openxmlformats.org/officeDocument/2006/relationships/image" Target="/ppt/media/image13.jpg" /><Relationship Id="rId10" Type="http://schemas.openxmlformats.org/officeDocument/2006/relationships/slideLayout" Target="/ppt/slideLayouts/slideLayout8.xml" /></Relationships>
</file>

<file path=ppt/slides/_rels/slide7.xml.rels>&#65279;<?xml version="1.0" encoding="utf-8"?><Relationships xmlns="http://schemas.openxmlformats.org/package/2006/relationships"><Relationship Id="rId36" Type="http://schemas.openxmlformats.org/officeDocument/2006/relationships/image" Target="/ppt/media/image14.png" /><Relationship Id="rId37" Type="http://schemas.openxmlformats.org/officeDocument/2006/relationships/image" Target="/ppt/media/image15.jpg" /><Relationship Id="rId38" Type="http://schemas.openxmlformats.org/officeDocument/2006/relationships/image" Target="/ppt/media/image16.jpg" /><Relationship Id="rId39" Type="http://schemas.openxmlformats.org/officeDocument/2006/relationships/image" Target="/ppt/media/image17.jpg" /><Relationship Id="rId10" Type="http://schemas.openxmlformats.org/officeDocument/2006/relationships/slideLayout" Target="/ppt/slideLayouts/slideLayout8.xml" /></Relationships>
</file>

<file path=ppt/slides/_rels/slide8.xml.rels>&#65279;<?xml version="1.0" encoding="utf-8"?><Relationships xmlns="http://schemas.openxmlformats.org/package/2006/relationships"><Relationship Id="rId41" Type="http://schemas.openxmlformats.org/officeDocument/2006/relationships/image" Target="/ppt/media/image18.png" /><Relationship Id="rId42" Type="http://schemas.openxmlformats.org/officeDocument/2006/relationships/image" Target="/ppt/media/image19.jpg" /><Relationship Id="rId43" Type="http://schemas.openxmlformats.org/officeDocument/2006/relationships/image" Target="/ppt/media/image20.jpg" /><Relationship Id="rId9" Type="http://schemas.openxmlformats.org/officeDocument/2006/relationships/slideLayout" Target="/ppt/slideLayouts/slideLayout7.xml" /></Relationships>
</file>

<file path=ppt/slides/_rels/slide9.xml.rels>&#65279;<?xml version="1.0" encoding="utf-8"?><Relationships xmlns="http://schemas.openxmlformats.org/package/2006/relationships"><Relationship Id="rId45" Type="http://schemas.openxmlformats.org/officeDocument/2006/relationships/image" Target="/ppt/media/image21.png" /><Relationship Id="rId11" Type="http://schemas.openxmlformats.org/officeDocument/2006/relationships/slideLayout" Target="/ppt/slideLayouts/slideLayout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 descr=""/>
          <p:cNvPicPr>
            <a:picLocks noChangeAspect="1" noChangeArrowheads="1"/>
          </p:cNvPicPr>
          <p:nvPr/>
        </p:nvPicPr>
        <p:blipFill>
          <a:blip r:embed="rId17"/>
          <a:srcRect/>
          <a:stretch>
            <a:fillRect/>
          </a:stretch>
        </p:blipFill>
        <p:spPr>
          <a:xfrm>
            <a:off x="457200" y="274637"/>
            <a:ext cx="8229600" cy="1341437"/>
          </a:xfrm>
          <a:prstGeom prst="rect">
            <a:avLst/>
          </a:prstGeom>
          <a:noFill/>
          <a:ln/>
        </p:spPr>
      </p:pic>
      <p:sp>
        <p:nvSpPr>
          <p:cNvPr id="2" name=""/>
          <p:cNvSpPr/>
          <p:nvPr>
            <p:ph idx="1"/>
          </p:nvPr>
        </p:nvSpPr>
        <p:spPr>
          <a:xfrm>
            <a:off x="457200" y="1285875"/>
            <a:ext cx="8228012" cy="4838700"/>
          </a:xfrm>
          <a:prstGeom prst="rect">
            <a:avLst/>
          </a:prstGeom>
          <a:ln/>
        </p:spPr>
        <p:txBody>
          <a:bodyPr lIns="91440" tIns="45720" rIns="91440" bIns="45720" wrap="square" anchor="t"/>
          <a:lstStyle/>
          <a:p>
            <a:pPr indent="-411162" algn="l" defTabSz="914400">
              <a:spcBef>
                <a:spcPts val="432"/>
              </a:spcBef>
              <a:buNone/>
            </a:pPr>
            <a:r>
              <a:rPr lang="en-US" sz="2400">
                <a:solidFill>
                  <a:srgbClr val="FFFF00"/>
                </a:solidFill>
                <a:latin typeface="Verdana"/>
              </a:rPr>
              <a:t>LEARNING OUTCOMES</a:t>
            </a:r>
            <a:endParaRPr/>
          </a:p>
          <a:p>
            <a:pPr indent="-411162" algn="l" defTabSz="914400">
              <a:spcBef>
                <a:spcPts val="432"/>
              </a:spcBef>
              <a:buNone/>
            </a:pPr>
            <a:endParaRPr lang="en-US" sz="2400">
              <a:solidFill>
                <a:srgbClr val="ffffff"/>
              </a:solidFill>
              <a:latin typeface="Verdana"/>
            </a:endParaRPr>
          </a:p>
          <a:p>
            <a:pPr indent="-411162" algn="l" defTabSz="914400">
              <a:spcBef>
                <a:spcPts val="432"/>
              </a:spcBef>
            </a:pPr>
            <a:r>
              <a:rPr lang="en-US" sz="2400">
                <a:solidFill>
                  <a:srgbClr val="ffffff"/>
                </a:solidFill>
                <a:latin typeface="Verdana"/>
              </a:rPr>
              <a:t>Define the term variation.</a:t>
            </a:r>
            <a:endParaRPr/>
          </a:p>
          <a:p>
            <a:pPr indent="-411162" algn="l" defTabSz="914400">
              <a:spcBef>
                <a:spcPts val="432"/>
              </a:spcBef>
            </a:pPr>
            <a:r>
              <a:rPr lang="en-US" sz="2400">
                <a:solidFill>
                  <a:srgbClr val="ffffff"/>
                </a:solidFill>
                <a:latin typeface="Verdana"/>
              </a:rPr>
              <a:t>Discuss the fact that variation occurs within, as well as between, species.</a:t>
            </a:r>
            <a:endParaRPr/>
          </a:p>
          <a:p>
            <a:pPr indent="-411162" algn="l" defTabSz="914400">
              <a:spcBef>
                <a:spcPts val="432"/>
              </a:spcBef>
            </a:pPr>
            <a:r>
              <a:rPr lang="en-US" sz="2400">
                <a:solidFill>
                  <a:srgbClr val="ffffff"/>
                </a:solidFill>
                <a:latin typeface="Verdana"/>
              </a:rPr>
              <a:t>Describe the differences between continuous and discontinuous variation, using examples of a range of characteristics found in plants, animals and other organisms.</a:t>
            </a:r>
            <a:endParaRPr/>
          </a:p>
          <a:p>
            <a:pPr indent="-411162" algn="l" defTabSz="914400">
              <a:spcBef>
                <a:spcPts val="432"/>
              </a:spcBef>
            </a:pPr>
            <a:r>
              <a:rPr lang="en-US" sz="2400">
                <a:solidFill>
                  <a:srgbClr val="ffffff"/>
                </a:solidFill>
                <a:latin typeface="Verdana"/>
              </a:rPr>
              <a:t>Explain both the genetic and the environmental causes of variation.</a:t>
            </a:r>
            <a:endParaRPr/>
          </a:p>
          <a:p>
            <a:pPr indent="-411162" algn="l" defTabSz="914400"/>
            <a:endParaRPr lang="en-US" sz="2400">
              <a:solidFill>
                <a:srgbClr val="ffffff"/>
              </a:solidFill>
              <a:latin typeface="Verdana"/>
            </a:endParaRP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 descr=""/>
          <p:cNvPicPr>
            <a:picLocks noChangeAspect="1" noChangeArrowheads="1"/>
          </p:cNvPicPr>
          <p:nvPr/>
        </p:nvPicPr>
        <p:blipFill>
          <a:blip r:embed="rId47"/>
          <a:srcRect/>
          <a:stretch>
            <a:fillRect/>
          </a:stretch>
        </p:blipFill>
        <p:spPr>
          <a:xfrm>
            <a:off x="457200" y="274637"/>
            <a:ext cx="8229600" cy="1341437"/>
          </a:xfrm>
          <a:prstGeom prst="rect">
            <a:avLst/>
          </a:prstGeom>
          <a:noFill/>
          <a:ln/>
        </p:spPr>
      </p:pic>
      <p:sp>
        <p:nvSpPr>
          <p:cNvPr id="2" name=""/>
          <p:cNvSpPr/>
          <p:nvPr>
            <p:ph sz="half" idx="1"/>
          </p:nvPr>
        </p:nvSpPr>
        <p:spPr>
          <a:xfrm>
            <a:off x="4143375" y="1357312"/>
            <a:ext cx="4543425" cy="5000625"/>
          </a:xfrm>
          <a:prstGeom prst="rect">
            <a:avLst/>
          </a:prstGeom>
          <a:ln/>
        </p:spPr>
        <p:txBody>
          <a:bodyPr lIns="91440" tIns="45720" rIns="91440" bIns="45720" wrap="square" anchor="t"/>
          <a:lstStyle/>
          <a:p>
            <a:pPr/>
            <a:r>
              <a:rPr lang="en-US" sz="2000"/>
              <a:t>SAGUARO CACTUS</a:t>
            </a:r>
            <a:endParaRPr/>
          </a:p>
          <a:p>
            <a:pPr/>
            <a:r>
              <a:rPr lang="en-US" sz="2000"/>
              <a:t>Accordion folded stem is fleshy to store water</a:t>
            </a:r>
            <a:endParaRPr/>
          </a:p>
          <a:p>
            <a:pPr/>
            <a:r>
              <a:rPr lang="en-US" sz="2000"/>
              <a:t>Roots mostly less than 15cm deep but cover huge area</a:t>
            </a:r>
            <a:endParaRPr/>
          </a:p>
          <a:p>
            <a:pPr/>
            <a:r>
              <a:rPr lang="en-US" sz="2000"/>
              <a:t>1 deep tap root </a:t>
            </a:r>
            <a:endParaRPr/>
          </a:p>
          <a:p>
            <a:pPr/>
            <a:r>
              <a:rPr lang="en-US" sz="2000"/>
              <a:t>Can absorb 750 litres water in a single storm</a:t>
            </a:r>
            <a:endParaRPr/>
          </a:p>
          <a:p>
            <a:pPr/>
            <a:r>
              <a:rPr lang="en-US" sz="2000"/>
              <a:t>Leaves reduced to spines to reduce transpiration rate</a:t>
            </a:r>
            <a:endParaRPr/>
          </a:p>
          <a:p>
            <a:pPr/>
            <a:r>
              <a:rPr lang="en-US" sz="2000"/>
              <a:t>Waxy cuticle reduces transpiration</a:t>
            </a:r>
            <a:endParaRPr/>
          </a:p>
          <a:p>
            <a:pPr/>
            <a:r>
              <a:rPr lang="en-US" sz="2000"/>
              <a:t>Stomata only open at night</a:t>
            </a:r>
            <a:endParaRPr/>
          </a:p>
          <a:p>
            <a:pPr/>
            <a:endParaRPr lang="en-US" sz="2000"/>
          </a:p>
        </p:txBody>
      </p:sp>
      <p:pic>
        <p:nvPicPr>
          <p:cNvPr id="23" name="" descr=""/>
          <p:cNvPicPr>
            <a:picLocks noChangeAspect="1" noChangeArrowheads="1"/>
          </p:cNvPicPr>
          <p:nvPr/>
        </p:nvPicPr>
        <p:blipFill>
          <a:blip r:embed="rId48"/>
          <a:srcRect l="0" t="0" r="0" b="0"/>
          <a:stretch>
            <a:fillRect/>
          </a:stretch>
        </p:blipFill>
        <p:spPr>
          <a:xfrm>
            <a:off x="500062" y="1357312"/>
            <a:ext cx="3348037" cy="4929187"/>
          </a:xfrm>
          <a:prstGeom prst="rect">
            <a:avLst/>
          </a:prstGeom>
          <a:noFill/>
          <a:ln/>
        </p:spPr>
      </p:pic>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 descr=""/>
          <p:cNvPicPr>
            <a:picLocks noChangeAspect="1" noChangeArrowheads="1"/>
          </p:cNvPicPr>
          <p:nvPr/>
        </p:nvPicPr>
        <p:blipFill>
          <a:blip r:embed="rId50"/>
          <a:srcRect/>
          <a:stretch>
            <a:fillRect/>
          </a:stretch>
        </p:blipFill>
        <p:spPr>
          <a:xfrm>
            <a:off x="457200" y="274637"/>
            <a:ext cx="8229600" cy="1341437"/>
          </a:xfrm>
          <a:prstGeom prst="rect">
            <a:avLst/>
          </a:prstGeom>
          <a:noFill/>
          <a:ln/>
        </p:spPr>
      </p:pic>
      <p:pic>
        <p:nvPicPr>
          <p:cNvPr id="25" name="" descr=""/>
          <p:cNvPicPr>
            <a:picLocks noChangeAspect="1" noChangeArrowheads="1"/>
          </p:cNvPicPr>
          <p:nvPr/>
        </p:nvPicPr>
        <p:blipFill>
          <a:blip r:embed="rId51"/>
          <a:srcRect l="0" t="0" r="0" b="0"/>
          <a:stretch>
            <a:fillRect/>
          </a:stretch>
        </p:blipFill>
        <p:spPr>
          <a:xfrm>
            <a:off x="142875" y="1357312"/>
            <a:ext cx="5000625" cy="5214937"/>
          </a:xfrm>
          <a:prstGeom prst="rect">
            <a:avLst/>
          </a:prstGeom>
          <a:noFill/>
          <a:ln/>
        </p:spPr>
      </p:pic>
      <p:sp>
        <p:nvSpPr>
          <p:cNvPr id="2" name=""/>
          <p:cNvSpPr/>
          <p:nvPr>
            <p:ph sz="half" idx="1"/>
          </p:nvPr>
        </p:nvSpPr>
        <p:spPr>
          <a:xfrm>
            <a:off x="5143500" y="1357312"/>
            <a:ext cx="4000500" cy="5214937"/>
          </a:xfrm>
          <a:prstGeom prst="rect">
            <a:avLst/>
          </a:prstGeom>
          <a:ln/>
        </p:spPr>
        <p:txBody>
          <a:bodyPr lIns="91440" tIns="45720" rIns="91440" bIns="45720" wrap="square" anchor="t"/>
          <a:lstStyle/>
          <a:p>
            <a:pPr/>
            <a:r>
              <a:rPr lang="en-US" sz="2400"/>
              <a:t>Adaptations of Marram Grass, a </a:t>
            </a:r>
            <a:r>
              <a:rPr lang="en-US" sz="2400" i="1">
                <a:solidFill>
                  <a:srgbClr val="FFFF00"/>
                </a:solidFill>
              </a:rPr>
              <a:t>xerophyte</a:t>
            </a:r>
            <a:endParaRPr/>
          </a:p>
          <a:p>
            <a:pPr/>
            <a:r>
              <a:rPr lang="en-US" sz="2400"/>
              <a:t>Rolled leaf</a:t>
            </a:r>
            <a:endParaRPr/>
          </a:p>
          <a:p>
            <a:pPr/>
            <a:r>
              <a:rPr lang="en-US" sz="2400"/>
              <a:t>Thick cuticle</a:t>
            </a:r>
            <a:endParaRPr/>
          </a:p>
          <a:p>
            <a:pPr/>
            <a:r>
              <a:rPr lang="en-US" sz="2400"/>
              <a:t>Sunken stomata</a:t>
            </a:r>
            <a:endParaRPr/>
          </a:p>
          <a:p>
            <a:pPr/>
            <a:r>
              <a:rPr lang="en-US" sz="2400"/>
              <a:t>Epidermal hairs</a:t>
            </a:r>
            <a:endParaRPr/>
          </a:p>
          <a:p>
            <a:pPr>
              <a:buNone/>
            </a:pPr>
            <a:r>
              <a:rPr lang="en-US" sz="2400"/>
              <a:t>What is the </a:t>
            </a:r>
            <a:r>
              <a:rPr lang="en-US" sz="2400" i="1">
                <a:solidFill>
                  <a:srgbClr val="FFFF00"/>
                </a:solidFill>
              </a:rPr>
              <a:t>purpose</a:t>
            </a:r>
            <a:r>
              <a:rPr lang="en-US" sz="2400"/>
              <a:t> of these adaptations?</a:t>
            </a:r>
            <a:endParaRPr/>
          </a:p>
          <a:p>
            <a:pPr>
              <a:buNone/>
            </a:pPr>
            <a:r>
              <a:rPr lang="en-US" sz="2400"/>
              <a:t>Explain how they work </a:t>
            </a:r>
            <a:r>
              <a:rPr lang="en-US" sz="2400" i="1">
                <a:solidFill>
                  <a:srgbClr val="FFFF00"/>
                </a:solidFill>
              </a:rPr>
              <a:t>using AS vocabulary</a:t>
            </a:r>
            <a:endParaRPr/>
          </a:p>
          <a:p>
            <a:pPr>
              <a:buNone/>
            </a:pPr>
            <a:r>
              <a:rPr lang="en-US" sz="2400" i="1">
                <a:solidFill>
                  <a:srgbClr val="FFFF00"/>
                </a:solidFill>
              </a:rPr>
              <a:t>Make notes on the diagram provided</a:t>
            </a:r>
            <a:endParaRPr/>
          </a:p>
          <a:p>
            <a:pPr>
              <a:buNone/>
            </a:pPr>
            <a:endParaRPr lang="en-US" sz="2600"/>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 descr=""/>
          <p:cNvPicPr>
            <a:picLocks noChangeAspect="1" noChangeArrowheads="1"/>
          </p:cNvPicPr>
          <p:nvPr/>
        </p:nvPicPr>
        <p:blipFill>
          <a:blip r:embed="rId53"/>
          <a:srcRect/>
          <a:stretch>
            <a:fillRect/>
          </a:stretch>
        </p:blipFill>
        <p:spPr>
          <a:xfrm>
            <a:off x="457200" y="274637"/>
            <a:ext cx="8229600" cy="1341437"/>
          </a:xfrm>
          <a:prstGeom prst="rect">
            <a:avLst/>
          </a:prstGeom>
          <a:noFill/>
          <a:ln/>
        </p:spPr>
      </p:pic>
      <p:sp>
        <p:nvSpPr>
          <p:cNvPr id="2" name=""/>
          <p:cNvSpPr/>
          <p:nvPr>
            <p:ph idx="1"/>
          </p:nvPr>
        </p:nvSpPr>
        <p:spPr>
          <a:xfrm>
            <a:off x="457200" y="1600200"/>
            <a:ext cx="8229600" cy="4708525"/>
          </a:xfrm>
          <a:prstGeom prst="rect">
            <a:avLst/>
          </a:prstGeom>
          <a:ln/>
        </p:spPr>
        <p:txBody>
          <a:bodyPr lIns="91440" tIns="45720" rIns="91440" bIns="45720" wrap="square" anchor="t"/>
          <a:lstStyle/>
          <a:p>
            <a:pPr indent="-411162" algn="l" defTabSz="914400"/>
            <a:r>
              <a:rPr lang="en-US" sz="2800">
                <a:solidFill>
                  <a:srgbClr val="FFFF00"/>
                </a:solidFill>
                <a:latin typeface="Verdana"/>
              </a:rPr>
              <a:t>Outline the behavioural, physiological and anatomical (structural) adaptations of organisms to their environments</a:t>
            </a:r>
            <a:endParaRPr/>
          </a:p>
          <a:p>
            <a:pPr indent="-411162" algn="l" defTabSz="914400"/>
            <a:r>
              <a:rPr lang="en-US" sz="2800">
                <a:solidFill>
                  <a:srgbClr val="FFFF00"/>
                </a:solidFill>
                <a:latin typeface="Verdana"/>
              </a:rPr>
              <a:t>You should be able to suggest several different types of adaptations of organisms that help them to survive.</a:t>
            </a:r>
            <a:endParaRPr/>
          </a:p>
          <a:p>
            <a:pPr indent="-411162" algn="l" defTabSz="914400"/>
            <a:r>
              <a:rPr lang="en-US" sz="2800">
                <a:solidFill>
                  <a:srgbClr val="FFFF00"/>
                </a:solidFill>
                <a:latin typeface="Verdana"/>
              </a:rPr>
              <a:t>Make note of some examples from the “Journey of Life” DVD</a:t>
            </a:r>
            <a:endParaRPr/>
          </a:p>
          <a:p>
            <a:pPr indent="-411162" algn="l" defTabSz="914400"/>
            <a:r>
              <a:rPr lang="en-US" sz="2800">
                <a:solidFill>
                  <a:srgbClr val="FFFF00"/>
                </a:solidFill>
                <a:latin typeface="Verdana"/>
              </a:rPr>
              <a:t>Choose one example from the DVD and research further </a:t>
            </a:r>
            <a:endParaRPr/>
          </a:p>
        </p:txBody>
      </p:sp>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 descr=""/>
          <p:cNvPicPr>
            <a:picLocks noChangeAspect="1" noChangeArrowheads="1"/>
          </p:cNvPicPr>
          <p:nvPr/>
        </p:nvPicPr>
        <p:blipFill>
          <a:blip r:embed="rId55"/>
          <a:srcRect/>
          <a:stretch>
            <a:fillRect/>
          </a:stretch>
        </p:blipFill>
        <p:spPr>
          <a:xfrm>
            <a:off x="457200" y="274637"/>
            <a:ext cx="8229600" cy="1341437"/>
          </a:xfrm>
          <a:prstGeom prst="rect">
            <a:avLst/>
          </a:prstGeom>
          <a:noFill/>
          <a:ln/>
        </p:spPr>
      </p:pic>
      <p:sp>
        <p:nvSpPr>
          <p:cNvPr id="2" name=""/>
          <p:cNvSpPr/>
          <p:nvPr>
            <p:ph idx="1"/>
          </p:nvPr>
        </p:nvSpPr>
        <p:spPr>
          <a:xfrm>
            <a:off x="457200" y="1285875"/>
            <a:ext cx="8229600" cy="5022850"/>
          </a:xfrm>
          <a:prstGeom prst="rect">
            <a:avLst/>
          </a:prstGeom>
          <a:ln/>
        </p:spPr>
        <p:txBody>
          <a:bodyPr lIns="91440" tIns="45720" rIns="91440" bIns="45720" wrap="square" anchor="t"/>
          <a:lstStyle/>
          <a:p>
            <a:pPr indent="-411162" algn="l" defTabSz="914400"/>
            <a:r>
              <a:rPr lang="en-US" sz="2400">
                <a:solidFill>
                  <a:srgbClr val="ffffff"/>
                </a:solidFill>
                <a:latin typeface="Verdana"/>
              </a:rPr>
              <a:t>Explain the consequences of the four observations made by Darwin in proposing his theory of natural selection.</a:t>
            </a:r>
            <a:endParaRPr/>
          </a:p>
          <a:p>
            <a:pPr indent="-411162" algn="l" defTabSz="914400"/>
            <a:endParaRPr lang="en-US" sz="2400">
              <a:solidFill>
                <a:srgbClr val="ffffff"/>
              </a:solidFill>
              <a:latin typeface="Verdana"/>
            </a:endParaRPr>
          </a:p>
          <a:p>
            <a:pPr indent="-411162" algn="l" defTabSz="914400"/>
            <a:r>
              <a:rPr lang="en-US" sz="2400">
                <a:solidFill>
                  <a:srgbClr val="ffffff"/>
                </a:solidFill>
                <a:latin typeface="Verdana"/>
              </a:rPr>
              <a:t>What are the 4 observations that Darwin made?</a:t>
            </a:r>
            <a:endParaRPr/>
          </a:p>
          <a:p>
            <a:pPr indent="-411162" algn="l" defTabSz="914400"/>
            <a:r>
              <a:rPr lang="en-US" sz="2400">
                <a:solidFill>
                  <a:srgbClr val="ffffff"/>
                </a:solidFill>
                <a:latin typeface="Verdana"/>
              </a:rPr>
              <a:t>1.	Offspring generally appear similar to parents.</a:t>
            </a:r>
            <a:endParaRPr/>
          </a:p>
          <a:p>
            <a:pPr indent="-411162" algn="l" defTabSz="914400"/>
            <a:r>
              <a:rPr lang="en-US" sz="2400">
                <a:solidFill>
                  <a:srgbClr val="ffffff"/>
                </a:solidFill>
                <a:latin typeface="Verdana"/>
              </a:rPr>
              <a:t>2.	No two individuals are identical. (Why not?)</a:t>
            </a:r>
            <a:endParaRPr/>
          </a:p>
          <a:p>
            <a:pPr indent="-411162" algn="l" defTabSz="914400"/>
            <a:r>
              <a:rPr lang="en-US" sz="2400">
                <a:solidFill>
                  <a:srgbClr val="ffffff"/>
                </a:solidFill>
                <a:latin typeface="Verdana"/>
              </a:rPr>
              <a:t>3.	organisms have the ability to produce large 	numbers of offspring</a:t>
            </a:r>
            <a:endParaRPr/>
          </a:p>
          <a:p>
            <a:pPr indent="-411162" algn="l" defTabSz="914400"/>
            <a:r>
              <a:rPr lang="en-US" sz="2400">
                <a:solidFill>
                  <a:srgbClr val="ffffff"/>
                </a:solidFill>
                <a:latin typeface="Verdana"/>
              </a:rPr>
              <a:t>4.	Populations in nature tend to remain fairly 	stable in size. </a:t>
            </a:r>
            <a:endParaRPr/>
          </a:p>
          <a:p>
            <a:pPr indent="-411162" algn="l" defTabSz="914400"/>
            <a:r>
              <a:rPr lang="en-US" sz="2400" i="1">
                <a:solidFill>
                  <a:srgbClr val="FFFF00"/>
                </a:solidFill>
                <a:latin typeface="Verdana"/>
              </a:rPr>
              <a:t>SO what are the consequences?</a:t>
            </a:r>
            <a:endParaRP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 descr=""/>
          <p:cNvPicPr>
            <a:picLocks noChangeAspect="1" noChangeArrowheads="1"/>
          </p:cNvPicPr>
          <p:nvPr/>
        </p:nvPicPr>
        <p:blipFill>
          <a:blip r:embed="rId57"/>
          <a:srcRect/>
          <a:stretch>
            <a:fillRect/>
          </a:stretch>
        </p:blipFill>
        <p:spPr>
          <a:xfrm>
            <a:off x="457200" y="274637"/>
            <a:ext cx="8229600" cy="1341437"/>
          </a:xfrm>
          <a:prstGeom prst="rect">
            <a:avLst/>
          </a:prstGeom>
          <a:noFill/>
          <a:ln/>
        </p:spPr>
      </p:pic>
      <p:sp>
        <p:nvSpPr>
          <p:cNvPr id="2" name=""/>
          <p:cNvSpPr/>
          <p:nvPr>
            <p:ph idx="1"/>
          </p:nvPr>
        </p:nvSpPr>
        <p:spPr>
          <a:xfrm>
            <a:off x="457200" y="1600200"/>
            <a:ext cx="8229600" cy="4708525"/>
          </a:xfrm>
          <a:prstGeom prst="rect">
            <a:avLst/>
          </a:prstGeom>
          <a:ln/>
        </p:spPr>
        <p:txBody>
          <a:bodyPr lIns="91440" tIns="45720" rIns="91440" bIns="45720" wrap="square" anchor="t"/>
          <a:lstStyle/>
          <a:p>
            <a:pPr indent="-411162" algn="l" defTabSz="914400"/>
            <a:r>
              <a:rPr lang="en-US" sz="2400">
                <a:solidFill>
                  <a:srgbClr val="ffffff"/>
                </a:solidFill>
                <a:latin typeface="Verdana"/>
              </a:rPr>
              <a:t>Because individuals over produce, yet populations remain stable COMPETITION must take place.</a:t>
            </a:r>
            <a:endParaRPr/>
          </a:p>
          <a:p>
            <a:pPr indent="-411162" algn="l" defTabSz="914400"/>
            <a:r>
              <a:rPr lang="en-US" sz="2400">
                <a:solidFill>
                  <a:srgbClr val="ffffff"/>
                </a:solidFill>
                <a:latin typeface="Verdana"/>
              </a:rPr>
              <a:t>In COMPETITION there are “winners” and “losers”. Winners are </a:t>
            </a:r>
            <a:r>
              <a:rPr lang="en-US" sz="2400">
                <a:solidFill>
                  <a:srgbClr val="FFFF00"/>
                </a:solidFill>
                <a:latin typeface="Verdana"/>
              </a:rPr>
              <a:t>better adapted </a:t>
            </a:r>
            <a:r>
              <a:rPr lang="en-US" sz="2400">
                <a:solidFill>
                  <a:srgbClr val="ffffff"/>
                </a:solidFill>
                <a:latin typeface="Verdana"/>
              </a:rPr>
              <a:t>with more </a:t>
            </a:r>
            <a:r>
              <a:rPr lang="en-US" sz="2400">
                <a:solidFill>
                  <a:srgbClr val="FFFF00"/>
                </a:solidFill>
                <a:latin typeface="Verdana"/>
              </a:rPr>
              <a:t>useful characteristics</a:t>
            </a:r>
            <a:r>
              <a:rPr lang="en-US" sz="2400">
                <a:solidFill>
                  <a:srgbClr val="ffffff"/>
                </a:solidFill>
                <a:latin typeface="Verdana"/>
              </a:rPr>
              <a:t>, they are more able to survive and breed, so </a:t>
            </a:r>
            <a:r>
              <a:rPr lang="en-US" sz="2400">
                <a:solidFill>
                  <a:srgbClr val="FFFF00"/>
                </a:solidFill>
                <a:latin typeface="Verdana"/>
              </a:rPr>
              <a:t>pass on their beneficial </a:t>
            </a:r>
            <a:r>
              <a:rPr lang="en-US" sz="2400">
                <a:solidFill>
                  <a:srgbClr val="FF0000"/>
                </a:solidFill>
                <a:latin typeface="Verdana"/>
              </a:rPr>
              <a:t>alleles.</a:t>
            </a:r>
            <a:endParaRPr/>
          </a:p>
          <a:p>
            <a:pPr indent="-411162" algn="l" defTabSz="914400"/>
            <a:r>
              <a:rPr lang="en-US" sz="2400">
                <a:solidFill>
                  <a:srgbClr val="ffffff"/>
                </a:solidFill>
                <a:latin typeface="Verdana"/>
              </a:rPr>
              <a:t>Over time when this happens continually, accumulated changes can give rise to a new species.</a:t>
            </a:r>
            <a:endParaRPr/>
          </a:p>
        </p:txBody>
      </p:sp>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 descr=""/>
          <p:cNvPicPr>
            <a:picLocks noChangeAspect="1" noChangeArrowheads="1"/>
          </p:cNvPicPr>
          <p:nvPr/>
        </p:nvPicPr>
        <p:blipFill>
          <a:blip r:embed="rId59"/>
          <a:srcRect/>
          <a:stretch>
            <a:fillRect/>
          </a:stretch>
        </p:blipFill>
        <p:spPr>
          <a:xfrm>
            <a:off x="457200" y="274637"/>
            <a:ext cx="8229600" cy="1341437"/>
          </a:xfrm>
          <a:prstGeom prst="rect">
            <a:avLst/>
          </a:prstGeom>
          <a:noFill/>
          <a:ln/>
        </p:spPr>
      </p:pic>
      <p:sp>
        <p:nvSpPr>
          <p:cNvPr id="2" name=""/>
          <p:cNvSpPr/>
          <p:nvPr>
            <p:ph idx="1"/>
          </p:nvPr>
        </p:nvSpPr>
        <p:spPr>
          <a:xfrm>
            <a:off x="457200" y="1857375"/>
            <a:ext cx="8229600" cy="4451350"/>
          </a:xfrm>
          <a:prstGeom prst="rect">
            <a:avLst/>
          </a:prstGeom>
          <a:ln/>
        </p:spPr>
        <p:txBody>
          <a:bodyPr lIns="91440" tIns="45720" rIns="91440" bIns="45720" wrap="square" anchor="t"/>
          <a:lstStyle/>
          <a:p>
            <a:pPr indent="-411162" algn="l" defTabSz="914400">
              <a:buNone/>
            </a:pPr>
            <a:r>
              <a:rPr lang="en-US" sz="2800">
                <a:solidFill>
                  <a:srgbClr val="ffffff"/>
                </a:solidFill>
                <a:latin typeface="Verdana"/>
              </a:rPr>
              <a:t>	</a:t>
            </a:r>
            <a:r>
              <a:rPr lang="en-US" sz="2800">
                <a:solidFill>
                  <a:srgbClr val="FFFF00"/>
                </a:solidFill>
                <a:latin typeface="Verdana"/>
              </a:rPr>
              <a:t>Outline how variation, adaptation and selection are major components of evolution.</a:t>
            </a:r>
            <a:endParaRPr/>
          </a:p>
          <a:p>
            <a:pPr indent="-411162" algn="l" defTabSz="914400">
              <a:buNone/>
            </a:pPr>
            <a:r>
              <a:rPr lang="en-US" sz="2800">
                <a:solidFill>
                  <a:srgbClr val="ffffff"/>
                </a:solidFill>
                <a:latin typeface="Verdana"/>
              </a:rPr>
              <a:t>Differences in organisms</a:t>
            </a:r>
            <a:endParaRPr/>
          </a:p>
          <a:p>
            <a:pPr indent="-411162" algn="l" defTabSz="914400"/>
            <a:r>
              <a:rPr lang="en-US" sz="2800">
                <a:solidFill>
                  <a:srgbClr val="ffffff"/>
                </a:solidFill>
                <a:latin typeface="Verdana"/>
              </a:rPr>
              <a:t>How do they arise?</a:t>
            </a:r>
            <a:endParaRPr/>
          </a:p>
          <a:p>
            <a:pPr indent="-411162" algn="l" defTabSz="914400"/>
            <a:r>
              <a:rPr lang="en-US" sz="2800">
                <a:solidFill>
                  <a:srgbClr val="ffffff"/>
                </a:solidFill>
                <a:latin typeface="Verdana"/>
              </a:rPr>
              <a:t>Where do these changes happen?</a:t>
            </a:r>
            <a:endParaRPr/>
          </a:p>
          <a:p>
            <a:pPr indent="-411162" algn="l" defTabSz="914400"/>
            <a:r>
              <a:rPr lang="en-US" sz="2800">
                <a:solidFill>
                  <a:srgbClr val="ffffff"/>
                </a:solidFill>
                <a:latin typeface="Verdana"/>
              </a:rPr>
              <a:t>How can they be passed on?</a:t>
            </a:r>
            <a:endParaRPr/>
          </a:p>
          <a:p>
            <a:pPr indent="-411162" algn="l" defTabSz="914400"/>
            <a:endParaRPr lang="en-US" sz="2800">
              <a:solidFill>
                <a:srgbClr val="ffffff"/>
              </a:solidFill>
              <a:latin typeface="Verdana"/>
            </a:endParaRPr>
          </a:p>
        </p:txBody>
      </p:sp>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 descr=""/>
          <p:cNvPicPr>
            <a:picLocks noChangeAspect="1" noChangeArrowheads="1"/>
          </p:cNvPicPr>
          <p:nvPr/>
        </p:nvPicPr>
        <p:blipFill>
          <a:blip r:embed="rId61"/>
          <a:srcRect/>
          <a:stretch>
            <a:fillRect/>
          </a:stretch>
        </p:blipFill>
        <p:spPr>
          <a:xfrm>
            <a:off x="457200" y="274637"/>
            <a:ext cx="8229600" cy="1341437"/>
          </a:xfrm>
          <a:prstGeom prst="rect">
            <a:avLst/>
          </a:prstGeom>
          <a:noFill/>
          <a:ln/>
        </p:spPr>
      </p:pic>
      <p:sp>
        <p:nvSpPr>
          <p:cNvPr id="2" name=""/>
          <p:cNvSpPr/>
          <p:nvPr>
            <p:ph idx="1"/>
          </p:nvPr>
        </p:nvSpPr>
        <p:spPr>
          <a:xfrm>
            <a:off x="457200" y="1285875"/>
            <a:ext cx="8229600" cy="5214937"/>
          </a:xfrm>
          <a:prstGeom prst="rect">
            <a:avLst/>
          </a:prstGeom>
          <a:ln/>
        </p:spPr>
        <p:txBody>
          <a:bodyPr lIns="91440" tIns="45720" rIns="91440" bIns="45720" wrap="square" anchor="t"/>
          <a:lstStyle/>
          <a:p>
            <a:pPr indent="-411162" algn="l" defTabSz="914400"/>
            <a:r>
              <a:rPr lang="en-US" sz="2400">
                <a:solidFill>
                  <a:srgbClr val="ffffff"/>
                </a:solidFill>
                <a:latin typeface="Verdana"/>
              </a:rPr>
              <a:t>Variation in organisms characteristics are caused by the organisms having </a:t>
            </a:r>
            <a:r>
              <a:rPr lang="en-US" sz="2400">
                <a:solidFill>
                  <a:srgbClr val="FFFF00"/>
                </a:solidFill>
                <a:latin typeface="Verdana"/>
              </a:rPr>
              <a:t>different alleles of genes.</a:t>
            </a:r>
            <a:endParaRPr/>
          </a:p>
          <a:p>
            <a:pPr indent="-411162" algn="l" defTabSz="914400"/>
            <a:r>
              <a:rPr lang="en-US" sz="2400">
                <a:solidFill>
                  <a:srgbClr val="ffffff"/>
                </a:solidFill>
                <a:latin typeface="Verdana"/>
              </a:rPr>
              <a:t>Some differences enable the organism to </a:t>
            </a:r>
            <a:r>
              <a:rPr lang="en-US" sz="2400">
                <a:solidFill>
                  <a:srgbClr val="FFFF00"/>
                </a:solidFill>
                <a:latin typeface="Verdana"/>
              </a:rPr>
              <a:t>survive better (compete more successfully)</a:t>
            </a:r>
            <a:endParaRPr/>
          </a:p>
          <a:p>
            <a:pPr indent="-411162" algn="l" defTabSz="914400"/>
            <a:r>
              <a:rPr lang="en-US" sz="2400">
                <a:solidFill>
                  <a:srgbClr val="ffffff"/>
                </a:solidFill>
                <a:latin typeface="Verdana"/>
              </a:rPr>
              <a:t>The ones with beneficial alleles </a:t>
            </a:r>
            <a:r>
              <a:rPr lang="en-US" sz="2400">
                <a:solidFill>
                  <a:srgbClr val="FFFF00"/>
                </a:solidFill>
                <a:latin typeface="Verdana"/>
              </a:rPr>
              <a:t>survive, breed and pass on their alleles</a:t>
            </a:r>
            <a:r>
              <a:rPr lang="en-US" sz="2400">
                <a:solidFill>
                  <a:srgbClr val="7E4E99"/>
                </a:solidFill>
                <a:latin typeface="Verdana"/>
              </a:rPr>
              <a:t> </a:t>
            </a:r>
            <a:r>
              <a:rPr lang="en-US" sz="2400">
                <a:solidFill>
                  <a:srgbClr val="ffffff"/>
                </a:solidFill>
                <a:latin typeface="Verdana"/>
              </a:rPr>
              <a:t>to the next generation</a:t>
            </a:r>
            <a:endParaRPr/>
          </a:p>
          <a:p>
            <a:pPr indent="-411162" algn="l" defTabSz="914400"/>
            <a:r>
              <a:rPr lang="en-US" sz="2400">
                <a:solidFill>
                  <a:srgbClr val="ffffff"/>
                </a:solidFill>
                <a:latin typeface="Verdana"/>
              </a:rPr>
              <a:t>Those without beneficial alleles </a:t>
            </a:r>
            <a:r>
              <a:rPr lang="en-US" sz="2400">
                <a:solidFill>
                  <a:srgbClr val="FFFF00"/>
                </a:solidFill>
                <a:latin typeface="Verdana"/>
              </a:rPr>
              <a:t>die before they reproduce</a:t>
            </a:r>
            <a:r>
              <a:rPr lang="en-US" sz="2400">
                <a:solidFill>
                  <a:srgbClr val="ffffff"/>
                </a:solidFill>
                <a:latin typeface="Verdana"/>
              </a:rPr>
              <a:t>, so their alleles are less likely to be passed on.</a:t>
            </a:r>
            <a:endParaRPr/>
          </a:p>
          <a:p>
            <a:pPr indent="-411162" algn="l" defTabSz="914400"/>
            <a:r>
              <a:rPr lang="en-US" sz="2400">
                <a:solidFill>
                  <a:srgbClr val="ffffff"/>
                </a:solidFill>
                <a:latin typeface="Verdana"/>
              </a:rPr>
              <a:t>The beneficial alleles </a:t>
            </a:r>
            <a:r>
              <a:rPr lang="en-US" sz="2400">
                <a:solidFill>
                  <a:srgbClr val="FFFF00"/>
                </a:solidFill>
                <a:latin typeface="Verdana"/>
              </a:rPr>
              <a:t>increase in frequency </a:t>
            </a:r>
            <a:r>
              <a:rPr lang="en-US" sz="2400">
                <a:solidFill>
                  <a:srgbClr val="ffffff"/>
                </a:solidFill>
                <a:latin typeface="Verdana"/>
              </a:rPr>
              <a:t>in the population and may eventually produce a new species.</a:t>
            </a:r>
            <a:endParaRPr/>
          </a:p>
          <a:p>
            <a:pPr indent="-411162" algn="l" defTabSz="914400"/>
            <a:endParaRPr lang="en-US" sz="2800">
              <a:solidFill>
                <a:srgbClr val="ffffff"/>
              </a:solidFill>
              <a:latin typeface="Verdana"/>
            </a:endParaRPr>
          </a:p>
          <a:p>
            <a:pPr indent="-411162" algn="l" defTabSz="914400"/>
            <a:endParaRPr lang="en-US" sz="2800">
              <a:solidFill>
                <a:srgbClr val="ffffff"/>
              </a:solidFill>
              <a:latin typeface="Verdana"/>
            </a:endParaRPr>
          </a:p>
        </p:txBody>
      </p:sp>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 descr=""/>
          <p:cNvPicPr>
            <a:picLocks noChangeAspect="1" noChangeArrowheads="1"/>
          </p:cNvPicPr>
          <p:nvPr/>
        </p:nvPicPr>
        <p:blipFill>
          <a:blip r:embed="rId63"/>
          <a:srcRect/>
          <a:stretch>
            <a:fillRect/>
          </a:stretch>
        </p:blipFill>
        <p:spPr>
          <a:xfrm>
            <a:off x="457200" y="274637"/>
            <a:ext cx="8229600" cy="1341437"/>
          </a:xfrm>
          <a:prstGeom prst="rect">
            <a:avLst/>
          </a:prstGeom>
          <a:noFill/>
          <a:ln/>
        </p:spPr>
      </p:pic>
      <p:sp>
        <p:nvSpPr>
          <p:cNvPr id="2" name=""/>
          <p:cNvSpPr/>
          <p:nvPr>
            <p:ph idx="1"/>
          </p:nvPr>
        </p:nvSpPr>
        <p:spPr>
          <a:xfrm>
            <a:off x="457200" y="1357312"/>
            <a:ext cx="8229600" cy="4951412"/>
          </a:xfrm>
          <a:prstGeom prst="rect">
            <a:avLst/>
          </a:prstGeom>
          <a:ln/>
        </p:spPr>
        <p:txBody>
          <a:bodyPr lIns="91440" tIns="45720" rIns="91440" bIns="45720" wrap="square" anchor="t"/>
          <a:lstStyle/>
          <a:p>
            <a:pPr indent="-411162" algn="l" defTabSz="914400"/>
            <a:r>
              <a:rPr lang="en-US" sz="2400">
                <a:solidFill>
                  <a:srgbClr val="ffffff"/>
                </a:solidFill>
                <a:latin typeface="Verdana"/>
              </a:rPr>
              <a:t>Competition for food, water, minerals</a:t>
            </a:r>
            <a:endParaRPr/>
          </a:p>
          <a:p>
            <a:pPr indent="-411162" algn="l" defTabSz="914400"/>
            <a:r>
              <a:rPr lang="en-US" sz="2400">
                <a:solidFill>
                  <a:srgbClr val="ffffff"/>
                </a:solidFill>
                <a:latin typeface="Verdana"/>
              </a:rPr>
              <a:t>Predation, grazing</a:t>
            </a:r>
            <a:endParaRPr/>
          </a:p>
          <a:p>
            <a:pPr indent="-411162" algn="l" defTabSz="914400"/>
            <a:r>
              <a:rPr lang="en-US" sz="2400">
                <a:solidFill>
                  <a:srgbClr val="ffffff"/>
                </a:solidFill>
                <a:latin typeface="Verdana"/>
              </a:rPr>
              <a:t>Disease</a:t>
            </a:r>
            <a:endParaRPr/>
          </a:p>
          <a:p>
            <a:pPr indent="-411162" algn="l" defTabSz="914400"/>
            <a:r>
              <a:rPr lang="en-US" sz="2400">
                <a:solidFill>
                  <a:srgbClr val="ffffff"/>
                </a:solidFill>
                <a:latin typeface="Verdana"/>
              </a:rPr>
              <a:t>Physical and chemical factors</a:t>
            </a:r>
            <a:endParaRPr/>
          </a:p>
          <a:p>
            <a:pPr indent="-411162" algn="l" defTabSz="914400"/>
            <a:r>
              <a:rPr lang="en-US" sz="2400">
                <a:solidFill>
                  <a:srgbClr val="ffffff"/>
                </a:solidFill>
                <a:latin typeface="Verdana"/>
              </a:rPr>
              <a:t>Competition for mates</a:t>
            </a:r>
            <a:endParaRPr/>
          </a:p>
          <a:p>
            <a:pPr indent="-411162" algn="l" defTabSz="914400"/>
            <a:r>
              <a:rPr lang="en-US" sz="2400">
                <a:solidFill>
                  <a:srgbClr val="ffffff"/>
                </a:solidFill>
                <a:latin typeface="Verdana"/>
              </a:rPr>
              <a:t>Competition for space, nesting sites, territory etc</a:t>
            </a:r>
            <a:endParaRPr/>
          </a:p>
          <a:p>
            <a:pPr indent="-411162" algn="l" defTabSz="914400">
              <a:buNone/>
            </a:pPr>
            <a:r>
              <a:rPr lang="en-US" sz="2400">
                <a:solidFill>
                  <a:srgbClr val="ffffff"/>
                </a:solidFill>
                <a:latin typeface="Verdana"/>
              </a:rPr>
              <a:t>An allele that helps an organism compete better is </a:t>
            </a:r>
            <a:r>
              <a:rPr lang="en-US" sz="2400">
                <a:solidFill>
                  <a:srgbClr val="FFFF00"/>
                </a:solidFill>
                <a:latin typeface="Verdana"/>
              </a:rPr>
              <a:t>“selected for”, increases in frequency</a:t>
            </a:r>
            <a:endParaRPr/>
          </a:p>
          <a:p>
            <a:pPr indent="-411162" algn="l" defTabSz="914400">
              <a:buNone/>
            </a:pPr>
            <a:r>
              <a:rPr lang="en-US" sz="2400">
                <a:solidFill>
                  <a:srgbClr val="ffffff"/>
                </a:solidFill>
                <a:latin typeface="Verdana"/>
              </a:rPr>
              <a:t>An allele that fails to help an organism survive is usually </a:t>
            </a:r>
            <a:r>
              <a:rPr lang="en-US" sz="2400">
                <a:solidFill>
                  <a:srgbClr val="FFFF00"/>
                </a:solidFill>
                <a:latin typeface="Verdana"/>
              </a:rPr>
              <a:t>“selected against”, decreases in frequency</a:t>
            </a:r>
            <a:endParaRPr/>
          </a:p>
          <a:p>
            <a:pPr indent="-411162" algn="l" defTabSz="914400"/>
            <a:endParaRPr lang="en-US" sz="2800">
              <a:solidFill>
                <a:srgbClr val="ffffff"/>
              </a:solidFill>
              <a:latin typeface="Verdana"/>
            </a:endParaRPr>
          </a:p>
          <a:p>
            <a:pPr indent="-411162" algn="l" defTabSz="914400"/>
            <a:endParaRPr lang="en-US" sz="2800">
              <a:solidFill>
                <a:srgbClr val="ffffff"/>
              </a:solidFill>
              <a:latin typeface="Verdana"/>
            </a:endParaRPr>
          </a:p>
          <a:p>
            <a:pPr indent="-411162" algn="l" defTabSz="914400"/>
            <a:r>
              <a:rPr lang="en-US" sz="2800">
                <a:solidFill>
                  <a:srgbClr val="ffffff"/>
                </a:solidFill>
                <a:latin typeface="Verdana"/>
              </a:rPr>
              <a:t> </a:t>
            </a:r>
            <a:endParaRPr/>
          </a:p>
        </p:txBody>
      </p:sp>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 descr=""/>
          <p:cNvPicPr>
            <a:picLocks noChangeAspect="1" noChangeArrowheads="1"/>
          </p:cNvPicPr>
          <p:nvPr/>
        </p:nvPicPr>
        <p:blipFill>
          <a:blip r:embed="rId65"/>
          <a:srcRect/>
          <a:stretch>
            <a:fillRect/>
          </a:stretch>
        </p:blipFill>
        <p:spPr>
          <a:xfrm>
            <a:off x="457200" y="-176212"/>
            <a:ext cx="8229600" cy="2286000"/>
          </a:xfrm>
          <a:prstGeom prst="rect">
            <a:avLst/>
          </a:prstGeom>
          <a:noFill/>
          <a:ln/>
        </p:spPr>
      </p:pic>
      <p:sp>
        <p:nvSpPr>
          <p:cNvPr id="2" name=""/>
          <p:cNvSpPr/>
          <p:nvPr>
            <p:ph sz="half" idx="1"/>
          </p:nvPr>
        </p:nvSpPr>
        <p:spPr>
          <a:xfrm>
            <a:off x="0" y="1785937"/>
            <a:ext cx="4495800" cy="4340225"/>
          </a:xfrm>
          <a:prstGeom prst="rect">
            <a:avLst/>
          </a:prstGeom>
          <a:ln/>
        </p:spPr>
        <p:txBody>
          <a:bodyPr lIns="91440" tIns="45720" rIns="91440" bIns="45720" wrap="square" anchor="t"/>
          <a:lstStyle/>
          <a:p>
            <a:pPr>
              <a:buNone/>
            </a:pPr>
            <a:r>
              <a:rPr lang="en-US" sz="2000"/>
              <a:t>	Darwin proposed that Natural Selection could lead to new species being produced over time. </a:t>
            </a:r>
            <a:endParaRPr/>
          </a:p>
          <a:p>
            <a:pPr>
              <a:buNone/>
            </a:pPr>
            <a:r>
              <a:rPr lang="en-US" sz="2000"/>
              <a:t>	This was his explanation for the large number of different species of finch found in the Galapagos Islands. </a:t>
            </a:r>
            <a:endParaRPr/>
          </a:p>
          <a:p>
            <a:pPr>
              <a:buNone/>
            </a:pPr>
            <a:r>
              <a:rPr lang="en-US" sz="2000"/>
              <a:t>	Each species has adaptations to its body, beak and feet that allow it to feed on specific types of food in specific areas. </a:t>
            </a:r>
            <a:endParaRPr/>
          </a:p>
        </p:txBody>
      </p:sp>
      <p:pic>
        <p:nvPicPr>
          <p:cNvPr id="33" name="" descr=""/>
          <p:cNvPicPr>
            <a:picLocks noChangeAspect="1" noChangeArrowheads="1"/>
          </p:cNvPicPr>
          <p:nvPr/>
        </p:nvPicPr>
        <p:blipFill>
          <a:blip r:embed="rId66"/>
          <a:srcRect l="0" t="0" r="0" b="0"/>
          <a:stretch>
            <a:fillRect/>
          </a:stretch>
        </p:blipFill>
        <p:spPr>
          <a:xfrm>
            <a:off x="4857750" y="1735137"/>
            <a:ext cx="3143250" cy="4837112"/>
          </a:xfrm>
          <a:prstGeom prst="rect">
            <a:avLst/>
          </a:prstGeom>
          <a:noFill/>
          <a:ln/>
        </p:spPr>
      </p:pic>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 descr=""/>
          <p:cNvPicPr>
            <a:picLocks noChangeAspect="1" noChangeArrowheads="1"/>
          </p:cNvPicPr>
          <p:nvPr/>
        </p:nvPicPr>
        <p:blipFill>
          <a:blip r:embed="rId68"/>
          <a:srcRect/>
          <a:stretch>
            <a:fillRect/>
          </a:stretch>
        </p:blipFill>
        <p:spPr>
          <a:xfrm>
            <a:off x="457200" y="274637"/>
            <a:ext cx="8229600" cy="1341437"/>
          </a:xfrm>
          <a:prstGeom prst="rect">
            <a:avLst/>
          </a:prstGeom>
          <a:noFill/>
          <a:ln/>
        </p:spPr>
      </p:pic>
      <p:pic>
        <p:nvPicPr>
          <p:cNvPr id="35" name="" descr=""/>
          <p:cNvPicPr>
            <a:picLocks noChangeAspect="1" noChangeArrowheads="1"/>
          </p:cNvPicPr>
          <p:nvPr/>
        </p:nvPicPr>
        <p:blipFill>
          <a:blip r:embed="rId69"/>
          <a:srcRect l="0" t="0" r="0" b="0"/>
          <a:stretch>
            <a:fillRect/>
          </a:stretch>
        </p:blipFill>
        <p:spPr>
          <a:xfrm>
            <a:off x="1285875" y="1285875"/>
            <a:ext cx="6786562" cy="5214937"/>
          </a:xfrm>
          <a:prstGeom prst="rect">
            <a:avLst/>
          </a:prstGeom>
          <a:noFill/>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 descr=""/>
          <p:cNvPicPr>
            <a:picLocks noChangeAspect="1" noChangeArrowheads="1"/>
          </p:cNvPicPr>
          <p:nvPr/>
        </p:nvPicPr>
        <p:blipFill>
          <a:blip r:embed="rId19"/>
          <a:srcRect/>
          <a:stretch>
            <a:fillRect/>
          </a:stretch>
        </p:blipFill>
        <p:spPr>
          <a:xfrm>
            <a:off x="457200" y="274637"/>
            <a:ext cx="8229600" cy="1341437"/>
          </a:xfrm>
          <a:prstGeom prst="rect">
            <a:avLst/>
          </a:prstGeom>
          <a:noFill/>
          <a:ln/>
        </p:spPr>
      </p:pic>
      <p:sp>
        <p:nvSpPr>
          <p:cNvPr id="2" name=""/>
          <p:cNvSpPr/>
          <p:nvPr>
            <p:ph idx="1"/>
          </p:nvPr>
        </p:nvSpPr>
        <p:spPr>
          <a:xfrm>
            <a:off x="457200" y="1600200"/>
            <a:ext cx="8229600" cy="4708525"/>
          </a:xfrm>
          <a:prstGeom prst="rect">
            <a:avLst/>
          </a:prstGeom>
          <a:ln/>
        </p:spPr>
        <p:txBody>
          <a:bodyPr lIns="91440" tIns="45720" rIns="91440" bIns="45720" wrap="square" anchor="t"/>
          <a:lstStyle/>
          <a:p>
            <a:pPr indent="-411162" algn="l" defTabSz="914400"/>
            <a:r>
              <a:rPr lang="en-US" sz="2800">
                <a:solidFill>
                  <a:srgbClr val="A379BB"/>
                </a:solidFill>
                <a:latin typeface="Verdana"/>
              </a:rPr>
              <a:t>Give a </a:t>
            </a:r>
            <a:r>
              <a:rPr lang="en-US" sz="2800">
                <a:solidFill>
                  <a:srgbClr val="FFFF00"/>
                </a:solidFill>
                <a:latin typeface="Verdana"/>
              </a:rPr>
              <a:t>definition</a:t>
            </a:r>
            <a:r>
              <a:rPr lang="en-US" sz="2800">
                <a:solidFill>
                  <a:srgbClr val="A379BB"/>
                </a:solidFill>
                <a:latin typeface="Verdana"/>
              </a:rPr>
              <a:t> of Variation </a:t>
            </a:r>
            <a:endParaRPr/>
          </a:p>
          <a:p>
            <a:pPr indent="-411162" algn="l" defTabSz="914400">
              <a:buNone/>
            </a:pPr>
            <a:r>
              <a:rPr lang="en-US" sz="2800">
                <a:solidFill>
                  <a:srgbClr val="A379BB"/>
                </a:solidFill>
                <a:latin typeface="Verdana"/>
              </a:rPr>
              <a:t>	Variation is the range of differences that there are between individual organisms. </a:t>
            </a:r>
            <a:endParaRPr/>
          </a:p>
          <a:p>
            <a:pPr indent="-411162" algn="l" defTabSz="914400">
              <a:buNone/>
            </a:pPr>
            <a:endParaRPr lang="en-US" sz="2800">
              <a:solidFill>
                <a:srgbClr val="ffffff"/>
              </a:solidFill>
              <a:latin typeface="Verdana"/>
            </a:endParaRPr>
          </a:p>
        </p:txBody>
      </p:sp>
      <p:pic>
        <p:nvPicPr>
          <p:cNvPr id="3" name="" descr=""/>
          <p:cNvPicPr>
            <a:picLocks noChangeAspect="1" noChangeArrowheads="1"/>
          </p:cNvPicPr>
          <p:nvPr/>
        </p:nvPicPr>
        <p:blipFill>
          <a:blip r:embed="rId20"/>
          <a:srcRect/>
          <a:stretch>
            <a:fillRect/>
          </a:stretch>
        </p:blipFill>
        <p:spPr>
          <a:xfrm>
            <a:off x="1071562" y="3286125"/>
            <a:ext cx="3429000" cy="3154362"/>
          </a:xfrm>
          <a:prstGeom prst="rect">
            <a:avLst/>
          </a:prstGeom>
          <a:noFill/>
          <a:ln/>
        </p:spPr>
      </p:pic>
      <p:pic>
        <p:nvPicPr>
          <p:cNvPr id="4" name="" descr=""/>
          <p:cNvPicPr>
            <a:picLocks noChangeAspect="1" noChangeArrowheads="1"/>
          </p:cNvPicPr>
          <p:nvPr/>
        </p:nvPicPr>
        <p:blipFill>
          <a:blip r:embed="rId21"/>
          <a:srcRect/>
          <a:stretch>
            <a:fillRect/>
          </a:stretch>
        </p:blipFill>
        <p:spPr>
          <a:xfrm>
            <a:off x="5429250" y="3286125"/>
            <a:ext cx="2857500" cy="3143250"/>
          </a:xfrm>
          <a:prstGeom prst="rect">
            <a:avLst/>
          </a:prstGeom>
          <a:noFill/>
          <a:ln/>
        </p:spPr>
      </p:pic>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 descr=""/>
          <p:cNvPicPr>
            <a:picLocks noChangeAspect="1" noChangeArrowheads="1"/>
          </p:cNvPicPr>
          <p:nvPr/>
        </p:nvPicPr>
        <p:blipFill>
          <a:blip r:embed="rId71"/>
          <a:srcRect/>
          <a:stretch>
            <a:fillRect/>
          </a:stretch>
        </p:blipFill>
        <p:spPr>
          <a:xfrm>
            <a:off x="457200" y="103187"/>
            <a:ext cx="8229600" cy="1719262"/>
          </a:xfrm>
          <a:prstGeom prst="rect">
            <a:avLst/>
          </a:prstGeom>
          <a:noFill/>
          <a:ln/>
        </p:spPr>
      </p:pic>
      <p:sp>
        <p:nvSpPr>
          <p:cNvPr id="2" name=""/>
          <p:cNvSpPr/>
          <p:nvPr>
            <p:ph idx="1"/>
          </p:nvPr>
        </p:nvSpPr>
        <p:spPr>
          <a:xfrm>
            <a:off x="457200" y="1428750"/>
            <a:ext cx="8229600" cy="4879975"/>
          </a:xfrm>
          <a:prstGeom prst="rect">
            <a:avLst/>
          </a:prstGeom>
          <a:ln/>
        </p:spPr>
        <p:txBody>
          <a:bodyPr lIns="91440" tIns="45720" rIns="91440" bIns="45720" wrap="square" anchor="t"/>
          <a:lstStyle/>
          <a:p>
            <a:pPr indent="-411162" algn="l" defTabSz="914400"/>
            <a:r>
              <a:rPr lang="en-US" sz="2800">
                <a:solidFill>
                  <a:srgbClr val="ffffff"/>
                </a:solidFill>
                <a:latin typeface="Verdana"/>
              </a:rPr>
              <a:t>Speciation occurs when there is a </a:t>
            </a:r>
            <a:r>
              <a:rPr lang="en-US" sz="2800">
                <a:solidFill>
                  <a:srgbClr val="FFFF00"/>
                </a:solidFill>
                <a:latin typeface="Verdana"/>
              </a:rPr>
              <a:t>“Reproductive Barrier”, </a:t>
            </a:r>
            <a:r>
              <a:rPr lang="en-US" sz="2800">
                <a:solidFill>
                  <a:srgbClr val="ffffff"/>
                </a:solidFill>
                <a:latin typeface="Verdana"/>
              </a:rPr>
              <a:t>some thing that stops members of an original population  passing their alleles freely among all members</a:t>
            </a:r>
            <a:endParaRPr/>
          </a:p>
          <a:p>
            <a:pPr indent="-411162" algn="l" defTabSz="914400"/>
            <a:r>
              <a:rPr lang="en-US" sz="2800">
                <a:solidFill>
                  <a:srgbClr val="ffffff"/>
                </a:solidFill>
                <a:latin typeface="Verdana"/>
              </a:rPr>
              <a:t>The barrier may be a geographical barrier = ALLOPATRIC speciation</a:t>
            </a:r>
            <a:endParaRPr/>
          </a:p>
          <a:p>
            <a:pPr indent="-411162" algn="l" defTabSz="914400"/>
            <a:r>
              <a:rPr lang="en-US" sz="2800">
                <a:solidFill>
                  <a:srgbClr val="ffffff"/>
                </a:solidFill>
                <a:latin typeface="Verdana"/>
              </a:rPr>
              <a:t>The barrier may be behavioural, biochemical, or anatomical =SYMPATRIC speciation</a:t>
            </a:r>
            <a:endParaRPr/>
          </a:p>
          <a:p>
            <a:pPr indent="-411162" algn="l" defTabSz="914400"/>
            <a:endParaRPr lang="en-US" sz="2800">
              <a:solidFill>
                <a:srgbClr val="ffffff"/>
              </a:solidFill>
              <a:latin typeface="Verdana"/>
            </a:endParaRPr>
          </a:p>
          <a:p>
            <a:pPr indent="-411162" algn="l" defTabSz="914400"/>
            <a:endParaRPr lang="en-US" sz="2800">
              <a:solidFill>
                <a:srgbClr val="ffffff"/>
              </a:solidFill>
              <a:latin typeface="Verdana"/>
            </a:endParaRPr>
          </a:p>
        </p:txBody>
      </p:sp>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 descr=""/>
          <p:cNvPicPr>
            <a:picLocks noChangeAspect="1" noChangeArrowheads="1"/>
          </p:cNvPicPr>
          <p:nvPr/>
        </p:nvPicPr>
        <p:blipFill>
          <a:blip r:embed="rId73"/>
          <a:srcRect/>
          <a:stretch>
            <a:fillRect/>
          </a:stretch>
        </p:blipFill>
        <p:spPr>
          <a:xfrm>
            <a:off x="457200" y="60325"/>
            <a:ext cx="8229600" cy="1787525"/>
          </a:xfrm>
          <a:prstGeom prst="rect">
            <a:avLst/>
          </a:prstGeom>
          <a:noFill/>
          <a:ln/>
        </p:spPr>
      </p:pic>
      <p:sp>
        <p:nvSpPr>
          <p:cNvPr id="2" name=""/>
          <p:cNvSpPr/>
          <p:nvPr>
            <p:ph sz="half" idx="1"/>
          </p:nvPr>
        </p:nvSpPr>
        <p:spPr>
          <a:xfrm>
            <a:off x="457200" y="1600200"/>
            <a:ext cx="4038600" cy="4525962"/>
          </a:xfrm>
          <a:prstGeom prst="rect">
            <a:avLst/>
          </a:prstGeom>
          <a:ln/>
        </p:spPr>
        <p:txBody>
          <a:bodyPr lIns="91440" tIns="45720" rIns="91440" bIns="45720" wrap="square" anchor="t"/>
          <a:lstStyle/>
          <a:p>
            <a:endParaRPr/>
          </a:p>
        </p:txBody>
      </p:sp>
      <p:sp>
        <p:nvSpPr>
          <p:cNvPr id="3" name=""/>
          <p:cNvSpPr/>
          <p:nvPr>
            <p:ph sz="half" idx="1"/>
          </p:nvPr>
        </p:nvSpPr>
        <p:spPr>
          <a:xfrm>
            <a:off x="3924300" y="1125537"/>
            <a:ext cx="4968875" cy="5000625"/>
          </a:xfrm>
          <a:prstGeom prst="rect">
            <a:avLst/>
          </a:prstGeom>
          <a:ln/>
        </p:spPr>
        <p:txBody>
          <a:bodyPr lIns="91440" tIns="45720" rIns="91440" bIns="45720" wrap="square" anchor="t"/>
          <a:lstStyle/>
          <a:p>
            <a:pPr/>
            <a:r>
              <a:rPr lang="en-US" sz="2000"/>
              <a:t>One large interbreeding population exists at the start of the process</a:t>
            </a:r>
            <a:endParaRPr/>
          </a:p>
          <a:p>
            <a:pPr/>
            <a:r>
              <a:rPr lang="en-US" sz="2000"/>
              <a:t>Two isolated populations are created by the formation of a barrier - in this case, rising sea level. </a:t>
            </a:r>
            <a:endParaRPr/>
          </a:p>
          <a:p>
            <a:pPr/>
            <a:r>
              <a:rPr lang="en-US" sz="2000"/>
              <a:t>Subsequent to their separation, the two populations diverge in response to differing selective pressures. </a:t>
            </a:r>
            <a:endParaRPr/>
          </a:p>
          <a:p>
            <a:pPr/>
            <a:r>
              <a:rPr lang="en-US" sz="2000"/>
              <a:t>At this point, the two populations are proto-species. </a:t>
            </a:r>
            <a:endParaRPr/>
          </a:p>
          <a:p>
            <a:pPr/>
            <a:r>
              <a:rPr lang="en-US" sz="2000"/>
              <a:t>They may diverge even further and become unable to interbreed at all. </a:t>
            </a:r>
            <a:endParaRPr/>
          </a:p>
        </p:txBody>
      </p:sp>
      <p:pic>
        <p:nvPicPr>
          <p:cNvPr id="38" name="" descr=""/>
          <p:cNvPicPr>
            <a:picLocks noChangeAspect="1" noChangeArrowheads="1"/>
          </p:cNvPicPr>
          <p:nvPr/>
        </p:nvPicPr>
        <p:blipFill>
          <a:blip r:embed="rId74"/>
          <a:srcRect/>
          <a:stretch>
            <a:fillRect/>
          </a:stretch>
        </p:blipFill>
        <p:spPr>
          <a:xfrm>
            <a:off x="250825" y="1125537"/>
            <a:ext cx="3816350" cy="5491162"/>
          </a:xfrm>
          <a:prstGeom prst="rect">
            <a:avLst/>
          </a:prstGeom>
          <a:noFill/>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 descr=""/>
          <p:cNvPicPr>
            <a:picLocks noChangeAspect="1" noChangeArrowheads="1"/>
          </p:cNvPicPr>
          <p:nvPr/>
        </p:nvPicPr>
        <p:blipFill>
          <a:blip r:embed="rId76"/>
          <a:srcRect/>
          <a:stretch>
            <a:fillRect/>
          </a:stretch>
        </p:blipFill>
        <p:spPr>
          <a:xfrm>
            <a:off x="457200" y="274637"/>
            <a:ext cx="8229600" cy="1341437"/>
          </a:xfrm>
          <a:prstGeom prst="rect">
            <a:avLst/>
          </a:prstGeom>
          <a:noFill/>
          <a:ln/>
        </p:spPr>
      </p:pic>
      <p:sp>
        <p:nvSpPr>
          <p:cNvPr id="2" name=""/>
          <p:cNvSpPr/>
          <p:nvPr>
            <p:ph idx="1"/>
          </p:nvPr>
        </p:nvSpPr>
        <p:spPr>
          <a:xfrm>
            <a:off x="457200" y="1428750"/>
            <a:ext cx="8229600" cy="4879975"/>
          </a:xfrm>
          <a:prstGeom prst="rect">
            <a:avLst/>
          </a:prstGeom>
          <a:ln/>
        </p:spPr>
        <p:txBody>
          <a:bodyPr lIns="91440" tIns="45720" rIns="91440" bIns="45720" wrap="square" anchor="t"/>
          <a:lstStyle/>
          <a:p>
            <a:pPr indent="-411162" algn="l" defTabSz="914400"/>
            <a:r>
              <a:rPr lang="en-US" sz="2800">
                <a:solidFill>
                  <a:srgbClr val="000000"/>
                </a:solidFill>
                <a:latin typeface="Verdana"/>
              </a:rPr>
              <a:t>When there is NO geographical barrier</a:t>
            </a:r>
            <a:endParaRPr/>
          </a:p>
          <a:p>
            <a:pPr indent="-411162" algn="l" defTabSz="914400"/>
            <a:r>
              <a:rPr lang="en-US" sz="2800">
                <a:solidFill>
                  <a:srgbClr val="000000"/>
                </a:solidFill>
                <a:latin typeface="Verdana"/>
              </a:rPr>
              <a:t>Initially individuals in the original species may have variations that can be divisive of the population. </a:t>
            </a:r>
            <a:endParaRPr/>
          </a:p>
          <a:p>
            <a:pPr indent="-411162" algn="l" defTabSz="914400"/>
            <a:r>
              <a:rPr lang="en-US" sz="2800">
                <a:solidFill>
                  <a:srgbClr val="000000"/>
                </a:solidFill>
                <a:latin typeface="Verdana"/>
              </a:rPr>
              <a:t>Eg in birds some might have slightly: different shaped beaks </a:t>
            </a:r>
            <a:endParaRPr/>
          </a:p>
          <a:p>
            <a:pPr indent="-411162" algn="l" defTabSz="914400"/>
            <a:r>
              <a:rPr lang="en-US" sz="2800">
                <a:solidFill>
                  <a:srgbClr val="000000"/>
                </a:solidFill>
                <a:latin typeface="Verdana"/>
              </a:rPr>
              <a:t>shorter wings, </a:t>
            </a:r>
            <a:endParaRPr/>
          </a:p>
          <a:p>
            <a:pPr indent="-411162" algn="l" defTabSz="914400"/>
            <a:r>
              <a:rPr lang="en-US" sz="2800">
                <a:solidFill>
                  <a:srgbClr val="000000"/>
                </a:solidFill>
                <a:latin typeface="Verdana"/>
              </a:rPr>
              <a:t>better nocturnal vision, </a:t>
            </a:r>
            <a:endParaRPr/>
          </a:p>
          <a:p>
            <a:pPr indent="-411162" algn="l" defTabSz="914400"/>
            <a:r>
              <a:rPr lang="en-US" sz="2800">
                <a:solidFill>
                  <a:srgbClr val="000000"/>
                </a:solidFill>
                <a:latin typeface="Verdana"/>
              </a:rPr>
              <a:t>different colour plumage or courting behaviour, etc</a:t>
            </a:r>
            <a:endParaRPr/>
          </a:p>
        </p:txBody>
      </p:sp>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 descr=""/>
          <p:cNvPicPr>
            <a:picLocks noChangeAspect="1" noChangeArrowheads="1"/>
          </p:cNvPicPr>
          <p:nvPr/>
        </p:nvPicPr>
        <p:blipFill>
          <a:blip r:embed="rId78"/>
          <a:srcRect/>
          <a:stretch>
            <a:fillRect/>
          </a:stretch>
        </p:blipFill>
        <p:spPr>
          <a:xfrm>
            <a:off x="457200" y="103187"/>
            <a:ext cx="8229600" cy="1719262"/>
          </a:xfrm>
          <a:prstGeom prst="rect">
            <a:avLst/>
          </a:prstGeom>
          <a:noFill/>
          <a:ln/>
        </p:spPr>
      </p:pic>
      <p:pic>
        <p:nvPicPr>
          <p:cNvPr id="41" name="" descr=""/>
          <p:cNvPicPr>
            <a:picLocks noChangeAspect="1" noChangeArrowheads="1"/>
          </p:cNvPicPr>
          <p:nvPr/>
        </p:nvPicPr>
        <p:blipFill>
          <a:blip r:embed="rId79"/>
          <a:srcRect l="0" t="0" r="0" b="0"/>
          <a:stretch>
            <a:fillRect/>
          </a:stretch>
        </p:blipFill>
        <p:spPr>
          <a:xfrm>
            <a:off x="357187" y="1214437"/>
            <a:ext cx="3048000" cy="2095500"/>
          </a:xfrm>
          <a:prstGeom prst="rect">
            <a:avLst/>
          </a:prstGeom>
          <a:noFill/>
          <a:ln/>
        </p:spPr>
      </p:pic>
      <p:pic>
        <p:nvPicPr>
          <p:cNvPr id="42" name="" descr=""/>
          <p:cNvPicPr>
            <a:picLocks noChangeAspect="1" noChangeArrowheads="1"/>
          </p:cNvPicPr>
          <p:nvPr/>
        </p:nvPicPr>
        <p:blipFill>
          <a:blip r:embed="rId80"/>
          <a:srcRect/>
          <a:stretch>
            <a:fillRect/>
          </a:stretch>
        </p:blipFill>
        <p:spPr>
          <a:xfrm>
            <a:off x="6096000" y="4456112"/>
            <a:ext cx="2833687" cy="2249487"/>
          </a:xfrm>
          <a:prstGeom prst="rect">
            <a:avLst/>
          </a:prstGeom>
          <a:noFill/>
          <a:ln/>
        </p:spPr>
      </p:pic>
      <p:pic>
        <p:nvPicPr>
          <p:cNvPr id="43" name="" descr=""/>
          <p:cNvPicPr>
            <a:picLocks noChangeAspect="1" noChangeArrowheads="1"/>
          </p:cNvPicPr>
          <p:nvPr/>
        </p:nvPicPr>
        <p:blipFill>
          <a:blip r:embed="rId81"/>
          <a:srcRect/>
          <a:stretch>
            <a:fillRect/>
          </a:stretch>
        </p:blipFill>
        <p:spPr>
          <a:xfrm>
            <a:off x="3429000" y="1928812"/>
            <a:ext cx="2733675" cy="4038600"/>
          </a:xfrm>
          <a:prstGeom prst="rect">
            <a:avLst/>
          </a:prstGeom>
          <a:noFill/>
          <a:ln/>
        </p:spPr>
      </p:pic>
      <p:pic>
        <p:nvPicPr>
          <p:cNvPr id="44" name="" descr=""/>
          <p:cNvPicPr>
            <a:picLocks noChangeAspect="1" noChangeArrowheads="1"/>
          </p:cNvPicPr>
          <p:nvPr/>
        </p:nvPicPr>
        <p:blipFill>
          <a:blip r:embed="rId82"/>
          <a:srcRect/>
          <a:stretch>
            <a:fillRect/>
          </a:stretch>
        </p:blipFill>
        <p:spPr>
          <a:xfrm>
            <a:off x="6786562" y="1071562"/>
            <a:ext cx="1919287" cy="3214687"/>
          </a:xfrm>
          <a:prstGeom prst="rect">
            <a:avLst/>
          </a:prstGeom>
          <a:noFill/>
          <a:ln/>
        </p:spPr>
      </p:pic>
      <p:pic>
        <p:nvPicPr>
          <p:cNvPr id="45" name="" descr=""/>
          <p:cNvPicPr>
            <a:picLocks noChangeAspect="1" noChangeArrowheads="1"/>
          </p:cNvPicPr>
          <p:nvPr/>
        </p:nvPicPr>
        <p:blipFill>
          <a:blip r:embed="rId83"/>
          <a:srcRect/>
          <a:stretch>
            <a:fillRect/>
          </a:stretch>
        </p:blipFill>
        <p:spPr>
          <a:xfrm>
            <a:off x="214312" y="3714750"/>
            <a:ext cx="2925762" cy="2928937"/>
          </a:xfrm>
          <a:prstGeom prst="rect">
            <a:avLst/>
          </a:prstGeom>
          <a:noFill/>
          <a:ln/>
        </p:spPr>
      </p:pic>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 descr=""/>
          <p:cNvPicPr>
            <a:picLocks noChangeAspect="1" noChangeArrowheads="1"/>
          </p:cNvPicPr>
          <p:nvPr/>
        </p:nvPicPr>
        <p:blipFill>
          <a:blip r:embed="rId85"/>
          <a:srcRect/>
          <a:stretch>
            <a:fillRect/>
          </a:stretch>
        </p:blipFill>
        <p:spPr>
          <a:xfrm>
            <a:off x="457200" y="0"/>
            <a:ext cx="8229600" cy="1328737"/>
          </a:xfrm>
          <a:prstGeom prst="rect">
            <a:avLst/>
          </a:prstGeom>
          <a:noFill/>
          <a:ln/>
        </p:spPr>
      </p:pic>
      <p:sp>
        <p:nvSpPr>
          <p:cNvPr id="2" name=""/>
          <p:cNvSpPr/>
          <p:nvPr>
            <p:ph idx="1"/>
          </p:nvPr>
        </p:nvSpPr>
        <p:spPr>
          <a:xfrm>
            <a:off x="457200" y="1052512"/>
            <a:ext cx="8229600" cy="5256212"/>
          </a:xfrm>
          <a:prstGeom prst="rect">
            <a:avLst/>
          </a:prstGeom>
          <a:ln/>
        </p:spPr>
        <p:txBody>
          <a:bodyPr lIns="91440" tIns="45720" rIns="91440" bIns="45720" wrap="square" anchor="t"/>
          <a:lstStyle/>
          <a:p>
            <a:pPr indent="-411162" algn="l" defTabSz="914400"/>
            <a:r>
              <a:rPr lang="en-US" sz="2000">
                <a:solidFill>
                  <a:srgbClr val="ffffff"/>
                </a:solidFill>
                <a:latin typeface="Verdana"/>
              </a:rPr>
              <a:t>Fossil record- simplest organisms in oldest rocks, old species extinct, new species develop. Reptile/bird link, horse evolution, human evolution.</a:t>
            </a:r>
            <a:endParaRPr/>
          </a:p>
          <a:p>
            <a:pPr indent="-411162" algn="l" defTabSz="914400"/>
            <a:r>
              <a:rPr lang="en-US" sz="2000">
                <a:solidFill>
                  <a:srgbClr val="ffffff"/>
                </a:solidFill>
                <a:latin typeface="Verdana"/>
              </a:rPr>
              <a:t>Biochemical- Similar biochemistry of all living things, closely related species have similar biochemistry, the longer ago they diverged the more different the biochemistry.</a:t>
            </a:r>
            <a:endParaRPr/>
          </a:p>
          <a:p>
            <a:pPr indent="-411162" algn="l" defTabSz="914400"/>
            <a:r>
              <a:rPr lang="en-US" sz="2000">
                <a:solidFill>
                  <a:srgbClr val="ffffff"/>
                </a:solidFill>
                <a:latin typeface="Verdana"/>
              </a:rPr>
              <a:t>Amino acid sequences in cytochrome c (used in respiration). Species with same amino acid sequences are closely related, the bigger the differences the less closely related they are and the further back they diverged</a:t>
            </a:r>
            <a:endParaRPr/>
          </a:p>
          <a:p>
            <a:pPr indent="-411162" algn="l" defTabSz="914400"/>
            <a:r>
              <a:rPr lang="en-US" sz="2000">
                <a:solidFill>
                  <a:srgbClr val="ffffff"/>
                </a:solidFill>
                <a:latin typeface="Verdana"/>
              </a:rPr>
              <a:t>DNA and RNA polymerase are made of basic polypeptide chains in all organisms but higher organisms have extra sub units to help regulation of DNA and RNA production. Similar sub units can indicate closely related species</a:t>
            </a:r>
            <a:endParaRPr/>
          </a:p>
          <a:p>
            <a:pPr indent="-411162" algn="l" defTabSz="914400"/>
            <a:r>
              <a:rPr lang="en-US" sz="2000">
                <a:solidFill>
                  <a:srgbClr val="ffffff"/>
                </a:solidFill>
                <a:latin typeface="Verdana"/>
              </a:rPr>
              <a:t>DNA differences are greater between species which are not closely related</a:t>
            </a:r>
            <a:endParaRPr/>
          </a:p>
          <a:p>
            <a:pPr indent="-411162" algn="l" defTabSz="914400"/>
            <a:endParaRPr lang="en-US" sz="2800">
              <a:solidFill>
                <a:srgbClr val="ffffff"/>
              </a:solidFill>
              <a:latin typeface="Verdana"/>
            </a:endParaRPr>
          </a:p>
          <a:p>
            <a:pPr indent="-411162" algn="l" defTabSz="914400"/>
            <a:endParaRPr lang="en-US" sz="2800">
              <a:solidFill>
                <a:srgbClr val="ffffff"/>
              </a:solidFill>
              <a:latin typeface="Verdana"/>
            </a:endParaRPr>
          </a:p>
        </p:txBody>
      </p:sp>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 descr=""/>
          <p:cNvPicPr>
            <a:picLocks noChangeAspect="1" noChangeArrowheads="1"/>
          </p:cNvPicPr>
          <p:nvPr/>
        </p:nvPicPr>
        <p:blipFill>
          <a:blip r:embed="rId87"/>
          <a:srcRect/>
          <a:stretch>
            <a:fillRect/>
          </a:stretch>
        </p:blipFill>
        <p:spPr>
          <a:xfrm>
            <a:off x="457200" y="274637"/>
            <a:ext cx="8229600" cy="1341437"/>
          </a:xfrm>
          <a:prstGeom prst="rect">
            <a:avLst/>
          </a:prstGeom>
          <a:noFill/>
          <a:ln/>
        </p:spPr>
      </p:pic>
      <p:sp>
        <p:nvSpPr>
          <p:cNvPr id="2" name=""/>
          <p:cNvSpPr/>
          <p:nvPr>
            <p:ph idx="1"/>
          </p:nvPr>
        </p:nvSpPr>
        <p:spPr>
          <a:xfrm>
            <a:off x="457200" y="1600200"/>
            <a:ext cx="8229600" cy="4708525"/>
          </a:xfrm>
          <a:prstGeom prst="rect">
            <a:avLst/>
          </a:prstGeom>
          <a:ln/>
        </p:spPr>
        <p:txBody>
          <a:bodyPr lIns="91440" tIns="45720" rIns="91440" bIns="45720" wrap="square" anchor="t"/>
          <a:lstStyle/>
          <a:p>
            <a:endParaRPr/>
          </a:p>
        </p:txBody>
      </p:sp>
      <p:pic>
        <p:nvPicPr>
          <p:cNvPr id="48" name="" descr=""/>
          <p:cNvPicPr>
            <a:picLocks noChangeAspect="1" noChangeArrowheads="1"/>
          </p:cNvPicPr>
          <p:nvPr/>
        </p:nvPicPr>
        <p:blipFill>
          <a:blip r:embed="rId88"/>
          <a:srcRect/>
          <a:stretch>
            <a:fillRect/>
          </a:stretch>
        </p:blipFill>
        <p:spPr>
          <a:xfrm>
            <a:off x="395287" y="1341437"/>
            <a:ext cx="4032250" cy="5327650"/>
          </a:xfrm>
          <a:prstGeom prst="rect">
            <a:avLst/>
          </a:prstGeom>
          <a:noFill/>
          <a:ln/>
        </p:spPr>
      </p:pic>
      <p:pic>
        <p:nvPicPr>
          <p:cNvPr id="49" name="" descr=""/>
          <p:cNvPicPr>
            <a:picLocks noChangeAspect="1" noChangeArrowheads="1"/>
          </p:cNvPicPr>
          <p:nvPr/>
        </p:nvPicPr>
        <p:blipFill>
          <a:blip r:embed="rId89"/>
          <a:srcRect/>
          <a:stretch>
            <a:fillRect/>
          </a:stretch>
        </p:blipFill>
        <p:spPr>
          <a:xfrm>
            <a:off x="4932362" y="1349375"/>
            <a:ext cx="3816350" cy="5508625"/>
          </a:xfrm>
          <a:prstGeom prst="rect">
            <a:avLst/>
          </a:prstGeom>
          <a:noFill/>
          <a:ln/>
        </p:spPr>
      </p:pic>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 descr=""/>
          <p:cNvPicPr>
            <a:picLocks noChangeAspect="1" noChangeArrowheads="1"/>
          </p:cNvPicPr>
          <p:nvPr/>
        </p:nvPicPr>
        <p:blipFill>
          <a:blip r:embed="rId91"/>
          <a:srcRect/>
          <a:stretch>
            <a:fillRect/>
          </a:stretch>
        </p:blipFill>
        <p:spPr>
          <a:xfrm>
            <a:off x="457200" y="-103187"/>
            <a:ext cx="8259762" cy="1889125"/>
          </a:xfrm>
          <a:prstGeom prst="rect">
            <a:avLst/>
          </a:prstGeom>
          <a:noFill/>
          <a:ln/>
        </p:spPr>
      </p:pic>
      <p:sp>
        <p:nvSpPr>
          <p:cNvPr id="2" name=""/>
          <p:cNvSpPr/>
          <p:nvPr>
            <p:ph sz="half" idx="1"/>
          </p:nvPr>
        </p:nvSpPr>
        <p:spPr>
          <a:xfrm>
            <a:off x="457200" y="1600200"/>
            <a:ext cx="4038600" cy="4525962"/>
          </a:xfrm>
          <a:prstGeom prst="rect">
            <a:avLst/>
          </a:prstGeom>
          <a:ln/>
        </p:spPr>
        <p:txBody>
          <a:bodyPr lIns="91440" tIns="45720" rIns="91440" bIns="45720" wrap="square" anchor="t"/>
          <a:lstStyle/>
          <a:p>
            <a:endParaRPr/>
          </a:p>
        </p:txBody>
      </p:sp>
      <p:sp>
        <p:nvSpPr>
          <p:cNvPr id="3" name=""/>
          <p:cNvSpPr/>
          <p:nvPr>
            <p:ph sz="half" idx="1"/>
          </p:nvPr>
        </p:nvSpPr>
        <p:spPr>
          <a:xfrm>
            <a:off x="4648200" y="1600200"/>
            <a:ext cx="4038600" cy="4525962"/>
          </a:xfrm>
          <a:prstGeom prst="rect">
            <a:avLst/>
          </a:prstGeom>
          <a:ln/>
        </p:spPr>
        <p:txBody>
          <a:bodyPr lIns="91440" tIns="45720" rIns="91440" bIns="45720" wrap="square" anchor="t"/>
          <a:lstStyle/>
          <a:p>
            <a:endParaRPr/>
          </a:p>
        </p:txBody>
      </p:sp>
      <p:pic>
        <p:nvPicPr>
          <p:cNvPr id="51" name="" descr=""/>
          <p:cNvPicPr>
            <a:picLocks noChangeAspect="1" noChangeArrowheads="1"/>
          </p:cNvPicPr>
          <p:nvPr/>
        </p:nvPicPr>
        <p:blipFill>
          <a:blip r:embed="rId92"/>
          <a:srcRect/>
          <a:stretch>
            <a:fillRect/>
          </a:stretch>
        </p:blipFill>
        <p:spPr>
          <a:xfrm>
            <a:off x="971550" y="1268412"/>
            <a:ext cx="7056437" cy="5400675"/>
          </a:xfrm>
          <a:prstGeom prst="rect">
            <a:avLst/>
          </a:prstGeom>
          <a:noFill/>
          <a:ln/>
        </p:spPr>
      </p:pic>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 descr=""/>
          <p:cNvPicPr>
            <a:picLocks noChangeAspect="1" noChangeArrowheads="1"/>
          </p:cNvPicPr>
          <p:nvPr/>
        </p:nvPicPr>
        <p:blipFill>
          <a:blip r:embed="rId94"/>
          <a:srcRect/>
          <a:stretch>
            <a:fillRect/>
          </a:stretch>
        </p:blipFill>
        <p:spPr>
          <a:xfrm>
            <a:off x="457200" y="274637"/>
            <a:ext cx="8474075" cy="1341437"/>
          </a:xfrm>
          <a:prstGeom prst="rect">
            <a:avLst/>
          </a:prstGeom>
          <a:noFill/>
          <a:ln/>
        </p:spPr>
      </p:pic>
      <p:sp>
        <p:nvSpPr>
          <p:cNvPr id="2" name=""/>
          <p:cNvSpPr/>
          <p:nvPr>
            <p:ph sz="half" idx="1"/>
          </p:nvPr>
        </p:nvSpPr>
        <p:spPr>
          <a:xfrm>
            <a:off x="457200" y="1600200"/>
            <a:ext cx="4038600" cy="4525962"/>
          </a:xfrm>
          <a:prstGeom prst="rect">
            <a:avLst/>
          </a:prstGeom>
          <a:ln/>
        </p:spPr>
        <p:txBody>
          <a:bodyPr lIns="91440" tIns="45720" rIns="91440" bIns="45720" wrap="square" anchor="t"/>
          <a:lstStyle/>
          <a:p>
            <a:endParaRPr/>
          </a:p>
        </p:txBody>
      </p:sp>
      <p:sp>
        <p:nvSpPr>
          <p:cNvPr id="3" name=""/>
          <p:cNvSpPr/>
          <p:nvPr>
            <p:ph sz="half" idx="1"/>
          </p:nvPr>
        </p:nvSpPr>
        <p:spPr>
          <a:xfrm>
            <a:off x="4648200" y="1600200"/>
            <a:ext cx="4038600" cy="4525962"/>
          </a:xfrm>
          <a:prstGeom prst="rect">
            <a:avLst/>
          </a:prstGeom>
          <a:ln/>
        </p:spPr>
        <p:txBody>
          <a:bodyPr lIns="91440" tIns="45720" rIns="91440" bIns="45720" wrap="square" anchor="t"/>
          <a:lstStyle/>
          <a:p>
            <a:pPr/>
            <a:r>
              <a:rPr lang="en-US" sz="2600"/>
              <a:t>The larger the number of differences between the 2 groups the further back in time they diverged.</a:t>
            </a:r>
            <a:endParaRPr/>
          </a:p>
        </p:txBody>
      </p:sp>
      <p:pic>
        <p:nvPicPr>
          <p:cNvPr id="53" name="" descr=""/>
          <p:cNvPicPr>
            <a:picLocks noChangeAspect="1" noChangeArrowheads="1"/>
          </p:cNvPicPr>
          <p:nvPr/>
        </p:nvPicPr>
        <p:blipFill>
          <a:blip r:embed="rId95"/>
          <a:srcRect/>
          <a:stretch>
            <a:fillRect/>
          </a:stretch>
        </p:blipFill>
        <p:spPr>
          <a:xfrm>
            <a:off x="179387" y="1484312"/>
            <a:ext cx="4679950" cy="4968875"/>
          </a:xfrm>
          <a:prstGeom prst="rect">
            <a:avLst/>
          </a:prstGeom>
          <a:noFill/>
          <a:ln/>
        </p:spPr>
      </p:pic>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 descr=""/>
          <p:cNvPicPr>
            <a:picLocks noChangeAspect="1" noChangeArrowheads="1"/>
          </p:cNvPicPr>
          <p:nvPr/>
        </p:nvPicPr>
        <p:blipFill>
          <a:blip r:embed="rId97"/>
          <a:srcRect/>
          <a:stretch>
            <a:fillRect/>
          </a:stretch>
        </p:blipFill>
        <p:spPr>
          <a:xfrm>
            <a:off x="457200" y="274637"/>
            <a:ext cx="8229600" cy="1341437"/>
          </a:xfrm>
          <a:prstGeom prst="rect">
            <a:avLst/>
          </a:prstGeom>
          <a:noFill/>
          <a:ln/>
        </p:spPr>
      </p:pic>
      <p:sp>
        <p:nvSpPr>
          <p:cNvPr id="2" name=""/>
          <p:cNvSpPr/>
          <p:nvPr>
            <p:ph sz="half" idx="1"/>
          </p:nvPr>
        </p:nvSpPr>
        <p:spPr>
          <a:xfrm>
            <a:off x="457200" y="1600200"/>
            <a:ext cx="4038600" cy="4525962"/>
          </a:xfrm>
          <a:prstGeom prst="rect">
            <a:avLst/>
          </a:prstGeom>
          <a:ln/>
        </p:spPr>
        <p:txBody>
          <a:bodyPr lIns="91440" tIns="45720" rIns="91440" bIns="45720" wrap="square" anchor="t"/>
          <a:lstStyle/>
          <a:p>
            <a:endParaRPr/>
          </a:p>
        </p:txBody>
      </p:sp>
      <p:sp>
        <p:nvSpPr>
          <p:cNvPr id="3" name=""/>
          <p:cNvSpPr/>
          <p:nvPr>
            <p:ph sz="half" idx="1"/>
          </p:nvPr>
        </p:nvSpPr>
        <p:spPr>
          <a:xfrm>
            <a:off x="4648200" y="1600200"/>
            <a:ext cx="4038600" cy="4525962"/>
          </a:xfrm>
          <a:prstGeom prst="rect">
            <a:avLst/>
          </a:prstGeom>
          <a:ln/>
        </p:spPr>
        <p:txBody>
          <a:bodyPr lIns="91440" tIns="45720" rIns="91440" bIns="45720" wrap="square" anchor="t"/>
          <a:lstStyle/>
          <a:p>
            <a:endParaRPr/>
          </a:p>
        </p:txBody>
      </p:sp>
      <p:pic>
        <p:nvPicPr>
          <p:cNvPr id="55" name="" descr=""/>
          <p:cNvPicPr>
            <a:picLocks noChangeAspect="1" noChangeArrowheads="1"/>
          </p:cNvPicPr>
          <p:nvPr/>
        </p:nvPicPr>
        <p:blipFill>
          <a:blip r:embed="rId98"/>
          <a:srcRect/>
          <a:stretch>
            <a:fillRect/>
          </a:stretch>
        </p:blipFill>
        <p:spPr>
          <a:xfrm>
            <a:off x="395287" y="188912"/>
            <a:ext cx="2663825" cy="2527300"/>
          </a:xfrm>
          <a:prstGeom prst="rect">
            <a:avLst/>
          </a:prstGeom>
          <a:noFill/>
          <a:ln/>
        </p:spPr>
      </p:pic>
      <p:pic>
        <p:nvPicPr>
          <p:cNvPr id="56" name="" descr=""/>
          <p:cNvPicPr>
            <a:picLocks noChangeAspect="1" noChangeArrowheads="1"/>
          </p:cNvPicPr>
          <p:nvPr/>
        </p:nvPicPr>
        <p:blipFill>
          <a:blip r:embed="rId99"/>
          <a:srcRect/>
          <a:stretch>
            <a:fillRect/>
          </a:stretch>
        </p:blipFill>
        <p:spPr>
          <a:xfrm>
            <a:off x="395287" y="2924175"/>
            <a:ext cx="4302125" cy="3660775"/>
          </a:xfrm>
          <a:prstGeom prst="rect">
            <a:avLst/>
          </a:prstGeom>
          <a:noFill/>
          <a:ln/>
        </p:spPr>
      </p:pic>
      <p:sp>
        <p:nvSpPr>
          <p:cNvPr id="4" name=""/>
          <p:cNvSpPr/>
          <p:nvPr/>
        </p:nvSpPr>
        <p:spPr>
          <a:xfrm>
            <a:off x="395287" y="2924175"/>
            <a:ext cx="4321175" cy="708025"/>
          </a:xfrm>
          <a:prstGeom prst="rect">
            <a:avLst/>
          </a:prstGeom>
          <a:solidFill>
            <a:schemeClr val="tx1"/>
          </a:solidFill>
          <a:ln/>
        </p:spPr>
        <p:txBody>
          <a:bodyPr/>
          <a:lstStyle/>
          <a:p>
            <a:pPr indent="0" algn="l" defTabSz="914400"/>
            <a:r>
              <a:rPr lang="en-US" sz="2000">
                <a:solidFill>
                  <a:srgbClr val="ffffff"/>
                </a:solidFill>
                <a:latin typeface="Verdana"/>
              </a:rPr>
              <a:t>Humans have about 75% of their DNA the same as Fruit Flies</a:t>
            </a:r>
            <a:endParaRPr/>
          </a:p>
        </p:txBody>
      </p:sp>
      <p:pic>
        <p:nvPicPr>
          <p:cNvPr id="57" name="" descr=""/>
          <p:cNvPicPr>
            <a:picLocks noChangeAspect="1" noChangeArrowheads="1"/>
          </p:cNvPicPr>
          <p:nvPr/>
        </p:nvPicPr>
        <p:blipFill>
          <a:blip r:embed="rId100"/>
          <a:srcRect/>
          <a:stretch>
            <a:fillRect/>
          </a:stretch>
        </p:blipFill>
        <p:spPr>
          <a:xfrm>
            <a:off x="5003800" y="2636837"/>
            <a:ext cx="3924300" cy="3924300"/>
          </a:xfrm>
          <a:prstGeom prst="rect">
            <a:avLst/>
          </a:prstGeom>
          <a:noFill/>
          <a:ln/>
        </p:spPr>
      </p:pic>
      <p:sp>
        <p:nvSpPr>
          <p:cNvPr id="5" name=""/>
          <p:cNvSpPr/>
          <p:nvPr/>
        </p:nvSpPr>
        <p:spPr>
          <a:xfrm>
            <a:off x="5003800" y="2133600"/>
            <a:ext cx="3889375" cy="646112"/>
          </a:xfrm>
          <a:prstGeom prst="rect">
            <a:avLst/>
          </a:prstGeom>
          <a:solidFill>
            <a:schemeClr val="tx1"/>
          </a:solidFill>
          <a:ln/>
        </p:spPr>
        <p:txBody>
          <a:bodyPr/>
          <a:lstStyle/>
          <a:p>
            <a:pPr indent="0" algn="l" defTabSz="914400"/>
            <a:r>
              <a:rPr lang="en-US" sz="1800">
                <a:solidFill>
                  <a:srgbClr val="ffffff"/>
                </a:solidFill>
                <a:latin typeface="Verdana"/>
              </a:rPr>
              <a:t>Humans have about 95% of their DNA in common with Chimpanzees</a:t>
            </a:r>
            <a:endParaRPr/>
          </a:p>
        </p:txBody>
      </p:sp>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 descr=""/>
          <p:cNvPicPr>
            <a:picLocks noChangeAspect="1" noChangeArrowheads="1"/>
          </p:cNvPicPr>
          <p:nvPr/>
        </p:nvPicPr>
        <p:blipFill>
          <a:blip r:embed="rId102"/>
          <a:srcRect/>
          <a:stretch>
            <a:fillRect/>
          </a:stretch>
        </p:blipFill>
        <p:spPr>
          <a:xfrm>
            <a:off x="457200" y="-103187"/>
            <a:ext cx="8229600" cy="1889125"/>
          </a:xfrm>
          <a:prstGeom prst="rect">
            <a:avLst/>
          </a:prstGeom>
          <a:noFill/>
          <a:ln/>
        </p:spPr>
      </p:pic>
      <p:sp>
        <p:nvSpPr>
          <p:cNvPr id="2" name=""/>
          <p:cNvSpPr/>
          <p:nvPr>
            <p:ph idx="1"/>
          </p:nvPr>
        </p:nvSpPr>
        <p:spPr>
          <a:xfrm>
            <a:off x="457200" y="1285875"/>
            <a:ext cx="8229600" cy="5022850"/>
          </a:xfrm>
          <a:prstGeom prst="rect">
            <a:avLst/>
          </a:prstGeom>
          <a:ln/>
        </p:spPr>
        <p:txBody>
          <a:bodyPr lIns="91440" tIns="45720" rIns="91440" bIns="45720" wrap="square" anchor="t"/>
          <a:lstStyle/>
          <a:p>
            <a:pPr indent="-411162" algn="l" defTabSz="914400"/>
            <a:r>
              <a:rPr lang="en-US" sz="2800">
                <a:solidFill>
                  <a:srgbClr val="ffffff"/>
                </a:solidFill>
                <a:latin typeface="Verdana"/>
              </a:rPr>
              <a:t>This evidence can be used to support decisions made about classification.</a:t>
            </a:r>
            <a:endParaRPr/>
          </a:p>
          <a:p>
            <a:pPr indent="-411162" algn="l" defTabSz="914400"/>
            <a:r>
              <a:rPr lang="en-US" sz="2800">
                <a:solidFill>
                  <a:srgbClr val="FFFF00"/>
                </a:solidFill>
                <a:latin typeface="Verdana"/>
              </a:rPr>
              <a:t>Phylogeny</a:t>
            </a:r>
            <a:r>
              <a:rPr lang="en-US" sz="2800">
                <a:solidFill>
                  <a:srgbClr val="ffffff"/>
                </a:solidFill>
                <a:latin typeface="Verdana"/>
              </a:rPr>
              <a:t> is the study of evolutionary relationships between organisms (p201)</a:t>
            </a:r>
            <a:endParaRPr/>
          </a:p>
          <a:p>
            <a:pPr indent="-411162" algn="l" defTabSz="914400"/>
            <a:r>
              <a:rPr lang="en-US" sz="2800">
                <a:solidFill>
                  <a:srgbClr val="ffffff"/>
                </a:solidFill>
                <a:latin typeface="Verdana"/>
              </a:rPr>
              <a:t>Decisions are made using the criteria from the previous slide and other tests</a:t>
            </a:r>
            <a:endParaRPr/>
          </a:p>
          <a:p>
            <a:pPr indent="-411162" algn="l" defTabSz="914400"/>
            <a:r>
              <a:rPr lang="en-US" sz="2800">
                <a:solidFill>
                  <a:srgbClr val="FFFF00"/>
                </a:solidFill>
                <a:latin typeface="Verdana"/>
              </a:rPr>
              <a:t>Natural Classification </a:t>
            </a:r>
            <a:r>
              <a:rPr lang="en-US" sz="2800">
                <a:solidFill>
                  <a:srgbClr val="ffffff"/>
                </a:solidFill>
                <a:latin typeface="Verdana"/>
              </a:rPr>
              <a:t>groups organisms according to how closely related they are; this should match the evolutionary tree produced by considering how recently organisms shared a common ancestor.</a:t>
            </a:r>
            <a:endParaRP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 descr=""/>
          <p:cNvPicPr>
            <a:picLocks noChangeAspect="1" noChangeArrowheads="1"/>
          </p:cNvPicPr>
          <p:nvPr/>
        </p:nvPicPr>
        <p:blipFill>
          <a:blip r:embed="rId23"/>
          <a:srcRect/>
          <a:stretch>
            <a:fillRect/>
          </a:stretch>
        </p:blipFill>
        <p:spPr>
          <a:xfrm>
            <a:off x="457200" y="207962"/>
            <a:ext cx="8229600" cy="1266825"/>
          </a:xfrm>
          <a:prstGeom prst="rect">
            <a:avLst/>
          </a:prstGeom>
          <a:noFill/>
          <a:ln/>
        </p:spPr>
      </p:pic>
      <p:sp>
        <p:nvSpPr>
          <p:cNvPr id="2" name=""/>
          <p:cNvSpPr/>
          <p:nvPr>
            <p:ph idx="1"/>
          </p:nvPr>
        </p:nvSpPr>
        <p:spPr>
          <a:xfrm>
            <a:off x="457200" y="1000125"/>
            <a:ext cx="8229600" cy="5308600"/>
          </a:xfrm>
          <a:prstGeom prst="rect">
            <a:avLst/>
          </a:prstGeom>
          <a:ln/>
        </p:spPr>
        <p:txBody>
          <a:bodyPr lIns="91440" tIns="45720" rIns="91440" bIns="45720" wrap="square" anchor="t"/>
          <a:lstStyle/>
          <a:p>
            <a:pPr indent="-411162" algn="l" defTabSz="914400">
              <a:buNone/>
            </a:pPr>
            <a:r>
              <a:rPr lang="en-US" sz="2800">
                <a:solidFill>
                  <a:srgbClr val="ffffff"/>
                </a:solidFill>
                <a:latin typeface="Verdana"/>
              </a:rPr>
              <a:t>Variation can be </a:t>
            </a:r>
            <a:r>
              <a:rPr lang="en-US" sz="2800" i="1">
                <a:solidFill>
                  <a:srgbClr val="FFFF00"/>
                </a:solidFill>
                <a:latin typeface="Verdana"/>
              </a:rPr>
              <a:t>within</a:t>
            </a:r>
            <a:r>
              <a:rPr lang="en-US" sz="2800">
                <a:solidFill>
                  <a:srgbClr val="ffffff"/>
                </a:solidFill>
                <a:latin typeface="Verdana"/>
              </a:rPr>
              <a:t> species</a:t>
            </a:r>
            <a:endParaRPr/>
          </a:p>
          <a:p>
            <a:pPr indent="-411162" algn="l" defTabSz="914400">
              <a:buNone/>
            </a:pPr>
            <a:r>
              <a:rPr lang="en-US" sz="1800">
                <a:solidFill>
                  <a:srgbClr val="ffffff"/>
                </a:solidFill>
                <a:latin typeface="Verdana"/>
              </a:rPr>
              <a:t>(Think of all the differences between individual humans)</a:t>
            </a:r>
            <a:endParaRPr/>
          </a:p>
          <a:p>
            <a:pPr indent="-411162" algn="l" defTabSz="914400">
              <a:buNone/>
            </a:pPr>
            <a:r>
              <a:rPr lang="en-US" sz="1800">
                <a:solidFill>
                  <a:srgbClr val="ffffff"/>
                </a:solidFill>
                <a:latin typeface="Verdana"/>
              </a:rPr>
              <a:t>These are different </a:t>
            </a:r>
            <a:r>
              <a:rPr lang="en-US" sz="2000">
                <a:solidFill>
                  <a:srgbClr val="ffffff"/>
                </a:solidFill>
                <a:latin typeface="Verdana"/>
              </a:rPr>
              <a:t>varieties of the same species</a:t>
            </a:r>
            <a:endParaRPr/>
          </a:p>
        </p:txBody>
      </p:sp>
      <p:pic>
        <p:nvPicPr>
          <p:cNvPr id="6" name="" descr=""/>
          <p:cNvPicPr>
            <a:picLocks noChangeAspect="1" noChangeArrowheads="1"/>
          </p:cNvPicPr>
          <p:nvPr/>
        </p:nvPicPr>
        <p:blipFill>
          <a:blip r:embed="rId24"/>
          <a:srcRect/>
          <a:stretch>
            <a:fillRect/>
          </a:stretch>
        </p:blipFill>
        <p:spPr>
          <a:xfrm>
            <a:off x="1285875" y="2214562"/>
            <a:ext cx="6572250" cy="4219575"/>
          </a:xfrm>
          <a:prstGeom prst="rect">
            <a:avLst/>
          </a:prstGeom>
          <a:noFill/>
          <a:ln/>
        </p:spPr>
      </p:pic>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 descr=""/>
          <p:cNvPicPr>
            <a:picLocks noChangeAspect="1" noChangeArrowheads="1"/>
          </p:cNvPicPr>
          <p:nvPr/>
        </p:nvPicPr>
        <p:blipFill>
          <a:blip r:embed="rId104"/>
          <a:srcRect/>
          <a:stretch>
            <a:fillRect/>
          </a:stretch>
        </p:blipFill>
        <p:spPr>
          <a:xfrm>
            <a:off x="139700" y="603250"/>
            <a:ext cx="9163050" cy="6602412"/>
          </a:xfrm>
          <a:prstGeom prst="rect">
            <a:avLst/>
          </a:prstGeom>
          <a:noFill/>
          <a:ln/>
        </p:spPr>
      </p:pic>
      <p:sp>
        <p:nvSpPr>
          <p:cNvPr id="2" name=""/>
          <p:cNvSpPr/>
          <p:nvPr>
            <p:ph type="subTitle"/>
          </p:nvPr>
        </p:nvSpPr>
        <p:spPr>
          <a:xfrm>
            <a:off x="1371600" y="3332162"/>
            <a:ext cx="6400800" cy="1752600"/>
          </a:xfrm>
          <a:prstGeom prst="rect">
            <a:avLst/>
          </a:prstGeom>
          <a:ln/>
        </p:spPr>
        <p:txBody>
          <a:bodyPr lIns="91440" tIns="45720" rIns="91440" bIns="45720" wrap="square" anchor="t"/>
          <a:lstStyle/>
          <a:p>
            <a:pPr marL="341312" indent="-341312" algn="ctr">
              <a:spcBef>
                <a:spcPts val="432"/>
              </a:spcBef>
              <a:buNone/>
            </a:pPr>
            <a:endParaRPr lang="en-US" sz="1800">
              <a:latin typeface="Century Schoolbook"/>
            </a:endParaRPr>
          </a:p>
          <a:p>
            <a:pPr marL="341312" indent="-341312" algn="ctr">
              <a:spcBef>
                <a:spcPts val="432"/>
              </a:spcBef>
              <a:buNone/>
            </a:pPr>
            <a:endParaRPr lang="en-US" sz="1800">
              <a:latin typeface="Century Schoolbook"/>
            </a:endParaRPr>
          </a:p>
          <a:p>
            <a:pPr marL="341312" indent="-341312" algn="ctr">
              <a:spcBef>
                <a:spcPts val="432"/>
              </a:spcBef>
              <a:buNone/>
            </a:pPr>
            <a:endParaRPr lang="en-US" sz="1800"/>
          </a:p>
          <a:p>
            <a:pPr marL="341312" indent="-341312" algn="ctr">
              <a:spcBef>
                <a:spcPts val="432"/>
              </a:spcBef>
              <a:buNone/>
            </a:pPr>
            <a:endParaRPr lang="en-US" sz="1800"/>
          </a:p>
        </p:txBody>
      </p:sp>
      <p:sp>
        <p:nvSpPr>
          <p:cNvPr id="3" name=""/>
          <p:cNvSpPr/>
          <p:nvPr/>
        </p:nvSpPr>
        <p:spPr>
          <a:xfrm>
            <a:off x="4953000" y="304800"/>
            <a:ext cx="2895600" cy="366712"/>
          </a:xfrm>
          <a:prstGeom prst="rect">
            <a:avLst/>
          </a:prstGeom>
          <a:ln/>
        </p:spPr>
        <p:txBody>
          <a:bodyPr wrap="none" anchor="ctr"/>
          <a:lstStyle/>
          <a:p>
            <a:endParaRPr/>
          </a:p>
        </p:txBody>
      </p:sp>
      <p:sp>
        <p:nvSpPr>
          <p:cNvPr id="4" name=""/>
          <p:cNvSpPr/>
          <p:nvPr/>
        </p:nvSpPr>
        <p:spPr>
          <a:xfrm>
            <a:off x="6400800" y="6400800"/>
            <a:ext cx="2368550" cy="315912"/>
          </a:xfrm>
          <a:prstGeom prst="rect">
            <a:avLst/>
          </a:prstGeom>
          <a:ln/>
        </p:spPr>
        <p:txBody>
          <a:bodyPr lIns="90000" tIns="46800" rIns="90000" bIns="46800"/>
          <a:lstStyle/>
          <a:p>
            <a:pPr indent="0" algn="l" defTabSz="914400"/>
            <a:r>
              <a:rPr lang="en-US" sz="600">
                <a:solidFill>
                  <a:srgbClr val="000000"/>
                </a:solidFill>
                <a:latin typeface="Verdana"/>
              </a:rPr>
              <a:t>© Pearson Education Ltd 2008</a:t>
            </a:r>
            <a:endParaRPr/>
          </a:p>
          <a:p>
            <a:pPr indent="0" algn="l" defTabSz="914400"/>
            <a:r>
              <a:rPr lang="en-US" sz="600">
                <a:solidFill>
                  <a:srgbClr val="000000"/>
                </a:solidFill>
                <a:latin typeface="Verdana"/>
              </a:rPr>
              <a:t>This document may have been altered from the original</a:t>
            </a:r>
            <a:endParaRPr/>
          </a:p>
          <a:p>
            <a:pPr indent="0" algn="l" defTabSz="914400"/>
            <a:endParaRPr lang="en-US" sz="600">
              <a:solidFill>
                <a:srgbClr val="000000"/>
              </a:solidFill>
              <a:latin typeface="Verdana"/>
            </a:endParaRP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 descr=""/>
          <p:cNvPicPr>
            <a:picLocks noChangeAspect="1" noChangeArrowheads="1"/>
          </p:cNvPicPr>
          <p:nvPr/>
        </p:nvPicPr>
        <p:blipFill>
          <a:blip r:embed="rId106"/>
          <a:srcRect/>
          <a:stretch>
            <a:fillRect/>
          </a:stretch>
        </p:blipFill>
        <p:spPr>
          <a:xfrm>
            <a:off x="457200" y="103187"/>
            <a:ext cx="8285162" cy="1719262"/>
          </a:xfrm>
          <a:prstGeom prst="rect">
            <a:avLst/>
          </a:prstGeom>
          <a:noFill/>
          <a:ln/>
        </p:spPr>
      </p:pic>
      <p:sp>
        <p:nvSpPr>
          <p:cNvPr id="2" name=""/>
          <p:cNvSpPr/>
          <p:nvPr>
            <p:ph sz="half" idx="1"/>
          </p:nvPr>
        </p:nvSpPr>
        <p:spPr>
          <a:xfrm>
            <a:off x="3563937" y="1484312"/>
            <a:ext cx="5122862" cy="5184775"/>
          </a:xfrm>
          <a:prstGeom prst="rect">
            <a:avLst/>
          </a:prstGeom>
          <a:ln/>
        </p:spPr>
        <p:txBody>
          <a:bodyPr lIns="91440" tIns="45720" rIns="91440" bIns="45720" wrap="square" anchor="t"/>
          <a:lstStyle/>
          <a:p>
            <a:pPr/>
            <a:r>
              <a:rPr lang="en-US" sz="1800"/>
              <a:t>Variation amongst individuals (caused by mutations to genes) in a population means some are better adapted  to survive the presence of these chemicals than others</a:t>
            </a:r>
            <a:endParaRPr/>
          </a:p>
          <a:p>
            <a:pPr/>
            <a:r>
              <a:rPr lang="en-US" sz="1800"/>
              <a:t>The individuals able to survive in the presence of antibiotic or pesticide have beneficial alleles.</a:t>
            </a:r>
            <a:endParaRPr/>
          </a:p>
          <a:p>
            <a:pPr/>
            <a:r>
              <a:rPr lang="en-US" sz="1800"/>
              <a:t>Those without the beneficial alleles die and do not reproduce</a:t>
            </a:r>
            <a:endParaRPr/>
          </a:p>
          <a:p>
            <a:pPr/>
            <a:r>
              <a:rPr lang="en-US" sz="1800"/>
              <a:t>Those with the beneficial alleles reproduce and pass on their alleles to the next generation</a:t>
            </a:r>
            <a:endParaRPr/>
          </a:p>
          <a:p>
            <a:pPr/>
            <a:r>
              <a:rPr lang="en-US" sz="1800"/>
              <a:t>Resistance in the population increases</a:t>
            </a:r>
            <a:endParaRPr/>
          </a:p>
          <a:p>
            <a:pPr/>
            <a:r>
              <a:rPr lang="en-US" sz="1800"/>
              <a:t>The frequency of the alleles in the population changes</a:t>
            </a:r>
            <a:endParaRPr/>
          </a:p>
        </p:txBody>
      </p:sp>
      <p:sp>
        <p:nvSpPr>
          <p:cNvPr id="3" name=""/>
          <p:cNvSpPr/>
          <p:nvPr/>
        </p:nvSpPr>
        <p:spPr>
          <a:xfrm>
            <a:off x="4953000" y="304800"/>
            <a:ext cx="2895600" cy="366712"/>
          </a:xfrm>
          <a:prstGeom prst="rect">
            <a:avLst/>
          </a:prstGeom>
          <a:ln/>
        </p:spPr>
        <p:txBody>
          <a:bodyPr wrap="none" anchor="ctr"/>
          <a:lstStyle/>
          <a:p>
            <a:endParaRPr/>
          </a:p>
        </p:txBody>
      </p:sp>
      <p:pic>
        <p:nvPicPr>
          <p:cNvPr id="61" name="" descr=""/>
          <p:cNvPicPr>
            <a:picLocks noChangeAspect="1" noChangeArrowheads="1"/>
          </p:cNvPicPr>
          <p:nvPr/>
        </p:nvPicPr>
        <p:blipFill>
          <a:blip r:embed="rId107"/>
          <a:srcRect/>
          <a:stretch>
            <a:fillRect/>
          </a:stretch>
        </p:blipFill>
        <p:spPr>
          <a:xfrm>
            <a:off x="250825" y="1484312"/>
            <a:ext cx="3313112" cy="5065712"/>
          </a:xfrm>
          <a:prstGeom prst="rect">
            <a:avLst/>
          </a:prstGeom>
          <a:noFill/>
          <a:ln/>
        </p:spPr>
      </p:pic>
      <p:sp>
        <p:nvSpPr>
          <p:cNvPr id="4" name=""/>
          <p:cNvSpPr/>
          <p:nvPr>
            <p:ph sz="half" idx="1"/>
          </p:nvPr>
        </p:nvSpPr>
        <p:spPr>
          <a:xfrm>
            <a:off x="457200" y="1600200"/>
            <a:ext cx="4038600" cy="4525962"/>
          </a:xfrm>
          <a:prstGeom prst="rect">
            <a:avLst/>
          </a:prstGeom>
          <a:ln/>
        </p:spPr>
        <p:txBody>
          <a:bodyPr lIns="91440" tIns="45720" rIns="91440" bIns="45720" wrap="square" anchor="t"/>
          <a:lstStyle/>
          <a:p>
            <a:endParaRPr/>
          </a:p>
        </p:txBody>
      </p:sp>
    </p:spTree>
  </p:cSld>
</p:sld>
</file>

<file path=ppt/slides/slide32.xml>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 descr=""/>
          <p:cNvPicPr>
            <a:picLocks noChangeAspect="1" noChangeArrowheads="1"/>
          </p:cNvPicPr>
          <p:nvPr/>
        </p:nvPicPr>
        <p:blipFill>
          <a:blip r:embed="rId26"/>
          <a:srcRect/>
          <a:stretch>
            <a:fillRect/>
          </a:stretch>
        </p:blipFill>
        <p:spPr>
          <a:xfrm>
            <a:off x="457200" y="274637"/>
            <a:ext cx="8229600" cy="1341437"/>
          </a:xfrm>
          <a:prstGeom prst="rect">
            <a:avLst/>
          </a:prstGeom>
          <a:noFill/>
          <a:ln/>
        </p:spPr>
      </p:pic>
      <p:sp>
        <p:nvSpPr>
          <p:cNvPr id="2" name=""/>
          <p:cNvSpPr/>
          <p:nvPr>
            <p:ph idx="1"/>
          </p:nvPr>
        </p:nvSpPr>
        <p:spPr>
          <a:xfrm>
            <a:off x="457200" y="1143000"/>
            <a:ext cx="8229600" cy="5165725"/>
          </a:xfrm>
          <a:prstGeom prst="rect">
            <a:avLst/>
          </a:prstGeom>
          <a:ln/>
        </p:spPr>
        <p:txBody>
          <a:bodyPr lIns="91440" tIns="45720" rIns="91440" bIns="45720" wrap="square" anchor="t"/>
          <a:lstStyle/>
          <a:p>
            <a:pPr indent="-411162" algn="l" defTabSz="914400">
              <a:buNone/>
            </a:pPr>
            <a:r>
              <a:rPr lang="en-US" sz="2800">
                <a:solidFill>
                  <a:srgbClr val="ffffff"/>
                </a:solidFill>
                <a:latin typeface="Verdana"/>
              </a:rPr>
              <a:t>Or </a:t>
            </a:r>
            <a:r>
              <a:rPr lang="en-US" sz="2800" i="1">
                <a:solidFill>
                  <a:srgbClr val="FFFF00"/>
                </a:solidFill>
                <a:latin typeface="Verdana"/>
              </a:rPr>
              <a:t>between </a:t>
            </a:r>
            <a:r>
              <a:rPr lang="en-US" sz="2800">
                <a:solidFill>
                  <a:srgbClr val="ffffff"/>
                </a:solidFill>
                <a:latin typeface="Verdana"/>
              </a:rPr>
              <a:t>species: </a:t>
            </a:r>
            <a:endParaRPr/>
          </a:p>
          <a:p>
            <a:pPr indent="-411162" algn="l" defTabSz="914400">
              <a:buNone/>
            </a:pPr>
            <a:r>
              <a:rPr lang="en-US" sz="2800">
                <a:solidFill>
                  <a:srgbClr val="ffffff"/>
                </a:solidFill>
                <a:latin typeface="Verdana"/>
              </a:rPr>
              <a:t>          Gorilla              Proboscis monkey</a:t>
            </a:r>
            <a:endParaRPr/>
          </a:p>
        </p:txBody>
      </p:sp>
      <p:pic>
        <p:nvPicPr>
          <p:cNvPr id="8" name="" descr=""/>
          <p:cNvPicPr>
            <a:picLocks noChangeAspect="1" noChangeArrowheads="1"/>
          </p:cNvPicPr>
          <p:nvPr/>
        </p:nvPicPr>
        <p:blipFill>
          <a:blip r:embed="rId27"/>
          <a:srcRect/>
          <a:stretch>
            <a:fillRect/>
          </a:stretch>
        </p:blipFill>
        <p:spPr>
          <a:xfrm>
            <a:off x="1143000" y="2143125"/>
            <a:ext cx="2979737" cy="4437062"/>
          </a:xfrm>
          <a:prstGeom prst="rect">
            <a:avLst/>
          </a:prstGeom>
          <a:noFill/>
          <a:ln/>
        </p:spPr>
      </p:pic>
      <p:pic>
        <p:nvPicPr>
          <p:cNvPr id="9" name="" descr=""/>
          <p:cNvPicPr>
            <a:picLocks noChangeAspect="1" noChangeArrowheads="1"/>
          </p:cNvPicPr>
          <p:nvPr/>
        </p:nvPicPr>
        <p:blipFill>
          <a:blip r:embed="rId28"/>
          <a:srcRect/>
          <a:stretch>
            <a:fillRect/>
          </a:stretch>
        </p:blipFill>
        <p:spPr>
          <a:xfrm>
            <a:off x="4929187" y="2214562"/>
            <a:ext cx="2857500" cy="4265612"/>
          </a:xfrm>
          <a:prstGeom prst="rect">
            <a:avLst/>
          </a:prstGeom>
          <a:noFill/>
          <a:ln/>
        </p:spPr>
      </p:pic>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 descr=""/>
          <p:cNvPicPr>
            <a:picLocks noChangeAspect="1" noChangeArrowheads="1"/>
          </p:cNvPicPr>
          <p:nvPr/>
        </p:nvPicPr>
        <p:blipFill>
          <a:blip r:embed="rId30"/>
          <a:srcRect/>
          <a:stretch>
            <a:fillRect/>
          </a:stretch>
        </p:blipFill>
        <p:spPr>
          <a:xfrm>
            <a:off x="457200" y="274637"/>
            <a:ext cx="8229600" cy="1341437"/>
          </a:xfrm>
          <a:prstGeom prst="rect">
            <a:avLst/>
          </a:prstGeom>
          <a:noFill/>
          <a:ln/>
        </p:spPr>
      </p:pic>
      <p:sp>
        <p:nvSpPr>
          <p:cNvPr id="2" name=""/>
          <p:cNvSpPr/>
          <p:nvPr>
            <p:ph sz="half" idx="1"/>
          </p:nvPr>
        </p:nvSpPr>
        <p:spPr>
          <a:xfrm>
            <a:off x="457200" y="1600200"/>
            <a:ext cx="4038600" cy="4525962"/>
          </a:xfrm>
          <a:prstGeom prst="rect">
            <a:avLst/>
          </a:prstGeom>
          <a:ln/>
        </p:spPr>
        <p:txBody>
          <a:bodyPr lIns="91440" tIns="45720" rIns="91440" bIns="45720" wrap="square" anchor="t"/>
          <a:lstStyle/>
          <a:p>
            <a:pPr>
              <a:lnSpc>
                <a:spcPct val="80000"/>
              </a:lnSpc>
              <a:buNone/>
            </a:pPr>
            <a:r>
              <a:rPr lang="en-US" sz="2200"/>
              <a:t>	</a:t>
            </a:r>
            <a:r>
              <a:rPr lang="en-US" sz="1900"/>
              <a:t>Variation can be </a:t>
            </a:r>
            <a:r>
              <a:rPr lang="en-US" sz="1900">
                <a:solidFill>
                  <a:srgbClr val="FFFF00"/>
                </a:solidFill>
              </a:rPr>
              <a:t>CONTINUOUS</a:t>
            </a:r>
            <a:r>
              <a:rPr lang="en-US" sz="1900"/>
              <a:t>, </a:t>
            </a:r>
            <a:endParaRPr/>
          </a:p>
          <a:p>
            <a:pPr>
              <a:lnSpc>
                <a:spcPct val="80000"/>
              </a:lnSpc>
              <a:buNone/>
            </a:pPr>
            <a:r>
              <a:rPr lang="en-US" sz="1900"/>
              <a:t>ie have any value between two extremes.</a:t>
            </a:r>
            <a:endParaRPr/>
          </a:p>
          <a:p>
            <a:pPr>
              <a:lnSpc>
                <a:spcPct val="80000"/>
              </a:lnSpc>
              <a:buNone/>
            </a:pPr>
            <a:r>
              <a:rPr lang="en-US" sz="1900"/>
              <a:t>Eg: </a:t>
            </a:r>
            <a:endParaRPr/>
          </a:p>
          <a:p>
            <a:pPr>
              <a:lnSpc>
                <a:spcPct val="80000"/>
              </a:lnSpc>
              <a:buNone/>
            </a:pPr>
            <a:r>
              <a:rPr lang="en-US" sz="1900"/>
              <a:t>Height of human</a:t>
            </a:r>
            <a:endParaRPr/>
          </a:p>
          <a:p>
            <a:pPr>
              <a:lnSpc>
                <a:spcPct val="80000"/>
              </a:lnSpc>
              <a:buNone/>
            </a:pPr>
            <a:r>
              <a:rPr lang="en-US" sz="1900"/>
              <a:t>Body mass of cats</a:t>
            </a:r>
            <a:endParaRPr/>
          </a:p>
          <a:p>
            <a:pPr>
              <a:lnSpc>
                <a:spcPct val="80000"/>
              </a:lnSpc>
              <a:buNone/>
            </a:pPr>
            <a:r>
              <a:rPr lang="en-US" sz="1900"/>
              <a:t>Trumpet length of daffodils</a:t>
            </a:r>
            <a:endParaRPr/>
          </a:p>
          <a:p>
            <a:pPr>
              <a:lnSpc>
                <a:spcPct val="80000"/>
              </a:lnSpc>
              <a:buNone/>
            </a:pPr>
            <a:r>
              <a:rPr lang="en-US" sz="1900"/>
              <a:t>Leaf width of shrub </a:t>
            </a:r>
            <a:endParaRPr/>
          </a:p>
          <a:p>
            <a:pPr>
              <a:lnSpc>
                <a:spcPct val="80000"/>
              </a:lnSpc>
              <a:buNone/>
            </a:pPr>
            <a:r>
              <a:rPr lang="en-US" sz="1900"/>
              <a:t>Length of bacteria</a:t>
            </a:r>
            <a:endParaRPr/>
          </a:p>
          <a:p>
            <a:pPr>
              <a:lnSpc>
                <a:spcPct val="80000"/>
              </a:lnSpc>
              <a:buNone/>
            </a:pPr>
            <a:endParaRPr lang="en-US" sz="1900"/>
          </a:p>
          <a:p>
            <a:pPr>
              <a:lnSpc>
                <a:spcPct val="80000"/>
              </a:lnSpc>
              <a:buNone/>
            </a:pPr>
            <a:endParaRPr lang="en-US" sz="2200"/>
          </a:p>
          <a:p>
            <a:pPr>
              <a:lnSpc>
                <a:spcPct val="80000"/>
              </a:lnSpc>
              <a:buNone/>
            </a:pPr>
            <a:r>
              <a:rPr lang="en-US" sz="1900" i="1">
                <a:solidFill>
                  <a:srgbClr val="375BB0"/>
                </a:solidFill>
              </a:rPr>
              <a:t>All these features</a:t>
            </a:r>
            <a:endParaRPr/>
          </a:p>
          <a:p>
            <a:pPr>
              <a:lnSpc>
                <a:spcPct val="80000"/>
              </a:lnSpc>
              <a:buNone/>
            </a:pPr>
            <a:r>
              <a:rPr lang="en-US" sz="1900" i="1">
                <a:solidFill>
                  <a:srgbClr val="375BB0"/>
                </a:solidFill>
              </a:rPr>
              <a:t>show normal</a:t>
            </a:r>
            <a:endParaRPr/>
          </a:p>
          <a:p>
            <a:pPr>
              <a:lnSpc>
                <a:spcPct val="80000"/>
              </a:lnSpc>
              <a:buNone/>
            </a:pPr>
            <a:r>
              <a:rPr lang="en-US" sz="1900" i="1">
                <a:solidFill>
                  <a:srgbClr val="375BB0"/>
                </a:solidFill>
              </a:rPr>
              <a:t>distribution (see graph)</a:t>
            </a:r>
            <a:endParaRPr/>
          </a:p>
        </p:txBody>
      </p:sp>
      <p:pic>
        <p:nvPicPr>
          <p:cNvPr id="11" name="" descr=""/>
          <p:cNvPicPr>
            <a:picLocks noChangeAspect="1" noChangeArrowheads="1"/>
          </p:cNvPicPr>
          <p:nvPr/>
        </p:nvPicPr>
        <p:blipFill>
          <a:blip r:embed="rId31"/>
          <a:srcRect l="0" t="0" r="0" b="0"/>
          <a:stretch>
            <a:fillRect/>
          </a:stretch>
        </p:blipFill>
        <p:spPr>
          <a:xfrm>
            <a:off x="4429125" y="1928812"/>
            <a:ext cx="4214812" cy="3643312"/>
          </a:xfrm>
          <a:prstGeom prst="rect">
            <a:avLst/>
          </a:prstGeom>
          <a:noFill/>
          <a:ln/>
        </p:spPr>
      </p:pic>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 descr=""/>
          <p:cNvPicPr>
            <a:picLocks noChangeAspect="1" noChangeArrowheads="1"/>
          </p:cNvPicPr>
          <p:nvPr/>
        </p:nvPicPr>
        <p:blipFill>
          <a:blip r:embed="rId33"/>
          <a:srcRect/>
          <a:stretch>
            <a:fillRect/>
          </a:stretch>
        </p:blipFill>
        <p:spPr>
          <a:xfrm>
            <a:off x="457200" y="274637"/>
            <a:ext cx="8229600" cy="1341437"/>
          </a:xfrm>
          <a:prstGeom prst="rect">
            <a:avLst/>
          </a:prstGeom>
          <a:noFill/>
          <a:ln/>
        </p:spPr>
      </p:pic>
      <p:sp>
        <p:nvSpPr>
          <p:cNvPr id="2" name=""/>
          <p:cNvSpPr/>
          <p:nvPr>
            <p:ph sz="half" idx="1"/>
          </p:nvPr>
        </p:nvSpPr>
        <p:spPr>
          <a:xfrm>
            <a:off x="457200" y="1571625"/>
            <a:ext cx="4038600" cy="4554537"/>
          </a:xfrm>
          <a:prstGeom prst="rect">
            <a:avLst/>
          </a:prstGeom>
          <a:ln/>
        </p:spPr>
        <p:txBody>
          <a:bodyPr lIns="91440" tIns="45720" rIns="91440" bIns="45720" wrap="square" anchor="t"/>
          <a:lstStyle/>
          <a:p>
            <a:pPr/>
            <a:r>
              <a:rPr lang="en-US" sz="2000"/>
              <a:t>Variation can be </a:t>
            </a:r>
            <a:r>
              <a:rPr lang="en-US" sz="2000">
                <a:solidFill>
                  <a:srgbClr val="FFFF00"/>
                </a:solidFill>
              </a:rPr>
              <a:t>DISCONTINUOUS </a:t>
            </a:r>
            <a:r>
              <a:rPr lang="en-US" sz="2000"/>
              <a:t>, in this case there only a few possible categories that the characteristic can fall into.</a:t>
            </a:r>
            <a:endParaRPr/>
          </a:p>
          <a:p>
            <a:pPr/>
            <a:r>
              <a:rPr lang="en-US" sz="2000"/>
              <a:t>EG:</a:t>
            </a:r>
            <a:endParaRPr/>
          </a:p>
          <a:p>
            <a:pPr>
              <a:buNone/>
            </a:pPr>
            <a:r>
              <a:rPr lang="en-US" sz="2000"/>
              <a:t>	Flower colour in a single species</a:t>
            </a:r>
            <a:endParaRPr/>
          </a:p>
          <a:p>
            <a:pPr>
              <a:buNone/>
            </a:pPr>
            <a:r>
              <a:rPr lang="en-US" sz="2000"/>
              <a:t>	Human blood group or</a:t>
            </a:r>
            <a:endParaRPr/>
          </a:p>
          <a:p>
            <a:pPr>
              <a:buNone/>
            </a:pPr>
            <a:r>
              <a:rPr lang="en-US" sz="2000"/>
              <a:t>	ear lobe type</a:t>
            </a:r>
            <a:endParaRPr/>
          </a:p>
          <a:p>
            <a:pPr>
              <a:buNone/>
            </a:pPr>
            <a:r>
              <a:rPr lang="en-US" sz="2000"/>
              <a:t>	Bacteria that are or are not resistant to an antibiotic</a:t>
            </a:r>
            <a:endParaRPr/>
          </a:p>
          <a:p>
            <a:pPr>
              <a:buNone/>
            </a:pPr>
            <a:r>
              <a:rPr lang="en-US" sz="2000"/>
              <a:t>	</a:t>
            </a:r>
            <a:endParaRPr/>
          </a:p>
          <a:p>
            <a:pPr/>
            <a:endParaRPr lang="en-US" sz="2000"/>
          </a:p>
        </p:txBody>
      </p:sp>
      <p:pic>
        <p:nvPicPr>
          <p:cNvPr id="13" name="" descr=""/>
          <p:cNvPicPr>
            <a:picLocks noChangeAspect="1" noChangeArrowheads="1"/>
          </p:cNvPicPr>
          <p:nvPr/>
        </p:nvPicPr>
        <p:blipFill>
          <a:blip r:embed="rId34"/>
          <a:srcRect/>
          <a:stretch>
            <a:fillRect/>
          </a:stretch>
        </p:blipFill>
        <p:spPr>
          <a:xfrm>
            <a:off x="4714875" y="1571625"/>
            <a:ext cx="3929062" cy="4500562"/>
          </a:xfrm>
          <a:prstGeom prst="rect">
            <a:avLst/>
          </a:prstGeom>
          <a:noFill/>
          <a:ln/>
        </p:spPr>
      </p:pic>
      <p:sp>
        <p:nvSpPr>
          <p:cNvPr id="3" name=""/>
          <p:cNvSpPr/>
          <p:nvPr>
            <p:ph sz="half" idx="1"/>
          </p:nvPr>
        </p:nvSpPr>
        <p:spPr>
          <a:xfrm>
            <a:off x="4648200" y="1600200"/>
            <a:ext cx="4038600" cy="4525962"/>
          </a:xfrm>
          <a:prstGeom prst="rect">
            <a:avLst/>
          </a:prstGeom>
          <a:ln/>
        </p:spPr>
        <p:txBody>
          <a:bodyPr lIns="91440" tIns="45720" rIns="91440" bIns="45720" wrap="square" anchor="t"/>
          <a:lstStyle/>
          <a:p>
            <a:endParaRP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 descr=""/>
          <p:cNvPicPr>
            <a:picLocks noChangeAspect="1" noChangeArrowheads="1"/>
          </p:cNvPicPr>
          <p:nvPr/>
        </p:nvPicPr>
        <p:blipFill>
          <a:blip r:embed="rId36"/>
          <a:srcRect/>
          <a:stretch>
            <a:fillRect/>
          </a:stretch>
        </p:blipFill>
        <p:spPr>
          <a:xfrm>
            <a:off x="457200" y="249237"/>
            <a:ext cx="8229600" cy="1787525"/>
          </a:xfrm>
          <a:prstGeom prst="rect">
            <a:avLst/>
          </a:prstGeom>
          <a:noFill/>
          <a:ln/>
        </p:spPr>
      </p:pic>
      <p:sp>
        <p:nvSpPr>
          <p:cNvPr id="2" name=""/>
          <p:cNvSpPr/>
          <p:nvPr>
            <p:ph sz="half" idx="1"/>
          </p:nvPr>
        </p:nvSpPr>
        <p:spPr>
          <a:xfrm>
            <a:off x="457200" y="1071562"/>
            <a:ext cx="4038600" cy="5054600"/>
          </a:xfrm>
          <a:prstGeom prst="rect">
            <a:avLst/>
          </a:prstGeom>
          <a:ln/>
        </p:spPr>
        <p:txBody>
          <a:bodyPr lIns="91440" tIns="45720" rIns="91440" bIns="45720" wrap="square" anchor="t"/>
          <a:lstStyle/>
          <a:p>
            <a:pPr>
              <a:buNone/>
            </a:pPr>
            <a:r>
              <a:rPr lang="en-US" sz="1600">
                <a:solidFill>
                  <a:srgbClr val="D95BC1"/>
                </a:solidFill>
              </a:rPr>
              <a:t>Genetic variation</a:t>
            </a:r>
            <a:endParaRPr/>
          </a:p>
          <a:p>
            <a:pPr>
              <a:buNone/>
            </a:pPr>
            <a:r>
              <a:rPr lang="en-US" sz="1600"/>
              <a:t>Each tomato is different because it comes from a plant with different </a:t>
            </a:r>
            <a:r>
              <a:rPr lang="en-US" sz="1600" i="1">
                <a:solidFill>
                  <a:srgbClr val="FFFF00"/>
                </a:solidFill>
              </a:rPr>
              <a:t>alleles</a:t>
            </a:r>
            <a:r>
              <a:rPr lang="en-US" sz="1600"/>
              <a:t>, that code for different characteristics</a:t>
            </a:r>
            <a:endParaRPr/>
          </a:p>
        </p:txBody>
      </p:sp>
      <p:sp>
        <p:nvSpPr>
          <p:cNvPr id="3" name=""/>
          <p:cNvSpPr/>
          <p:nvPr>
            <p:ph sz="half" idx="1"/>
          </p:nvPr>
        </p:nvSpPr>
        <p:spPr>
          <a:xfrm>
            <a:off x="4648200" y="1143000"/>
            <a:ext cx="4038600" cy="4983162"/>
          </a:xfrm>
          <a:prstGeom prst="rect">
            <a:avLst/>
          </a:prstGeom>
          <a:ln/>
        </p:spPr>
        <p:txBody>
          <a:bodyPr lIns="91440" tIns="45720" rIns="91440" bIns="45720" wrap="square" anchor="t"/>
          <a:lstStyle/>
          <a:p>
            <a:pPr>
              <a:buNone/>
            </a:pPr>
            <a:r>
              <a:rPr lang="en-US" sz="1600">
                <a:solidFill>
                  <a:srgbClr val="D95BC1"/>
                </a:solidFill>
              </a:rPr>
              <a:t>Environmental variation</a:t>
            </a:r>
            <a:endParaRPr/>
          </a:p>
          <a:p>
            <a:pPr>
              <a:buNone/>
            </a:pPr>
            <a:r>
              <a:rPr lang="en-US" sz="1600"/>
              <a:t>These plants are genetically identical, the flower colour difference is due to the effects of soil pH.</a:t>
            </a:r>
            <a:endParaRPr/>
          </a:p>
          <a:p>
            <a:pPr>
              <a:buNone/>
            </a:pPr>
            <a:endParaRPr lang="en-US" sz="2600"/>
          </a:p>
        </p:txBody>
      </p:sp>
      <p:pic>
        <p:nvPicPr>
          <p:cNvPr id="15" name="" descr=""/>
          <p:cNvPicPr>
            <a:picLocks noChangeAspect="1" noChangeArrowheads="1"/>
          </p:cNvPicPr>
          <p:nvPr/>
        </p:nvPicPr>
        <p:blipFill>
          <a:blip r:embed="rId37"/>
          <a:srcRect/>
          <a:stretch>
            <a:fillRect/>
          </a:stretch>
        </p:blipFill>
        <p:spPr>
          <a:xfrm>
            <a:off x="6786562" y="2786062"/>
            <a:ext cx="2143125" cy="3429000"/>
          </a:xfrm>
          <a:prstGeom prst="rect">
            <a:avLst/>
          </a:prstGeom>
          <a:noFill/>
          <a:ln/>
        </p:spPr>
      </p:pic>
      <p:pic>
        <p:nvPicPr>
          <p:cNvPr id="16" name="" descr=""/>
          <p:cNvPicPr>
            <a:picLocks noChangeAspect="1" noChangeArrowheads="1"/>
          </p:cNvPicPr>
          <p:nvPr/>
        </p:nvPicPr>
        <p:blipFill>
          <a:blip r:embed="rId38"/>
          <a:srcRect/>
          <a:stretch>
            <a:fillRect/>
          </a:stretch>
        </p:blipFill>
        <p:spPr>
          <a:xfrm>
            <a:off x="4643437" y="2786062"/>
            <a:ext cx="2071687" cy="3429000"/>
          </a:xfrm>
          <a:prstGeom prst="rect">
            <a:avLst/>
          </a:prstGeom>
          <a:noFill/>
          <a:ln/>
        </p:spPr>
      </p:pic>
      <p:pic>
        <p:nvPicPr>
          <p:cNvPr id="17" name="" descr=""/>
          <p:cNvPicPr>
            <a:picLocks noChangeAspect="1" noChangeArrowheads="1"/>
          </p:cNvPicPr>
          <p:nvPr/>
        </p:nvPicPr>
        <p:blipFill>
          <a:blip r:embed="rId39"/>
          <a:srcRect/>
          <a:stretch>
            <a:fillRect/>
          </a:stretch>
        </p:blipFill>
        <p:spPr>
          <a:xfrm>
            <a:off x="428625" y="2428875"/>
            <a:ext cx="3857625" cy="3786187"/>
          </a:xfrm>
          <a:prstGeom prst="rect">
            <a:avLst/>
          </a:prstGeom>
          <a:noFill/>
          <a:ln/>
        </p:spPr>
      </p:pic>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 descr=""/>
          <p:cNvPicPr>
            <a:picLocks noChangeAspect="1" noChangeArrowheads="1"/>
          </p:cNvPicPr>
          <p:nvPr/>
        </p:nvPicPr>
        <p:blipFill>
          <a:blip r:embed="rId41"/>
          <a:srcRect/>
          <a:stretch>
            <a:fillRect/>
          </a:stretch>
        </p:blipFill>
        <p:spPr>
          <a:xfrm>
            <a:off x="457200" y="274637"/>
            <a:ext cx="8229600" cy="1335087"/>
          </a:xfrm>
          <a:prstGeom prst="rect">
            <a:avLst/>
          </a:prstGeom>
          <a:noFill/>
          <a:ln/>
        </p:spPr>
      </p:pic>
      <p:sp>
        <p:nvSpPr>
          <p:cNvPr id="2" name=""/>
          <p:cNvSpPr/>
          <p:nvPr>
            <p:ph type="body" idx="1"/>
          </p:nvPr>
        </p:nvSpPr>
        <p:spPr>
          <a:xfrm>
            <a:off x="457200" y="1535112"/>
            <a:ext cx="4040187" cy="750887"/>
          </a:xfrm>
          <a:prstGeom prst="rect">
            <a:avLst/>
          </a:prstGeom>
          <a:ln/>
        </p:spPr>
        <p:txBody>
          <a:bodyPr lIns="91440" tIns="45720" rIns="91440" bIns="45720" wrap="square" anchor="ctr"/>
          <a:lstStyle/>
          <a:p>
            <a:pPr marL="0" indent="0" algn="l" defTabSz="914400">
              <a:buNone/>
            </a:pPr>
            <a:r>
              <a:rPr lang="en-US" sz="2400">
                <a:solidFill>
                  <a:srgbClr val="FFFF00"/>
                </a:solidFill>
                <a:latin typeface="Verdana"/>
              </a:rPr>
              <a:t>GENETIC</a:t>
            </a:r>
            <a:endParaRPr/>
          </a:p>
        </p:txBody>
      </p:sp>
      <p:sp>
        <p:nvSpPr>
          <p:cNvPr id="3" name=""/>
          <p:cNvSpPr/>
          <p:nvPr>
            <p:ph type="body" sz="half" idx="1"/>
          </p:nvPr>
        </p:nvSpPr>
        <p:spPr>
          <a:xfrm>
            <a:off x="4645025" y="1535112"/>
            <a:ext cx="4041775" cy="750887"/>
          </a:xfrm>
          <a:prstGeom prst="rect">
            <a:avLst/>
          </a:prstGeom>
          <a:ln/>
        </p:spPr>
        <p:txBody>
          <a:bodyPr lIns="91440" tIns="45720" rIns="91440" bIns="45720" wrap="square" anchor="ctr"/>
          <a:lstStyle/>
          <a:p>
            <a:pPr marL="0" indent="0">
              <a:buNone/>
            </a:pPr>
            <a:r>
              <a:rPr lang="en-US" sz="2400">
                <a:solidFill>
                  <a:srgbClr val="FFFF00"/>
                </a:solidFill>
              </a:rPr>
              <a:t>ENVIRONMENTAL</a:t>
            </a:r>
            <a:endParaRPr/>
          </a:p>
        </p:txBody>
      </p:sp>
      <p:sp>
        <p:nvSpPr>
          <p:cNvPr id="4" name=""/>
          <p:cNvSpPr/>
          <p:nvPr>
            <p:ph sz="quarter" idx="1"/>
          </p:nvPr>
        </p:nvSpPr>
        <p:spPr>
          <a:xfrm>
            <a:off x="457200" y="2143125"/>
            <a:ext cx="4040187" cy="3786187"/>
          </a:xfrm>
          <a:prstGeom prst="rect">
            <a:avLst/>
          </a:prstGeom>
          <a:ln/>
        </p:spPr>
        <p:txBody>
          <a:bodyPr lIns="91440" tIns="45720" rIns="91440" bIns="45720" wrap="square" anchor="t"/>
          <a:lstStyle/>
          <a:p>
            <a:pPr>
              <a:buNone/>
            </a:pPr>
            <a:r>
              <a:rPr lang="en-US" sz="2400"/>
              <a:t>Differences that are due to the DNA </a:t>
            </a:r>
            <a:r>
              <a:rPr lang="en-US" sz="2400" i="1"/>
              <a:t>inside</a:t>
            </a:r>
            <a:r>
              <a:rPr lang="en-US" sz="2400"/>
              <a:t> the cells of the organism rather than the effect that its surroundings have on it.</a:t>
            </a:r>
            <a:endParaRPr/>
          </a:p>
        </p:txBody>
      </p:sp>
      <p:sp>
        <p:nvSpPr>
          <p:cNvPr id="5" name=""/>
          <p:cNvSpPr/>
          <p:nvPr>
            <p:ph sz="quarter" idx="1"/>
          </p:nvPr>
        </p:nvSpPr>
        <p:spPr>
          <a:xfrm>
            <a:off x="4645025" y="2143125"/>
            <a:ext cx="4041775" cy="3983037"/>
          </a:xfrm>
          <a:prstGeom prst="rect">
            <a:avLst/>
          </a:prstGeom>
          <a:ln/>
        </p:spPr>
        <p:txBody>
          <a:bodyPr lIns="91440" tIns="45720" rIns="91440" bIns="45720" wrap="square" anchor="t"/>
          <a:lstStyle/>
          <a:p>
            <a:pPr>
              <a:buNone/>
            </a:pPr>
            <a:r>
              <a:rPr lang="en-US" sz="2400"/>
              <a:t>Differences that are due to the </a:t>
            </a:r>
            <a:r>
              <a:rPr lang="en-US" sz="2400" i="1"/>
              <a:t>external </a:t>
            </a:r>
            <a:r>
              <a:rPr lang="en-US" sz="2400"/>
              <a:t>environment. For example availability of water, nutrients, light, prevailing winds.</a:t>
            </a:r>
            <a:endParaRPr/>
          </a:p>
        </p:txBody>
      </p:sp>
      <p:pic>
        <p:nvPicPr>
          <p:cNvPr id="19" name="" descr=""/>
          <p:cNvPicPr>
            <a:picLocks noChangeAspect="1" noChangeArrowheads="1"/>
          </p:cNvPicPr>
          <p:nvPr/>
        </p:nvPicPr>
        <p:blipFill>
          <a:blip r:embed="rId42"/>
          <a:srcRect/>
          <a:stretch>
            <a:fillRect/>
          </a:stretch>
        </p:blipFill>
        <p:spPr>
          <a:xfrm>
            <a:off x="4500562" y="4929187"/>
            <a:ext cx="4214812" cy="1714500"/>
          </a:xfrm>
          <a:prstGeom prst="rect">
            <a:avLst/>
          </a:prstGeom>
          <a:noFill/>
          <a:ln/>
        </p:spPr>
      </p:pic>
      <p:pic>
        <p:nvPicPr>
          <p:cNvPr id="20" name="" descr=""/>
          <p:cNvPicPr>
            <a:picLocks noChangeAspect="1" noChangeArrowheads="1"/>
          </p:cNvPicPr>
          <p:nvPr/>
        </p:nvPicPr>
        <p:blipFill>
          <a:blip r:embed="rId43"/>
          <a:srcRect/>
          <a:stretch>
            <a:fillRect/>
          </a:stretch>
        </p:blipFill>
        <p:spPr>
          <a:xfrm>
            <a:off x="1428750" y="4500562"/>
            <a:ext cx="1936750" cy="2143125"/>
          </a:xfrm>
          <a:prstGeom prst="rect">
            <a:avLst/>
          </a:prstGeom>
          <a:noFill/>
          <a:ln/>
        </p:spPr>
      </p:pic>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 descr=""/>
          <p:cNvPicPr>
            <a:picLocks noChangeAspect="1" noChangeArrowheads="1"/>
          </p:cNvPicPr>
          <p:nvPr/>
        </p:nvPicPr>
        <p:blipFill>
          <a:blip r:embed="rId45"/>
          <a:srcRect/>
          <a:stretch>
            <a:fillRect/>
          </a:stretch>
        </p:blipFill>
        <p:spPr>
          <a:xfrm>
            <a:off x="457200" y="274637"/>
            <a:ext cx="8229600" cy="1341437"/>
          </a:xfrm>
          <a:prstGeom prst="rect">
            <a:avLst/>
          </a:prstGeom>
          <a:noFill/>
          <a:ln/>
        </p:spPr>
      </p:pic>
      <p:sp>
        <p:nvSpPr>
          <p:cNvPr id="2" name=""/>
          <p:cNvSpPr/>
          <p:nvPr>
            <p:ph idx="1"/>
          </p:nvPr>
        </p:nvSpPr>
        <p:spPr>
          <a:xfrm>
            <a:off x="457200" y="1600200"/>
            <a:ext cx="8229600" cy="4708525"/>
          </a:xfrm>
          <a:prstGeom prst="rect">
            <a:avLst/>
          </a:prstGeom>
          <a:ln/>
        </p:spPr>
        <p:txBody>
          <a:bodyPr lIns="91440" tIns="45720" rIns="91440" bIns="45720" wrap="square" anchor="t"/>
          <a:lstStyle/>
          <a:p>
            <a:pPr indent="-411162" algn="l" defTabSz="914400"/>
            <a:r>
              <a:rPr lang="en-US" sz="2800">
                <a:solidFill>
                  <a:srgbClr val="ffffff"/>
                </a:solidFill>
                <a:latin typeface="Verdana"/>
              </a:rPr>
              <a:t>Many of the differences between species are present because they help the individuals to survive.</a:t>
            </a:r>
            <a:endParaRPr/>
          </a:p>
          <a:p>
            <a:pPr indent="-411162" algn="l" defTabSz="914400"/>
            <a:r>
              <a:rPr lang="en-US" sz="2800">
                <a:solidFill>
                  <a:srgbClr val="ffffff"/>
                </a:solidFill>
                <a:latin typeface="Verdana"/>
              </a:rPr>
              <a:t>We call these differences </a:t>
            </a:r>
            <a:r>
              <a:rPr lang="en-US" sz="2800">
                <a:solidFill>
                  <a:srgbClr val="FFFF00"/>
                </a:solidFill>
                <a:latin typeface="Verdana"/>
              </a:rPr>
              <a:t>ADAPTATIONS.</a:t>
            </a:r>
            <a:endParaRPr/>
          </a:p>
          <a:p>
            <a:pPr indent="-411162" algn="l" defTabSz="914400">
              <a:buNone/>
            </a:pPr>
            <a:r>
              <a:rPr lang="en-US" sz="2800">
                <a:solidFill>
                  <a:srgbClr val="ffffff"/>
                </a:solidFill>
                <a:latin typeface="Verdana"/>
              </a:rPr>
              <a:t>	You should understand that there are Adaptations to:</a:t>
            </a:r>
            <a:endParaRPr/>
          </a:p>
          <a:p>
            <a:pPr indent="-411162" algn="l" defTabSz="914400">
              <a:buNone/>
            </a:pPr>
            <a:r>
              <a:rPr lang="en-US" sz="2800">
                <a:solidFill>
                  <a:srgbClr val="ffffff"/>
                </a:solidFill>
                <a:latin typeface="Verdana"/>
              </a:rPr>
              <a:t>	</a:t>
            </a:r>
            <a:r>
              <a:rPr lang="en-US" sz="2800">
                <a:solidFill>
                  <a:srgbClr val="FFFF00"/>
                </a:solidFill>
                <a:latin typeface="Verdana"/>
              </a:rPr>
              <a:t>ANATOMY</a:t>
            </a:r>
            <a:r>
              <a:rPr lang="en-US" sz="2800">
                <a:solidFill>
                  <a:srgbClr val="ffffff"/>
                </a:solidFill>
                <a:latin typeface="Verdana"/>
              </a:rPr>
              <a:t> or body FORM,</a:t>
            </a:r>
            <a:endParaRPr/>
          </a:p>
          <a:p>
            <a:pPr indent="-411162" algn="l" defTabSz="914400">
              <a:buNone/>
            </a:pPr>
            <a:r>
              <a:rPr lang="en-US" sz="2800">
                <a:solidFill>
                  <a:srgbClr val="ffffff"/>
                </a:solidFill>
                <a:latin typeface="Verdana"/>
              </a:rPr>
              <a:t>	</a:t>
            </a:r>
            <a:r>
              <a:rPr lang="en-US" sz="2800">
                <a:solidFill>
                  <a:srgbClr val="FFFF00"/>
                </a:solidFill>
                <a:latin typeface="Verdana"/>
              </a:rPr>
              <a:t>PHYSIOLOGY </a:t>
            </a:r>
            <a:r>
              <a:rPr lang="en-US" sz="2800">
                <a:solidFill>
                  <a:srgbClr val="ffffff"/>
                </a:solidFill>
                <a:latin typeface="Verdana"/>
              </a:rPr>
              <a:t>or body FUNCTION</a:t>
            </a:r>
            <a:endParaRPr/>
          </a:p>
          <a:p>
            <a:pPr indent="-411162" algn="l" defTabSz="914400">
              <a:buNone/>
            </a:pPr>
            <a:r>
              <a:rPr lang="en-US" sz="2800">
                <a:solidFill>
                  <a:srgbClr val="ffffff"/>
                </a:solidFill>
                <a:latin typeface="Verdana"/>
              </a:rPr>
              <a:t>	</a:t>
            </a:r>
            <a:r>
              <a:rPr lang="en-US" sz="2800">
                <a:solidFill>
                  <a:srgbClr val="FFFF00"/>
                </a:solidFill>
                <a:latin typeface="Verdana"/>
              </a:rPr>
              <a:t>BEHAVIOUR  </a:t>
            </a:r>
            <a:endParaRPr/>
          </a:p>
        </p:txBody>
      </p:sp>
    </p:spTree>
  </p:cSld>
</p:sld>
</file>