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Lst>
  <p:notesMasterIdLst>
    <p:notesMasterId r:id="rId43"/>
  </p:notesMasterIdLst>
  <p:sldIdLst>
    <p:sldId id="265" r:id="rId2"/>
    <p:sldId id="266" r:id="rId3"/>
    <p:sldId id="267" r:id="rId4"/>
    <p:sldId id="268" r:id="rId5"/>
    <p:sldId id="269" r:id="rId6"/>
    <p:sldId id="270" r:id="rId7"/>
    <p:sldId id="271" r:id="rId8"/>
    <p:sldId id="272" r:id="rId9"/>
    <p:sldId id="277" r:id="rId10"/>
    <p:sldId id="280" r:id="rId11"/>
    <p:sldId id="278" r:id="rId12"/>
    <p:sldId id="273" r:id="rId13"/>
    <p:sldId id="274" r:id="rId14"/>
    <p:sldId id="281" r:id="rId15"/>
    <p:sldId id="282" r:id="rId16"/>
    <p:sldId id="283" r:id="rId17"/>
    <p:sldId id="284" r:id="rId18"/>
    <p:sldId id="275" r:id="rId19"/>
    <p:sldId id="276" r:id="rId20"/>
    <p:sldId id="279" r:id="rId21"/>
    <p:sldId id="287" r:id="rId22"/>
    <p:sldId id="302" r:id="rId23"/>
    <p:sldId id="303" r:id="rId24"/>
    <p:sldId id="285" r:id="rId25"/>
    <p:sldId id="288" r:id="rId26"/>
    <p:sldId id="289" r:id="rId27"/>
    <p:sldId id="290" r:id="rId28"/>
    <p:sldId id="291" r:id="rId29"/>
    <p:sldId id="286" r:id="rId30"/>
    <p:sldId id="262" r:id="rId31"/>
    <p:sldId id="263" r:id="rId32"/>
    <p:sldId id="292" r:id="rId33"/>
    <p:sldId id="293" r:id="rId34"/>
    <p:sldId id="294" r:id="rId35"/>
    <p:sldId id="295" r:id="rId36"/>
    <p:sldId id="299" r:id="rId37"/>
    <p:sldId id="301" r:id="rId38"/>
    <p:sldId id="300" r:id="rId39"/>
    <p:sldId id="297" r:id="rId40"/>
    <p:sldId id="298" r:id="rId41"/>
    <p:sldId id="296" r:id="rId42"/>
  </p:sldIdLst>
  <p:sldSz cx="9144000" cy="6858000" type="screen4x3"/>
  <p:notesSz cx="6805613" cy="9939338"/>
  <p:defaultTextStyle>
    <a:defPPr>
      <a:defRPr lang="en-GB"/>
    </a:defPPr>
    <a:lvl1pPr algn="l" defTabSz="449263" rtl="0" fontAlgn="base">
      <a:spcBef>
        <a:spcPct val="0"/>
      </a:spcBef>
      <a:spcAft>
        <a:spcPct val="0"/>
      </a:spcAft>
      <a:buClr>
        <a:srgbClr val="000000"/>
      </a:buClr>
      <a:buSzPct val="100000"/>
      <a:buFont typeface="Arial" charset="0"/>
      <a:defRPr kern="1200">
        <a:solidFill>
          <a:schemeClr val="bg1"/>
        </a:solidFill>
        <a:latin typeface="Arial" charset="0"/>
        <a:ea typeface="+mn-ea"/>
        <a:cs typeface="Arial" charset="0"/>
      </a:defRPr>
    </a:lvl1pPr>
    <a:lvl2pPr marL="457200" algn="l" defTabSz="449263" rtl="0" fontAlgn="base">
      <a:spcBef>
        <a:spcPct val="0"/>
      </a:spcBef>
      <a:spcAft>
        <a:spcPct val="0"/>
      </a:spcAft>
      <a:buClr>
        <a:srgbClr val="000000"/>
      </a:buClr>
      <a:buSzPct val="100000"/>
      <a:buFont typeface="Arial" charset="0"/>
      <a:defRPr kern="1200">
        <a:solidFill>
          <a:schemeClr val="bg1"/>
        </a:solidFill>
        <a:latin typeface="Arial" charset="0"/>
        <a:ea typeface="+mn-ea"/>
        <a:cs typeface="Arial" charset="0"/>
      </a:defRPr>
    </a:lvl2pPr>
    <a:lvl3pPr marL="914400" algn="l" defTabSz="449263" rtl="0" fontAlgn="base">
      <a:spcBef>
        <a:spcPct val="0"/>
      </a:spcBef>
      <a:spcAft>
        <a:spcPct val="0"/>
      </a:spcAft>
      <a:buClr>
        <a:srgbClr val="000000"/>
      </a:buClr>
      <a:buSzPct val="100000"/>
      <a:buFont typeface="Arial" charset="0"/>
      <a:defRPr kern="1200">
        <a:solidFill>
          <a:schemeClr val="bg1"/>
        </a:solidFill>
        <a:latin typeface="Arial" charset="0"/>
        <a:ea typeface="+mn-ea"/>
        <a:cs typeface="Arial" charset="0"/>
      </a:defRPr>
    </a:lvl3pPr>
    <a:lvl4pPr marL="1371600" algn="l" defTabSz="449263" rtl="0" fontAlgn="base">
      <a:spcBef>
        <a:spcPct val="0"/>
      </a:spcBef>
      <a:spcAft>
        <a:spcPct val="0"/>
      </a:spcAft>
      <a:buClr>
        <a:srgbClr val="000000"/>
      </a:buClr>
      <a:buSzPct val="100000"/>
      <a:buFont typeface="Arial" charset="0"/>
      <a:defRPr kern="1200">
        <a:solidFill>
          <a:schemeClr val="bg1"/>
        </a:solidFill>
        <a:latin typeface="Arial" charset="0"/>
        <a:ea typeface="+mn-ea"/>
        <a:cs typeface="Arial" charset="0"/>
      </a:defRPr>
    </a:lvl4pPr>
    <a:lvl5pPr marL="1828800" algn="l" defTabSz="449263" rtl="0" fontAlgn="base">
      <a:spcBef>
        <a:spcPct val="0"/>
      </a:spcBef>
      <a:spcAft>
        <a:spcPct val="0"/>
      </a:spcAft>
      <a:buClr>
        <a:srgbClr val="000000"/>
      </a:buClr>
      <a:buSzPct val="100000"/>
      <a:buFont typeface="Arial" charset="0"/>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D95BC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3131"/>
        <p:guide pos="214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05613" cy="9939338"/>
          </a:xfrm>
          <a:prstGeom prst="roundRect">
            <a:avLst>
              <a:gd name="adj" fmla="val 23"/>
            </a:avLst>
          </a:prstGeom>
          <a:solidFill>
            <a:srgbClr val="FFFFFF"/>
          </a:solidFill>
          <a:ln w="9525">
            <a:noFill/>
            <a:round/>
            <a:headEnd/>
            <a:tailEnd/>
          </a:ln>
          <a:effectLst/>
        </p:spPr>
        <p:txBody>
          <a:bodyPr wrap="none" anchor="ctr"/>
          <a:lstStyle/>
          <a:p>
            <a:pPr>
              <a:defRPr/>
            </a:pPr>
            <a:endParaRPr lang="en-GB"/>
          </a:p>
        </p:txBody>
      </p:sp>
      <p:sp>
        <p:nvSpPr>
          <p:cNvPr id="2050" name="Rectangle 2"/>
          <p:cNvSpPr>
            <a:spLocks noGrp="1" noChangeArrowheads="1"/>
          </p:cNvSpPr>
          <p:nvPr>
            <p:ph type="hdr"/>
          </p:nvPr>
        </p:nvSpPr>
        <p:spPr bwMode="auto">
          <a:xfrm>
            <a:off x="0" y="0"/>
            <a:ext cx="2947988" cy="4953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stStyle>
          <a:p>
            <a:pPr>
              <a:defRPr/>
            </a:pPr>
            <a:endParaRPr lang="en-GB"/>
          </a:p>
        </p:txBody>
      </p:sp>
      <p:sp>
        <p:nvSpPr>
          <p:cNvPr id="2051" name="Rectangle 3"/>
          <p:cNvSpPr>
            <a:spLocks noGrp="1" noChangeArrowheads="1"/>
          </p:cNvSpPr>
          <p:nvPr>
            <p:ph type="dt"/>
          </p:nvPr>
        </p:nvSpPr>
        <p:spPr bwMode="auto">
          <a:xfrm>
            <a:off x="3854450" y="0"/>
            <a:ext cx="2947988" cy="4953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stStyle>
          <a:p>
            <a:pPr>
              <a:defRPr/>
            </a:pPr>
            <a:endParaRPr lang="en-GB"/>
          </a:p>
        </p:txBody>
      </p:sp>
      <p:sp>
        <p:nvSpPr>
          <p:cNvPr id="45061" name="Rectangle 4"/>
          <p:cNvSpPr>
            <a:spLocks noGrp="1" noRot="1" noChangeAspect="1" noChangeArrowheads="1"/>
          </p:cNvSpPr>
          <p:nvPr>
            <p:ph type="sldImg"/>
          </p:nvPr>
        </p:nvSpPr>
        <p:spPr bwMode="auto">
          <a:xfrm>
            <a:off x="920750" y="746125"/>
            <a:ext cx="4964113" cy="3724275"/>
          </a:xfrm>
          <a:prstGeom prst="rect">
            <a:avLst/>
          </a:prstGeom>
          <a:solidFill>
            <a:srgbClr val="FFFFFF"/>
          </a:solidFill>
          <a:ln w="9360">
            <a:solidFill>
              <a:srgbClr val="000000"/>
            </a:solidFill>
            <a:miter lim="800000"/>
            <a:headEnd/>
            <a:tailEnd/>
          </a:ln>
        </p:spPr>
      </p:sp>
      <p:sp>
        <p:nvSpPr>
          <p:cNvPr id="2053" name="Rectangle 5"/>
          <p:cNvSpPr>
            <a:spLocks noGrp="1" noChangeArrowheads="1"/>
          </p:cNvSpPr>
          <p:nvPr>
            <p:ph type="body"/>
          </p:nvPr>
        </p:nvSpPr>
        <p:spPr bwMode="auto">
          <a:xfrm>
            <a:off x="681038" y="4721225"/>
            <a:ext cx="5441950" cy="44704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smtClean="0"/>
          </a:p>
        </p:txBody>
      </p:sp>
      <p:sp>
        <p:nvSpPr>
          <p:cNvPr id="2054" name="Rectangle 6"/>
          <p:cNvSpPr>
            <a:spLocks noGrp="1" noChangeArrowheads="1"/>
          </p:cNvSpPr>
          <p:nvPr>
            <p:ph type="ftr"/>
          </p:nvPr>
        </p:nvSpPr>
        <p:spPr bwMode="auto">
          <a:xfrm>
            <a:off x="0" y="9440863"/>
            <a:ext cx="2947988" cy="495300"/>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stStyle>
          <a:p>
            <a:pPr>
              <a:defRPr/>
            </a:pPr>
            <a:endParaRPr lang="en-GB"/>
          </a:p>
        </p:txBody>
      </p:sp>
      <p:sp>
        <p:nvSpPr>
          <p:cNvPr id="2055" name="Rectangle 7"/>
          <p:cNvSpPr>
            <a:spLocks noGrp="1" noChangeArrowheads="1"/>
          </p:cNvSpPr>
          <p:nvPr>
            <p:ph type="sldNum"/>
          </p:nvPr>
        </p:nvSpPr>
        <p:spPr bwMode="auto">
          <a:xfrm>
            <a:off x="3854450" y="9440863"/>
            <a:ext cx="2947988" cy="495300"/>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stStyle>
          <a:p>
            <a:pPr>
              <a:defRPr/>
            </a:pPr>
            <a:fld id="{3924808F-5BEA-454E-85FB-867A12D73BE8}"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p:nvPr>
        </p:nvSpPr>
        <p:spPr>
          <a:noFill/>
        </p:spPr>
        <p:txBody>
          <a:bodyPr/>
          <a:lstStyle/>
          <a:p>
            <a:fld id="{C46C9A42-DFE6-458F-915B-6D78788684CE}" type="slidenum">
              <a:rPr lang="en-GB" smtClean="0"/>
              <a:pPr/>
              <a:t>30</a:t>
            </a:fld>
            <a:endParaRPr lang="en-GB" smtClean="0"/>
          </a:p>
        </p:txBody>
      </p:sp>
      <p:sp>
        <p:nvSpPr>
          <p:cNvPr id="46083" name="Text Box 1"/>
          <p:cNvSpPr txBox="1">
            <a:spLocks noChangeArrowheads="1"/>
          </p:cNvSpPr>
          <p:nvPr/>
        </p:nvSpPr>
        <p:spPr bwMode="auto">
          <a:xfrm>
            <a:off x="1135063" y="746125"/>
            <a:ext cx="4537075" cy="3725863"/>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46084" name="Rectangle 2"/>
          <p:cNvSpPr>
            <a:spLocks noGrp="1" noChangeArrowheads="1"/>
          </p:cNvSpPr>
          <p:nvPr>
            <p:ph type="body"/>
          </p:nvPr>
        </p:nvSpPr>
        <p:spPr>
          <a:xfrm>
            <a:off x="681038" y="4721225"/>
            <a:ext cx="5443537" cy="4471988"/>
          </a:xfrm>
          <a:noFill/>
          <a:ln/>
        </p:spPr>
        <p:txBody>
          <a:bodyPr wrap="none" anchor="ct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p:nvPr>
        </p:nvSpPr>
        <p:spPr>
          <a:noFill/>
        </p:spPr>
        <p:txBody>
          <a:bodyPr/>
          <a:lstStyle/>
          <a:p>
            <a:fld id="{6564661A-B9D9-4377-AD86-050719A42174}" type="slidenum">
              <a:rPr lang="en-GB" smtClean="0"/>
              <a:pPr/>
              <a:t>31</a:t>
            </a:fld>
            <a:endParaRPr lang="en-GB" smtClean="0"/>
          </a:p>
        </p:txBody>
      </p:sp>
      <p:sp>
        <p:nvSpPr>
          <p:cNvPr id="47107" name="Text Box 1"/>
          <p:cNvSpPr txBox="1">
            <a:spLocks noChangeArrowheads="1"/>
          </p:cNvSpPr>
          <p:nvPr/>
        </p:nvSpPr>
        <p:spPr bwMode="auto">
          <a:xfrm>
            <a:off x="1135063" y="746125"/>
            <a:ext cx="4537075" cy="3725863"/>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47108" name="Rectangle 2"/>
          <p:cNvSpPr>
            <a:spLocks noGrp="1" noChangeArrowheads="1"/>
          </p:cNvSpPr>
          <p:nvPr>
            <p:ph type="body"/>
          </p:nvPr>
        </p:nvSpPr>
        <p:spPr>
          <a:xfrm>
            <a:off x="681038" y="4721225"/>
            <a:ext cx="5443537" cy="4471988"/>
          </a:xfrm>
          <a:noFill/>
          <a:ln/>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1D44C2B6-BC94-485C-83A3-F96E78203CF0}"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978CDAAB-9BDC-45DD-919D-E5D735EC7194}"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85F8B581-0B94-4549-9F7C-B09F811772DD}"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52F6999C-B471-46CB-A23B-A5295165B7FC}"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19A527A-A77D-4B8A-9995-444BDF440C86}"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19337AC6-F4BB-4225-9E6E-02F672C25D2F}"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GB"/>
          </a:p>
        </p:txBody>
      </p:sp>
      <p:sp>
        <p:nvSpPr>
          <p:cNvPr id="8" name="Footer Placeholder 2"/>
          <p:cNvSpPr>
            <a:spLocks noGrp="1"/>
          </p:cNvSpPr>
          <p:nvPr>
            <p:ph type="ftr" sz="quarter" idx="11"/>
          </p:nvPr>
        </p:nvSpPr>
        <p:spPr/>
        <p:txBody>
          <a:bodyPr/>
          <a:lstStyle>
            <a:lvl1pPr>
              <a:defRPr/>
            </a:lvl1pPr>
          </a:lstStyle>
          <a:p>
            <a:pPr>
              <a:defRPr/>
            </a:pPr>
            <a:endParaRPr lang="en-GB"/>
          </a:p>
        </p:txBody>
      </p:sp>
      <p:sp>
        <p:nvSpPr>
          <p:cNvPr id="9" name="Slide Number Placeholder 22"/>
          <p:cNvSpPr>
            <a:spLocks noGrp="1"/>
          </p:cNvSpPr>
          <p:nvPr>
            <p:ph type="sldNum" sz="quarter" idx="12"/>
          </p:nvPr>
        </p:nvSpPr>
        <p:spPr/>
        <p:txBody>
          <a:bodyPr/>
          <a:lstStyle>
            <a:lvl1pPr>
              <a:defRPr/>
            </a:lvl1pPr>
          </a:lstStyle>
          <a:p>
            <a:pPr>
              <a:defRPr/>
            </a:pPr>
            <a:fld id="{63F4EF15-0D45-4D40-9335-2027784F3D2C}"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GB"/>
          </a:p>
        </p:txBody>
      </p:sp>
      <p:sp>
        <p:nvSpPr>
          <p:cNvPr id="4" name="Footer Placeholder 2"/>
          <p:cNvSpPr>
            <a:spLocks noGrp="1"/>
          </p:cNvSpPr>
          <p:nvPr>
            <p:ph type="ftr" sz="quarter" idx="11"/>
          </p:nvPr>
        </p:nvSpPr>
        <p:spPr/>
        <p:txBody>
          <a:bodyPr/>
          <a:lstStyle>
            <a:lvl1pPr>
              <a:defRPr/>
            </a:lvl1pPr>
          </a:lstStyle>
          <a:p>
            <a:pPr>
              <a:defRPr/>
            </a:pPr>
            <a:endParaRPr lang="en-GB"/>
          </a:p>
        </p:txBody>
      </p:sp>
      <p:sp>
        <p:nvSpPr>
          <p:cNvPr id="5" name="Slide Number Placeholder 22"/>
          <p:cNvSpPr>
            <a:spLocks noGrp="1"/>
          </p:cNvSpPr>
          <p:nvPr>
            <p:ph type="sldNum" sz="quarter" idx="12"/>
          </p:nvPr>
        </p:nvSpPr>
        <p:spPr/>
        <p:txBody>
          <a:bodyPr/>
          <a:lstStyle>
            <a:lvl1pPr>
              <a:defRPr/>
            </a:lvl1pPr>
          </a:lstStyle>
          <a:p>
            <a:pPr>
              <a:defRPr/>
            </a:pPr>
            <a:fld id="{CC3E6D70-E1C1-47A8-A1E1-ADE00B8B9A73}"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GB"/>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22"/>
          <p:cNvSpPr>
            <a:spLocks noGrp="1"/>
          </p:cNvSpPr>
          <p:nvPr>
            <p:ph type="sldNum" sz="quarter" idx="12"/>
          </p:nvPr>
        </p:nvSpPr>
        <p:spPr/>
        <p:txBody>
          <a:bodyPr/>
          <a:lstStyle>
            <a:lvl1pPr>
              <a:defRPr/>
            </a:lvl1pPr>
          </a:lstStyle>
          <a:p>
            <a:pPr>
              <a:defRPr/>
            </a:pPr>
            <a:fld id="{37FDE3E8-E975-437E-B2FF-BF27E9775B0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ECD435C3-17A7-4DD2-8BFA-71E0E7121B84}"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10CAB9F3-C3A2-4A53-9CF7-D0820F908D00}"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ED055A20-8B37-4992-AD9A-B6596FE74705}" type="slidenum">
              <a:rPr lang="en-GB"/>
              <a:pPr>
                <a:defRPr/>
              </a:pPr>
              <a:t>‹#›</a:t>
            </a:fld>
            <a:endParaRPr lang="en-GB"/>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15"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Verdana" pitchFamily="34" charset="0"/>
        </a:defRPr>
      </a:lvl2pPr>
      <a:lvl3pPr algn="ctr" rtl="0" eaLnBrk="0" fontAlgn="base" hangingPunct="0">
        <a:spcBef>
          <a:spcPct val="0"/>
        </a:spcBef>
        <a:spcAft>
          <a:spcPct val="0"/>
        </a:spcAft>
        <a:defRPr sz="4100" b="1">
          <a:solidFill>
            <a:schemeClr val="tx1"/>
          </a:solidFill>
          <a:latin typeface="Verdana" pitchFamily="34" charset="0"/>
        </a:defRPr>
      </a:lvl3pPr>
      <a:lvl4pPr algn="ctr" rtl="0" eaLnBrk="0" fontAlgn="base" hangingPunct="0">
        <a:spcBef>
          <a:spcPct val="0"/>
        </a:spcBef>
        <a:spcAft>
          <a:spcPct val="0"/>
        </a:spcAft>
        <a:defRPr sz="4100" b="1">
          <a:solidFill>
            <a:schemeClr val="tx1"/>
          </a:solidFill>
          <a:latin typeface="Verdana" pitchFamily="34" charset="0"/>
        </a:defRPr>
      </a:lvl4pPr>
      <a:lvl5pPr algn="ctr" rtl="0" eaLnBrk="0" fontAlgn="base" hangingPunct="0">
        <a:spcBef>
          <a:spcPct val="0"/>
        </a:spcBef>
        <a:spcAft>
          <a:spcPct val="0"/>
        </a:spcAft>
        <a:defRPr sz="4100" b="1">
          <a:solidFill>
            <a:schemeClr val="tx1"/>
          </a:solidFill>
          <a:latin typeface="Verdana" pitchFamily="34" charset="0"/>
        </a:defRPr>
      </a:lvl5pPr>
      <a:lvl6pPr marL="457200" algn="ctr" rtl="0" fontAlgn="base">
        <a:spcBef>
          <a:spcPct val="0"/>
        </a:spcBef>
        <a:spcAft>
          <a:spcPct val="0"/>
        </a:spcAft>
        <a:defRPr sz="4100" b="1">
          <a:solidFill>
            <a:schemeClr val="tx1"/>
          </a:solidFill>
          <a:latin typeface="Verdana" pitchFamily="34" charset="0"/>
        </a:defRPr>
      </a:lvl6pPr>
      <a:lvl7pPr marL="914400" algn="ctr" rtl="0" fontAlgn="base">
        <a:spcBef>
          <a:spcPct val="0"/>
        </a:spcBef>
        <a:spcAft>
          <a:spcPct val="0"/>
        </a:spcAft>
        <a:defRPr sz="4100" b="1">
          <a:solidFill>
            <a:schemeClr val="tx1"/>
          </a:solidFill>
          <a:latin typeface="Verdana" pitchFamily="34" charset="0"/>
        </a:defRPr>
      </a:lvl7pPr>
      <a:lvl8pPr marL="1371600" algn="ctr" rtl="0" fontAlgn="base">
        <a:spcBef>
          <a:spcPct val="0"/>
        </a:spcBef>
        <a:spcAft>
          <a:spcPct val="0"/>
        </a:spcAft>
        <a:defRPr sz="4100" b="1">
          <a:solidFill>
            <a:schemeClr val="tx1"/>
          </a:solidFill>
          <a:latin typeface="Verdana" pitchFamily="34" charset="0"/>
        </a:defRPr>
      </a:lvl8pPr>
      <a:lvl9pPr marL="1828800" algn="ctr" rtl="0" fontAlgn="base">
        <a:spcBef>
          <a:spcPct val="0"/>
        </a:spcBef>
        <a:spcAft>
          <a:spcPct val="0"/>
        </a:spcAft>
        <a:defRPr sz="4100" b="1">
          <a:solidFill>
            <a:schemeClr val="tx1"/>
          </a:solidFill>
          <a:latin typeface="Verdana"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26.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solidFill>
                  <a:schemeClr val="accent6"/>
                </a:solidFill>
              </a:rPr>
              <a:t>Variation and Evolution</a:t>
            </a:r>
            <a:endParaRPr lang="en-GB" dirty="0">
              <a:solidFill>
                <a:schemeClr val="accent6"/>
              </a:solidFill>
            </a:endParaRPr>
          </a:p>
        </p:txBody>
      </p:sp>
      <p:sp>
        <p:nvSpPr>
          <p:cNvPr id="3075" name="Content Placeholder 2"/>
          <p:cNvSpPr>
            <a:spLocks noGrp="1"/>
          </p:cNvSpPr>
          <p:nvPr>
            <p:ph idx="1"/>
          </p:nvPr>
        </p:nvSpPr>
        <p:spPr>
          <a:xfrm>
            <a:off x="457200" y="1285875"/>
            <a:ext cx="8228013" cy="4838700"/>
          </a:xfrm>
        </p:spPr>
        <p:txBody>
          <a:bodyPr/>
          <a:lstStyle/>
          <a:p>
            <a:pPr eaLnBrk="1" hangingPunct="1">
              <a:spcBef>
                <a:spcPts val="450"/>
              </a:spcBef>
              <a:buFont typeface="Wingdings 2" pitchFamily="18"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smtClean="0">
                <a:solidFill>
                  <a:srgbClr val="FFFF00"/>
                </a:solidFill>
              </a:rPr>
              <a:t>LEARNING OUTCOMES</a:t>
            </a:r>
          </a:p>
          <a:p>
            <a:pPr eaLnBrk="1" hangingPunct="1">
              <a:spcBef>
                <a:spcPts val="450"/>
              </a:spcBef>
              <a:buFont typeface="Wingdings 2" pitchFamily="18"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smtClean="0"/>
          </a:p>
          <a:p>
            <a:pPr eaLnBrk="1" hangingPunct="1">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smtClean="0"/>
              <a:t>Define the term variation.</a:t>
            </a:r>
          </a:p>
          <a:p>
            <a:pPr eaLnBrk="1" hangingPunct="1">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smtClean="0"/>
              <a:t>Discuss the fact that variation occurs within, as well as between, species.</a:t>
            </a:r>
          </a:p>
          <a:p>
            <a:pPr eaLnBrk="1" hangingPunct="1">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smtClean="0"/>
              <a:t>Describe the differences between continuous and discontinuous variation, using examples of a range of characteristics found in plants, animals and other organisms.</a:t>
            </a:r>
          </a:p>
          <a:p>
            <a:pPr eaLnBrk="1" hangingPunct="1">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smtClean="0"/>
              <a:t>Explain both the genetic and the environmental causes of variation.</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smtClean="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solidFill>
                  <a:schemeClr val="accent6"/>
                </a:solidFill>
              </a:rPr>
              <a:t>Variation and Evolution</a:t>
            </a:r>
            <a:endParaRPr lang="en-GB" dirty="0"/>
          </a:p>
        </p:txBody>
      </p:sp>
      <p:sp>
        <p:nvSpPr>
          <p:cNvPr id="12291" name="Content Placeholder 3"/>
          <p:cNvSpPr>
            <a:spLocks noGrp="1"/>
          </p:cNvSpPr>
          <p:nvPr>
            <p:ph sz="half" idx="2"/>
          </p:nvPr>
        </p:nvSpPr>
        <p:spPr>
          <a:xfrm>
            <a:off x="4143375" y="1357313"/>
            <a:ext cx="4543425" cy="5000625"/>
          </a:xfrm>
        </p:spPr>
        <p:txBody>
          <a:bodyPr/>
          <a:lstStyle/>
          <a:p>
            <a:r>
              <a:rPr lang="en-GB" sz="2000" smtClean="0"/>
              <a:t>SAGUARO CACTUS</a:t>
            </a:r>
          </a:p>
          <a:p>
            <a:r>
              <a:rPr lang="en-GB" sz="2000" smtClean="0"/>
              <a:t>Accordion folded stem is fleshy to store water</a:t>
            </a:r>
          </a:p>
          <a:p>
            <a:r>
              <a:rPr lang="en-GB" sz="2000" smtClean="0"/>
              <a:t>Roots mostly less than 15cm deep but cover huge area</a:t>
            </a:r>
          </a:p>
          <a:p>
            <a:r>
              <a:rPr lang="en-GB" sz="2000" smtClean="0"/>
              <a:t>1 deep tap root </a:t>
            </a:r>
          </a:p>
          <a:p>
            <a:r>
              <a:rPr lang="en-GB" sz="2000" smtClean="0"/>
              <a:t>Can absorb 750 litres water in a single storm</a:t>
            </a:r>
          </a:p>
          <a:p>
            <a:r>
              <a:rPr lang="en-GB" sz="2000" smtClean="0"/>
              <a:t>Leaves reduced to spines to reduce transpiration rate</a:t>
            </a:r>
          </a:p>
          <a:p>
            <a:r>
              <a:rPr lang="en-GB" sz="2000" smtClean="0"/>
              <a:t>Waxy cuticle reduces transpiration</a:t>
            </a:r>
          </a:p>
          <a:p>
            <a:r>
              <a:rPr lang="en-GB" sz="2000" smtClean="0"/>
              <a:t>Stomata only open at night</a:t>
            </a:r>
          </a:p>
          <a:p>
            <a:endParaRPr lang="en-GB" sz="2000" smtClean="0"/>
          </a:p>
        </p:txBody>
      </p:sp>
      <p:pic>
        <p:nvPicPr>
          <p:cNvPr id="12292" name="Picture 2" descr="http://gregfinkphotos.com/uploads/Saguaro_Cactus_Snp004.JPG"/>
          <p:cNvPicPr>
            <a:picLocks noGrp="1" noChangeAspect="1" noChangeArrowheads="1"/>
          </p:cNvPicPr>
          <p:nvPr>
            <p:ph sz="half" idx="1"/>
          </p:nvPr>
        </p:nvPicPr>
        <p:blipFill>
          <a:blip r:embed="rId3" cstate="print"/>
          <a:srcRect/>
          <a:stretch>
            <a:fillRect/>
          </a:stretch>
        </p:blipFill>
        <p:spPr>
          <a:xfrm>
            <a:off x="500063" y="1357313"/>
            <a:ext cx="3348037" cy="4929187"/>
          </a:xfrm>
          <a:noFill/>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GB" dirty="0" smtClean="0">
                <a:solidFill>
                  <a:schemeClr val="accent6"/>
                </a:solidFill>
              </a:rPr>
              <a:t>Variation and Evolution</a:t>
            </a:r>
            <a:endParaRPr lang="en-GB" dirty="0"/>
          </a:p>
        </p:txBody>
      </p:sp>
      <p:pic>
        <p:nvPicPr>
          <p:cNvPr id="13315" name="Picture 2"/>
          <p:cNvPicPr>
            <a:picLocks noGrp="1" noChangeAspect="1" noChangeArrowheads="1"/>
          </p:cNvPicPr>
          <p:nvPr>
            <p:ph sz="half" idx="1"/>
          </p:nvPr>
        </p:nvPicPr>
        <p:blipFill>
          <a:blip r:embed="rId3" cstate="print"/>
          <a:srcRect/>
          <a:stretch>
            <a:fillRect/>
          </a:stretch>
        </p:blipFill>
        <p:spPr>
          <a:xfrm>
            <a:off x="142875" y="1357313"/>
            <a:ext cx="5000625" cy="5214937"/>
          </a:xfrm>
          <a:noFill/>
        </p:spPr>
      </p:pic>
      <p:sp>
        <p:nvSpPr>
          <p:cNvPr id="13316" name="Content Placeholder 5"/>
          <p:cNvSpPr>
            <a:spLocks noGrp="1"/>
          </p:cNvSpPr>
          <p:nvPr>
            <p:ph sz="half" idx="2"/>
          </p:nvPr>
        </p:nvSpPr>
        <p:spPr>
          <a:xfrm>
            <a:off x="5143500" y="1357313"/>
            <a:ext cx="4000500" cy="5214937"/>
          </a:xfrm>
        </p:spPr>
        <p:txBody>
          <a:bodyPr/>
          <a:lstStyle/>
          <a:p>
            <a:pPr eaLnBrk="1" hangingPunct="1"/>
            <a:r>
              <a:rPr lang="en-GB" sz="2400" smtClean="0"/>
              <a:t>Adaptations of Marram Grass, a </a:t>
            </a:r>
            <a:r>
              <a:rPr lang="en-GB" sz="2400" i="1" smtClean="0">
                <a:solidFill>
                  <a:srgbClr val="FFFF00"/>
                </a:solidFill>
              </a:rPr>
              <a:t>xerophyte</a:t>
            </a:r>
          </a:p>
          <a:p>
            <a:pPr eaLnBrk="1" hangingPunct="1"/>
            <a:r>
              <a:rPr lang="en-GB" sz="2400" smtClean="0"/>
              <a:t>Rolled leaf</a:t>
            </a:r>
          </a:p>
          <a:p>
            <a:pPr eaLnBrk="1" hangingPunct="1"/>
            <a:r>
              <a:rPr lang="en-GB" sz="2400" smtClean="0"/>
              <a:t>Thick cuticle</a:t>
            </a:r>
          </a:p>
          <a:p>
            <a:pPr eaLnBrk="1" hangingPunct="1"/>
            <a:r>
              <a:rPr lang="en-GB" sz="2400" smtClean="0"/>
              <a:t>Sunken stomata</a:t>
            </a:r>
          </a:p>
          <a:p>
            <a:pPr eaLnBrk="1" hangingPunct="1"/>
            <a:r>
              <a:rPr lang="en-GB" sz="2400" smtClean="0"/>
              <a:t>Epidermal hairs</a:t>
            </a:r>
          </a:p>
          <a:p>
            <a:pPr eaLnBrk="1" hangingPunct="1">
              <a:buFont typeface="Wingdings 2" pitchFamily="18" charset="2"/>
              <a:buNone/>
            </a:pPr>
            <a:r>
              <a:rPr lang="en-GB" sz="2400" smtClean="0"/>
              <a:t>What is the </a:t>
            </a:r>
            <a:r>
              <a:rPr lang="en-GB" sz="2400" i="1" smtClean="0">
                <a:solidFill>
                  <a:srgbClr val="FFFF00"/>
                </a:solidFill>
              </a:rPr>
              <a:t>purpose</a:t>
            </a:r>
            <a:r>
              <a:rPr lang="en-GB" sz="2400" smtClean="0"/>
              <a:t> of these adaptations?</a:t>
            </a:r>
          </a:p>
          <a:p>
            <a:pPr eaLnBrk="1" hangingPunct="1">
              <a:buFont typeface="Wingdings 2" pitchFamily="18" charset="2"/>
              <a:buNone/>
            </a:pPr>
            <a:r>
              <a:rPr lang="en-GB" sz="2400" smtClean="0"/>
              <a:t>Explain how they work </a:t>
            </a:r>
            <a:r>
              <a:rPr lang="en-GB" sz="2400" i="1" smtClean="0">
                <a:solidFill>
                  <a:srgbClr val="FFFF00"/>
                </a:solidFill>
              </a:rPr>
              <a:t>using AS vocabulary</a:t>
            </a:r>
          </a:p>
          <a:p>
            <a:pPr eaLnBrk="1" hangingPunct="1">
              <a:buFont typeface="Wingdings 2" pitchFamily="18" charset="2"/>
              <a:buNone/>
            </a:pPr>
            <a:r>
              <a:rPr lang="en-GB" sz="2400" i="1" smtClean="0">
                <a:solidFill>
                  <a:srgbClr val="FFFF00"/>
                </a:solidFill>
              </a:rPr>
              <a:t>Make notes on the diagram provided</a:t>
            </a:r>
          </a:p>
          <a:p>
            <a:pPr eaLnBrk="1" hangingPunct="1">
              <a:buFont typeface="Wingdings 2" pitchFamily="18" charset="2"/>
              <a:buNone/>
            </a:pPr>
            <a:endParaRPr lang="en-GB" smtClean="0"/>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hangingPunct="1">
              <a:defRPr/>
            </a:pPr>
            <a:r>
              <a:rPr lang="en-GB" dirty="0" smtClean="0">
                <a:solidFill>
                  <a:schemeClr val="accent6"/>
                </a:solidFill>
              </a:rPr>
              <a:t>Variation and Evolution</a:t>
            </a:r>
            <a:endParaRPr lang="en-GB" dirty="0"/>
          </a:p>
        </p:txBody>
      </p:sp>
      <p:sp>
        <p:nvSpPr>
          <p:cNvPr id="14339" name="Content Placeholder 7"/>
          <p:cNvSpPr>
            <a:spLocks noGrp="1"/>
          </p:cNvSpPr>
          <p:nvPr>
            <p:ph idx="1"/>
          </p:nvPr>
        </p:nvSpPr>
        <p:spPr/>
        <p:txBody>
          <a:bodyPr/>
          <a:lstStyle/>
          <a:p>
            <a:pPr eaLnBrk="1" hangingPunct="1"/>
            <a:r>
              <a:rPr lang="en-GB" smtClean="0">
                <a:solidFill>
                  <a:srgbClr val="FFFF00"/>
                </a:solidFill>
              </a:rPr>
              <a:t>Outline the behavioural, physiological and anatomical (structural) adaptations of organisms to their environments</a:t>
            </a:r>
          </a:p>
          <a:p>
            <a:pPr eaLnBrk="1" hangingPunct="1"/>
            <a:r>
              <a:rPr lang="en-GB" smtClean="0">
                <a:solidFill>
                  <a:srgbClr val="FFFF00"/>
                </a:solidFill>
              </a:rPr>
              <a:t>You should be able to suggest several different types of adaptations of organisms that help them to survive.</a:t>
            </a:r>
          </a:p>
          <a:p>
            <a:pPr eaLnBrk="1" hangingPunct="1"/>
            <a:r>
              <a:rPr lang="en-GB" smtClean="0">
                <a:solidFill>
                  <a:srgbClr val="FFFF00"/>
                </a:solidFill>
              </a:rPr>
              <a:t>Make note of some examples from the “Journey of Life” DVD</a:t>
            </a:r>
          </a:p>
          <a:p>
            <a:pPr eaLnBrk="1" hangingPunct="1"/>
            <a:r>
              <a:rPr lang="en-GB" smtClean="0">
                <a:solidFill>
                  <a:srgbClr val="FFFF00"/>
                </a:solidFill>
              </a:rPr>
              <a:t>Choose one example from the DVD and research further </a:t>
            </a: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solidFill>
                  <a:schemeClr val="accent6"/>
                </a:solidFill>
              </a:rPr>
              <a:t>Variation and Evolution</a:t>
            </a:r>
            <a:endParaRPr lang="en-GB" dirty="0"/>
          </a:p>
        </p:txBody>
      </p:sp>
      <p:sp>
        <p:nvSpPr>
          <p:cNvPr id="15363" name="Content Placeholder 2"/>
          <p:cNvSpPr>
            <a:spLocks noGrp="1"/>
          </p:cNvSpPr>
          <p:nvPr>
            <p:ph idx="1"/>
          </p:nvPr>
        </p:nvSpPr>
        <p:spPr>
          <a:xfrm>
            <a:off x="457200" y="1285875"/>
            <a:ext cx="8229600" cy="5022850"/>
          </a:xfrm>
        </p:spPr>
        <p:txBody>
          <a:bodyPr/>
          <a:lstStyle/>
          <a:p>
            <a:pPr eaLnBrk="1" hangingPunct="1"/>
            <a:r>
              <a:rPr lang="en-GB" sz="2400" smtClean="0"/>
              <a:t>Explain the consequences of the four observations made by Darwin in proposing his theory of natural selection.</a:t>
            </a:r>
          </a:p>
          <a:p>
            <a:pPr eaLnBrk="1" hangingPunct="1"/>
            <a:endParaRPr lang="en-GB" sz="2400" smtClean="0"/>
          </a:p>
          <a:p>
            <a:pPr eaLnBrk="1" hangingPunct="1"/>
            <a:r>
              <a:rPr lang="en-GB" sz="2400" smtClean="0"/>
              <a:t>What are the 4 observations that Darwin made?</a:t>
            </a:r>
          </a:p>
          <a:p>
            <a:pPr eaLnBrk="1" hangingPunct="1"/>
            <a:r>
              <a:rPr lang="en-GB" sz="2400" smtClean="0"/>
              <a:t>1.	Offspring generally appear similar to parents.</a:t>
            </a:r>
          </a:p>
          <a:p>
            <a:pPr eaLnBrk="1" hangingPunct="1"/>
            <a:r>
              <a:rPr lang="en-GB" sz="2400" smtClean="0"/>
              <a:t>2.	No two individuals are identical. (Why not?)</a:t>
            </a:r>
          </a:p>
          <a:p>
            <a:pPr eaLnBrk="1" hangingPunct="1"/>
            <a:r>
              <a:rPr lang="en-GB" sz="2400" smtClean="0"/>
              <a:t>3.	organisms have the ability to produce large 	numbers of offspring</a:t>
            </a:r>
          </a:p>
          <a:p>
            <a:pPr eaLnBrk="1" hangingPunct="1"/>
            <a:r>
              <a:rPr lang="en-GB" sz="2400" smtClean="0"/>
              <a:t>4.	Populations in nature tend to remain fairly 	stable in size. </a:t>
            </a:r>
          </a:p>
          <a:p>
            <a:pPr eaLnBrk="1" hangingPunct="1"/>
            <a:r>
              <a:rPr lang="en-GB" sz="2400" i="1" smtClean="0">
                <a:solidFill>
                  <a:srgbClr val="FFFF00"/>
                </a:solidFill>
              </a:rPr>
              <a:t>SO what are the consequences?</a:t>
            </a: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solidFill>
                  <a:schemeClr val="accent6"/>
                </a:solidFill>
              </a:rPr>
              <a:t>Variation and Evolution</a:t>
            </a:r>
            <a:endParaRPr lang="en-GB" dirty="0"/>
          </a:p>
        </p:txBody>
      </p:sp>
      <p:sp>
        <p:nvSpPr>
          <p:cNvPr id="16387" name="Content Placeholder 2"/>
          <p:cNvSpPr>
            <a:spLocks noGrp="1"/>
          </p:cNvSpPr>
          <p:nvPr>
            <p:ph idx="1"/>
          </p:nvPr>
        </p:nvSpPr>
        <p:spPr/>
        <p:txBody>
          <a:bodyPr/>
          <a:lstStyle/>
          <a:p>
            <a:r>
              <a:rPr lang="en-GB" sz="2400" smtClean="0"/>
              <a:t>Because individuals over produce, yet populations remain stable COMPETITION must take place.</a:t>
            </a:r>
          </a:p>
          <a:p>
            <a:r>
              <a:rPr lang="en-GB" sz="2400" smtClean="0"/>
              <a:t>In COMPETITION there are “winners” and “losers”. Winners are </a:t>
            </a:r>
            <a:r>
              <a:rPr lang="en-GB" sz="2400" smtClean="0">
                <a:solidFill>
                  <a:srgbClr val="FFFF00"/>
                </a:solidFill>
              </a:rPr>
              <a:t>better adapted </a:t>
            </a:r>
            <a:r>
              <a:rPr lang="en-GB" sz="2400" smtClean="0"/>
              <a:t>with more </a:t>
            </a:r>
            <a:r>
              <a:rPr lang="en-GB" sz="2400" smtClean="0">
                <a:solidFill>
                  <a:srgbClr val="FFFF00"/>
                </a:solidFill>
              </a:rPr>
              <a:t>useful characteristics</a:t>
            </a:r>
            <a:r>
              <a:rPr lang="en-GB" sz="2400" smtClean="0"/>
              <a:t>, they are more able to survive and breed, so </a:t>
            </a:r>
            <a:r>
              <a:rPr lang="en-GB" sz="2400" smtClean="0">
                <a:solidFill>
                  <a:srgbClr val="FFFF00"/>
                </a:solidFill>
              </a:rPr>
              <a:t>pass on their beneficial </a:t>
            </a:r>
            <a:r>
              <a:rPr lang="en-GB" sz="2400" smtClean="0">
                <a:solidFill>
                  <a:srgbClr val="FF0000"/>
                </a:solidFill>
              </a:rPr>
              <a:t>alleles.</a:t>
            </a:r>
          </a:p>
          <a:p>
            <a:r>
              <a:rPr lang="en-GB" sz="2400" smtClean="0"/>
              <a:t>Over time when this happens continually, accumulated changes can give rise to a new species.</a:t>
            </a: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solidFill>
                  <a:schemeClr val="accent6"/>
                </a:solidFill>
              </a:rPr>
              <a:t>Variation and Evolution</a:t>
            </a:r>
            <a:endParaRPr lang="en-GB" dirty="0"/>
          </a:p>
        </p:txBody>
      </p:sp>
      <p:sp>
        <p:nvSpPr>
          <p:cNvPr id="17411" name="Content Placeholder 2"/>
          <p:cNvSpPr>
            <a:spLocks noGrp="1"/>
          </p:cNvSpPr>
          <p:nvPr>
            <p:ph idx="1"/>
          </p:nvPr>
        </p:nvSpPr>
        <p:spPr>
          <a:xfrm>
            <a:off x="457200" y="1857375"/>
            <a:ext cx="8229600" cy="4451350"/>
          </a:xfrm>
        </p:spPr>
        <p:txBody>
          <a:bodyPr/>
          <a:lstStyle/>
          <a:p>
            <a:pPr>
              <a:buFont typeface="Wingdings 2" pitchFamily="18" charset="2"/>
              <a:buNone/>
            </a:pPr>
            <a:r>
              <a:rPr lang="en-GB" smtClean="0"/>
              <a:t>	</a:t>
            </a:r>
            <a:r>
              <a:rPr lang="en-GB" smtClean="0">
                <a:solidFill>
                  <a:srgbClr val="FFFF00"/>
                </a:solidFill>
              </a:rPr>
              <a:t>Outline how variation, adaptation and selection are major components of evolution.</a:t>
            </a:r>
          </a:p>
          <a:p>
            <a:pPr>
              <a:buFont typeface="Wingdings 2" pitchFamily="18" charset="2"/>
              <a:buNone/>
            </a:pPr>
            <a:r>
              <a:rPr lang="en-GB" smtClean="0"/>
              <a:t>Differences in organisms</a:t>
            </a:r>
          </a:p>
          <a:p>
            <a:r>
              <a:rPr lang="en-GB" smtClean="0"/>
              <a:t>How do they arise?</a:t>
            </a:r>
          </a:p>
          <a:p>
            <a:r>
              <a:rPr lang="en-GB" smtClean="0"/>
              <a:t>Where do these changes happen?</a:t>
            </a:r>
          </a:p>
          <a:p>
            <a:r>
              <a:rPr lang="en-GB" smtClean="0"/>
              <a:t>How can they be passed on?</a:t>
            </a:r>
          </a:p>
          <a:p>
            <a:endParaRPr lang="en-GB" smtClean="0"/>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solidFill>
                  <a:schemeClr val="accent6">
                    <a:lumMod val="75000"/>
                  </a:schemeClr>
                </a:solidFill>
              </a:rPr>
              <a:t>Natural Selection</a:t>
            </a:r>
            <a:endParaRPr lang="en-GB" dirty="0">
              <a:solidFill>
                <a:schemeClr val="accent6">
                  <a:lumMod val="75000"/>
                </a:schemeClr>
              </a:solidFill>
            </a:endParaRPr>
          </a:p>
        </p:txBody>
      </p:sp>
      <p:sp>
        <p:nvSpPr>
          <p:cNvPr id="3" name="Content Placeholder 2"/>
          <p:cNvSpPr>
            <a:spLocks noGrp="1"/>
          </p:cNvSpPr>
          <p:nvPr>
            <p:ph idx="1"/>
          </p:nvPr>
        </p:nvSpPr>
        <p:spPr>
          <a:xfrm>
            <a:off x="457200" y="1285875"/>
            <a:ext cx="8229600" cy="5214938"/>
          </a:xfrm>
        </p:spPr>
        <p:txBody>
          <a:bodyPr/>
          <a:lstStyle/>
          <a:p>
            <a:pPr>
              <a:defRPr/>
            </a:pPr>
            <a:r>
              <a:rPr lang="en-GB" sz="2400" dirty="0" smtClean="0"/>
              <a:t>Variation in organisms characteristics are caused by the organisms having </a:t>
            </a:r>
            <a:r>
              <a:rPr lang="en-GB" sz="2400" dirty="0" smtClean="0">
                <a:solidFill>
                  <a:srgbClr val="FFFF00"/>
                </a:solidFill>
              </a:rPr>
              <a:t>different alleles of genes.</a:t>
            </a:r>
          </a:p>
          <a:p>
            <a:pPr>
              <a:defRPr/>
            </a:pPr>
            <a:r>
              <a:rPr lang="en-GB" sz="2400" dirty="0" smtClean="0"/>
              <a:t>Some differences enable the organism to </a:t>
            </a:r>
            <a:r>
              <a:rPr lang="en-GB" sz="2400" dirty="0" smtClean="0">
                <a:solidFill>
                  <a:srgbClr val="FFFF00"/>
                </a:solidFill>
              </a:rPr>
              <a:t>survive better (compete more successfully)</a:t>
            </a:r>
          </a:p>
          <a:p>
            <a:pPr>
              <a:defRPr/>
            </a:pPr>
            <a:r>
              <a:rPr lang="en-GB" sz="2400" dirty="0" smtClean="0"/>
              <a:t>The ones with beneficial alleles </a:t>
            </a:r>
            <a:r>
              <a:rPr lang="en-GB" sz="2400" dirty="0" smtClean="0">
                <a:solidFill>
                  <a:srgbClr val="FFFF00"/>
                </a:solidFill>
              </a:rPr>
              <a:t>survive, breed and pass on their alleles</a:t>
            </a:r>
            <a:r>
              <a:rPr lang="en-GB" sz="2400" dirty="0" smtClean="0">
                <a:solidFill>
                  <a:schemeClr val="accent6">
                    <a:lumMod val="75000"/>
                  </a:schemeClr>
                </a:solidFill>
              </a:rPr>
              <a:t> </a:t>
            </a:r>
            <a:r>
              <a:rPr lang="en-GB" sz="2400" dirty="0" smtClean="0"/>
              <a:t>to the next generation</a:t>
            </a:r>
          </a:p>
          <a:p>
            <a:pPr>
              <a:defRPr/>
            </a:pPr>
            <a:r>
              <a:rPr lang="en-GB" sz="2400" dirty="0" smtClean="0"/>
              <a:t>Those without beneficial alleles </a:t>
            </a:r>
            <a:r>
              <a:rPr lang="en-GB" sz="2400" dirty="0" smtClean="0">
                <a:solidFill>
                  <a:srgbClr val="FFFF00"/>
                </a:solidFill>
              </a:rPr>
              <a:t>die before they reproduce</a:t>
            </a:r>
            <a:r>
              <a:rPr lang="en-GB" sz="2400" dirty="0" smtClean="0"/>
              <a:t>, so their alleles are less likely to be passed on.</a:t>
            </a:r>
          </a:p>
          <a:p>
            <a:pPr>
              <a:defRPr/>
            </a:pPr>
            <a:r>
              <a:rPr lang="en-GB" sz="2400" dirty="0" smtClean="0"/>
              <a:t>The beneficial alleles </a:t>
            </a:r>
            <a:r>
              <a:rPr lang="en-GB" sz="2400" dirty="0" smtClean="0">
                <a:solidFill>
                  <a:srgbClr val="FFFF00"/>
                </a:solidFill>
              </a:rPr>
              <a:t>increase in frequency </a:t>
            </a:r>
            <a:r>
              <a:rPr lang="en-GB" sz="2400" dirty="0" smtClean="0"/>
              <a:t>in the population and may eventually produce a new species.</a:t>
            </a:r>
          </a:p>
          <a:p>
            <a:pPr>
              <a:defRPr/>
            </a:pPr>
            <a:endParaRPr lang="en-GB" dirty="0" smtClean="0"/>
          </a:p>
          <a:p>
            <a:pPr>
              <a:defRPr/>
            </a:pPr>
            <a:endParaRPr lang="en-GB" dirty="0"/>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solidFill>
                  <a:schemeClr val="accent6">
                    <a:lumMod val="75000"/>
                  </a:schemeClr>
                </a:solidFill>
              </a:rPr>
              <a:t>Selection Pressures</a:t>
            </a:r>
            <a:endParaRPr lang="en-GB" dirty="0">
              <a:solidFill>
                <a:schemeClr val="accent6">
                  <a:lumMod val="75000"/>
                </a:schemeClr>
              </a:solidFill>
            </a:endParaRPr>
          </a:p>
        </p:txBody>
      </p:sp>
      <p:sp>
        <p:nvSpPr>
          <p:cNvPr id="19459" name="Content Placeholder 2"/>
          <p:cNvSpPr>
            <a:spLocks noGrp="1"/>
          </p:cNvSpPr>
          <p:nvPr>
            <p:ph idx="1"/>
          </p:nvPr>
        </p:nvSpPr>
        <p:spPr>
          <a:xfrm>
            <a:off x="457200" y="1357313"/>
            <a:ext cx="8229600" cy="4951412"/>
          </a:xfrm>
        </p:spPr>
        <p:txBody>
          <a:bodyPr/>
          <a:lstStyle/>
          <a:p>
            <a:r>
              <a:rPr lang="en-GB" sz="2400" smtClean="0"/>
              <a:t>Competition for food, water, minerals</a:t>
            </a:r>
          </a:p>
          <a:p>
            <a:r>
              <a:rPr lang="en-GB" sz="2400" smtClean="0"/>
              <a:t>Predation, grazing</a:t>
            </a:r>
          </a:p>
          <a:p>
            <a:r>
              <a:rPr lang="en-GB" sz="2400" smtClean="0"/>
              <a:t>Disease</a:t>
            </a:r>
          </a:p>
          <a:p>
            <a:r>
              <a:rPr lang="en-GB" sz="2400" smtClean="0"/>
              <a:t>Physical and chemical factors</a:t>
            </a:r>
          </a:p>
          <a:p>
            <a:r>
              <a:rPr lang="en-GB" sz="2400" smtClean="0"/>
              <a:t>Competition for mates</a:t>
            </a:r>
          </a:p>
          <a:p>
            <a:r>
              <a:rPr lang="en-GB" sz="2400" smtClean="0"/>
              <a:t>Competition for space, nesting sites, territory etc</a:t>
            </a:r>
          </a:p>
          <a:p>
            <a:pPr>
              <a:buFont typeface="Wingdings 2" pitchFamily="18" charset="2"/>
              <a:buNone/>
            </a:pPr>
            <a:r>
              <a:rPr lang="en-GB" sz="2400" smtClean="0"/>
              <a:t>An allele that helps an organism compete better is </a:t>
            </a:r>
            <a:r>
              <a:rPr lang="en-GB" sz="2400" smtClean="0">
                <a:solidFill>
                  <a:srgbClr val="FFFF00"/>
                </a:solidFill>
              </a:rPr>
              <a:t>“selected for”, increases in frequency</a:t>
            </a:r>
          </a:p>
          <a:p>
            <a:pPr>
              <a:buFont typeface="Wingdings 2" pitchFamily="18" charset="2"/>
              <a:buNone/>
            </a:pPr>
            <a:r>
              <a:rPr lang="en-GB" sz="2400" smtClean="0"/>
              <a:t>An allele that fails to help an organism survive is usually </a:t>
            </a:r>
            <a:r>
              <a:rPr lang="en-GB" sz="2400" smtClean="0">
                <a:solidFill>
                  <a:srgbClr val="FFFF00"/>
                </a:solidFill>
              </a:rPr>
              <a:t>“selected against”, decreases in frequency</a:t>
            </a:r>
          </a:p>
          <a:p>
            <a:endParaRPr lang="en-GB" smtClean="0"/>
          </a:p>
          <a:p>
            <a:endParaRPr lang="en-GB" smtClean="0"/>
          </a:p>
          <a:p>
            <a:r>
              <a:rPr lang="en-GB" smtClean="0"/>
              <a:t> </a:t>
            </a: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GB" dirty="0" smtClean="0">
                <a:solidFill>
                  <a:schemeClr val="accent6"/>
                </a:solidFill>
              </a:rPr>
              <a:t>The sequence described is termed </a:t>
            </a:r>
            <a:br>
              <a:rPr lang="en-GB" dirty="0" smtClean="0">
                <a:solidFill>
                  <a:schemeClr val="accent6"/>
                </a:solidFill>
              </a:rPr>
            </a:br>
            <a:r>
              <a:rPr lang="en-GB" dirty="0" smtClean="0">
                <a:solidFill>
                  <a:schemeClr val="accent6"/>
                </a:solidFill>
              </a:rPr>
              <a:t>NATURAL SELECTION</a:t>
            </a:r>
            <a:endParaRPr lang="en-GB" dirty="0">
              <a:solidFill>
                <a:schemeClr val="accent6"/>
              </a:solidFill>
            </a:endParaRPr>
          </a:p>
        </p:txBody>
      </p:sp>
      <p:sp>
        <p:nvSpPr>
          <p:cNvPr id="20483" name="Content Placeholder 3"/>
          <p:cNvSpPr>
            <a:spLocks noGrp="1"/>
          </p:cNvSpPr>
          <p:nvPr>
            <p:ph sz="half" idx="1"/>
          </p:nvPr>
        </p:nvSpPr>
        <p:spPr>
          <a:xfrm>
            <a:off x="0" y="1785938"/>
            <a:ext cx="4495800" cy="4340225"/>
          </a:xfrm>
        </p:spPr>
        <p:txBody>
          <a:bodyPr/>
          <a:lstStyle/>
          <a:p>
            <a:pPr eaLnBrk="1" hangingPunct="1">
              <a:buFont typeface="Wingdings 2" pitchFamily="18" charset="2"/>
              <a:buNone/>
            </a:pPr>
            <a:r>
              <a:rPr lang="en-GB" sz="2000" smtClean="0"/>
              <a:t>	Darwin proposed that Natural Selection could lead to new species being produced over time. </a:t>
            </a:r>
          </a:p>
          <a:p>
            <a:pPr eaLnBrk="1" hangingPunct="1">
              <a:buFont typeface="Wingdings 2" pitchFamily="18" charset="2"/>
              <a:buNone/>
            </a:pPr>
            <a:r>
              <a:rPr lang="en-GB" sz="2000" smtClean="0"/>
              <a:t>	This was his explanation for the large number of different species of finch found in the Galapagos Islands. </a:t>
            </a:r>
          </a:p>
          <a:p>
            <a:pPr eaLnBrk="1" hangingPunct="1">
              <a:buFont typeface="Wingdings 2" pitchFamily="18" charset="2"/>
              <a:buNone/>
            </a:pPr>
            <a:r>
              <a:rPr lang="en-GB" sz="2000" smtClean="0"/>
              <a:t>	Each species has adaptations to its body, beak and feet that allow it to feed on specific types of food in specific areas. </a:t>
            </a:r>
          </a:p>
        </p:txBody>
      </p:sp>
      <p:pic>
        <p:nvPicPr>
          <p:cNvPr id="20484" name="Picture 8" descr="S691806_aw_170"/>
          <p:cNvPicPr>
            <a:picLocks noGrp="1" noChangeAspect="1" noChangeArrowheads="1"/>
          </p:cNvPicPr>
          <p:nvPr>
            <p:ph sz="half" idx="2"/>
          </p:nvPr>
        </p:nvPicPr>
        <p:blipFill>
          <a:blip r:embed="rId3" cstate="print"/>
          <a:srcRect/>
          <a:stretch>
            <a:fillRect/>
          </a:stretch>
        </p:blipFill>
        <p:spPr>
          <a:xfrm>
            <a:off x="4857750" y="1735138"/>
            <a:ext cx="3143250" cy="4837112"/>
          </a:xfrm>
          <a:noFill/>
        </p:spPr>
      </p:pic>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GB" dirty="0" smtClean="0"/>
              <a:t>Darwin’s Finches</a:t>
            </a:r>
            <a:endParaRPr lang="en-GB" dirty="0"/>
          </a:p>
        </p:txBody>
      </p:sp>
      <p:pic>
        <p:nvPicPr>
          <p:cNvPr id="21507" name="Picture 2" descr="http://porpax.bio.miami.edu/~cmallery/150/unity/c7.1.23.finches.jpg"/>
          <p:cNvPicPr>
            <a:picLocks noGrp="1" noChangeAspect="1" noChangeArrowheads="1"/>
          </p:cNvPicPr>
          <p:nvPr>
            <p:ph idx="1"/>
          </p:nvPr>
        </p:nvPicPr>
        <p:blipFill>
          <a:blip r:embed="rId3" cstate="print"/>
          <a:srcRect/>
          <a:stretch>
            <a:fillRect/>
          </a:stretch>
        </p:blipFill>
        <p:spPr>
          <a:xfrm>
            <a:off x="1285875" y="1285875"/>
            <a:ext cx="6786563" cy="5214938"/>
          </a:xfrm>
          <a:noFill/>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solidFill>
                  <a:schemeClr val="accent6"/>
                </a:solidFill>
              </a:rPr>
              <a:t>Variation and Evolution</a:t>
            </a:r>
            <a:endParaRPr lang="en-GB" dirty="0"/>
          </a:p>
        </p:txBody>
      </p:sp>
      <p:sp>
        <p:nvSpPr>
          <p:cNvPr id="3" name="Content Placeholder 2"/>
          <p:cNvSpPr>
            <a:spLocks noGrp="1"/>
          </p:cNvSpPr>
          <p:nvPr>
            <p:ph idx="1"/>
          </p:nvPr>
        </p:nvSpPr>
        <p:spPr/>
        <p:txBody>
          <a:bodyPr>
            <a:normAutofit/>
          </a:bodyPr>
          <a:lstStyle/>
          <a:p>
            <a:pPr marL="548640" indent="-411480" eaLnBrk="1" fontAlgn="auto" hangingPunct="1">
              <a:spcAft>
                <a:spcPts val="0"/>
              </a:spcAft>
              <a:buClr>
                <a:schemeClr val="tx1">
                  <a:shade val="95000"/>
                </a:schemeClr>
              </a:buClr>
              <a:buFont typeface="Wingdings 2"/>
              <a:buChar char=""/>
              <a:defRPr/>
            </a:pPr>
            <a:r>
              <a:rPr lang="en-GB" dirty="0" smtClean="0">
                <a:solidFill>
                  <a:schemeClr val="accent6"/>
                </a:solidFill>
              </a:rPr>
              <a:t>Give a </a:t>
            </a:r>
            <a:r>
              <a:rPr lang="en-GB" dirty="0" smtClean="0">
                <a:solidFill>
                  <a:srgbClr val="FFFF00"/>
                </a:solidFill>
              </a:rPr>
              <a:t>definition</a:t>
            </a:r>
            <a:r>
              <a:rPr lang="en-GB" dirty="0" smtClean="0">
                <a:solidFill>
                  <a:schemeClr val="accent6"/>
                </a:solidFill>
              </a:rPr>
              <a:t> of Variation </a:t>
            </a:r>
          </a:p>
          <a:p>
            <a:pPr marL="548640" indent="-411480" eaLnBrk="1" fontAlgn="auto" hangingPunct="1">
              <a:spcAft>
                <a:spcPts val="0"/>
              </a:spcAft>
              <a:buClr>
                <a:schemeClr val="tx1">
                  <a:shade val="95000"/>
                </a:schemeClr>
              </a:buClr>
              <a:buFont typeface="Wingdings 2"/>
              <a:buNone/>
              <a:defRPr/>
            </a:pPr>
            <a:r>
              <a:rPr lang="en-GB" dirty="0" smtClean="0">
                <a:solidFill>
                  <a:schemeClr val="accent6"/>
                </a:solidFill>
              </a:rPr>
              <a:t>	Variation is the range of differences that there are between individual organisms. </a:t>
            </a:r>
          </a:p>
          <a:p>
            <a:pPr marL="548640" indent="-411480" eaLnBrk="1" fontAlgn="auto" hangingPunct="1">
              <a:spcAft>
                <a:spcPts val="0"/>
              </a:spcAft>
              <a:buClr>
                <a:schemeClr val="tx1">
                  <a:shade val="95000"/>
                </a:schemeClr>
              </a:buClr>
              <a:buFont typeface="Wingdings 2"/>
              <a:buNone/>
              <a:defRPr/>
            </a:pPr>
            <a:endParaRPr lang="en-GB" dirty="0"/>
          </a:p>
        </p:txBody>
      </p:sp>
      <p:pic>
        <p:nvPicPr>
          <p:cNvPr id="4100" name="Picture 4" descr="cat7%5B1%5D.jpg"/>
          <p:cNvPicPr>
            <a:picLocks noChangeAspect="1"/>
          </p:cNvPicPr>
          <p:nvPr/>
        </p:nvPicPr>
        <p:blipFill>
          <a:blip r:embed="rId3" cstate="print"/>
          <a:srcRect/>
          <a:stretch>
            <a:fillRect/>
          </a:stretch>
        </p:blipFill>
        <p:spPr bwMode="auto">
          <a:xfrm>
            <a:off x="1071563" y="3286125"/>
            <a:ext cx="3429000" cy="3154363"/>
          </a:xfrm>
          <a:prstGeom prst="rect">
            <a:avLst/>
          </a:prstGeom>
          <a:noFill/>
          <a:ln w="9525">
            <a:noFill/>
            <a:miter lim="800000"/>
            <a:headEnd/>
            <a:tailEnd/>
          </a:ln>
        </p:spPr>
      </p:pic>
      <p:pic>
        <p:nvPicPr>
          <p:cNvPr id="4101" name="Picture 8" descr="awh3_0102.jpg"/>
          <p:cNvPicPr>
            <a:picLocks noChangeAspect="1"/>
          </p:cNvPicPr>
          <p:nvPr/>
        </p:nvPicPr>
        <p:blipFill>
          <a:blip r:embed="rId4" cstate="print"/>
          <a:srcRect/>
          <a:stretch>
            <a:fillRect/>
          </a:stretch>
        </p:blipFill>
        <p:spPr bwMode="auto">
          <a:xfrm>
            <a:off x="5429250" y="3286125"/>
            <a:ext cx="2857500" cy="31432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GB" dirty="0" smtClean="0">
                <a:solidFill>
                  <a:schemeClr val="accent6">
                    <a:lumMod val="75000"/>
                  </a:schemeClr>
                </a:solidFill>
              </a:rPr>
              <a:t>Evolution of a new species</a:t>
            </a:r>
            <a:br>
              <a:rPr lang="en-GB" dirty="0" smtClean="0">
                <a:solidFill>
                  <a:schemeClr val="accent6">
                    <a:lumMod val="75000"/>
                  </a:schemeClr>
                </a:solidFill>
              </a:rPr>
            </a:br>
            <a:r>
              <a:rPr lang="en-GB" dirty="0" smtClean="0">
                <a:solidFill>
                  <a:schemeClr val="accent6">
                    <a:lumMod val="75000"/>
                  </a:schemeClr>
                </a:solidFill>
              </a:rPr>
              <a:t>“Speciation”</a:t>
            </a:r>
            <a:endParaRPr lang="en-GB" dirty="0">
              <a:solidFill>
                <a:schemeClr val="accent6">
                  <a:lumMod val="75000"/>
                </a:schemeClr>
              </a:solidFill>
            </a:endParaRPr>
          </a:p>
        </p:txBody>
      </p:sp>
      <p:sp>
        <p:nvSpPr>
          <p:cNvPr id="22531" name="Content Placeholder 3"/>
          <p:cNvSpPr>
            <a:spLocks noGrp="1"/>
          </p:cNvSpPr>
          <p:nvPr>
            <p:ph idx="1"/>
          </p:nvPr>
        </p:nvSpPr>
        <p:spPr>
          <a:xfrm>
            <a:off x="457200" y="1428750"/>
            <a:ext cx="8229600" cy="4879975"/>
          </a:xfrm>
        </p:spPr>
        <p:txBody>
          <a:bodyPr/>
          <a:lstStyle/>
          <a:p>
            <a:r>
              <a:rPr lang="en-GB" smtClean="0"/>
              <a:t>Speciation occurs when there is a </a:t>
            </a:r>
            <a:r>
              <a:rPr lang="en-GB" smtClean="0">
                <a:solidFill>
                  <a:srgbClr val="FFFF00"/>
                </a:solidFill>
              </a:rPr>
              <a:t>“Reproductive Barrier”, </a:t>
            </a:r>
            <a:r>
              <a:rPr lang="en-GB" smtClean="0"/>
              <a:t>some thing that stops members of an original population  passing their alleles freely among all members</a:t>
            </a:r>
          </a:p>
          <a:p>
            <a:r>
              <a:rPr lang="en-GB" smtClean="0"/>
              <a:t>The barrier may be a geographical barrier = ALLOPATRIC speciation</a:t>
            </a:r>
          </a:p>
          <a:p>
            <a:r>
              <a:rPr lang="en-GB" smtClean="0"/>
              <a:t>The barrier may be behavioural, biochemical, or anatomical =SYMPATRIC speciation</a:t>
            </a:r>
          </a:p>
          <a:p>
            <a:endParaRPr lang="en-GB" smtClean="0"/>
          </a:p>
          <a:p>
            <a:endParaRPr lang="en-GB" smtClean="0"/>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defRPr/>
            </a:pPr>
            <a:r>
              <a:rPr lang="en-US" sz="4400" dirty="0" err="1" smtClean="0"/>
              <a:t>Allopatric</a:t>
            </a:r>
            <a:r>
              <a:rPr lang="en-US" sz="4400" dirty="0" smtClean="0"/>
              <a:t> speciation </a:t>
            </a:r>
            <a:br>
              <a:rPr lang="en-US" sz="4400" dirty="0" smtClean="0"/>
            </a:br>
            <a:endParaRPr lang="en-GB" dirty="0"/>
          </a:p>
        </p:txBody>
      </p:sp>
      <p:sp>
        <p:nvSpPr>
          <p:cNvPr id="23555" name="Content Placeholder 5"/>
          <p:cNvSpPr>
            <a:spLocks noGrp="1"/>
          </p:cNvSpPr>
          <p:nvPr>
            <p:ph sz="half" idx="1"/>
          </p:nvPr>
        </p:nvSpPr>
        <p:spPr/>
        <p:txBody>
          <a:bodyPr/>
          <a:lstStyle/>
          <a:p>
            <a:endParaRPr lang="en-US" smtClean="0"/>
          </a:p>
        </p:txBody>
      </p:sp>
      <p:sp>
        <p:nvSpPr>
          <p:cNvPr id="23556" name="Content Placeholder 6"/>
          <p:cNvSpPr>
            <a:spLocks noGrp="1"/>
          </p:cNvSpPr>
          <p:nvPr>
            <p:ph sz="half" idx="2"/>
          </p:nvPr>
        </p:nvSpPr>
        <p:spPr>
          <a:xfrm>
            <a:off x="3924300" y="1125538"/>
            <a:ext cx="4968875" cy="5000625"/>
          </a:xfrm>
        </p:spPr>
        <p:txBody>
          <a:bodyPr/>
          <a:lstStyle/>
          <a:p>
            <a:r>
              <a:rPr lang="en-US" sz="2000" smtClean="0"/>
              <a:t>One large interbreeding population exists at the start of the process</a:t>
            </a:r>
          </a:p>
          <a:p>
            <a:r>
              <a:rPr lang="en-US" sz="2000" smtClean="0"/>
              <a:t>Two isolated populations are created by the formation of a barrier - in this case, rising sea level. </a:t>
            </a:r>
          </a:p>
          <a:p>
            <a:r>
              <a:rPr lang="en-US" sz="2000" smtClean="0"/>
              <a:t>Subsequent to their separation, the two populations diverge in response to differing selective pressures. </a:t>
            </a:r>
          </a:p>
          <a:p>
            <a:r>
              <a:rPr lang="en-US" sz="2000" smtClean="0"/>
              <a:t>At this point, the two populations are proto-species. </a:t>
            </a:r>
          </a:p>
          <a:p>
            <a:r>
              <a:rPr lang="en-US" sz="2000" smtClean="0"/>
              <a:t>They may diverge even further and become unable to interbreed at all. </a:t>
            </a:r>
            <a:endParaRPr lang="en-GB" sz="2000" smtClean="0"/>
          </a:p>
        </p:txBody>
      </p:sp>
      <p:pic>
        <p:nvPicPr>
          <p:cNvPr id="23557" name="Picture 4" descr="http://bill.srnr.arizona.edu/classes/182/Save/allospec.JPG"/>
          <p:cNvPicPr>
            <a:picLocks noChangeAspect="1" noChangeArrowheads="1"/>
          </p:cNvPicPr>
          <p:nvPr/>
        </p:nvPicPr>
        <p:blipFill>
          <a:blip r:embed="rId2" cstate="print"/>
          <a:srcRect/>
          <a:stretch>
            <a:fillRect/>
          </a:stretch>
        </p:blipFill>
        <p:spPr bwMode="auto">
          <a:xfrm>
            <a:off x="250825" y="1125538"/>
            <a:ext cx="3816350" cy="5491162"/>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solidFill>
                  <a:schemeClr val="accent6">
                    <a:lumMod val="75000"/>
                  </a:schemeClr>
                </a:solidFill>
              </a:rPr>
              <a:t>Sympatric Speciation</a:t>
            </a:r>
            <a:endParaRPr lang="en-GB" dirty="0">
              <a:solidFill>
                <a:schemeClr val="accent6">
                  <a:lumMod val="75000"/>
                </a:schemeClr>
              </a:solidFill>
            </a:endParaRPr>
          </a:p>
        </p:txBody>
      </p:sp>
      <p:sp>
        <p:nvSpPr>
          <p:cNvPr id="24579" name="Content Placeholder 2"/>
          <p:cNvSpPr>
            <a:spLocks noGrp="1"/>
          </p:cNvSpPr>
          <p:nvPr>
            <p:ph idx="1"/>
          </p:nvPr>
        </p:nvSpPr>
        <p:spPr>
          <a:xfrm>
            <a:off x="457200" y="1428750"/>
            <a:ext cx="8229600" cy="4879975"/>
          </a:xfrm>
        </p:spPr>
        <p:txBody>
          <a:bodyPr/>
          <a:lstStyle/>
          <a:p>
            <a:r>
              <a:rPr lang="en-GB" smtClean="0">
                <a:solidFill>
                  <a:schemeClr val="bg1"/>
                </a:solidFill>
              </a:rPr>
              <a:t>When there is NO geographical barrier</a:t>
            </a:r>
          </a:p>
          <a:p>
            <a:r>
              <a:rPr lang="en-GB" smtClean="0">
                <a:solidFill>
                  <a:schemeClr val="bg1"/>
                </a:solidFill>
              </a:rPr>
              <a:t>Initially individuals in the original species may have variations that can be divisive of the population. </a:t>
            </a:r>
          </a:p>
          <a:p>
            <a:r>
              <a:rPr lang="en-GB" smtClean="0">
                <a:solidFill>
                  <a:schemeClr val="bg1"/>
                </a:solidFill>
              </a:rPr>
              <a:t>Eg in birds some might have slightly: different shaped beaks </a:t>
            </a:r>
          </a:p>
          <a:p>
            <a:r>
              <a:rPr lang="en-GB" smtClean="0">
                <a:solidFill>
                  <a:schemeClr val="bg1"/>
                </a:solidFill>
              </a:rPr>
              <a:t>shorter wings, </a:t>
            </a:r>
          </a:p>
          <a:p>
            <a:r>
              <a:rPr lang="en-GB" smtClean="0">
                <a:solidFill>
                  <a:schemeClr val="bg1"/>
                </a:solidFill>
              </a:rPr>
              <a:t>better nocturnal vision, </a:t>
            </a:r>
          </a:p>
          <a:p>
            <a:r>
              <a:rPr lang="en-GB" smtClean="0">
                <a:solidFill>
                  <a:schemeClr val="bg1"/>
                </a:solidFill>
              </a:rPr>
              <a:t>different colour plumage or courting behaviour, etc</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dirty="0" smtClean="0"/>
              <a:t>Speciation in the Genus CANIS</a:t>
            </a:r>
            <a:endParaRPr lang="en-GB" dirty="0"/>
          </a:p>
        </p:txBody>
      </p:sp>
      <p:pic>
        <p:nvPicPr>
          <p:cNvPr id="25603" name="Content Placeholder 3" descr="Canis_hallstromi.jpg"/>
          <p:cNvPicPr>
            <a:picLocks noGrp="1" noChangeAspect="1"/>
          </p:cNvPicPr>
          <p:nvPr>
            <p:ph idx="1"/>
          </p:nvPr>
        </p:nvPicPr>
        <p:blipFill>
          <a:blip r:embed="rId3" cstate="print"/>
          <a:srcRect/>
          <a:stretch>
            <a:fillRect/>
          </a:stretch>
        </p:blipFill>
        <p:spPr>
          <a:xfrm>
            <a:off x="357188" y="1214438"/>
            <a:ext cx="3048000" cy="2095500"/>
          </a:xfrm>
        </p:spPr>
      </p:pic>
      <p:pic>
        <p:nvPicPr>
          <p:cNvPr id="25604" name="Picture 4" descr="Canis_lupus_lupus.jpg"/>
          <p:cNvPicPr>
            <a:picLocks noChangeAspect="1"/>
          </p:cNvPicPr>
          <p:nvPr/>
        </p:nvPicPr>
        <p:blipFill>
          <a:blip r:embed="rId4" cstate="print"/>
          <a:srcRect/>
          <a:stretch>
            <a:fillRect/>
          </a:stretch>
        </p:blipFill>
        <p:spPr bwMode="auto">
          <a:xfrm>
            <a:off x="6096000" y="4456113"/>
            <a:ext cx="2833688" cy="2249487"/>
          </a:xfrm>
          <a:prstGeom prst="rect">
            <a:avLst/>
          </a:prstGeom>
          <a:noFill/>
          <a:ln w="9525">
            <a:noFill/>
            <a:miter lim="800000"/>
            <a:headEnd/>
            <a:tailEnd/>
          </a:ln>
        </p:spPr>
      </p:pic>
      <p:pic>
        <p:nvPicPr>
          <p:cNvPr id="25605" name="Picture 5" descr="untitled.bmp"/>
          <p:cNvPicPr>
            <a:picLocks noChangeAspect="1"/>
          </p:cNvPicPr>
          <p:nvPr/>
        </p:nvPicPr>
        <p:blipFill>
          <a:blip r:embed="rId5" cstate="print"/>
          <a:srcRect/>
          <a:stretch>
            <a:fillRect/>
          </a:stretch>
        </p:blipFill>
        <p:spPr bwMode="auto">
          <a:xfrm>
            <a:off x="3429000" y="1928813"/>
            <a:ext cx="2733675" cy="4038600"/>
          </a:xfrm>
          <a:prstGeom prst="rect">
            <a:avLst/>
          </a:prstGeom>
          <a:noFill/>
          <a:ln w="9525">
            <a:noFill/>
            <a:miter lim="800000"/>
            <a:headEnd/>
            <a:tailEnd/>
          </a:ln>
        </p:spPr>
      </p:pic>
      <p:pic>
        <p:nvPicPr>
          <p:cNvPr id="25606" name="Picture 6" descr="large-Ethiopian-wolf.jpg"/>
          <p:cNvPicPr>
            <a:picLocks noChangeAspect="1"/>
          </p:cNvPicPr>
          <p:nvPr/>
        </p:nvPicPr>
        <p:blipFill>
          <a:blip r:embed="rId6" cstate="print"/>
          <a:srcRect/>
          <a:stretch>
            <a:fillRect/>
          </a:stretch>
        </p:blipFill>
        <p:spPr bwMode="auto">
          <a:xfrm>
            <a:off x="6786563" y="1071563"/>
            <a:ext cx="1919287" cy="3214687"/>
          </a:xfrm>
          <a:prstGeom prst="rect">
            <a:avLst/>
          </a:prstGeom>
          <a:noFill/>
          <a:ln w="9525">
            <a:noFill/>
            <a:miter lim="800000"/>
            <a:headEnd/>
            <a:tailEnd/>
          </a:ln>
        </p:spPr>
      </p:pic>
      <p:pic>
        <p:nvPicPr>
          <p:cNvPr id="25607" name="Picture 8" descr="20070607180626!Canis_lycaon.jpg"/>
          <p:cNvPicPr>
            <a:picLocks noChangeAspect="1"/>
          </p:cNvPicPr>
          <p:nvPr/>
        </p:nvPicPr>
        <p:blipFill>
          <a:blip r:embed="rId7" cstate="print"/>
          <a:srcRect/>
          <a:stretch>
            <a:fillRect/>
          </a:stretch>
        </p:blipFill>
        <p:spPr bwMode="auto">
          <a:xfrm>
            <a:off x="214313" y="3714750"/>
            <a:ext cx="2925762" cy="2928938"/>
          </a:xfrm>
          <a:prstGeom prst="rect">
            <a:avLst/>
          </a:prstGeom>
          <a:noFill/>
          <a:ln w="9525">
            <a:noFill/>
            <a:miter lim="800000"/>
            <a:headEnd/>
            <a:tailEnd/>
          </a:ln>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4744"/>
          </a:xfrm>
        </p:spPr>
        <p:txBody>
          <a:bodyPr/>
          <a:lstStyle/>
          <a:p>
            <a:pPr>
              <a:defRPr/>
            </a:pPr>
            <a:r>
              <a:rPr lang="en-GB" dirty="0" smtClean="0">
                <a:solidFill>
                  <a:schemeClr val="accent6">
                    <a:lumMod val="75000"/>
                  </a:schemeClr>
                </a:solidFill>
              </a:rPr>
              <a:t>Evidence for Evolution</a:t>
            </a:r>
            <a:endParaRPr lang="en-GB" dirty="0">
              <a:solidFill>
                <a:schemeClr val="accent6">
                  <a:lumMod val="75000"/>
                </a:schemeClr>
              </a:solidFill>
            </a:endParaRPr>
          </a:p>
        </p:txBody>
      </p:sp>
      <p:sp>
        <p:nvSpPr>
          <p:cNvPr id="26627" name="Content Placeholder 2"/>
          <p:cNvSpPr>
            <a:spLocks noGrp="1"/>
          </p:cNvSpPr>
          <p:nvPr>
            <p:ph idx="1"/>
          </p:nvPr>
        </p:nvSpPr>
        <p:spPr>
          <a:xfrm>
            <a:off x="457200" y="1052513"/>
            <a:ext cx="8229600" cy="5256212"/>
          </a:xfrm>
        </p:spPr>
        <p:txBody>
          <a:bodyPr/>
          <a:lstStyle/>
          <a:p>
            <a:r>
              <a:rPr lang="en-GB" sz="2000" smtClean="0"/>
              <a:t>Fossil record- simplest organisms in oldest rocks, old species extinct, new species develop. Reptile/bird link, horse evolution, human evolution.</a:t>
            </a:r>
          </a:p>
          <a:p>
            <a:r>
              <a:rPr lang="en-GB" sz="2000" smtClean="0"/>
              <a:t>Biochemical- Similar biochemistry of all living things, closely related species have similar biochemistry, the longer ago they diverged the more different the biochemistry.</a:t>
            </a:r>
          </a:p>
          <a:p>
            <a:r>
              <a:rPr lang="en-GB" sz="2000" smtClean="0"/>
              <a:t>Amino acid sequences in cytochrome c (used in respiration). Species with same amino acid sequences are closely related, the bigger the differences the less closely related they are and the further back they diverged</a:t>
            </a:r>
          </a:p>
          <a:p>
            <a:r>
              <a:rPr lang="en-GB" sz="2000" smtClean="0"/>
              <a:t>DNA and RNA polymerase are made of basic polypeptide chains in all organisms but higher organisms have extra sub units to help regulation of DNA and RNA production. Similar sub units can indicate closely related species</a:t>
            </a:r>
          </a:p>
          <a:p>
            <a:r>
              <a:rPr lang="en-GB" sz="2000" smtClean="0"/>
              <a:t>DNA differences are greater between species which are not closely related</a:t>
            </a:r>
          </a:p>
          <a:p>
            <a:endParaRPr lang="en-GB" smtClean="0"/>
          </a:p>
          <a:p>
            <a:endParaRPr lang="en-GB" smtClean="0"/>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Evidence for Evolution</a:t>
            </a:r>
            <a:endParaRPr lang="en-GB" dirty="0"/>
          </a:p>
        </p:txBody>
      </p:sp>
      <p:sp>
        <p:nvSpPr>
          <p:cNvPr id="27651" name="Content Placeholder 2"/>
          <p:cNvSpPr>
            <a:spLocks noGrp="1"/>
          </p:cNvSpPr>
          <p:nvPr>
            <p:ph idx="1"/>
          </p:nvPr>
        </p:nvSpPr>
        <p:spPr/>
        <p:txBody>
          <a:bodyPr/>
          <a:lstStyle/>
          <a:p>
            <a:endParaRPr lang="en-US" smtClean="0"/>
          </a:p>
        </p:txBody>
      </p:sp>
      <p:pic>
        <p:nvPicPr>
          <p:cNvPr id="27652" name="Content Placeholder 3" descr="fossil layers.jpg"/>
          <p:cNvPicPr>
            <a:picLocks noChangeAspect="1"/>
          </p:cNvPicPr>
          <p:nvPr/>
        </p:nvPicPr>
        <p:blipFill>
          <a:blip r:embed="rId2" cstate="print"/>
          <a:srcRect/>
          <a:stretch>
            <a:fillRect/>
          </a:stretch>
        </p:blipFill>
        <p:spPr bwMode="auto">
          <a:xfrm>
            <a:off x="395288" y="1341438"/>
            <a:ext cx="4032250" cy="5327650"/>
          </a:xfrm>
          <a:prstGeom prst="rect">
            <a:avLst/>
          </a:prstGeom>
          <a:noFill/>
          <a:ln w="9525">
            <a:noFill/>
            <a:miter lim="800000"/>
            <a:headEnd/>
            <a:tailEnd/>
          </a:ln>
        </p:spPr>
      </p:pic>
      <p:pic>
        <p:nvPicPr>
          <p:cNvPr id="27653" name="Picture 4" descr="http://bioap.wikispaces.com/file/view/HorseEvolution.gif/95005246/HorseEvolution.gif"/>
          <p:cNvPicPr>
            <a:picLocks noChangeAspect="1" noChangeArrowheads="1"/>
          </p:cNvPicPr>
          <p:nvPr/>
        </p:nvPicPr>
        <p:blipFill>
          <a:blip r:embed="rId3" cstate="print"/>
          <a:srcRect/>
          <a:stretch>
            <a:fillRect/>
          </a:stretch>
        </p:blipFill>
        <p:spPr bwMode="auto">
          <a:xfrm>
            <a:off x="4932363" y="1349375"/>
            <a:ext cx="3816350" cy="550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pPr>
              <a:defRPr/>
            </a:pPr>
            <a:r>
              <a:rPr lang="en-GB" dirty="0" smtClean="0"/>
              <a:t>Evolution and growth of Human Brain</a:t>
            </a:r>
            <a:endParaRPr lang="en-GB" dirty="0"/>
          </a:p>
        </p:txBody>
      </p:sp>
      <p:sp>
        <p:nvSpPr>
          <p:cNvPr id="28675" name="Content Placeholder 2"/>
          <p:cNvSpPr>
            <a:spLocks noGrp="1"/>
          </p:cNvSpPr>
          <p:nvPr>
            <p:ph sz="half" idx="1"/>
          </p:nvPr>
        </p:nvSpPr>
        <p:spPr/>
        <p:txBody>
          <a:bodyPr/>
          <a:lstStyle/>
          <a:p>
            <a:endParaRPr lang="en-US" smtClean="0"/>
          </a:p>
        </p:txBody>
      </p:sp>
      <p:sp>
        <p:nvSpPr>
          <p:cNvPr id="28676" name="Content Placeholder 3"/>
          <p:cNvSpPr>
            <a:spLocks noGrp="1"/>
          </p:cNvSpPr>
          <p:nvPr>
            <p:ph sz="half" idx="2"/>
          </p:nvPr>
        </p:nvSpPr>
        <p:spPr/>
        <p:txBody>
          <a:bodyPr/>
          <a:lstStyle/>
          <a:p>
            <a:endParaRPr lang="en-US" smtClean="0"/>
          </a:p>
        </p:txBody>
      </p:sp>
      <p:pic>
        <p:nvPicPr>
          <p:cNvPr id="28677" name="Picture 4" descr="http://www.bordalierinstitute.com/images/brainEvolution.jpg"/>
          <p:cNvPicPr>
            <a:picLocks noChangeAspect="1" noChangeArrowheads="1"/>
          </p:cNvPicPr>
          <p:nvPr/>
        </p:nvPicPr>
        <p:blipFill>
          <a:blip r:embed="rId2" cstate="print"/>
          <a:srcRect/>
          <a:stretch>
            <a:fillRect/>
          </a:stretch>
        </p:blipFill>
        <p:spPr bwMode="auto">
          <a:xfrm>
            <a:off x="971550" y="1268413"/>
            <a:ext cx="7056438" cy="540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Cytochrome C differences</a:t>
            </a:r>
            <a:endParaRPr lang="en-GB" dirty="0"/>
          </a:p>
        </p:txBody>
      </p:sp>
      <p:sp>
        <p:nvSpPr>
          <p:cNvPr id="29699" name="Content Placeholder 2"/>
          <p:cNvSpPr>
            <a:spLocks noGrp="1"/>
          </p:cNvSpPr>
          <p:nvPr>
            <p:ph sz="half" idx="1"/>
          </p:nvPr>
        </p:nvSpPr>
        <p:spPr/>
        <p:txBody>
          <a:bodyPr/>
          <a:lstStyle/>
          <a:p>
            <a:endParaRPr lang="en-US" smtClean="0"/>
          </a:p>
        </p:txBody>
      </p:sp>
      <p:sp>
        <p:nvSpPr>
          <p:cNvPr id="29700" name="Content Placeholder 3"/>
          <p:cNvSpPr>
            <a:spLocks noGrp="1"/>
          </p:cNvSpPr>
          <p:nvPr>
            <p:ph sz="half" idx="2"/>
          </p:nvPr>
        </p:nvSpPr>
        <p:spPr/>
        <p:txBody>
          <a:bodyPr/>
          <a:lstStyle/>
          <a:p>
            <a:r>
              <a:rPr lang="en-GB" smtClean="0"/>
              <a:t>The larger the number of differences between the 2 groups the further back in time they diverged.</a:t>
            </a:r>
          </a:p>
        </p:txBody>
      </p:sp>
      <p:pic>
        <p:nvPicPr>
          <p:cNvPr id="29701" name="Picture 2" descr="http://www.emc.maricopa.edu/faculty/farabee/biobk/cytochromec,2.gif"/>
          <p:cNvPicPr>
            <a:picLocks noChangeAspect="1" noChangeArrowheads="1"/>
          </p:cNvPicPr>
          <p:nvPr/>
        </p:nvPicPr>
        <p:blipFill>
          <a:blip r:embed="rId2" cstate="print"/>
          <a:srcRect/>
          <a:stretch>
            <a:fillRect/>
          </a:stretch>
        </p:blipFill>
        <p:spPr bwMode="auto">
          <a:xfrm>
            <a:off x="179388" y="1484313"/>
            <a:ext cx="4679950" cy="496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     Shared DNA</a:t>
            </a:r>
            <a:endParaRPr lang="en-GB" dirty="0"/>
          </a:p>
        </p:txBody>
      </p:sp>
      <p:sp>
        <p:nvSpPr>
          <p:cNvPr id="30723" name="Content Placeholder 2"/>
          <p:cNvSpPr>
            <a:spLocks noGrp="1"/>
          </p:cNvSpPr>
          <p:nvPr>
            <p:ph sz="half" idx="1"/>
          </p:nvPr>
        </p:nvSpPr>
        <p:spPr/>
        <p:txBody>
          <a:bodyPr/>
          <a:lstStyle/>
          <a:p>
            <a:endParaRPr lang="en-US" smtClean="0"/>
          </a:p>
        </p:txBody>
      </p:sp>
      <p:sp>
        <p:nvSpPr>
          <p:cNvPr id="30724" name="Content Placeholder 3"/>
          <p:cNvSpPr>
            <a:spLocks noGrp="1"/>
          </p:cNvSpPr>
          <p:nvPr>
            <p:ph sz="half" idx="2"/>
          </p:nvPr>
        </p:nvSpPr>
        <p:spPr/>
        <p:txBody>
          <a:bodyPr/>
          <a:lstStyle/>
          <a:p>
            <a:endParaRPr lang="en-US" smtClean="0"/>
          </a:p>
        </p:txBody>
      </p:sp>
      <p:pic>
        <p:nvPicPr>
          <p:cNvPr id="30725" name="Picture 2" descr="http://www.learnsomethingeveryday.co.uk/wp-content/uploads/2009-10-29.jpg"/>
          <p:cNvPicPr>
            <a:picLocks noChangeAspect="1" noChangeArrowheads="1"/>
          </p:cNvPicPr>
          <p:nvPr/>
        </p:nvPicPr>
        <p:blipFill>
          <a:blip r:embed="rId2" cstate="print"/>
          <a:srcRect/>
          <a:stretch>
            <a:fillRect/>
          </a:stretch>
        </p:blipFill>
        <p:spPr bwMode="auto">
          <a:xfrm>
            <a:off x="395288" y="188913"/>
            <a:ext cx="2663825" cy="2527300"/>
          </a:xfrm>
          <a:prstGeom prst="rect">
            <a:avLst/>
          </a:prstGeom>
          <a:noFill/>
          <a:ln w="9525">
            <a:noFill/>
            <a:miter lim="800000"/>
            <a:headEnd/>
            <a:tailEnd/>
          </a:ln>
        </p:spPr>
      </p:pic>
      <p:pic>
        <p:nvPicPr>
          <p:cNvPr id="30726" name="Picture 4" descr="http://evolutioncult.com/Humans%20Share%2085%25%20DNA%20with%20Fruit%20Fly%20-%20EvolutionCULT.com.jpg"/>
          <p:cNvPicPr>
            <a:picLocks noChangeAspect="1" noChangeArrowheads="1"/>
          </p:cNvPicPr>
          <p:nvPr/>
        </p:nvPicPr>
        <p:blipFill>
          <a:blip r:embed="rId3" cstate="print"/>
          <a:srcRect/>
          <a:stretch>
            <a:fillRect/>
          </a:stretch>
        </p:blipFill>
        <p:spPr bwMode="auto">
          <a:xfrm>
            <a:off x="395288" y="2924175"/>
            <a:ext cx="4302125" cy="3660775"/>
          </a:xfrm>
          <a:prstGeom prst="rect">
            <a:avLst/>
          </a:prstGeom>
          <a:noFill/>
          <a:ln w="9525">
            <a:noFill/>
            <a:miter lim="800000"/>
            <a:headEnd/>
            <a:tailEnd/>
          </a:ln>
        </p:spPr>
      </p:pic>
      <p:sp>
        <p:nvSpPr>
          <p:cNvPr id="30727" name="TextBox 7"/>
          <p:cNvSpPr txBox="1">
            <a:spLocks noChangeArrowheads="1"/>
          </p:cNvSpPr>
          <p:nvPr/>
        </p:nvSpPr>
        <p:spPr bwMode="auto">
          <a:xfrm>
            <a:off x="395288" y="2924175"/>
            <a:ext cx="4321175" cy="708025"/>
          </a:xfrm>
          <a:prstGeom prst="rect">
            <a:avLst/>
          </a:prstGeom>
          <a:solidFill>
            <a:schemeClr val="tx1"/>
          </a:solidFill>
          <a:ln w="9525">
            <a:noFill/>
            <a:miter lim="800000"/>
            <a:headEnd/>
            <a:tailEnd/>
          </a:ln>
        </p:spPr>
        <p:txBody>
          <a:bodyPr>
            <a:spAutoFit/>
          </a:bodyPr>
          <a:lstStyle/>
          <a:p>
            <a:r>
              <a:rPr lang="en-GB" sz="2000"/>
              <a:t>Humans have about 75% of their DNA the same as Fruit Flies</a:t>
            </a:r>
          </a:p>
        </p:txBody>
      </p:sp>
      <p:pic>
        <p:nvPicPr>
          <p:cNvPr id="30728" name="Picture 6" descr="http://www.scientificamerican.com/media/inline/what-makes-us-human_1.jpg"/>
          <p:cNvPicPr>
            <a:picLocks noChangeAspect="1" noChangeArrowheads="1"/>
          </p:cNvPicPr>
          <p:nvPr/>
        </p:nvPicPr>
        <p:blipFill>
          <a:blip r:embed="rId4" cstate="print"/>
          <a:srcRect/>
          <a:stretch>
            <a:fillRect/>
          </a:stretch>
        </p:blipFill>
        <p:spPr bwMode="auto">
          <a:xfrm>
            <a:off x="5003800" y="2636838"/>
            <a:ext cx="3924300" cy="3924300"/>
          </a:xfrm>
          <a:prstGeom prst="rect">
            <a:avLst/>
          </a:prstGeom>
          <a:noFill/>
          <a:ln w="9525">
            <a:noFill/>
            <a:miter lim="800000"/>
            <a:headEnd/>
            <a:tailEnd/>
          </a:ln>
        </p:spPr>
      </p:pic>
      <p:sp>
        <p:nvSpPr>
          <p:cNvPr id="30729" name="TextBox 9"/>
          <p:cNvSpPr txBox="1">
            <a:spLocks noChangeArrowheads="1"/>
          </p:cNvSpPr>
          <p:nvPr/>
        </p:nvSpPr>
        <p:spPr bwMode="auto">
          <a:xfrm>
            <a:off x="5003800" y="2133600"/>
            <a:ext cx="3889375" cy="646113"/>
          </a:xfrm>
          <a:prstGeom prst="rect">
            <a:avLst/>
          </a:prstGeom>
          <a:solidFill>
            <a:schemeClr val="tx1"/>
          </a:solidFill>
          <a:ln w="9525">
            <a:noFill/>
            <a:miter lim="800000"/>
            <a:headEnd/>
            <a:tailEnd/>
          </a:ln>
        </p:spPr>
        <p:txBody>
          <a:bodyPr>
            <a:spAutoFit/>
          </a:bodyPr>
          <a:lstStyle/>
          <a:p>
            <a:r>
              <a:rPr lang="en-GB"/>
              <a:t>Humans have about 95% of their DNA in common with Chimpanzees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pPr>
              <a:defRPr/>
            </a:pPr>
            <a:r>
              <a:rPr lang="en-GB" dirty="0" smtClean="0">
                <a:solidFill>
                  <a:schemeClr val="accent6">
                    <a:lumMod val="75000"/>
                  </a:schemeClr>
                </a:solidFill>
              </a:rPr>
              <a:t>Using the Evidence for Evolution</a:t>
            </a:r>
            <a:endParaRPr lang="en-GB" dirty="0">
              <a:solidFill>
                <a:schemeClr val="accent6">
                  <a:lumMod val="75000"/>
                </a:schemeClr>
              </a:solidFill>
            </a:endParaRPr>
          </a:p>
        </p:txBody>
      </p:sp>
      <p:sp>
        <p:nvSpPr>
          <p:cNvPr id="3" name="Content Placeholder 2"/>
          <p:cNvSpPr>
            <a:spLocks noGrp="1"/>
          </p:cNvSpPr>
          <p:nvPr>
            <p:ph idx="1"/>
          </p:nvPr>
        </p:nvSpPr>
        <p:spPr>
          <a:xfrm>
            <a:off x="457200" y="1285875"/>
            <a:ext cx="8229600" cy="5022850"/>
          </a:xfrm>
        </p:spPr>
        <p:txBody>
          <a:bodyPr/>
          <a:lstStyle/>
          <a:p>
            <a:pPr>
              <a:defRPr/>
            </a:pPr>
            <a:r>
              <a:rPr lang="en-GB" dirty="0" smtClean="0"/>
              <a:t>This evidence can be used to support decisions made about classification.</a:t>
            </a:r>
          </a:p>
          <a:p>
            <a:pPr>
              <a:defRPr/>
            </a:pPr>
            <a:r>
              <a:rPr lang="en-GB" dirty="0" smtClean="0">
                <a:solidFill>
                  <a:srgbClr val="FFFF00"/>
                </a:solidFill>
              </a:rPr>
              <a:t>Phylogeny</a:t>
            </a:r>
            <a:r>
              <a:rPr lang="en-GB" dirty="0" smtClean="0"/>
              <a:t> is the study of evolutionary relationships between organisms (p201)</a:t>
            </a:r>
          </a:p>
          <a:p>
            <a:pPr>
              <a:defRPr/>
            </a:pPr>
            <a:r>
              <a:rPr lang="en-GB" dirty="0" smtClean="0"/>
              <a:t>Decisions are made using the criteria from the previous slide and other tests</a:t>
            </a:r>
          </a:p>
          <a:p>
            <a:pPr>
              <a:defRPr/>
            </a:pPr>
            <a:r>
              <a:rPr lang="en-GB" dirty="0" smtClean="0">
                <a:solidFill>
                  <a:srgbClr val="FFFF00"/>
                </a:solidFill>
              </a:rPr>
              <a:t>Natural Classification </a:t>
            </a:r>
            <a:r>
              <a:rPr lang="en-GB" dirty="0" smtClean="0"/>
              <a:t>groups organisms according to how closely related they are; this should match the evolutionary tree produced by considering how recently organisms shared a common ancestor.</a:t>
            </a:r>
            <a:endParaRPr lang="en-GB" dirty="0">
              <a:solidFill>
                <a:schemeClr val="accent6">
                  <a:lumMod val="75000"/>
                </a:schemeClr>
              </a:solidFill>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pPr eaLnBrk="1" fontAlgn="auto" hangingPunct="1">
              <a:spcAft>
                <a:spcPts val="0"/>
              </a:spcAft>
              <a:defRPr/>
            </a:pPr>
            <a:r>
              <a:rPr lang="en-GB" dirty="0" smtClean="0">
                <a:solidFill>
                  <a:schemeClr val="accent6"/>
                </a:solidFill>
              </a:rPr>
              <a:t>Variation and Evolution</a:t>
            </a:r>
            <a:endParaRPr lang="en-GB" dirty="0"/>
          </a:p>
        </p:txBody>
      </p:sp>
      <p:sp>
        <p:nvSpPr>
          <p:cNvPr id="5123" name="Content Placeholder 2"/>
          <p:cNvSpPr>
            <a:spLocks noGrp="1"/>
          </p:cNvSpPr>
          <p:nvPr>
            <p:ph idx="1"/>
          </p:nvPr>
        </p:nvSpPr>
        <p:spPr>
          <a:xfrm>
            <a:off x="457200" y="1000125"/>
            <a:ext cx="8229600" cy="5308600"/>
          </a:xfrm>
        </p:spPr>
        <p:txBody>
          <a:bodyPr/>
          <a:lstStyle/>
          <a:p>
            <a:pPr eaLnBrk="1" hangingPunct="1">
              <a:buFont typeface="Wingdings 2" pitchFamily="18" charset="2"/>
              <a:buNone/>
            </a:pPr>
            <a:r>
              <a:rPr lang="en-GB" smtClean="0"/>
              <a:t>Variation can be </a:t>
            </a:r>
            <a:r>
              <a:rPr lang="en-GB" i="1" smtClean="0">
                <a:solidFill>
                  <a:srgbClr val="FFFF00"/>
                </a:solidFill>
              </a:rPr>
              <a:t>within</a:t>
            </a:r>
            <a:r>
              <a:rPr lang="en-GB" smtClean="0"/>
              <a:t> species</a:t>
            </a:r>
          </a:p>
          <a:p>
            <a:pPr eaLnBrk="1" hangingPunct="1">
              <a:buFont typeface="Wingdings 2" pitchFamily="18" charset="2"/>
              <a:buNone/>
            </a:pPr>
            <a:r>
              <a:rPr lang="en-GB" sz="1800" smtClean="0"/>
              <a:t>(Think of all the differences between individual humans)</a:t>
            </a:r>
          </a:p>
          <a:p>
            <a:pPr eaLnBrk="1" hangingPunct="1">
              <a:buFont typeface="Wingdings 2" pitchFamily="18" charset="2"/>
              <a:buNone/>
            </a:pPr>
            <a:r>
              <a:rPr lang="en-GB" sz="1800" smtClean="0"/>
              <a:t>These are different </a:t>
            </a:r>
            <a:r>
              <a:rPr lang="en-GB" sz="2000" smtClean="0"/>
              <a:t>varieties of the same species</a:t>
            </a:r>
          </a:p>
        </p:txBody>
      </p:sp>
      <p:pic>
        <p:nvPicPr>
          <p:cNvPr id="5124" name="Picture 4" descr="variation.jpg"/>
          <p:cNvPicPr>
            <a:picLocks noChangeAspect="1"/>
          </p:cNvPicPr>
          <p:nvPr/>
        </p:nvPicPr>
        <p:blipFill>
          <a:blip r:embed="rId3" cstate="print"/>
          <a:srcRect/>
          <a:stretch>
            <a:fillRect/>
          </a:stretch>
        </p:blipFill>
        <p:spPr bwMode="auto">
          <a:xfrm>
            <a:off x="1285875" y="2214563"/>
            <a:ext cx="6572250" cy="421957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22030" y="1371600"/>
            <a:ext cx="8229600" cy="5297760"/>
          </a:xfrm>
        </p:spPr>
        <p:txBody>
          <a:bodyPr>
            <a:normAutofit fontScale="90000"/>
          </a:bodyPr>
          <a:lstStyle/>
          <a:p>
            <a:pPr>
              <a:defRPr/>
            </a:pPr>
            <a:r>
              <a:rPr lang="en-GB" dirty="0" smtClean="0"/>
              <a:t>Discuss why the evolution of pesticide resistance in insects and of drug resistance in microorganisms has implications for humans.</a:t>
            </a:r>
            <a:br>
              <a:rPr lang="en-GB" dirty="0" smtClean="0"/>
            </a:br>
            <a:endParaRPr lang="en-GB" dirty="0"/>
          </a:p>
        </p:txBody>
      </p:sp>
      <p:sp>
        <p:nvSpPr>
          <p:cNvPr id="32771" name="Rectangle 2"/>
          <p:cNvSpPr>
            <a:spLocks noGrp="1" noChangeArrowheads="1"/>
          </p:cNvSpPr>
          <p:nvPr>
            <p:ph type="subTitle" idx="1"/>
          </p:nvPr>
        </p:nvSpPr>
        <p:spPr>
          <a:xfrm>
            <a:off x="1371600" y="3332163"/>
            <a:ext cx="6400800" cy="1752600"/>
          </a:xfrm>
        </p:spPr>
        <p:txBody>
          <a:bodyPr/>
          <a:lstStyle/>
          <a:p>
            <a:pPr marL="341313" indent="-341313" eaLnBrk="1" hangingPunct="1">
              <a:spcBef>
                <a:spcPts val="450"/>
              </a:spcBef>
              <a:buFont typeface="Century Schoolbook"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800" smtClean="0">
              <a:latin typeface="Century Schoolbook" pitchFamily="18" charset="0"/>
            </a:endParaRPr>
          </a:p>
          <a:p>
            <a:pPr marL="341313" indent="-341313" eaLnBrk="1" hangingPunct="1">
              <a:spcBef>
                <a:spcPts val="450"/>
              </a:spcBef>
              <a:buFont typeface="Century Schoolbook"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800" smtClean="0">
              <a:latin typeface="Century Schoolbook" pitchFamily="18" charset="0"/>
            </a:endParaRPr>
          </a:p>
          <a:p>
            <a:pPr marL="341313" indent="-341313" eaLnBrk="1" hangingPunct="1">
              <a:spcBef>
                <a:spcPts val="450"/>
              </a:spcBef>
              <a:buFont typeface="Century Schoolbook"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800" smtClean="0"/>
          </a:p>
          <a:p>
            <a:pPr marL="341313" indent="-341313" eaLnBrk="1" hangingPunct="1">
              <a:spcBef>
                <a:spcPts val="450"/>
              </a:spcBef>
              <a:buFont typeface="Century Schoolbook"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800" smtClean="0"/>
          </a:p>
        </p:txBody>
      </p:sp>
      <p:sp>
        <p:nvSpPr>
          <p:cNvPr id="32772" name="Text Box 3"/>
          <p:cNvSpPr txBox="1">
            <a:spLocks noChangeArrowheads="1"/>
          </p:cNvSpPr>
          <p:nvPr/>
        </p:nvSpPr>
        <p:spPr bwMode="auto">
          <a:xfrm>
            <a:off x="4953000" y="304800"/>
            <a:ext cx="2895600" cy="366713"/>
          </a:xfrm>
          <a:prstGeom prst="rect">
            <a:avLst/>
          </a:prstGeom>
          <a:noFill/>
          <a:ln w="9525">
            <a:noFill/>
            <a:round/>
            <a:headEnd/>
            <a:tailEnd/>
          </a:ln>
        </p:spPr>
        <p:txBody>
          <a:bodyPr wrap="none" anchor="ctr"/>
          <a:lstStyle/>
          <a:p>
            <a:endParaRPr lang="en-US"/>
          </a:p>
        </p:txBody>
      </p:sp>
      <p:sp>
        <p:nvSpPr>
          <p:cNvPr id="32773" name="Text Box 4"/>
          <p:cNvSpPr txBox="1">
            <a:spLocks noChangeArrowheads="1"/>
          </p:cNvSpPr>
          <p:nvPr/>
        </p:nvSpPr>
        <p:spPr bwMode="auto">
          <a:xfrm>
            <a:off x="6400800" y="6400800"/>
            <a:ext cx="2368550" cy="315913"/>
          </a:xfrm>
          <a:prstGeom prst="rect">
            <a:avLst/>
          </a:prstGeom>
          <a:noFill/>
          <a:ln w="9525">
            <a:noFill/>
            <a:round/>
            <a:headEnd/>
            <a:tailEnd/>
          </a:ln>
        </p:spPr>
        <p:txBody>
          <a:bodyPr lIns="90000" tIns="46800" rIns="90000" bIns="46800"/>
          <a:lstStyle/>
          <a:p>
            <a:pPr>
              <a:buFont typeface="Verdan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600">
                <a:solidFill>
                  <a:srgbClr val="000000"/>
                </a:solidFill>
                <a:latin typeface="Verdana" pitchFamily="34" charset="0"/>
              </a:rPr>
              <a:t>© Pearson Education Ltd 2008</a:t>
            </a:r>
          </a:p>
          <a:p>
            <a:pPr>
              <a:buFont typeface="Verdan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600">
                <a:solidFill>
                  <a:srgbClr val="000000"/>
                </a:solidFill>
                <a:latin typeface="Verdana" pitchFamily="34" charset="0"/>
              </a:rPr>
              <a:t>This document may have been altered from the original</a:t>
            </a:r>
          </a:p>
          <a:p>
            <a:pPr>
              <a:buFont typeface="Verdan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600">
              <a:solidFill>
                <a:srgbClr val="000000"/>
              </a:solidFill>
              <a:latin typeface="Verdana" pitchFamily="34" charset="0"/>
            </a:endParaRPr>
          </a:p>
        </p:txBody>
      </p:sp>
    </p:spTree>
    <p:custDataLst>
      <p:tags r:id="rId1"/>
    </p:custData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defRPr/>
            </a:pPr>
            <a:r>
              <a:rPr lang="en-GB" dirty="0" smtClean="0"/>
              <a:t>Resistance to antibiotics or pesticides</a:t>
            </a:r>
            <a:endParaRPr lang="en-GB" dirty="0"/>
          </a:p>
        </p:txBody>
      </p:sp>
      <p:sp>
        <p:nvSpPr>
          <p:cNvPr id="33795" name="Content Placeholder 6"/>
          <p:cNvSpPr>
            <a:spLocks noGrp="1"/>
          </p:cNvSpPr>
          <p:nvPr>
            <p:ph sz="half" idx="2"/>
          </p:nvPr>
        </p:nvSpPr>
        <p:spPr>
          <a:xfrm>
            <a:off x="3563938" y="1484313"/>
            <a:ext cx="5122862" cy="5184775"/>
          </a:xfrm>
        </p:spPr>
        <p:txBody>
          <a:bodyPr/>
          <a:lstStyle/>
          <a:p>
            <a:r>
              <a:rPr lang="en-GB" sz="1800" smtClean="0"/>
              <a:t>Variation amongst individuals (caused by mutations to genes) in a population means some are better adapted  to survive the presence of these chemicals than others</a:t>
            </a:r>
          </a:p>
          <a:p>
            <a:r>
              <a:rPr lang="en-GB" sz="1800" smtClean="0"/>
              <a:t>The individuals able to survive in the presence of antibiotic or pesticide have beneficial alleles.</a:t>
            </a:r>
          </a:p>
          <a:p>
            <a:r>
              <a:rPr lang="en-GB" sz="1800" smtClean="0"/>
              <a:t>Those without the beneficial alleles die and do not reproduce</a:t>
            </a:r>
          </a:p>
          <a:p>
            <a:r>
              <a:rPr lang="en-GB" sz="1800" smtClean="0"/>
              <a:t>Those with the beneficial alleles reproduce and pass on their alleles to the next generation</a:t>
            </a:r>
          </a:p>
          <a:p>
            <a:r>
              <a:rPr lang="en-GB" sz="1800" smtClean="0"/>
              <a:t>Resistance in the population increases</a:t>
            </a:r>
          </a:p>
          <a:p>
            <a:r>
              <a:rPr lang="en-GB" sz="1800" smtClean="0"/>
              <a:t>The frequency of the alleles in the population changes</a:t>
            </a:r>
          </a:p>
        </p:txBody>
      </p:sp>
      <p:sp>
        <p:nvSpPr>
          <p:cNvPr id="33796" name="Text Box 3"/>
          <p:cNvSpPr txBox="1">
            <a:spLocks noChangeArrowheads="1"/>
          </p:cNvSpPr>
          <p:nvPr/>
        </p:nvSpPr>
        <p:spPr bwMode="auto">
          <a:xfrm>
            <a:off x="4953000" y="304800"/>
            <a:ext cx="2895600" cy="366713"/>
          </a:xfrm>
          <a:prstGeom prst="rect">
            <a:avLst/>
          </a:prstGeom>
          <a:noFill/>
          <a:ln w="9525">
            <a:noFill/>
            <a:round/>
            <a:headEnd/>
            <a:tailEnd/>
          </a:ln>
        </p:spPr>
        <p:txBody>
          <a:bodyPr wrap="none" anchor="ctr"/>
          <a:lstStyle/>
          <a:p>
            <a:endParaRPr lang="en-US"/>
          </a:p>
        </p:txBody>
      </p:sp>
      <p:pic>
        <p:nvPicPr>
          <p:cNvPr id="33797" name="Picture 8" descr="S691806_aw_171"/>
          <p:cNvPicPr>
            <a:picLocks noChangeAspect="1" noChangeArrowheads="1"/>
          </p:cNvPicPr>
          <p:nvPr/>
        </p:nvPicPr>
        <p:blipFill>
          <a:blip r:embed="rId4" cstate="print"/>
          <a:srcRect/>
          <a:stretch>
            <a:fillRect/>
          </a:stretch>
        </p:blipFill>
        <p:spPr bwMode="auto">
          <a:xfrm>
            <a:off x="250825" y="1484313"/>
            <a:ext cx="3313113" cy="5065712"/>
          </a:xfrm>
          <a:prstGeom prst="rect">
            <a:avLst/>
          </a:prstGeom>
          <a:noFill/>
          <a:ln w="9525">
            <a:noFill/>
            <a:miter lim="800000"/>
            <a:headEnd/>
            <a:tailEnd/>
          </a:ln>
        </p:spPr>
      </p:pic>
      <p:sp>
        <p:nvSpPr>
          <p:cNvPr id="33798" name="Content Placeholder 7"/>
          <p:cNvSpPr>
            <a:spLocks noGrp="1"/>
          </p:cNvSpPr>
          <p:nvPr>
            <p:ph sz="half" idx="1"/>
          </p:nvPr>
        </p:nvSpPr>
        <p:spPr/>
        <p:txBody>
          <a:bodyPr/>
          <a:lstStyle/>
          <a:p>
            <a:endParaRPr lang="en-US" smtClean="0"/>
          </a:p>
        </p:txBody>
      </p:sp>
    </p:spTree>
    <p:custDataLst>
      <p:tags r:id="rId1"/>
    </p:custData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dirty="0" smtClean="0"/>
              <a:t>Mechanisms of Resistance</a:t>
            </a:r>
            <a:endParaRPr lang="en-GB" dirty="0"/>
          </a:p>
        </p:txBody>
      </p:sp>
      <p:sp>
        <p:nvSpPr>
          <p:cNvPr id="34819" name="Content Placeholder 5"/>
          <p:cNvSpPr>
            <a:spLocks noGrp="1"/>
          </p:cNvSpPr>
          <p:nvPr>
            <p:ph idx="1"/>
          </p:nvPr>
        </p:nvSpPr>
        <p:spPr/>
        <p:txBody>
          <a:bodyPr/>
          <a:lstStyle/>
          <a:p>
            <a:r>
              <a:rPr lang="en-GB" smtClean="0"/>
              <a:t>Enzymes may break down the antibiotic/ pesticide/ toxin</a:t>
            </a:r>
          </a:p>
          <a:p>
            <a:r>
              <a:rPr lang="en-GB" smtClean="0"/>
              <a:t>Receptors for pesticide/ antibiotic/ toxin may be altered so binding no longer occurs</a:t>
            </a:r>
          </a:p>
          <a:p>
            <a:r>
              <a:rPr lang="en-GB" smtClean="0"/>
              <a:t>Membrane  or body is less permeable to antibiotic/ pesticide/ toxin</a:t>
            </a:r>
          </a:p>
          <a:p>
            <a:r>
              <a:rPr lang="en-GB" smtClean="0"/>
              <a:t>Excretion rate of antibiotic/ pesticide/ toxin increases and keeps levels in cells too low to have an effect.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GB"/>
          </a:p>
        </p:txBody>
      </p:sp>
      <p:sp>
        <p:nvSpPr>
          <p:cNvPr id="35843" name="Content Placeholder 2"/>
          <p:cNvSpPr>
            <a:spLocks noGrp="1"/>
          </p:cNvSpPr>
          <p:nvPr>
            <p:ph idx="1"/>
          </p:nvPr>
        </p:nvSpPr>
        <p:spPr/>
        <p:txBody>
          <a:bodyPr/>
          <a:lstStyle/>
          <a:p>
            <a:r>
              <a:rPr lang="en-GB" smtClean="0"/>
              <a:t>F212 Jan 2010 Q3 parts c,d,e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Classification 1</a:t>
            </a:r>
            <a:endParaRPr lang="en-GB" dirty="0"/>
          </a:p>
        </p:txBody>
      </p:sp>
      <p:sp>
        <p:nvSpPr>
          <p:cNvPr id="36867" name="Content Placeholder 2"/>
          <p:cNvSpPr>
            <a:spLocks noGrp="1"/>
          </p:cNvSpPr>
          <p:nvPr>
            <p:ph idx="1"/>
          </p:nvPr>
        </p:nvSpPr>
        <p:spPr/>
        <p:txBody>
          <a:bodyPr/>
          <a:lstStyle/>
          <a:p>
            <a:r>
              <a:rPr lang="en-GB" smtClean="0"/>
              <a:t>Old system-”Plants” and “Animals”</a:t>
            </a:r>
          </a:p>
          <a:p>
            <a:r>
              <a:rPr lang="en-GB" smtClean="0"/>
              <a:t>Plants included anything that wasn’t an animal! Not just photosynthetic organisms but also fungi and bacteria</a:t>
            </a:r>
          </a:p>
          <a:p>
            <a:r>
              <a:rPr lang="en-GB" smtClean="0"/>
              <a:t>Developments in microscopy and other techniques showed big differences in the structure and biochemistry of many organisms in the “plant” group that prompted changes to the classification system</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Classification 2</a:t>
            </a:r>
            <a:endParaRPr lang="en-GB" dirty="0"/>
          </a:p>
        </p:txBody>
      </p:sp>
      <p:sp>
        <p:nvSpPr>
          <p:cNvPr id="37891" name="Content Placeholder 2"/>
          <p:cNvSpPr>
            <a:spLocks noGrp="1"/>
          </p:cNvSpPr>
          <p:nvPr>
            <p:ph idx="1"/>
          </p:nvPr>
        </p:nvSpPr>
        <p:spPr>
          <a:xfrm>
            <a:off x="457200" y="1341438"/>
            <a:ext cx="8229600" cy="4967287"/>
          </a:xfrm>
        </p:spPr>
        <p:txBody>
          <a:bodyPr/>
          <a:lstStyle/>
          <a:p>
            <a:r>
              <a:rPr lang="en-GB" smtClean="0"/>
              <a:t>In 1969 Robert Whittaker proposed that living organisms should be divided into 5 “Kingdoms”</a:t>
            </a:r>
          </a:p>
          <a:p>
            <a:r>
              <a:rPr lang="en-GB" smtClean="0"/>
              <a:t>Prokaryotes/ Monera </a:t>
            </a:r>
          </a:p>
          <a:p>
            <a:r>
              <a:rPr lang="en-GB" smtClean="0"/>
              <a:t>Protoctista</a:t>
            </a:r>
          </a:p>
          <a:p>
            <a:r>
              <a:rPr lang="en-GB" smtClean="0"/>
              <a:t>Fungi</a:t>
            </a:r>
          </a:p>
          <a:p>
            <a:r>
              <a:rPr lang="en-GB" smtClean="0"/>
              <a:t>Plants</a:t>
            </a:r>
          </a:p>
          <a:p>
            <a:r>
              <a:rPr lang="en-GB" smtClean="0"/>
              <a:t>Animals</a:t>
            </a:r>
          </a:p>
          <a:p>
            <a:r>
              <a:rPr lang="en-GB" smtClean="0"/>
              <a:t>Look at important features of each kingdom and LEARN! Page 202 -203</a:t>
            </a:r>
          </a:p>
          <a:p>
            <a:pPr>
              <a:buFont typeface="Wingdings 2" pitchFamily="18" charset="2"/>
              <a:buNone/>
            </a:pPr>
            <a:endParaRPr lang="en-GB"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Classification 2 </a:t>
            </a:r>
            <a:endParaRPr lang="en-GB" dirty="0"/>
          </a:p>
        </p:txBody>
      </p:sp>
      <p:sp>
        <p:nvSpPr>
          <p:cNvPr id="38915" name="Content Placeholder 2"/>
          <p:cNvSpPr>
            <a:spLocks noGrp="1"/>
          </p:cNvSpPr>
          <p:nvPr>
            <p:ph idx="1"/>
          </p:nvPr>
        </p:nvSpPr>
        <p:spPr>
          <a:xfrm>
            <a:off x="457200" y="1268413"/>
            <a:ext cx="8229600" cy="5040312"/>
          </a:xfrm>
        </p:spPr>
        <p:txBody>
          <a:bodyPr/>
          <a:lstStyle/>
          <a:p>
            <a:r>
              <a:rPr lang="en-GB" smtClean="0"/>
              <a:t>Make a table to include the following features of each kingdom:</a:t>
            </a:r>
          </a:p>
          <a:p>
            <a:r>
              <a:rPr lang="en-GB" smtClean="0"/>
              <a:t>Nucleus</a:t>
            </a:r>
          </a:p>
          <a:p>
            <a:r>
              <a:rPr lang="en-GB" smtClean="0"/>
              <a:t>Cell walls</a:t>
            </a:r>
          </a:p>
          <a:p>
            <a:r>
              <a:rPr lang="en-GB" smtClean="0"/>
              <a:t>Organelles and microtubules</a:t>
            </a:r>
          </a:p>
          <a:p>
            <a:r>
              <a:rPr lang="en-GB" smtClean="0"/>
              <a:t>Type of nutrition</a:t>
            </a:r>
          </a:p>
          <a:p>
            <a:r>
              <a:rPr lang="en-GB" smtClean="0"/>
              <a:t>Motility (ability to move themselves)</a:t>
            </a:r>
          </a:p>
          <a:p>
            <a:r>
              <a:rPr lang="en-GB" smtClean="0"/>
              <a:t>Nervous co-ordination</a:t>
            </a:r>
          </a:p>
          <a:p>
            <a:r>
              <a:rPr lang="en-GB" smtClean="0"/>
              <a:t>Give an example of an organism from each kingdom</a:t>
            </a:r>
          </a:p>
          <a:p>
            <a:endParaRPr lang="en-GB" smtClean="0"/>
          </a:p>
          <a:p>
            <a:endParaRPr lang="en-GB"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GB"/>
          </a:p>
        </p:txBody>
      </p:sp>
      <p:graphicFrame>
        <p:nvGraphicFramePr>
          <p:cNvPr id="5" name="Content Placeholder 4"/>
          <p:cNvGraphicFramePr>
            <a:graphicFrameLocks noGrp="1"/>
          </p:cNvGraphicFramePr>
          <p:nvPr>
            <p:ph idx="1"/>
          </p:nvPr>
        </p:nvGraphicFramePr>
        <p:xfrm>
          <a:off x="395288" y="1125538"/>
          <a:ext cx="8229600" cy="4654996"/>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442714">
                <a:tc>
                  <a:txBody>
                    <a:bodyPr/>
                    <a:lstStyle/>
                    <a:p>
                      <a:r>
                        <a:rPr lang="en-GB" sz="1200" dirty="0" smtClean="0"/>
                        <a:t>Features</a:t>
                      </a:r>
                      <a:endParaRPr lang="en-GB" sz="1200" dirty="0"/>
                    </a:p>
                  </a:txBody>
                  <a:tcPr/>
                </a:tc>
                <a:tc gridSpan="5">
                  <a:txBody>
                    <a:bodyPr/>
                    <a:lstStyle/>
                    <a:p>
                      <a:r>
                        <a:rPr lang="en-GB" sz="1200" dirty="0" smtClean="0"/>
                        <a:t>Kingdoms</a:t>
                      </a:r>
                      <a:endParaRPr lang="en-GB" sz="1200" dirty="0"/>
                    </a:p>
                  </a:txBody>
                  <a:tcPr/>
                </a:tc>
                <a:tc hMerge="1">
                  <a:txBody>
                    <a:bodyPr/>
                    <a:lstStyle/>
                    <a:p>
                      <a:endParaRPr lang="en-GB" sz="1200" dirty="0"/>
                    </a:p>
                  </a:txBody>
                  <a:tcPr/>
                </a:tc>
                <a:tc hMerge="1">
                  <a:txBody>
                    <a:bodyPr/>
                    <a:lstStyle/>
                    <a:p>
                      <a:endParaRPr lang="en-GB" sz="1200" dirty="0"/>
                    </a:p>
                  </a:txBody>
                  <a:tcPr/>
                </a:tc>
                <a:tc hMerge="1">
                  <a:txBody>
                    <a:bodyPr/>
                    <a:lstStyle/>
                    <a:p>
                      <a:endParaRPr lang="en-GB" sz="1200" dirty="0"/>
                    </a:p>
                  </a:txBody>
                  <a:tcPr/>
                </a:tc>
                <a:tc hMerge="1">
                  <a:txBody>
                    <a:bodyPr/>
                    <a:lstStyle/>
                    <a:p>
                      <a:endParaRPr lang="en-GB" sz="1200" dirty="0"/>
                    </a:p>
                  </a:txBody>
                  <a:tcPr/>
                </a:tc>
              </a:tr>
              <a:tr h="442714">
                <a:tc>
                  <a:txBody>
                    <a:bodyPr/>
                    <a:lstStyle/>
                    <a:p>
                      <a:endParaRPr lang="en-GB" sz="1200" dirty="0"/>
                    </a:p>
                  </a:txBody>
                  <a:tcPr/>
                </a:tc>
                <a:tc>
                  <a:txBody>
                    <a:bodyPr/>
                    <a:lstStyle/>
                    <a:p>
                      <a:r>
                        <a:rPr lang="en-GB" sz="1200" b="1" dirty="0" smtClean="0">
                          <a:solidFill>
                            <a:schemeClr val="accent6">
                              <a:lumMod val="50000"/>
                            </a:schemeClr>
                          </a:solidFill>
                        </a:rPr>
                        <a:t>Prokaryote</a:t>
                      </a:r>
                      <a:endParaRPr lang="en-GB" sz="1200" b="1" dirty="0">
                        <a:solidFill>
                          <a:schemeClr val="accent6">
                            <a:lumMod val="50000"/>
                          </a:schemeClr>
                        </a:solidFill>
                      </a:endParaRPr>
                    </a:p>
                  </a:txBody>
                  <a:tcPr/>
                </a:tc>
                <a:tc>
                  <a:txBody>
                    <a:bodyPr/>
                    <a:lstStyle/>
                    <a:p>
                      <a:r>
                        <a:rPr lang="en-GB" sz="1200" b="1" dirty="0" err="1" smtClean="0">
                          <a:solidFill>
                            <a:schemeClr val="accent6">
                              <a:lumMod val="50000"/>
                            </a:schemeClr>
                          </a:solidFill>
                        </a:rPr>
                        <a:t>Protoctista</a:t>
                      </a:r>
                      <a:endParaRPr lang="en-GB" sz="1200" b="1" dirty="0">
                        <a:solidFill>
                          <a:schemeClr val="accent6">
                            <a:lumMod val="50000"/>
                          </a:schemeClr>
                        </a:solidFill>
                      </a:endParaRPr>
                    </a:p>
                  </a:txBody>
                  <a:tcPr/>
                </a:tc>
                <a:tc>
                  <a:txBody>
                    <a:bodyPr/>
                    <a:lstStyle/>
                    <a:p>
                      <a:r>
                        <a:rPr lang="en-GB" sz="1200" b="1" dirty="0" smtClean="0">
                          <a:solidFill>
                            <a:schemeClr val="accent6">
                              <a:lumMod val="50000"/>
                            </a:schemeClr>
                          </a:solidFill>
                        </a:rPr>
                        <a:t>Fungi</a:t>
                      </a:r>
                      <a:endParaRPr lang="en-GB" sz="1200" b="1" dirty="0">
                        <a:solidFill>
                          <a:schemeClr val="accent6">
                            <a:lumMod val="50000"/>
                          </a:schemeClr>
                        </a:solidFill>
                      </a:endParaRPr>
                    </a:p>
                  </a:txBody>
                  <a:tcPr/>
                </a:tc>
                <a:tc>
                  <a:txBody>
                    <a:bodyPr/>
                    <a:lstStyle/>
                    <a:p>
                      <a:r>
                        <a:rPr lang="en-GB" sz="1200" b="1" dirty="0" smtClean="0">
                          <a:solidFill>
                            <a:schemeClr val="accent6">
                              <a:lumMod val="50000"/>
                            </a:schemeClr>
                          </a:solidFill>
                        </a:rPr>
                        <a:t>Plants</a:t>
                      </a:r>
                      <a:endParaRPr lang="en-GB" sz="1200" b="1" dirty="0">
                        <a:solidFill>
                          <a:schemeClr val="accent6">
                            <a:lumMod val="50000"/>
                          </a:schemeClr>
                        </a:solidFill>
                      </a:endParaRPr>
                    </a:p>
                  </a:txBody>
                  <a:tcPr/>
                </a:tc>
                <a:tc>
                  <a:txBody>
                    <a:bodyPr/>
                    <a:lstStyle/>
                    <a:p>
                      <a:r>
                        <a:rPr lang="en-GB" sz="1200" b="1" dirty="0" smtClean="0">
                          <a:solidFill>
                            <a:schemeClr val="accent6">
                              <a:lumMod val="50000"/>
                            </a:schemeClr>
                          </a:solidFill>
                        </a:rPr>
                        <a:t>Animals</a:t>
                      </a:r>
                      <a:endParaRPr lang="en-GB" sz="1200" b="1" dirty="0">
                        <a:solidFill>
                          <a:schemeClr val="accent6">
                            <a:lumMod val="50000"/>
                          </a:schemeClr>
                        </a:solidFill>
                      </a:endParaRPr>
                    </a:p>
                  </a:txBody>
                  <a:tcPr/>
                </a:tc>
              </a:tr>
              <a:tr h="442714">
                <a:tc>
                  <a:txBody>
                    <a:bodyPr/>
                    <a:lstStyle/>
                    <a:p>
                      <a:r>
                        <a:rPr lang="en-GB" sz="1200" b="1" dirty="0" smtClean="0"/>
                        <a:t>Nucleus</a:t>
                      </a:r>
                      <a:endParaRPr lang="en-GB" sz="1200" b="1"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r>
              <a:tr h="760091">
                <a:tc>
                  <a:txBody>
                    <a:bodyPr/>
                    <a:lstStyle/>
                    <a:p>
                      <a:r>
                        <a:rPr lang="en-GB" sz="1200" b="1" dirty="0" smtClean="0"/>
                        <a:t>Cell wall</a:t>
                      </a:r>
                      <a:endParaRPr lang="en-GB" sz="1200" b="1"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r>
              <a:tr h="576064">
                <a:tc>
                  <a:txBody>
                    <a:bodyPr/>
                    <a:lstStyle/>
                    <a:p>
                      <a:r>
                        <a:rPr lang="en-GB" sz="1200" b="1" dirty="0" smtClean="0"/>
                        <a:t>Organelle +</a:t>
                      </a:r>
                    </a:p>
                    <a:p>
                      <a:r>
                        <a:rPr lang="en-GB" sz="1200" b="1" dirty="0" smtClean="0"/>
                        <a:t>microtubule</a:t>
                      </a:r>
                      <a:endParaRPr lang="en-GB" sz="1200" b="1"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r>
              <a:tr h="648071">
                <a:tc>
                  <a:txBody>
                    <a:bodyPr/>
                    <a:lstStyle/>
                    <a:p>
                      <a:r>
                        <a:rPr lang="en-GB" sz="1200" b="1" dirty="0" smtClean="0"/>
                        <a:t>Type of nutrition</a:t>
                      </a:r>
                      <a:endParaRPr lang="en-GB" sz="1200" b="1"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r>
              <a:tr h="442714">
                <a:tc>
                  <a:txBody>
                    <a:bodyPr/>
                    <a:lstStyle/>
                    <a:p>
                      <a:r>
                        <a:rPr lang="en-GB" sz="1200" b="1" dirty="0" smtClean="0"/>
                        <a:t>Motility</a:t>
                      </a:r>
                      <a:endParaRPr lang="en-GB" sz="1200" b="1"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r>
              <a:tr h="442714">
                <a:tc>
                  <a:txBody>
                    <a:bodyPr/>
                    <a:lstStyle/>
                    <a:p>
                      <a:r>
                        <a:rPr lang="en-GB" sz="1200" b="1" dirty="0" smtClean="0"/>
                        <a:t>Nerves co-ordination</a:t>
                      </a:r>
                      <a:endParaRPr lang="en-GB" sz="1200" b="1"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r>
              <a:tr h="442714">
                <a:tc>
                  <a:txBody>
                    <a:bodyPr/>
                    <a:lstStyle/>
                    <a:p>
                      <a:r>
                        <a:rPr lang="en-GB" sz="1200" b="1" dirty="0" smtClean="0"/>
                        <a:t>Examples</a:t>
                      </a:r>
                      <a:endParaRPr lang="en-GB" sz="1200" b="1"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GB" dirty="0"/>
          </a:p>
        </p:txBody>
      </p:sp>
      <p:graphicFrame>
        <p:nvGraphicFramePr>
          <p:cNvPr id="4" name="Content Placeholder 3"/>
          <p:cNvGraphicFramePr>
            <a:graphicFrameLocks noGrp="1"/>
          </p:cNvGraphicFramePr>
          <p:nvPr>
            <p:ph idx="1"/>
          </p:nvPr>
        </p:nvGraphicFramePr>
        <p:xfrm>
          <a:off x="468313" y="765175"/>
          <a:ext cx="8229600" cy="5415488"/>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442714">
                <a:tc>
                  <a:txBody>
                    <a:bodyPr/>
                    <a:lstStyle/>
                    <a:p>
                      <a:r>
                        <a:rPr lang="en-GB" sz="1200" dirty="0" smtClean="0"/>
                        <a:t>Features</a:t>
                      </a:r>
                      <a:endParaRPr lang="en-GB" sz="1200" dirty="0"/>
                    </a:p>
                  </a:txBody>
                  <a:tcPr/>
                </a:tc>
                <a:tc gridSpan="5">
                  <a:txBody>
                    <a:bodyPr/>
                    <a:lstStyle/>
                    <a:p>
                      <a:r>
                        <a:rPr lang="en-GB" sz="1200" dirty="0" smtClean="0"/>
                        <a:t>Kingdoms</a:t>
                      </a:r>
                      <a:endParaRPr lang="en-GB" sz="1200" dirty="0"/>
                    </a:p>
                  </a:txBody>
                  <a:tcPr/>
                </a:tc>
                <a:tc hMerge="1">
                  <a:txBody>
                    <a:bodyPr/>
                    <a:lstStyle/>
                    <a:p>
                      <a:endParaRPr lang="en-GB" sz="1200" dirty="0"/>
                    </a:p>
                  </a:txBody>
                  <a:tcPr/>
                </a:tc>
                <a:tc hMerge="1">
                  <a:txBody>
                    <a:bodyPr/>
                    <a:lstStyle/>
                    <a:p>
                      <a:endParaRPr lang="en-GB" sz="1200" dirty="0"/>
                    </a:p>
                  </a:txBody>
                  <a:tcPr/>
                </a:tc>
                <a:tc hMerge="1">
                  <a:txBody>
                    <a:bodyPr/>
                    <a:lstStyle/>
                    <a:p>
                      <a:endParaRPr lang="en-GB" sz="1200" dirty="0"/>
                    </a:p>
                  </a:txBody>
                  <a:tcPr/>
                </a:tc>
                <a:tc hMerge="1">
                  <a:txBody>
                    <a:bodyPr/>
                    <a:lstStyle/>
                    <a:p>
                      <a:endParaRPr lang="en-GB" sz="1200" dirty="0"/>
                    </a:p>
                  </a:txBody>
                  <a:tcPr/>
                </a:tc>
              </a:tr>
              <a:tr h="442714">
                <a:tc>
                  <a:txBody>
                    <a:bodyPr/>
                    <a:lstStyle/>
                    <a:p>
                      <a:endParaRPr lang="en-GB" sz="1200" dirty="0"/>
                    </a:p>
                  </a:txBody>
                  <a:tcPr/>
                </a:tc>
                <a:tc>
                  <a:txBody>
                    <a:bodyPr/>
                    <a:lstStyle/>
                    <a:p>
                      <a:r>
                        <a:rPr lang="en-GB" sz="1200" b="1" dirty="0" smtClean="0">
                          <a:solidFill>
                            <a:schemeClr val="accent6">
                              <a:lumMod val="50000"/>
                            </a:schemeClr>
                          </a:solidFill>
                        </a:rPr>
                        <a:t>Prokaryote</a:t>
                      </a:r>
                      <a:endParaRPr lang="en-GB" sz="1200" b="1" dirty="0">
                        <a:solidFill>
                          <a:schemeClr val="accent6">
                            <a:lumMod val="50000"/>
                          </a:schemeClr>
                        </a:solidFill>
                      </a:endParaRPr>
                    </a:p>
                  </a:txBody>
                  <a:tcPr/>
                </a:tc>
                <a:tc>
                  <a:txBody>
                    <a:bodyPr/>
                    <a:lstStyle/>
                    <a:p>
                      <a:r>
                        <a:rPr lang="en-GB" sz="1200" b="1" dirty="0" err="1" smtClean="0">
                          <a:solidFill>
                            <a:schemeClr val="accent6">
                              <a:lumMod val="50000"/>
                            </a:schemeClr>
                          </a:solidFill>
                        </a:rPr>
                        <a:t>Protoctista</a:t>
                      </a:r>
                      <a:endParaRPr lang="en-GB" sz="1200" b="1" dirty="0">
                        <a:solidFill>
                          <a:schemeClr val="accent6">
                            <a:lumMod val="50000"/>
                          </a:schemeClr>
                        </a:solidFill>
                      </a:endParaRPr>
                    </a:p>
                  </a:txBody>
                  <a:tcPr/>
                </a:tc>
                <a:tc>
                  <a:txBody>
                    <a:bodyPr/>
                    <a:lstStyle/>
                    <a:p>
                      <a:r>
                        <a:rPr lang="en-GB" sz="1200" b="1" dirty="0" smtClean="0">
                          <a:solidFill>
                            <a:schemeClr val="accent6">
                              <a:lumMod val="50000"/>
                            </a:schemeClr>
                          </a:solidFill>
                        </a:rPr>
                        <a:t>Fungi</a:t>
                      </a:r>
                      <a:endParaRPr lang="en-GB" sz="1200" b="1" dirty="0">
                        <a:solidFill>
                          <a:schemeClr val="accent6">
                            <a:lumMod val="50000"/>
                          </a:schemeClr>
                        </a:solidFill>
                      </a:endParaRPr>
                    </a:p>
                  </a:txBody>
                  <a:tcPr/>
                </a:tc>
                <a:tc>
                  <a:txBody>
                    <a:bodyPr/>
                    <a:lstStyle/>
                    <a:p>
                      <a:r>
                        <a:rPr lang="en-GB" sz="1200" b="1" dirty="0" smtClean="0">
                          <a:solidFill>
                            <a:schemeClr val="accent6">
                              <a:lumMod val="50000"/>
                            </a:schemeClr>
                          </a:solidFill>
                        </a:rPr>
                        <a:t>Plants</a:t>
                      </a:r>
                      <a:endParaRPr lang="en-GB" sz="1200" b="1" dirty="0">
                        <a:solidFill>
                          <a:schemeClr val="accent6">
                            <a:lumMod val="50000"/>
                          </a:schemeClr>
                        </a:solidFill>
                      </a:endParaRPr>
                    </a:p>
                  </a:txBody>
                  <a:tcPr/>
                </a:tc>
                <a:tc>
                  <a:txBody>
                    <a:bodyPr/>
                    <a:lstStyle/>
                    <a:p>
                      <a:r>
                        <a:rPr lang="en-GB" sz="1200" b="1" dirty="0" smtClean="0">
                          <a:solidFill>
                            <a:schemeClr val="accent6">
                              <a:lumMod val="50000"/>
                            </a:schemeClr>
                          </a:solidFill>
                        </a:rPr>
                        <a:t>Animals</a:t>
                      </a:r>
                      <a:endParaRPr lang="en-GB" sz="1200" b="1" dirty="0">
                        <a:solidFill>
                          <a:schemeClr val="accent6">
                            <a:lumMod val="50000"/>
                          </a:schemeClr>
                        </a:solidFill>
                      </a:endParaRPr>
                    </a:p>
                  </a:txBody>
                  <a:tcPr/>
                </a:tc>
              </a:tr>
              <a:tr h="442714">
                <a:tc>
                  <a:txBody>
                    <a:bodyPr/>
                    <a:lstStyle/>
                    <a:p>
                      <a:r>
                        <a:rPr lang="en-GB" sz="1200" b="1" dirty="0" smtClean="0"/>
                        <a:t>Nucleus</a:t>
                      </a:r>
                      <a:endParaRPr lang="en-GB" sz="1200" b="1" dirty="0"/>
                    </a:p>
                  </a:txBody>
                  <a:tcPr/>
                </a:tc>
                <a:tc>
                  <a:txBody>
                    <a:bodyPr/>
                    <a:lstStyle/>
                    <a:p>
                      <a:r>
                        <a:rPr lang="en-GB" sz="1200" dirty="0" smtClean="0"/>
                        <a:t>no</a:t>
                      </a:r>
                      <a:endParaRPr lang="en-GB" sz="1200" dirty="0"/>
                    </a:p>
                  </a:txBody>
                  <a:tcPr/>
                </a:tc>
                <a:tc>
                  <a:txBody>
                    <a:bodyPr/>
                    <a:lstStyle/>
                    <a:p>
                      <a:r>
                        <a:rPr lang="en-GB" sz="1200" dirty="0" smtClean="0"/>
                        <a:t>yes</a:t>
                      </a:r>
                      <a:endParaRPr lang="en-GB" sz="1200" dirty="0"/>
                    </a:p>
                  </a:txBody>
                  <a:tcPr/>
                </a:tc>
                <a:tc>
                  <a:txBody>
                    <a:bodyPr/>
                    <a:lstStyle/>
                    <a:p>
                      <a:r>
                        <a:rPr lang="en-GB" sz="1200" dirty="0" smtClean="0"/>
                        <a:t>Yes</a:t>
                      </a:r>
                      <a:endParaRPr lang="en-GB" sz="1200" dirty="0"/>
                    </a:p>
                  </a:txBody>
                  <a:tcPr/>
                </a:tc>
                <a:tc>
                  <a:txBody>
                    <a:bodyPr/>
                    <a:lstStyle/>
                    <a:p>
                      <a:r>
                        <a:rPr lang="en-GB" sz="1200" dirty="0" smtClean="0"/>
                        <a:t>yes</a:t>
                      </a:r>
                      <a:endParaRPr lang="en-GB" sz="1200" dirty="0"/>
                    </a:p>
                  </a:txBody>
                  <a:tcPr/>
                </a:tc>
                <a:tc>
                  <a:txBody>
                    <a:bodyPr/>
                    <a:lstStyle/>
                    <a:p>
                      <a:r>
                        <a:rPr lang="en-GB" sz="1200" dirty="0" smtClean="0"/>
                        <a:t>yes</a:t>
                      </a:r>
                      <a:endParaRPr lang="en-GB" sz="1200" dirty="0"/>
                    </a:p>
                  </a:txBody>
                  <a:tcPr/>
                </a:tc>
              </a:tr>
              <a:tr h="760091">
                <a:tc>
                  <a:txBody>
                    <a:bodyPr/>
                    <a:lstStyle/>
                    <a:p>
                      <a:r>
                        <a:rPr lang="en-GB" sz="1200" b="1" dirty="0" smtClean="0"/>
                        <a:t>Cell wall</a:t>
                      </a:r>
                      <a:endParaRPr lang="en-GB" sz="1200" b="1" dirty="0"/>
                    </a:p>
                  </a:txBody>
                  <a:tcPr/>
                </a:tc>
                <a:tc>
                  <a:txBody>
                    <a:bodyPr/>
                    <a:lstStyle/>
                    <a:p>
                      <a:r>
                        <a:rPr lang="en-GB" sz="1200" dirty="0" smtClean="0"/>
                        <a:t>Yes, made of </a:t>
                      </a:r>
                      <a:r>
                        <a:rPr lang="en-GB" sz="1200" dirty="0" err="1" smtClean="0"/>
                        <a:t>peptidoglycan</a:t>
                      </a:r>
                      <a:endParaRPr lang="en-GB" sz="1200" dirty="0"/>
                    </a:p>
                  </a:txBody>
                  <a:tcPr/>
                </a:tc>
                <a:tc>
                  <a:txBody>
                    <a:bodyPr/>
                    <a:lstStyle/>
                    <a:p>
                      <a:r>
                        <a:rPr lang="en-GB" sz="1200" dirty="0" smtClean="0"/>
                        <a:t>Sometimes present</a:t>
                      </a:r>
                      <a:endParaRPr lang="en-GB" sz="1200" dirty="0"/>
                    </a:p>
                  </a:txBody>
                  <a:tcPr/>
                </a:tc>
                <a:tc>
                  <a:txBody>
                    <a:bodyPr/>
                    <a:lstStyle/>
                    <a:p>
                      <a:r>
                        <a:rPr lang="en-GB" sz="1200" dirty="0" smtClean="0"/>
                        <a:t>Yes, made of chitin</a:t>
                      </a:r>
                      <a:endParaRPr lang="en-GB" sz="1200" dirty="0"/>
                    </a:p>
                  </a:txBody>
                  <a:tcPr/>
                </a:tc>
                <a:tc>
                  <a:txBody>
                    <a:bodyPr/>
                    <a:lstStyle/>
                    <a:p>
                      <a:r>
                        <a:rPr lang="en-GB" sz="1200" dirty="0" smtClean="0"/>
                        <a:t>Yes, made of cellulose</a:t>
                      </a:r>
                      <a:endParaRPr lang="en-GB" sz="1200" dirty="0"/>
                    </a:p>
                  </a:txBody>
                  <a:tcPr/>
                </a:tc>
                <a:tc>
                  <a:txBody>
                    <a:bodyPr/>
                    <a:lstStyle/>
                    <a:p>
                      <a:r>
                        <a:rPr lang="en-GB" sz="1200" dirty="0" smtClean="0"/>
                        <a:t>no</a:t>
                      </a:r>
                      <a:endParaRPr lang="en-GB" sz="1200" dirty="0"/>
                    </a:p>
                  </a:txBody>
                  <a:tcPr/>
                </a:tc>
              </a:tr>
              <a:tr h="576064">
                <a:tc>
                  <a:txBody>
                    <a:bodyPr/>
                    <a:lstStyle/>
                    <a:p>
                      <a:r>
                        <a:rPr lang="en-GB" sz="1200" b="1" dirty="0" smtClean="0"/>
                        <a:t>Organelle +</a:t>
                      </a:r>
                    </a:p>
                    <a:p>
                      <a:r>
                        <a:rPr lang="en-GB" sz="1200" b="1" dirty="0" smtClean="0"/>
                        <a:t>microtubule</a:t>
                      </a:r>
                      <a:endParaRPr lang="en-GB" sz="1200" b="1" dirty="0"/>
                    </a:p>
                  </a:txBody>
                  <a:tcPr/>
                </a:tc>
                <a:tc>
                  <a:txBody>
                    <a:bodyPr/>
                    <a:lstStyle/>
                    <a:p>
                      <a:r>
                        <a:rPr lang="en-GB" sz="1200" dirty="0" smtClean="0"/>
                        <a:t>no</a:t>
                      </a:r>
                      <a:endParaRPr lang="en-GB" sz="1200" dirty="0"/>
                    </a:p>
                  </a:txBody>
                  <a:tcPr/>
                </a:tc>
                <a:tc>
                  <a:txBody>
                    <a:bodyPr/>
                    <a:lstStyle/>
                    <a:p>
                      <a:r>
                        <a:rPr lang="en-GB" sz="1200" dirty="0" smtClean="0"/>
                        <a:t>yes</a:t>
                      </a:r>
                      <a:endParaRPr lang="en-GB" sz="1200" dirty="0"/>
                    </a:p>
                  </a:txBody>
                  <a:tcPr/>
                </a:tc>
                <a:tc>
                  <a:txBody>
                    <a:bodyPr/>
                    <a:lstStyle/>
                    <a:p>
                      <a:r>
                        <a:rPr lang="en-GB" sz="1200" dirty="0" smtClean="0"/>
                        <a:t>yes</a:t>
                      </a:r>
                      <a:endParaRPr lang="en-GB" sz="1200" dirty="0"/>
                    </a:p>
                  </a:txBody>
                  <a:tcPr/>
                </a:tc>
                <a:tc>
                  <a:txBody>
                    <a:bodyPr/>
                    <a:lstStyle/>
                    <a:p>
                      <a:r>
                        <a:rPr lang="en-GB" sz="1200" dirty="0" smtClean="0"/>
                        <a:t>yes</a:t>
                      </a:r>
                      <a:endParaRPr lang="en-GB" sz="1200" dirty="0"/>
                    </a:p>
                  </a:txBody>
                  <a:tcPr/>
                </a:tc>
                <a:tc>
                  <a:txBody>
                    <a:bodyPr/>
                    <a:lstStyle/>
                    <a:p>
                      <a:r>
                        <a:rPr lang="en-GB" sz="1200" dirty="0" smtClean="0"/>
                        <a:t>yes</a:t>
                      </a:r>
                      <a:endParaRPr lang="en-GB" sz="1200" dirty="0"/>
                    </a:p>
                  </a:txBody>
                  <a:tcPr/>
                </a:tc>
              </a:tr>
              <a:tr h="648071">
                <a:tc>
                  <a:txBody>
                    <a:bodyPr/>
                    <a:lstStyle/>
                    <a:p>
                      <a:r>
                        <a:rPr lang="en-GB" sz="1200" b="1" dirty="0" smtClean="0"/>
                        <a:t>Type of nutrition</a:t>
                      </a:r>
                      <a:endParaRPr lang="en-GB" sz="1200" b="1" dirty="0"/>
                    </a:p>
                  </a:txBody>
                  <a:tcPr/>
                </a:tc>
                <a:tc>
                  <a:txBody>
                    <a:bodyPr/>
                    <a:lstStyle/>
                    <a:p>
                      <a:r>
                        <a:rPr lang="en-GB" sz="1200" dirty="0" smtClean="0"/>
                        <a:t>Autotrophic</a:t>
                      </a:r>
                      <a:r>
                        <a:rPr lang="en-GB" sz="1200" baseline="0" dirty="0" smtClean="0"/>
                        <a:t>  or heterotrophic</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Autotrophic</a:t>
                      </a:r>
                      <a:r>
                        <a:rPr lang="en-GB" sz="1200" baseline="0" dirty="0" smtClean="0"/>
                        <a:t>  or heterotrophic</a:t>
                      </a:r>
                      <a:endParaRPr lang="en-GB" sz="1200" dirty="0" smtClean="0"/>
                    </a:p>
                    <a:p>
                      <a:endParaRPr lang="en-GB" sz="1200" dirty="0"/>
                    </a:p>
                  </a:txBody>
                  <a:tcPr/>
                </a:tc>
                <a:tc>
                  <a:txBody>
                    <a:bodyPr/>
                    <a:lstStyle/>
                    <a:p>
                      <a:r>
                        <a:rPr lang="en-GB" sz="1200" baseline="0" dirty="0" smtClean="0"/>
                        <a:t>Heterotrophic</a:t>
                      </a:r>
                      <a:endParaRPr lang="en-GB" sz="1200" dirty="0"/>
                    </a:p>
                  </a:txBody>
                  <a:tcPr/>
                </a:tc>
                <a:tc>
                  <a:txBody>
                    <a:bodyPr/>
                    <a:lstStyle/>
                    <a:p>
                      <a:r>
                        <a:rPr lang="en-GB" sz="1200" dirty="0" smtClean="0"/>
                        <a:t>Autotrophic</a:t>
                      </a:r>
                      <a:endParaRPr lang="en-GB" sz="1200" dirty="0"/>
                    </a:p>
                  </a:txBody>
                  <a:tcPr/>
                </a:tc>
                <a:tc>
                  <a:txBody>
                    <a:bodyPr/>
                    <a:lstStyle/>
                    <a:p>
                      <a:r>
                        <a:rPr lang="en-GB" sz="1200" baseline="0" dirty="0" smtClean="0"/>
                        <a:t>Heterotrophic</a:t>
                      </a:r>
                      <a:endParaRPr lang="en-GB" sz="1200" dirty="0"/>
                    </a:p>
                  </a:txBody>
                  <a:tcPr/>
                </a:tc>
              </a:tr>
              <a:tr h="442714">
                <a:tc>
                  <a:txBody>
                    <a:bodyPr/>
                    <a:lstStyle/>
                    <a:p>
                      <a:r>
                        <a:rPr lang="en-GB" sz="1200" b="1" dirty="0" smtClean="0"/>
                        <a:t>Motility</a:t>
                      </a:r>
                      <a:endParaRPr lang="en-GB" sz="1200" b="1" dirty="0"/>
                    </a:p>
                  </a:txBody>
                  <a:tcPr/>
                </a:tc>
                <a:tc>
                  <a:txBody>
                    <a:bodyPr/>
                    <a:lstStyle/>
                    <a:p>
                      <a:r>
                        <a:rPr lang="en-GB" sz="1200" dirty="0" smtClean="0"/>
                        <a:t>Some have flagella</a:t>
                      </a:r>
                      <a:endParaRPr lang="en-GB" sz="1200" dirty="0"/>
                    </a:p>
                  </a:txBody>
                  <a:tcPr/>
                </a:tc>
                <a:tc>
                  <a:txBody>
                    <a:bodyPr/>
                    <a:lstStyle/>
                    <a:p>
                      <a:r>
                        <a:rPr lang="en-GB" sz="1200" dirty="0" smtClean="0"/>
                        <a:t>Some have </a:t>
                      </a:r>
                      <a:r>
                        <a:rPr lang="en-GB" sz="1200" dirty="0" err="1" smtClean="0"/>
                        <a:t>undulipodia</a:t>
                      </a:r>
                      <a:r>
                        <a:rPr lang="en-GB" sz="1200" dirty="0" smtClean="0"/>
                        <a:t> or cilia</a:t>
                      </a:r>
                      <a:endParaRPr lang="en-GB" sz="1200" dirty="0"/>
                    </a:p>
                  </a:txBody>
                  <a:tcPr/>
                </a:tc>
                <a:tc>
                  <a:txBody>
                    <a:bodyPr/>
                    <a:lstStyle/>
                    <a:p>
                      <a:r>
                        <a:rPr lang="en-GB" sz="1200" dirty="0" smtClean="0"/>
                        <a:t>no</a:t>
                      </a:r>
                      <a:endParaRPr lang="en-GB" sz="1200" dirty="0"/>
                    </a:p>
                  </a:txBody>
                  <a:tcPr/>
                </a:tc>
                <a:tc>
                  <a:txBody>
                    <a:bodyPr/>
                    <a:lstStyle/>
                    <a:p>
                      <a:r>
                        <a:rPr lang="en-GB" sz="1200" dirty="0" smtClean="0"/>
                        <a:t>no</a:t>
                      </a:r>
                      <a:endParaRPr lang="en-GB" sz="1200" dirty="0"/>
                    </a:p>
                  </a:txBody>
                  <a:tcPr/>
                </a:tc>
                <a:tc>
                  <a:txBody>
                    <a:bodyPr/>
                    <a:lstStyle/>
                    <a:p>
                      <a:r>
                        <a:rPr lang="en-GB" sz="1200" dirty="0" smtClean="0"/>
                        <a:t>Yes,</a:t>
                      </a:r>
                    </a:p>
                    <a:p>
                      <a:r>
                        <a:rPr lang="en-GB" sz="1200" dirty="0" smtClean="0"/>
                        <a:t> muscular</a:t>
                      </a:r>
                      <a:r>
                        <a:rPr lang="en-GB" sz="1200" baseline="0" dirty="0" smtClean="0"/>
                        <a:t> tissue</a:t>
                      </a:r>
                      <a:endParaRPr lang="en-GB" sz="1200" dirty="0"/>
                    </a:p>
                  </a:txBody>
                  <a:tcPr/>
                </a:tc>
              </a:tr>
              <a:tr h="442714">
                <a:tc>
                  <a:txBody>
                    <a:bodyPr/>
                    <a:lstStyle/>
                    <a:p>
                      <a:r>
                        <a:rPr lang="en-GB" sz="1200" b="1" dirty="0" smtClean="0"/>
                        <a:t>Nerves co-ordination</a:t>
                      </a:r>
                      <a:endParaRPr lang="en-GB" sz="1200" b="1" dirty="0"/>
                    </a:p>
                  </a:txBody>
                  <a:tcPr/>
                </a:tc>
                <a:tc>
                  <a:txBody>
                    <a:bodyPr/>
                    <a:lstStyle/>
                    <a:p>
                      <a:r>
                        <a:rPr lang="en-GB" sz="1200" dirty="0" smtClean="0"/>
                        <a:t>no</a:t>
                      </a:r>
                      <a:endParaRPr lang="en-GB" sz="1200" dirty="0"/>
                    </a:p>
                  </a:txBody>
                  <a:tcPr/>
                </a:tc>
                <a:tc>
                  <a:txBody>
                    <a:bodyPr/>
                    <a:lstStyle/>
                    <a:p>
                      <a:r>
                        <a:rPr lang="en-GB" sz="1200" dirty="0" smtClean="0"/>
                        <a:t>no</a:t>
                      </a:r>
                      <a:endParaRPr lang="en-GB" sz="1200" dirty="0"/>
                    </a:p>
                  </a:txBody>
                  <a:tcPr/>
                </a:tc>
                <a:tc>
                  <a:txBody>
                    <a:bodyPr/>
                    <a:lstStyle/>
                    <a:p>
                      <a:r>
                        <a:rPr lang="en-GB" sz="1200" dirty="0" smtClean="0"/>
                        <a:t>no</a:t>
                      </a:r>
                      <a:endParaRPr lang="en-GB" sz="1200" dirty="0"/>
                    </a:p>
                  </a:txBody>
                  <a:tcPr/>
                </a:tc>
                <a:tc>
                  <a:txBody>
                    <a:bodyPr/>
                    <a:lstStyle/>
                    <a:p>
                      <a:r>
                        <a:rPr lang="en-GB" sz="1200" dirty="0" smtClean="0"/>
                        <a:t>no</a:t>
                      </a:r>
                      <a:endParaRPr lang="en-GB" sz="1200" dirty="0"/>
                    </a:p>
                  </a:txBody>
                  <a:tcPr/>
                </a:tc>
                <a:tc>
                  <a:txBody>
                    <a:bodyPr/>
                    <a:lstStyle/>
                    <a:p>
                      <a:r>
                        <a:rPr lang="en-GB" sz="1200" dirty="0" smtClean="0"/>
                        <a:t>yes</a:t>
                      </a:r>
                      <a:endParaRPr lang="en-GB" sz="1200" dirty="0"/>
                    </a:p>
                  </a:txBody>
                  <a:tcPr/>
                </a:tc>
              </a:tr>
              <a:tr h="442714">
                <a:tc>
                  <a:txBody>
                    <a:bodyPr/>
                    <a:lstStyle/>
                    <a:p>
                      <a:r>
                        <a:rPr lang="en-GB" sz="1200" b="1" dirty="0" smtClean="0"/>
                        <a:t>Examples</a:t>
                      </a:r>
                      <a:endParaRPr lang="en-GB" sz="1200" b="1" dirty="0"/>
                    </a:p>
                  </a:txBody>
                  <a:tcPr/>
                </a:tc>
                <a:tc>
                  <a:txBody>
                    <a:bodyPr/>
                    <a:lstStyle/>
                    <a:p>
                      <a:r>
                        <a:rPr lang="en-GB" sz="1200" dirty="0" smtClean="0"/>
                        <a:t>Bacteria and </a:t>
                      </a:r>
                      <a:r>
                        <a:rPr lang="en-GB" sz="1200" dirty="0" err="1" smtClean="0"/>
                        <a:t>cyanobacteria</a:t>
                      </a:r>
                      <a:endParaRPr lang="en-GB" sz="1200" dirty="0"/>
                    </a:p>
                  </a:txBody>
                  <a:tcPr/>
                </a:tc>
                <a:tc>
                  <a:txBody>
                    <a:bodyPr/>
                    <a:lstStyle/>
                    <a:p>
                      <a:r>
                        <a:rPr lang="en-GB" sz="1200" dirty="0" smtClean="0"/>
                        <a:t>Algae, slime moulds, paramecium</a:t>
                      </a:r>
                      <a:endParaRPr lang="en-GB" sz="1200" dirty="0"/>
                    </a:p>
                  </a:txBody>
                  <a:tcPr/>
                </a:tc>
                <a:tc>
                  <a:txBody>
                    <a:bodyPr/>
                    <a:lstStyle/>
                    <a:p>
                      <a:r>
                        <a:rPr lang="en-GB" sz="1200" dirty="0" smtClean="0"/>
                        <a:t>Mould fungi, yeast</a:t>
                      </a:r>
                      <a:endParaRPr lang="en-GB" sz="1200" dirty="0"/>
                    </a:p>
                  </a:txBody>
                  <a:tcPr/>
                </a:tc>
                <a:tc>
                  <a:txBody>
                    <a:bodyPr/>
                    <a:lstStyle/>
                    <a:p>
                      <a:r>
                        <a:rPr lang="en-GB" sz="1200" dirty="0" smtClean="0"/>
                        <a:t>Liverworts, mosses, ferns, conifers, flowering plants</a:t>
                      </a:r>
                      <a:endParaRPr lang="en-GB" sz="1200" dirty="0"/>
                    </a:p>
                  </a:txBody>
                  <a:tcPr/>
                </a:tc>
                <a:tc>
                  <a:txBody>
                    <a:bodyPr/>
                    <a:lstStyle/>
                    <a:p>
                      <a:r>
                        <a:rPr lang="en-GB" sz="1200" dirty="0" smtClean="0"/>
                        <a:t>Jellyfish, corals, worms, insects, vertebrates</a:t>
                      </a:r>
                      <a:endParaRPr lang="en-GB" sz="1200" dirty="0"/>
                    </a:p>
                  </a:txBody>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Classification 2</a:t>
            </a:r>
            <a:endParaRPr lang="en-GB" dirty="0"/>
          </a:p>
        </p:txBody>
      </p:sp>
      <p:sp>
        <p:nvSpPr>
          <p:cNvPr id="41987" name="Content Placeholder 2"/>
          <p:cNvSpPr>
            <a:spLocks noGrp="1"/>
          </p:cNvSpPr>
          <p:nvPr>
            <p:ph idx="1"/>
          </p:nvPr>
        </p:nvSpPr>
        <p:spPr>
          <a:xfrm>
            <a:off x="457200" y="1341438"/>
            <a:ext cx="8229600" cy="4967287"/>
          </a:xfrm>
        </p:spPr>
        <p:txBody>
          <a:bodyPr/>
          <a:lstStyle/>
          <a:p>
            <a:r>
              <a:rPr lang="en-GB" sz="2000" smtClean="0"/>
              <a:t>Divisions of the Kingdoms into “taxa” (classification groups/levels). See pages 204-205</a:t>
            </a:r>
          </a:p>
          <a:p>
            <a:r>
              <a:rPr lang="en-GB" sz="2000" smtClean="0"/>
              <a:t>Kingdom</a:t>
            </a:r>
          </a:p>
          <a:p>
            <a:r>
              <a:rPr lang="en-GB" sz="2000" smtClean="0"/>
              <a:t>Phyla</a:t>
            </a:r>
          </a:p>
          <a:p>
            <a:r>
              <a:rPr lang="en-GB" sz="2000" smtClean="0"/>
              <a:t>Class</a:t>
            </a:r>
          </a:p>
          <a:p>
            <a:r>
              <a:rPr lang="en-GB" sz="2000" smtClean="0"/>
              <a:t>Order</a:t>
            </a:r>
          </a:p>
          <a:p>
            <a:r>
              <a:rPr lang="en-GB" sz="2000" smtClean="0"/>
              <a:t>Family</a:t>
            </a:r>
          </a:p>
          <a:p>
            <a:r>
              <a:rPr lang="en-GB" sz="2000" smtClean="0"/>
              <a:t>Genus</a:t>
            </a:r>
          </a:p>
          <a:p>
            <a:r>
              <a:rPr lang="en-GB" sz="2000" smtClean="0"/>
              <a:t>Species</a:t>
            </a:r>
          </a:p>
          <a:p>
            <a:pPr>
              <a:buFont typeface="Wingdings 2" pitchFamily="18" charset="2"/>
              <a:buNone/>
            </a:pPr>
            <a:r>
              <a:rPr lang="en-GB" sz="2000" smtClean="0"/>
              <a:t>	Make up a mnemonic for KPCOFGS</a:t>
            </a:r>
          </a:p>
          <a:p>
            <a:r>
              <a:rPr lang="en-GB" sz="2000" smtClean="0"/>
              <a:t>The Genus and species give us the binomial Latin names of organisms</a:t>
            </a:r>
          </a:p>
          <a:p>
            <a:pPr>
              <a:buFont typeface="Wingdings 2" pitchFamily="18" charset="2"/>
              <a:buNone/>
            </a:pPr>
            <a:r>
              <a:rPr lang="en-GB" sz="2000" smtClean="0"/>
              <a:t>	Eg </a:t>
            </a:r>
            <a:r>
              <a:rPr lang="en-GB" sz="2000" i="1" smtClean="0"/>
              <a:t>Homo erectus, Pongo pygmaeus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solidFill>
                  <a:schemeClr val="accent6"/>
                </a:solidFill>
              </a:rPr>
              <a:t>Variation and Evolution</a:t>
            </a:r>
            <a:endParaRPr lang="en-GB" dirty="0"/>
          </a:p>
        </p:txBody>
      </p:sp>
      <p:sp>
        <p:nvSpPr>
          <p:cNvPr id="6147" name="Content Placeholder 2"/>
          <p:cNvSpPr>
            <a:spLocks noGrp="1"/>
          </p:cNvSpPr>
          <p:nvPr>
            <p:ph idx="1"/>
          </p:nvPr>
        </p:nvSpPr>
        <p:spPr>
          <a:xfrm>
            <a:off x="457200" y="1143000"/>
            <a:ext cx="8229600" cy="5165725"/>
          </a:xfrm>
        </p:spPr>
        <p:txBody>
          <a:bodyPr/>
          <a:lstStyle/>
          <a:p>
            <a:pPr eaLnBrk="1" hangingPunct="1">
              <a:buFont typeface="Wingdings 2" pitchFamily="18" charset="2"/>
              <a:buNone/>
            </a:pPr>
            <a:r>
              <a:rPr lang="en-GB" smtClean="0"/>
              <a:t>Or </a:t>
            </a:r>
            <a:r>
              <a:rPr lang="en-GB" i="1" smtClean="0">
                <a:solidFill>
                  <a:srgbClr val="FFFF00"/>
                </a:solidFill>
              </a:rPr>
              <a:t>between </a:t>
            </a:r>
            <a:r>
              <a:rPr lang="en-GB" smtClean="0"/>
              <a:t>species: </a:t>
            </a:r>
          </a:p>
          <a:p>
            <a:pPr eaLnBrk="1" hangingPunct="1">
              <a:buFont typeface="Wingdings 2" pitchFamily="18" charset="2"/>
              <a:buNone/>
            </a:pPr>
            <a:r>
              <a:rPr lang="en-GB" smtClean="0"/>
              <a:t>          Gorilla              Proboscis monkey</a:t>
            </a:r>
          </a:p>
        </p:txBody>
      </p:sp>
      <p:pic>
        <p:nvPicPr>
          <p:cNvPr id="6148" name="Picture 3" descr="vari gorilla.jpg"/>
          <p:cNvPicPr>
            <a:picLocks noChangeAspect="1"/>
          </p:cNvPicPr>
          <p:nvPr/>
        </p:nvPicPr>
        <p:blipFill>
          <a:blip r:embed="rId3" cstate="print"/>
          <a:srcRect/>
          <a:stretch>
            <a:fillRect/>
          </a:stretch>
        </p:blipFill>
        <p:spPr bwMode="auto">
          <a:xfrm>
            <a:off x="1143000" y="2143125"/>
            <a:ext cx="2979738" cy="4437063"/>
          </a:xfrm>
          <a:prstGeom prst="rect">
            <a:avLst/>
          </a:prstGeom>
          <a:noFill/>
          <a:ln w="9525">
            <a:noFill/>
            <a:miter lim="800000"/>
            <a:headEnd/>
            <a:tailEnd/>
          </a:ln>
        </p:spPr>
      </p:pic>
      <p:pic>
        <p:nvPicPr>
          <p:cNvPr id="6149" name="Picture 4" descr="vari monkey.jpg"/>
          <p:cNvPicPr>
            <a:picLocks noChangeAspect="1"/>
          </p:cNvPicPr>
          <p:nvPr/>
        </p:nvPicPr>
        <p:blipFill>
          <a:blip r:embed="rId4" cstate="print"/>
          <a:srcRect/>
          <a:stretch>
            <a:fillRect/>
          </a:stretch>
        </p:blipFill>
        <p:spPr bwMode="auto">
          <a:xfrm>
            <a:off x="4929188" y="2214563"/>
            <a:ext cx="2857500" cy="42656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dirty="0" smtClean="0"/>
              <a:t>Outline the binomial system</a:t>
            </a:r>
            <a:br>
              <a:rPr lang="en-GB" dirty="0" smtClean="0"/>
            </a:br>
            <a:r>
              <a:rPr lang="en-GB" dirty="0" smtClean="0"/>
              <a:t>Use a dichotomous key</a:t>
            </a:r>
            <a:endParaRPr lang="en-GB" dirty="0"/>
          </a:p>
        </p:txBody>
      </p:sp>
      <p:sp>
        <p:nvSpPr>
          <p:cNvPr id="43011" name="Content Placeholder 2"/>
          <p:cNvSpPr>
            <a:spLocks noGrp="1"/>
          </p:cNvSpPr>
          <p:nvPr>
            <p:ph idx="1"/>
          </p:nvPr>
        </p:nvSpPr>
        <p:spPr/>
        <p:txBody>
          <a:bodyPr/>
          <a:lstStyle/>
          <a:p>
            <a:r>
              <a:rPr lang="en-GB" smtClean="0"/>
              <a:t>See pages 206-207</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Classification 3</a:t>
            </a:r>
            <a:endParaRPr lang="en-GB" dirty="0"/>
          </a:p>
        </p:txBody>
      </p:sp>
      <p:sp>
        <p:nvSpPr>
          <p:cNvPr id="44035" name="Content Placeholder 2"/>
          <p:cNvSpPr>
            <a:spLocks noGrp="1"/>
          </p:cNvSpPr>
          <p:nvPr>
            <p:ph idx="1"/>
          </p:nvPr>
        </p:nvSpPr>
        <p:spPr/>
        <p:txBody>
          <a:bodyPr/>
          <a:lstStyle/>
          <a:p>
            <a:r>
              <a:rPr lang="en-GB" smtClean="0"/>
              <a:t>As more and more information has become available scientists have considered reorganising classification into 3 “Domains” which are then divided further</a:t>
            </a:r>
          </a:p>
          <a:p>
            <a:r>
              <a:rPr lang="en-GB" smtClean="0"/>
              <a:t>1990 Carl Woese suggested the following domains</a:t>
            </a:r>
          </a:p>
          <a:p>
            <a:r>
              <a:rPr lang="en-GB" smtClean="0"/>
              <a:t>Bacteria (Eubacteria-true bacteria)</a:t>
            </a:r>
          </a:p>
          <a:p>
            <a:r>
              <a:rPr lang="en-GB" smtClean="0"/>
              <a:t>Archae (Archaebacteria)</a:t>
            </a:r>
          </a:p>
          <a:p>
            <a:r>
              <a:rPr lang="en-GB" smtClean="0"/>
              <a:t>Eukaryote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solidFill>
                  <a:schemeClr val="accent6"/>
                </a:solidFill>
              </a:rPr>
              <a:t>Variation and Evolution</a:t>
            </a:r>
            <a:endParaRPr lang="en-GB" dirty="0"/>
          </a:p>
        </p:txBody>
      </p:sp>
      <p:sp>
        <p:nvSpPr>
          <p:cNvPr id="8" name="Content Placeholder 7"/>
          <p:cNvSpPr>
            <a:spLocks noGrp="1"/>
          </p:cNvSpPr>
          <p:nvPr>
            <p:ph sz="half" idx="1"/>
          </p:nvPr>
        </p:nvSpPr>
        <p:spPr/>
        <p:txBody>
          <a:bodyPr>
            <a:normAutofit fontScale="85000" lnSpcReduction="20000"/>
          </a:bodyPr>
          <a:lstStyle/>
          <a:p>
            <a:pPr marL="548640" indent="-411480" eaLnBrk="1" fontAlgn="auto" hangingPunct="1">
              <a:spcAft>
                <a:spcPts val="0"/>
              </a:spcAft>
              <a:buClr>
                <a:schemeClr val="tx1">
                  <a:shade val="95000"/>
                </a:schemeClr>
              </a:buClr>
              <a:buFont typeface="Wingdings 2"/>
              <a:buNone/>
              <a:defRPr/>
            </a:pPr>
            <a:r>
              <a:rPr lang="en-GB" dirty="0" smtClean="0"/>
              <a:t>	</a:t>
            </a:r>
            <a:r>
              <a:rPr lang="en-GB" sz="2200" dirty="0" smtClean="0"/>
              <a:t>Variation can be </a:t>
            </a:r>
            <a:r>
              <a:rPr lang="en-GB" sz="2200" dirty="0" smtClean="0">
                <a:solidFill>
                  <a:srgbClr val="FFFF00"/>
                </a:solidFill>
              </a:rPr>
              <a:t>CONTINUOUS</a:t>
            </a:r>
            <a:r>
              <a:rPr lang="en-GB" sz="2200" dirty="0" smtClean="0"/>
              <a:t>, </a:t>
            </a:r>
          </a:p>
          <a:p>
            <a:pPr marL="548640" indent="-411480" eaLnBrk="1" fontAlgn="auto" hangingPunct="1">
              <a:spcAft>
                <a:spcPts val="0"/>
              </a:spcAft>
              <a:buClr>
                <a:schemeClr val="tx1">
                  <a:shade val="95000"/>
                </a:schemeClr>
              </a:buClr>
              <a:buFont typeface="Wingdings 2"/>
              <a:buNone/>
              <a:defRPr/>
            </a:pPr>
            <a:r>
              <a:rPr lang="en-GB" sz="2200" dirty="0" err="1" smtClean="0"/>
              <a:t>ie</a:t>
            </a:r>
            <a:r>
              <a:rPr lang="en-GB" sz="2200" dirty="0" smtClean="0"/>
              <a:t> have any value between two extremes.</a:t>
            </a:r>
          </a:p>
          <a:p>
            <a:pPr marL="548640" indent="-411480" eaLnBrk="1" fontAlgn="auto" hangingPunct="1">
              <a:spcAft>
                <a:spcPts val="0"/>
              </a:spcAft>
              <a:buClr>
                <a:schemeClr val="tx1">
                  <a:shade val="95000"/>
                </a:schemeClr>
              </a:buClr>
              <a:buFont typeface="Wingdings 2"/>
              <a:buNone/>
              <a:defRPr/>
            </a:pPr>
            <a:r>
              <a:rPr lang="en-GB" sz="2200" dirty="0" err="1" smtClean="0"/>
              <a:t>Eg</a:t>
            </a:r>
            <a:r>
              <a:rPr lang="en-GB" sz="2200" dirty="0" smtClean="0"/>
              <a:t>: </a:t>
            </a:r>
          </a:p>
          <a:p>
            <a:pPr marL="548640" indent="-411480" eaLnBrk="1" fontAlgn="auto" hangingPunct="1">
              <a:spcAft>
                <a:spcPts val="0"/>
              </a:spcAft>
              <a:buClr>
                <a:schemeClr val="tx1">
                  <a:shade val="95000"/>
                </a:schemeClr>
              </a:buClr>
              <a:buFont typeface="Wingdings 2"/>
              <a:buNone/>
              <a:defRPr/>
            </a:pPr>
            <a:r>
              <a:rPr lang="en-GB" sz="2200" dirty="0" smtClean="0"/>
              <a:t>Height of human</a:t>
            </a:r>
          </a:p>
          <a:p>
            <a:pPr marL="548640" indent="-411480" eaLnBrk="1" fontAlgn="auto" hangingPunct="1">
              <a:spcAft>
                <a:spcPts val="0"/>
              </a:spcAft>
              <a:buClr>
                <a:schemeClr val="tx1">
                  <a:shade val="95000"/>
                </a:schemeClr>
              </a:buClr>
              <a:buFont typeface="Wingdings 2"/>
              <a:buNone/>
              <a:defRPr/>
            </a:pPr>
            <a:r>
              <a:rPr lang="en-GB" sz="2200" dirty="0" smtClean="0"/>
              <a:t>Body mass of cats</a:t>
            </a:r>
          </a:p>
          <a:p>
            <a:pPr marL="548640" indent="-411480" eaLnBrk="1" fontAlgn="auto" hangingPunct="1">
              <a:spcAft>
                <a:spcPts val="0"/>
              </a:spcAft>
              <a:buClr>
                <a:schemeClr val="tx1">
                  <a:shade val="95000"/>
                </a:schemeClr>
              </a:buClr>
              <a:buFont typeface="Wingdings 2"/>
              <a:buNone/>
              <a:defRPr/>
            </a:pPr>
            <a:r>
              <a:rPr lang="en-GB" sz="2200" dirty="0" smtClean="0"/>
              <a:t>Trumpet length of daffodils</a:t>
            </a:r>
          </a:p>
          <a:p>
            <a:pPr marL="548640" indent="-411480" eaLnBrk="1" fontAlgn="auto" hangingPunct="1">
              <a:spcAft>
                <a:spcPts val="0"/>
              </a:spcAft>
              <a:buClr>
                <a:schemeClr val="tx1">
                  <a:shade val="95000"/>
                </a:schemeClr>
              </a:buClr>
              <a:buFont typeface="Wingdings 2"/>
              <a:buNone/>
              <a:defRPr/>
            </a:pPr>
            <a:r>
              <a:rPr lang="en-GB" sz="2200" dirty="0" smtClean="0"/>
              <a:t>Leaf width of shrub </a:t>
            </a:r>
          </a:p>
          <a:p>
            <a:pPr marL="548640" indent="-411480" eaLnBrk="1" fontAlgn="auto" hangingPunct="1">
              <a:spcAft>
                <a:spcPts val="0"/>
              </a:spcAft>
              <a:buClr>
                <a:schemeClr val="tx1">
                  <a:shade val="95000"/>
                </a:schemeClr>
              </a:buClr>
              <a:buFont typeface="Wingdings 2"/>
              <a:buNone/>
              <a:defRPr/>
            </a:pPr>
            <a:r>
              <a:rPr lang="en-GB" sz="2200" dirty="0" smtClean="0"/>
              <a:t>Length of bacteria</a:t>
            </a:r>
          </a:p>
          <a:p>
            <a:pPr marL="548640" indent="-411480" eaLnBrk="1" fontAlgn="auto" hangingPunct="1">
              <a:spcAft>
                <a:spcPts val="0"/>
              </a:spcAft>
              <a:buClr>
                <a:schemeClr val="tx1">
                  <a:shade val="95000"/>
                </a:schemeClr>
              </a:buClr>
              <a:buFont typeface="Wingdings 2"/>
              <a:buNone/>
              <a:defRPr/>
            </a:pPr>
            <a:endParaRPr lang="en-GB" sz="2200" dirty="0" smtClean="0"/>
          </a:p>
          <a:p>
            <a:pPr marL="548640" indent="-411480" eaLnBrk="1" fontAlgn="auto" hangingPunct="1">
              <a:spcAft>
                <a:spcPts val="0"/>
              </a:spcAft>
              <a:buClr>
                <a:schemeClr val="tx1">
                  <a:shade val="95000"/>
                </a:schemeClr>
              </a:buClr>
              <a:buFont typeface="Wingdings 2"/>
              <a:buNone/>
              <a:defRPr/>
            </a:pPr>
            <a:endParaRPr lang="en-GB" dirty="0" smtClean="0"/>
          </a:p>
          <a:p>
            <a:pPr marL="548640" indent="-411480" eaLnBrk="1" fontAlgn="auto" hangingPunct="1">
              <a:spcAft>
                <a:spcPts val="0"/>
              </a:spcAft>
              <a:buClr>
                <a:schemeClr val="tx1">
                  <a:shade val="95000"/>
                </a:schemeClr>
              </a:buClr>
              <a:buFont typeface="Wingdings 2"/>
              <a:buNone/>
              <a:defRPr/>
            </a:pPr>
            <a:r>
              <a:rPr lang="en-GB" sz="2200" i="1" dirty="0" smtClean="0">
                <a:solidFill>
                  <a:schemeClr val="accent4">
                    <a:lumMod val="75000"/>
                  </a:schemeClr>
                </a:solidFill>
              </a:rPr>
              <a:t>All these features</a:t>
            </a:r>
          </a:p>
          <a:p>
            <a:pPr marL="548640" indent="-411480" eaLnBrk="1" fontAlgn="auto" hangingPunct="1">
              <a:spcAft>
                <a:spcPts val="0"/>
              </a:spcAft>
              <a:buClr>
                <a:schemeClr val="tx1">
                  <a:shade val="95000"/>
                </a:schemeClr>
              </a:buClr>
              <a:buFont typeface="Wingdings 2"/>
              <a:buNone/>
              <a:defRPr/>
            </a:pPr>
            <a:r>
              <a:rPr lang="en-GB" sz="2200" i="1" dirty="0" smtClean="0">
                <a:solidFill>
                  <a:schemeClr val="accent4">
                    <a:lumMod val="75000"/>
                  </a:schemeClr>
                </a:solidFill>
              </a:rPr>
              <a:t>show normal</a:t>
            </a:r>
          </a:p>
          <a:p>
            <a:pPr marL="548640" indent="-411480" eaLnBrk="1" fontAlgn="auto" hangingPunct="1">
              <a:spcAft>
                <a:spcPts val="0"/>
              </a:spcAft>
              <a:buClr>
                <a:schemeClr val="tx1">
                  <a:shade val="95000"/>
                </a:schemeClr>
              </a:buClr>
              <a:buFont typeface="Wingdings 2"/>
              <a:buNone/>
              <a:defRPr/>
            </a:pPr>
            <a:r>
              <a:rPr lang="en-GB" sz="2200" i="1" dirty="0" smtClean="0">
                <a:solidFill>
                  <a:schemeClr val="accent4">
                    <a:lumMod val="75000"/>
                  </a:schemeClr>
                </a:solidFill>
              </a:rPr>
              <a:t>distribution (see graph)</a:t>
            </a:r>
            <a:endParaRPr lang="en-GB" sz="2200" i="1" dirty="0">
              <a:solidFill>
                <a:schemeClr val="accent4">
                  <a:lumMod val="75000"/>
                </a:schemeClr>
              </a:solidFill>
            </a:endParaRPr>
          </a:p>
        </p:txBody>
      </p:sp>
      <p:pic>
        <p:nvPicPr>
          <p:cNvPr id="7172" name="Content Placeholder 8" descr="S691806_aw_168"/>
          <p:cNvPicPr>
            <a:picLocks noGrp="1" noChangeAspect="1" noChangeArrowheads="1"/>
          </p:cNvPicPr>
          <p:nvPr>
            <p:ph sz="half" idx="2"/>
          </p:nvPr>
        </p:nvPicPr>
        <p:blipFill>
          <a:blip r:embed="rId3" cstate="print"/>
          <a:srcRect/>
          <a:stretch>
            <a:fillRect/>
          </a:stretch>
        </p:blipFill>
        <p:spPr>
          <a:xfrm>
            <a:off x="4429125" y="1928813"/>
            <a:ext cx="4214813" cy="3643312"/>
          </a:xfrm>
          <a:noFill/>
        </p:spPr>
      </p:pic>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GB" dirty="0" smtClean="0">
                <a:solidFill>
                  <a:schemeClr val="accent6"/>
                </a:solidFill>
              </a:rPr>
              <a:t>Variation and Evolution</a:t>
            </a:r>
            <a:endParaRPr lang="en-GB" dirty="0"/>
          </a:p>
        </p:txBody>
      </p:sp>
      <p:sp>
        <p:nvSpPr>
          <p:cNvPr id="8195" name="Content Placeholder 4"/>
          <p:cNvSpPr>
            <a:spLocks noGrp="1"/>
          </p:cNvSpPr>
          <p:nvPr>
            <p:ph sz="half" idx="1"/>
          </p:nvPr>
        </p:nvSpPr>
        <p:spPr>
          <a:xfrm>
            <a:off x="457200" y="1571625"/>
            <a:ext cx="4038600" cy="4554538"/>
          </a:xfrm>
        </p:spPr>
        <p:txBody>
          <a:bodyPr/>
          <a:lstStyle/>
          <a:p>
            <a:pPr eaLnBrk="1" hangingPunct="1"/>
            <a:r>
              <a:rPr lang="en-US" sz="2000" smtClean="0"/>
              <a:t>Variation can be </a:t>
            </a:r>
            <a:r>
              <a:rPr lang="en-US" sz="2000" smtClean="0">
                <a:solidFill>
                  <a:srgbClr val="FFFF00"/>
                </a:solidFill>
              </a:rPr>
              <a:t>DISCONTINUOUS </a:t>
            </a:r>
            <a:r>
              <a:rPr lang="en-US" sz="2000" smtClean="0"/>
              <a:t>, in this case there only a few possible categories that the characteristic can fall into.</a:t>
            </a:r>
          </a:p>
          <a:p>
            <a:pPr eaLnBrk="1" hangingPunct="1"/>
            <a:r>
              <a:rPr lang="en-US" sz="2000" smtClean="0"/>
              <a:t>EG:</a:t>
            </a:r>
          </a:p>
          <a:p>
            <a:pPr eaLnBrk="1" hangingPunct="1">
              <a:buFont typeface="Wingdings 2" pitchFamily="18" charset="2"/>
              <a:buNone/>
            </a:pPr>
            <a:r>
              <a:rPr lang="en-US" sz="2000" smtClean="0"/>
              <a:t>	Flower colour in a single species</a:t>
            </a:r>
          </a:p>
          <a:p>
            <a:pPr eaLnBrk="1" hangingPunct="1">
              <a:buFont typeface="Wingdings 2" pitchFamily="18" charset="2"/>
              <a:buNone/>
            </a:pPr>
            <a:r>
              <a:rPr lang="en-US" sz="2000" smtClean="0"/>
              <a:t>	Human blood group or</a:t>
            </a:r>
          </a:p>
          <a:p>
            <a:pPr eaLnBrk="1" hangingPunct="1">
              <a:buFont typeface="Wingdings 2" pitchFamily="18" charset="2"/>
              <a:buNone/>
            </a:pPr>
            <a:r>
              <a:rPr lang="en-US" sz="2000" smtClean="0"/>
              <a:t>	ear lobe type</a:t>
            </a:r>
          </a:p>
          <a:p>
            <a:pPr eaLnBrk="1" hangingPunct="1">
              <a:buFont typeface="Wingdings 2" pitchFamily="18" charset="2"/>
              <a:buNone/>
            </a:pPr>
            <a:r>
              <a:rPr lang="en-US" sz="2000" smtClean="0"/>
              <a:t>	Bacteria that are or are not resistant to an antibiotic</a:t>
            </a:r>
          </a:p>
          <a:p>
            <a:pPr eaLnBrk="1" hangingPunct="1">
              <a:buFont typeface="Wingdings 2" pitchFamily="18" charset="2"/>
              <a:buNone/>
            </a:pPr>
            <a:r>
              <a:rPr lang="en-US" sz="2000" smtClean="0"/>
              <a:t>	</a:t>
            </a:r>
          </a:p>
          <a:p>
            <a:pPr eaLnBrk="1" hangingPunct="1"/>
            <a:endParaRPr lang="en-US" sz="2000" smtClean="0"/>
          </a:p>
        </p:txBody>
      </p:sp>
      <p:pic>
        <p:nvPicPr>
          <p:cNvPr id="8196" name="Picture 8" descr="S691806_aw_169"/>
          <p:cNvPicPr>
            <a:picLocks noChangeAspect="1" noChangeArrowheads="1"/>
          </p:cNvPicPr>
          <p:nvPr/>
        </p:nvPicPr>
        <p:blipFill>
          <a:blip r:embed="rId3" cstate="print"/>
          <a:srcRect/>
          <a:stretch>
            <a:fillRect/>
          </a:stretch>
        </p:blipFill>
        <p:spPr bwMode="auto">
          <a:xfrm>
            <a:off x="4714875" y="1571625"/>
            <a:ext cx="3929063" cy="4500563"/>
          </a:xfrm>
          <a:prstGeom prst="rect">
            <a:avLst/>
          </a:prstGeom>
          <a:noFill/>
          <a:ln w="9525">
            <a:noFill/>
            <a:miter lim="800000"/>
            <a:headEnd/>
            <a:tailEnd/>
          </a:ln>
        </p:spPr>
      </p:pic>
      <p:sp>
        <p:nvSpPr>
          <p:cNvPr id="8197" name="Content Placeholder 6"/>
          <p:cNvSpPr>
            <a:spLocks noGrp="1"/>
          </p:cNvSpPr>
          <p:nvPr>
            <p:ph sz="half" idx="2"/>
          </p:nvPr>
        </p:nvSpPr>
        <p:spPr/>
        <p:txBody>
          <a:bodyPr/>
          <a:lstStyle/>
          <a:p>
            <a:pPr eaLnBrk="1" hangingPunct="1"/>
            <a:endParaRPr lang="en-US" smtClean="0"/>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8229600" cy="774720"/>
          </a:xfrm>
        </p:spPr>
        <p:txBody>
          <a:bodyPr>
            <a:normAutofit fontScale="90000"/>
          </a:bodyPr>
          <a:lstStyle/>
          <a:p>
            <a:pPr eaLnBrk="1" hangingPunct="1">
              <a:defRPr/>
            </a:pPr>
            <a:r>
              <a:rPr lang="en-GB" sz="4400" dirty="0" smtClean="0">
                <a:solidFill>
                  <a:schemeClr val="accent6"/>
                </a:solidFill>
              </a:rPr>
              <a:t>Variation and Evolution</a:t>
            </a:r>
            <a:r>
              <a:rPr lang="en-GB" dirty="0" smtClean="0"/>
              <a:t/>
            </a:r>
            <a:br>
              <a:rPr lang="en-GB" dirty="0" smtClean="0"/>
            </a:br>
            <a:endParaRPr lang="en-GB" dirty="0"/>
          </a:p>
        </p:txBody>
      </p:sp>
      <p:sp>
        <p:nvSpPr>
          <p:cNvPr id="9219" name="Content Placeholder 2"/>
          <p:cNvSpPr>
            <a:spLocks noGrp="1"/>
          </p:cNvSpPr>
          <p:nvPr>
            <p:ph sz="half" idx="1"/>
          </p:nvPr>
        </p:nvSpPr>
        <p:spPr>
          <a:xfrm>
            <a:off x="457200" y="1071563"/>
            <a:ext cx="4038600" cy="5054600"/>
          </a:xfrm>
        </p:spPr>
        <p:txBody>
          <a:bodyPr/>
          <a:lstStyle/>
          <a:p>
            <a:pPr eaLnBrk="1" hangingPunct="1">
              <a:buFont typeface="Wingdings 2" pitchFamily="18" charset="2"/>
              <a:buNone/>
            </a:pPr>
            <a:r>
              <a:rPr lang="en-GB" sz="1600" smtClean="0">
                <a:solidFill>
                  <a:srgbClr val="D95BC1"/>
                </a:solidFill>
              </a:rPr>
              <a:t>Genetic variation</a:t>
            </a:r>
          </a:p>
          <a:p>
            <a:pPr eaLnBrk="1" hangingPunct="1">
              <a:buFont typeface="Wingdings 2" pitchFamily="18" charset="2"/>
              <a:buNone/>
            </a:pPr>
            <a:r>
              <a:rPr lang="en-GB" sz="1600" smtClean="0"/>
              <a:t>Each tomato is different because it comes from a plant with different </a:t>
            </a:r>
            <a:r>
              <a:rPr lang="en-GB" sz="1600" i="1" smtClean="0">
                <a:solidFill>
                  <a:srgbClr val="FFFF00"/>
                </a:solidFill>
              </a:rPr>
              <a:t>alleles</a:t>
            </a:r>
            <a:r>
              <a:rPr lang="en-GB" sz="1600" smtClean="0"/>
              <a:t>, that code for different characteristics</a:t>
            </a:r>
          </a:p>
        </p:txBody>
      </p:sp>
      <p:sp>
        <p:nvSpPr>
          <p:cNvPr id="9220" name="Content Placeholder 3"/>
          <p:cNvSpPr>
            <a:spLocks noGrp="1"/>
          </p:cNvSpPr>
          <p:nvPr>
            <p:ph sz="half" idx="2"/>
          </p:nvPr>
        </p:nvSpPr>
        <p:spPr>
          <a:xfrm>
            <a:off x="4648200" y="1143000"/>
            <a:ext cx="4038600" cy="4983163"/>
          </a:xfrm>
        </p:spPr>
        <p:txBody>
          <a:bodyPr/>
          <a:lstStyle/>
          <a:p>
            <a:pPr eaLnBrk="1" hangingPunct="1">
              <a:buFont typeface="Wingdings 2" pitchFamily="18" charset="2"/>
              <a:buNone/>
            </a:pPr>
            <a:r>
              <a:rPr lang="en-GB" sz="1600" smtClean="0">
                <a:solidFill>
                  <a:srgbClr val="D95BC1"/>
                </a:solidFill>
              </a:rPr>
              <a:t>Environmental variation</a:t>
            </a:r>
          </a:p>
          <a:p>
            <a:pPr eaLnBrk="1" hangingPunct="1">
              <a:buFont typeface="Wingdings 2" pitchFamily="18" charset="2"/>
              <a:buNone/>
            </a:pPr>
            <a:r>
              <a:rPr lang="en-GB" sz="1600" smtClean="0"/>
              <a:t>These plants are genetically identical, the flower colour difference is due to the effects of soil pH.</a:t>
            </a:r>
          </a:p>
          <a:p>
            <a:pPr eaLnBrk="1" hangingPunct="1">
              <a:buFont typeface="Wingdings 2" pitchFamily="18" charset="2"/>
              <a:buNone/>
            </a:pPr>
            <a:endParaRPr lang="en-GB" smtClean="0"/>
          </a:p>
        </p:txBody>
      </p:sp>
      <p:pic>
        <p:nvPicPr>
          <p:cNvPr id="9221" name="Picture 6" descr="http://upload.wikimedia.org/wikipedia/commons/1/1d/Hydrangea_macrophylla_-_Bigleaf_hydrangea2.jpg"/>
          <p:cNvPicPr>
            <a:picLocks noChangeAspect="1" noChangeArrowheads="1"/>
          </p:cNvPicPr>
          <p:nvPr/>
        </p:nvPicPr>
        <p:blipFill>
          <a:blip r:embed="rId3" cstate="print"/>
          <a:srcRect/>
          <a:stretch>
            <a:fillRect/>
          </a:stretch>
        </p:blipFill>
        <p:spPr bwMode="auto">
          <a:xfrm>
            <a:off x="6786563" y="2786063"/>
            <a:ext cx="2143125" cy="3429000"/>
          </a:xfrm>
          <a:prstGeom prst="rect">
            <a:avLst/>
          </a:prstGeom>
          <a:noFill/>
          <a:ln w="9525">
            <a:noFill/>
            <a:miter lim="800000"/>
            <a:headEnd/>
            <a:tailEnd/>
          </a:ln>
        </p:spPr>
      </p:pic>
      <p:pic>
        <p:nvPicPr>
          <p:cNvPr id="9222" name="Picture 14" descr="http://www.enflower.org/images/blue-hydrangea_49.jpg"/>
          <p:cNvPicPr>
            <a:picLocks noChangeAspect="1" noChangeArrowheads="1"/>
          </p:cNvPicPr>
          <p:nvPr/>
        </p:nvPicPr>
        <p:blipFill>
          <a:blip r:embed="rId4" cstate="print"/>
          <a:srcRect/>
          <a:stretch>
            <a:fillRect/>
          </a:stretch>
        </p:blipFill>
        <p:spPr bwMode="auto">
          <a:xfrm>
            <a:off x="4643438" y="2786063"/>
            <a:ext cx="2071687" cy="3429000"/>
          </a:xfrm>
          <a:prstGeom prst="rect">
            <a:avLst/>
          </a:prstGeom>
          <a:noFill/>
          <a:ln w="9525">
            <a:noFill/>
            <a:miter lim="800000"/>
            <a:headEnd/>
            <a:tailEnd/>
          </a:ln>
        </p:spPr>
      </p:pic>
      <p:pic>
        <p:nvPicPr>
          <p:cNvPr id="9223" name="Picture 20" descr="http://blog.americanfeast.com/Heirloom%20Tomatoes.jpg"/>
          <p:cNvPicPr>
            <a:picLocks noChangeAspect="1" noChangeArrowheads="1"/>
          </p:cNvPicPr>
          <p:nvPr/>
        </p:nvPicPr>
        <p:blipFill>
          <a:blip r:embed="rId5" cstate="print"/>
          <a:srcRect/>
          <a:stretch>
            <a:fillRect/>
          </a:stretch>
        </p:blipFill>
        <p:spPr bwMode="auto">
          <a:xfrm>
            <a:off x="428625" y="2428875"/>
            <a:ext cx="3857625" cy="378618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solidFill>
                  <a:schemeClr val="accent6"/>
                </a:solidFill>
              </a:rPr>
              <a:t>Variation and Evolution</a:t>
            </a:r>
            <a:endParaRPr lang="en-GB" dirty="0"/>
          </a:p>
        </p:txBody>
      </p:sp>
      <p:sp>
        <p:nvSpPr>
          <p:cNvPr id="3" name="Text Placeholder 2"/>
          <p:cNvSpPr>
            <a:spLocks noGrp="1"/>
          </p:cNvSpPr>
          <p:nvPr>
            <p:ph type="body" idx="1"/>
          </p:nvPr>
        </p:nvSpPr>
        <p:spPr>
          <a:xfrm>
            <a:off x="457200" y="1535113"/>
            <a:ext cx="4040188" cy="750887"/>
          </a:xfrm>
        </p:spPr>
        <p:txBody>
          <a:bodyPr/>
          <a:lstStyle/>
          <a:p>
            <a:pPr eaLnBrk="1" hangingPunct="1">
              <a:defRPr/>
            </a:pPr>
            <a:r>
              <a:rPr lang="en-GB" dirty="0" smtClean="0">
                <a:solidFill>
                  <a:srgbClr val="FFFF00"/>
                </a:solidFill>
              </a:rPr>
              <a:t>genetic</a:t>
            </a:r>
            <a:endParaRPr lang="en-GB" dirty="0">
              <a:solidFill>
                <a:srgbClr val="FFFF00"/>
              </a:solidFill>
            </a:endParaRPr>
          </a:p>
        </p:txBody>
      </p:sp>
      <p:sp>
        <p:nvSpPr>
          <p:cNvPr id="4" name="Text Placeholder 3"/>
          <p:cNvSpPr>
            <a:spLocks noGrp="1"/>
          </p:cNvSpPr>
          <p:nvPr>
            <p:ph type="body" sz="half" idx="3"/>
          </p:nvPr>
        </p:nvSpPr>
        <p:spPr>
          <a:xfrm>
            <a:off x="4645025" y="1535113"/>
            <a:ext cx="4041775" cy="750887"/>
          </a:xfrm>
        </p:spPr>
        <p:txBody>
          <a:bodyPr/>
          <a:lstStyle/>
          <a:p>
            <a:pPr eaLnBrk="1" hangingPunct="1">
              <a:defRPr/>
            </a:pPr>
            <a:r>
              <a:rPr lang="en-GB" dirty="0" smtClean="0">
                <a:solidFill>
                  <a:srgbClr val="FFFF00"/>
                </a:solidFill>
              </a:rPr>
              <a:t>environmental</a:t>
            </a:r>
            <a:endParaRPr lang="en-GB" dirty="0">
              <a:solidFill>
                <a:srgbClr val="FFFF00"/>
              </a:solidFill>
            </a:endParaRPr>
          </a:p>
        </p:txBody>
      </p:sp>
      <p:sp>
        <p:nvSpPr>
          <p:cNvPr id="10245" name="Content Placeholder 4"/>
          <p:cNvSpPr>
            <a:spLocks noGrp="1"/>
          </p:cNvSpPr>
          <p:nvPr>
            <p:ph sz="quarter" idx="2"/>
          </p:nvPr>
        </p:nvSpPr>
        <p:spPr>
          <a:xfrm>
            <a:off x="457200" y="2143125"/>
            <a:ext cx="4040188" cy="3786188"/>
          </a:xfrm>
        </p:spPr>
        <p:txBody>
          <a:bodyPr/>
          <a:lstStyle/>
          <a:p>
            <a:pPr eaLnBrk="1" hangingPunct="1">
              <a:buFont typeface="Wingdings 2" pitchFamily="18" charset="2"/>
              <a:buNone/>
            </a:pPr>
            <a:r>
              <a:rPr lang="en-GB" smtClean="0"/>
              <a:t>Differences that are due to the DNA </a:t>
            </a:r>
            <a:r>
              <a:rPr lang="en-GB" i="1" smtClean="0"/>
              <a:t>inside</a:t>
            </a:r>
            <a:r>
              <a:rPr lang="en-GB" smtClean="0"/>
              <a:t> the cells of the organism rather than the effect that its surroundings have on it.</a:t>
            </a:r>
          </a:p>
        </p:txBody>
      </p:sp>
      <p:sp>
        <p:nvSpPr>
          <p:cNvPr id="10246" name="Content Placeholder 5"/>
          <p:cNvSpPr>
            <a:spLocks noGrp="1"/>
          </p:cNvSpPr>
          <p:nvPr>
            <p:ph sz="quarter" idx="4"/>
          </p:nvPr>
        </p:nvSpPr>
        <p:spPr>
          <a:xfrm>
            <a:off x="4645025" y="2143125"/>
            <a:ext cx="4041775" cy="3983038"/>
          </a:xfrm>
        </p:spPr>
        <p:txBody>
          <a:bodyPr/>
          <a:lstStyle/>
          <a:p>
            <a:pPr eaLnBrk="1" hangingPunct="1">
              <a:buFont typeface="Wingdings 2" pitchFamily="18" charset="2"/>
              <a:buNone/>
            </a:pPr>
            <a:r>
              <a:rPr lang="en-GB" smtClean="0"/>
              <a:t>Differences that are due to the </a:t>
            </a:r>
            <a:r>
              <a:rPr lang="en-GB" i="1" smtClean="0"/>
              <a:t>external </a:t>
            </a:r>
            <a:r>
              <a:rPr lang="en-GB" smtClean="0"/>
              <a:t>environment. For example availability of water, nutrients, light, prevailing winds.</a:t>
            </a:r>
          </a:p>
        </p:txBody>
      </p:sp>
      <p:pic>
        <p:nvPicPr>
          <p:cNvPr id="10247" name="Picture 2" descr="http://www.earth-photography.com/photos/Countries/France/France_OmahaBeach_Tree.jpg"/>
          <p:cNvPicPr>
            <a:picLocks noChangeAspect="1" noChangeArrowheads="1"/>
          </p:cNvPicPr>
          <p:nvPr/>
        </p:nvPicPr>
        <p:blipFill>
          <a:blip r:embed="rId3" cstate="print"/>
          <a:srcRect/>
          <a:stretch>
            <a:fillRect/>
          </a:stretch>
        </p:blipFill>
        <p:spPr bwMode="auto">
          <a:xfrm>
            <a:off x="4500563" y="4929188"/>
            <a:ext cx="4214812" cy="1714500"/>
          </a:xfrm>
          <a:prstGeom prst="rect">
            <a:avLst/>
          </a:prstGeom>
          <a:noFill/>
          <a:ln w="9525">
            <a:noFill/>
            <a:miter lim="800000"/>
            <a:headEnd/>
            <a:tailEnd/>
          </a:ln>
        </p:spPr>
      </p:pic>
      <p:pic>
        <p:nvPicPr>
          <p:cNvPr id="10248" name="Picture 4" descr="http://img.dailymail.co.uk/i/pix/2006/10/horse081006_536x700.jpg"/>
          <p:cNvPicPr>
            <a:picLocks noChangeAspect="1" noChangeArrowheads="1"/>
          </p:cNvPicPr>
          <p:nvPr/>
        </p:nvPicPr>
        <p:blipFill>
          <a:blip r:embed="rId4" cstate="print"/>
          <a:srcRect/>
          <a:stretch>
            <a:fillRect/>
          </a:stretch>
        </p:blipFill>
        <p:spPr bwMode="auto">
          <a:xfrm>
            <a:off x="1428750" y="4500563"/>
            <a:ext cx="1936750" cy="21431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hangingPunct="1">
              <a:defRPr/>
            </a:pPr>
            <a:r>
              <a:rPr lang="en-GB" dirty="0" smtClean="0">
                <a:solidFill>
                  <a:schemeClr val="accent6"/>
                </a:solidFill>
              </a:rPr>
              <a:t>Variation and Evolution</a:t>
            </a:r>
            <a:endParaRPr lang="en-GB" dirty="0"/>
          </a:p>
        </p:txBody>
      </p:sp>
      <p:sp>
        <p:nvSpPr>
          <p:cNvPr id="11267" name="Content Placeholder 7"/>
          <p:cNvSpPr>
            <a:spLocks noGrp="1"/>
          </p:cNvSpPr>
          <p:nvPr>
            <p:ph idx="1"/>
          </p:nvPr>
        </p:nvSpPr>
        <p:spPr/>
        <p:txBody>
          <a:bodyPr/>
          <a:lstStyle/>
          <a:p>
            <a:pPr eaLnBrk="1" hangingPunct="1"/>
            <a:r>
              <a:rPr lang="en-GB" smtClean="0"/>
              <a:t>Many of the differences between species are present because they help the individuals to survive.</a:t>
            </a:r>
          </a:p>
          <a:p>
            <a:pPr eaLnBrk="1" hangingPunct="1"/>
            <a:r>
              <a:rPr lang="en-GB" smtClean="0"/>
              <a:t>We call these differences </a:t>
            </a:r>
            <a:r>
              <a:rPr lang="en-GB" smtClean="0">
                <a:solidFill>
                  <a:srgbClr val="FFFF00"/>
                </a:solidFill>
              </a:rPr>
              <a:t>ADAPTATIONS.</a:t>
            </a:r>
          </a:p>
          <a:p>
            <a:pPr eaLnBrk="1" hangingPunct="1">
              <a:buFont typeface="Wingdings 2" pitchFamily="18" charset="2"/>
              <a:buNone/>
            </a:pPr>
            <a:r>
              <a:rPr lang="en-GB" smtClean="0"/>
              <a:t>	You should understand that there are Adaptations to:</a:t>
            </a:r>
          </a:p>
          <a:p>
            <a:pPr eaLnBrk="1" hangingPunct="1">
              <a:buFont typeface="Wingdings 2" pitchFamily="18" charset="2"/>
              <a:buNone/>
            </a:pPr>
            <a:r>
              <a:rPr lang="en-GB" smtClean="0"/>
              <a:t>	</a:t>
            </a:r>
            <a:r>
              <a:rPr lang="en-GB" smtClean="0">
                <a:solidFill>
                  <a:srgbClr val="FFFF00"/>
                </a:solidFill>
              </a:rPr>
              <a:t>ANATOMY</a:t>
            </a:r>
            <a:r>
              <a:rPr lang="en-GB" smtClean="0"/>
              <a:t> or body FORM,</a:t>
            </a:r>
          </a:p>
          <a:p>
            <a:pPr eaLnBrk="1" hangingPunct="1">
              <a:buFont typeface="Wingdings 2" pitchFamily="18" charset="2"/>
              <a:buNone/>
            </a:pPr>
            <a:r>
              <a:rPr lang="en-GB" smtClean="0"/>
              <a:t>	</a:t>
            </a:r>
            <a:r>
              <a:rPr lang="en-GB" smtClean="0">
                <a:solidFill>
                  <a:srgbClr val="FFFF00"/>
                </a:solidFill>
              </a:rPr>
              <a:t>PHYSIOLOGY </a:t>
            </a:r>
            <a:r>
              <a:rPr lang="en-GB" smtClean="0"/>
              <a:t>or body FUNCTION</a:t>
            </a:r>
          </a:p>
          <a:p>
            <a:pPr eaLnBrk="1" hangingPunct="1">
              <a:buFont typeface="Wingdings 2" pitchFamily="18" charset="2"/>
              <a:buNone/>
            </a:pPr>
            <a:r>
              <a:rPr lang="en-GB" smtClean="0"/>
              <a:t>	</a:t>
            </a:r>
            <a:r>
              <a:rPr lang="en-GB" smtClean="0">
                <a:solidFill>
                  <a:srgbClr val="FFFF00"/>
                </a:solidFill>
              </a:rPr>
              <a:t>BEHAVIOUR  </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2005</TotalTime>
  <Words>1648</Words>
  <Application>Microsoft Office PowerPoint</Application>
  <PresentationFormat>On-screen Show (4:3)</PresentationFormat>
  <Paragraphs>284</Paragraphs>
  <Slides>41</Slides>
  <Notes>2</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Apex</vt:lpstr>
      <vt:lpstr>Variation and Evolution</vt:lpstr>
      <vt:lpstr>Variation and Evolution</vt:lpstr>
      <vt:lpstr>Variation and Evolution</vt:lpstr>
      <vt:lpstr>Variation and Evolution</vt:lpstr>
      <vt:lpstr>Variation and Evolution</vt:lpstr>
      <vt:lpstr>Variation and Evolution</vt:lpstr>
      <vt:lpstr>Variation and Evolution </vt:lpstr>
      <vt:lpstr>Variation and Evolution</vt:lpstr>
      <vt:lpstr>Variation and Evolution</vt:lpstr>
      <vt:lpstr>Variation and Evolution</vt:lpstr>
      <vt:lpstr>Variation and Evolution</vt:lpstr>
      <vt:lpstr>Variation and Evolution</vt:lpstr>
      <vt:lpstr>Variation and Evolution</vt:lpstr>
      <vt:lpstr>Variation and Evolution</vt:lpstr>
      <vt:lpstr>Variation and Evolution</vt:lpstr>
      <vt:lpstr>Natural Selection</vt:lpstr>
      <vt:lpstr>Selection Pressures</vt:lpstr>
      <vt:lpstr>The sequence described is termed  NATURAL SELECTION</vt:lpstr>
      <vt:lpstr>Darwin’s Finches</vt:lpstr>
      <vt:lpstr>Evolution of a new species “Speciation”</vt:lpstr>
      <vt:lpstr>Allopatric speciation  </vt:lpstr>
      <vt:lpstr>Sympatric Speciation</vt:lpstr>
      <vt:lpstr>Speciation in the Genus CANIS</vt:lpstr>
      <vt:lpstr>Evidence for Evolution</vt:lpstr>
      <vt:lpstr>Evidence for Evolution</vt:lpstr>
      <vt:lpstr>Evolution and growth of Human Brain</vt:lpstr>
      <vt:lpstr>Cytochrome C differences</vt:lpstr>
      <vt:lpstr>     Shared DNA</vt:lpstr>
      <vt:lpstr>Using the Evidence for Evolution</vt:lpstr>
      <vt:lpstr>Discuss why the evolution of pesticide resistance in insects and of drug resistance in microorganisms has implications for humans. </vt:lpstr>
      <vt:lpstr>Resistance to antibiotics or pesticides</vt:lpstr>
      <vt:lpstr>Mechanisms of Resistance</vt:lpstr>
      <vt:lpstr>Slide 33</vt:lpstr>
      <vt:lpstr>Classification 1</vt:lpstr>
      <vt:lpstr>Classification 2</vt:lpstr>
      <vt:lpstr>Classification 2 </vt:lpstr>
      <vt:lpstr>Slide 37</vt:lpstr>
      <vt:lpstr>Slide 38</vt:lpstr>
      <vt:lpstr>Classification 2</vt:lpstr>
      <vt:lpstr>Outline the binomial system Use a dichotomous key</vt:lpstr>
      <vt:lpstr>Classification 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AKOBIA</dc:creator>
  <cp:lastModifiedBy>AKOBIA</cp:lastModifiedBy>
  <cp:revision>109</cp:revision>
  <dcterms:modified xsi:type="dcterms:W3CDTF">2013-09-16T07:13:09Z</dcterms:modified>
</cp:coreProperties>
</file>