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51"/>
  </p:notesMasterIdLst>
  <p:sldIdLst>
    <p:sldId id="256" r:id="rId2"/>
    <p:sldId id="257" r:id="rId3"/>
    <p:sldId id="271" r:id="rId4"/>
    <p:sldId id="258" r:id="rId5"/>
    <p:sldId id="272" r:id="rId6"/>
    <p:sldId id="273" r:id="rId7"/>
    <p:sldId id="259" r:id="rId8"/>
    <p:sldId id="318" r:id="rId9"/>
    <p:sldId id="332" r:id="rId10"/>
    <p:sldId id="333" r:id="rId11"/>
    <p:sldId id="334" r:id="rId12"/>
    <p:sldId id="335" r:id="rId13"/>
    <p:sldId id="262" r:id="rId14"/>
    <p:sldId id="274" r:id="rId15"/>
    <p:sldId id="324" r:id="rId16"/>
    <p:sldId id="309" r:id="rId17"/>
    <p:sldId id="325" r:id="rId18"/>
    <p:sldId id="322" r:id="rId19"/>
    <p:sldId id="323" r:id="rId20"/>
    <p:sldId id="321" r:id="rId21"/>
    <p:sldId id="336" r:id="rId22"/>
    <p:sldId id="267" r:id="rId23"/>
    <p:sldId id="263" r:id="rId24"/>
    <p:sldId id="317" r:id="rId25"/>
    <p:sldId id="311" r:id="rId26"/>
    <p:sldId id="261" r:id="rId27"/>
    <p:sldId id="312" r:id="rId28"/>
    <p:sldId id="313" r:id="rId29"/>
    <p:sldId id="295" r:id="rId30"/>
    <p:sldId id="296" r:id="rId31"/>
    <p:sldId id="314" r:id="rId32"/>
    <p:sldId id="268" r:id="rId33"/>
    <p:sldId id="328" r:id="rId34"/>
    <p:sldId id="320" r:id="rId35"/>
    <p:sldId id="265" r:id="rId36"/>
    <p:sldId id="282" r:id="rId37"/>
    <p:sldId id="266" r:id="rId38"/>
    <p:sldId id="319" r:id="rId39"/>
    <p:sldId id="278" r:id="rId40"/>
    <p:sldId id="283" r:id="rId41"/>
    <p:sldId id="315" r:id="rId42"/>
    <p:sldId id="327" r:id="rId43"/>
    <p:sldId id="280" r:id="rId44"/>
    <p:sldId id="269" r:id="rId45"/>
    <p:sldId id="331" r:id="rId46"/>
    <p:sldId id="281" r:id="rId47"/>
    <p:sldId id="270" r:id="rId48"/>
    <p:sldId id="329" r:id="rId49"/>
    <p:sldId id="330" r:id="rId5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99"/>
    <a:srgbClr val="00FF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1" d="100"/>
          <a:sy n="41" d="100"/>
        </p:scale>
        <p:origin x="-672"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842"/>
    </p:cViewPr>
  </p:sorterViewPr>
  <p:notesViewPr>
    <p:cSldViewPr>
      <p:cViewPr varScale="1">
        <p:scale>
          <a:sx n="55" d="100"/>
          <a:sy n="55" d="100"/>
        </p:scale>
        <p:origin x="-1848"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eaLnBrk="1" hangingPunct="1">
              <a:defRPr sz="1200" smtClean="0">
                <a:latin typeface="Times New Roman" pitchFamily="18" charset="0"/>
              </a:defRPr>
            </a:lvl1pPr>
          </a:lstStyle>
          <a:p>
            <a:pPr>
              <a:defRPr/>
            </a:pPr>
            <a:endParaRPr lang="en-US"/>
          </a:p>
        </p:txBody>
      </p:sp>
      <p:sp>
        <p:nvSpPr>
          <p:cNvPr id="4505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lgn="r" eaLnBrk="1" hangingPunct="1">
              <a:defRPr sz="1200" smtClean="0">
                <a:latin typeface="Times New Roman" pitchFamily="18" charset="0"/>
              </a:defRPr>
            </a:lvl1pPr>
          </a:lstStyle>
          <a:p>
            <a:pPr>
              <a:defRPr/>
            </a:pPr>
            <a:endParaRPr lang="en-US"/>
          </a:p>
        </p:txBody>
      </p:sp>
      <p:sp>
        <p:nvSpPr>
          <p:cNvPr id="53252"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506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eaLnBrk="1" hangingPunct="1">
              <a:defRPr sz="1200" smtClean="0">
                <a:latin typeface="Times New Roman" pitchFamily="18" charset="0"/>
              </a:defRPr>
            </a:lvl1pPr>
          </a:lstStyle>
          <a:p>
            <a:pPr>
              <a:defRPr/>
            </a:pPr>
            <a:endParaRPr lang="en-US"/>
          </a:p>
        </p:txBody>
      </p:sp>
      <p:sp>
        <p:nvSpPr>
          <p:cNvPr id="4506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eaLnBrk="1" hangingPunct="1">
              <a:defRPr sz="1200" smtClean="0">
                <a:latin typeface="Times New Roman" pitchFamily="18" charset="0"/>
              </a:defRPr>
            </a:lvl1pPr>
          </a:lstStyle>
          <a:p>
            <a:pPr>
              <a:defRPr/>
            </a:pPr>
            <a:fld id="{7AFA9788-9503-4832-AC2B-2F9C62989E66}" type="slidenum">
              <a:rPr lang="en-US"/>
              <a:pPr>
                <a:defRPr/>
              </a:pPr>
              <a:t>‹#›</a:t>
            </a:fld>
            <a:endParaRPr lang="en-US"/>
          </a:p>
        </p:txBody>
      </p:sp>
    </p:spTree>
    <p:extLst>
      <p:ext uri="{BB962C8B-B14F-4D97-AF65-F5344CB8AC3E}">
        <p14:creationId xmlns:p14="http://schemas.microsoft.com/office/powerpoint/2010/main" val="32942401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13801AFA-F8F0-43CC-95A7-3150CE2CEB1D}" type="slidenum">
              <a:rPr lang="en-US">
                <a:latin typeface="Times New Roman" pitchFamily="18" charset="0"/>
              </a:rPr>
              <a:pPr/>
              <a:t>9</a:t>
            </a:fld>
            <a:endParaRPr lang="en-US">
              <a:latin typeface="Times New Roman" pitchFamily="18" charset="0"/>
            </a:endParaRPr>
          </a:p>
        </p:txBody>
      </p:sp>
      <p:sp>
        <p:nvSpPr>
          <p:cNvPr id="54275" name="Rectangle 2"/>
          <p:cNvSpPr>
            <a:spLocks noChangeArrowheads="1" noTextEdit="1"/>
          </p:cNvSpPr>
          <p:nvPr>
            <p:ph type="sldImg"/>
          </p:nvPr>
        </p:nvSpPr>
        <p:spPr>
          <a:xfrm>
            <a:off x="1144588" y="685800"/>
            <a:ext cx="4572000" cy="3429000"/>
          </a:xfrm>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Any organism that reproduces sexually (e.g., plants, animals, algae, fungi) will produce offspring that are genetically distinct from either parent.  This is a genetic certainty due to the process (meiosis) by which gametes (eggs and sperm) are produced as well as the randomness of fertilizations.  This continuous diversification of offspring ensures a “perpetual change” in genetic composition between generations.  The genetic diversity of offspring produced sexually is a result of: 1) the crossing over of homologous chromosomes in prophase I of meiosis and 2) the random alignment of homologs at metaphase I of meiosis and 3) the random fusion of gametes at fertilization.</a:t>
            </a:r>
          </a:p>
          <a:p>
            <a:pPr eaLnBrk="1" hangingPunct="1"/>
            <a:endParaRPr lang="en-US" smtClean="0"/>
          </a:p>
          <a:p>
            <a:pPr eaLnBrk="1" hangingPunct="1"/>
            <a:r>
              <a:rPr lang="en-US" smtClean="0"/>
              <a:t>Instructor note- There is no basis for any doubt as to the validity of this first principle of evolution.  The biological evidence (genetics, molecular) of perpetual change is quite substantial.</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BA62E1C-3EB7-4A61-834A-CB614058CFFB}" type="slidenum">
              <a:rPr lang="en-US">
                <a:latin typeface="Times New Roman" pitchFamily="18" charset="0"/>
              </a:rPr>
              <a:pPr/>
              <a:t>10</a:t>
            </a:fld>
            <a:endParaRPr lang="en-US">
              <a:latin typeface="Times New Roman" pitchFamily="18" charset="0"/>
            </a:endParaRPr>
          </a:p>
        </p:txBody>
      </p:sp>
      <p:sp>
        <p:nvSpPr>
          <p:cNvPr id="55299" name="Rectangle 2"/>
          <p:cNvSpPr>
            <a:spLocks noChangeArrowheads="1" noTextEdit="1"/>
          </p:cNvSpPr>
          <p:nvPr>
            <p:ph type="sldImg"/>
          </p:nvPr>
        </p:nvSpPr>
        <p:spPr>
          <a:xfrm>
            <a:off x="1144588" y="685800"/>
            <a:ext cx="4572000" cy="3429000"/>
          </a:xfrm>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Instructor note: It is important for the student to understand that natural selection and therefore evolution is not a goal-oriented (teleological) or anticipatory process.  Natural selection is governed by the rules of nature (physical &amp; biological limiting factors).  Although it is appropriate to describe nature as “...selecting for or against certain traits,” caution should be exercised not to personify nature or to give the impression that nature is “working towards a goal” of a better adapted species.  Natural selection acts upon an organism in its current environment and does not “select” for traits that may be favorable or adaptive in future environments.  Natural selection is NOT an anticipatory process as selection acts upon the individual in the current environment.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2736497D-0A59-4558-80C2-C96A605EF926}" type="slidenum">
              <a:rPr lang="en-US">
                <a:latin typeface="Times New Roman" pitchFamily="18" charset="0"/>
              </a:rPr>
              <a:pPr/>
              <a:t>11</a:t>
            </a:fld>
            <a:endParaRPr lang="en-US">
              <a:latin typeface="Times New Roman" pitchFamily="18" charset="0"/>
            </a:endParaRPr>
          </a:p>
        </p:txBody>
      </p:sp>
      <p:sp>
        <p:nvSpPr>
          <p:cNvPr id="56323" name="Rectangle 2"/>
          <p:cNvSpPr>
            <a:spLocks noChangeArrowheads="1" noTextEdit="1"/>
          </p:cNvSpPr>
          <p:nvPr>
            <p:ph type="sldImg"/>
          </p:nvPr>
        </p:nvSpPr>
        <p:spPr>
          <a:xfrm>
            <a:off x="1144588" y="685800"/>
            <a:ext cx="4572000" cy="3429000"/>
          </a:xfrm>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Biological limiting factors include any influence of biological origin, that may regulate the welfare of an organism, e.g., predation, competition, disease.  Physical limiting factors include any influence of a non-biological origin that may regulate the welfare of an organism such as drought, flood, wind, temperature extremes, etc.</a:t>
            </a:r>
          </a:p>
          <a:p>
            <a:pPr eaLnBrk="1" hangingPunct="1"/>
            <a:endParaRPr lang="en-US" smtClean="0"/>
          </a:p>
          <a:p>
            <a:pPr eaLnBrk="1" hangingPunct="1"/>
            <a:r>
              <a:rPr lang="en-US" smtClean="0"/>
              <a:t>Activity- Ask your students what limiting factors they may face if they found themselves stranded in the northern tundra in late fall or early winter.  What would be there first concern, physical or biological limiting factors?  What limiting factors might they face if they were stranded on a remote jungle covered island?  Would their first concern be biological or physical limiting factors?  In extreme environments (e.g., very hot, cold or windy), physical limiting factors have a greater selection influence upon organisms.  In moderate environments (e.g., jungle island), biological limiting factors exercise a greater selection influence.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0F94CF3-0ED7-45CF-8C5F-2C38BE0EAD33}" type="slidenum">
              <a:rPr lang="en-US">
                <a:latin typeface="Times New Roman" pitchFamily="18" charset="0"/>
              </a:rPr>
              <a:pPr/>
              <a:t>12</a:t>
            </a:fld>
            <a:endParaRPr lang="en-US">
              <a:latin typeface="Times New Roman" pitchFamily="18" charset="0"/>
            </a:endParaRPr>
          </a:p>
        </p:txBody>
      </p:sp>
      <p:sp>
        <p:nvSpPr>
          <p:cNvPr id="57347" name="Rectangle 2"/>
          <p:cNvSpPr>
            <a:spLocks noChangeArrowheads="1" noTextEdit="1"/>
          </p:cNvSpPr>
          <p:nvPr>
            <p:ph type="sldImg"/>
          </p:nvPr>
        </p:nvSpPr>
        <p:spPr>
          <a:xfrm>
            <a:off x="1144588" y="685800"/>
            <a:ext cx="4572000" cy="3429000"/>
          </a:xfrm>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work of Peter and Rosemary Grant with Galapagos finches represents another excellent example of directional natural selection.  In this case,  the selection pressure is a result of physical environmental factors, principally rainfall.  The Grants documented a change in the shape of finch beaks as a function of available foods which is turn was a result of rainfall (physical limiting factor).   In dry years, when thick seeds with hard coats were readily available, those finches with large, strong beaks increased their representation in the population.  During wet years when more delicate seeds were available, those finches with the smaller and more manipulative beaks increased their percentage in the population/gene pool.</a:t>
            </a:r>
          </a:p>
          <a:p>
            <a:pPr eaLnBrk="1" hangingPunct="1"/>
            <a:endParaRPr lang="en-US" smtClean="0"/>
          </a:p>
          <a:p>
            <a:pPr eaLnBrk="1" hangingPunct="1"/>
            <a:r>
              <a:rPr lang="en-US" smtClean="0"/>
              <a:t>Grant, P. and R. Grant 2002.  “Unpredictable evolution in a 30 Year study of Darwin’s finches”.  Science 2002 296: 707-711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3EA88ABD-56BA-4B84-A084-B2AD81935730}" type="slidenum">
              <a:rPr lang="en-US">
                <a:latin typeface="Times New Roman" pitchFamily="18" charset="0"/>
              </a:rPr>
              <a:pPr/>
              <a:t>26</a:t>
            </a:fld>
            <a:endParaRPr lang="en-US">
              <a:latin typeface="Times New Roman" pitchFamily="18" charset="0"/>
            </a:endParaRPr>
          </a:p>
        </p:txBody>
      </p:sp>
      <p:sp>
        <p:nvSpPr>
          <p:cNvPr id="58371" name="Rectangle 2"/>
          <p:cNvSpPr>
            <a:spLocks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658938" y="1600200"/>
            <a:ext cx="6837362" cy="3200400"/>
            <a:chOff x="1045" y="1008"/>
            <a:chExt cx="4307" cy="2016"/>
          </a:xfrm>
        </p:grpSpPr>
        <p:sp>
          <p:nvSpPr>
            <p:cNvPr id="5" name="Oval 3"/>
            <p:cNvSpPr>
              <a:spLocks noChangeArrowheads="1"/>
            </p:cNvSpPr>
            <p:nvPr/>
          </p:nvSpPr>
          <p:spPr bwMode="hidden">
            <a:xfrm flipH="1">
              <a:off x="4392" y="1008"/>
              <a:ext cx="960" cy="960"/>
            </a:xfrm>
            <a:prstGeom prst="ellipse">
              <a:avLst/>
            </a:prstGeom>
            <a:solidFill>
              <a:schemeClr val="accent2"/>
            </a:solidFill>
            <a:ln w="9525">
              <a:noFill/>
              <a:round/>
              <a:headEnd/>
              <a:tailEnd/>
            </a:ln>
            <a:effectLst/>
          </p:spPr>
          <p:txBody>
            <a:bodyPr wrap="none" anchor="ctr"/>
            <a:lstStyle/>
            <a:p>
              <a:pPr algn="ctr" eaLnBrk="1" hangingPunct="1">
                <a:defRPr/>
              </a:pPr>
              <a:endParaRPr lang="en-US" sz="2400">
                <a:latin typeface="Times New Roman" pitchFamily="18" charset="0"/>
              </a:endParaRPr>
            </a:p>
          </p:txBody>
        </p:sp>
        <p:sp>
          <p:nvSpPr>
            <p:cNvPr id="6" name="Oval 4"/>
            <p:cNvSpPr>
              <a:spLocks noChangeArrowheads="1"/>
            </p:cNvSpPr>
            <p:nvPr/>
          </p:nvSpPr>
          <p:spPr bwMode="hidden">
            <a:xfrm flipH="1">
              <a:off x="3264" y="1008"/>
              <a:ext cx="960" cy="960"/>
            </a:xfrm>
            <a:prstGeom prst="ellipse">
              <a:avLst/>
            </a:prstGeom>
            <a:solidFill>
              <a:schemeClr val="accent2"/>
            </a:solidFill>
            <a:ln w="9525">
              <a:noFill/>
              <a:round/>
              <a:headEnd/>
              <a:tailEnd/>
            </a:ln>
            <a:effectLst/>
          </p:spPr>
          <p:txBody>
            <a:bodyPr wrap="none" anchor="ctr"/>
            <a:lstStyle/>
            <a:p>
              <a:pPr algn="ctr" eaLnBrk="1" hangingPunct="1">
                <a:defRPr/>
              </a:pPr>
              <a:endParaRPr lang="en-US" sz="2400">
                <a:latin typeface="Times New Roman" pitchFamily="18" charset="0"/>
              </a:endParaRPr>
            </a:p>
          </p:txBody>
        </p:sp>
        <p:sp>
          <p:nvSpPr>
            <p:cNvPr id="7" name="Oval 5"/>
            <p:cNvSpPr>
              <a:spLocks noChangeArrowheads="1"/>
            </p:cNvSpPr>
            <p:nvPr/>
          </p:nvSpPr>
          <p:spPr bwMode="hidden">
            <a:xfrm flipH="1">
              <a:off x="2136" y="1008"/>
              <a:ext cx="960" cy="960"/>
            </a:xfrm>
            <a:prstGeom prst="ellipse">
              <a:avLst/>
            </a:prstGeom>
            <a:noFill/>
            <a:ln w="28575">
              <a:solidFill>
                <a:schemeClr val="accent2"/>
              </a:solidFill>
              <a:round/>
              <a:headEnd/>
              <a:tailEnd/>
            </a:ln>
            <a:effectLst/>
          </p:spPr>
          <p:txBody>
            <a:bodyPr wrap="none" anchor="ctr"/>
            <a:lstStyle/>
            <a:p>
              <a:pPr algn="ctr" eaLnBrk="1" hangingPunct="1">
                <a:defRPr/>
              </a:pPr>
              <a:endParaRPr lang="en-US" sz="2400">
                <a:latin typeface="Times New Roman" pitchFamily="18" charset="0"/>
              </a:endParaRPr>
            </a:p>
          </p:txBody>
        </p:sp>
        <p:sp>
          <p:nvSpPr>
            <p:cNvPr id="8" name="Oval 6"/>
            <p:cNvSpPr>
              <a:spLocks noChangeArrowheads="1"/>
            </p:cNvSpPr>
            <p:nvPr/>
          </p:nvSpPr>
          <p:spPr bwMode="hidden">
            <a:xfrm flipH="1">
              <a:off x="2136" y="2064"/>
              <a:ext cx="960" cy="960"/>
            </a:xfrm>
            <a:prstGeom prst="ellipse">
              <a:avLst/>
            </a:prstGeom>
            <a:solidFill>
              <a:schemeClr val="accent2"/>
            </a:solidFill>
            <a:ln w="28575">
              <a:noFill/>
              <a:round/>
              <a:headEnd/>
              <a:tailEnd/>
            </a:ln>
            <a:effectLst/>
          </p:spPr>
          <p:txBody>
            <a:bodyPr wrap="none" anchor="ctr"/>
            <a:lstStyle/>
            <a:p>
              <a:pPr algn="ctr" eaLnBrk="1" hangingPunct="1">
                <a:defRPr/>
              </a:pPr>
              <a:endParaRPr lang="en-US" sz="2400">
                <a:latin typeface="Times New Roman" pitchFamily="18" charset="0"/>
              </a:endParaRPr>
            </a:p>
          </p:txBody>
        </p:sp>
        <p:sp>
          <p:nvSpPr>
            <p:cNvPr id="9" name="Oval 7"/>
            <p:cNvSpPr>
              <a:spLocks noChangeArrowheads="1"/>
            </p:cNvSpPr>
            <p:nvPr/>
          </p:nvSpPr>
          <p:spPr bwMode="hidden">
            <a:xfrm flipH="1">
              <a:off x="1045" y="2064"/>
              <a:ext cx="960" cy="960"/>
            </a:xfrm>
            <a:prstGeom prst="ellipse">
              <a:avLst/>
            </a:prstGeom>
            <a:solidFill>
              <a:schemeClr val="accent2"/>
            </a:solidFill>
            <a:ln w="9525">
              <a:noFill/>
              <a:round/>
              <a:headEnd/>
              <a:tailEnd/>
            </a:ln>
            <a:effectLst/>
          </p:spPr>
          <p:txBody>
            <a:bodyPr wrap="none" anchor="ctr"/>
            <a:lstStyle/>
            <a:p>
              <a:pPr algn="ctr" eaLnBrk="1" hangingPunct="1">
                <a:defRPr/>
              </a:pPr>
              <a:endParaRPr lang="en-US" sz="2400">
                <a:latin typeface="Times New Roman" pitchFamily="18" charset="0"/>
              </a:endParaRPr>
            </a:p>
          </p:txBody>
        </p:sp>
        <p:sp>
          <p:nvSpPr>
            <p:cNvPr id="10" name="Oval 8"/>
            <p:cNvSpPr>
              <a:spLocks noChangeArrowheads="1"/>
            </p:cNvSpPr>
            <p:nvPr/>
          </p:nvSpPr>
          <p:spPr bwMode="hidden">
            <a:xfrm flipH="1">
              <a:off x="4392" y="2064"/>
              <a:ext cx="960" cy="960"/>
            </a:xfrm>
            <a:prstGeom prst="ellipse">
              <a:avLst/>
            </a:prstGeom>
            <a:noFill/>
            <a:ln w="28575">
              <a:solidFill>
                <a:schemeClr val="accent2"/>
              </a:solidFill>
              <a:round/>
              <a:headEnd/>
              <a:tailEnd/>
            </a:ln>
            <a:effectLst/>
          </p:spPr>
          <p:txBody>
            <a:bodyPr wrap="none" anchor="ctr"/>
            <a:lstStyle/>
            <a:p>
              <a:pPr algn="ctr" eaLnBrk="1" hangingPunct="1">
                <a:defRPr/>
              </a:pPr>
              <a:endParaRPr lang="en-US" sz="2400">
                <a:latin typeface="Times New Roman" pitchFamily="18" charset="0"/>
              </a:endParaRPr>
            </a:p>
          </p:txBody>
        </p:sp>
      </p:grpSp>
      <p:sp>
        <p:nvSpPr>
          <p:cNvPr id="100364" name="Rectangle 12"/>
          <p:cNvSpPr>
            <a:spLocks noGrp="1" noChangeArrowheads="1"/>
          </p:cNvSpPr>
          <p:nvPr>
            <p:ph type="ctrTitle"/>
          </p:nvPr>
        </p:nvSpPr>
        <p:spPr>
          <a:xfrm>
            <a:off x="685800" y="1219200"/>
            <a:ext cx="7772400" cy="1933575"/>
          </a:xfrm>
        </p:spPr>
        <p:txBody>
          <a:bodyPr anchor="b"/>
          <a:lstStyle>
            <a:lvl1pPr algn="r">
              <a:defRPr sz="4400"/>
            </a:lvl1pPr>
          </a:lstStyle>
          <a:p>
            <a:r>
              <a:rPr lang="en-US"/>
              <a:t>Click to edit Master title style</a:t>
            </a:r>
          </a:p>
        </p:txBody>
      </p:sp>
      <p:sp>
        <p:nvSpPr>
          <p:cNvPr id="100365" name="Rectangle 13"/>
          <p:cNvSpPr>
            <a:spLocks noGrp="1" noChangeArrowheads="1"/>
          </p:cNvSpPr>
          <p:nvPr>
            <p:ph type="subTitle" idx="1"/>
          </p:nvPr>
        </p:nvSpPr>
        <p:spPr>
          <a:xfrm>
            <a:off x="2057400" y="3505200"/>
            <a:ext cx="6400800" cy="1752600"/>
          </a:xfrm>
        </p:spPr>
        <p:txBody>
          <a:bodyPr/>
          <a:lstStyle>
            <a:lvl1pPr marL="0" indent="0" algn="r">
              <a:buFont typeface="Wingdings" pitchFamily="2" charset="2"/>
              <a:buNone/>
              <a:defRPr/>
            </a:lvl1pPr>
          </a:lstStyle>
          <a:p>
            <a:r>
              <a:rPr lang="en-US"/>
              <a:t>Click to edit Master subtitle style</a:t>
            </a:r>
          </a:p>
        </p:txBody>
      </p:sp>
      <p:sp>
        <p:nvSpPr>
          <p:cNvPr id="11" name="Rectangle 9"/>
          <p:cNvSpPr>
            <a:spLocks noGrp="1" noChangeArrowheads="1"/>
          </p:cNvSpPr>
          <p:nvPr>
            <p:ph type="dt" sz="half" idx="10"/>
          </p:nvPr>
        </p:nvSpPr>
        <p:spPr/>
        <p:txBody>
          <a:bodyPr/>
          <a:lstStyle>
            <a:lvl1pPr>
              <a:defRPr smtClean="0"/>
            </a:lvl1pPr>
          </a:lstStyle>
          <a:p>
            <a:pPr>
              <a:defRPr/>
            </a:pPr>
            <a:endParaRPr lang="en-US"/>
          </a:p>
        </p:txBody>
      </p:sp>
      <p:sp>
        <p:nvSpPr>
          <p:cNvPr id="12" name="Rectangle 10"/>
          <p:cNvSpPr>
            <a:spLocks noGrp="1" noChangeArrowheads="1"/>
          </p:cNvSpPr>
          <p:nvPr>
            <p:ph type="ftr" sz="quarter" idx="11"/>
          </p:nvPr>
        </p:nvSpPr>
        <p:spPr/>
        <p:txBody>
          <a:bodyPr/>
          <a:lstStyle>
            <a:lvl1pPr>
              <a:defRPr smtClean="0"/>
            </a:lvl1pPr>
          </a:lstStyle>
          <a:p>
            <a:pPr>
              <a:defRPr/>
            </a:pPr>
            <a:endParaRPr lang="en-US"/>
          </a:p>
        </p:txBody>
      </p:sp>
      <p:sp>
        <p:nvSpPr>
          <p:cNvPr id="13" name="Rectangle 11"/>
          <p:cNvSpPr>
            <a:spLocks noGrp="1" noChangeArrowheads="1"/>
          </p:cNvSpPr>
          <p:nvPr>
            <p:ph type="sldNum" sz="quarter" idx="12"/>
          </p:nvPr>
        </p:nvSpPr>
        <p:spPr/>
        <p:txBody>
          <a:bodyPr/>
          <a:lstStyle>
            <a:lvl1pPr>
              <a:defRPr smtClean="0"/>
            </a:lvl1pPr>
          </a:lstStyle>
          <a:p>
            <a:pPr>
              <a:defRPr/>
            </a:pPr>
            <a:fld id="{01A39F65-DB83-493C-B849-B7A90ED65E41}" type="slidenum">
              <a:rPr lang="en-US"/>
              <a:pPr>
                <a:defRPr/>
              </a:pPr>
              <a:t>‹#›</a:t>
            </a:fld>
            <a:endParaRPr lang="en-US"/>
          </a:p>
        </p:txBody>
      </p:sp>
    </p:spTree>
    <p:extLst>
      <p:ext uri="{BB962C8B-B14F-4D97-AF65-F5344CB8AC3E}">
        <p14:creationId xmlns:p14="http://schemas.microsoft.com/office/powerpoint/2010/main" val="1601462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34D98ABA-FE21-4687-881C-1053FCD957B9}" type="slidenum">
              <a:rPr lang="en-US"/>
              <a:pPr>
                <a:defRPr/>
              </a:pPr>
              <a:t>‹#›</a:t>
            </a:fld>
            <a:endParaRPr lang="en-US"/>
          </a:p>
        </p:txBody>
      </p:sp>
    </p:spTree>
    <p:extLst>
      <p:ext uri="{BB962C8B-B14F-4D97-AF65-F5344CB8AC3E}">
        <p14:creationId xmlns:p14="http://schemas.microsoft.com/office/powerpoint/2010/main" val="4241125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62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6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0E0C4FEE-61ED-4572-B8C8-92B9C34693A6}" type="slidenum">
              <a:rPr lang="en-US"/>
              <a:pPr>
                <a:defRPr/>
              </a:pPr>
              <a:t>‹#›</a:t>
            </a:fld>
            <a:endParaRPr lang="en-US"/>
          </a:p>
        </p:txBody>
      </p:sp>
    </p:spTree>
    <p:extLst>
      <p:ext uri="{BB962C8B-B14F-4D97-AF65-F5344CB8AC3E}">
        <p14:creationId xmlns:p14="http://schemas.microsoft.com/office/powerpoint/2010/main" val="42855440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30725"/>
          </a:xfrm>
        </p:spPr>
        <p:txBody>
          <a:bodyPr/>
          <a:lstStyle/>
          <a:p>
            <a:pPr lvl="0"/>
            <a:endParaRPr lang="en-US" noProof="0" smtClean="0"/>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1C617A0F-3D28-48DC-AFF2-1750C62501D9}" type="slidenum">
              <a:rPr lang="en-US"/>
              <a:pPr>
                <a:defRPr/>
              </a:pPr>
              <a:t>‹#›</a:t>
            </a:fld>
            <a:endParaRPr lang="en-US"/>
          </a:p>
        </p:txBody>
      </p:sp>
    </p:spTree>
    <p:extLst>
      <p:ext uri="{BB962C8B-B14F-4D97-AF65-F5344CB8AC3E}">
        <p14:creationId xmlns:p14="http://schemas.microsoft.com/office/powerpoint/2010/main" val="3352283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12B68E16-60C0-45C8-A049-4CBE4482A9A4}" type="slidenum">
              <a:rPr lang="en-US"/>
              <a:pPr>
                <a:defRPr/>
              </a:pPr>
              <a:t>‹#›</a:t>
            </a:fld>
            <a:endParaRPr lang="en-US"/>
          </a:p>
        </p:txBody>
      </p:sp>
    </p:spTree>
    <p:extLst>
      <p:ext uri="{BB962C8B-B14F-4D97-AF65-F5344CB8AC3E}">
        <p14:creationId xmlns:p14="http://schemas.microsoft.com/office/powerpoint/2010/main" val="631759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020BABAA-91E4-4C76-8956-B33AABFD9E1E}" type="slidenum">
              <a:rPr lang="en-US"/>
              <a:pPr>
                <a:defRPr/>
              </a:pPr>
              <a:t>‹#›</a:t>
            </a:fld>
            <a:endParaRPr lang="en-US"/>
          </a:p>
        </p:txBody>
      </p:sp>
    </p:spTree>
    <p:extLst>
      <p:ext uri="{BB962C8B-B14F-4D97-AF65-F5344CB8AC3E}">
        <p14:creationId xmlns:p14="http://schemas.microsoft.com/office/powerpoint/2010/main" val="2594049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C49BA2C5-F432-455C-8C77-D658854A3229}" type="slidenum">
              <a:rPr lang="en-US"/>
              <a:pPr>
                <a:defRPr/>
              </a:pPr>
              <a:t>‹#›</a:t>
            </a:fld>
            <a:endParaRPr lang="en-US"/>
          </a:p>
        </p:txBody>
      </p:sp>
    </p:spTree>
    <p:extLst>
      <p:ext uri="{BB962C8B-B14F-4D97-AF65-F5344CB8AC3E}">
        <p14:creationId xmlns:p14="http://schemas.microsoft.com/office/powerpoint/2010/main" val="1723460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EDEB4B2B-EC1C-4DF9-8EFF-9574BAAFCF2F}" type="slidenum">
              <a:rPr lang="en-US"/>
              <a:pPr>
                <a:defRPr/>
              </a:pPr>
              <a:t>‹#›</a:t>
            </a:fld>
            <a:endParaRPr lang="en-US"/>
          </a:p>
        </p:txBody>
      </p:sp>
    </p:spTree>
    <p:extLst>
      <p:ext uri="{BB962C8B-B14F-4D97-AF65-F5344CB8AC3E}">
        <p14:creationId xmlns:p14="http://schemas.microsoft.com/office/powerpoint/2010/main" val="351698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258D7229-EC95-496E-8990-7354AC0DFA5B}" type="slidenum">
              <a:rPr lang="en-US"/>
              <a:pPr>
                <a:defRPr/>
              </a:pPr>
              <a:t>‹#›</a:t>
            </a:fld>
            <a:endParaRPr lang="en-US"/>
          </a:p>
        </p:txBody>
      </p:sp>
    </p:spTree>
    <p:extLst>
      <p:ext uri="{BB962C8B-B14F-4D97-AF65-F5344CB8AC3E}">
        <p14:creationId xmlns:p14="http://schemas.microsoft.com/office/powerpoint/2010/main" val="1590070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1C78D8E8-56E6-4106-BE62-4091E33B7A78}" type="slidenum">
              <a:rPr lang="en-US"/>
              <a:pPr>
                <a:defRPr/>
              </a:pPr>
              <a:t>‹#›</a:t>
            </a:fld>
            <a:endParaRPr lang="en-US"/>
          </a:p>
        </p:txBody>
      </p:sp>
    </p:spTree>
    <p:extLst>
      <p:ext uri="{BB962C8B-B14F-4D97-AF65-F5344CB8AC3E}">
        <p14:creationId xmlns:p14="http://schemas.microsoft.com/office/powerpoint/2010/main" val="3835802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0FCBA7A9-C3FF-4F6C-AE27-27D48156F73C}" type="slidenum">
              <a:rPr lang="en-US"/>
              <a:pPr>
                <a:defRPr/>
              </a:pPr>
              <a:t>‹#›</a:t>
            </a:fld>
            <a:endParaRPr lang="en-US"/>
          </a:p>
        </p:txBody>
      </p:sp>
    </p:spTree>
    <p:extLst>
      <p:ext uri="{BB962C8B-B14F-4D97-AF65-F5344CB8AC3E}">
        <p14:creationId xmlns:p14="http://schemas.microsoft.com/office/powerpoint/2010/main" val="581175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27019DBB-7643-44C2-B7AB-5F0D2F1C0A4A}" type="slidenum">
              <a:rPr lang="en-US"/>
              <a:pPr>
                <a:defRPr/>
              </a:pPr>
              <a:t>‹#›</a:t>
            </a:fld>
            <a:endParaRPr lang="en-US"/>
          </a:p>
        </p:txBody>
      </p:sp>
    </p:spTree>
    <p:extLst>
      <p:ext uri="{BB962C8B-B14F-4D97-AF65-F5344CB8AC3E}">
        <p14:creationId xmlns:p14="http://schemas.microsoft.com/office/powerpoint/2010/main" val="4214790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BC440D25-05DE-4568-846A-7DF60B0ACFD1}" type="slidenum">
              <a:rPr lang="en-US"/>
              <a:pPr>
                <a:defRPr/>
              </a:pPr>
              <a:t>‹#›</a:t>
            </a:fld>
            <a:endParaRPr lang="en-US"/>
          </a:p>
        </p:txBody>
      </p:sp>
    </p:spTree>
    <p:extLst>
      <p:ext uri="{BB962C8B-B14F-4D97-AF65-F5344CB8AC3E}">
        <p14:creationId xmlns:p14="http://schemas.microsoft.com/office/powerpoint/2010/main" val="650557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071563" y="304800"/>
            <a:ext cx="7615237" cy="1106488"/>
            <a:chOff x="675" y="192"/>
            <a:chExt cx="4797" cy="697"/>
          </a:xfrm>
        </p:grpSpPr>
        <p:sp>
          <p:nvSpPr>
            <p:cNvPr id="99331" name="Oval 3"/>
            <p:cNvSpPr>
              <a:spLocks noChangeArrowheads="1"/>
            </p:cNvSpPr>
            <p:nvPr/>
          </p:nvSpPr>
          <p:spPr bwMode="hidden">
            <a:xfrm flipH="1">
              <a:off x="3067" y="192"/>
              <a:ext cx="696" cy="696"/>
            </a:xfrm>
            <a:prstGeom prst="ellipse">
              <a:avLst/>
            </a:prstGeom>
            <a:solidFill>
              <a:schemeClr val="accent2"/>
            </a:solidFill>
            <a:ln w="28575">
              <a:noFill/>
              <a:round/>
              <a:headEnd/>
              <a:tailEnd/>
            </a:ln>
            <a:effectLst/>
          </p:spPr>
          <p:txBody>
            <a:bodyPr wrap="none" anchor="ctr"/>
            <a:lstStyle/>
            <a:p>
              <a:pPr algn="ctr" eaLnBrk="1" hangingPunct="1">
                <a:defRPr/>
              </a:pPr>
              <a:endParaRPr lang="en-US" sz="2400">
                <a:latin typeface="Times New Roman" pitchFamily="18" charset="0"/>
              </a:endParaRPr>
            </a:p>
          </p:txBody>
        </p:sp>
        <p:sp>
          <p:nvSpPr>
            <p:cNvPr id="99332" name="Oval 4"/>
            <p:cNvSpPr>
              <a:spLocks noChangeArrowheads="1"/>
            </p:cNvSpPr>
            <p:nvPr/>
          </p:nvSpPr>
          <p:spPr bwMode="hidden">
            <a:xfrm flipH="1">
              <a:off x="4777" y="192"/>
              <a:ext cx="695" cy="696"/>
            </a:xfrm>
            <a:prstGeom prst="ellipse">
              <a:avLst/>
            </a:prstGeom>
            <a:solidFill>
              <a:schemeClr val="accent2"/>
            </a:solidFill>
            <a:ln w="28575">
              <a:noFill/>
              <a:round/>
              <a:headEnd/>
              <a:tailEnd/>
            </a:ln>
            <a:effectLst/>
          </p:spPr>
          <p:txBody>
            <a:bodyPr wrap="none" anchor="ctr"/>
            <a:lstStyle/>
            <a:p>
              <a:pPr algn="ctr" eaLnBrk="1" hangingPunct="1">
                <a:defRPr/>
              </a:pPr>
              <a:endParaRPr lang="en-US" sz="2400">
                <a:latin typeface="Times New Roman" pitchFamily="18" charset="0"/>
              </a:endParaRPr>
            </a:p>
          </p:txBody>
        </p:sp>
        <p:sp>
          <p:nvSpPr>
            <p:cNvPr id="99333" name="Oval 5"/>
            <p:cNvSpPr>
              <a:spLocks noChangeArrowheads="1"/>
            </p:cNvSpPr>
            <p:nvPr/>
          </p:nvSpPr>
          <p:spPr bwMode="hidden">
            <a:xfrm flipH="1">
              <a:off x="675" y="193"/>
              <a:ext cx="695" cy="696"/>
            </a:xfrm>
            <a:prstGeom prst="ellipse">
              <a:avLst/>
            </a:prstGeom>
            <a:solidFill>
              <a:schemeClr val="accent2"/>
            </a:solidFill>
            <a:ln w="28575">
              <a:noFill/>
              <a:round/>
              <a:headEnd/>
              <a:tailEnd/>
            </a:ln>
            <a:effectLst/>
          </p:spPr>
          <p:txBody>
            <a:bodyPr wrap="none" anchor="ctr"/>
            <a:lstStyle/>
            <a:p>
              <a:pPr algn="ctr" eaLnBrk="1" hangingPunct="1">
                <a:defRPr/>
              </a:pPr>
              <a:endParaRPr lang="en-US" sz="2400">
                <a:latin typeface="Times New Roman" pitchFamily="18" charset="0"/>
              </a:endParaRPr>
            </a:p>
          </p:txBody>
        </p:sp>
        <p:sp>
          <p:nvSpPr>
            <p:cNvPr id="99334" name="Oval 6"/>
            <p:cNvSpPr>
              <a:spLocks noChangeArrowheads="1"/>
            </p:cNvSpPr>
            <p:nvPr/>
          </p:nvSpPr>
          <p:spPr bwMode="hidden">
            <a:xfrm flipH="1">
              <a:off x="3984" y="192"/>
              <a:ext cx="695" cy="696"/>
            </a:xfrm>
            <a:prstGeom prst="ellipse">
              <a:avLst/>
            </a:prstGeom>
            <a:noFill/>
            <a:ln w="28575">
              <a:solidFill>
                <a:schemeClr val="accent2"/>
              </a:solidFill>
              <a:round/>
              <a:headEnd/>
              <a:tailEnd/>
            </a:ln>
            <a:effectLst/>
          </p:spPr>
          <p:txBody>
            <a:bodyPr wrap="none" anchor="ctr"/>
            <a:lstStyle/>
            <a:p>
              <a:pPr algn="ctr" eaLnBrk="1" hangingPunct="1">
                <a:defRPr/>
              </a:pPr>
              <a:endParaRPr lang="en-US" sz="2400">
                <a:latin typeface="Times New Roman" pitchFamily="18" charset="0"/>
              </a:endParaRPr>
            </a:p>
          </p:txBody>
        </p:sp>
        <p:sp>
          <p:nvSpPr>
            <p:cNvPr id="99335" name="Oval 7"/>
            <p:cNvSpPr>
              <a:spLocks noChangeArrowheads="1"/>
            </p:cNvSpPr>
            <p:nvPr/>
          </p:nvSpPr>
          <p:spPr bwMode="hidden">
            <a:xfrm flipH="1">
              <a:off x="1486" y="192"/>
              <a:ext cx="695" cy="696"/>
            </a:xfrm>
            <a:prstGeom prst="ellipse">
              <a:avLst/>
            </a:prstGeom>
            <a:noFill/>
            <a:ln w="28575">
              <a:solidFill>
                <a:schemeClr val="accent2"/>
              </a:solidFill>
              <a:round/>
              <a:headEnd/>
              <a:tailEnd/>
            </a:ln>
            <a:effectLst/>
          </p:spPr>
          <p:txBody>
            <a:bodyPr wrap="none" anchor="ctr"/>
            <a:lstStyle/>
            <a:p>
              <a:pPr algn="ctr" eaLnBrk="1" hangingPunct="1">
                <a:defRPr/>
              </a:pPr>
              <a:endParaRPr lang="en-US" sz="2400">
                <a:latin typeface="Times New Roman" pitchFamily="18" charset="0"/>
              </a:endParaRPr>
            </a:p>
          </p:txBody>
        </p:sp>
      </p:grpSp>
      <p:sp>
        <p:nvSpPr>
          <p:cNvPr id="1027" name="Rectangle 8"/>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9337" name="Rectangle 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smtClean="0">
                <a:latin typeface="Arial" charset="0"/>
              </a:defRPr>
            </a:lvl1pPr>
          </a:lstStyle>
          <a:p>
            <a:pPr>
              <a:defRPr/>
            </a:pPr>
            <a:endParaRPr lang="en-US"/>
          </a:p>
        </p:txBody>
      </p:sp>
      <p:sp>
        <p:nvSpPr>
          <p:cNvPr id="99338"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smtClean="0">
                <a:latin typeface="Arial" charset="0"/>
              </a:defRPr>
            </a:lvl1pPr>
          </a:lstStyle>
          <a:p>
            <a:pPr>
              <a:defRPr/>
            </a:pPr>
            <a:endParaRPr lang="en-US"/>
          </a:p>
        </p:txBody>
      </p:sp>
      <p:sp>
        <p:nvSpPr>
          <p:cNvPr id="99339" name="Rectangle 1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smtClean="0">
                <a:latin typeface="Arial" charset="0"/>
              </a:defRPr>
            </a:lvl1pPr>
          </a:lstStyle>
          <a:p>
            <a:pPr>
              <a:defRPr/>
            </a:pPr>
            <a:fld id="{F7DE0540-333C-4FFA-9B95-03C7D0C8AD9C}" type="slidenum">
              <a:rPr lang="en-US"/>
              <a:pPr>
                <a:defRPr/>
              </a:pPr>
              <a:t>‹#›</a:t>
            </a:fld>
            <a:endParaRPr lang="en-US"/>
          </a:p>
        </p:txBody>
      </p:sp>
      <p:sp>
        <p:nvSpPr>
          <p:cNvPr id="1031" name="Rectangle 1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80"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Lst>
  <p:timing>
    <p:tnLst>
      <p:par>
        <p:cTn id="1" dur="indefinite" restart="never" nodeType="tmRoot"/>
      </p:par>
    </p:tn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biologyinmotion.com/evol/" TargetMode="External"/><Relationship Id="rId2" Type="http://schemas.openxmlformats.org/officeDocument/2006/relationships/hyperlink" Target="http://www.pbs.org/wgbh/evolution/library/11/2/quicktime/e_s_4.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hyperlink" Target="http://www.pbs.org/wgbh/evolution/library/05/2/l_052_04.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mhhe.com/biosci/esp/2001_gbio/folder_structure/ev/m2/s2/index.htm" TargetMode="External"/><Relationship Id="rId1" Type="http://schemas.openxmlformats.org/officeDocument/2006/relationships/slideLayout" Target="../slideLayouts/slideLayout13.xml"/><Relationship Id="rId4" Type="http://schemas.openxmlformats.org/officeDocument/2006/relationships/hyperlink" Target="http://www.pbs.org/wgbh/evolution/library/05/2/l_052_04.html"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pbs.org/wgbh/nova/origins/essential.html"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hyperlink" Target="http://www.mhhe.com/biosci/esp/2001_gbio/folder_structure/ev/m3/s2/evm3s2_4.htm" TargetMode="External"/><Relationship Id="rId2" Type="http://schemas.openxmlformats.org/officeDocument/2006/relationships/hyperlink" Target="http://users.rcn.com/jkimball.ma.ultranet/BiologyPages/S/Speciation.html"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pbs.org/wgbh/evolution/library/01/3/l_013_01.html"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pbs.org/wgbh/evolution/library/01/5/quicktime/l_015_03.html"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www.pbs.org/wgbh/evolution/darwin/origin/"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hyperlink" Target="http://www.pbs.org/wgbh/evolution/library/03/2/quicktime/l_032_02.html"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pbs.org/wgbh/nova/origins/life.html"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www.mhhe.com/biosci/esp/2001_gbio/folder_structure/ev/m1/s5/index.htm" TargetMode="External"/><Relationship Id="rId2" Type="http://schemas.openxmlformats.org/officeDocument/2006/relationships/hyperlink" Target="http://www.pbs.org/wgbh/evolution/library/11/2/quicktime/e_s_3.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14400" y="0"/>
            <a:ext cx="7721600" cy="1143000"/>
          </a:xfrm>
        </p:spPr>
        <p:txBody>
          <a:bodyPr/>
          <a:lstStyle/>
          <a:p>
            <a:pPr eaLnBrk="1" hangingPunct="1"/>
            <a:r>
              <a:rPr lang="en-US" smtClean="0"/>
              <a:t>Evolution and Biodiversity </a:t>
            </a:r>
          </a:p>
        </p:txBody>
      </p:sp>
      <p:sp>
        <p:nvSpPr>
          <p:cNvPr id="3075" name="Rectangle 3"/>
          <p:cNvSpPr>
            <a:spLocks noGrp="1" noChangeArrowheads="1"/>
          </p:cNvSpPr>
          <p:nvPr>
            <p:ph type="subTitle" idx="1"/>
          </p:nvPr>
        </p:nvSpPr>
        <p:spPr>
          <a:xfrm>
            <a:off x="1625600" y="5848350"/>
            <a:ext cx="6400800" cy="704850"/>
          </a:xfrm>
        </p:spPr>
        <p:txBody>
          <a:bodyPr/>
          <a:lstStyle/>
          <a:p>
            <a:pPr eaLnBrk="1" hangingPunct="1">
              <a:lnSpc>
                <a:spcPct val="80000"/>
              </a:lnSpc>
            </a:pPr>
            <a:r>
              <a:rPr lang="en-US" sz="1400" smtClean="0"/>
              <a:t>Miller Chapter 5</a:t>
            </a:r>
          </a:p>
          <a:p>
            <a:pPr eaLnBrk="1" hangingPunct="1">
              <a:lnSpc>
                <a:spcPct val="80000"/>
              </a:lnSpc>
            </a:pPr>
            <a:r>
              <a:rPr lang="en-US" sz="1400" smtClean="0"/>
              <a:t>Powerpoint Adapted from: http://yhspatriot.yorktown.arlington.k12.va.us/~mzito/APES/PPTs/Evolution.ppt</a:t>
            </a:r>
          </a:p>
        </p:txBody>
      </p:sp>
      <p:grpSp>
        <p:nvGrpSpPr>
          <p:cNvPr id="3076" name="Group 4"/>
          <p:cNvGrpSpPr>
            <a:grpSpLocks/>
          </p:cNvGrpSpPr>
          <p:nvPr/>
        </p:nvGrpSpPr>
        <p:grpSpPr bwMode="auto">
          <a:xfrm>
            <a:off x="1981200" y="990600"/>
            <a:ext cx="6324600" cy="4910138"/>
            <a:chOff x="687" y="112"/>
            <a:chExt cx="5073" cy="4133"/>
          </a:xfrm>
        </p:grpSpPr>
        <p:sp>
          <p:nvSpPr>
            <p:cNvPr id="3077" name="Text Box 5"/>
            <p:cNvSpPr txBox="1">
              <a:spLocks noChangeArrowheads="1"/>
            </p:cNvSpPr>
            <p:nvPr/>
          </p:nvSpPr>
          <p:spPr bwMode="auto">
            <a:xfrm>
              <a:off x="4752" y="3944"/>
              <a:ext cx="1008"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endParaRPr lang="en-US" altLang="en-US" sz="1200" b="1"/>
            </a:p>
          </p:txBody>
        </p:sp>
        <p:pic>
          <p:nvPicPr>
            <p:cNvPr id="307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 y="112"/>
              <a:ext cx="4058" cy="4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609600" y="304800"/>
            <a:ext cx="7924800" cy="1143000"/>
          </a:xfrm>
        </p:spPr>
        <p:txBody>
          <a:bodyPr/>
          <a:lstStyle/>
          <a:p>
            <a:pPr eaLnBrk="1" hangingPunct="1"/>
            <a:r>
              <a:rPr lang="en-US" sz="4000" b="1" smtClean="0">
                <a:solidFill>
                  <a:srgbClr val="FFCC00"/>
                </a:solidFill>
              </a:rPr>
              <a:t>Unifying Principles of Evolution</a:t>
            </a:r>
            <a:endParaRPr lang="en-US" sz="4000" b="1" u="sng" smtClean="0">
              <a:solidFill>
                <a:srgbClr val="FFCC00"/>
              </a:solidFill>
            </a:endParaRPr>
          </a:p>
        </p:txBody>
      </p:sp>
      <p:sp>
        <p:nvSpPr>
          <p:cNvPr id="12291" name="Rectangle 3"/>
          <p:cNvSpPr>
            <a:spLocks noGrp="1" noChangeArrowheads="1"/>
          </p:cNvSpPr>
          <p:nvPr>
            <p:ph type="subTitle" idx="1"/>
          </p:nvPr>
        </p:nvSpPr>
        <p:spPr>
          <a:xfrm>
            <a:off x="914400" y="1447800"/>
            <a:ext cx="7696200" cy="1752600"/>
          </a:xfrm>
        </p:spPr>
        <p:txBody>
          <a:bodyPr/>
          <a:lstStyle/>
          <a:p>
            <a:pPr algn="l" eaLnBrk="1" hangingPunct="1"/>
            <a:r>
              <a:rPr lang="en-US" b="1" smtClean="0"/>
              <a:t>*Nature- The combined influences of physical and biological limiting factors* acting upon an organism.</a:t>
            </a:r>
          </a:p>
        </p:txBody>
      </p:sp>
      <p:pic>
        <p:nvPicPr>
          <p:cNvPr id="12292" name="Picture 4" descr="Trees and Inl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048000"/>
            <a:ext cx="44196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85800" y="304800"/>
            <a:ext cx="7924800" cy="1219200"/>
          </a:xfrm>
        </p:spPr>
        <p:txBody>
          <a:bodyPr/>
          <a:lstStyle/>
          <a:p>
            <a:pPr eaLnBrk="1" hangingPunct="1"/>
            <a:r>
              <a:rPr lang="en-US" sz="4000" b="1" smtClean="0">
                <a:solidFill>
                  <a:srgbClr val="FFCC00"/>
                </a:solidFill>
              </a:rPr>
              <a:t>Unifying Principles of Evolution</a:t>
            </a:r>
            <a:endParaRPr lang="en-US" sz="4000" b="1" u="sng" smtClean="0">
              <a:solidFill>
                <a:srgbClr val="FFCC00"/>
              </a:solidFill>
            </a:endParaRPr>
          </a:p>
        </p:txBody>
      </p:sp>
      <p:sp>
        <p:nvSpPr>
          <p:cNvPr id="13315" name="Rectangle 3"/>
          <p:cNvSpPr>
            <a:spLocks noGrp="1" noChangeArrowheads="1"/>
          </p:cNvSpPr>
          <p:nvPr>
            <p:ph type="subTitle" idx="1"/>
          </p:nvPr>
        </p:nvSpPr>
        <p:spPr>
          <a:xfrm>
            <a:off x="762000" y="1371600"/>
            <a:ext cx="7620000" cy="1752600"/>
          </a:xfrm>
        </p:spPr>
        <p:txBody>
          <a:bodyPr/>
          <a:lstStyle/>
          <a:p>
            <a:pPr algn="l" eaLnBrk="1" hangingPunct="1">
              <a:lnSpc>
                <a:spcPct val="80000"/>
              </a:lnSpc>
            </a:pPr>
            <a:r>
              <a:rPr lang="en-US" sz="2400" b="1" smtClean="0"/>
              <a:t>*Limiting Factor- Any factor (physical or biological) which regulates</a:t>
            </a:r>
          </a:p>
          <a:p>
            <a:pPr algn="l" eaLnBrk="1" hangingPunct="1">
              <a:lnSpc>
                <a:spcPct val="80000"/>
              </a:lnSpc>
            </a:pPr>
            <a:r>
              <a:rPr lang="en-US" sz="2400" b="1" smtClean="0"/>
              <a:t> the welfare of an</a:t>
            </a:r>
            <a:r>
              <a:rPr lang="en-US" sz="2800" b="1" smtClean="0"/>
              <a:t> </a:t>
            </a:r>
            <a:r>
              <a:rPr lang="en-US" sz="2400" b="1" smtClean="0"/>
              <a:t>organism</a:t>
            </a:r>
          </a:p>
          <a:p>
            <a:pPr marL="457200" lvl="1" indent="0" eaLnBrk="1" hangingPunct="1">
              <a:lnSpc>
                <a:spcPct val="80000"/>
              </a:lnSpc>
            </a:pPr>
            <a:r>
              <a:rPr lang="en-US" sz="2000" b="1" smtClean="0"/>
              <a:t>Disease, competition, predation, environmental change, etc.</a:t>
            </a:r>
          </a:p>
          <a:p>
            <a:pPr algn="l" eaLnBrk="1" hangingPunct="1">
              <a:lnSpc>
                <a:spcPct val="80000"/>
              </a:lnSpc>
            </a:pPr>
            <a:endParaRPr lang="en-US" sz="2400" b="1" smtClean="0"/>
          </a:p>
        </p:txBody>
      </p:sp>
      <p:grpSp>
        <p:nvGrpSpPr>
          <p:cNvPr id="13316" name="Group 4"/>
          <p:cNvGrpSpPr>
            <a:grpSpLocks/>
          </p:cNvGrpSpPr>
          <p:nvPr/>
        </p:nvGrpSpPr>
        <p:grpSpPr bwMode="auto">
          <a:xfrm>
            <a:off x="762000" y="3098800"/>
            <a:ext cx="7543800" cy="3549650"/>
            <a:chOff x="336" y="1952"/>
            <a:chExt cx="4752" cy="2236"/>
          </a:xfrm>
        </p:grpSpPr>
        <p:pic>
          <p:nvPicPr>
            <p:cNvPr id="13317" name="Picture 5" descr="Osprey and Fi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1952"/>
              <a:ext cx="1840" cy="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 descr="Syrin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0" y="2688"/>
              <a:ext cx="1968"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7" descr="Lav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4" y="2064"/>
              <a:ext cx="1427" cy="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8" descr="Forest Fir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6" y="2928"/>
              <a:ext cx="1680" cy="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1000"/>
            <a:ext cx="82423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z="3400" smtClean="0"/>
              <a:t>Darwinian Natural Selection</a:t>
            </a:r>
          </a:p>
        </p:txBody>
      </p:sp>
      <p:sp>
        <p:nvSpPr>
          <p:cNvPr id="15363" name="Rectangle 3"/>
          <p:cNvSpPr>
            <a:spLocks noGrp="1" noChangeArrowheads="1"/>
          </p:cNvSpPr>
          <p:nvPr>
            <p:ph type="body" idx="1"/>
          </p:nvPr>
        </p:nvSpPr>
        <p:spPr/>
        <p:txBody>
          <a:bodyPr/>
          <a:lstStyle/>
          <a:p>
            <a:pPr eaLnBrk="1" hangingPunct="1"/>
            <a:r>
              <a:rPr lang="en-US" smtClean="0"/>
              <a:t>Three conditions necessary for evolution by natural selection to occur:</a:t>
            </a:r>
          </a:p>
          <a:p>
            <a:pPr lvl="1" eaLnBrk="1" hangingPunct="1"/>
            <a:r>
              <a:rPr lang="en-US" smtClean="0"/>
              <a:t>Natural </a:t>
            </a:r>
            <a:r>
              <a:rPr lang="en-US" smtClean="0">
                <a:solidFill>
                  <a:schemeClr val="hlink"/>
                </a:solidFill>
              </a:rPr>
              <a:t>variability</a:t>
            </a:r>
            <a:r>
              <a:rPr lang="en-US" smtClean="0"/>
              <a:t> for a trait in a population</a:t>
            </a:r>
          </a:p>
          <a:p>
            <a:pPr lvl="1" eaLnBrk="1" hangingPunct="1"/>
            <a:r>
              <a:rPr lang="en-US" smtClean="0"/>
              <a:t>Trait must be </a:t>
            </a:r>
            <a:r>
              <a:rPr lang="en-US" smtClean="0">
                <a:solidFill>
                  <a:schemeClr val="hlink"/>
                </a:solidFill>
              </a:rPr>
              <a:t>heritable</a:t>
            </a:r>
          </a:p>
          <a:p>
            <a:pPr lvl="1" eaLnBrk="1" hangingPunct="1"/>
            <a:r>
              <a:rPr lang="en-US" smtClean="0"/>
              <a:t>Trait must lead to </a:t>
            </a:r>
            <a:r>
              <a:rPr lang="en-US" smtClean="0">
                <a:solidFill>
                  <a:schemeClr val="hlink"/>
                </a:solidFill>
              </a:rPr>
              <a:t>differential reproduction</a:t>
            </a:r>
          </a:p>
          <a:p>
            <a:pPr eaLnBrk="1" hangingPunct="1"/>
            <a:r>
              <a:rPr lang="en-US" b="1" smtClean="0">
                <a:solidFill>
                  <a:schemeClr val="hlink"/>
                </a:solidFill>
              </a:rPr>
              <a:t>A heritable trait that enables organisms to survive AND reproduce is called an adaptation</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z="3400" smtClean="0"/>
              <a:t>Steps of Evolution by Natural Selection</a:t>
            </a:r>
          </a:p>
        </p:txBody>
      </p:sp>
      <p:sp>
        <p:nvSpPr>
          <p:cNvPr id="16387" name="Rectangle 3"/>
          <p:cNvSpPr>
            <a:spLocks noGrp="1" noChangeArrowheads="1"/>
          </p:cNvSpPr>
          <p:nvPr>
            <p:ph type="body" idx="1"/>
          </p:nvPr>
        </p:nvSpPr>
        <p:spPr/>
        <p:txBody>
          <a:bodyPr/>
          <a:lstStyle/>
          <a:p>
            <a:pPr eaLnBrk="1" hangingPunct="1">
              <a:lnSpc>
                <a:spcPct val="90000"/>
              </a:lnSpc>
            </a:pPr>
            <a:r>
              <a:rPr lang="en-US" sz="2400" smtClean="0">
                <a:solidFill>
                  <a:schemeClr val="hlink"/>
                </a:solidFill>
              </a:rPr>
              <a:t>Genetic variation</a:t>
            </a:r>
            <a:r>
              <a:rPr lang="en-US" sz="2400" smtClean="0"/>
              <a:t> is added to genotype by mutation</a:t>
            </a:r>
          </a:p>
          <a:p>
            <a:pPr eaLnBrk="1" hangingPunct="1">
              <a:lnSpc>
                <a:spcPct val="90000"/>
              </a:lnSpc>
            </a:pPr>
            <a:r>
              <a:rPr lang="en-US" sz="2400" smtClean="0">
                <a:solidFill>
                  <a:schemeClr val="hlink"/>
                </a:solidFill>
              </a:rPr>
              <a:t>Mutations</a:t>
            </a:r>
            <a:r>
              <a:rPr lang="en-US" sz="2400" smtClean="0"/>
              <a:t> lead to changes in the phenotype</a:t>
            </a:r>
          </a:p>
          <a:p>
            <a:pPr eaLnBrk="1" hangingPunct="1">
              <a:lnSpc>
                <a:spcPct val="90000"/>
              </a:lnSpc>
            </a:pPr>
            <a:r>
              <a:rPr lang="en-US" sz="2400" smtClean="0"/>
              <a:t>Phenotype is acted upon by </a:t>
            </a:r>
            <a:r>
              <a:rPr lang="en-US" sz="2400" smtClean="0">
                <a:solidFill>
                  <a:schemeClr val="hlink"/>
                </a:solidFill>
              </a:rPr>
              <a:t>nat’l selection</a:t>
            </a:r>
          </a:p>
          <a:p>
            <a:pPr eaLnBrk="1" hangingPunct="1">
              <a:lnSpc>
                <a:spcPct val="90000"/>
              </a:lnSpc>
            </a:pPr>
            <a:r>
              <a:rPr lang="en-US" sz="2400" smtClean="0"/>
              <a:t>Individuals more suited to environment produce more offspring (</a:t>
            </a:r>
            <a:r>
              <a:rPr lang="en-US" sz="2400" smtClean="0">
                <a:solidFill>
                  <a:schemeClr val="hlink"/>
                </a:solidFill>
              </a:rPr>
              <a:t>contribute more to total gene pool of population)</a:t>
            </a:r>
          </a:p>
          <a:p>
            <a:pPr eaLnBrk="1" hangingPunct="1">
              <a:lnSpc>
                <a:spcPct val="90000"/>
              </a:lnSpc>
            </a:pPr>
            <a:r>
              <a:rPr lang="en-US" sz="2400" smtClean="0"/>
              <a:t>Population’s </a:t>
            </a:r>
            <a:r>
              <a:rPr lang="en-US" sz="2400" smtClean="0">
                <a:solidFill>
                  <a:schemeClr val="hlink"/>
                </a:solidFill>
              </a:rPr>
              <a:t>gene pool changes</a:t>
            </a:r>
            <a:r>
              <a:rPr lang="en-US" sz="2400" smtClean="0"/>
              <a:t> over time</a:t>
            </a:r>
          </a:p>
          <a:p>
            <a:pPr eaLnBrk="1" hangingPunct="1">
              <a:lnSpc>
                <a:spcPct val="90000"/>
              </a:lnSpc>
            </a:pPr>
            <a:r>
              <a:rPr lang="en-US" sz="2400" smtClean="0"/>
              <a:t>Speciation may occur if geographic and reproductive isolating mechanisms exist…</a:t>
            </a:r>
          </a:p>
          <a:p>
            <a:pPr eaLnBrk="1" hangingPunct="1">
              <a:lnSpc>
                <a:spcPct val="90000"/>
              </a:lnSpc>
            </a:pPr>
            <a:r>
              <a:rPr lang="en-US" sz="2400" smtClean="0">
                <a:hlinkClick r:id="rId2"/>
              </a:rPr>
              <a:t>Natural Selection in action ...</a:t>
            </a:r>
          </a:p>
          <a:p>
            <a:pPr eaLnBrk="1" hangingPunct="1">
              <a:lnSpc>
                <a:spcPct val="90000"/>
              </a:lnSpc>
            </a:pPr>
            <a:r>
              <a:rPr lang="en-US" sz="2400" smtClean="0">
                <a:hlinkClick r:id="rId3"/>
              </a:rPr>
              <a:t>A demonstration...</a:t>
            </a:r>
            <a:endParaRPr lang="en-US" sz="2400" smtClean="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06400" y="228600"/>
            <a:ext cx="8280400" cy="1143000"/>
          </a:xfrm>
        </p:spPr>
        <p:txBody>
          <a:bodyPr/>
          <a:lstStyle/>
          <a:p>
            <a:pPr algn="ctr" eaLnBrk="1" hangingPunct="1"/>
            <a:r>
              <a:rPr lang="en-US" altLang="en-US" sz="3400" smtClean="0"/>
              <a:t>Selection Against or in Favor of Extreme Phenotypes</a:t>
            </a:r>
            <a:endParaRPr lang="en-US" altLang="en-US" smtClean="0"/>
          </a:p>
        </p:txBody>
      </p:sp>
      <p:sp>
        <p:nvSpPr>
          <p:cNvPr id="17411" name="Rectangle 3"/>
          <p:cNvSpPr>
            <a:spLocks noGrp="1" noChangeArrowheads="1"/>
          </p:cNvSpPr>
          <p:nvPr>
            <p:ph type="body" sz="half" idx="1"/>
          </p:nvPr>
        </p:nvSpPr>
        <p:spPr>
          <a:xfrm>
            <a:off x="457200" y="1885950"/>
            <a:ext cx="4419600" cy="4514850"/>
          </a:xfrm>
        </p:spPr>
        <p:txBody>
          <a:bodyPr/>
          <a:lstStyle/>
          <a:p>
            <a:pPr eaLnBrk="1" hangingPunct="1">
              <a:lnSpc>
                <a:spcPct val="120000"/>
              </a:lnSpc>
            </a:pPr>
            <a:r>
              <a:rPr lang="en-US" altLang="en-US" sz="2800" b="1" smtClean="0">
                <a:solidFill>
                  <a:schemeClr val="hlink"/>
                </a:solidFill>
              </a:rPr>
              <a:t>Stabilizing Selection</a:t>
            </a:r>
          </a:p>
          <a:p>
            <a:pPr lvl="1" eaLnBrk="1" hangingPunct="1">
              <a:lnSpc>
                <a:spcPct val="120000"/>
              </a:lnSpc>
            </a:pPr>
            <a:r>
              <a:rPr lang="en-US" altLang="en-US" sz="2300" b="1" smtClean="0"/>
              <a:t>Intermediate forms of a trait are favored</a:t>
            </a:r>
          </a:p>
          <a:p>
            <a:pPr lvl="1" eaLnBrk="1" hangingPunct="1">
              <a:lnSpc>
                <a:spcPct val="120000"/>
              </a:lnSpc>
            </a:pPr>
            <a:r>
              <a:rPr lang="en-US" altLang="en-US" sz="2300" b="1" smtClean="0"/>
              <a:t>Alleles that specify extreme forms are eliminated from a population</a:t>
            </a:r>
          </a:p>
          <a:p>
            <a:pPr lvl="1" eaLnBrk="1" hangingPunct="1">
              <a:lnSpc>
                <a:spcPct val="120000"/>
              </a:lnSpc>
            </a:pPr>
            <a:r>
              <a:rPr lang="en-US" altLang="en-US" sz="2300" b="1" smtClean="0"/>
              <a:t>EX: Birth Weight and Clutch Size</a:t>
            </a:r>
          </a:p>
        </p:txBody>
      </p:sp>
      <p:pic>
        <p:nvPicPr>
          <p:cNvPr id="17412" name="Picture 4" descr="U18_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600200"/>
            <a:ext cx="3481388"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solidFill>
                  <a:srgbClr val="CC3399"/>
                </a:solidFill>
              </a:rPr>
              <a:t>Stabilizing Selection</a:t>
            </a:r>
          </a:p>
        </p:txBody>
      </p:sp>
      <p:grpSp>
        <p:nvGrpSpPr>
          <p:cNvPr id="18435" name="Group 3"/>
          <p:cNvGrpSpPr>
            <a:grpSpLocks/>
          </p:cNvGrpSpPr>
          <p:nvPr/>
        </p:nvGrpSpPr>
        <p:grpSpPr bwMode="auto">
          <a:xfrm>
            <a:off x="914400" y="1600200"/>
            <a:ext cx="8001000" cy="4986338"/>
            <a:chOff x="136" y="314"/>
            <a:chExt cx="5624" cy="3842"/>
          </a:xfrm>
        </p:grpSpPr>
        <p:pic>
          <p:nvPicPr>
            <p:cNvPr id="184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 y="913"/>
              <a:ext cx="1945" cy="1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0" y="913"/>
              <a:ext cx="1901" cy="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 Box 6"/>
            <p:cNvSpPr txBox="1">
              <a:spLocks noChangeArrowheads="1"/>
            </p:cNvSpPr>
            <p:nvPr/>
          </p:nvSpPr>
          <p:spPr bwMode="auto">
            <a:xfrm>
              <a:off x="2908" y="314"/>
              <a:ext cx="129"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endParaRPr lang="en-US" altLang="en-US" b="1"/>
            </a:p>
          </p:txBody>
        </p:sp>
        <p:sp>
          <p:nvSpPr>
            <p:cNvPr id="18439" name="Text Box 7"/>
            <p:cNvSpPr txBox="1">
              <a:spLocks noChangeArrowheads="1"/>
            </p:cNvSpPr>
            <p:nvPr/>
          </p:nvSpPr>
          <p:spPr bwMode="auto">
            <a:xfrm>
              <a:off x="668" y="2757"/>
              <a:ext cx="1343"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1600"/>
                <a:t>Coloration of snails</a:t>
              </a:r>
            </a:p>
          </p:txBody>
        </p:sp>
        <p:sp>
          <p:nvSpPr>
            <p:cNvPr id="18440" name="Text Box 8"/>
            <p:cNvSpPr txBox="1">
              <a:spLocks noChangeArrowheads="1"/>
            </p:cNvSpPr>
            <p:nvPr/>
          </p:nvSpPr>
          <p:spPr bwMode="auto">
            <a:xfrm>
              <a:off x="353" y="1176"/>
              <a:ext cx="753"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1400"/>
                <a:t>Light snails</a:t>
              </a:r>
            </a:p>
            <a:p>
              <a:pPr algn="ctr"/>
              <a:r>
                <a:rPr lang="en-US" altLang="en-US" sz="1400"/>
                <a:t>eliminated</a:t>
              </a:r>
            </a:p>
          </p:txBody>
        </p:sp>
        <p:sp>
          <p:nvSpPr>
            <p:cNvPr id="18441" name="Text Box 9"/>
            <p:cNvSpPr txBox="1">
              <a:spLocks noChangeArrowheads="1"/>
            </p:cNvSpPr>
            <p:nvPr/>
          </p:nvSpPr>
          <p:spPr bwMode="auto">
            <a:xfrm>
              <a:off x="1542" y="1168"/>
              <a:ext cx="747"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1400"/>
                <a:t>Dark snails</a:t>
              </a:r>
            </a:p>
            <a:p>
              <a:r>
                <a:rPr lang="en-US" altLang="en-US" sz="1400"/>
                <a:t>eliminated</a:t>
              </a:r>
            </a:p>
          </p:txBody>
        </p:sp>
        <p:sp>
          <p:nvSpPr>
            <p:cNvPr id="18442" name="Text Box 10"/>
            <p:cNvSpPr txBox="1">
              <a:spLocks noChangeArrowheads="1"/>
            </p:cNvSpPr>
            <p:nvPr/>
          </p:nvSpPr>
          <p:spPr bwMode="auto">
            <a:xfrm rot="-5400000">
              <a:off x="-568" y="1550"/>
              <a:ext cx="1645"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1600"/>
                <a:t>Number of individuals</a:t>
              </a:r>
            </a:p>
          </p:txBody>
        </p:sp>
        <p:sp>
          <p:nvSpPr>
            <p:cNvPr id="18443" name="Text Box 11"/>
            <p:cNvSpPr txBox="1">
              <a:spLocks noChangeArrowheads="1"/>
            </p:cNvSpPr>
            <p:nvPr/>
          </p:nvSpPr>
          <p:spPr bwMode="auto">
            <a:xfrm>
              <a:off x="4094" y="2757"/>
              <a:ext cx="1342"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1600"/>
                <a:t>Coloration of snails</a:t>
              </a:r>
            </a:p>
          </p:txBody>
        </p:sp>
        <p:sp>
          <p:nvSpPr>
            <p:cNvPr id="18444" name="Text Box 12"/>
            <p:cNvSpPr txBox="1">
              <a:spLocks noChangeArrowheads="1"/>
            </p:cNvSpPr>
            <p:nvPr/>
          </p:nvSpPr>
          <p:spPr bwMode="auto">
            <a:xfrm>
              <a:off x="3749" y="1233"/>
              <a:ext cx="884" cy="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1400"/>
                <a:t>Snails with</a:t>
              </a:r>
            </a:p>
            <a:p>
              <a:pPr algn="ctr"/>
              <a:r>
                <a:rPr lang="en-US" altLang="en-US" sz="1400"/>
                <a:t>extreme </a:t>
              </a:r>
            </a:p>
            <a:p>
              <a:pPr algn="ctr"/>
              <a:r>
                <a:rPr lang="en-US" altLang="en-US" sz="1400"/>
                <a:t>coloration are</a:t>
              </a:r>
            </a:p>
            <a:p>
              <a:pPr algn="ctr"/>
              <a:r>
                <a:rPr lang="en-US" altLang="en-US" sz="1400"/>
                <a:t>eliminated</a:t>
              </a:r>
            </a:p>
          </p:txBody>
        </p:sp>
        <p:sp>
          <p:nvSpPr>
            <p:cNvPr id="18445" name="Text Box 13"/>
            <p:cNvSpPr txBox="1">
              <a:spLocks noChangeArrowheads="1"/>
            </p:cNvSpPr>
            <p:nvPr/>
          </p:nvSpPr>
          <p:spPr bwMode="auto">
            <a:xfrm rot="-5400000">
              <a:off x="2877" y="1550"/>
              <a:ext cx="1645"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1600"/>
                <a:t>Number of individuals</a:t>
              </a:r>
            </a:p>
          </p:txBody>
        </p:sp>
        <p:sp>
          <p:nvSpPr>
            <p:cNvPr id="18446" name="Text Box 14"/>
            <p:cNvSpPr txBox="1">
              <a:spLocks noChangeArrowheads="1"/>
            </p:cNvSpPr>
            <p:nvPr/>
          </p:nvSpPr>
          <p:spPr bwMode="auto">
            <a:xfrm>
              <a:off x="1861" y="3064"/>
              <a:ext cx="2224"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1600"/>
                <a:t>Average remains the same</a:t>
              </a:r>
            </a:p>
            <a:p>
              <a:pPr algn="ctr"/>
              <a:r>
                <a:rPr lang="en-US" altLang="en-US" sz="1600"/>
                <a:t>Number of individuals with</a:t>
              </a:r>
            </a:p>
            <a:p>
              <a:pPr algn="ctr"/>
              <a:r>
                <a:rPr lang="en-US" altLang="en-US" sz="1600"/>
                <a:t>intermediate coloration increases</a:t>
              </a:r>
            </a:p>
            <a:p>
              <a:pPr algn="ctr"/>
              <a:endParaRPr lang="en-US" altLang="en-US" sz="1600"/>
            </a:p>
            <a:p>
              <a:pPr algn="ctr"/>
              <a:r>
                <a:rPr lang="en-US" altLang="en-US" sz="1600"/>
                <a:t>Eliminates Fringe Individuals</a:t>
              </a:r>
            </a:p>
          </p:txBody>
        </p:sp>
        <p:sp>
          <p:nvSpPr>
            <p:cNvPr id="18447" name="Text Box 15"/>
            <p:cNvSpPr txBox="1">
              <a:spLocks noChangeArrowheads="1"/>
            </p:cNvSpPr>
            <p:nvPr/>
          </p:nvSpPr>
          <p:spPr bwMode="auto">
            <a:xfrm>
              <a:off x="4752" y="3945"/>
              <a:ext cx="1008"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endParaRPr lang="en-US" altLang="en-US" sz="1200" b="1"/>
            </a:p>
          </p:txBody>
        </p:sp>
        <p:grpSp>
          <p:nvGrpSpPr>
            <p:cNvPr id="18448" name="Group 16"/>
            <p:cNvGrpSpPr>
              <a:grpSpLocks/>
            </p:cNvGrpSpPr>
            <p:nvPr/>
          </p:nvGrpSpPr>
          <p:grpSpPr bwMode="auto">
            <a:xfrm>
              <a:off x="2660" y="1203"/>
              <a:ext cx="622" cy="824"/>
              <a:chOff x="2544" y="1131"/>
              <a:chExt cx="622" cy="824"/>
            </a:xfrm>
          </p:grpSpPr>
          <p:sp>
            <p:nvSpPr>
              <p:cNvPr id="18451" name="Text Box 17"/>
              <p:cNvSpPr txBox="1">
                <a:spLocks noChangeArrowheads="1"/>
              </p:cNvSpPr>
              <p:nvPr/>
            </p:nvSpPr>
            <p:spPr bwMode="auto">
              <a:xfrm>
                <a:off x="2544" y="1131"/>
                <a:ext cx="622"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1400"/>
                  <a:t>Natural </a:t>
                </a:r>
              </a:p>
              <a:p>
                <a:pPr algn="ctr"/>
                <a:r>
                  <a:rPr lang="en-US" altLang="en-US" sz="1400"/>
                  <a:t>selection</a:t>
                </a:r>
              </a:p>
            </p:txBody>
          </p:sp>
          <p:sp>
            <p:nvSpPr>
              <p:cNvPr id="18452" name="AutoShape 18"/>
              <p:cNvSpPr>
                <a:spLocks noChangeArrowheads="1"/>
              </p:cNvSpPr>
              <p:nvPr/>
            </p:nvSpPr>
            <p:spPr bwMode="auto">
              <a:xfrm rot="-5400000">
                <a:off x="2694" y="1500"/>
                <a:ext cx="324" cy="586"/>
              </a:xfrm>
              <a:prstGeom prst="downArrow">
                <a:avLst>
                  <a:gd name="adj1" fmla="val 50000"/>
                  <a:gd name="adj2" fmla="val 68553"/>
                </a:avLst>
              </a:prstGeom>
              <a:solidFill>
                <a:srgbClr val="FF0000"/>
              </a:solidFill>
              <a:ln w="25400">
                <a:solidFill>
                  <a:srgbClr val="000000"/>
                </a:solidFill>
                <a:miter lim="800000"/>
                <a:headEnd type="none" w="med" len="lg"/>
                <a:tailEnd type="none" w="med" len="lg"/>
              </a:ln>
            </p:spPr>
            <p:txBody>
              <a:bodyPr wrap="none" anchor="ctr"/>
              <a:lstStyle/>
              <a:p>
                <a:endParaRPr lang="en-US"/>
              </a:p>
            </p:txBody>
          </p:sp>
        </p:grpSp>
        <p:sp>
          <p:nvSpPr>
            <p:cNvPr id="18449" name="Line 19"/>
            <p:cNvSpPr>
              <a:spLocks noChangeShapeType="1"/>
            </p:cNvSpPr>
            <p:nvPr/>
          </p:nvSpPr>
          <p:spPr bwMode="auto">
            <a:xfrm>
              <a:off x="728" y="1520"/>
              <a:ext cx="32" cy="728"/>
            </a:xfrm>
            <a:prstGeom prst="line">
              <a:avLst/>
            </a:prstGeom>
            <a:noFill/>
            <a:ln w="254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8450" name="Line 20"/>
            <p:cNvSpPr>
              <a:spLocks noChangeShapeType="1"/>
            </p:cNvSpPr>
            <p:nvPr/>
          </p:nvSpPr>
          <p:spPr bwMode="auto">
            <a:xfrm flipH="1">
              <a:off x="1856" y="1496"/>
              <a:ext cx="56" cy="736"/>
            </a:xfrm>
            <a:prstGeom prst="line">
              <a:avLst/>
            </a:prstGeom>
            <a:noFill/>
            <a:ln w="254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06400" y="228600"/>
            <a:ext cx="8432800" cy="1143000"/>
          </a:xfrm>
        </p:spPr>
        <p:txBody>
          <a:bodyPr/>
          <a:lstStyle/>
          <a:p>
            <a:pPr algn="ctr" eaLnBrk="1" hangingPunct="1"/>
            <a:r>
              <a:rPr lang="en-US" altLang="en-US" sz="3400" smtClean="0"/>
              <a:t>Selection Against or in Favor of Extreme Phenotypes</a:t>
            </a:r>
            <a:endParaRPr lang="en-US" altLang="en-US" smtClean="0"/>
          </a:p>
        </p:txBody>
      </p:sp>
      <p:sp>
        <p:nvSpPr>
          <p:cNvPr id="19459" name="Rectangle 3"/>
          <p:cNvSpPr>
            <a:spLocks noGrp="1" noChangeArrowheads="1"/>
          </p:cNvSpPr>
          <p:nvPr>
            <p:ph type="body" sz="half" idx="1"/>
          </p:nvPr>
        </p:nvSpPr>
        <p:spPr>
          <a:xfrm>
            <a:off x="457200" y="1600200"/>
            <a:ext cx="4292600" cy="4530725"/>
          </a:xfrm>
        </p:spPr>
        <p:txBody>
          <a:bodyPr/>
          <a:lstStyle/>
          <a:p>
            <a:pPr eaLnBrk="1" hangingPunct="1">
              <a:lnSpc>
                <a:spcPct val="120000"/>
              </a:lnSpc>
            </a:pPr>
            <a:r>
              <a:rPr lang="en-US" altLang="en-US" sz="2800" b="1" smtClean="0">
                <a:solidFill>
                  <a:schemeClr val="hlink"/>
                </a:solidFill>
              </a:rPr>
              <a:t>Disruptive Selection</a:t>
            </a:r>
          </a:p>
          <a:p>
            <a:pPr lvl="1" eaLnBrk="1" hangingPunct="1">
              <a:lnSpc>
                <a:spcPct val="120000"/>
              </a:lnSpc>
            </a:pPr>
            <a:r>
              <a:rPr lang="en-US" altLang="en-US" sz="2300" b="1" smtClean="0"/>
              <a:t>Both forms at extreme ends are favored</a:t>
            </a:r>
          </a:p>
          <a:p>
            <a:pPr lvl="1" eaLnBrk="1" hangingPunct="1">
              <a:lnSpc>
                <a:spcPct val="120000"/>
              </a:lnSpc>
            </a:pPr>
            <a:r>
              <a:rPr lang="en-US" altLang="en-US" sz="2300" b="1" smtClean="0"/>
              <a:t>Intermediate forms are eliminated</a:t>
            </a:r>
          </a:p>
          <a:p>
            <a:pPr lvl="1" eaLnBrk="1" hangingPunct="1">
              <a:lnSpc>
                <a:spcPct val="120000"/>
              </a:lnSpc>
            </a:pPr>
            <a:r>
              <a:rPr lang="en-US" altLang="en-US" sz="2300" b="1" smtClean="0"/>
              <a:t>Bill size in African finches</a:t>
            </a:r>
          </a:p>
        </p:txBody>
      </p:sp>
      <p:pic>
        <p:nvPicPr>
          <p:cNvPr id="19460" name="Picture 4" descr="U18_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576388"/>
            <a:ext cx="345757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09600" y="228600"/>
            <a:ext cx="7772400" cy="1143000"/>
          </a:xfrm>
        </p:spPr>
        <p:txBody>
          <a:bodyPr/>
          <a:lstStyle/>
          <a:p>
            <a:pPr algn="ctr" eaLnBrk="1" hangingPunct="1"/>
            <a:r>
              <a:rPr lang="en-US" altLang="en-US" sz="3400" smtClean="0"/>
              <a:t>Directional Change in the Range of Variation</a:t>
            </a:r>
            <a:endParaRPr lang="en-US" altLang="en-US" smtClean="0"/>
          </a:p>
        </p:txBody>
      </p:sp>
      <p:sp>
        <p:nvSpPr>
          <p:cNvPr id="20483" name="Rectangle 3"/>
          <p:cNvSpPr>
            <a:spLocks noGrp="1" noChangeArrowheads="1"/>
          </p:cNvSpPr>
          <p:nvPr>
            <p:ph type="body" sz="half" idx="1"/>
          </p:nvPr>
        </p:nvSpPr>
        <p:spPr>
          <a:xfrm>
            <a:off x="457200" y="1600200"/>
            <a:ext cx="4906963" cy="4530725"/>
          </a:xfrm>
        </p:spPr>
        <p:txBody>
          <a:bodyPr/>
          <a:lstStyle/>
          <a:p>
            <a:pPr eaLnBrk="1" hangingPunct="1">
              <a:lnSpc>
                <a:spcPct val="120000"/>
              </a:lnSpc>
            </a:pPr>
            <a:r>
              <a:rPr lang="en-US" altLang="en-US" sz="2800" b="1" smtClean="0"/>
              <a:t>Directional Selection</a:t>
            </a:r>
          </a:p>
          <a:p>
            <a:pPr lvl="1" eaLnBrk="1" hangingPunct="1">
              <a:lnSpc>
                <a:spcPct val="120000"/>
              </a:lnSpc>
            </a:pPr>
            <a:r>
              <a:rPr lang="en-US" altLang="en-US" sz="2300" b="1" smtClean="0"/>
              <a:t>Shift in allele frequency in a consistent direction</a:t>
            </a:r>
          </a:p>
          <a:p>
            <a:pPr eaLnBrk="1" hangingPunct="1">
              <a:lnSpc>
                <a:spcPct val="120000"/>
              </a:lnSpc>
            </a:pPr>
            <a:endParaRPr lang="en-US" altLang="en-US" sz="2800" b="1" smtClean="0"/>
          </a:p>
          <a:p>
            <a:pPr eaLnBrk="1" hangingPunct="1">
              <a:lnSpc>
                <a:spcPct val="120000"/>
              </a:lnSpc>
            </a:pPr>
            <a:r>
              <a:rPr lang="en-US" altLang="en-US" sz="2800" b="1" smtClean="0"/>
              <a:t>Phenotypic Variation in a population of butterflies</a:t>
            </a:r>
          </a:p>
        </p:txBody>
      </p:sp>
      <p:pic>
        <p:nvPicPr>
          <p:cNvPr id="20484" name="Picture 4" descr="U18_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600200"/>
            <a:ext cx="3352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762000" y="228600"/>
            <a:ext cx="7772400" cy="990600"/>
          </a:xfrm>
        </p:spPr>
        <p:txBody>
          <a:bodyPr/>
          <a:lstStyle/>
          <a:p>
            <a:pPr algn="ctr" eaLnBrk="1" hangingPunct="1"/>
            <a:r>
              <a:rPr lang="en-US" altLang="en-US" sz="3400" smtClean="0"/>
              <a:t>Directional Selection</a:t>
            </a:r>
          </a:p>
        </p:txBody>
      </p:sp>
      <p:sp>
        <p:nvSpPr>
          <p:cNvPr id="21507" name="Rectangle 3"/>
          <p:cNvSpPr>
            <a:spLocks noGrp="1" noChangeArrowheads="1"/>
          </p:cNvSpPr>
          <p:nvPr>
            <p:ph type="body" idx="1"/>
          </p:nvPr>
        </p:nvSpPr>
        <p:spPr/>
        <p:txBody>
          <a:bodyPr/>
          <a:lstStyle/>
          <a:p>
            <a:pPr eaLnBrk="1" hangingPunct="1">
              <a:lnSpc>
                <a:spcPct val="120000"/>
              </a:lnSpc>
            </a:pPr>
            <a:r>
              <a:rPr lang="en-US" altLang="en-US" sz="2800" b="1" smtClean="0"/>
              <a:t>Pesticide Resistance</a:t>
            </a:r>
          </a:p>
          <a:p>
            <a:pPr lvl="1" eaLnBrk="1" hangingPunct="1">
              <a:lnSpc>
                <a:spcPct val="120000"/>
              </a:lnSpc>
            </a:pPr>
            <a:r>
              <a:rPr lang="en-US" altLang="en-US" sz="2300" b="1" smtClean="0"/>
              <a:t>Pest resurgence</a:t>
            </a:r>
          </a:p>
          <a:p>
            <a:pPr eaLnBrk="1" hangingPunct="1">
              <a:lnSpc>
                <a:spcPct val="120000"/>
              </a:lnSpc>
            </a:pPr>
            <a:r>
              <a:rPr lang="en-US" altLang="en-US" sz="2800" b="1" smtClean="0"/>
              <a:t>Antibiotic Resistance</a:t>
            </a:r>
          </a:p>
          <a:p>
            <a:pPr eaLnBrk="1" hangingPunct="1">
              <a:lnSpc>
                <a:spcPct val="120000"/>
              </a:lnSpc>
            </a:pPr>
            <a:r>
              <a:rPr lang="en-US" altLang="en-US" sz="2800" b="1" smtClean="0"/>
              <a:t>Grant’s Finch Beak Data</a:t>
            </a:r>
          </a:p>
          <a:p>
            <a:pPr eaLnBrk="1" hangingPunct="1"/>
            <a:r>
              <a:rPr lang="en-US" altLang="en-US" sz="2800" b="1" smtClean="0"/>
              <a:t>With directional selection, allele frequencies tend to shift in response to directional changes in the environment</a:t>
            </a:r>
          </a:p>
          <a:p>
            <a:pPr eaLnBrk="1" hangingPunct="1"/>
            <a:r>
              <a:rPr lang="en-US" altLang="en-US" b="1" smtClean="0">
                <a:hlinkClick r:id="rId2"/>
              </a:rPr>
              <a:t>http://www.pbs.org/wgbh/evolution/library/05/2/l_052_04.html</a:t>
            </a:r>
            <a:endParaRPr lang="en-US" altLang="en-US" b="1" smtClean="0"/>
          </a:p>
          <a:p>
            <a:pPr eaLnBrk="1" hangingPunct="1"/>
            <a:endParaRPr lang="en-US" altLang="en-US" b="1" smtClean="0"/>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mtClean="0"/>
              <a:t>Essential Questions</a:t>
            </a:r>
          </a:p>
        </p:txBody>
      </p:sp>
      <p:sp>
        <p:nvSpPr>
          <p:cNvPr id="4099" name="Rectangle 3"/>
          <p:cNvSpPr>
            <a:spLocks noGrp="1" noChangeArrowheads="1"/>
          </p:cNvSpPr>
          <p:nvPr>
            <p:ph type="body" idx="1"/>
          </p:nvPr>
        </p:nvSpPr>
        <p:spPr/>
        <p:txBody>
          <a:bodyPr/>
          <a:lstStyle/>
          <a:p>
            <a:pPr eaLnBrk="1" hangingPunct="1">
              <a:lnSpc>
                <a:spcPct val="90000"/>
              </a:lnSpc>
            </a:pPr>
            <a:r>
              <a:rPr lang="en-US" sz="2800" smtClean="0"/>
              <a:t>Be able to describe how the earth is “just right” for life</a:t>
            </a:r>
          </a:p>
          <a:p>
            <a:pPr eaLnBrk="1" hangingPunct="1">
              <a:lnSpc>
                <a:spcPct val="90000"/>
              </a:lnSpc>
            </a:pPr>
            <a:r>
              <a:rPr lang="en-US" sz="2800" smtClean="0"/>
              <a:t>What is evolution? How has evolution  lead to the current diversity of organisms?</a:t>
            </a:r>
          </a:p>
          <a:p>
            <a:pPr eaLnBrk="1" hangingPunct="1">
              <a:lnSpc>
                <a:spcPct val="90000"/>
              </a:lnSpc>
            </a:pPr>
            <a:r>
              <a:rPr lang="en-US" sz="2800" smtClean="0"/>
              <a:t>What is an ecological niche?  How does it relate to adaptation to changing environmental conditions?</a:t>
            </a:r>
          </a:p>
          <a:p>
            <a:pPr eaLnBrk="1" hangingPunct="1">
              <a:lnSpc>
                <a:spcPct val="90000"/>
              </a:lnSpc>
            </a:pPr>
            <a:r>
              <a:rPr lang="en-US" sz="2800" smtClean="0"/>
              <a:t>How do extinction of species and formation of new species affect biodiversity?</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hlinkClick r:id="rId2"/>
              </a:rPr>
              <a:t>Three types of Natural Selection</a:t>
            </a:r>
            <a:endParaRPr lang="en-US" smtClean="0"/>
          </a:p>
        </p:txBody>
      </p:sp>
      <p:sp>
        <p:nvSpPr>
          <p:cNvPr id="22531" name="Rectangle 3"/>
          <p:cNvSpPr>
            <a:spLocks noGrp="1" noChangeArrowheads="1"/>
          </p:cNvSpPr>
          <p:nvPr>
            <p:ph type="body" sz="half" idx="1"/>
          </p:nvPr>
        </p:nvSpPr>
        <p:spPr/>
        <p:txBody>
          <a:bodyPr/>
          <a:lstStyle/>
          <a:p>
            <a:pPr eaLnBrk="1" hangingPunct="1">
              <a:lnSpc>
                <a:spcPct val="90000"/>
              </a:lnSpc>
            </a:pPr>
            <a:r>
              <a:rPr lang="en-US" sz="1800" b="1" smtClean="0"/>
              <a:t>Directional</a:t>
            </a:r>
          </a:p>
          <a:p>
            <a:pPr lvl="1" eaLnBrk="1" hangingPunct="1">
              <a:lnSpc>
                <a:spcPct val="90000"/>
              </a:lnSpc>
            </a:pPr>
            <a:r>
              <a:rPr lang="en-US" sz="1700" smtClean="0"/>
              <a:t>Allele frequencies shift to favor individuals at one extreme of the normal range</a:t>
            </a:r>
          </a:p>
          <a:p>
            <a:pPr lvl="2" eaLnBrk="1" hangingPunct="1">
              <a:lnSpc>
                <a:spcPct val="90000"/>
              </a:lnSpc>
            </a:pPr>
            <a:r>
              <a:rPr lang="en-US" sz="1500" smtClean="0"/>
              <a:t>Only one side of the distribution reproduce</a:t>
            </a:r>
          </a:p>
          <a:p>
            <a:pPr lvl="2" eaLnBrk="1" hangingPunct="1">
              <a:lnSpc>
                <a:spcPct val="90000"/>
              </a:lnSpc>
            </a:pPr>
            <a:r>
              <a:rPr lang="en-US" sz="1500" smtClean="0">
                <a:solidFill>
                  <a:schemeClr val="hlink"/>
                </a:solidFill>
              </a:rPr>
              <a:t>Population looks different over time</a:t>
            </a:r>
          </a:p>
          <a:p>
            <a:pPr eaLnBrk="1" hangingPunct="1">
              <a:lnSpc>
                <a:spcPct val="90000"/>
              </a:lnSpc>
            </a:pPr>
            <a:r>
              <a:rPr lang="en-US" sz="1800" b="1" smtClean="0"/>
              <a:t>Stabilizing</a:t>
            </a:r>
          </a:p>
          <a:p>
            <a:pPr lvl="1" eaLnBrk="1" hangingPunct="1">
              <a:lnSpc>
                <a:spcPct val="90000"/>
              </a:lnSpc>
            </a:pPr>
            <a:r>
              <a:rPr lang="en-US" sz="1700" smtClean="0"/>
              <a:t>Favors individuals with an average genetic makeup</a:t>
            </a:r>
          </a:p>
          <a:p>
            <a:pPr lvl="2" eaLnBrk="1" hangingPunct="1">
              <a:lnSpc>
                <a:spcPct val="90000"/>
              </a:lnSpc>
            </a:pPr>
            <a:r>
              <a:rPr lang="en-US" sz="1500" smtClean="0"/>
              <a:t>Only the middle reproduce</a:t>
            </a:r>
          </a:p>
          <a:p>
            <a:pPr lvl="2" eaLnBrk="1" hangingPunct="1">
              <a:lnSpc>
                <a:spcPct val="90000"/>
              </a:lnSpc>
            </a:pPr>
            <a:r>
              <a:rPr lang="en-US" sz="1500" smtClean="0">
                <a:solidFill>
                  <a:schemeClr val="hlink"/>
                </a:solidFill>
              </a:rPr>
              <a:t>Population looks more similar over time (elim. extremes)</a:t>
            </a:r>
          </a:p>
          <a:p>
            <a:pPr eaLnBrk="1" hangingPunct="1">
              <a:lnSpc>
                <a:spcPct val="90000"/>
              </a:lnSpc>
            </a:pPr>
            <a:r>
              <a:rPr lang="en-US" sz="1800" b="1" smtClean="0"/>
              <a:t>Disruptive (aka Diversifying)</a:t>
            </a:r>
          </a:p>
          <a:p>
            <a:pPr lvl="1" eaLnBrk="1" hangingPunct="1">
              <a:lnSpc>
                <a:spcPct val="90000"/>
              </a:lnSpc>
            </a:pPr>
            <a:r>
              <a:rPr lang="en-US" sz="1700" smtClean="0"/>
              <a:t>Environmental conditions favor individuals at both ends of the genetic spectrum </a:t>
            </a:r>
          </a:p>
          <a:p>
            <a:pPr lvl="2" eaLnBrk="1" hangingPunct="1">
              <a:lnSpc>
                <a:spcPct val="90000"/>
              </a:lnSpc>
            </a:pPr>
            <a:r>
              <a:rPr lang="en-US" sz="1500" smtClean="0">
                <a:solidFill>
                  <a:schemeClr val="hlink"/>
                </a:solidFill>
              </a:rPr>
              <a:t>Population split into two groups</a:t>
            </a:r>
          </a:p>
        </p:txBody>
      </p:sp>
      <p:pic>
        <p:nvPicPr>
          <p:cNvPr id="22532" name="Picture 5" descr="13-26-L3-NatSelec-L"/>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1981200"/>
            <a:ext cx="4495800" cy="2854325"/>
          </a:xfrm>
          <a:noFill/>
        </p:spPr>
      </p:pic>
      <p:sp>
        <p:nvSpPr>
          <p:cNvPr id="22533" name="Text Box 6"/>
          <p:cNvSpPr txBox="1">
            <a:spLocks noChangeArrowheads="1"/>
          </p:cNvSpPr>
          <p:nvPr/>
        </p:nvSpPr>
        <p:spPr bwMode="auto">
          <a:xfrm>
            <a:off x="5029200" y="5105400"/>
            <a:ext cx="38862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20000"/>
              </a:spcBef>
              <a:buClr>
                <a:schemeClr val="accent1"/>
              </a:buClr>
              <a:buFont typeface="Wingdings" pitchFamily="2" charset="2"/>
              <a:buChar char="l"/>
            </a:pPr>
            <a:r>
              <a:rPr lang="en-US" altLang="en-US" b="1">
                <a:hlinkClick r:id="rId4"/>
              </a:rPr>
              <a:t>http://www.pbs.org/wgbh/evolution/library/05/2/l_052_04.html</a:t>
            </a:r>
            <a:endParaRPr lang="en-US" altLang="en-US" b="1"/>
          </a:p>
          <a:p>
            <a:pPr>
              <a:spcBef>
                <a:spcPct val="50000"/>
              </a:spcBef>
            </a:pPr>
            <a:endParaRPr lang="en-US"/>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13-26-L3-NatSelec-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1000"/>
            <a:ext cx="8839200" cy="562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Why won’t our lungs evolve to deal with air pollution?</a:t>
            </a:r>
          </a:p>
        </p:txBody>
      </p:sp>
      <p:sp>
        <p:nvSpPr>
          <p:cNvPr id="24579" name="Rectangle 3"/>
          <p:cNvSpPr>
            <a:spLocks noGrp="1" noChangeArrowheads="1"/>
          </p:cNvSpPr>
          <p:nvPr>
            <p:ph type="body" idx="1"/>
          </p:nvPr>
        </p:nvSpPr>
        <p:spPr/>
        <p:txBody>
          <a:bodyPr/>
          <a:lstStyle/>
          <a:p>
            <a:pPr eaLnBrk="1" hangingPunct="1">
              <a:lnSpc>
                <a:spcPct val="90000"/>
              </a:lnSpc>
            </a:pPr>
            <a:r>
              <a:rPr lang="en-US" sz="2400" smtClean="0"/>
              <a:t>Limits to adaptation:</a:t>
            </a:r>
          </a:p>
          <a:p>
            <a:pPr lvl="1" eaLnBrk="1" hangingPunct="1">
              <a:lnSpc>
                <a:spcPct val="90000"/>
              </a:lnSpc>
            </a:pPr>
            <a:r>
              <a:rPr lang="en-US" sz="2100" smtClean="0"/>
              <a:t>A change in the environment can only lead to adaptation </a:t>
            </a:r>
            <a:r>
              <a:rPr lang="en-US" sz="2100" i="1" smtClean="0">
                <a:solidFill>
                  <a:schemeClr val="hlink"/>
                </a:solidFill>
              </a:rPr>
              <a:t>for traits already present in the gene pool</a:t>
            </a:r>
          </a:p>
          <a:p>
            <a:pPr lvl="1" eaLnBrk="1" hangingPunct="1">
              <a:lnSpc>
                <a:spcPct val="90000"/>
              </a:lnSpc>
            </a:pPr>
            <a:r>
              <a:rPr lang="en-US" sz="2100" smtClean="0"/>
              <a:t>Reproductive capacity may limit a population’s ability to adapt</a:t>
            </a:r>
          </a:p>
          <a:p>
            <a:pPr lvl="2" eaLnBrk="1" hangingPunct="1">
              <a:lnSpc>
                <a:spcPct val="90000"/>
              </a:lnSpc>
            </a:pPr>
            <a:r>
              <a:rPr lang="en-US" sz="1800" smtClean="0"/>
              <a:t>If you </a:t>
            </a:r>
            <a:r>
              <a:rPr lang="en-US" sz="1800" smtClean="0">
                <a:solidFill>
                  <a:schemeClr val="hlink"/>
                </a:solidFill>
              </a:rPr>
              <a:t>reproduce quickly</a:t>
            </a:r>
            <a:r>
              <a:rPr lang="en-US" sz="1800" smtClean="0"/>
              <a:t> (insects, bacteria) then your population can </a:t>
            </a:r>
            <a:r>
              <a:rPr lang="en-US" sz="1800" smtClean="0">
                <a:solidFill>
                  <a:schemeClr val="hlink"/>
                </a:solidFill>
              </a:rPr>
              <a:t>adapt to changes in a short time</a:t>
            </a:r>
          </a:p>
          <a:p>
            <a:pPr lvl="2" eaLnBrk="1" hangingPunct="1">
              <a:lnSpc>
                <a:spcPct val="90000"/>
              </a:lnSpc>
            </a:pPr>
            <a:r>
              <a:rPr lang="en-US" sz="1800" smtClean="0"/>
              <a:t>If you </a:t>
            </a:r>
            <a:r>
              <a:rPr lang="en-US" sz="1800" smtClean="0">
                <a:solidFill>
                  <a:schemeClr val="hlink"/>
                </a:solidFill>
              </a:rPr>
              <a:t>reproduce slowly</a:t>
            </a:r>
            <a:r>
              <a:rPr lang="en-US" sz="1800" smtClean="0"/>
              <a:t> (elephants, tigers, corals) then it takes </a:t>
            </a:r>
            <a:r>
              <a:rPr lang="en-US" sz="1800" smtClean="0">
                <a:solidFill>
                  <a:schemeClr val="hlink"/>
                </a:solidFill>
              </a:rPr>
              <a:t>thousands or millions of years to adapt</a:t>
            </a:r>
            <a:r>
              <a:rPr lang="en-US" sz="1800" smtClean="0"/>
              <a:t> through natural selection</a:t>
            </a:r>
          </a:p>
          <a:p>
            <a:pPr lvl="2" eaLnBrk="1" hangingPunct="1">
              <a:lnSpc>
                <a:spcPct val="90000"/>
              </a:lnSpc>
              <a:buFont typeface="Wingdings" pitchFamily="2" charset="2"/>
              <a:buNone/>
            </a:pPr>
            <a:endParaRPr lang="en-US" sz="1800" smtClean="0">
              <a:solidFill>
                <a:srgbClr val="CC3399"/>
              </a:solidFill>
            </a:endParaRPr>
          </a:p>
          <a:p>
            <a:pPr lvl="1" eaLnBrk="1" hangingPunct="1">
              <a:lnSpc>
                <a:spcPct val="90000"/>
              </a:lnSpc>
            </a:pPr>
            <a:r>
              <a:rPr lang="en-US" sz="2100" smtClean="0"/>
              <a:t>Most individuals without trait would have to die in order for the trait to predominate and be passed on</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Take Home #1</a:t>
            </a:r>
          </a:p>
        </p:txBody>
      </p:sp>
      <p:sp>
        <p:nvSpPr>
          <p:cNvPr id="25603" name="Rectangle 3"/>
          <p:cNvSpPr>
            <a:spLocks noGrp="1" noChangeArrowheads="1"/>
          </p:cNvSpPr>
          <p:nvPr>
            <p:ph type="body" idx="1"/>
          </p:nvPr>
        </p:nvSpPr>
        <p:spPr/>
        <p:txBody>
          <a:bodyPr/>
          <a:lstStyle/>
          <a:p>
            <a:pPr eaLnBrk="1" hangingPunct="1">
              <a:lnSpc>
                <a:spcPct val="90000"/>
              </a:lnSpc>
            </a:pPr>
            <a:r>
              <a:rPr lang="en-US" sz="2800" smtClean="0"/>
              <a:t>When faced with a change in environmental condition, a population of a species can get MAD:</a:t>
            </a:r>
          </a:p>
          <a:p>
            <a:pPr lvl="1" eaLnBrk="1" hangingPunct="1">
              <a:lnSpc>
                <a:spcPct val="90000"/>
              </a:lnSpc>
            </a:pPr>
            <a:r>
              <a:rPr lang="en-US" sz="2300" smtClean="0"/>
              <a:t>MIGRATE to a more favorable location</a:t>
            </a:r>
          </a:p>
          <a:p>
            <a:pPr lvl="1" eaLnBrk="1" hangingPunct="1">
              <a:lnSpc>
                <a:spcPct val="90000"/>
              </a:lnSpc>
            </a:pPr>
            <a:r>
              <a:rPr lang="en-US" sz="2300" smtClean="0"/>
              <a:t>ALREADY be adapted </a:t>
            </a:r>
          </a:p>
          <a:p>
            <a:pPr lvl="1" eaLnBrk="1" hangingPunct="1">
              <a:lnSpc>
                <a:spcPct val="90000"/>
              </a:lnSpc>
            </a:pPr>
            <a:r>
              <a:rPr lang="en-US" sz="2300" smtClean="0"/>
              <a:t>DIE</a:t>
            </a:r>
          </a:p>
          <a:p>
            <a:pPr eaLnBrk="1" hangingPunct="1">
              <a:lnSpc>
                <a:spcPct val="90000"/>
              </a:lnSpc>
            </a:pPr>
            <a:r>
              <a:rPr lang="en-US" sz="2800" smtClean="0"/>
              <a:t>Natural selection can only act on inherited alleles </a:t>
            </a:r>
            <a:r>
              <a:rPr lang="en-US" sz="2800" i="1" smtClean="0">
                <a:solidFill>
                  <a:schemeClr val="hlink"/>
                </a:solidFill>
              </a:rPr>
              <a:t>already present in the population—</a:t>
            </a:r>
            <a:r>
              <a:rPr lang="en-US" sz="2800" smtClean="0"/>
              <a:t>do not think that the environment creates favorable heritable characteristics!  </a:t>
            </a:r>
          </a:p>
          <a:p>
            <a:pPr eaLnBrk="1" hangingPunct="1">
              <a:lnSpc>
                <a:spcPct val="90000"/>
              </a:lnSpc>
            </a:pPr>
            <a:r>
              <a:rPr lang="en-US" sz="2800" smtClean="0"/>
              <a:t>Soooo….</a:t>
            </a:r>
            <a:r>
              <a:rPr lang="en-US" sz="2800" smtClean="0">
                <a:solidFill>
                  <a:srgbClr val="CC3399"/>
                </a:solidFill>
              </a:rPr>
              <a:t>how </a:t>
            </a:r>
            <a:r>
              <a:rPr lang="en-US" sz="2800" i="1" smtClean="0">
                <a:solidFill>
                  <a:srgbClr val="CC3399"/>
                </a:solidFill>
              </a:rPr>
              <a:t>do</a:t>
            </a:r>
            <a:r>
              <a:rPr lang="en-US" sz="2800" smtClean="0">
                <a:solidFill>
                  <a:srgbClr val="CC3399"/>
                </a:solidFill>
              </a:rPr>
              <a:t> new alleles arise</a:t>
            </a:r>
            <a:r>
              <a:rPr lang="en-US" sz="2800" smtClean="0"/>
              <a:t>??????</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MUTATIONS, MY FRIENDS!</a:t>
            </a:r>
          </a:p>
        </p:txBody>
      </p:sp>
      <p:sp>
        <p:nvSpPr>
          <p:cNvPr id="26627" name="Rectangle 3"/>
          <p:cNvSpPr>
            <a:spLocks noGrp="1" noChangeArrowheads="1"/>
          </p:cNvSpPr>
          <p:nvPr>
            <p:ph type="body" idx="1"/>
          </p:nvPr>
        </p:nvSpPr>
        <p:spPr>
          <a:xfrm>
            <a:off x="457200" y="1600200"/>
            <a:ext cx="6019800" cy="4530725"/>
          </a:xfrm>
        </p:spPr>
        <p:txBody>
          <a:bodyPr/>
          <a:lstStyle/>
          <a:p>
            <a:pPr eaLnBrk="1" hangingPunct="1"/>
            <a:r>
              <a:rPr lang="en-US" smtClean="0"/>
              <a:t>Changes in the structure of the DNA</a:t>
            </a:r>
          </a:p>
          <a:p>
            <a:pPr eaLnBrk="1" hangingPunct="1"/>
            <a:r>
              <a:rPr lang="en-US" smtClean="0"/>
              <a:t>Adds genetic diversity to the population</a:t>
            </a:r>
          </a:p>
          <a:p>
            <a:pPr eaLnBrk="1" hangingPunct="1"/>
            <a:r>
              <a:rPr lang="en-US" smtClean="0"/>
              <a:t>May or may not be adaptive</a:t>
            </a:r>
          </a:p>
          <a:p>
            <a:pPr lvl="1" eaLnBrk="1" hangingPunct="1"/>
            <a:r>
              <a:rPr lang="en-US" smtClean="0"/>
              <a:t>Depends on the environment!</a:t>
            </a:r>
          </a:p>
          <a:p>
            <a:pPr lvl="1" eaLnBrk="1" hangingPunct="1">
              <a:buFont typeface="Wingdings" pitchFamily="2" charset="2"/>
              <a:buNone/>
            </a:pPr>
            <a:endParaRPr lang="en-US" smtClean="0"/>
          </a:p>
        </p:txBody>
      </p:sp>
      <p:pic>
        <p:nvPicPr>
          <p:cNvPr id="26628" name="Picture 5" descr="my dog's got no nose, it ran away to the count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1143000"/>
            <a:ext cx="2100263"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7" descr="tm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00600"/>
            <a:ext cx="3276600"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Sooooo….What’s Evolution?</a:t>
            </a:r>
          </a:p>
        </p:txBody>
      </p:sp>
      <p:sp>
        <p:nvSpPr>
          <p:cNvPr id="27651" name="Rectangle 3"/>
          <p:cNvSpPr>
            <a:spLocks noGrp="1" noChangeArrowheads="1"/>
          </p:cNvSpPr>
          <p:nvPr>
            <p:ph type="body" idx="1"/>
          </p:nvPr>
        </p:nvSpPr>
        <p:spPr>
          <a:xfrm>
            <a:off x="1066800" y="1524000"/>
            <a:ext cx="7620000" cy="4114800"/>
          </a:xfrm>
        </p:spPr>
        <p:txBody>
          <a:bodyPr/>
          <a:lstStyle/>
          <a:p>
            <a:pPr eaLnBrk="1" hangingPunct="1">
              <a:lnSpc>
                <a:spcPct val="90000"/>
              </a:lnSpc>
            </a:pPr>
            <a:r>
              <a:rPr lang="en-US" sz="2400" smtClean="0"/>
              <a:t>The </a:t>
            </a:r>
            <a:r>
              <a:rPr lang="en-US" sz="2400" smtClean="0">
                <a:solidFill>
                  <a:srgbClr val="CC3399"/>
                </a:solidFill>
              </a:rPr>
              <a:t>change in a</a:t>
            </a:r>
            <a:r>
              <a:rPr lang="en-US" sz="2400" smtClean="0"/>
              <a:t> POPULATION’S genetic makeup </a:t>
            </a:r>
            <a:r>
              <a:rPr lang="en-US" sz="2400" smtClean="0">
                <a:solidFill>
                  <a:srgbClr val="CC3399"/>
                </a:solidFill>
              </a:rPr>
              <a:t>(gene pool) over time (successive generations)</a:t>
            </a:r>
          </a:p>
          <a:p>
            <a:pPr lvl="1" eaLnBrk="1" hangingPunct="1">
              <a:lnSpc>
                <a:spcPct val="90000"/>
              </a:lnSpc>
            </a:pPr>
            <a:r>
              <a:rPr lang="en-US" sz="2000" smtClean="0"/>
              <a:t>Those with selective advantages (i.e., adaptations), survive and reproduce</a:t>
            </a:r>
          </a:p>
          <a:p>
            <a:pPr lvl="1" eaLnBrk="1" hangingPunct="1">
              <a:lnSpc>
                <a:spcPct val="90000"/>
              </a:lnSpc>
            </a:pPr>
            <a:r>
              <a:rPr lang="en-US" sz="2000" smtClean="0"/>
              <a:t>All species descended from earlier ancestor species</a:t>
            </a:r>
          </a:p>
          <a:p>
            <a:pPr eaLnBrk="1" hangingPunct="1">
              <a:lnSpc>
                <a:spcPct val="90000"/>
              </a:lnSpc>
            </a:pPr>
            <a:r>
              <a:rPr lang="en-US" sz="2800" b="1" u="sng" smtClean="0">
                <a:solidFill>
                  <a:srgbClr val="00FF00"/>
                </a:solidFill>
              </a:rPr>
              <a:t>Microevolution</a:t>
            </a:r>
          </a:p>
          <a:p>
            <a:pPr eaLnBrk="1" hangingPunct="1">
              <a:lnSpc>
                <a:spcPct val="90000"/>
              </a:lnSpc>
            </a:pPr>
            <a:r>
              <a:rPr lang="en-US" sz="2900" smtClean="0"/>
              <a:t>Small genetic changes in a population such as the spread of a mutation or the change in the frequency of a single allele due to selection (changes to gene pool)</a:t>
            </a:r>
          </a:p>
          <a:p>
            <a:pPr lvl="1" eaLnBrk="1" hangingPunct="1">
              <a:lnSpc>
                <a:spcPct val="90000"/>
              </a:lnSpc>
            </a:pPr>
            <a:r>
              <a:rPr lang="en-US" sz="2300" smtClean="0"/>
              <a:t>Not possible without genetic variability in a pop…</a:t>
            </a:r>
          </a:p>
          <a:p>
            <a:pPr eaLnBrk="1" hangingPunct="1">
              <a:lnSpc>
                <a:spcPct val="90000"/>
              </a:lnSpc>
            </a:pPr>
            <a:r>
              <a:rPr lang="en-US" sz="2800" b="1" u="sng" smtClean="0">
                <a:solidFill>
                  <a:srgbClr val="00FF00"/>
                </a:solidFill>
              </a:rPr>
              <a:t>Macroevolution</a:t>
            </a:r>
          </a:p>
          <a:p>
            <a:pPr lvl="1" eaLnBrk="1" hangingPunct="1">
              <a:lnSpc>
                <a:spcPct val="90000"/>
              </a:lnSpc>
            </a:pPr>
            <a:r>
              <a:rPr lang="en-US" sz="2300" smtClean="0"/>
              <a:t>Long term, large scale evolutionary changes through which new species are formed and others are lost through extinction</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Microevolution</a:t>
            </a:r>
          </a:p>
        </p:txBody>
      </p:sp>
      <p:sp>
        <p:nvSpPr>
          <p:cNvPr id="28675" name="Rectangle 3"/>
          <p:cNvSpPr>
            <a:spLocks noGrp="1" noChangeArrowheads="1"/>
          </p:cNvSpPr>
          <p:nvPr>
            <p:ph type="body" idx="1"/>
          </p:nvPr>
        </p:nvSpPr>
        <p:spPr>
          <a:xfrm>
            <a:off x="990600" y="1295400"/>
            <a:ext cx="7620000" cy="4114800"/>
          </a:xfrm>
        </p:spPr>
        <p:txBody>
          <a:bodyPr/>
          <a:lstStyle/>
          <a:p>
            <a:pPr eaLnBrk="1" hangingPunct="1">
              <a:lnSpc>
                <a:spcPct val="90000"/>
              </a:lnSpc>
            </a:pPr>
            <a:r>
              <a:rPr lang="en-US" sz="2800" smtClean="0"/>
              <a:t>Changes in a population’s gene pool over time.</a:t>
            </a:r>
          </a:p>
          <a:p>
            <a:pPr lvl="1" eaLnBrk="1" hangingPunct="1">
              <a:lnSpc>
                <a:spcPct val="90000"/>
              </a:lnSpc>
            </a:pPr>
            <a:r>
              <a:rPr lang="en-US" sz="2300" smtClean="0"/>
              <a:t>Genetic variability within a population is the catalyst</a:t>
            </a:r>
          </a:p>
          <a:p>
            <a:pPr eaLnBrk="1" hangingPunct="1">
              <a:lnSpc>
                <a:spcPct val="90000"/>
              </a:lnSpc>
            </a:pPr>
            <a:r>
              <a:rPr lang="en-US" sz="2800" b="1" smtClean="0"/>
              <a:t>Four Processes cause Microevolution</a:t>
            </a:r>
            <a:r>
              <a:rPr lang="en-US" sz="2800" smtClean="0"/>
              <a:t> </a:t>
            </a:r>
          </a:p>
          <a:p>
            <a:pPr lvl="1" eaLnBrk="1" hangingPunct="1">
              <a:lnSpc>
                <a:spcPct val="90000"/>
              </a:lnSpc>
            </a:pPr>
            <a:r>
              <a:rPr lang="en-US" sz="2300" b="1" smtClean="0">
                <a:solidFill>
                  <a:srgbClr val="00FF00"/>
                </a:solidFill>
              </a:rPr>
              <a:t>Mutation</a:t>
            </a:r>
            <a:r>
              <a:rPr lang="en-US" sz="2300" smtClean="0"/>
              <a:t> (random changes in DNA—</a:t>
            </a:r>
            <a:r>
              <a:rPr lang="en-US" sz="2300" u="sng" smtClean="0"/>
              <a:t>ultimate source of new alleles</a:t>
            </a:r>
            <a:r>
              <a:rPr lang="en-US" sz="2300" smtClean="0"/>
              <a:t>) [stop little]</a:t>
            </a:r>
          </a:p>
          <a:p>
            <a:pPr lvl="2" eaLnBrk="1" hangingPunct="1">
              <a:lnSpc>
                <a:spcPct val="90000"/>
              </a:lnSpc>
            </a:pPr>
            <a:r>
              <a:rPr lang="en-US" sz="2100" smtClean="0"/>
              <a:t>Exposure to mutagens or random mistakes in copying</a:t>
            </a:r>
          </a:p>
          <a:p>
            <a:pPr lvl="2" eaLnBrk="1" hangingPunct="1">
              <a:lnSpc>
                <a:spcPct val="90000"/>
              </a:lnSpc>
            </a:pPr>
            <a:r>
              <a:rPr lang="en-US" sz="2100" smtClean="0"/>
              <a:t>Random/unpredictable relatively rare</a:t>
            </a:r>
          </a:p>
          <a:p>
            <a:pPr lvl="1" eaLnBrk="1" hangingPunct="1">
              <a:lnSpc>
                <a:spcPct val="90000"/>
              </a:lnSpc>
            </a:pPr>
            <a:r>
              <a:rPr lang="en-US" sz="2300" b="1" smtClean="0">
                <a:solidFill>
                  <a:srgbClr val="00FF00"/>
                </a:solidFill>
              </a:rPr>
              <a:t>Natural Selection</a:t>
            </a:r>
            <a:r>
              <a:rPr lang="en-US" sz="2300" smtClean="0"/>
              <a:t> (more fit = more offspring)</a:t>
            </a:r>
          </a:p>
          <a:p>
            <a:pPr lvl="1" eaLnBrk="1" hangingPunct="1">
              <a:lnSpc>
                <a:spcPct val="90000"/>
              </a:lnSpc>
            </a:pPr>
            <a:r>
              <a:rPr lang="en-US" sz="2300" b="1" smtClean="0">
                <a:solidFill>
                  <a:srgbClr val="00FF00"/>
                </a:solidFill>
              </a:rPr>
              <a:t>Gene flow</a:t>
            </a:r>
            <a:r>
              <a:rPr lang="en-US" sz="2300" smtClean="0"/>
              <a:t> (movement of genes between pop’s)</a:t>
            </a:r>
          </a:p>
          <a:p>
            <a:pPr lvl="1" eaLnBrk="1" hangingPunct="1">
              <a:lnSpc>
                <a:spcPct val="90000"/>
              </a:lnSpc>
            </a:pPr>
            <a:r>
              <a:rPr lang="en-US" sz="2300" b="1" smtClean="0">
                <a:solidFill>
                  <a:srgbClr val="00FF00"/>
                </a:solidFill>
              </a:rPr>
              <a:t>Genetic drift</a:t>
            </a:r>
            <a:r>
              <a:rPr lang="en-US" sz="2300" smtClean="0"/>
              <a:t> (change in gene pool due to random/chance events)</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228600"/>
            <a:ext cx="7772400" cy="1143000"/>
          </a:xfrm>
        </p:spPr>
        <p:txBody>
          <a:bodyPr/>
          <a:lstStyle/>
          <a:p>
            <a:pPr algn="ctr" eaLnBrk="1" hangingPunct="1"/>
            <a:r>
              <a:rPr lang="en-US" altLang="en-US" sz="3400" smtClean="0"/>
              <a:t>The Case of the </a:t>
            </a:r>
            <a:br>
              <a:rPr lang="en-US" altLang="en-US" sz="3400" smtClean="0"/>
            </a:br>
            <a:r>
              <a:rPr lang="en-US" altLang="en-US" sz="3400" smtClean="0"/>
              <a:t>Peppered Moths</a:t>
            </a:r>
          </a:p>
        </p:txBody>
      </p:sp>
      <p:sp>
        <p:nvSpPr>
          <p:cNvPr id="29699" name="Rectangle 3"/>
          <p:cNvSpPr>
            <a:spLocks noGrp="1" noChangeArrowheads="1"/>
          </p:cNvSpPr>
          <p:nvPr>
            <p:ph type="body" idx="1"/>
          </p:nvPr>
        </p:nvSpPr>
        <p:spPr/>
        <p:txBody>
          <a:bodyPr/>
          <a:lstStyle/>
          <a:p>
            <a:pPr eaLnBrk="1" hangingPunct="1">
              <a:lnSpc>
                <a:spcPct val="120000"/>
              </a:lnSpc>
            </a:pPr>
            <a:r>
              <a:rPr lang="en-US" altLang="en-US" sz="2800" b="1" smtClean="0"/>
              <a:t>Industrial revolution</a:t>
            </a:r>
          </a:p>
          <a:p>
            <a:pPr lvl="1" eaLnBrk="1" hangingPunct="1">
              <a:lnSpc>
                <a:spcPct val="120000"/>
              </a:lnSpc>
            </a:pPr>
            <a:r>
              <a:rPr lang="en-US" altLang="en-US" sz="2300" b="1" smtClean="0"/>
              <a:t>Pollution darkened tree trunks</a:t>
            </a:r>
          </a:p>
          <a:p>
            <a:pPr eaLnBrk="1" hangingPunct="1">
              <a:lnSpc>
                <a:spcPct val="120000"/>
              </a:lnSpc>
            </a:pPr>
            <a:r>
              <a:rPr lang="en-US" altLang="en-US" sz="2800" b="1" smtClean="0"/>
              <a:t>Camouflage of moths increases survival from predators</a:t>
            </a:r>
          </a:p>
          <a:p>
            <a:pPr eaLnBrk="1" hangingPunct="1">
              <a:lnSpc>
                <a:spcPct val="120000"/>
              </a:lnSpc>
            </a:pPr>
            <a:r>
              <a:rPr lang="en-US" altLang="en-US" sz="2800" b="1" smtClean="0"/>
              <a:t>Directional selection caused a shift away from light-gray towards dark-gray moths</a:t>
            </a:r>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7543800" y="6261100"/>
            <a:ext cx="1600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200" b="1"/>
              <a:t>Fig. 18.5, p. 287</a:t>
            </a:r>
          </a:p>
        </p:txBody>
      </p:sp>
      <p:pic>
        <p:nvPicPr>
          <p:cNvPr id="307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300" y="127000"/>
            <a:ext cx="4341813" cy="282733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07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300" y="3082925"/>
            <a:ext cx="4341813" cy="364807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0725" name="AutoShape 5"/>
          <p:cNvSpPr>
            <a:spLocks noChangeArrowheads="1"/>
          </p:cNvSpPr>
          <p:nvPr/>
        </p:nvSpPr>
        <p:spPr bwMode="auto">
          <a:xfrm>
            <a:off x="4546600" y="749300"/>
            <a:ext cx="698500" cy="165100"/>
          </a:xfrm>
          <a:prstGeom prst="leftArrow">
            <a:avLst>
              <a:gd name="adj1" fmla="val 50000"/>
              <a:gd name="adj2" fmla="val 105769"/>
            </a:avLst>
          </a:prstGeom>
          <a:solidFill>
            <a:schemeClr val="accent1"/>
          </a:solidFill>
          <a:ln w="9525">
            <a:solidFill>
              <a:schemeClr val="tx1"/>
            </a:solidFill>
            <a:miter lim="800000"/>
            <a:headEnd/>
            <a:tailEnd/>
          </a:ln>
        </p:spPr>
        <p:txBody>
          <a:bodyPr wrap="none" anchor="ctr"/>
          <a:lstStyle/>
          <a:p>
            <a:endParaRPr lang="en-US"/>
          </a:p>
        </p:txBody>
      </p:sp>
      <p:sp>
        <p:nvSpPr>
          <p:cNvPr id="30726" name="AutoShape 6"/>
          <p:cNvSpPr>
            <a:spLocks noChangeArrowheads="1"/>
          </p:cNvSpPr>
          <p:nvPr/>
        </p:nvSpPr>
        <p:spPr bwMode="auto">
          <a:xfrm>
            <a:off x="5295900" y="2349500"/>
            <a:ext cx="698500" cy="165100"/>
          </a:xfrm>
          <a:prstGeom prst="leftArrow">
            <a:avLst>
              <a:gd name="adj1" fmla="val 50000"/>
              <a:gd name="adj2" fmla="val 105769"/>
            </a:avLst>
          </a:prstGeom>
          <a:solidFill>
            <a:schemeClr val="accent1"/>
          </a:solidFill>
          <a:ln w="9525">
            <a:solidFill>
              <a:schemeClr val="tx1"/>
            </a:solidFill>
            <a:miter lim="800000"/>
            <a:headEnd/>
            <a:tailEnd/>
          </a:ln>
        </p:spPr>
        <p:txBody>
          <a:bodyPr wrap="none" anchor="ctr"/>
          <a:lstStyle/>
          <a:p>
            <a:endParaRPr lang="en-US"/>
          </a:p>
        </p:txBody>
      </p:sp>
      <p:sp>
        <p:nvSpPr>
          <p:cNvPr id="30727" name="AutoShape 7"/>
          <p:cNvSpPr>
            <a:spLocks noChangeArrowheads="1"/>
          </p:cNvSpPr>
          <p:nvPr/>
        </p:nvSpPr>
        <p:spPr bwMode="auto">
          <a:xfrm>
            <a:off x="4597400" y="3644900"/>
            <a:ext cx="698500" cy="165100"/>
          </a:xfrm>
          <a:prstGeom prst="leftArrow">
            <a:avLst>
              <a:gd name="adj1" fmla="val 50000"/>
              <a:gd name="adj2" fmla="val 105769"/>
            </a:avLst>
          </a:prstGeom>
          <a:solidFill>
            <a:schemeClr val="accent1"/>
          </a:solidFill>
          <a:ln w="9525">
            <a:solidFill>
              <a:schemeClr val="tx1"/>
            </a:solidFill>
            <a:miter lim="800000"/>
            <a:headEnd/>
            <a:tailEnd/>
          </a:ln>
        </p:spPr>
        <p:txBody>
          <a:bodyPr wrap="none" anchor="ctr"/>
          <a:lstStyle/>
          <a:p>
            <a:endParaRPr lang="en-US"/>
          </a:p>
        </p:txBody>
      </p:sp>
      <p:sp>
        <p:nvSpPr>
          <p:cNvPr id="30728" name="AutoShape 8"/>
          <p:cNvSpPr>
            <a:spLocks noChangeArrowheads="1"/>
          </p:cNvSpPr>
          <p:nvPr/>
        </p:nvSpPr>
        <p:spPr bwMode="auto">
          <a:xfrm>
            <a:off x="5702300" y="5867400"/>
            <a:ext cx="698500" cy="165100"/>
          </a:xfrm>
          <a:prstGeom prst="leftArrow">
            <a:avLst>
              <a:gd name="adj1" fmla="val 50000"/>
              <a:gd name="adj2" fmla="val 105769"/>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09600" y="228600"/>
            <a:ext cx="7772400" cy="990600"/>
          </a:xfrm>
        </p:spPr>
        <p:txBody>
          <a:bodyPr/>
          <a:lstStyle/>
          <a:p>
            <a:pPr algn="ctr" eaLnBrk="1" hangingPunct="1"/>
            <a:r>
              <a:rPr lang="en-US" altLang="en-US" sz="3400" smtClean="0"/>
              <a:t>Gene Flow and Genetic Drift</a:t>
            </a:r>
          </a:p>
        </p:txBody>
      </p:sp>
      <p:sp>
        <p:nvSpPr>
          <p:cNvPr id="31747" name="Rectangle 3"/>
          <p:cNvSpPr>
            <a:spLocks noGrp="1" noChangeArrowheads="1"/>
          </p:cNvSpPr>
          <p:nvPr>
            <p:ph type="body" idx="1"/>
          </p:nvPr>
        </p:nvSpPr>
        <p:spPr/>
        <p:txBody>
          <a:bodyPr/>
          <a:lstStyle/>
          <a:p>
            <a:pPr eaLnBrk="1" hangingPunct="1">
              <a:lnSpc>
                <a:spcPct val="120000"/>
              </a:lnSpc>
            </a:pPr>
            <a:r>
              <a:rPr lang="en-US" altLang="en-US" sz="2400" b="1" smtClean="0"/>
              <a:t>Gene Flow</a:t>
            </a:r>
          </a:p>
          <a:p>
            <a:pPr lvl="1" eaLnBrk="1" hangingPunct="1">
              <a:lnSpc>
                <a:spcPct val="120000"/>
              </a:lnSpc>
            </a:pPr>
            <a:r>
              <a:rPr lang="en-US" altLang="en-US" sz="2100" b="1" smtClean="0"/>
              <a:t>Flow of alleles</a:t>
            </a:r>
          </a:p>
          <a:p>
            <a:pPr lvl="2" eaLnBrk="1" hangingPunct="1">
              <a:lnSpc>
                <a:spcPct val="120000"/>
              </a:lnSpc>
            </a:pPr>
            <a:r>
              <a:rPr lang="en-US" altLang="en-US" sz="2100" b="1" smtClean="0"/>
              <a:t>Emigration and immigration of individuals</a:t>
            </a:r>
            <a:endParaRPr lang="en-US" altLang="en-US" sz="1800" b="1" smtClean="0"/>
          </a:p>
          <a:p>
            <a:pPr eaLnBrk="1" hangingPunct="1">
              <a:lnSpc>
                <a:spcPct val="120000"/>
              </a:lnSpc>
            </a:pPr>
            <a:r>
              <a:rPr lang="en-US" altLang="en-US" sz="2400" b="1" smtClean="0"/>
              <a:t>Genetic Drift</a:t>
            </a:r>
          </a:p>
          <a:p>
            <a:pPr lvl="1" eaLnBrk="1" hangingPunct="1">
              <a:lnSpc>
                <a:spcPct val="120000"/>
              </a:lnSpc>
            </a:pPr>
            <a:r>
              <a:rPr lang="en-US" altLang="en-US" sz="2100" b="1" smtClean="0"/>
              <a:t>Random change in allele frequencies over generations brought about by chance</a:t>
            </a:r>
          </a:p>
          <a:p>
            <a:pPr lvl="1" eaLnBrk="1" hangingPunct="1">
              <a:lnSpc>
                <a:spcPct val="120000"/>
              </a:lnSpc>
            </a:pPr>
            <a:r>
              <a:rPr lang="en-US" altLang="en-US" sz="2100" b="1" smtClean="0"/>
              <a:t>In the absence of other forces, drift leads to loss of genetic diversity  </a:t>
            </a:r>
          </a:p>
          <a:p>
            <a:pPr lvl="2" eaLnBrk="1" hangingPunct="1">
              <a:lnSpc>
                <a:spcPct val="90000"/>
              </a:lnSpc>
            </a:pPr>
            <a:r>
              <a:rPr lang="en-US" sz="1800" smtClean="0"/>
              <a:t>Elephant seals, cheetahs</a:t>
            </a:r>
          </a:p>
          <a:p>
            <a:pPr lvl="1" eaLnBrk="1" hangingPunct="1">
              <a:lnSpc>
                <a:spcPct val="120000"/>
              </a:lnSpc>
              <a:buFont typeface="Wingdings" pitchFamily="2" charset="2"/>
              <a:buNone/>
            </a:pPr>
            <a:endParaRPr lang="en-US" altLang="en-US" sz="2100" b="1" smtClean="0"/>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p:txBody>
          <a:bodyPr/>
          <a:lstStyle/>
          <a:p>
            <a:pPr eaLnBrk="1" hangingPunct="1"/>
            <a:r>
              <a:rPr lang="en-US" smtClean="0"/>
              <a:t>Earth:  The “Goldilocks” Planet</a:t>
            </a:r>
          </a:p>
        </p:txBody>
      </p:sp>
      <p:sp>
        <p:nvSpPr>
          <p:cNvPr id="5123" name="Rectangle 1027"/>
          <p:cNvSpPr>
            <a:spLocks noGrp="1" noChangeArrowheads="1"/>
          </p:cNvSpPr>
          <p:nvPr>
            <p:ph type="body" idx="1"/>
          </p:nvPr>
        </p:nvSpPr>
        <p:spPr/>
        <p:txBody>
          <a:bodyPr/>
          <a:lstStyle/>
          <a:p>
            <a:pPr eaLnBrk="1" hangingPunct="1">
              <a:lnSpc>
                <a:spcPct val="90000"/>
              </a:lnSpc>
            </a:pPr>
            <a:r>
              <a:rPr lang="en-US" sz="2400" smtClean="0"/>
              <a:t>Temperature</a:t>
            </a:r>
          </a:p>
          <a:p>
            <a:pPr lvl="1" eaLnBrk="1" hangingPunct="1">
              <a:lnSpc>
                <a:spcPct val="90000"/>
              </a:lnSpc>
            </a:pPr>
            <a:r>
              <a:rPr lang="en-US" sz="2000" smtClean="0"/>
              <a:t>Distance from Sun</a:t>
            </a:r>
          </a:p>
          <a:p>
            <a:pPr lvl="1" eaLnBrk="1" hangingPunct="1">
              <a:lnSpc>
                <a:spcPct val="90000"/>
              </a:lnSpc>
            </a:pPr>
            <a:r>
              <a:rPr lang="en-US" sz="2000" smtClean="0"/>
              <a:t>Geothermal energy from core</a:t>
            </a:r>
          </a:p>
          <a:p>
            <a:pPr lvl="1" eaLnBrk="1" hangingPunct="1">
              <a:lnSpc>
                <a:spcPct val="90000"/>
              </a:lnSpc>
            </a:pPr>
            <a:r>
              <a:rPr lang="en-US" sz="2000" smtClean="0"/>
              <a:t>Temperature fluctuated only 10-20</a:t>
            </a:r>
            <a:r>
              <a:rPr lang="en-US" sz="2000" baseline="30000" smtClean="0"/>
              <a:t>o</a:t>
            </a:r>
            <a:r>
              <a:rPr lang="en-US" sz="2000" smtClean="0"/>
              <a:t>C over 3.7 billion years despite 30-40% increase in solar output</a:t>
            </a:r>
          </a:p>
          <a:p>
            <a:pPr eaLnBrk="1" hangingPunct="1">
              <a:lnSpc>
                <a:spcPct val="90000"/>
              </a:lnSpc>
            </a:pPr>
            <a:r>
              <a:rPr lang="en-US" sz="2400" smtClean="0">
                <a:hlinkClick r:id="rId2"/>
              </a:rPr>
              <a:t>Water</a:t>
            </a:r>
            <a:r>
              <a:rPr lang="en-US" sz="2400" smtClean="0"/>
              <a:t> exists in 3 phases</a:t>
            </a:r>
          </a:p>
          <a:p>
            <a:pPr eaLnBrk="1" hangingPunct="1">
              <a:lnSpc>
                <a:spcPct val="90000"/>
              </a:lnSpc>
            </a:pPr>
            <a:r>
              <a:rPr lang="en-US" sz="2400" smtClean="0"/>
              <a:t>Right size (=gravitational mass to keep atmosphere)</a:t>
            </a:r>
          </a:p>
          <a:p>
            <a:pPr eaLnBrk="1" hangingPunct="1">
              <a:lnSpc>
                <a:spcPct val="90000"/>
              </a:lnSpc>
            </a:pPr>
            <a:r>
              <a:rPr lang="en-US" sz="2400" smtClean="0"/>
              <a:t>Resilient and adaptive</a:t>
            </a:r>
          </a:p>
          <a:p>
            <a:pPr eaLnBrk="1" hangingPunct="1">
              <a:lnSpc>
                <a:spcPct val="90000"/>
              </a:lnSpc>
            </a:pPr>
            <a:r>
              <a:rPr lang="en-US" sz="2400" smtClean="0"/>
              <a:t>Each species here today represents a long chain of evolution and each plays a role in its respective ecosystem</a:t>
            </a:r>
          </a:p>
          <a:p>
            <a:pPr eaLnBrk="1" hangingPunct="1">
              <a:lnSpc>
                <a:spcPct val="90000"/>
              </a:lnSpc>
            </a:pPr>
            <a:endParaRPr lang="en-US" sz="2400" smtClean="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09600" y="228600"/>
            <a:ext cx="7772400" cy="990600"/>
          </a:xfrm>
        </p:spPr>
        <p:txBody>
          <a:bodyPr/>
          <a:lstStyle/>
          <a:p>
            <a:pPr algn="ctr" eaLnBrk="1" hangingPunct="1"/>
            <a:r>
              <a:rPr lang="en-US" altLang="en-US" sz="3400" smtClean="0"/>
              <a:t>Genetic Drift</a:t>
            </a:r>
            <a:endParaRPr lang="en-US" altLang="en-US" smtClean="0"/>
          </a:p>
        </p:txBody>
      </p:sp>
      <p:sp>
        <p:nvSpPr>
          <p:cNvPr id="32771" name="Rectangle 3"/>
          <p:cNvSpPr>
            <a:spLocks noGrp="1" noChangeArrowheads="1"/>
          </p:cNvSpPr>
          <p:nvPr>
            <p:ph type="body" idx="1"/>
          </p:nvPr>
        </p:nvSpPr>
        <p:spPr>
          <a:xfrm>
            <a:off x="457200" y="1600200"/>
            <a:ext cx="8178800" cy="5029200"/>
          </a:xfrm>
        </p:spPr>
        <p:txBody>
          <a:bodyPr/>
          <a:lstStyle/>
          <a:p>
            <a:pPr eaLnBrk="1" hangingPunct="1">
              <a:lnSpc>
                <a:spcPct val="105000"/>
              </a:lnSpc>
            </a:pPr>
            <a:r>
              <a:rPr lang="en-US" altLang="en-US" sz="2800" smtClean="0"/>
              <a:t>Magnitude of drift is greatest in small populations</a:t>
            </a:r>
            <a:r>
              <a:rPr lang="en-US" altLang="en-US" sz="2800" b="1" smtClean="0"/>
              <a:t> </a:t>
            </a:r>
          </a:p>
        </p:txBody>
      </p:sp>
      <p:pic>
        <p:nvPicPr>
          <p:cNvPr id="32772" name="Picture 4" descr="U18_13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971800"/>
            <a:ext cx="3962400"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5" descr="U18_13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895600"/>
            <a:ext cx="4038600" cy="304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Speciation</a:t>
            </a:r>
          </a:p>
        </p:txBody>
      </p:sp>
      <p:grpSp>
        <p:nvGrpSpPr>
          <p:cNvPr id="33795" name="Group 3"/>
          <p:cNvGrpSpPr>
            <a:grpSpLocks/>
          </p:cNvGrpSpPr>
          <p:nvPr/>
        </p:nvGrpSpPr>
        <p:grpSpPr bwMode="auto">
          <a:xfrm>
            <a:off x="838200" y="1905000"/>
            <a:ext cx="8040688" cy="4610100"/>
            <a:chOff x="-8" y="528"/>
            <a:chExt cx="6021" cy="3633"/>
          </a:xfrm>
        </p:grpSpPr>
        <p:pic>
          <p:nvPicPr>
            <p:cNvPr id="337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 y="1712"/>
              <a:ext cx="731" cy="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 y="1071"/>
              <a:ext cx="866" cy="1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 y="728"/>
              <a:ext cx="737" cy="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12" y="2696"/>
              <a:ext cx="731" cy="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68" y="528"/>
              <a:ext cx="1704" cy="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65" y="2568"/>
              <a:ext cx="1647" cy="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2" name="Text Box 10"/>
            <p:cNvSpPr txBox="1">
              <a:spLocks noChangeArrowheads="1"/>
            </p:cNvSpPr>
            <p:nvPr/>
          </p:nvSpPr>
          <p:spPr bwMode="auto">
            <a:xfrm>
              <a:off x="4598" y="2647"/>
              <a:ext cx="1415" cy="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1400"/>
                <a:t>Adapted to heat</a:t>
              </a:r>
            </a:p>
            <a:p>
              <a:r>
                <a:rPr lang="en-US" altLang="en-US" sz="1400"/>
                <a:t>through lightweight</a:t>
              </a:r>
            </a:p>
            <a:p>
              <a:r>
                <a:rPr lang="en-US" altLang="en-US" sz="1400"/>
                <a:t>fur and long ears, </a:t>
              </a:r>
            </a:p>
            <a:p>
              <a:r>
                <a:rPr lang="en-US" altLang="en-US" sz="1400"/>
                <a:t>legs, and nose, which</a:t>
              </a:r>
            </a:p>
            <a:p>
              <a:r>
                <a:rPr lang="en-US" altLang="en-US" sz="1400"/>
                <a:t>give off more heat.</a:t>
              </a:r>
            </a:p>
          </p:txBody>
        </p:sp>
        <p:sp>
          <p:nvSpPr>
            <p:cNvPr id="33803" name="Text Box 11"/>
            <p:cNvSpPr txBox="1">
              <a:spLocks noChangeArrowheads="1"/>
            </p:cNvSpPr>
            <p:nvPr/>
          </p:nvSpPr>
          <p:spPr bwMode="auto">
            <a:xfrm>
              <a:off x="4646" y="599"/>
              <a:ext cx="1081" cy="1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1400"/>
                <a:t>Adapted to cold</a:t>
              </a:r>
            </a:p>
            <a:p>
              <a:r>
                <a:rPr lang="en-US" altLang="en-US" sz="1400"/>
                <a:t>through heavier</a:t>
              </a:r>
            </a:p>
            <a:p>
              <a:r>
                <a:rPr lang="en-US" altLang="en-US" sz="1400"/>
                <a:t>fur, short ears,</a:t>
              </a:r>
            </a:p>
            <a:p>
              <a:r>
                <a:rPr lang="en-US" altLang="en-US" sz="1400"/>
                <a:t>short legs, short</a:t>
              </a:r>
            </a:p>
            <a:p>
              <a:r>
                <a:rPr lang="en-US" altLang="en-US" sz="1400"/>
                <a:t>nose. White fur</a:t>
              </a:r>
            </a:p>
            <a:p>
              <a:r>
                <a:rPr lang="en-US" altLang="en-US" sz="1400"/>
                <a:t>matches snow</a:t>
              </a:r>
            </a:p>
            <a:p>
              <a:r>
                <a:rPr lang="en-US" altLang="en-US" sz="1400"/>
                <a:t>for camouflage.</a:t>
              </a:r>
            </a:p>
          </p:txBody>
        </p:sp>
        <p:sp>
          <p:nvSpPr>
            <p:cNvPr id="33804" name="Text Box 12"/>
            <p:cNvSpPr txBox="1">
              <a:spLocks noChangeArrowheads="1"/>
            </p:cNvSpPr>
            <p:nvPr/>
          </p:nvSpPr>
          <p:spPr bwMode="auto">
            <a:xfrm>
              <a:off x="3113" y="3190"/>
              <a:ext cx="798"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1600" b="1"/>
                <a:t>Gray Fox</a:t>
              </a:r>
            </a:p>
          </p:txBody>
        </p:sp>
        <p:sp>
          <p:nvSpPr>
            <p:cNvPr id="33805" name="Text Box 13"/>
            <p:cNvSpPr txBox="1">
              <a:spLocks noChangeArrowheads="1"/>
            </p:cNvSpPr>
            <p:nvPr/>
          </p:nvSpPr>
          <p:spPr bwMode="auto">
            <a:xfrm>
              <a:off x="3520" y="1397"/>
              <a:ext cx="882"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1600" b="1"/>
                <a:t>Arctic Fox</a:t>
              </a:r>
            </a:p>
          </p:txBody>
        </p:sp>
        <p:sp>
          <p:nvSpPr>
            <p:cNvPr id="33806" name="Text Box 14"/>
            <p:cNvSpPr txBox="1">
              <a:spLocks noChangeArrowheads="1"/>
            </p:cNvSpPr>
            <p:nvPr/>
          </p:nvSpPr>
          <p:spPr bwMode="auto">
            <a:xfrm>
              <a:off x="2021" y="1701"/>
              <a:ext cx="2386" cy="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1600"/>
                <a:t>Different environmental</a:t>
              </a:r>
            </a:p>
            <a:p>
              <a:r>
                <a:rPr lang="en-US" altLang="en-US" sz="1600"/>
                <a:t>conditions lead to different</a:t>
              </a:r>
            </a:p>
            <a:p>
              <a:r>
                <a:rPr lang="en-US" altLang="en-US" sz="1600"/>
                <a:t>selective pressures and evolution</a:t>
              </a:r>
            </a:p>
            <a:p>
              <a:r>
                <a:rPr lang="en-US" altLang="en-US" sz="1600"/>
                <a:t>into two different species.</a:t>
              </a:r>
            </a:p>
          </p:txBody>
        </p:sp>
        <p:sp>
          <p:nvSpPr>
            <p:cNvPr id="33807" name="Text Box 15"/>
            <p:cNvSpPr txBox="1">
              <a:spLocks noChangeArrowheads="1"/>
            </p:cNvSpPr>
            <p:nvPr/>
          </p:nvSpPr>
          <p:spPr bwMode="auto">
            <a:xfrm>
              <a:off x="1095" y="1526"/>
              <a:ext cx="839" cy="1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1600"/>
                <a:t>Spreads</a:t>
              </a:r>
            </a:p>
            <a:p>
              <a:r>
                <a:rPr lang="en-US" altLang="en-US" sz="1600"/>
                <a:t>northward</a:t>
              </a:r>
            </a:p>
            <a:p>
              <a:r>
                <a:rPr lang="en-US" altLang="en-US" sz="1600"/>
                <a:t>and</a:t>
              </a:r>
            </a:p>
            <a:p>
              <a:r>
                <a:rPr lang="en-US" altLang="en-US" sz="1600"/>
                <a:t>southward</a:t>
              </a:r>
            </a:p>
            <a:p>
              <a:r>
                <a:rPr lang="en-US" altLang="en-US" sz="1600"/>
                <a:t>and</a:t>
              </a:r>
            </a:p>
            <a:p>
              <a:r>
                <a:rPr lang="en-US" altLang="en-US" sz="1600"/>
                <a:t>separates</a:t>
              </a:r>
            </a:p>
          </p:txBody>
        </p:sp>
        <p:sp>
          <p:nvSpPr>
            <p:cNvPr id="33808" name="Text Box 16"/>
            <p:cNvSpPr txBox="1">
              <a:spLocks noChangeArrowheads="1"/>
            </p:cNvSpPr>
            <p:nvPr/>
          </p:nvSpPr>
          <p:spPr bwMode="auto">
            <a:xfrm>
              <a:off x="2199" y="2870"/>
              <a:ext cx="838" cy="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1600"/>
                <a:t>Southern</a:t>
              </a:r>
            </a:p>
            <a:p>
              <a:r>
                <a:rPr lang="en-US" altLang="en-US" sz="1600"/>
                <a:t>population</a:t>
              </a:r>
            </a:p>
          </p:txBody>
        </p:sp>
        <p:sp>
          <p:nvSpPr>
            <p:cNvPr id="33809" name="Text Box 17"/>
            <p:cNvSpPr txBox="1">
              <a:spLocks noChangeArrowheads="1"/>
            </p:cNvSpPr>
            <p:nvPr/>
          </p:nvSpPr>
          <p:spPr bwMode="auto">
            <a:xfrm>
              <a:off x="2199" y="910"/>
              <a:ext cx="838" cy="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1600"/>
                <a:t>Northern</a:t>
              </a:r>
            </a:p>
            <a:p>
              <a:r>
                <a:rPr lang="en-US" altLang="en-US" sz="1600"/>
                <a:t>population</a:t>
              </a:r>
            </a:p>
          </p:txBody>
        </p:sp>
        <p:sp>
          <p:nvSpPr>
            <p:cNvPr id="33810" name="Text Box 18"/>
            <p:cNvSpPr txBox="1">
              <a:spLocks noChangeArrowheads="1"/>
            </p:cNvSpPr>
            <p:nvPr/>
          </p:nvSpPr>
          <p:spPr bwMode="auto">
            <a:xfrm>
              <a:off x="-8" y="1887"/>
              <a:ext cx="838" cy="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1600"/>
                <a:t>Early fox</a:t>
              </a:r>
            </a:p>
            <a:p>
              <a:r>
                <a:rPr lang="en-US" altLang="en-US" sz="1600"/>
                <a:t>population</a:t>
              </a:r>
            </a:p>
          </p:txBody>
        </p:sp>
        <p:sp>
          <p:nvSpPr>
            <p:cNvPr id="33811" name="AutoShape 19"/>
            <p:cNvSpPr>
              <a:spLocks noChangeArrowheads="1"/>
            </p:cNvSpPr>
            <p:nvPr/>
          </p:nvSpPr>
          <p:spPr bwMode="auto">
            <a:xfrm>
              <a:off x="760" y="1928"/>
              <a:ext cx="232" cy="224"/>
            </a:xfrm>
            <a:prstGeom prst="rightArrow">
              <a:avLst>
                <a:gd name="adj1" fmla="val 50000"/>
                <a:gd name="adj2" fmla="val 50894"/>
              </a:avLst>
            </a:prstGeom>
            <a:solidFill>
              <a:srgbClr val="FF6600"/>
            </a:solidFill>
            <a:ln w="25400">
              <a:solidFill>
                <a:srgbClr val="000000"/>
              </a:solidFill>
              <a:miter lim="800000"/>
              <a:headEnd type="none" w="med" len="lg"/>
              <a:tailEnd type="none" w="med" len="lg"/>
            </a:ln>
          </p:spPr>
          <p:txBody>
            <a:bodyPr wrap="none" anchor="ctr"/>
            <a:lstStyle/>
            <a:p>
              <a:endParaRPr lang="en-US"/>
            </a:p>
          </p:txBody>
        </p:sp>
        <p:sp>
          <p:nvSpPr>
            <p:cNvPr id="33812" name="AutoShape 20"/>
            <p:cNvSpPr>
              <a:spLocks noChangeArrowheads="1"/>
            </p:cNvSpPr>
            <p:nvPr/>
          </p:nvSpPr>
          <p:spPr bwMode="auto">
            <a:xfrm rot="3209402">
              <a:off x="1952" y="2432"/>
              <a:ext cx="232" cy="224"/>
            </a:xfrm>
            <a:prstGeom prst="rightArrow">
              <a:avLst>
                <a:gd name="adj1" fmla="val 50000"/>
                <a:gd name="adj2" fmla="val 50894"/>
              </a:avLst>
            </a:prstGeom>
            <a:solidFill>
              <a:srgbClr val="FF6600"/>
            </a:solidFill>
            <a:ln w="25400">
              <a:solidFill>
                <a:srgbClr val="000000"/>
              </a:solidFill>
              <a:miter lim="800000"/>
              <a:headEnd type="none" w="med" len="lg"/>
              <a:tailEnd type="none" w="med" len="lg"/>
            </a:ln>
          </p:spPr>
          <p:txBody>
            <a:bodyPr wrap="none" anchor="ctr"/>
            <a:lstStyle/>
            <a:p>
              <a:endParaRPr lang="en-US"/>
            </a:p>
          </p:txBody>
        </p:sp>
        <p:sp>
          <p:nvSpPr>
            <p:cNvPr id="33813" name="AutoShape 21"/>
            <p:cNvSpPr>
              <a:spLocks noChangeArrowheads="1"/>
            </p:cNvSpPr>
            <p:nvPr/>
          </p:nvSpPr>
          <p:spPr bwMode="auto">
            <a:xfrm rot="-2190598">
              <a:off x="1944" y="1448"/>
              <a:ext cx="232" cy="224"/>
            </a:xfrm>
            <a:prstGeom prst="rightArrow">
              <a:avLst>
                <a:gd name="adj1" fmla="val 50000"/>
                <a:gd name="adj2" fmla="val 50894"/>
              </a:avLst>
            </a:prstGeom>
            <a:solidFill>
              <a:srgbClr val="FF6600"/>
            </a:solidFill>
            <a:ln w="25400">
              <a:solidFill>
                <a:srgbClr val="000000"/>
              </a:solidFill>
              <a:miter lim="800000"/>
              <a:headEnd type="none" w="med" len="lg"/>
              <a:tailEnd type="none" w="med" len="lg"/>
            </a:ln>
          </p:spPr>
          <p:txBody>
            <a:bodyPr wrap="none" anchor="ctr"/>
            <a:lstStyle/>
            <a:p>
              <a:endParaRPr lang="en-US"/>
            </a:p>
          </p:txBody>
        </p:sp>
        <p:sp>
          <p:nvSpPr>
            <p:cNvPr id="33814" name="Text Box 22"/>
            <p:cNvSpPr txBox="1">
              <a:spLocks noChangeArrowheads="1"/>
            </p:cNvSpPr>
            <p:nvPr/>
          </p:nvSpPr>
          <p:spPr bwMode="auto">
            <a:xfrm>
              <a:off x="4751" y="3944"/>
              <a:ext cx="1008"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endParaRPr lang="en-US" altLang="en-US" sz="1200" b="1"/>
            </a:p>
          </p:txBody>
        </p:sp>
      </p:gr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hlinkClick r:id="rId2"/>
              </a:rPr>
              <a:t>Speciation</a:t>
            </a:r>
            <a:endParaRPr lang="en-US" smtClean="0"/>
          </a:p>
        </p:txBody>
      </p:sp>
      <p:sp>
        <p:nvSpPr>
          <p:cNvPr id="34819" name="Rectangle 3"/>
          <p:cNvSpPr>
            <a:spLocks noGrp="1" noChangeArrowheads="1"/>
          </p:cNvSpPr>
          <p:nvPr>
            <p:ph type="body" idx="1"/>
          </p:nvPr>
        </p:nvSpPr>
        <p:spPr/>
        <p:txBody>
          <a:bodyPr/>
          <a:lstStyle/>
          <a:p>
            <a:pPr eaLnBrk="1" hangingPunct="1">
              <a:lnSpc>
                <a:spcPct val="80000"/>
              </a:lnSpc>
            </a:pPr>
            <a:r>
              <a:rPr lang="en-US" sz="2400" smtClean="0"/>
              <a:t>Two species arise from one</a:t>
            </a:r>
          </a:p>
          <a:p>
            <a:pPr lvl="1" eaLnBrk="1" hangingPunct="1">
              <a:lnSpc>
                <a:spcPct val="80000"/>
              </a:lnSpc>
            </a:pPr>
            <a:r>
              <a:rPr lang="en-US" sz="2000" smtClean="0"/>
              <a:t>Requires Reproductive isolation</a:t>
            </a:r>
          </a:p>
          <a:p>
            <a:pPr lvl="2" eaLnBrk="1" hangingPunct="1">
              <a:lnSpc>
                <a:spcPct val="80000"/>
              </a:lnSpc>
            </a:pPr>
            <a:r>
              <a:rPr lang="en-US" sz="1600" smtClean="0"/>
              <a:t>Geographic: Physically separated</a:t>
            </a:r>
          </a:p>
          <a:p>
            <a:pPr lvl="2" eaLnBrk="1" hangingPunct="1">
              <a:lnSpc>
                <a:spcPct val="80000"/>
              </a:lnSpc>
            </a:pPr>
            <a:r>
              <a:rPr lang="en-US" sz="1600" smtClean="0"/>
              <a:t>Temporal: Mate at different times</a:t>
            </a:r>
          </a:p>
          <a:p>
            <a:pPr lvl="2" eaLnBrk="1" hangingPunct="1">
              <a:lnSpc>
                <a:spcPct val="80000"/>
              </a:lnSpc>
            </a:pPr>
            <a:r>
              <a:rPr lang="en-US" sz="1600" smtClean="0"/>
              <a:t>Behavioral: Bird calls / mating rituals</a:t>
            </a:r>
          </a:p>
          <a:p>
            <a:pPr lvl="2" eaLnBrk="1" hangingPunct="1">
              <a:lnSpc>
                <a:spcPct val="80000"/>
              </a:lnSpc>
            </a:pPr>
            <a:r>
              <a:rPr lang="en-US" sz="1600" smtClean="0"/>
              <a:t>Anatomical: Picture a mouse and an elephant hooking up</a:t>
            </a:r>
          </a:p>
          <a:p>
            <a:pPr lvl="2" eaLnBrk="1" hangingPunct="1">
              <a:lnSpc>
                <a:spcPct val="80000"/>
              </a:lnSpc>
            </a:pPr>
            <a:r>
              <a:rPr lang="en-US" sz="1600" smtClean="0"/>
              <a:t>Genetic Inviability: Mules</a:t>
            </a:r>
            <a:endParaRPr lang="en-US" sz="1800" smtClean="0"/>
          </a:p>
          <a:p>
            <a:pPr eaLnBrk="1" hangingPunct="1">
              <a:lnSpc>
                <a:spcPct val="80000"/>
              </a:lnSpc>
            </a:pPr>
            <a:r>
              <a:rPr lang="en-US" sz="2400" smtClean="0"/>
              <a:t>Allopatric</a:t>
            </a:r>
          </a:p>
          <a:p>
            <a:pPr lvl="1" eaLnBrk="1" hangingPunct="1">
              <a:lnSpc>
                <a:spcPct val="80000"/>
              </a:lnSpc>
            </a:pPr>
            <a:r>
              <a:rPr lang="en-US" sz="2000" smtClean="0"/>
              <a:t>Speciation that occurs when 2 or more populations of a species are geographically isolated from one another </a:t>
            </a:r>
          </a:p>
          <a:p>
            <a:pPr lvl="1" eaLnBrk="1" hangingPunct="1">
              <a:lnSpc>
                <a:spcPct val="80000"/>
              </a:lnSpc>
            </a:pPr>
            <a:r>
              <a:rPr lang="en-US" sz="2000" smtClean="0"/>
              <a:t>The allele frequencies in these populations change</a:t>
            </a:r>
          </a:p>
          <a:p>
            <a:pPr lvl="1" eaLnBrk="1" hangingPunct="1">
              <a:lnSpc>
                <a:spcPct val="80000"/>
              </a:lnSpc>
            </a:pPr>
            <a:r>
              <a:rPr lang="en-US" sz="2000" smtClean="0"/>
              <a:t>Members become so different that that can no no longer interbreed</a:t>
            </a:r>
          </a:p>
          <a:p>
            <a:pPr lvl="1" eaLnBrk="1" hangingPunct="1">
              <a:lnSpc>
                <a:spcPct val="80000"/>
              </a:lnSpc>
            </a:pPr>
            <a:r>
              <a:rPr lang="en-US" sz="2000" smtClean="0"/>
              <a:t>See </a:t>
            </a:r>
            <a:r>
              <a:rPr lang="en-US" sz="2000" smtClean="0">
                <a:hlinkClick r:id="rId3"/>
              </a:rPr>
              <a:t>animation</a:t>
            </a:r>
            <a:r>
              <a:rPr lang="en-US" sz="2000" smtClean="0"/>
              <a:t> </a:t>
            </a:r>
          </a:p>
          <a:p>
            <a:pPr eaLnBrk="1" hangingPunct="1">
              <a:lnSpc>
                <a:spcPct val="80000"/>
              </a:lnSpc>
            </a:pPr>
            <a:r>
              <a:rPr lang="en-US" sz="2400" smtClean="0"/>
              <a:t>Sympatric</a:t>
            </a:r>
          </a:p>
          <a:p>
            <a:pPr lvl="1" eaLnBrk="1" hangingPunct="1">
              <a:lnSpc>
                <a:spcPct val="80000"/>
              </a:lnSpc>
            </a:pPr>
            <a:r>
              <a:rPr lang="en-US" sz="2000" smtClean="0"/>
              <a:t>Populations evolve with overlapping ranges</a:t>
            </a:r>
          </a:p>
          <a:p>
            <a:pPr lvl="1" eaLnBrk="1" hangingPunct="1">
              <a:lnSpc>
                <a:spcPct val="80000"/>
              </a:lnSpc>
            </a:pPr>
            <a:r>
              <a:rPr lang="en-US" sz="2000" smtClean="0"/>
              <a:t>Behavioral barrier or hybridization or polyploidy</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t>TAKE HOME #2</a:t>
            </a:r>
          </a:p>
        </p:txBody>
      </p:sp>
      <p:sp>
        <p:nvSpPr>
          <p:cNvPr id="35843" name="Rectangle 3"/>
          <p:cNvSpPr>
            <a:spLocks noGrp="1" noChangeArrowheads="1"/>
          </p:cNvSpPr>
          <p:nvPr>
            <p:ph type="body" idx="1"/>
          </p:nvPr>
        </p:nvSpPr>
        <p:spPr/>
        <p:txBody>
          <a:bodyPr/>
          <a:lstStyle/>
          <a:p>
            <a:pPr eaLnBrk="1" hangingPunct="1"/>
            <a:r>
              <a:rPr lang="en-US" smtClean="0"/>
              <a:t>Macroevolution is the cumulative result of a series of microevolutionary events</a:t>
            </a:r>
          </a:p>
          <a:p>
            <a:pPr lvl="1" eaLnBrk="1" hangingPunct="1"/>
            <a:r>
              <a:rPr lang="en-US" smtClean="0"/>
              <a:t>Typically seen in fossil record</a:t>
            </a:r>
          </a:p>
          <a:p>
            <a:pPr lvl="1" eaLnBrk="1" hangingPunct="1"/>
            <a:r>
              <a:rPr lang="en-US" smtClean="0"/>
              <a:t>Nobody around to see the small, gene pool changes over time.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z="3400" smtClean="0"/>
              <a:t>COEVOLUTION:  Interaction Biodiversity</a:t>
            </a:r>
          </a:p>
        </p:txBody>
      </p:sp>
      <p:sp>
        <p:nvSpPr>
          <p:cNvPr id="36867" name="Rectangle 3"/>
          <p:cNvSpPr>
            <a:spLocks noGrp="1" noChangeArrowheads="1"/>
          </p:cNvSpPr>
          <p:nvPr>
            <p:ph type="body" idx="1"/>
          </p:nvPr>
        </p:nvSpPr>
        <p:spPr/>
        <p:txBody>
          <a:bodyPr/>
          <a:lstStyle/>
          <a:p>
            <a:pPr eaLnBrk="1" hangingPunct="1"/>
            <a:r>
              <a:rPr lang="en-US" smtClean="0"/>
              <a:t>Species so tightly connected, that the evolutionary history of one affects the other and vice versa.</a:t>
            </a:r>
          </a:p>
          <a:p>
            <a:pPr lvl="1" eaLnBrk="1" hangingPunct="1"/>
            <a:r>
              <a:rPr lang="en-US" smtClean="0">
                <a:hlinkClick r:id="rId2"/>
              </a:rPr>
              <a:t>Ant Farmers of the Amazon</a:t>
            </a:r>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mtClean="0"/>
              <a:t>Coevolution</a:t>
            </a:r>
          </a:p>
        </p:txBody>
      </p:sp>
      <p:sp>
        <p:nvSpPr>
          <p:cNvPr id="37891" name="Rectangle 3"/>
          <p:cNvSpPr>
            <a:spLocks noGrp="1" noChangeArrowheads="1"/>
          </p:cNvSpPr>
          <p:nvPr>
            <p:ph type="body" idx="1"/>
          </p:nvPr>
        </p:nvSpPr>
        <p:spPr>
          <a:xfrm>
            <a:off x="533400" y="1676400"/>
            <a:ext cx="7772400" cy="4114800"/>
          </a:xfrm>
        </p:spPr>
        <p:txBody>
          <a:bodyPr/>
          <a:lstStyle/>
          <a:p>
            <a:pPr eaLnBrk="1" hangingPunct="1">
              <a:lnSpc>
                <a:spcPct val="90000"/>
              </a:lnSpc>
            </a:pPr>
            <a:r>
              <a:rPr lang="en-US" sz="2800" smtClean="0"/>
              <a:t>Interactions between species can cause microevolution</a:t>
            </a:r>
          </a:p>
          <a:p>
            <a:pPr lvl="1" eaLnBrk="1" hangingPunct="1">
              <a:lnSpc>
                <a:spcPct val="90000"/>
              </a:lnSpc>
            </a:pPr>
            <a:r>
              <a:rPr lang="en-US" sz="2300" smtClean="0"/>
              <a:t>Changes in the gene pool of one species can cause changes in the gene pool of the other</a:t>
            </a:r>
          </a:p>
          <a:p>
            <a:pPr eaLnBrk="1" hangingPunct="1">
              <a:lnSpc>
                <a:spcPct val="90000"/>
              </a:lnSpc>
            </a:pPr>
            <a:r>
              <a:rPr lang="en-US" sz="2800" smtClean="0"/>
              <a:t>Adaptation follows adaptation in something of a long term “arms race” between interacting populations of different populations</a:t>
            </a:r>
          </a:p>
          <a:p>
            <a:pPr lvl="1" eaLnBrk="1" hangingPunct="1">
              <a:lnSpc>
                <a:spcPct val="90000"/>
              </a:lnSpc>
            </a:pPr>
            <a:r>
              <a:rPr lang="en-US" sz="2300" smtClean="0">
                <a:hlinkClick r:id="rId2"/>
              </a:rPr>
              <a:t>The Red Queen Effect</a:t>
            </a:r>
            <a:endParaRPr lang="en-US" sz="2300" smtClean="0"/>
          </a:p>
          <a:p>
            <a:pPr eaLnBrk="1" hangingPunct="1">
              <a:lnSpc>
                <a:spcPct val="90000"/>
              </a:lnSpc>
            </a:pPr>
            <a:r>
              <a:rPr lang="en-US" sz="2800" smtClean="0"/>
              <a:t>Can also be symbiotic coevolution</a:t>
            </a:r>
          </a:p>
          <a:p>
            <a:pPr lvl="1" eaLnBrk="1" hangingPunct="1">
              <a:lnSpc>
                <a:spcPct val="90000"/>
              </a:lnSpc>
            </a:pPr>
            <a:r>
              <a:rPr lang="en-US" sz="2300" smtClean="0"/>
              <a:t>Angiosperms and insects (pollinators)</a:t>
            </a:r>
          </a:p>
          <a:p>
            <a:pPr lvl="1" eaLnBrk="1" hangingPunct="1">
              <a:lnSpc>
                <a:spcPct val="90000"/>
              </a:lnSpc>
            </a:pPr>
            <a:r>
              <a:rPr lang="en-US" sz="2300" smtClean="0"/>
              <a:t>Corals and zooxanthellae </a:t>
            </a:r>
          </a:p>
          <a:p>
            <a:pPr lvl="1" eaLnBrk="1" hangingPunct="1">
              <a:lnSpc>
                <a:spcPct val="90000"/>
              </a:lnSpc>
            </a:pPr>
            <a:r>
              <a:rPr lang="en-US" sz="2300" i="1" smtClean="0"/>
              <a:t>Rhizobium</a:t>
            </a:r>
            <a:r>
              <a:rPr lang="en-US" sz="2300" smtClean="0"/>
              <a:t> bacteria and legume root nodules</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1371600" y="1905000"/>
            <a:ext cx="6934200" cy="438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endParaRPr lang="en-US" sz="2400">
              <a:latin typeface="Times New Roman" pitchFamily="18" charset="0"/>
            </a:endParaRPr>
          </a:p>
          <a:p>
            <a:pPr eaLnBrk="1" hangingPunct="1"/>
            <a:r>
              <a:rPr lang="en-US" sz="2400">
                <a:latin typeface="Times New Roman" pitchFamily="18" charset="0"/>
              </a:rPr>
              <a:t>And NUH is the letter I use to spell Nutches,</a:t>
            </a:r>
          </a:p>
          <a:p>
            <a:pPr eaLnBrk="1" hangingPunct="1"/>
            <a:r>
              <a:rPr lang="en-US" sz="2400">
                <a:latin typeface="Times New Roman" pitchFamily="18" charset="0"/>
              </a:rPr>
              <a:t>Who live in small caves, known as Niches, for hutches.</a:t>
            </a:r>
          </a:p>
          <a:p>
            <a:pPr eaLnBrk="1" hangingPunct="1"/>
            <a:r>
              <a:rPr lang="en-US" sz="2400">
                <a:latin typeface="Times New Roman" pitchFamily="18" charset="0"/>
              </a:rPr>
              <a:t>These Nutches have troubles, the biggest of which is</a:t>
            </a:r>
          </a:p>
          <a:p>
            <a:pPr eaLnBrk="1" hangingPunct="1"/>
            <a:r>
              <a:rPr lang="en-US" sz="2400">
                <a:latin typeface="Times New Roman" pitchFamily="18" charset="0"/>
              </a:rPr>
              <a:t>The fact there are many more Nutches than Niches.</a:t>
            </a:r>
          </a:p>
          <a:p>
            <a:pPr eaLnBrk="1" hangingPunct="1"/>
            <a:r>
              <a:rPr lang="en-US" sz="2400">
                <a:latin typeface="Times New Roman" pitchFamily="18" charset="0"/>
              </a:rPr>
              <a:t>Each Nutch in a Nich knows that some other Nutch</a:t>
            </a:r>
          </a:p>
          <a:p>
            <a:pPr eaLnBrk="1" hangingPunct="1"/>
            <a:r>
              <a:rPr lang="en-US" sz="2400">
                <a:latin typeface="Times New Roman" pitchFamily="18" charset="0"/>
              </a:rPr>
              <a:t>Would like to move into his Nich very much.</a:t>
            </a:r>
          </a:p>
          <a:p>
            <a:pPr eaLnBrk="1" hangingPunct="1"/>
            <a:r>
              <a:rPr lang="en-US" sz="2400">
                <a:latin typeface="Times New Roman" pitchFamily="18" charset="0"/>
              </a:rPr>
              <a:t>So each Nutch in a Nich has to watch that small Nich</a:t>
            </a:r>
          </a:p>
          <a:p>
            <a:pPr eaLnBrk="1" hangingPunct="1"/>
            <a:r>
              <a:rPr lang="en-US" sz="2400">
                <a:latin typeface="Times New Roman" pitchFamily="18" charset="0"/>
              </a:rPr>
              <a:t>Or Nutches who haven't got Niches will snitch.</a:t>
            </a:r>
          </a:p>
          <a:p>
            <a:pPr eaLnBrk="1" hangingPunct="1"/>
            <a:endParaRPr lang="en-US" sz="2400">
              <a:latin typeface="Times New Roman" pitchFamily="18" charset="0"/>
            </a:endParaRPr>
          </a:p>
          <a:p>
            <a:pPr algn="r" eaLnBrk="1" hangingPunct="1"/>
            <a:r>
              <a:rPr lang="en-US" sz="2400">
                <a:latin typeface="Times New Roman" pitchFamily="18" charset="0"/>
              </a:rPr>
              <a:t>              </a:t>
            </a:r>
            <a:r>
              <a:rPr lang="en-US">
                <a:latin typeface="Times New Roman" pitchFamily="18" charset="0"/>
              </a:rPr>
              <a:t>-On Beyond Zebra (1955)</a:t>
            </a:r>
          </a:p>
          <a:p>
            <a:pPr algn="r" eaLnBrk="1" hangingPunct="1"/>
            <a:r>
              <a:rPr lang="en-US">
                <a:latin typeface="Times New Roman" pitchFamily="18" charset="0"/>
              </a:rPr>
              <a:t>Dr. Seuss</a:t>
            </a:r>
            <a:r>
              <a:rPr lang="en-US" sz="2400">
                <a:latin typeface="Times New Roman" pitchFamily="18" charset="0"/>
              </a:rPr>
              <a:t> </a:t>
            </a:r>
          </a:p>
        </p:txBody>
      </p:sp>
      <p:pic>
        <p:nvPicPr>
          <p:cNvPr id="389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685800"/>
            <a:ext cx="86677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66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mtClean="0"/>
              <a:t>Niches</a:t>
            </a:r>
          </a:p>
        </p:txBody>
      </p:sp>
      <p:sp>
        <p:nvSpPr>
          <p:cNvPr id="39939" name="Rectangle 3"/>
          <p:cNvSpPr>
            <a:spLocks noGrp="1" noChangeArrowheads="1"/>
          </p:cNvSpPr>
          <p:nvPr>
            <p:ph type="body" idx="1"/>
          </p:nvPr>
        </p:nvSpPr>
        <p:spPr/>
        <p:txBody>
          <a:bodyPr/>
          <a:lstStyle/>
          <a:p>
            <a:pPr eaLnBrk="1" hangingPunct="1">
              <a:lnSpc>
                <a:spcPct val="80000"/>
              </a:lnSpc>
            </a:pPr>
            <a:r>
              <a:rPr lang="en-US" sz="2000" smtClean="0"/>
              <a:t>A species functional role in an ecosystem</a:t>
            </a:r>
          </a:p>
          <a:p>
            <a:pPr eaLnBrk="1" hangingPunct="1">
              <a:lnSpc>
                <a:spcPct val="80000"/>
              </a:lnSpc>
            </a:pPr>
            <a:r>
              <a:rPr lang="en-US" sz="2000" smtClean="0"/>
              <a:t>Involves everything that affects its survival and reproduction</a:t>
            </a:r>
          </a:p>
          <a:p>
            <a:pPr lvl="1" eaLnBrk="1" hangingPunct="1">
              <a:lnSpc>
                <a:spcPct val="80000"/>
              </a:lnSpc>
            </a:pPr>
            <a:r>
              <a:rPr lang="en-US" sz="2000" smtClean="0"/>
              <a:t>Includes range of tolerance of all abiotic factors</a:t>
            </a:r>
          </a:p>
          <a:p>
            <a:pPr lvl="1" eaLnBrk="1" hangingPunct="1">
              <a:lnSpc>
                <a:spcPct val="80000"/>
              </a:lnSpc>
            </a:pPr>
            <a:r>
              <a:rPr lang="en-US" sz="2000" smtClean="0"/>
              <a:t>Trophic characteristics</a:t>
            </a:r>
          </a:p>
          <a:p>
            <a:pPr lvl="1" eaLnBrk="1" hangingPunct="1">
              <a:lnSpc>
                <a:spcPct val="80000"/>
              </a:lnSpc>
            </a:pPr>
            <a:r>
              <a:rPr lang="en-US" sz="2000" smtClean="0"/>
              <a:t>How it interacts with biotic and abiotic factors</a:t>
            </a:r>
          </a:p>
          <a:p>
            <a:pPr lvl="1" eaLnBrk="1" hangingPunct="1">
              <a:lnSpc>
                <a:spcPct val="80000"/>
              </a:lnSpc>
            </a:pPr>
            <a:r>
              <a:rPr lang="en-US" sz="2000" smtClean="0"/>
              <a:t>Role it plays in energy flow and matter cycling</a:t>
            </a:r>
          </a:p>
          <a:p>
            <a:pPr eaLnBrk="1" hangingPunct="1">
              <a:lnSpc>
                <a:spcPct val="80000"/>
              </a:lnSpc>
            </a:pPr>
            <a:r>
              <a:rPr lang="en-US" sz="2000" b="1" smtClean="0"/>
              <a:t>Fundamental Niche</a:t>
            </a:r>
          </a:p>
          <a:p>
            <a:pPr lvl="1" eaLnBrk="1" hangingPunct="1">
              <a:lnSpc>
                <a:spcPct val="80000"/>
              </a:lnSpc>
            </a:pPr>
            <a:r>
              <a:rPr lang="en-US" sz="2000" smtClean="0"/>
              <a:t>Full potential range of physical chemical and biological conditions and resources it could theoretically use if there was no direct competition from other species</a:t>
            </a:r>
          </a:p>
          <a:p>
            <a:pPr eaLnBrk="1" hangingPunct="1">
              <a:lnSpc>
                <a:spcPct val="80000"/>
              </a:lnSpc>
            </a:pPr>
            <a:r>
              <a:rPr lang="en-US" sz="2000" b="1" smtClean="0"/>
              <a:t>Realized Niche</a:t>
            </a:r>
          </a:p>
          <a:p>
            <a:pPr lvl="1" eaLnBrk="1" hangingPunct="1">
              <a:lnSpc>
                <a:spcPct val="80000"/>
              </a:lnSpc>
            </a:pPr>
            <a:r>
              <a:rPr lang="en-US" sz="2000" smtClean="0"/>
              <a:t>Part of its niche actually occupied </a:t>
            </a:r>
          </a:p>
          <a:p>
            <a:pPr eaLnBrk="1" hangingPunct="1">
              <a:lnSpc>
                <a:spcPct val="80000"/>
              </a:lnSpc>
            </a:pPr>
            <a:r>
              <a:rPr lang="en-US" sz="2000" b="1" smtClean="0"/>
              <a:t>Generalist vs. Specialist</a:t>
            </a:r>
          </a:p>
          <a:p>
            <a:pPr lvl="1" eaLnBrk="1" hangingPunct="1">
              <a:lnSpc>
                <a:spcPct val="80000"/>
              </a:lnSpc>
            </a:pPr>
            <a:r>
              <a:rPr lang="en-US" sz="2000" smtClean="0"/>
              <a:t>Lives many different places, eat many foods, tolerate a wide range of conditions vs few, few, intolerant…</a:t>
            </a:r>
          </a:p>
          <a:p>
            <a:pPr lvl="1" eaLnBrk="1" hangingPunct="1">
              <a:lnSpc>
                <a:spcPct val="80000"/>
              </a:lnSpc>
            </a:pPr>
            <a:r>
              <a:rPr lang="en-US" sz="2000" smtClean="0"/>
              <a:t>Which strategy is better in a stable environment vs unstable?</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mtClean="0"/>
              <a:t>POLLENPEEPERS</a:t>
            </a:r>
          </a:p>
        </p:txBody>
      </p:sp>
      <p:sp>
        <p:nvSpPr>
          <p:cNvPr id="40963" name="Rectangle 3"/>
          <p:cNvSpPr>
            <a:spLocks noGrp="1" noChangeArrowheads="1"/>
          </p:cNvSpPr>
          <p:nvPr>
            <p:ph type="body" idx="1"/>
          </p:nvPr>
        </p:nvSpPr>
        <p:spPr/>
        <p:txBody>
          <a:bodyPr/>
          <a:lstStyle/>
          <a:p>
            <a:pPr eaLnBrk="1" hangingPunct="1"/>
            <a:r>
              <a:rPr lang="en-US" smtClean="0">
                <a:hlinkClick r:id="rId2"/>
              </a:rPr>
              <a:t>POLLENPEEPER EVOLUTION</a:t>
            </a:r>
            <a:endParaRPr lang="en-US"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ph type="title"/>
          </p:nvPr>
        </p:nvSpPr>
        <p:spPr/>
        <p:txBody>
          <a:bodyPr/>
          <a:lstStyle/>
          <a:p>
            <a:pPr eaLnBrk="1" hangingPunct="1"/>
            <a:r>
              <a:rPr lang="en-US" smtClean="0"/>
              <a:t>Niche Overlap</a:t>
            </a:r>
          </a:p>
        </p:txBody>
      </p:sp>
      <p:grpSp>
        <p:nvGrpSpPr>
          <p:cNvPr id="41987" name="Group 5"/>
          <p:cNvGrpSpPr>
            <a:grpSpLocks/>
          </p:cNvGrpSpPr>
          <p:nvPr/>
        </p:nvGrpSpPr>
        <p:grpSpPr bwMode="auto">
          <a:xfrm>
            <a:off x="914400" y="2133600"/>
            <a:ext cx="7924800" cy="4460875"/>
            <a:chOff x="-9" y="580"/>
            <a:chExt cx="5769" cy="3584"/>
          </a:xfrm>
        </p:grpSpPr>
        <p:pic>
          <p:nvPicPr>
            <p:cNvPr id="4198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 y="580"/>
              <a:ext cx="5557" cy="2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Text Box 7"/>
            <p:cNvSpPr txBox="1">
              <a:spLocks noChangeArrowheads="1"/>
            </p:cNvSpPr>
            <p:nvPr/>
          </p:nvSpPr>
          <p:spPr bwMode="auto">
            <a:xfrm>
              <a:off x="2658" y="2478"/>
              <a:ext cx="1013" cy="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1600"/>
                <a:t>Region of </a:t>
              </a:r>
            </a:p>
            <a:p>
              <a:r>
                <a:rPr lang="en-US" altLang="en-US" sz="1600"/>
                <a:t>niche overlap</a:t>
              </a:r>
            </a:p>
          </p:txBody>
        </p:sp>
        <p:sp>
          <p:nvSpPr>
            <p:cNvPr id="41990" name="Text Box 8"/>
            <p:cNvSpPr txBox="1">
              <a:spLocks noChangeArrowheads="1"/>
            </p:cNvSpPr>
            <p:nvPr/>
          </p:nvSpPr>
          <p:spPr bwMode="auto">
            <a:xfrm>
              <a:off x="4087" y="1646"/>
              <a:ext cx="1339" cy="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1600">
                  <a:solidFill>
                    <a:srgbClr val="000000"/>
                  </a:solidFill>
                </a:rPr>
                <a:t>Generalist</a:t>
              </a:r>
              <a:r>
                <a:rPr lang="en-US" altLang="en-US" sz="1200">
                  <a:solidFill>
                    <a:srgbClr val="000000"/>
                  </a:solidFill>
                  <a:latin typeface="Geneva" charset="0"/>
                </a:rPr>
                <a:t> </a:t>
              </a:r>
              <a:r>
                <a:rPr lang="en-US" altLang="en-US" sz="1600"/>
                <a:t>species</a:t>
              </a:r>
            </a:p>
            <a:p>
              <a:r>
                <a:rPr lang="en-US" altLang="en-US" sz="1600"/>
                <a:t>with a broad niche</a:t>
              </a:r>
            </a:p>
          </p:txBody>
        </p:sp>
        <p:sp>
          <p:nvSpPr>
            <p:cNvPr id="41991" name="Text Box 9"/>
            <p:cNvSpPr txBox="1">
              <a:spLocks noChangeArrowheads="1"/>
            </p:cNvSpPr>
            <p:nvPr/>
          </p:nvSpPr>
          <p:spPr bwMode="auto">
            <a:xfrm>
              <a:off x="303" y="1774"/>
              <a:ext cx="1408" cy="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1600">
                  <a:solidFill>
                    <a:srgbClr val="000000"/>
                  </a:solidFill>
                </a:rPr>
                <a:t>Generalist</a:t>
              </a:r>
              <a:r>
                <a:rPr lang="en-US" altLang="en-US" sz="1200">
                  <a:solidFill>
                    <a:srgbClr val="000000"/>
                  </a:solidFill>
                  <a:latin typeface="Geneva" charset="0"/>
                </a:rPr>
                <a:t> </a:t>
              </a:r>
              <a:r>
                <a:rPr lang="en-US" altLang="en-US" sz="1600"/>
                <a:t>species</a:t>
              </a:r>
            </a:p>
            <a:p>
              <a:r>
                <a:rPr lang="en-US" altLang="en-US" sz="1600"/>
                <a:t>with a narrow niche</a:t>
              </a:r>
            </a:p>
          </p:txBody>
        </p:sp>
        <p:sp>
          <p:nvSpPr>
            <p:cNvPr id="41992" name="Text Box 10"/>
            <p:cNvSpPr txBox="1">
              <a:spLocks noChangeArrowheads="1"/>
            </p:cNvSpPr>
            <p:nvPr/>
          </p:nvSpPr>
          <p:spPr bwMode="auto">
            <a:xfrm>
              <a:off x="3067" y="1854"/>
              <a:ext cx="636" cy="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1600"/>
                <a:t>Niche</a:t>
              </a:r>
            </a:p>
            <a:p>
              <a:pPr algn="ctr"/>
              <a:r>
                <a:rPr lang="en-US" altLang="en-US" sz="1600"/>
                <a:t>breadth</a:t>
              </a:r>
            </a:p>
          </p:txBody>
        </p:sp>
        <p:sp>
          <p:nvSpPr>
            <p:cNvPr id="41993" name="Text Box 11"/>
            <p:cNvSpPr txBox="1">
              <a:spLocks noChangeArrowheads="1"/>
            </p:cNvSpPr>
            <p:nvPr/>
          </p:nvSpPr>
          <p:spPr bwMode="auto">
            <a:xfrm>
              <a:off x="2204" y="1038"/>
              <a:ext cx="824" cy="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1600"/>
                <a:t>Niche</a:t>
              </a:r>
            </a:p>
            <a:p>
              <a:pPr algn="ctr"/>
              <a:r>
                <a:rPr lang="en-US" altLang="en-US" sz="1600"/>
                <a:t>separation</a:t>
              </a:r>
            </a:p>
          </p:txBody>
        </p:sp>
        <p:sp>
          <p:nvSpPr>
            <p:cNvPr id="41994" name="Text Box 12"/>
            <p:cNvSpPr txBox="1">
              <a:spLocks noChangeArrowheads="1"/>
            </p:cNvSpPr>
            <p:nvPr/>
          </p:nvSpPr>
          <p:spPr bwMode="auto">
            <a:xfrm rot="-5400000">
              <a:off x="-744" y="1658"/>
              <a:ext cx="1716"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1600"/>
                <a:t>Number of individuals</a:t>
              </a:r>
            </a:p>
          </p:txBody>
        </p:sp>
        <p:sp>
          <p:nvSpPr>
            <p:cNvPr id="41995" name="Text Box 13"/>
            <p:cNvSpPr txBox="1">
              <a:spLocks noChangeArrowheads="1"/>
            </p:cNvSpPr>
            <p:nvPr/>
          </p:nvSpPr>
          <p:spPr bwMode="auto">
            <a:xfrm>
              <a:off x="2174" y="2982"/>
              <a:ext cx="1046"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1600"/>
                <a:t>Resource use</a:t>
              </a:r>
            </a:p>
          </p:txBody>
        </p:sp>
        <p:sp>
          <p:nvSpPr>
            <p:cNvPr id="41996" name="Line 14"/>
            <p:cNvSpPr>
              <a:spLocks noChangeShapeType="1"/>
            </p:cNvSpPr>
            <p:nvPr/>
          </p:nvSpPr>
          <p:spPr bwMode="auto">
            <a:xfrm flipV="1">
              <a:off x="1456" y="1728"/>
              <a:ext cx="272" cy="160"/>
            </a:xfrm>
            <a:prstGeom prst="line">
              <a:avLst/>
            </a:prstGeom>
            <a:noFill/>
            <a:ln w="254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sp>
          <p:nvSpPr>
            <p:cNvPr id="41997" name="Line 15"/>
            <p:cNvSpPr>
              <a:spLocks noChangeShapeType="1"/>
            </p:cNvSpPr>
            <p:nvPr/>
          </p:nvSpPr>
          <p:spPr bwMode="auto">
            <a:xfrm flipH="1">
              <a:off x="2392" y="2608"/>
              <a:ext cx="288" cy="248"/>
            </a:xfrm>
            <a:prstGeom prst="line">
              <a:avLst/>
            </a:prstGeom>
            <a:noFill/>
            <a:ln w="254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sp>
          <p:nvSpPr>
            <p:cNvPr id="41998" name="Line 16"/>
            <p:cNvSpPr>
              <a:spLocks noChangeShapeType="1"/>
            </p:cNvSpPr>
            <p:nvPr/>
          </p:nvSpPr>
          <p:spPr bwMode="auto">
            <a:xfrm flipH="1" flipV="1">
              <a:off x="3808" y="1640"/>
              <a:ext cx="272" cy="96"/>
            </a:xfrm>
            <a:prstGeom prst="line">
              <a:avLst/>
            </a:prstGeom>
            <a:noFill/>
            <a:ln w="254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grpSp>
          <p:nvGrpSpPr>
            <p:cNvPr id="41999" name="Group 17"/>
            <p:cNvGrpSpPr>
              <a:grpSpLocks/>
            </p:cNvGrpSpPr>
            <p:nvPr/>
          </p:nvGrpSpPr>
          <p:grpSpPr bwMode="auto">
            <a:xfrm>
              <a:off x="1976" y="1136"/>
              <a:ext cx="1432" cy="176"/>
              <a:chOff x="1976" y="1136"/>
              <a:chExt cx="1432" cy="176"/>
            </a:xfrm>
          </p:grpSpPr>
          <p:sp>
            <p:nvSpPr>
              <p:cNvPr id="42002" name="Line 18"/>
              <p:cNvSpPr>
                <a:spLocks noChangeShapeType="1"/>
              </p:cNvSpPr>
              <p:nvPr/>
            </p:nvSpPr>
            <p:spPr bwMode="auto">
              <a:xfrm>
                <a:off x="1984" y="1224"/>
                <a:ext cx="1408" cy="0"/>
              </a:xfrm>
              <a:prstGeom prst="line">
                <a:avLst/>
              </a:prstGeom>
              <a:noFill/>
              <a:ln w="254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sp>
            <p:nvSpPr>
              <p:cNvPr id="42003" name="Line 19"/>
              <p:cNvSpPr>
                <a:spLocks noChangeShapeType="1"/>
              </p:cNvSpPr>
              <p:nvPr/>
            </p:nvSpPr>
            <p:spPr bwMode="auto">
              <a:xfrm>
                <a:off x="3408" y="1136"/>
                <a:ext cx="0" cy="176"/>
              </a:xfrm>
              <a:prstGeom prst="line">
                <a:avLst/>
              </a:prstGeom>
              <a:noFill/>
              <a:ln w="254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sp>
            <p:nvSpPr>
              <p:cNvPr id="42004" name="Line 20"/>
              <p:cNvSpPr>
                <a:spLocks noChangeShapeType="1"/>
              </p:cNvSpPr>
              <p:nvPr/>
            </p:nvSpPr>
            <p:spPr bwMode="auto">
              <a:xfrm>
                <a:off x="1976" y="1136"/>
                <a:ext cx="0" cy="176"/>
              </a:xfrm>
              <a:prstGeom prst="line">
                <a:avLst/>
              </a:prstGeom>
              <a:noFill/>
              <a:ln w="254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grpSp>
        <p:sp>
          <p:nvSpPr>
            <p:cNvPr id="42000" name="Line 21"/>
            <p:cNvSpPr>
              <a:spLocks noChangeShapeType="1"/>
            </p:cNvSpPr>
            <p:nvPr/>
          </p:nvSpPr>
          <p:spPr bwMode="auto">
            <a:xfrm>
              <a:off x="2696" y="2040"/>
              <a:ext cx="1352" cy="0"/>
            </a:xfrm>
            <a:prstGeom prst="line">
              <a:avLst/>
            </a:prstGeom>
            <a:noFill/>
            <a:ln w="25400">
              <a:solidFill>
                <a:srgbClr val="000000"/>
              </a:solidFill>
              <a:round/>
              <a:headEnd type="triangle" w="med"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42001" name="Text Box 22"/>
            <p:cNvSpPr txBox="1">
              <a:spLocks noChangeArrowheads="1"/>
            </p:cNvSpPr>
            <p:nvPr/>
          </p:nvSpPr>
          <p:spPr bwMode="auto">
            <a:xfrm>
              <a:off x="4752" y="3944"/>
              <a:ext cx="1008"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endParaRPr lang="en-US" altLang="en-US" sz="1200" b="1"/>
            </a:p>
          </p:txBody>
        </p:sp>
      </p:gr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Origins of Life on Earth</a:t>
            </a:r>
            <a:br>
              <a:rPr lang="en-US" smtClean="0"/>
            </a:br>
            <a:r>
              <a:rPr lang="en-US" smtClean="0"/>
              <a:t>4.7-4.8 Billion Year History</a:t>
            </a:r>
          </a:p>
        </p:txBody>
      </p:sp>
      <p:sp>
        <p:nvSpPr>
          <p:cNvPr id="6147" name="Rectangle 3"/>
          <p:cNvSpPr>
            <a:spLocks noGrp="1" noChangeArrowheads="1"/>
          </p:cNvSpPr>
          <p:nvPr>
            <p:ph type="body" idx="1"/>
          </p:nvPr>
        </p:nvSpPr>
        <p:spPr/>
        <p:txBody>
          <a:bodyPr/>
          <a:lstStyle/>
          <a:p>
            <a:pPr eaLnBrk="1" hangingPunct="1">
              <a:lnSpc>
                <a:spcPct val="90000"/>
              </a:lnSpc>
            </a:pPr>
            <a:r>
              <a:rPr lang="en-US" sz="2800" smtClean="0"/>
              <a:t>Evidence from chemical analysis and measurements of radioactive elements in primitive rocks and fossils.  </a:t>
            </a:r>
          </a:p>
          <a:p>
            <a:pPr eaLnBrk="1" hangingPunct="1">
              <a:lnSpc>
                <a:spcPct val="90000"/>
              </a:lnSpc>
            </a:pPr>
            <a:r>
              <a:rPr lang="en-US" sz="2800" smtClean="0"/>
              <a:t>Life developed over two main phases:</a:t>
            </a:r>
          </a:p>
          <a:p>
            <a:pPr lvl="1" eaLnBrk="1" hangingPunct="1">
              <a:lnSpc>
                <a:spcPct val="90000"/>
              </a:lnSpc>
            </a:pPr>
            <a:r>
              <a:rPr lang="en-US" sz="2300" smtClean="0"/>
              <a:t>Chemical evolution (took about 1 billion years)</a:t>
            </a:r>
          </a:p>
          <a:p>
            <a:pPr lvl="2" eaLnBrk="1" hangingPunct="1">
              <a:lnSpc>
                <a:spcPct val="90000"/>
              </a:lnSpc>
            </a:pPr>
            <a:r>
              <a:rPr lang="en-US" sz="2100" smtClean="0"/>
              <a:t>Organic molecules, proteins, polymers, and chemical reactions to form first “protocells”</a:t>
            </a:r>
          </a:p>
          <a:p>
            <a:pPr lvl="1" eaLnBrk="1" hangingPunct="1">
              <a:lnSpc>
                <a:spcPct val="90000"/>
              </a:lnSpc>
            </a:pPr>
            <a:r>
              <a:rPr lang="en-US" sz="2300" smtClean="0"/>
              <a:t>Biological evolution (3.7 billion years)</a:t>
            </a:r>
          </a:p>
          <a:p>
            <a:pPr lvl="2" eaLnBrk="1" hangingPunct="1">
              <a:lnSpc>
                <a:spcPct val="90000"/>
              </a:lnSpc>
            </a:pPr>
            <a:r>
              <a:rPr lang="en-US" sz="2100" smtClean="0"/>
              <a:t>From single celled prokaryotic bacteria to eukaryotic creatures to eukaryotic multicellular organisms (diversification of species)</a:t>
            </a:r>
          </a:p>
          <a:p>
            <a:pPr lvl="2" eaLnBrk="1" hangingPunct="1">
              <a:lnSpc>
                <a:spcPct val="90000"/>
              </a:lnSpc>
              <a:buFont typeface="Wingdings" pitchFamily="2" charset="2"/>
              <a:buNone/>
            </a:pPr>
            <a:endParaRPr lang="en-US" sz="2100" smtClean="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mtClean="0"/>
              <a:t>Competition Shrinks Niches</a:t>
            </a:r>
          </a:p>
        </p:txBody>
      </p:sp>
      <p:pic>
        <p:nvPicPr>
          <p:cNvPr id="430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752600"/>
            <a:ext cx="8077200" cy="432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04800" y="0"/>
            <a:ext cx="8610600" cy="1104900"/>
          </a:xfrm>
        </p:spPr>
        <p:txBody>
          <a:bodyPr/>
          <a:lstStyle/>
          <a:p>
            <a:pPr eaLnBrk="1" hangingPunct="1"/>
            <a:r>
              <a:rPr lang="en-US" sz="3400" smtClean="0"/>
              <a:t>Competition and Community Diversity</a:t>
            </a:r>
          </a:p>
        </p:txBody>
      </p:sp>
      <p:pic>
        <p:nvPicPr>
          <p:cNvPr id="44035" name="Picture 7" descr="nich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62200" y="1295400"/>
            <a:ext cx="6553200" cy="5340350"/>
          </a:xfrm>
        </p:spPr>
      </p:pic>
      <p:sp>
        <p:nvSpPr>
          <p:cNvPr id="44036" name="Text Box 8"/>
          <p:cNvSpPr txBox="1">
            <a:spLocks noChangeArrowheads="1"/>
          </p:cNvSpPr>
          <p:nvPr/>
        </p:nvSpPr>
        <p:spPr bwMode="auto">
          <a:xfrm>
            <a:off x="304800" y="2057400"/>
            <a:ext cx="24384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FontTx/>
              <a:buChar char="•"/>
            </a:pPr>
            <a:r>
              <a:rPr lang="en-US" sz="2400">
                <a:latin typeface="Times New Roman" pitchFamily="18" charset="0"/>
              </a:rPr>
              <a:t>Species evolve to minimize competition and niche overlap</a:t>
            </a:r>
          </a:p>
          <a:p>
            <a:pPr eaLnBrk="1" hangingPunct="1">
              <a:buFontTx/>
              <a:buChar char="•"/>
            </a:pPr>
            <a:endParaRPr lang="en-US" sz="2400">
              <a:latin typeface="Times New Roman" pitchFamily="18" charset="0"/>
            </a:endParaRPr>
          </a:p>
          <a:p>
            <a:pPr eaLnBrk="1" hangingPunct="1">
              <a:buFontTx/>
              <a:buChar char="•"/>
            </a:pPr>
            <a:r>
              <a:rPr lang="en-US" sz="2400">
                <a:latin typeface="Times New Roman" pitchFamily="18" charset="0"/>
              </a:rPr>
              <a:t>Results in a diverse matrix of differing species within a community</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z="3400" smtClean="0"/>
              <a:t>What’s This Niche Stuff Got to do with Evolution and Biodiversity?</a:t>
            </a:r>
          </a:p>
        </p:txBody>
      </p:sp>
      <p:sp>
        <p:nvSpPr>
          <p:cNvPr id="45059" name="Rectangle 3"/>
          <p:cNvSpPr>
            <a:spLocks noGrp="1" noChangeArrowheads="1"/>
          </p:cNvSpPr>
          <p:nvPr>
            <p:ph type="body" idx="1"/>
          </p:nvPr>
        </p:nvSpPr>
        <p:spPr/>
        <p:txBody>
          <a:bodyPr/>
          <a:lstStyle/>
          <a:p>
            <a:pPr eaLnBrk="1" hangingPunct="1"/>
            <a:r>
              <a:rPr lang="en-US" smtClean="0"/>
              <a:t>Hmmmmm….</a:t>
            </a:r>
          </a:p>
          <a:p>
            <a:pPr eaLnBrk="1" hangingPunct="1"/>
            <a:r>
              <a:rPr lang="en-US" smtClean="0"/>
              <a:t>Let’s think about three key points….</a:t>
            </a:r>
          </a:p>
          <a:p>
            <a:pPr lvl="1" eaLnBrk="1" hangingPunct="1"/>
            <a:r>
              <a:rPr lang="en-US" smtClean="0"/>
              <a:t>The more niches you have in an ecosystem…</a:t>
            </a:r>
          </a:p>
          <a:p>
            <a:pPr lvl="1" eaLnBrk="1" hangingPunct="1"/>
            <a:r>
              <a:rPr lang="en-US" smtClean="0"/>
              <a:t>The more of a generalist species you are…</a:t>
            </a:r>
          </a:p>
          <a:p>
            <a:pPr lvl="1" eaLnBrk="1" hangingPunct="1"/>
            <a:r>
              <a:rPr lang="en-US" smtClean="0"/>
              <a:t>The more of a specialist species you are…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2" name="Group 5"/>
          <p:cNvGrpSpPr>
            <a:grpSpLocks/>
          </p:cNvGrpSpPr>
          <p:nvPr/>
        </p:nvGrpSpPr>
        <p:grpSpPr bwMode="auto">
          <a:xfrm>
            <a:off x="992188" y="457200"/>
            <a:ext cx="7904162" cy="5748338"/>
            <a:chOff x="-25" y="-7"/>
            <a:chExt cx="5971" cy="4198"/>
          </a:xfrm>
        </p:grpSpPr>
        <p:pic>
          <p:nvPicPr>
            <p:cNvPr id="4608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2" y="567"/>
              <a:ext cx="1675" cy="3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Text Box 7"/>
            <p:cNvSpPr txBox="1">
              <a:spLocks noChangeArrowheads="1"/>
            </p:cNvSpPr>
            <p:nvPr/>
          </p:nvSpPr>
          <p:spPr bwMode="auto">
            <a:xfrm>
              <a:off x="3588" y="3829"/>
              <a:ext cx="1104"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1200" b="1"/>
                <a:t>Ordovician:</a:t>
              </a:r>
              <a:r>
                <a:rPr lang="en-US" altLang="en-US" sz="1200"/>
                <a:t> 50% of animal families, </a:t>
              </a:r>
            </a:p>
          </p:txBody>
        </p:sp>
        <p:sp>
          <p:nvSpPr>
            <p:cNvPr id="46085" name="Text Box 8"/>
            <p:cNvSpPr txBox="1">
              <a:spLocks noChangeArrowheads="1"/>
            </p:cNvSpPr>
            <p:nvPr/>
          </p:nvSpPr>
          <p:spPr bwMode="auto">
            <a:xfrm>
              <a:off x="3588" y="2789"/>
              <a:ext cx="1941"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1200" b="1"/>
                <a:t>Devonian:</a:t>
              </a:r>
              <a:r>
                <a:rPr lang="en-US" altLang="en-US" sz="1200"/>
                <a:t> 30% of animal families, </a:t>
              </a:r>
            </a:p>
          </p:txBody>
        </p:sp>
        <p:sp>
          <p:nvSpPr>
            <p:cNvPr id="46086" name="Text Box 9"/>
            <p:cNvSpPr txBox="1">
              <a:spLocks noChangeArrowheads="1"/>
            </p:cNvSpPr>
            <p:nvPr/>
          </p:nvSpPr>
          <p:spPr bwMode="auto">
            <a:xfrm>
              <a:off x="3587" y="2172"/>
              <a:ext cx="2359"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1200" b="1"/>
                <a:t>Permian:</a:t>
              </a:r>
              <a:r>
                <a:rPr lang="en-US" altLang="en-US" sz="1200"/>
                <a:t> 90% of animal families, including </a:t>
              </a:r>
            </a:p>
            <a:p>
              <a:r>
                <a:rPr lang="en-US" altLang="en-US" sz="1200"/>
                <a:t>over 95% of marine species; many trees, </a:t>
              </a:r>
            </a:p>
            <a:p>
              <a:r>
                <a:rPr lang="en-US" altLang="en-US" sz="1200"/>
                <a:t>amphibians, most bryozoans and </a:t>
              </a:r>
            </a:p>
            <a:p>
              <a:r>
                <a:rPr lang="en-US" altLang="en-US" sz="1200"/>
                <a:t>brachiopods, all trilobites.</a:t>
              </a:r>
            </a:p>
          </p:txBody>
        </p:sp>
        <p:sp>
          <p:nvSpPr>
            <p:cNvPr id="46087" name="Text Box 10"/>
            <p:cNvSpPr txBox="1">
              <a:spLocks noChangeArrowheads="1"/>
            </p:cNvSpPr>
            <p:nvPr/>
          </p:nvSpPr>
          <p:spPr bwMode="auto">
            <a:xfrm>
              <a:off x="3588" y="1709"/>
              <a:ext cx="2340"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1200" b="1"/>
                <a:t>Triassic:</a:t>
              </a:r>
              <a:r>
                <a:rPr lang="en-US" altLang="en-US" sz="1200"/>
                <a:t> 35% of animal families, including </a:t>
              </a:r>
            </a:p>
            <a:p>
              <a:r>
                <a:rPr lang="en-US" altLang="en-US" sz="1200"/>
                <a:t>many reptiles and marine mollusks.</a:t>
              </a:r>
            </a:p>
          </p:txBody>
        </p:sp>
        <p:sp>
          <p:nvSpPr>
            <p:cNvPr id="46088" name="Text Box 11"/>
            <p:cNvSpPr txBox="1">
              <a:spLocks noChangeArrowheads="1"/>
            </p:cNvSpPr>
            <p:nvPr/>
          </p:nvSpPr>
          <p:spPr bwMode="auto">
            <a:xfrm>
              <a:off x="3588" y="933"/>
              <a:ext cx="1875"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1200" b="1"/>
                <a:t>Cretaceous:</a:t>
              </a:r>
              <a:r>
                <a:rPr lang="en-US" altLang="en-US" sz="1200"/>
                <a:t> up to 80% of ruling </a:t>
              </a:r>
            </a:p>
            <a:p>
              <a:r>
                <a:rPr lang="en-US" altLang="en-US" sz="1200"/>
                <a:t>reptiles (dinosaurs); many marine </a:t>
              </a:r>
            </a:p>
            <a:p>
              <a:r>
                <a:rPr lang="en-US" altLang="en-US" sz="1200"/>
                <a:t>species including many</a:t>
              </a:r>
            </a:p>
            <a:p>
              <a:r>
                <a:rPr lang="en-US" altLang="en-US" sz="1200"/>
                <a:t>foraminiferans and mollusks.</a:t>
              </a:r>
            </a:p>
          </p:txBody>
        </p:sp>
        <p:sp>
          <p:nvSpPr>
            <p:cNvPr id="46089" name="Text Box 12"/>
            <p:cNvSpPr txBox="1">
              <a:spLocks noChangeArrowheads="1"/>
            </p:cNvSpPr>
            <p:nvPr/>
          </p:nvSpPr>
          <p:spPr bwMode="auto">
            <a:xfrm>
              <a:off x="3588" y="421"/>
              <a:ext cx="1734"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1200"/>
                <a:t>Current extinction crisis caused</a:t>
              </a:r>
            </a:p>
            <a:p>
              <a:r>
                <a:rPr lang="en-US" altLang="en-US" sz="1200"/>
                <a:t>by human activities. </a:t>
              </a:r>
            </a:p>
          </p:txBody>
        </p:sp>
        <p:sp>
          <p:nvSpPr>
            <p:cNvPr id="46090" name="Text Box 13"/>
            <p:cNvSpPr txBox="1">
              <a:spLocks noChangeArrowheads="1"/>
            </p:cNvSpPr>
            <p:nvPr/>
          </p:nvSpPr>
          <p:spPr bwMode="auto">
            <a:xfrm>
              <a:off x="3392" y="-7"/>
              <a:ext cx="2355"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1400" b="1"/>
                <a:t>Species and families experiencing </a:t>
              </a:r>
            </a:p>
            <a:p>
              <a:pPr algn="ctr"/>
              <a:r>
                <a:rPr lang="en-US" altLang="en-US" sz="1400" b="1"/>
                <a:t>mass extinction</a:t>
              </a:r>
            </a:p>
          </p:txBody>
        </p:sp>
        <p:sp>
          <p:nvSpPr>
            <p:cNvPr id="46091" name="Text Box 14"/>
            <p:cNvSpPr txBox="1">
              <a:spLocks noChangeArrowheads="1"/>
            </p:cNvSpPr>
            <p:nvPr/>
          </p:nvSpPr>
          <p:spPr bwMode="auto">
            <a:xfrm>
              <a:off x="1961" y="28"/>
              <a:ext cx="1476"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1000" b="1"/>
                <a:t>Bar width represents relative </a:t>
              </a:r>
            </a:p>
            <a:p>
              <a:pPr algn="ctr"/>
              <a:r>
                <a:rPr lang="en-US" altLang="en-US" sz="1000" b="1"/>
                <a:t>number of living species</a:t>
              </a:r>
            </a:p>
          </p:txBody>
        </p:sp>
        <p:sp>
          <p:nvSpPr>
            <p:cNvPr id="46092" name="Text Box 15"/>
            <p:cNvSpPr txBox="1">
              <a:spLocks noChangeArrowheads="1"/>
            </p:cNvSpPr>
            <p:nvPr/>
          </p:nvSpPr>
          <p:spPr bwMode="auto">
            <a:xfrm>
              <a:off x="2876" y="2117"/>
              <a:ext cx="697"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1200" b="1" u="sng"/>
                <a:t>Extinction</a:t>
              </a:r>
            </a:p>
          </p:txBody>
        </p:sp>
        <p:sp>
          <p:nvSpPr>
            <p:cNvPr id="46093" name="Text Box 16"/>
            <p:cNvSpPr txBox="1">
              <a:spLocks noChangeArrowheads="1"/>
            </p:cNvSpPr>
            <p:nvPr/>
          </p:nvSpPr>
          <p:spPr bwMode="auto">
            <a:xfrm>
              <a:off x="1058" y="-7"/>
              <a:ext cx="764"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1200" b="1"/>
                <a:t>Millions</a:t>
              </a:r>
              <a:r>
                <a:rPr lang="en-US" altLang="en-US" sz="1400" b="1"/>
                <a:t> of</a:t>
              </a:r>
            </a:p>
            <a:p>
              <a:pPr algn="ctr"/>
              <a:r>
                <a:rPr lang="en-US" altLang="en-US" sz="1400" b="1"/>
                <a:t>years ago</a:t>
              </a:r>
            </a:p>
          </p:txBody>
        </p:sp>
        <p:sp>
          <p:nvSpPr>
            <p:cNvPr id="46094" name="Text Box 17"/>
            <p:cNvSpPr txBox="1">
              <a:spLocks noChangeArrowheads="1"/>
            </p:cNvSpPr>
            <p:nvPr/>
          </p:nvSpPr>
          <p:spPr bwMode="auto">
            <a:xfrm>
              <a:off x="424" y="-7"/>
              <a:ext cx="556"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1400" b="1"/>
                <a:t>Period</a:t>
              </a:r>
            </a:p>
          </p:txBody>
        </p:sp>
        <p:sp>
          <p:nvSpPr>
            <p:cNvPr id="46095" name="Text Box 18"/>
            <p:cNvSpPr txBox="1">
              <a:spLocks noChangeArrowheads="1"/>
            </p:cNvSpPr>
            <p:nvPr/>
          </p:nvSpPr>
          <p:spPr bwMode="auto">
            <a:xfrm>
              <a:off x="-25" y="-7"/>
              <a:ext cx="356"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1400" b="1"/>
                <a:t>Era</a:t>
              </a:r>
            </a:p>
          </p:txBody>
        </p:sp>
        <p:sp>
          <p:nvSpPr>
            <p:cNvPr id="46096" name="Text Box 19"/>
            <p:cNvSpPr txBox="1">
              <a:spLocks noChangeArrowheads="1"/>
            </p:cNvSpPr>
            <p:nvPr/>
          </p:nvSpPr>
          <p:spPr bwMode="auto">
            <a:xfrm rot="-5400000">
              <a:off x="-194" y="3082"/>
              <a:ext cx="73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1400" b="1"/>
                <a:t>Paleozoic</a:t>
              </a:r>
            </a:p>
          </p:txBody>
        </p:sp>
        <p:sp>
          <p:nvSpPr>
            <p:cNvPr id="46097" name="Text Box 20"/>
            <p:cNvSpPr txBox="1">
              <a:spLocks noChangeArrowheads="1"/>
            </p:cNvSpPr>
            <p:nvPr/>
          </p:nvSpPr>
          <p:spPr bwMode="auto">
            <a:xfrm rot="-5400000">
              <a:off x="-185" y="1633"/>
              <a:ext cx="71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1400" b="1"/>
                <a:t>Mesozoic</a:t>
              </a:r>
            </a:p>
          </p:txBody>
        </p:sp>
        <p:sp>
          <p:nvSpPr>
            <p:cNvPr id="46098" name="Text Box 21"/>
            <p:cNvSpPr txBox="1">
              <a:spLocks noChangeArrowheads="1"/>
            </p:cNvSpPr>
            <p:nvPr/>
          </p:nvSpPr>
          <p:spPr bwMode="auto">
            <a:xfrm rot="-5400000">
              <a:off x="-182" y="762"/>
              <a:ext cx="70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1400" b="1"/>
                <a:t>Cenozoic</a:t>
              </a:r>
            </a:p>
          </p:txBody>
        </p:sp>
        <p:sp>
          <p:nvSpPr>
            <p:cNvPr id="46099" name="Text Box 22"/>
            <p:cNvSpPr txBox="1">
              <a:spLocks noChangeArrowheads="1"/>
            </p:cNvSpPr>
            <p:nvPr/>
          </p:nvSpPr>
          <p:spPr bwMode="auto">
            <a:xfrm>
              <a:off x="288" y="527"/>
              <a:ext cx="808"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1400"/>
                <a:t>Quaternary</a:t>
              </a:r>
            </a:p>
          </p:txBody>
        </p:sp>
        <p:sp>
          <p:nvSpPr>
            <p:cNvPr id="46100" name="Text Box 23"/>
            <p:cNvSpPr txBox="1">
              <a:spLocks noChangeArrowheads="1"/>
            </p:cNvSpPr>
            <p:nvPr/>
          </p:nvSpPr>
          <p:spPr bwMode="auto">
            <a:xfrm>
              <a:off x="396" y="735"/>
              <a:ext cx="593"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1400"/>
                <a:t>Tertiary</a:t>
              </a:r>
            </a:p>
          </p:txBody>
        </p:sp>
        <p:sp>
          <p:nvSpPr>
            <p:cNvPr id="46101" name="Text Box 24"/>
            <p:cNvSpPr txBox="1">
              <a:spLocks noChangeArrowheads="1"/>
            </p:cNvSpPr>
            <p:nvPr/>
          </p:nvSpPr>
          <p:spPr bwMode="auto">
            <a:xfrm>
              <a:off x="258" y="1151"/>
              <a:ext cx="868"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1400" b="1"/>
                <a:t>Cretaceous</a:t>
              </a:r>
            </a:p>
          </p:txBody>
        </p:sp>
        <p:sp>
          <p:nvSpPr>
            <p:cNvPr id="46102" name="Text Box 25"/>
            <p:cNvSpPr txBox="1">
              <a:spLocks noChangeArrowheads="1"/>
            </p:cNvSpPr>
            <p:nvPr/>
          </p:nvSpPr>
          <p:spPr bwMode="auto">
            <a:xfrm>
              <a:off x="377" y="1536"/>
              <a:ext cx="631"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1400"/>
                <a:t>Jurassic</a:t>
              </a:r>
            </a:p>
          </p:txBody>
        </p:sp>
        <p:sp>
          <p:nvSpPr>
            <p:cNvPr id="46103" name="Text Box 26"/>
            <p:cNvSpPr txBox="1">
              <a:spLocks noChangeArrowheads="1"/>
            </p:cNvSpPr>
            <p:nvPr/>
          </p:nvSpPr>
          <p:spPr bwMode="auto">
            <a:xfrm>
              <a:off x="370" y="1935"/>
              <a:ext cx="645"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1400" b="1"/>
                <a:t>Triassic</a:t>
              </a:r>
            </a:p>
          </p:txBody>
        </p:sp>
        <p:sp>
          <p:nvSpPr>
            <p:cNvPr id="46104" name="Text Box 27"/>
            <p:cNvSpPr txBox="1">
              <a:spLocks noChangeArrowheads="1"/>
            </p:cNvSpPr>
            <p:nvPr/>
          </p:nvSpPr>
          <p:spPr bwMode="auto">
            <a:xfrm>
              <a:off x="358" y="2335"/>
              <a:ext cx="669"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1400" b="1"/>
                <a:t>Permian</a:t>
              </a:r>
            </a:p>
          </p:txBody>
        </p:sp>
        <p:sp>
          <p:nvSpPr>
            <p:cNvPr id="46105" name="Text Box 28"/>
            <p:cNvSpPr txBox="1">
              <a:spLocks noChangeArrowheads="1"/>
            </p:cNvSpPr>
            <p:nvPr/>
          </p:nvSpPr>
          <p:spPr bwMode="auto">
            <a:xfrm>
              <a:off x="202" y="2654"/>
              <a:ext cx="980"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1400"/>
                <a:t>Carboniferous</a:t>
              </a:r>
            </a:p>
          </p:txBody>
        </p:sp>
        <p:sp>
          <p:nvSpPr>
            <p:cNvPr id="46106" name="Text Box 29"/>
            <p:cNvSpPr txBox="1">
              <a:spLocks noChangeArrowheads="1"/>
            </p:cNvSpPr>
            <p:nvPr/>
          </p:nvSpPr>
          <p:spPr bwMode="auto">
            <a:xfrm>
              <a:off x="322" y="3016"/>
              <a:ext cx="741"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1400" b="1"/>
                <a:t>Devonian</a:t>
              </a:r>
            </a:p>
          </p:txBody>
        </p:sp>
        <p:sp>
          <p:nvSpPr>
            <p:cNvPr id="46107" name="Text Box 30"/>
            <p:cNvSpPr txBox="1">
              <a:spLocks noChangeArrowheads="1"/>
            </p:cNvSpPr>
            <p:nvPr/>
          </p:nvSpPr>
          <p:spPr bwMode="auto">
            <a:xfrm>
              <a:off x="400" y="3327"/>
              <a:ext cx="586"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1400"/>
                <a:t>Silurian</a:t>
              </a:r>
            </a:p>
          </p:txBody>
        </p:sp>
        <p:sp>
          <p:nvSpPr>
            <p:cNvPr id="46108" name="Text Box 31"/>
            <p:cNvSpPr txBox="1">
              <a:spLocks noChangeArrowheads="1"/>
            </p:cNvSpPr>
            <p:nvPr/>
          </p:nvSpPr>
          <p:spPr bwMode="auto">
            <a:xfrm>
              <a:off x="273" y="3655"/>
              <a:ext cx="838"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1400" b="1"/>
                <a:t>Ordovician</a:t>
              </a:r>
            </a:p>
          </p:txBody>
        </p:sp>
        <p:sp>
          <p:nvSpPr>
            <p:cNvPr id="46109" name="Text Box 32"/>
            <p:cNvSpPr txBox="1">
              <a:spLocks noChangeArrowheads="1"/>
            </p:cNvSpPr>
            <p:nvPr/>
          </p:nvSpPr>
          <p:spPr bwMode="auto">
            <a:xfrm>
              <a:off x="333" y="3968"/>
              <a:ext cx="719"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1400"/>
                <a:t>Cambrian</a:t>
              </a:r>
            </a:p>
          </p:txBody>
        </p:sp>
        <p:sp>
          <p:nvSpPr>
            <p:cNvPr id="46110" name="Text Box 33"/>
            <p:cNvSpPr txBox="1">
              <a:spLocks noChangeArrowheads="1"/>
            </p:cNvSpPr>
            <p:nvPr/>
          </p:nvSpPr>
          <p:spPr bwMode="auto">
            <a:xfrm>
              <a:off x="1183" y="495"/>
              <a:ext cx="511"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1400"/>
                <a:t>Today</a:t>
              </a:r>
            </a:p>
          </p:txBody>
        </p:sp>
        <p:sp>
          <p:nvSpPr>
            <p:cNvPr id="46111" name="Text Box 34"/>
            <p:cNvSpPr txBox="1">
              <a:spLocks noChangeArrowheads="1"/>
            </p:cNvSpPr>
            <p:nvPr/>
          </p:nvSpPr>
          <p:spPr bwMode="auto">
            <a:xfrm>
              <a:off x="1296" y="919"/>
              <a:ext cx="287"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1400"/>
                <a:t>65</a:t>
              </a:r>
            </a:p>
          </p:txBody>
        </p:sp>
        <p:sp>
          <p:nvSpPr>
            <p:cNvPr id="46112" name="Text Box 35"/>
            <p:cNvSpPr txBox="1">
              <a:spLocks noChangeArrowheads="1"/>
            </p:cNvSpPr>
            <p:nvPr/>
          </p:nvSpPr>
          <p:spPr bwMode="auto">
            <a:xfrm>
              <a:off x="1257" y="1703"/>
              <a:ext cx="362"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1400"/>
                <a:t>180</a:t>
              </a:r>
            </a:p>
          </p:txBody>
        </p:sp>
        <p:sp>
          <p:nvSpPr>
            <p:cNvPr id="46113" name="Text Box 36"/>
            <p:cNvSpPr txBox="1">
              <a:spLocks noChangeArrowheads="1"/>
            </p:cNvSpPr>
            <p:nvPr/>
          </p:nvSpPr>
          <p:spPr bwMode="auto">
            <a:xfrm>
              <a:off x="1257" y="2167"/>
              <a:ext cx="362"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1400"/>
                <a:t>250</a:t>
              </a:r>
            </a:p>
          </p:txBody>
        </p:sp>
        <p:sp>
          <p:nvSpPr>
            <p:cNvPr id="46114" name="Text Box 37"/>
            <p:cNvSpPr txBox="1">
              <a:spLocks noChangeArrowheads="1"/>
            </p:cNvSpPr>
            <p:nvPr/>
          </p:nvSpPr>
          <p:spPr bwMode="auto">
            <a:xfrm>
              <a:off x="1257" y="2799"/>
              <a:ext cx="362"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1400"/>
                <a:t>345</a:t>
              </a:r>
            </a:p>
          </p:txBody>
        </p:sp>
        <p:sp>
          <p:nvSpPr>
            <p:cNvPr id="46115" name="Text Box 38"/>
            <p:cNvSpPr txBox="1">
              <a:spLocks noChangeArrowheads="1"/>
            </p:cNvSpPr>
            <p:nvPr/>
          </p:nvSpPr>
          <p:spPr bwMode="auto">
            <a:xfrm>
              <a:off x="1257" y="3863"/>
              <a:ext cx="362"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1400"/>
                <a:t>500</a:t>
              </a:r>
            </a:p>
          </p:txBody>
        </p:sp>
        <p:sp>
          <p:nvSpPr>
            <p:cNvPr id="46116" name="Text Box 39"/>
            <p:cNvSpPr txBox="1">
              <a:spLocks noChangeArrowheads="1"/>
            </p:cNvSpPr>
            <p:nvPr/>
          </p:nvSpPr>
          <p:spPr bwMode="auto">
            <a:xfrm>
              <a:off x="2906" y="3797"/>
              <a:ext cx="637"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1200"/>
                <a:t>Extinction</a:t>
              </a:r>
            </a:p>
          </p:txBody>
        </p:sp>
        <p:sp>
          <p:nvSpPr>
            <p:cNvPr id="46117" name="Text Box 40"/>
            <p:cNvSpPr txBox="1">
              <a:spLocks noChangeArrowheads="1"/>
            </p:cNvSpPr>
            <p:nvPr/>
          </p:nvSpPr>
          <p:spPr bwMode="auto">
            <a:xfrm>
              <a:off x="2906" y="1645"/>
              <a:ext cx="637"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1200"/>
                <a:t>Extinction</a:t>
              </a:r>
            </a:p>
          </p:txBody>
        </p:sp>
        <p:sp>
          <p:nvSpPr>
            <p:cNvPr id="46118" name="Text Box 41"/>
            <p:cNvSpPr txBox="1">
              <a:spLocks noChangeArrowheads="1"/>
            </p:cNvSpPr>
            <p:nvPr/>
          </p:nvSpPr>
          <p:spPr bwMode="auto">
            <a:xfrm>
              <a:off x="2876" y="861"/>
              <a:ext cx="697"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1200" b="1" u="sng"/>
                <a:t>Extinction</a:t>
              </a:r>
            </a:p>
          </p:txBody>
        </p:sp>
        <p:sp>
          <p:nvSpPr>
            <p:cNvPr id="46119" name="Text Box 42"/>
            <p:cNvSpPr txBox="1">
              <a:spLocks noChangeArrowheads="1"/>
            </p:cNvSpPr>
            <p:nvPr/>
          </p:nvSpPr>
          <p:spPr bwMode="auto">
            <a:xfrm>
              <a:off x="2906" y="445"/>
              <a:ext cx="637"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1200"/>
                <a:t>Extinction</a:t>
              </a:r>
            </a:p>
          </p:txBody>
        </p:sp>
        <p:sp>
          <p:nvSpPr>
            <p:cNvPr id="46120" name="Text Box 43"/>
            <p:cNvSpPr txBox="1">
              <a:spLocks noChangeArrowheads="1"/>
            </p:cNvSpPr>
            <p:nvPr/>
          </p:nvSpPr>
          <p:spPr bwMode="auto">
            <a:xfrm>
              <a:off x="2906" y="2741"/>
              <a:ext cx="637"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1200"/>
                <a:t>Extinction</a:t>
              </a:r>
            </a:p>
          </p:txBody>
        </p:sp>
        <p:grpSp>
          <p:nvGrpSpPr>
            <p:cNvPr id="46121" name="Group 44"/>
            <p:cNvGrpSpPr>
              <a:grpSpLocks/>
            </p:cNvGrpSpPr>
            <p:nvPr/>
          </p:nvGrpSpPr>
          <p:grpSpPr bwMode="auto">
            <a:xfrm>
              <a:off x="1632" y="600"/>
              <a:ext cx="176" cy="3576"/>
              <a:chOff x="1632" y="600"/>
              <a:chExt cx="176" cy="3392"/>
            </a:xfrm>
          </p:grpSpPr>
          <p:sp>
            <p:nvSpPr>
              <p:cNvPr id="46194" name="Line 45"/>
              <p:cNvSpPr>
                <a:spLocks noChangeShapeType="1"/>
              </p:cNvSpPr>
              <p:nvPr/>
            </p:nvSpPr>
            <p:spPr bwMode="auto">
              <a:xfrm>
                <a:off x="1808" y="600"/>
                <a:ext cx="0" cy="3392"/>
              </a:xfrm>
              <a:prstGeom prst="line">
                <a:avLst/>
              </a:prstGeom>
              <a:noFill/>
              <a:ln w="254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sp>
            <p:nvSpPr>
              <p:cNvPr id="46195" name="Line 46"/>
              <p:cNvSpPr>
                <a:spLocks noChangeShapeType="1"/>
              </p:cNvSpPr>
              <p:nvPr/>
            </p:nvSpPr>
            <p:spPr bwMode="auto">
              <a:xfrm flipH="1">
                <a:off x="1640" y="3992"/>
                <a:ext cx="160" cy="0"/>
              </a:xfrm>
              <a:prstGeom prst="line">
                <a:avLst/>
              </a:prstGeom>
              <a:noFill/>
              <a:ln w="254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sp>
            <p:nvSpPr>
              <p:cNvPr id="46196" name="Line 47"/>
              <p:cNvSpPr>
                <a:spLocks noChangeShapeType="1"/>
              </p:cNvSpPr>
              <p:nvPr/>
            </p:nvSpPr>
            <p:spPr bwMode="auto">
              <a:xfrm flipH="1">
                <a:off x="1640" y="600"/>
                <a:ext cx="160" cy="0"/>
              </a:xfrm>
              <a:prstGeom prst="line">
                <a:avLst/>
              </a:prstGeom>
              <a:noFill/>
              <a:ln w="254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sp>
            <p:nvSpPr>
              <p:cNvPr id="46197" name="Line 48"/>
              <p:cNvSpPr>
                <a:spLocks noChangeShapeType="1"/>
              </p:cNvSpPr>
              <p:nvPr/>
            </p:nvSpPr>
            <p:spPr bwMode="auto">
              <a:xfrm flipH="1">
                <a:off x="1632" y="1000"/>
                <a:ext cx="160" cy="0"/>
              </a:xfrm>
              <a:prstGeom prst="line">
                <a:avLst/>
              </a:prstGeom>
              <a:noFill/>
              <a:ln w="254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sp>
            <p:nvSpPr>
              <p:cNvPr id="46198" name="Line 49"/>
              <p:cNvSpPr>
                <a:spLocks noChangeShapeType="1"/>
              </p:cNvSpPr>
              <p:nvPr/>
            </p:nvSpPr>
            <p:spPr bwMode="auto">
              <a:xfrm flipH="1">
                <a:off x="1640" y="3792"/>
                <a:ext cx="160" cy="0"/>
              </a:xfrm>
              <a:prstGeom prst="line">
                <a:avLst/>
              </a:prstGeom>
              <a:noFill/>
              <a:ln w="254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sp>
            <p:nvSpPr>
              <p:cNvPr id="46199" name="Line 50"/>
              <p:cNvSpPr>
                <a:spLocks noChangeShapeType="1"/>
              </p:cNvSpPr>
              <p:nvPr/>
            </p:nvSpPr>
            <p:spPr bwMode="auto">
              <a:xfrm flipH="1">
                <a:off x="1648" y="1752"/>
                <a:ext cx="160" cy="0"/>
              </a:xfrm>
              <a:prstGeom prst="line">
                <a:avLst/>
              </a:prstGeom>
              <a:noFill/>
              <a:ln w="254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sp>
            <p:nvSpPr>
              <p:cNvPr id="46200" name="Line 51"/>
              <p:cNvSpPr>
                <a:spLocks noChangeShapeType="1"/>
              </p:cNvSpPr>
              <p:nvPr/>
            </p:nvSpPr>
            <p:spPr bwMode="auto">
              <a:xfrm flipH="1">
                <a:off x="1648" y="2184"/>
                <a:ext cx="160" cy="0"/>
              </a:xfrm>
              <a:prstGeom prst="line">
                <a:avLst/>
              </a:prstGeom>
              <a:noFill/>
              <a:ln w="254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sp>
            <p:nvSpPr>
              <p:cNvPr id="46201" name="Line 52"/>
              <p:cNvSpPr>
                <a:spLocks noChangeShapeType="1"/>
              </p:cNvSpPr>
              <p:nvPr/>
            </p:nvSpPr>
            <p:spPr bwMode="auto">
              <a:xfrm flipH="1">
                <a:off x="1640" y="2792"/>
                <a:ext cx="160" cy="0"/>
              </a:xfrm>
              <a:prstGeom prst="line">
                <a:avLst/>
              </a:prstGeom>
              <a:noFill/>
              <a:ln w="254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6122" name="Group 53"/>
            <p:cNvGrpSpPr>
              <a:grpSpLocks/>
            </p:cNvGrpSpPr>
            <p:nvPr/>
          </p:nvGrpSpPr>
          <p:grpSpPr bwMode="auto">
            <a:xfrm>
              <a:off x="104" y="600"/>
              <a:ext cx="192" cy="3560"/>
              <a:chOff x="104" y="600"/>
              <a:chExt cx="192" cy="3560"/>
            </a:xfrm>
          </p:grpSpPr>
          <p:sp>
            <p:nvSpPr>
              <p:cNvPr id="46191" name="Line 54"/>
              <p:cNvSpPr>
                <a:spLocks noChangeShapeType="1"/>
              </p:cNvSpPr>
              <p:nvPr/>
            </p:nvSpPr>
            <p:spPr bwMode="auto">
              <a:xfrm>
                <a:off x="296" y="600"/>
                <a:ext cx="0" cy="3560"/>
              </a:xfrm>
              <a:prstGeom prst="line">
                <a:avLst/>
              </a:prstGeom>
              <a:noFill/>
              <a:ln w="254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sp>
            <p:nvSpPr>
              <p:cNvPr id="46192" name="Line 55"/>
              <p:cNvSpPr>
                <a:spLocks noChangeShapeType="1"/>
              </p:cNvSpPr>
              <p:nvPr/>
            </p:nvSpPr>
            <p:spPr bwMode="auto">
              <a:xfrm flipH="1">
                <a:off x="104" y="2312"/>
                <a:ext cx="184" cy="0"/>
              </a:xfrm>
              <a:prstGeom prst="line">
                <a:avLst/>
              </a:prstGeom>
              <a:noFill/>
              <a:ln w="254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sp>
            <p:nvSpPr>
              <p:cNvPr id="46193" name="Line 56"/>
              <p:cNvSpPr>
                <a:spLocks noChangeShapeType="1"/>
              </p:cNvSpPr>
              <p:nvPr/>
            </p:nvSpPr>
            <p:spPr bwMode="auto">
              <a:xfrm flipH="1">
                <a:off x="104" y="1200"/>
                <a:ext cx="184" cy="0"/>
              </a:xfrm>
              <a:prstGeom prst="line">
                <a:avLst/>
              </a:prstGeom>
              <a:noFill/>
              <a:ln w="254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6123" name="Group 57"/>
            <p:cNvGrpSpPr>
              <a:grpSpLocks/>
            </p:cNvGrpSpPr>
            <p:nvPr/>
          </p:nvGrpSpPr>
          <p:grpSpPr bwMode="auto">
            <a:xfrm>
              <a:off x="1000" y="3976"/>
              <a:ext cx="208" cy="200"/>
              <a:chOff x="1000" y="3976"/>
              <a:chExt cx="208" cy="200"/>
            </a:xfrm>
          </p:grpSpPr>
          <p:grpSp>
            <p:nvGrpSpPr>
              <p:cNvPr id="46186" name="Group 58"/>
              <p:cNvGrpSpPr>
                <a:grpSpLocks/>
              </p:cNvGrpSpPr>
              <p:nvPr/>
            </p:nvGrpSpPr>
            <p:grpSpPr bwMode="auto">
              <a:xfrm>
                <a:off x="1128" y="3976"/>
                <a:ext cx="80" cy="200"/>
                <a:chOff x="1080" y="3968"/>
                <a:chExt cx="80" cy="200"/>
              </a:xfrm>
            </p:grpSpPr>
            <p:sp>
              <p:nvSpPr>
                <p:cNvPr id="46188" name="Line 59"/>
                <p:cNvSpPr>
                  <a:spLocks noChangeShapeType="1"/>
                </p:cNvSpPr>
                <p:nvPr/>
              </p:nvSpPr>
              <p:spPr bwMode="auto">
                <a:xfrm>
                  <a:off x="1080" y="3968"/>
                  <a:ext cx="0" cy="200"/>
                </a:xfrm>
                <a:prstGeom prst="line">
                  <a:avLst/>
                </a:prstGeom>
                <a:noFill/>
                <a:ln w="254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sp>
              <p:nvSpPr>
                <p:cNvPr id="46189" name="Line 60"/>
                <p:cNvSpPr>
                  <a:spLocks noChangeShapeType="1"/>
                </p:cNvSpPr>
                <p:nvPr/>
              </p:nvSpPr>
              <p:spPr bwMode="auto">
                <a:xfrm>
                  <a:off x="1080" y="3968"/>
                  <a:ext cx="80" cy="0"/>
                </a:xfrm>
                <a:prstGeom prst="line">
                  <a:avLst/>
                </a:prstGeom>
                <a:noFill/>
                <a:ln w="254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sp>
              <p:nvSpPr>
                <p:cNvPr id="46190" name="Line 61"/>
                <p:cNvSpPr>
                  <a:spLocks noChangeShapeType="1"/>
                </p:cNvSpPr>
                <p:nvPr/>
              </p:nvSpPr>
              <p:spPr bwMode="auto">
                <a:xfrm>
                  <a:off x="1080" y="4168"/>
                  <a:ext cx="80" cy="0"/>
                </a:xfrm>
                <a:prstGeom prst="line">
                  <a:avLst/>
                </a:prstGeom>
                <a:noFill/>
                <a:ln w="254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grpSp>
          <p:sp>
            <p:nvSpPr>
              <p:cNvPr id="46187" name="Line 62"/>
              <p:cNvSpPr>
                <a:spLocks noChangeShapeType="1"/>
              </p:cNvSpPr>
              <p:nvPr/>
            </p:nvSpPr>
            <p:spPr bwMode="auto">
              <a:xfrm flipH="1">
                <a:off x="1000" y="4064"/>
                <a:ext cx="128" cy="0"/>
              </a:xfrm>
              <a:prstGeom prst="line">
                <a:avLst/>
              </a:prstGeom>
              <a:noFill/>
              <a:ln w="254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6124" name="Group 63"/>
            <p:cNvGrpSpPr>
              <a:grpSpLocks/>
            </p:cNvGrpSpPr>
            <p:nvPr/>
          </p:nvGrpSpPr>
          <p:grpSpPr bwMode="auto">
            <a:xfrm>
              <a:off x="1048" y="3568"/>
              <a:ext cx="160" cy="374"/>
              <a:chOff x="1048" y="3568"/>
              <a:chExt cx="160" cy="374"/>
            </a:xfrm>
          </p:grpSpPr>
          <p:grpSp>
            <p:nvGrpSpPr>
              <p:cNvPr id="46181" name="Group 64"/>
              <p:cNvGrpSpPr>
                <a:grpSpLocks/>
              </p:cNvGrpSpPr>
              <p:nvPr/>
            </p:nvGrpSpPr>
            <p:grpSpPr bwMode="auto">
              <a:xfrm>
                <a:off x="1128" y="3568"/>
                <a:ext cx="80" cy="374"/>
                <a:chOff x="1080" y="3968"/>
                <a:chExt cx="80" cy="200"/>
              </a:xfrm>
            </p:grpSpPr>
            <p:sp>
              <p:nvSpPr>
                <p:cNvPr id="46183" name="Line 65"/>
                <p:cNvSpPr>
                  <a:spLocks noChangeShapeType="1"/>
                </p:cNvSpPr>
                <p:nvPr/>
              </p:nvSpPr>
              <p:spPr bwMode="auto">
                <a:xfrm>
                  <a:off x="1080" y="3968"/>
                  <a:ext cx="0" cy="200"/>
                </a:xfrm>
                <a:prstGeom prst="line">
                  <a:avLst/>
                </a:prstGeom>
                <a:noFill/>
                <a:ln w="254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sp>
              <p:nvSpPr>
                <p:cNvPr id="46184" name="Line 66"/>
                <p:cNvSpPr>
                  <a:spLocks noChangeShapeType="1"/>
                </p:cNvSpPr>
                <p:nvPr/>
              </p:nvSpPr>
              <p:spPr bwMode="auto">
                <a:xfrm>
                  <a:off x="1080" y="3968"/>
                  <a:ext cx="80" cy="0"/>
                </a:xfrm>
                <a:prstGeom prst="line">
                  <a:avLst/>
                </a:prstGeom>
                <a:noFill/>
                <a:ln w="254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sp>
              <p:nvSpPr>
                <p:cNvPr id="46185" name="Line 67"/>
                <p:cNvSpPr>
                  <a:spLocks noChangeShapeType="1"/>
                </p:cNvSpPr>
                <p:nvPr/>
              </p:nvSpPr>
              <p:spPr bwMode="auto">
                <a:xfrm>
                  <a:off x="1080" y="4168"/>
                  <a:ext cx="80" cy="0"/>
                </a:xfrm>
                <a:prstGeom prst="line">
                  <a:avLst/>
                </a:prstGeom>
                <a:noFill/>
                <a:ln w="254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grpSp>
          <p:sp>
            <p:nvSpPr>
              <p:cNvPr id="46182" name="Line 68"/>
              <p:cNvSpPr>
                <a:spLocks noChangeShapeType="1"/>
              </p:cNvSpPr>
              <p:nvPr/>
            </p:nvSpPr>
            <p:spPr bwMode="auto">
              <a:xfrm flipH="1">
                <a:off x="1048" y="3752"/>
                <a:ext cx="72" cy="0"/>
              </a:xfrm>
              <a:prstGeom prst="line">
                <a:avLst/>
              </a:prstGeom>
              <a:noFill/>
              <a:ln w="254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6125" name="Group 69"/>
            <p:cNvGrpSpPr>
              <a:grpSpLocks/>
            </p:cNvGrpSpPr>
            <p:nvPr/>
          </p:nvGrpSpPr>
          <p:grpSpPr bwMode="auto">
            <a:xfrm>
              <a:off x="944" y="3336"/>
              <a:ext cx="264" cy="200"/>
              <a:chOff x="944" y="3336"/>
              <a:chExt cx="264" cy="200"/>
            </a:xfrm>
          </p:grpSpPr>
          <p:grpSp>
            <p:nvGrpSpPr>
              <p:cNvPr id="46176" name="Group 70"/>
              <p:cNvGrpSpPr>
                <a:grpSpLocks/>
              </p:cNvGrpSpPr>
              <p:nvPr/>
            </p:nvGrpSpPr>
            <p:grpSpPr bwMode="auto">
              <a:xfrm>
                <a:off x="1128" y="3336"/>
                <a:ext cx="80" cy="200"/>
                <a:chOff x="1080" y="3968"/>
                <a:chExt cx="80" cy="200"/>
              </a:xfrm>
            </p:grpSpPr>
            <p:sp>
              <p:nvSpPr>
                <p:cNvPr id="46178" name="Line 71"/>
                <p:cNvSpPr>
                  <a:spLocks noChangeShapeType="1"/>
                </p:cNvSpPr>
                <p:nvPr/>
              </p:nvSpPr>
              <p:spPr bwMode="auto">
                <a:xfrm>
                  <a:off x="1080" y="3968"/>
                  <a:ext cx="0" cy="200"/>
                </a:xfrm>
                <a:prstGeom prst="line">
                  <a:avLst/>
                </a:prstGeom>
                <a:noFill/>
                <a:ln w="254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sp>
              <p:nvSpPr>
                <p:cNvPr id="46179" name="Line 72"/>
                <p:cNvSpPr>
                  <a:spLocks noChangeShapeType="1"/>
                </p:cNvSpPr>
                <p:nvPr/>
              </p:nvSpPr>
              <p:spPr bwMode="auto">
                <a:xfrm>
                  <a:off x="1080" y="3968"/>
                  <a:ext cx="80" cy="0"/>
                </a:xfrm>
                <a:prstGeom prst="line">
                  <a:avLst/>
                </a:prstGeom>
                <a:noFill/>
                <a:ln w="254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sp>
              <p:nvSpPr>
                <p:cNvPr id="46180" name="Line 73"/>
                <p:cNvSpPr>
                  <a:spLocks noChangeShapeType="1"/>
                </p:cNvSpPr>
                <p:nvPr/>
              </p:nvSpPr>
              <p:spPr bwMode="auto">
                <a:xfrm>
                  <a:off x="1080" y="4168"/>
                  <a:ext cx="80" cy="0"/>
                </a:xfrm>
                <a:prstGeom prst="line">
                  <a:avLst/>
                </a:prstGeom>
                <a:noFill/>
                <a:ln w="254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grpSp>
          <p:sp>
            <p:nvSpPr>
              <p:cNvPr id="46177" name="Line 74"/>
              <p:cNvSpPr>
                <a:spLocks noChangeShapeType="1"/>
              </p:cNvSpPr>
              <p:nvPr/>
            </p:nvSpPr>
            <p:spPr bwMode="auto">
              <a:xfrm flipH="1">
                <a:off x="944" y="3432"/>
                <a:ext cx="184" cy="0"/>
              </a:xfrm>
              <a:prstGeom prst="line">
                <a:avLst/>
              </a:prstGeom>
              <a:noFill/>
              <a:ln w="254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6126" name="Group 75"/>
            <p:cNvGrpSpPr>
              <a:grpSpLocks/>
            </p:cNvGrpSpPr>
            <p:nvPr/>
          </p:nvGrpSpPr>
          <p:grpSpPr bwMode="auto">
            <a:xfrm>
              <a:off x="1000" y="2928"/>
              <a:ext cx="208" cy="374"/>
              <a:chOff x="1000" y="2928"/>
              <a:chExt cx="208" cy="374"/>
            </a:xfrm>
          </p:grpSpPr>
          <p:grpSp>
            <p:nvGrpSpPr>
              <p:cNvPr id="46171" name="Group 76"/>
              <p:cNvGrpSpPr>
                <a:grpSpLocks/>
              </p:cNvGrpSpPr>
              <p:nvPr/>
            </p:nvGrpSpPr>
            <p:grpSpPr bwMode="auto">
              <a:xfrm>
                <a:off x="1128" y="2928"/>
                <a:ext cx="80" cy="374"/>
                <a:chOff x="1080" y="3968"/>
                <a:chExt cx="80" cy="200"/>
              </a:xfrm>
            </p:grpSpPr>
            <p:sp>
              <p:nvSpPr>
                <p:cNvPr id="46173" name="Line 77"/>
                <p:cNvSpPr>
                  <a:spLocks noChangeShapeType="1"/>
                </p:cNvSpPr>
                <p:nvPr/>
              </p:nvSpPr>
              <p:spPr bwMode="auto">
                <a:xfrm>
                  <a:off x="1080" y="3968"/>
                  <a:ext cx="0" cy="200"/>
                </a:xfrm>
                <a:prstGeom prst="line">
                  <a:avLst/>
                </a:prstGeom>
                <a:noFill/>
                <a:ln w="254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sp>
              <p:nvSpPr>
                <p:cNvPr id="46174" name="Line 78"/>
                <p:cNvSpPr>
                  <a:spLocks noChangeShapeType="1"/>
                </p:cNvSpPr>
                <p:nvPr/>
              </p:nvSpPr>
              <p:spPr bwMode="auto">
                <a:xfrm>
                  <a:off x="1080" y="3968"/>
                  <a:ext cx="80" cy="0"/>
                </a:xfrm>
                <a:prstGeom prst="line">
                  <a:avLst/>
                </a:prstGeom>
                <a:noFill/>
                <a:ln w="254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sp>
              <p:nvSpPr>
                <p:cNvPr id="46175" name="Line 79"/>
                <p:cNvSpPr>
                  <a:spLocks noChangeShapeType="1"/>
                </p:cNvSpPr>
                <p:nvPr/>
              </p:nvSpPr>
              <p:spPr bwMode="auto">
                <a:xfrm>
                  <a:off x="1080" y="4168"/>
                  <a:ext cx="80" cy="0"/>
                </a:xfrm>
                <a:prstGeom prst="line">
                  <a:avLst/>
                </a:prstGeom>
                <a:noFill/>
                <a:ln w="254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grpSp>
          <p:sp>
            <p:nvSpPr>
              <p:cNvPr id="46172" name="Line 80"/>
              <p:cNvSpPr>
                <a:spLocks noChangeShapeType="1"/>
              </p:cNvSpPr>
              <p:nvPr/>
            </p:nvSpPr>
            <p:spPr bwMode="auto">
              <a:xfrm flipH="1">
                <a:off x="1000" y="3120"/>
                <a:ext cx="128" cy="0"/>
              </a:xfrm>
              <a:prstGeom prst="line">
                <a:avLst/>
              </a:prstGeom>
              <a:noFill/>
              <a:ln w="254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6127" name="Group 81"/>
            <p:cNvGrpSpPr>
              <a:grpSpLocks/>
            </p:cNvGrpSpPr>
            <p:nvPr/>
          </p:nvGrpSpPr>
          <p:grpSpPr bwMode="auto">
            <a:xfrm>
              <a:off x="1072" y="2608"/>
              <a:ext cx="136" cy="288"/>
              <a:chOff x="1072" y="2608"/>
              <a:chExt cx="136" cy="288"/>
            </a:xfrm>
          </p:grpSpPr>
          <p:grpSp>
            <p:nvGrpSpPr>
              <p:cNvPr id="46166" name="Group 82"/>
              <p:cNvGrpSpPr>
                <a:grpSpLocks/>
              </p:cNvGrpSpPr>
              <p:nvPr/>
            </p:nvGrpSpPr>
            <p:grpSpPr bwMode="auto">
              <a:xfrm>
                <a:off x="1128" y="2608"/>
                <a:ext cx="80" cy="288"/>
                <a:chOff x="1080" y="3968"/>
                <a:chExt cx="80" cy="200"/>
              </a:xfrm>
            </p:grpSpPr>
            <p:sp>
              <p:nvSpPr>
                <p:cNvPr id="46168" name="Line 83"/>
                <p:cNvSpPr>
                  <a:spLocks noChangeShapeType="1"/>
                </p:cNvSpPr>
                <p:nvPr/>
              </p:nvSpPr>
              <p:spPr bwMode="auto">
                <a:xfrm>
                  <a:off x="1080" y="3968"/>
                  <a:ext cx="0" cy="200"/>
                </a:xfrm>
                <a:prstGeom prst="line">
                  <a:avLst/>
                </a:prstGeom>
                <a:noFill/>
                <a:ln w="254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sp>
              <p:nvSpPr>
                <p:cNvPr id="46169" name="Line 84"/>
                <p:cNvSpPr>
                  <a:spLocks noChangeShapeType="1"/>
                </p:cNvSpPr>
                <p:nvPr/>
              </p:nvSpPr>
              <p:spPr bwMode="auto">
                <a:xfrm>
                  <a:off x="1080" y="3968"/>
                  <a:ext cx="80" cy="0"/>
                </a:xfrm>
                <a:prstGeom prst="line">
                  <a:avLst/>
                </a:prstGeom>
                <a:noFill/>
                <a:ln w="254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sp>
              <p:nvSpPr>
                <p:cNvPr id="46170" name="Line 85"/>
                <p:cNvSpPr>
                  <a:spLocks noChangeShapeType="1"/>
                </p:cNvSpPr>
                <p:nvPr/>
              </p:nvSpPr>
              <p:spPr bwMode="auto">
                <a:xfrm>
                  <a:off x="1080" y="4168"/>
                  <a:ext cx="80" cy="0"/>
                </a:xfrm>
                <a:prstGeom prst="line">
                  <a:avLst/>
                </a:prstGeom>
                <a:noFill/>
                <a:ln w="254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grpSp>
          <p:sp>
            <p:nvSpPr>
              <p:cNvPr id="46167" name="Line 86"/>
              <p:cNvSpPr>
                <a:spLocks noChangeShapeType="1"/>
              </p:cNvSpPr>
              <p:nvPr/>
            </p:nvSpPr>
            <p:spPr bwMode="auto">
              <a:xfrm flipH="1">
                <a:off x="1072" y="2760"/>
                <a:ext cx="48" cy="0"/>
              </a:xfrm>
              <a:prstGeom prst="line">
                <a:avLst/>
              </a:prstGeom>
              <a:noFill/>
              <a:ln w="254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6128" name="Group 87"/>
            <p:cNvGrpSpPr>
              <a:grpSpLocks/>
            </p:cNvGrpSpPr>
            <p:nvPr/>
          </p:nvGrpSpPr>
          <p:grpSpPr bwMode="auto">
            <a:xfrm>
              <a:off x="976" y="2288"/>
              <a:ext cx="232" cy="288"/>
              <a:chOff x="976" y="2288"/>
              <a:chExt cx="232" cy="288"/>
            </a:xfrm>
          </p:grpSpPr>
          <p:grpSp>
            <p:nvGrpSpPr>
              <p:cNvPr id="46161" name="Group 88"/>
              <p:cNvGrpSpPr>
                <a:grpSpLocks/>
              </p:cNvGrpSpPr>
              <p:nvPr/>
            </p:nvGrpSpPr>
            <p:grpSpPr bwMode="auto">
              <a:xfrm>
                <a:off x="1128" y="2288"/>
                <a:ext cx="80" cy="288"/>
                <a:chOff x="1080" y="3968"/>
                <a:chExt cx="80" cy="200"/>
              </a:xfrm>
            </p:grpSpPr>
            <p:sp>
              <p:nvSpPr>
                <p:cNvPr id="46163" name="Line 89"/>
                <p:cNvSpPr>
                  <a:spLocks noChangeShapeType="1"/>
                </p:cNvSpPr>
                <p:nvPr/>
              </p:nvSpPr>
              <p:spPr bwMode="auto">
                <a:xfrm>
                  <a:off x="1080" y="3968"/>
                  <a:ext cx="0" cy="200"/>
                </a:xfrm>
                <a:prstGeom prst="line">
                  <a:avLst/>
                </a:prstGeom>
                <a:noFill/>
                <a:ln w="254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sp>
              <p:nvSpPr>
                <p:cNvPr id="46164" name="Line 90"/>
                <p:cNvSpPr>
                  <a:spLocks noChangeShapeType="1"/>
                </p:cNvSpPr>
                <p:nvPr/>
              </p:nvSpPr>
              <p:spPr bwMode="auto">
                <a:xfrm>
                  <a:off x="1080" y="3968"/>
                  <a:ext cx="80" cy="0"/>
                </a:xfrm>
                <a:prstGeom prst="line">
                  <a:avLst/>
                </a:prstGeom>
                <a:noFill/>
                <a:ln w="254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sp>
              <p:nvSpPr>
                <p:cNvPr id="46165" name="Line 91"/>
                <p:cNvSpPr>
                  <a:spLocks noChangeShapeType="1"/>
                </p:cNvSpPr>
                <p:nvPr/>
              </p:nvSpPr>
              <p:spPr bwMode="auto">
                <a:xfrm>
                  <a:off x="1080" y="4168"/>
                  <a:ext cx="80" cy="0"/>
                </a:xfrm>
                <a:prstGeom prst="line">
                  <a:avLst/>
                </a:prstGeom>
                <a:noFill/>
                <a:ln w="254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grpSp>
          <p:sp>
            <p:nvSpPr>
              <p:cNvPr id="46162" name="Line 92"/>
              <p:cNvSpPr>
                <a:spLocks noChangeShapeType="1"/>
              </p:cNvSpPr>
              <p:nvPr/>
            </p:nvSpPr>
            <p:spPr bwMode="auto">
              <a:xfrm flipH="1">
                <a:off x="976" y="2432"/>
                <a:ext cx="144" cy="0"/>
              </a:xfrm>
              <a:prstGeom prst="line">
                <a:avLst/>
              </a:prstGeom>
              <a:noFill/>
              <a:ln w="254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6129" name="Group 93"/>
            <p:cNvGrpSpPr>
              <a:grpSpLocks/>
            </p:cNvGrpSpPr>
            <p:nvPr/>
          </p:nvGrpSpPr>
          <p:grpSpPr bwMode="auto">
            <a:xfrm>
              <a:off x="968" y="1824"/>
              <a:ext cx="240" cy="432"/>
              <a:chOff x="968" y="1824"/>
              <a:chExt cx="240" cy="432"/>
            </a:xfrm>
          </p:grpSpPr>
          <p:grpSp>
            <p:nvGrpSpPr>
              <p:cNvPr id="46156" name="Group 94"/>
              <p:cNvGrpSpPr>
                <a:grpSpLocks/>
              </p:cNvGrpSpPr>
              <p:nvPr/>
            </p:nvGrpSpPr>
            <p:grpSpPr bwMode="auto">
              <a:xfrm>
                <a:off x="1128" y="1824"/>
                <a:ext cx="80" cy="432"/>
                <a:chOff x="1080" y="3968"/>
                <a:chExt cx="80" cy="200"/>
              </a:xfrm>
            </p:grpSpPr>
            <p:sp>
              <p:nvSpPr>
                <p:cNvPr id="46158" name="Line 95"/>
                <p:cNvSpPr>
                  <a:spLocks noChangeShapeType="1"/>
                </p:cNvSpPr>
                <p:nvPr/>
              </p:nvSpPr>
              <p:spPr bwMode="auto">
                <a:xfrm>
                  <a:off x="1080" y="3968"/>
                  <a:ext cx="0" cy="200"/>
                </a:xfrm>
                <a:prstGeom prst="line">
                  <a:avLst/>
                </a:prstGeom>
                <a:noFill/>
                <a:ln w="254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sp>
              <p:nvSpPr>
                <p:cNvPr id="46159" name="Line 96"/>
                <p:cNvSpPr>
                  <a:spLocks noChangeShapeType="1"/>
                </p:cNvSpPr>
                <p:nvPr/>
              </p:nvSpPr>
              <p:spPr bwMode="auto">
                <a:xfrm>
                  <a:off x="1080" y="3968"/>
                  <a:ext cx="80" cy="0"/>
                </a:xfrm>
                <a:prstGeom prst="line">
                  <a:avLst/>
                </a:prstGeom>
                <a:noFill/>
                <a:ln w="254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sp>
              <p:nvSpPr>
                <p:cNvPr id="46160" name="Line 97"/>
                <p:cNvSpPr>
                  <a:spLocks noChangeShapeType="1"/>
                </p:cNvSpPr>
                <p:nvPr/>
              </p:nvSpPr>
              <p:spPr bwMode="auto">
                <a:xfrm>
                  <a:off x="1080" y="4168"/>
                  <a:ext cx="80" cy="0"/>
                </a:xfrm>
                <a:prstGeom prst="line">
                  <a:avLst/>
                </a:prstGeom>
                <a:noFill/>
                <a:ln w="254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grpSp>
          <p:sp>
            <p:nvSpPr>
              <p:cNvPr id="46157" name="Line 98"/>
              <p:cNvSpPr>
                <a:spLocks noChangeShapeType="1"/>
              </p:cNvSpPr>
              <p:nvPr/>
            </p:nvSpPr>
            <p:spPr bwMode="auto">
              <a:xfrm flipH="1">
                <a:off x="968" y="2032"/>
                <a:ext cx="152" cy="0"/>
              </a:xfrm>
              <a:prstGeom prst="line">
                <a:avLst/>
              </a:prstGeom>
              <a:noFill/>
              <a:ln w="254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6130" name="Group 99"/>
            <p:cNvGrpSpPr>
              <a:grpSpLocks/>
            </p:cNvGrpSpPr>
            <p:nvPr/>
          </p:nvGrpSpPr>
          <p:grpSpPr bwMode="auto">
            <a:xfrm>
              <a:off x="952" y="1504"/>
              <a:ext cx="256" cy="288"/>
              <a:chOff x="952" y="1504"/>
              <a:chExt cx="256" cy="288"/>
            </a:xfrm>
          </p:grpSpPr>
          <p:grpSp>
            <p:nvGrpSpPr>
              <p:cNvPr id="46151" name="Group 100"/>
              <p:cNvGrpSpPr>
                <a:grpSpLocks/>
              </p:cNvGrpSpPr>
              <p:nvPr/>
            </p:nvGrpSpPr>
            <p:grpSpPr bwMode="auto">
              <a:xfrm>
                <a:off x="1128" y="1504"/>
                <a:ext cx="80" cy="288"/>
                <a:chOff x="1080" y="3968"/>
                <a:chExt cx="80" cy="200"/>
              </a:xfrm>
            </p:grpSpPr>
            <p:sp>
              <p:nvSpPr>
                <p:cNvPr id="46153" name="Line 101"/>
                <p:cNvSpPr>
                  <a:spLocks noChangeShapeType="1"/>
                </p:cNvSpPr>
                <p:nvPr/>
              </p:nvSpPr>
              <p:spPr bwMode="auto">
                <a:xfrm>
                  <a:off x="1080" y="3968"/>
                  <a:ext cx="0" cy="200"/>
                </a:xfrm>
                <a:prstGeom prst="line">
                  <a:avLst/>
                </a:prstGeom>
                <a:noFill/>
                <a:ln w="254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sp>
              <p:nvSpPr>
                <p:cNvPr id="46154" name="Line 102"/>
                <p:cNvSpPr>
                  <a:spLocks noChangeShapeType="1"/>
                </p:cNvSpPr>
                <p:nvPr/>
              </p:nvSpPr>
              <p:spPr bwMode="auto">
                <a:xfrm>
                  <a:off x="1080" y="3968"/>
                  <a:ext cx="80" cy="0"/>
                </a:xfrm>
                <a:prstGeom prst="line">
                  <a:avLst/>
                </a:prstGeom>
                <a:noFill/>
                <a:ln w="254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sp>
              <p:nvSpPr>
                <p:cNvPr id="46155" name="Line 103"/>
                <p:cNvSpPr>
                  <a:spLocks noChangeShapeType="1"/>
                </p:cNvSpPr>
                <p:nvPr/>
              </p:nvSpPr>
              <p:spPr bwMode="auto">
                <a:xfrm>
                  <a:off x="1080" y="4168"/>
                  <a:ext cx="80" cy="0"/>
                </a:xfrm>
                <a:prstGeom prst="line">
                  <a:avLst/>
                </a:prstGeom>
                <a:noFill/>
                <a:ln w="254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grpSp>
          <p:sp>
            <p:nvSpPr>
              <p:cNvPr id="46152" name="Line 104"/>
              <p:cNvSpPr>
                <a:spLocks noChangeShapeType="1"/>
              </p:cNvSpPr>
              <p:nvPr/>
            </p:nvSpPr>
            <p:spPr bwMode="auto">
              <a:xfrm flipH="1">
                <a:off x="952" y="1640"/>
                <a:ext cx="176" cy="0"/>
              </a:xfrm>
              <a:prstGeom prst="line">
                <a:avLst/>
              </a:prstGeom>
              <a:noFill/>
              <a:ln w="254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6131" name="Group 105"/>
            <p:cNvGrpSpPr>
              <a:grpSpLocks/>
            </p:cNvGrpSpPr>
            <p:nvPr/>
          </p:nvGrpSpPr>
          <p:grpSpPr bwMode="auto">
            <a:xfrm>
              <a:off x="1040" y="1040"/>
              <a:ext cx="168" cy="432"/>
              <a:chOff x="1040" y="1040"/>
              <a:chExt cx="168" cy="432"/>
            </a:xfrm>
          </p:grpSpPr>
          <p:grpSp>
            <p:nvGrpSpPr>
              <p:cNvPr id="46146" name="Group 106"/>
              <p:cNvGrpSpPr>
                <a:grpSpLocks/>
              </p:cNvGrpSpPr>
              <p:nvPr/>
            </p:nvGrpSpPr>
            <p:grpSpPr bwMode="auto">
              <a:xfrm>
                <a:off x="1128" y="1040"/>
                <a:ext cx="80" cy="432"/>
                <a:chOff x="1080" y="3968"/>
                <a:chExt cx="80" cy="200"/>
              </a:xfrm>
            </p:grpSpPr>
            <p:sp>
              <p:nvSpPr>
                <p:cNvPr id="46148" name="Line 107"/>
                <p:cNvSpPr>
                  <a:spLocks noChangeShapeType="1"/>
                </p:cNvSpPr>
                <p:nvPr/>
              </p:nvSpPr>
              <p:spPr bwMode="auto">
                <a:xfrm>
                  <a:off x="1080" y="3968"/>
                  <a:ext cx="0" cy="200"/>
                </a:xfrm>
                <a:prstGeom prst="line">
                  <a:avLst/>
                </a:prstGeom>
                <a:noFill/>
                <a:ln w="254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sp>
              <p:nvSpPr>
                <p:cNvPr id="46149" name="Line 108"/>
                <p:cNvSpPr>
                  <a:spLocks noChangeShapeType="1"/>
                </p:cNvSpPr>
                <p:nvPr/>
              </p:nvSpPr>
              <p:spPr bwMode="auto">
                <a:xfrm>
                  <a:off x="1080" y="3968"/>
                  <a:ext cx="80" cy="0"/>
                </a:xfrm>
                <a:prstGeom prst="line">
                  <a:avLst/>
                </a:prstGeom>
                <a:noFill/>
                <a:ln w="254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sp>
              <p:nvSpPr>
                <p:cNvPr id="46150" name="Line 109"/>
                <p:cNvSpPr>
                  <a:spLocks noChangeShapeType="1"/>
                </p:cNvSpPr>
                <p:nvPr/>
              </p:nvSpPr>
              <p:spPr bwMode="auto">
                <a:xfrm>
                  <a:off x="1080" y="4168"/>
                  <a:ext cx="80" cy="0"/>
                </a:xfrm>
                <a:prstGeom prst="line">
                  <a:avLst/>
                </a:prstGeom>
                <a:noFill/>
                <a:ln w="254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grpSp>
          <p:sp>
            <p:nvSpPr>
              <p:cNvPr id="46147" name="Line 110"/>
              <p:cNvSpPr>
                <a:spLocks noChangeShapeType="1"/>
              </p:cNvSpPr>
              <p:nvPr/>
            </p:nvSpPr>
            <p:spPr bwMode="auto">
              <a:xfrm flipH="1">
                <a:off x="1040" y="1248"/>
                <a:ext cx="80" cy="0"/>
              </a:xfrm>
              <a:prstGeom prst="line">
                <a:avLst/>
              </a:prstGeom>
              <a:noFill/>
              <a:ln w="254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6132" name="Group 111"/>
            <p:cNvGrpSpPr>
              <a:grpSpLocks/>
            </p:cNvGrpSpPr>
            <p:nvPr/>
          </p:nvGrpSpPr>
          <p:grpSpPr bwMode="auto">
            <a:xfrm>
              <a:off x="944" y="688"/>
              <a:ext cx="264" cy="317"/>
              <a:chOff x="944" y="688"/>
              <a:chExt cx="264" cy="317"/>
            </a:xfrm>
          </p:grpSpPr>
          <p:grpSp>
            <p:nvGrpSpPr>
              <p:cNvPr id="46141" name="Group 112"/>
              <p:cNvGrpSpPr>
                <a:grpSpLocks/>
              </p:cNvGrpSpPr>
              <p:nvPr/>
            </p:nvGrpSpPr>
            <p:grpSpPr bwMode="auto">
              <a:xfrm>
                <a:off x="1128" y="688"/>
                <a:ext cx="80" cy="317"/>
                <a:chOff x="1080" y="3968"/>
                <a:chExt cx="80" cy="200"/>
              </a:xfrm>
            </p:grpSpPr>
            <p:sp>
              <p:nvSpPr>
                <p:cNvPr id="46143" name="Line 113"/>
                <p:cNvSpPr>
                  <a:spLocks noChangeShapeType="1"/>
                </p:cNvSpPr>
                <p:nvPr/>
              </p:nvSpPr>
              <p:spPr bwMode="auto">
                <a:xfrm>
                  <a:off x="1080" y="3968"/>
                  <a:ext cx="0" cy="200"/>
                </a:xfrm>
                <a:prstGeom prst="line">
                  <a:avLst/>
                </a:prstGeom>
                <a:noFill/>
                <a:ln w="254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sp>
              <p:nvSpPr>
                <p:cNvPr id="46144" name="Line 114"/>
                <p:cNvSpPr>
                  <a:spLocks noChangeShapeType="1"/>
                </p:cNvSpPr>
                <p:nvPr/>
              </p:nvSpPr>
              <p:spPr bwMode="auto">
                <a:xfrm>
                  <a:off x="1080" y="3968"/>
                  <a:ext cx="80" cy="0"/>
                </a:xfrm>
                <a:prstGeom prst="line">
                  <a:avLst/>
                </a:prstGeom>
                <a:noFill/>
                <a:ln w="254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sp>
              <p:nvSpPr>
                <p:cNvPr id="46145" name="Line 115"/>
                <p:cNvSpPr>
                  <a:spLocks noChangeShapeType="1"/>
                </p:cNvSpPr>
                <p:nvPr/>
              </p:nvSpPr>
              <p:spPr bwMode="auto">
                <a:xfrm>
                  <a:off x="1080" y="4168"/>
                  <a:ext cx="80" cy="0"/>
                </a:xfrm>
                <a:prstGeom prst="line">
                  <a:avLst/>
                </a:prstGeom>
                <a:noFill/>
                <a:ln w="254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grpSp>
          <p:sp>
            <p:nvSpPr>
              <p:cNvPr id="46142" name="Line 116"/>
              <p:cNvSpPr>
                <a:spLocks noChangeShapeType="1"/>
              </p:cNvSpPr>
              <p:nvPr/>
            </p:nvSpPr>
            <p:spPr bwMode="auto">
              <a:xfrm flipH="1">
                <a:off x="944" y="840"/>
                <a:ext cx="176" cy="0"/>
              </a:xfrm>
              <a:prstGeom prst="line">
                <a:avLst/>
              </a:prstGeom>
              <a:noFill/>
              <a:ln w="254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6133" name="Group 117"/>
            <p:cNvGrpSpPr>
              <a:grpSpLocks/>
            </p:cNvGrpSpPr>
            <p:nvPr/>
          </p:nvGrpSpPr>
          <p:grpSpPr bwMode="auto">
            <a:xfrm>
              <a:off x="1008" y="600"/>
              <a:ext cx="200" cy="58"/>
              <a:chOff x="1008" y="600"/>
              <a:chExt cx="200" cy="58"/>
            </a:xfrm>
          </p:grpSpPr>
          <p:grpSp>
            <p:nvGrpSpPr>
              <p:cNvPr id="46136" name="Group 118"/>
              <p:cNvGrpSpPr>
                <a:grpSpLocks/>
              </p:cNvGrpSpPr>
              <p:nvPr/>
            </p:nvGrpSpPr>
            <p:grpSpPr bwMode="auto">
              <a:xfrm>
                <a:off x="1128" y="600"/>
                <a:ext cx="80" cy="58"/>
                <a:chOff x="1080" y="3968"/>
                <a:chExt cx="80" cy="200"/>
              </a:xfrm>
            </p:grpSpPr>
            <p:sp>
              <p:nvSpPr>
                <p:cNvPr id="46138" name="Line 119"/>
                <p:cNvSpPr>
                  <a:spLocks noChangeShapeType="1"/>
                </p:cNvSpPr>
                <p:nvPr/>
              </p:nvSpPr>
              <p:spPr bwMode="auto">
                <a:xfrm>
                  <a:off x="1080" y="3968"/>
                  <a:ext cx="0" cy="200"/>
                </a:xfrm>
                <a:prstGeom prst="line">
                  <a:avLst/>
                </a:prstGeom>
                <a:noFill/>
                <a:ln w="254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sp>
              <p:nvSpPr>
                <p:cNvPr id="46139" name="Line 120"/>
                <p:cNvSpPr>
                  <a:spLocks noChangeShapeType="1"/>
                </p:cNvSpPr>
                <p:nvPr/>
              </p:nvSpPr>
              <p:spPr bwMode="auto">
                <a:xfrm>
                  <a:off x="1080" y="3968"/>
                  <a:ext cx="80" cy="0"/>
                </a:xfrm>
                <a:prstGeom prst="line">
                  <a:avLst/>
                </a:prstGeom>
                <a:noFill/>
                <a:ln w="254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sp>
              <p:nvSpPr>
                <p:cNvPr id="46140" name="Line 121"/>
                <p:cNvSpPr>
                  <a:spLocks noChangeShapeType="1"/>
                </p:cNvSpPr>
                <p:nvPr/>
              </p:nvSpPr>
              <p:spPr bwMode="auto">
                <a:xfrm>
                  <a:off x="1080" y="4168"/>
                  <a:ext cx="80" cy="0"/>
                </a:xfrm>
                <a:prstGeom prst="line">
                  <a:avLst/>
                </a:prstGeom>
                <a:noFill/>
                <a:ln w="254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grpSp>
          <p:sp>
            <p:nvSpPr>
              <p:cNvPr id="46137" name="Line 122"/>
              <p:cNvSpPr>
                <a:spLocks noChangeShapeType="1"/>
              </p:cNvSpPr>
              <p:nvPr/>
            </p:nvSpPr>
            <p:spPr bwMode="auto">
              <a:xfrm flipH="1">
                <a:off x="1008" y="624"/>
                <a:ext cx="112" cy="0"/>
              </a:xfrm>
              <a:prstGeom prst="line">
                <a:avLst/>
              </a:prstGeom>
              <a:noFill/>
              <a:ln w="254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grpSp>
        <p:sp>
          <p:nvSpPr>
            <p:cNvPr id="46134" name="Line 123"/>
            <p:cNvSpPr>
              <a:spLocks noChangeShapeType="1"/>
            </p:cNvSpPr>
            <p:nvPr/>
          </p:nvSpPr>
          <p:spPr bwMode="auto">
            <a:xfrm>
              <a:off x="1912" y="384"/>
              <a:ext cx="1312" cy="1"/>
            </a:xfrm>
            <a:prstGeom prst="line">
              <a:avLst/>
            </a:prstGeom>
            <a:noFill/>
            <a:ln w="25400">
              <a:solidFill>
                <a:srgbClr val="000000"/>
              </a:solidFill>
              <a:round/>
              <a:headEnd type="triangle" w="med"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46135" name="Text Box 124"/>
            <p:cNvSpPr txBox="1">
              <a:spLocks noChangeArrowheads="1"/>
            </p:cNvSpPr>
            <p:nvPr/>
          </p:nvSpPr>
          <p:spPr bwMode="auto">
            <a:xfrm>
              <a:off x="4752" y="3944"/>
              <a:ext cx="1008"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endParaRPr lang="en-US" altLang="en-US" sz="1200" b="1"/>
            </a:p>
          </p:txBody>
        </p:sp>
      </p:gr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mtClean="0">
                <a:hlinkClick r:id="rId2"/>
              </a:rPr>
              <a:t>Extinction</a:t>
            </a:r>
            <a:endParaRPr lang="en-US" smtClean="0"/>
          </a:p>
        </p:txBody>
      </p:sp>
      <p:sp>
        <p:nvSpPr>
          <p:cNvPr id="47107" name="Rectangle 3"/>
          <p:cNvSpPr>
            <a:spLocks noGrp="1" noChangeArrowheads="1"/>
          </p:cNvSpPr>
          <p:nvPr>
            <p:ph type="body" idx="1"/>
          </p:nvPr>
        </p:nvSpPr>
        <p:spPr>
          <a:xfrm>
            <a:off x="1066800" y="1524000"/>
            <a:ext cx="7620000" cy="4114800"/>
          </a:xfrm>
        </p:spPr>
        <p:txBody>
          <a:bodyPr/>
          <a:lstStyle/>
          <a:p>
            <a:pPr eaLnBrk="1" hangingPunct="1">
              <a:lnSpc>
                <a:spcPct val="90000"/>
              </a:lnSpc>
            </a:pPr>
            <a:r>
              <a:rPr lang="en-US" sz="2000" smtClean="0"/>
              <a:t>Local, ecological and true extinction</a:t>
            </a:r>
          </a:p>
          <a:p>
            <a:pPr eaLnBrk="1" hangingPunct="1">
              <a:lnSpc>
                <a:spcPct val="90000"/>
              </a:lnSpc>
            </a:pPr>
            <a:r>
              <a:rPr lang="en-US" sz="2000" smtClean="0"/>
              <a:t>The ultimate fate of all species just as death is for all individual organisms</a:t>
            </a:r>
          </a:p>
          <a:p>
            <a:pPr eaLnBrk="1" hangingPunct="1">
              <a:lnSpc>
                <a:spcPct val="90000"/>
              </a:lnSpc>
            </a:pPr>
            <a:r>
              <a:rPr lang="en-US" sz="2000" smtClean="0"/>
              <a:t>99.9% of all the species that have ever existed are now extinct</a:t>
            </a:r>
          </a:p>
          <a:p>
            <a:pPr lvl="1" eaLnBrk="1" hangingPunct="1">
              <a:lnSpc>
                <a:spcPct val="90000"/>
              </a:lnSpc>
            </a:pPr>
            <a:r>
              <a:rPr lang="en-US" sz="2000" smtClean="0"/>
              <a:t>To a very close approximation, all species are extinct</a:t>
            </a:r>
          </a:p>
          <a:p>
            <a:pPr eaLnBrk="1" hangingPunct="1">
              <a:lnSpc>
                <a:spcPct val="90000"/>
              </a:lnSpc>
            </a:pPr>
            <a:r>
              <a:rPr lang="en-US" sz="2000" smtClean="0">
                <a:solidFill>
                  <a:srgbClr val="CC3399"/>
                </a:solidFill>
              </a:rPr>
              <a:t>Background vs. Mass Extinction</a:t>
            </a:r>
          </a:p>
          <a:p>
            <a:pPr lvl="1" eaLnBrk="1" hangingPunct="1">
              <a:lnSpc>
                <a:spcPct val="90000"/>
              </a:lnSpc>
            </a:pPr>
            <a:r>
              <a:rPr lang="en-US" sz="2000" smtClean="0"/>
              <a:t>Low rate vs. 25-90% of total</a:t>
            </a:r>
          </a:p>
          <a:p>
            <a:pPr lvl="1" eaLnBrk="1" hangingPunct="1">
              <a:lnSpc>
                <a:spcPct val="90000"/>
              </a:lnSpc>
            </a:pPr>
            <a:r>
              <a:rPr lang="en-US" sz="2000" smtClean="0"/>
              <a:t>Five great mass extinctions in which numerous new species (including mammals) evolved to fill new or vacated niches in changed environments</a:t>
            </a:r>
          </a:p>
          <a:p>
            <a:pPr lvl="1" eaLnBrk="1" hangingPunct="1">
              <a:lnSpc>
                <a:spcPct val="90000"/>
              </a:lnSpc>
            </a:pPr>
            <a:r>
              <a:rPr lang="en-US" sz="2000" smtClean="0"/>
              <a:t>10 million years or more for adaptive radiations to rebuild biological diversity following a mass extinction</a:t>
            </a:r>
          </a:p>
          <a:p>
            <a:pPr eaLnBrk="1" hangingPunct="1">
              <a:lnSpc>
                <a:spcPct val="90000"/>
              </a:lnSpc>
            </a:pPr>
            <a:r>
              <a:rPr lang="en-US" sz="2000" smtClean="0">
                <a:solidFill>
                  <a:srgbClr val="CC3399"/>
                </a:solidFill>
              </a:rPr>
              <a:t>Extinctions open up new opportunities for speciation and adaptive radiation..BUT you can have too much of a good thing!</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mtClean="0"/>
              <a:t>Factors Affecting Extinction Rates</a:t>
            </a:r>
          </a:p>
        </p:txBody>
      </p:sp>
      <p:sp>
        <p:nvSpPr>
          <p:cNvPr id="48131" name="Rectangle 3"/>
          <p:cNvSpPr>
            <a:spLocks noGrp="1" noChangeArrowheads="1"/>
          </p:cNvSpPr>
          <p:nvPr>
            <p:ph type="body" idx="1"/>
          </p:nvPr>
        </p:nvSpPr>
        <p:spPr/>
        <p:txBody>
          <a:bodyPr/>
          <a:lstStyle/>
          <a:p>
            <a:pPr eaLnBrk="1" hangingPunct="1">
              <a:lnSpc>
                <a:spcPct val="80000"/>
              </a:lnSpc>
            </a:pPr>
            <a:r>
              <a:rPr lang="en-US" sz="2000" b="1" smtClean="0"/>
              <a:t>Natural Extinctions</a:t>
            </a:r>
          </a:p>
          <a:p>
            <a:pPr lvl="1" eaLnBrk="1" hangingPunct="1">
              <a:lnSpc>
                <a:spcPct val="80000"/>
              </a:lnSpc>
            </a:pPr>
            <a:r>
              <a:rPr lang="en-US" sz="1800" smtClean="0"/>
              <a:t>Climate change</a:t>
            </a:r>
          </a:p>
          <a:p>
            <a:pPr lvl="1" eaLnBrk="1" hangingPunct="1">
              <a:lnSpc>
                <a:spcPct val="80000"/>
              </a:lnSpc>
            </a:pPr>
            <a:r>
              <a:rPr lang="en-US" sz="1800" smtClean="0"/>
              <a:t>Cataclysmic event (volcano, earthquake)</a:t>
            </a:r>
          </a:p>
          <a:p>
            <a:pPr lvl="1" eaLnBrk="1" hangingPunct="1">
              <a:lnSpc>
                <a:spcPct val="80000"/>
              </a:lnSpc>
              <a:buFont typeface="Wingdings" pitchFamily="2" charset="2"/>
              <a:buNone/>
            </a:pPr>
            <a:endParaRPr lang="en-US" sz="1800" smtClean="0"/>
          </a:p>
          <a:p>
            <a:pPr eaLnBrk="1" hangingPunct="1">
              <a:lnSpc>
                <a:spcPct val="80000"/>
              </a:lnSpc>
            </a:pPr>
            <a:r>
              <a:rPr lang="en-US" sz="2000" b="1" smtClean="0"/>
              <a:t>Human Activities</a:t>
            </a:r>
          </a:p>
          <a:p>
            <a:pPr lvl="1" eaLnBrk="1" hangingPunct="1">
              <a:lnSpc>
                <a:spcPct val="80000"/>
              </a:lnSpc>
            </a:pPr>
            <a:r>
              <a:rPr lang="en-US" sz="1800" smtClean="0"/>
              <a:t>Habitat Loss/Fragmentation</a:t>
            </a:r>
          </a:p>
          <a:p>
            <a:pPr lvl="1" eaLnBrk="1" hangingPunct="1">
              <a:lnSpc>
                <a:spcPct val="80000"/>
              </a:lnSpc>
            </a:pPr>
            <a:r>
              <a:rPr lang="en-US" sz="1800" smtClean="0"/>
              <a:t>Introduction of exotic/invasive species</a:t>
            </a:r>
          </a:p>
          <a:p>
            <a:pPr lvl="1" eaLnBrk="1" hangingPunct="1">
              <a:lnSpc>
                <a:spcPct val="80000"/>
              </a:lnSpc>
            </a:pPr>
            <a:r>
              <a:rPr lang="en-US" sz="1800" smtClean="0"/>
              <a:t>Pollution</a:t>
            </a:r>
          </a:p>
          <a:p>
            <a:pPr lvl="1" eaLnBrk="1" hangingPunct="1">
              <a:lnSpc>
                <a:spcPct val="80000"/>
              </a:lnSpc>
            </a:pPr>
            <a:r>
              <a:rPr lang="en-US" sz="1800" smtClean="0"/>
              <a:t>Commercial harvesting</a:t>
            </a:r>
          </a:p>
          <a:p>
            <a:pPr lvl="1" eaLnBrk="1" hangingPunct="1">
              <a:lnSpc>
                <a:spcPct val="80000"/>
              </a:lnSpc>
            </a:pPr>
            <a:r>
              <a:rPr lang="en-US" sz="1800" smtClean="0"/>
              <a:t>Accidental killing (tuna nets)</a:t>
            </a:r>
          </a:p>
          <a:p>
            <a:pPr lvl="1" eaLnBrk="1" hangingPunct="1">
              <a:lnSpc>
                <a:spcPct val="80000"/>
              </a:lnSpc>
            </a:pPr>
            <a:r>
              <a:rPr lang="en-US" sz="1800" smtClean="0"/>
              <a:t>Harassing</a:t>
            </a:r>
          </a:p>
          <a:p>
            <a:pPr lvl="1" eaLnBrk="1" hangingPunct="1">
              <a:lnSpc>
                <a:spcPct val="80000"/>
              </a:lnSpc>
            </a:pPr>
            <a:r>
              <a:rPr lang="en-US" sz="1800" smtClean="0"/>
              <a:t>Pet Trade</a:t>
            </a:r>
          </a:p>
          <a:p>
            <a:pPr lvl="1" eaLnBrk="1" hangingPunct="1">
              <a:lnSpc>
                <a:spcPct val="80000"/>
              </a:lnSpc>
            </a:pPr>
            <a:r>
              <a:rPr lang="en-US" sz="1800" smtClean="0"/>
              <a:t>Urbanization</a:t>
            </a:r>
          </a:p>
          <a:p>
            <a:pPr lvl="1" eaLnBrk="1" hangingPunct="1">
              <a:lnSpc>
                <a:spcPct val="80000"/>
              </a:lnSpc>
            </a:pPr>
            <a:r>
              <a:rPr lang="en-US" sz="1800" smtClean="0"/>
              <a:t>Damming/Flooding</a:t>
            </a:r>
          </a:p>
          <a:p>
            <a:pPr lvl="1" eaLnBrk="1" hangingPunct="1">
              <a:lnSpc>
                <a:spcPct val="80000"/>
              </a:lnSpc>
            </a:pPr>
            <a:r>
              <a:rPr lang="en-US" sz="1800" smtClean="0"/>
              <a:t>Agricultural conversion</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z="3000" b="1" smtClean="0">
                <a:solidFill>
                  <a:srgbClr val="CC3399"/>
                </a:solidFill>
              </a:rPr>
              <a:t>Extinction in the Context of Evolution</a:t>
            </a:r>
          </a:p>
        </p:txBody>
      </p:sp>
      <p:sp>
        <p:nvSpPr>
          <p:cNvPr id="49155" name="Rectangle 3"/>
          <p:cNvSpPr>
            <a:spLocks noGrp="1" noChangeArrowheads="1"/>
          </p:cNvSpPr>
          <p:nvPr>
            <p:ph type="body" idx="1"/>
          </p:nvPr>
        </p:nvSpPr>
        <p:spPr/>
        <p:txBody>
          <a:bodyPr/>
          <a:lstStyle/>
          <a:p>
            <a:pPr eaLnBrk="1" hangingPunct="1"/>
            <a:r>
              <a:rPr lang="en-US" smtClean="0">
                <a:solidFill>
                  <a:srgbClr val="CC3399"/>
                </a:solidFill>
              </a:rPr>
              <a:t>If</a:t>
            </a:r>
            <a:r>
              <a:rPr lang="en-US" smtClean="0"/>
              <a:t> </a:t>
            </a:r>
          </a:p>
          <a:p>
            <a:pPr lvl="1" eaLnBrk="1" hangingPunct="1"/>
            <a:r>
              <a:rPr lang="en-US" smtClean="0"/>
              <a:t>the environment changes rapidly </a:t>
            </a:r>
            <a:r>
              <a:rPr lang="en-US" smtClean="0">
                <a:solidFill>
                  <a:schemeClr val="hlink"/>
                </a:solidFill>
              </a:rPr>
              <a:t>and</a:t>
            </a:r>
          </a:p>
          <a:p>
            <a:pPr lvl="1" eaLnBrk="1" hangingPunct="1"/>
            <a:r>
              <a:rPr lang="en-US" smtClean="0"/>
              <a:t>The species living in these environments do not already possess genes which enable survival in the face of such change </a:t>
            </a:r>
            <a:r>
              <a:rPr lang="en-US" smtClean="0">
                <a:solidFill>
                  <a:schemeClr val="hlink"/>
                </a:solidFill>
              </a:rPr>
              <a:t>and</a:t>
            </a:r>
          </a:p>
          <a:p>
            <a:pPr lvl="1" eaLnBrk="1" hangingPunct="1"/>
            <a:r>
              <a:rPr lang="en-US" smtClean="0"/>
              <a:t>Random mutations do not accumulate quickly enough then,</a:t>
            </a:r>
          </a:p>
          <a:p>
            <a:pPr eaLnBrk="1" hangingPunct="1"/>
            <a:r>
              <a:rPr lang="en-US" i="1" smtClean="0">
                <a:solidFill>
                  <a:srgbClr val="CC3399"/>
                </a:solidFill>
              </a:rPr>
              <a:t>All members of the unlucky species may die</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066800" y="0"/>
            <a:ext cx="7620000" cy="1143000"/>
          </a:xfrm>
        </p:spPr>
        <p:txBody>
          <a:bodyPr/>
          <a:lstStyle/>
          <a:p>
            <a:pPr eaLnBrk="1" hangingPunct="1"/>
            <a:r>
              <a:rPr lang="en-US" smtClean="0"/>
              <a:t>Biodiversity</a:t>
            </a:r>
          </a:p>
        </p:txBody>
      </p:sp>
      <p:sp>
        <p:nvSpPr>
          <p:cNvPr id="50179" name="Rectangle 3"/>
          <p:cNvSpPr>
            <a:spLocks noGrp="1" noChangeArrowheads="1"/>
          </p:cNvSpPr>
          <p:nvPr>
            <p:ph type="body" idx="1"/>
          </p:nvPr>
        </p:nvSpPr>
        <p:spPr>
          <a:xfrm>
            <a:off x="1066800" y="1143000"/>
            <a:ext cx="7620000" cy="4114800"/>
          </a:xfrm>
        </p:spPr>
        <p:txBody>
          <a:bodyPr/>
          <a:lstStyle/>
          <a:p>
            <a:pPr eaLnBrk="1" hangingPunct="1">
              <a:lnSpc>
                <a:spcPct val="90000"/>
              </a:lnSpc>
            </a:pPr>
            <a:r>
              <a:rPr lang="en-US" sz="2800" b="1" smtClean="0"/>
              <a:t>Speciation – Extinction=Biodiversity</a:t>
            </a:r>
          </a:p>
          <a:p>
            <a:pPr eaLnBrk="1" hangingPunct="1">
              <a:lnSpc>
                <a:spcPct val="90000"/>
              </a:lnSpc>
            </a:pPr>
            <a:r>
              <a:rPr lang="en-US" sz="2400" smtClean="0"/>
              <a:t>Humans major force in the premature extinction of species.  Extinction rate increased by 100-1000 times the natural background rate.  </a:t>
            </a:r>
          </a:p>
          <a:p>
            <a:pPr eaLnBrk="1" hangingPunct="1">
              <a:lnSpc>
                <a:spcPct val="90000"/>
              </a:lnSpc>
            </a:pPr>
            <a:r>
              <a:rPr lang="en-US" sz="2400" smtClean="0"/>
              <a:t>As we grow in population over next 50 years, we are expected to take over more of the earth’s surface and productivity.  This may cause the premature extinction of up to a QUARTER of the earth’s current species and constitute a SIXTH mass extinction </a:t>
            </a:r>
          </a:p>
          <a:p>
            <a:pPr lvl="1" eaLnBrk="1" hangingPunct="1">
              <a:lnSpc>
                <a:spcPct val="90000"/>
              </a:lnSpc>
            </a:pPr>
            <a:r>
              <a:rPr lang="en-US" sz="2000" smtClean="0"/>
              <a:t>Genetic engineering won’t solve this problem</a:t>
            </a:r>
          </a:p>
          <a:p>
            <a:pPr lvl="1" eaLnBrk="1" hangingPunct="1">
              <a:lnSpc>
                <a:spcPct val="90000"/>
              </a:lnSpc>
            </a:pPr>
            <a:r>
              <a:rPr lang="en-US" sz="2000" smtClean="0"/>
              <a:t>Only takes existing genes and moves them around</a:t>
            </a:r>
          </a:p>
          <a:p>
            <a:pPr eaLnBrk="1" hangingPunct="1">
              <a:lnSpc>
                <a:spcPct val="90000"/>
              </a:lnSpc>
            </a:pPr>
            <a:r>
              <a:rPr lang="en-US" sz="2800" smtClean="0"/>
              <a:t>Know why this is so important and what we are losing as it disappears….</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z="3400" smtClean="0"/>
              <a:t>USING EVOLUTION AND GENETICS TO INFORM CONSERVATION</a:t>
            </a:r>
          </a:p>
        </p:txBody>
      </p:sp>
      <p:sp>
        <p:nvSpPr>
          <p:cNvPr id="51203" name="Rectangle 3"/>
          <p:cNvSpPr>
            <a:spLocks noGrp="1" noChangeArrowheads="1"/>
          </p:cNvSpPr>
          <p:nvPr>
            <p:ph type="body" idx="1"/>
          </p:nvPr>
        </p:nvSpPr>
        <p:spPr/>
        <p:txBody>
          <a:bodyPr/>
          <a:lstStyle/>
          <a:p>
            <a:pPr eaLnBrk="1" hangingPunct="1">
              <a:lnSpc>
                <a:spcPct val="90000"/>
              </a:lnSpc>
            </a:pPr>
            <a:r>
              <a:rPr lang="en-US" sz="2400" b="1" smtClean="0">
                <a:solidFill>
                  <a:schemeClr val="folHlink"/>
                </a:solidFill>
              </a:rPr>
              <a:t>EcoRegions Approach</a:t>
            </a:r>
            <a:r>
              <a:rPr lang="en-US" sz="2400" b="1" smtClean="0"/>
              <a:t> </a:t>
            </a:r>
          </a:p>
          <a:p>
            <a:pPr lvl="1" eaLnBrk="1" hangingPunct="1">
              <a:lnSpc>
                <a:spcPct val="90000"/>
              </a:lnSpc>
            </a:pPr>
            <a:r>
              <a:rPr lang="en-US" sz="2000" smtClean="0"/>
              <a:t>Identifying biodiversity “hotspots” and focusing conservation efforts on maintaining those ecosystems</a:t>
            </a:r>
          </a:p>
          <a:p>
            <a:pPr lvl="1" eaLnBrk="1" hangingPunct="1">
              <a:lnSpc>
                <a:spcPct val="90000"/>
              </a:lnSpc>
            </a:pPr>
            <a:r>
              <a:rPr lang="en-US" sz="2000" smtClean="0"/>
              <a:t>Ex. Tropics, Appalachian Mountains, etc.</a:t>
            </a:r>
          </a:p>
          <a:p>
            <a:pPr eaLnBrk="1" hangingPunct="1">
              <a:lnSpc>
                <a:spcPct val="90000"/>
              </a:lnSpc>
            </a:pPr>
            <a:r>
              <a:rPr lang="en-US" sz="2400" b="1" smtClean="0"/>
              <a:t>“</a:t>
            </a:r>
            <a:r>
              <a:rPr lang="en-US" sz="2400" b="1" smtClean="0">
                <a:solidFill>
                  <a:schemeClr val="folHlink"/>
                </a:solidFill>
              </a:rPr>
              <a:t>Umbrella Species” Conservation</a:t>
            </a:r>
          </a:p>
          <a:p>
            <a:pPr lvl="1" eaLnBrk="1" hangingPunct="1">
              <a:lnSpc>
                <a:spcPct val="90000"/>
              </a:lnSpc>
            </a:pPr>
            <a:r>
              <a:rPr lang="en-US" sz="2000" smtClean="0"/>
              <a:t>Conserve one “sexy”, species and you conserve several others because if the interactions they have with one another</a:t>
            </a:r>
          </a:p>
          <a:p>
            <a:pPr lvl="1" eaLnBrk="1" hangingPunct="1">
              <a:lnSpc>
                <a:spcPct val="90000"/>
              </a:lnSpc>
            </a:pPr>
            <a:r>
              <a:rPr lang="en-US" sz="2000" smtClean="0"/>
              <a:t>Keystone species concept</a:t>
            </a:r>
          </a:p>
          <a:p>
            <a:pPr eaLnBrk="1" hangingPunct="1">
              <a:lnSpc>
                <a:spcPct val="90000"/>
              </a:lnSpc>
            </a:pPr>
            <a:r>
              <a:rPr lang="en-US" sz="2400" b="1" smtClean="0">
                <a:solidFill>
                  <a:schemeClr val="folHlink"/>
                </a:solidFill>
              </a:rPr>
              <a:t>Species Survival Plan (SSP)</a:t>
            </a:r>
          </a:p>
          <a:p>
            <a:pPr lvl="1" eaLnBrk="1" hangingPunct="1">
              <a:lnSpc>
                <a:spcPct val="90000"/>
              </a:lnSpc>
            </a:pPr>
            <a:r>
              <a:rPr lang="en-US" sz="2000" smtClean="0"/>
              <a:t>Zoo captive breeding programs</a:t>
            </a:r>
          </a:p>
          <a:p>
            <a:pPr lvl="1" eaLnBrk="1" hangingPunct="1">
              <a:lnSpc>
                <a:spcPct val="90000"/>
              </a:lnSpc>
            </a:pPr>
            <a:r>
              <a:rPr lang="en-US" sz="2000" smtClean="0"/>
              <a:t>Population genetics in wild populations</a:t>
            </a:r>
          </a:p>
          <a:p>
            <a:pPr lvl="2" eaLnBrk="1" hangingPunct="1">
              <a:lnSpc>
                <a:spcPct val="90000"/>
              </a:lnSpc>
            </a:pPr>
            <a:r>
              <a:rPr lang="en-US" sz="1800" smtClean="0"/>
              <a:t>Ex. Cheetahs, Primates, Bears, etc.</a:t>
            </a:r>
          </a:p>
          <a:p>
            <a:pPr eaLnBrk="1" hangingPunct="1">
              <a:lnSpc>
                <a:spcPct val="90000"/>
              </a:lnSpc>
              <a:buFont typeface="Wingdings" pitchFamily="2" charset="2"/>
              <a:buNone/>
            </a:pPr>
            <a:endParaRPr lang="en-US" sz="240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smtClean="0"/>
              <a:t>Federal and International Legislation</a:t>
            </a:r>
          </a:p>
        </p:txBody>
      </p:sp>
      <p:sp>
        <p:nvSpPr>
          <p:cNvPr id="52227" name="Rectangle 3"/>
          <p:cNvSpPr>
            <a:spLocks noGrp="1" noChangeArrowheads="1"/>
          </p:cNvSpPr>
          <p:nvPr>
            <p:ph type="body" idx="1"/>
          </p:nvPr>
        </p:nvSpPr>
        <p:spPr/>
        <p:txBody>
          <a:bodyPr/>
          <a:lstStyle/>
          <a:p>
            <a:pPr eaLnBrk="1" hangingPunct="1"/>
            <a:r>
              <a:rPr lang="en-US" sz="2800" smtClean="0"/>
              <a:t>Endangered Species Act (1973)</a:t>
            </a:r>
          </a:p>
          <a:p>
            <a:pPr lvl="1" eaLnBrk="1" hangingPunct="1"/>
            <a:r>
              <a:rPr lang="en-US" sz="2300" smtClean="0"/>
              <a:t>Protection for endangered and threatened plant and animal species &amp; their habitats</a:t>
            </a:r>
          </a:p>
          <a:p>
            <a:pPr lvl="2" eaLnBrk="1" hangingPunct="1"/>
            <a:r>
              <a:rPr lang="en-US" sz="2100" smtClean="0"/>
              <a:t>Effectiveness??? Exemptions are often granted if</a:t>
            </a:r>
          </a:p>
          <a:p>
            <a:pPr lvl="3" eaLnBrk="1" hangingPunct="1"/>
            <a:r>
              <a:rPr lang="en-US" sz="1800" smtClean="0"/>
              <a:t>No alternatives to the project</a:t>
            </a:r>
          </a:p>
          <a:p>
            <a:pPr lvl="3" eaLnBrk="1" hangingPunct="1"/>
            <a:r>
              <a:rPr lang="en-US" sz="1800" smtClean="0"/>
              <a:t>National or regional significance of project</a:t>
            </a:r>
          </a:p>
          <a:p>
            <a:pPr lvl="3" eaLnBrk="1" hangingPunct="1"/>
            <a:r>
              <a:rPr lang="en-US" sz="1800" smtClean="0"/>
              <a:t>Benefits outweigh those of any alternatives</a:t>
            </a:r>
          </a:p>
          <a:p>
            <a:pPr eaLnBrk="1" hangingPunct="1"/>
            <a:r>
              <a:rPr lang="en-US" sz="2800" smtClean="0"/>
              <a:t>CITES (late 1970s)-prohibits trade and commerce of threatened and endangered species</a:t>
            </a:r>
          </a:p>
          <a:p>
            <a:pPr lvl="1" eaLnBrk="1" hangingPunct="1"/>
            <a:r>
              <a:rPr lang="en-US" sz="2300" smtClean="0"/>
              <a:t>By 1998:  signed by 144 countries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p:txBody>
          <a:bodyPr/>
          <a:lstStyle/>
          <a:p>
            <a:pPr eaLnBrk="1" hangingPunct="1"/>
            <a:r>
              <a:rPr lang="en-US" smtClean="0"/>
              <a:t>Summary of Evolution of Life</a:t>
            </a:r>
          </a:p>
        </p:txBody>
      </p:sp>
      <p:grpSp>
        <p:nvGrpSpPr>
          <p:cNvPr id="7171" name="Group 5"/>
          <p:cNvGrpSpPr>
            <a:grpSpLocks/>
          </p:cNvGrpSpPr>
          <p:nvPr/>
        </p:nvGrpSpPr>
        <p:grpSpPr bwMode="auto">
          <a:xfrm>
            <a:off x="990600" y="1239838"/>
            <a:ext cx="7618413" cy="5694362"/>
            <a:chOff x="40" y="-24"/>
            <a:chExt cx="5720" cy="4480"/>
          </a:xfrm>
        </p:grpSpPr>
        <p:pic>
          <p:nvPicPr>
            <p:cNvPr id="717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 y="602"/>
              <a:ext cx="1031" cy="1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 y="2740"/>
              <a:ext cx="1031" cy="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3" y="2740"/>
              <a:ext cx="1031" cy="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2" y="602"/>
              <a:ext cx="1031" cy="1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2" y="602"/>
              <a:ext cx="1031" cy="1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0" y="602"/>
              <a:ext cx="1031" cy="1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1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0" y="2740"/>
              <a:ext cx="1031" cy="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9" name="Text Box 13"/>
            <p:cNvSpPr txBox="1">
              <a:spLocks noChangeArrowheads="1"/>
            </p:cNvSpPr>
            <p:nvPr/>
          </p:nvSpPr>
          <p:spPr bwMode="auto">
            <a:xfrm>
              <a:off x="40" y="710"/>
              <a:ext cx="1044" cy="1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a:t>Formation</a:t>
              </a:r>
            </a:p>
            <a:p>
              <a:pPr algn="ctr"/>
              <a:r>
                <a:rPr lang="en-US" altLang="en-US"/>
                <a:t>of the</a:t>
              </a:r>
            </a:p>
            <a:p>
              <a:pPr algn="ctr"/>
              <a:r>
                <a:rPr lang="en-US" altLang="en-US"/>
                <a:t> earth’s</a:t>
              </a:r>
            </a:p>
            <a:p>
              <a:pPr algn="ctr"/>
              <a:r>
                <a:rPr lang="en-US" altLang="en-US"/>
                <a:t>early</a:t>
              </a:r>
            </a:p>
            <a:p>
              <a:pPr algn="ctr"/>
              <a:r>
                <a:rPr lang="en-US" altLang="en-US"/>
                <a:t>crust and</a:t>
              </a:r>
            </a:p>
            <a:p>
              <a:pPr algn="ctr"/>
              <a:r>
                <a:rPr lang="en-US" altLang="en-US"/>
                <a:t>atmosphere</a:t>
              </a:r>
            </a:p>
          </p:txBody>
        </p:sp>
        <p:sp>
          <p:nvSpPr>
            <p:cNvPr id="7180" name="Text Box 14"/>
            <p:cNvSpPr txBox="1">
              <a:spLocks noChangeArrowheads="1"/>
            </p:cNvSpPr>
            <p:nvPr/>
          </p:nvSpPr>
          <p:spPr bwMode="auto">
            <a:xfrm>
              <a:off x="1530" y="710"/>
              <a:ext cx="911" cy="1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a:t>Small </a:t>
              </a:r>
            </a:p>
            <a:p>
              <a:pPr algn="ctr"/>
              <a:r>
                <a:rPr lang="en-US" altLang="en-US"/>
                <a:t>organic </a:t>
              </a:r>
            </a:p>
            <a:p>
              <a:pPr algn="ctr"/>
              <a:r>
                <a:rPr lang="en-US" altLang="en-US"/>
                <a:t>molecules</a:t>
              </a:r>
            </a:p>
            <a:p>
              <a:pPr algn="ctr"/>
              <a:r>
                <a:rPr lang="en-US" altLang="en-US"/>
                <a:t>form in</a:t>
              </a:r>
            </a:p>
            <a:p>
              <a:pPr algn="ctr"/>
              <a:r>
                <a:rPr lang="en-US" altLang="en-US"/>
                <a:t>the seas</a:t>
              </a:r>
            </a:p>
          </p:txBody>
        </p:sp>
        <p:sp>
          <p:nvSpPr>
            <p:cNvPr id="7181" name="Text Box 15"/>
            <p:cNvSpPr txBox="1">
              <a:spLocks noChangeArrowheads="1"/>
            </p:cNvSpPr>
            <p:nvPr/>
          </p:nvSpPr>
          <p:spPr bwMode="auto">
            <a:xfrm>
              <a:off x="2780" y="710"/>
              <a:ext cx="1178" cy="1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a:t>Large </a:t>
              </a:r>
            </a:p>
            <a:p>
              <a:pPr algn="ctr"/>
              <a:r>
                <a:rPr lang="en-US" altLang="en-US"/>
                <a:t>organic</a:t>
              </a:r>
            </a:p>
            <a:p>
              <a:pPr algn="ctr"/>
              <a:r>
                <a:rPr lang="en-US" altLang="en-US"/>
                <a:t>molecules</a:t>
              </a:r>
            </a:p>
            <a:p>
              <a:pPr algn="ctr"/>
              <a:r>
                <a:rPr lang="en-US" altLang="en-US"/>
                <a:t>(biopolymers)</a:t>
              </a:r>
            </a:p>
            <a:p>
              <a:pPr algn="ctr"/>
              <a:r>
                <a:rPr lang="en-US" altLang="en-US"/>
                <a:t> form in</a:t>
              </a:r>
            </a:p>
            <a:p>
              <a:pPr algn="ctr"/>
              <a:r>
                <a:rPr lang="en-US" altLang="en-US"/>
                <a:t>the seas</a:t>
              </a:r>
            </a:p>
          </p:txBody>
        </p:sp>
        <p:sp>
          <p:nvSpPr>
            <p:cNvPr id="7182" name="Text Box 16"/>
            <p:cNvSpPr txBox="1">
              <a:spLocks noChangeArrowheads="1"/>
            </p:cNvSpPr>
            <p:nvPr/>
          </p:nvSpPr>
          <p:spPr bwMode="auto">
            <a:xfrm>
              <a:off x="4324" y="710"/>
              <a:ext cx="872" cy="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a:t>First </a:t>
              </a:r>
            </a:p>
            <a:p>
              <a:pPr algn="ctr"/>
              <a:r>
                <a:rPr lang="en-US" altLang="en-US"/>
                <a:t>protocells</a:t>
              </a:r>
            </a:p>
            <a:p>
              <a:pPr algn="ctr"/>
              <a:r>
                <a:rPr lang="en-US" altLang="en-US"/>
                <a:t>form in</a:t>
              </a:r>
            </a:p>
            <a:p>
              <a:pPr algn="ctr"/>
              <a:r>
                <a:rPr lang="en-US" altLang="en-US"/>
                <a:t>the seas</a:t>
              </a:r>
            </a:p>
          </p:txBody>
        </p:sp>
        <p:sp>
          <p:nvSpPr>
            <p:cNvPr id="7183" name="Text Box 17"/>
            <p:cNvSpPr txBox="1">
              <a:spLocks noChangeArrowheads="1"/>
            </p:cNvSpPr>
            <p:nvPr/>
          </p:nvSpPr>
          <p:spPr bwMode="auto">
            <a:xfrm>
              <a:off x="675" y="2871"/>
              <a:ext cx="1035" cy="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a:t>Single-cell</a:t>
              </a:r>
            </a:p>
            <a:p>
              <a:pPr algn="ctr"/>
              <a:r>
                <a:rPr lang="en-US" altLang="en-US"/>
                <a:t>prokaryotes</a:t>
              </a:r>
            </a:p>
            <a:p>
              <a:pPr algn="ctr"/>
              <a:r>
                <a:rPr lang="en-US" altLang="en-US"/>
                <a:t>form in</a:t>
              </a:r>
            </a:p>
            <a:p>
              <a:pPr algn="ctr"/>
              <a:r>
                <a:rPr lang="en-US" altLang="en-US"/>
                <a:t>the seas</a:t>
              </a:r>
            </a:p>
          </p:txBody>
        </p:sp>
        <p:sp>
          <p:nvSpPr>
            <p:cNvPr id="7184" name="Text Box 18"/>
            <p:cNvSpPr txBox="1">
              <a:spLocks noChangeArrowheads="1"/>
            </p:cNvSpPr>
            <p:nvPr/>
          </p:nvSpPr>
          <p:spPr bwMode="auto">
            <a:xfrm>
              <a:off x="2127" y="2871"/>
              <a:ext cx="977" cy="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a:t>Single-cell</a:t>
              </a:r>
            </a:p>
            <a:p>
              <a:pPr algn="ctr"/>
              <a:r>
                <a:rPr lang="en-US" altLang="en-US"/>
                <a:t>eukaryotes</a:t>
              </a:r>
            </a:p>
            <a:p>
              <a:pPr algn="ctr"/>
              <a:r>
                <a:rPr lang="en-US" altLang="en-US"/>
                <a:t>form in</a:t>
              </a:r>
            </a:p>
            <a:p>
              <a:pPr algn="ctr"/>
              <a:r>
                <a:rPr lang="en-US" altLang="en-US"/>
                <a:t>the seas</a:t>
              </a:r>
            </a:p>
          </p:txBody>
        </p:sp>
        <p:sp>
          <p:nvSpPr>
            <p:cNvPr id="7185" name="Text Box 19"/>
            <p:cNvSpPr txBox="1">
              <a:spLocks noChangeArrowheads="1"/>
            </p:cNvSpPr>
            <p:nvPr/>
          </p:nvSpPr>
          <p:spPr bwMode="auto">
            <a:xfrm>
              <a:off x="3526" y="2871"/>
              <a:ext cx="1044" cy="1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a:t>Variety of</a:t>
              </a:r>
            </a:p>
            <a:p>
              <a:pPr algn="ctr"/>
              <a:r>
                <a:rPr lang="en-US" altLang="en-US"/>
                <a:t>multicellular</a:t>
              </a:r>
            </a:p>
            <a:p>
              <a:pPr algn="ctr"/>
              <a:r>
                <a:rPr lang="en-US" altLang="en-US"/>
                <a:t>organisms</a:t>
              </a:r>
            </a:p>
            <a:p>
              <a:pPr algn="ctr"/>
              <a:r>
                <a:rPr lang="en-US" altLang="en-US"/>
                <a:t>form, first</a:t>
              </a:r>
            </a:p>
            <a:p>
              <a:pPr algn="ctr"/>
              <a:r>
                <a:rPr lang="en-US" altLang="en-US"/>
                <a:t>in the seas</a:t>
              </a:r>
            </a:p>
            <a:p>
              <a:pPr algn="ctr"/>
              <a:r>
                <a:rPr lang="en-US" altLang="en-US"/>
                <a:t> and later</a:t>
              </a:r>
            </a:p>
            <a:p>
              <a:pPr algn="ctr"/>
              <a:r>
                <a:rPr lang="en-US" altLang="en-US"/>
                <a:t>on land</a:t>
              </a:r>
            </a:p>
          </p:txBody>
        </p:sp>
        <p:sp>
          <p:nvSpPr>
            <p:cNvPr id="7186" name="Text Box 20"/>
            <p:cNvSpPr txBox="1">
              <a:spLocks noChangeArrowheads="1"/>
            </p:cNvSpPr>
            <p:nvPr/>
          </p:nvSpPr>
          <p:spPr bwMode="auto">
            <a:xfrm>
              <a:off x="1839" y="-24"/>
              <a:ext cx="1730" cy="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b="1"/>
                <a:t>Chemical Evolution</a:t>
              </a:r>
            </a:p>
            <a:p>
              <a:pPr algn="ctr"/>
              <a:r>
                <a:rPr lang="en-US" altLang="en-US"/>
                <a:t>(1 billion years)</a:t>
              </a:r>
              <a:endParaRPr lang="en-US" altLang="en-US" b="1"/>
            </a:p>
          </p:txBody>
        </p:sp>
        <p:sp>
          <p:nvSpPr>
            <p:cNvPr id="7187" name="Text Box 21"/>
            <p:cNvSpPr txBox="1">
              <a:spLocks noChangeArrowheads="1"/>
            </p:cNvSpPr>
            <p:nvPr/>
          </p:nvSpPr>
          <p:spPr bwMode="auto">
            <a:xfrm>
              <a:off x="1842" y="2103"/>
              <a:ext cx="1788"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b="1"/>
                <a:t>Biological Evolution</a:t>
              </a:r>
            </a:p>
            <a:p>
              <a:pPr algn="ctr"/>
              <a:r>
                <a:rPr lang="en-US" altLang="en-US"/>
                <a:t>(3.7 billion years)</a:t>
              </a:r>
              <a:endParaRPr lang="en-US" altLang="en-US" b="1"/>
            </a:p>
          </p:txBody>
        </p:sp>
        <p:grpSp>
          <p:nvGrpSpPr>
            <p:cNvPr id="7188" name="Group 22"/>
            <p:cNvGrpSpPr>
              <a:grpSpLocks/>
            </p:cNvGrpSpPr>
            <p:nvPr/>
          </p:nvGrpSpPr>
          <p:grpSpPr bwMode="auto">
            <a:xfrm>
              <a:off x="224" y="352"/>
              <a:ext cx="5120" cy="176"/>
              <a:chOff x="224" y="352"/>
              <a:chExt cx="5120" cy="176"/>
            </a:xfrm>
          </p:grpSpPr>
          <p:sp>
            <p:nvSpPr>
              <p:cNvPr id="7199" name="AutoShape 23"/>
              <p:cNvSpPr>
                <a:spLocks/>
              </p:cNvSpPr>
              <p:nvPr/>
            </p:nvSpPr>
            <p:spPr bwMode="auto">
              <a:xfrm rot="5400000">
                <a:off x="2740" y="-2075"/>
                <a:ext cx="87" cy="5120"/>
              </a:xfrm>
              <a:prstGeom prst="leftBracket">
                <a:avLst>
                  <a:gd name="adj" fmla="val 83917"/>
                </a:avLst>
              </a:prstGeom>
              <a:noFill/>
              <a:ln w="25400">
                <a:solidFill>
                  <a:srgbClr val="000000"/>
                </a:solidFill>
                <a:round/>
                <a:headEnd type="none" w="med" len="lg"/>
                <a:tailEnd type="none" w="med"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00" name="Line 24"/>
              <p:cNvSpPr>
                <a:spLocks noChangeShapeType="1"/>
              </p:cNvSpPr>
              <p:nvPr/>
            </p:nvSpPr>
            <p:spPr bwMode="auto">
              <a:xfrm>
                <a:off x="2736" y="352"/>
                <a:ext cx="0" cy="80"/>
              </a:xfrm>
              <a:prstGeom prst="line">
                <a:avLst/>
              </a:prstGeom>
              <a:noFill/>
              <a:ln w="254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189" name="Group 25"/>
            <p:cNvGrpSpPr>
              <a:grpSpLocks/>
            </p:cNvGrpSpPr>
            <p:nvPr/>
          </p:nvGrpSpPr>
          <p:grpSpPr bwMode="auto">
            <a:xfrm>
              <a:off x="848" y="2488"/>
              <a:ext cx="3760" cy="176"/>
              <a:chOff x="848" y="2488"/>
              <a:chExt cx="3760" cy="176"/>
            </a:xfrm>
          </p:grpSpPr>
          <p:sp>
            <p:nvSpPr>
              <p:cNvPr id="7197" name="AutoShape 26"/>
              <p:cNvSpPr>
                <a:spLocks/>
              </p:cNvSpPr>
              <p:nvPr/>
            </p:nvSpPr>
            <p:spPr bwMode="auto">
              <a:xfrm rot="5400000">
                <a:off x="2680" y="737"/>
                <a:ext cx="95" cy="3760"/>
              </a:xfrm>
              <a:prstGeom prst="leftBracket">
                <a:avLst>
                  <a:gd name="adj" fmla="val 139992"/>
                </a:avLst>
              </a:prstGeom>
              <a:noFill/>
              <a:ln w="25400">
                <a:solidFill>
                  <a:srgbClr val="000000"/>
                </a:solidFill>
                <a:round/>
                <a:headEnd type="none" w="med" len="lg"/>
                <a:tailEnd type="none" w="med"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98" name="Line 27"/>
              <p:cNvSpPr>
                <a:spLocks noChangeShapeType="1"/>
              </p:cNvSpPr>
              <p:nvPr/>
            </p:nvSpPr>
            <p:spPr bwMode="auto">
              <a:xfrm>
                <a:off x="2664" y="2488"/>
                <a:ext cx="0" cy="80"/>
              </a:xfrm>
              <a:prstGeom prst="line">
                <a:avLst/>
              </a:prstGeom>
              <a:noFill/>
              <a:ln w="254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grpSp>
        <p:sp>
          <p:nvSpPr>
            <p:cNvPr id="7190" name="AutoShape 28"/>
            <p:cNvSpPr>
              <a:spLocks noChangeArrowheads="1"/>
            </p:cNvSpPr>
            <p:nvPr/>
          </p:nvSpPr>
          <p:spPr bwMode="auto">
            <a:xfrm>
              <a:off x="3136" y="3192"/>
              <a:ext cx="424" cy="544"/>
            </a:xfrm>
            <a:prstGeom prst="rightArrow">
              <a:avLst>
                <a:gd name="adj1" fmla="val 44120"/>
                <a:gd name="adj2" fmla="val 47644"/>
              </a:avLst>
            </a:prstGeom>
            <a:solidFill>
              <a:srgbClr val="FF6600"/>
            </a:solidFill>
            <a:ln w="25400">
              <a:solidFill>
                <a:srgbClr val="000000"/>
              </a:solidFill>
              <a:miter lim="800000"/>
              <a:headEnd type="none" w="med" len="lg"/>
              <a:tailEnd type="none" w="med" len="lg"/>
            </a:ln>
          </p:spPr>
          <p:txBody>
            <a:bodyPr wrap="none" anchor="ctr"/>
            <a:lstStyle/>
            <a:p>
              <a:endParaRPr lang="en-US"/>
            </a:p>
          </p:txBody>
        </p:sp>
        <p:sp>
          <p:nvSpPr>
            <p:cNvPr id="7191" name="AutoShape 29"/>
            <p:cNvSpPr>
              <a:spLocks noChangeArrowheads="1"/>
            </p:cNvSpPr>
            <p:nvPr/>
          </p:nvSpPr>
          <p:spPr bwMode="auto">
            <a:xfrm>
              <a:off x="1712" y="3192"/>
              <a:ext cx="424" cy="544"/>
            </a:xfrm>
            <a:prstGeom prst="rightArrow">
              <a:avLst>
                <a:gd name="adj1" fmla="val 44120"/>
                <a:gd name="adj2" fmla="val 47644"/>
              </a:avLst>
            </a:prstGeom>
            <a:solidFill>
              <a:srgbClr val="FF6600"/>
            </a:solidFill>
            <a:ln w="25400">
              <a:solidFill>
                <a:srgbClr val="000000"/>
              </a:solidFill>
              <a:miter lim="800000"/>
              <a:headEnd type="none" w="med" len="lg"/>
              <a:tailEnd type="none" w="med" len="lg"/>
            </a:ln>
          </p:spPr>
          <p:txBody>
            <a:bodyPr wrap="none" anchor="ctr"/>
            <a:lstStyle/>
            <a:p>
              <a:endParaRPr lang="en-US"/>
            </a:p>
          </p:txBody>
        </p:sp>
        <p:sp>
          <p:nvSpPr>
            <p:cNvPr id="7192" name="AutoShape 30"/>
            <p:cNvSpPr>
              <a:spLocks noChangeArrowheads="1"/>
            </p:cNvSpPr>
            <p:nvPr/>
          </p:nvSpPr>
          <p:spPr bwMode="auto">
            <a:xfrm>
              <a:off x="5288" y="1032"/>
              <a:ext cx="424" cy="544"/>
            </a:xfrm>
            <a:prstGeom prst="rightArrow">
              <a:avLst>
                <a:gd name="adj1" fmla="val 44120"/>
                <a:gd name="adj2" fmla="val 47644"/>
              </a:avLst>
            </a:prstGeom>
            <a:solidFill>
              <a:srgbClr val="FF6600"/>
            </a:solidFill>
            <a:ln w="25400">
              <a:solidFill>
                <a:srgbClr val="000000"/>
              </a:solidFill>
              <a:miter lim="800000"/>
              <a:headEnd type="none" w="med" len="lg"/>
              <a:tailEnd type="none" w="med" len="lg"/>
            </a:ln>
          </p:spPr>
          <p:txBody>
            <a:bodyPr wrap="none" anchor="ctr"/>
            <a:lstStyle/>
            <a:p>
              <a:endParaRPr lang="en-US"/>
            </a:p>
          </p:txBody>
        </p:sp>
        <p:sp>
          <p:nvSpPr>
            <p:cNvPr id="7193" name="AutoShape 31"/>
            <p:cNvSpPr>
              <a:spLocks noChangeArrowheads="1"/>
            </p:cNvSpPr>
            <p:nvPr/>
          </p:nvSpPr>
          <p:spPr bwMode="auto">
            <a:xfrm>
              <a:off x="3880" y="1032"/>
              <a:ext cx="424" cy="544"/>
            </a:xfrm>
            <a:prstGeom prst="rightArrow">
              <a:avLst>
                <a:gd name="adj1" fmla="val 44120"/>
                <a:gd name="adj2" fmla="val 47644"/>
              </a:avLst>
            </a:prstGeom>
            <a:solidFill>
              <a:srgbClr val="FF6600"/>
            </a:solidFill>
            <a:ln w="25400">
              <a:solidFill>
                <a:srgbClr val="000000"/>
              </a:solidFill>
              <a:miter lim="800000"/>
              <a:headEnd type="none" w="med" len="lg"/>
              <a:tailEnd type="none" w="med" len="lg"/>
            </a:ln>
          </p:spPr>
          <p:txBody>
            <a:bodyPr wrap="none" anchor="ctr"/>
            <a:lstStyle/>
            <a:p>
              <a:endParaRPr lang="en-US"/>
            </a:p>
          </p:txBody>
        </p:sp>
        <p:sp>
          <p:nvSpPr>
            <p:cNvPr id="7194" name="AutoShape 32"/>
            <p:cNvSpPr>
              <a:spLocks noChangeArrowheads="1"/>
            </p:cNvSpPr>
            <p:nvPr/>
          </p:nvSpPr>
          <p:spPr bwMode="auto">
            <a:xfrm>
              <a:off x="2464" y="1032"/>
              <a:ext cx="424" cy="544"/>
            </a:xfrm>
            <a:prstGeom prst="rightArrow">
              <a:avLst>
                <a:gd name="adj1" fmla="val 44120"/>
                <a:gd name="adj2" fmla="val 47644"/>
              </a:avLst>
            </a:prstGeom>
            <a:solidFill>
              <a:srgbClr val="FF6600"/>
            </a:solidFill>
            <a:ln w="25400">
              <a:solidFill>
                <a:srgbClr val="000000"/>
              </a:solidFill>
              <a:miter lim="800000"/>
              <a:headEnd type="none" w="med" len="lg"/>
              <a:tailEnd type="none" w="med" len="lg"/>
            </a:ln>
          </p:spPr>
          <p:txBody>
            <a:bodyPr wrap="none" anchor="ctr"/>
            <a:lstStyle/>
            <a:p>
              <a:endParaRPr lang="en-US"/>
            </a:p>
          </p:txBody>
        </p:sp>
        <p:sp>
          <p:nvSpPr>
            <p:cNvPr id="7195" name="AutoShape 33"/>
            <p:cNvSpPr>
              <a:spLocks noChangeArrowheads="1"/>
            </p:cNvSpPr>
            <p:nvPr/>
          </p:nvSpPr>
          <p:spPr bwMode="auto">
            <a:xfrm>
              <a:off x="1072" y="1032"/>
              <a:ext cx="424" cy="544"/>
            </a:xfrm>
            <a:prstGeom prst="rightArrow">
              <a:avLst>
                <a:gd name="adj1" fmla="val 44120"/>
                <a:gd name="adj2" fmla="val 47644"/>
              </a:avLst>
            </a:prstGeom>
            <a:solidFill>
              <a:srgbClr val="FF6600"/>
            </a:solidFill>
            <a:ln w="25400">
              <a:solidFill>
                <a:srgbClr val="000000"/>
              </a:solidFill>
              <a:miter lim="800000"/>
              <a:headEnd type="none" w="med" len="lg"/>
              <a:tailEnd type="none" w="med" len="lg"/>
            </a:ln>
          </p:spPr>
          <p:txBody>
            <a:bodyPr wrap="none" anchor="ctr"/>
            <a:lstStyle/>
            <a:p>
              <a:endParaRPr lang="en-US"/>
            </a:p>
          </p:txBody>
        </p:sp>
        <p:sp>
          <p:nvSpPr>
            <p:cNvPr id="7196" name="Text Box 34"/>
            <p:cNvSpPr txBox="1">
              <a:spLocks noChangeArrowheads="1"/>
            </p:cNvSpPr>
            <p:nvPr/>
          </p:nvSpPr>
          <p:spPr bwMode="auto">
            <a:xfrm>
              <a:off x="4752" y="3944"/>
              <a:ext cx="1008"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endParaRPr lang="en-US" altLang="en-US" sz="1200" b="1"/>
            </a:p>
          </p:txBody>
        </p:sp>
      </p:gr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8"/>
          <p:cNvSpPr>
            <a:spLocks noGrp="1" noChangeArrowheads="1"/>
          </p:cNvSpPr>
          <p:nvPr>
            <p:ph type="title"/>
          </p:nvPr>
        </p:nvSpPr>
        <p:spPr>
          <a:xfrm>
            <a:off x="1066800" y="-76200"/>
            <a:ext cx="7620000" cy="1143000"/>
          </a:xfrm>
        </p:spPr>
        <p:txBody>
          <a:bodyPr/>
          <a:lstStyle/>
          <a:p>
            <a:pPr eaLnBrk="1" hangingPunct="1"/>
            <a:r>
              <a:rPr lang="en-US" smtClean="0">
                <a:hlinkClick r:id="rId2"/>
              </a:rPr>
              <a:t>Biological Evolution</a:t>
            </a:r>
            <a:endParaRPr lang="en-US" smtClean="0"/>
          </a:p>
        </p:txBody>
      </p:sp>
      <p:grpSp>
        <p:nvGrpSpPr>
          <p:cNvPr id="8195" name="Group 1045"/>
          <p:cNvGrpSpPr>
            <a:grpSpLocks/>
          </p:cNvGrpSpPr>
          <p:nvPr/>
        </p:nvGrpSpPr>
        <p:grpSpPr bwMode="auto">
          <a:xfrm>
            <a:off x="685800" y="838200"/>
            <a:ext cx="8458200" cy="5867400"/>
            <a:chOff x="112" y="0"/>
            <a:chExt cx="5648" cy="4320"/>
          </a:xfrm>
        </p:grpSpPr>
        <p:sp>
          <p:nvSpPr>
            <p:cNvPr id="8196" name="Text Box 1046"/>
            <p:cNvSpPr txBox="1">
              <a:spLocks noChangeArrowheads="1"/>
            </p:cNvSpPr>
            <p:nvPr/>
          </p:nvSpPr>
          <p:spPr bwMode="auto">
            <a:xfrm>
              <a:off x="4752" y="3944"/>
              <a:ext cx="100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endParaRPr lang="en-US" altLang="en-US" sz="1200" b="1"/>
            </a:p>
          </p:txBody>
        </p:sp>
        <p:pic>
          <p:nvPicPr>
            <p:cNvPr id="8197" name="Picture 10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 y="0"/>
              <a:ext cx="3568"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 Box 1048"/>
            <p:cNvSpPr txBox="1">
              <a:spLocks noChangeArrowheads="1"/>
            </p:cNvSpPr>
            <p:nvPr/>
          </p:nvSpPr>
          <p:spPr bwMode="auto">
            <a:xfrm>
              <a:off x="2001" y="3469"/>
              <a:ext cx="588"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1100" b="1"/>
                <a:t>Fossils present but rare</a:t>
              </a:r>
            </a:p>
          </p:txBody>
        </p:sp>
        <p:sp>
          <p:nvSpPr>
            <p:cNvPr id="8199" name="Text Box 1049"/>
            <p:cNvSpPr txBox="1">
              <a:spLocks noChangeArrowheads="1"/>
            </p:cNvSpPr>
            <p:nvPr/>
          </p:nvSpPr>
          <p:spPr bwMode="auto">
            <a:xfrm>
              <a:off x="2977" y="3549"/>
              <a:ext cx="972"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1100" b="1"/>
                <a:t>Evolution and expansion of life</a:t>
              </a:r>
            </a:p>
          </p:txBody>
        </p:sp>
        <p:sp>
          <p:nvSpPr>
            <p:cNvPr id="8200" name="Text Box 1050"/>
            <p:cNvSpPr txBox="1">
              <a:spLocks noChangeArrowheads="1"/>
            </p:cNvSpPr>
            <p:nvPr/>
          </p:nvSpPr>
          <p:spPr bwMode="auto">
            <a:xfrm>
              <a:off x="1497" y="2805"/>
              <a:ext cx="704"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1100" b="1"/>
                <a:t>Fossils become abundant</a:t>
              </a:r>
            </a:p>
          </p:txBody>
        </p:sp>
        <p:sp>
          <p:nvSpPr>
            <p:cNvPr id="8201" name="Text Box 1051"/>
            <p:cNvSpPr txBox="1">
              <a:spLocks noChangeArrowheads="1"/>
            </p:cNvSpPr>
            <p:nvPr/>
          </p:nvSpPr>
          <p:spPr bwMode="auto">
            <a:xfrm>
              <a:off x="1539" y="2333"/>
              <a:ext cx="571" cy="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1100" b="1"/>
                <a:t>Plants invade the land</a:t>
              </a:r>
            </a:p>
          </p:txBody>
        </p:sp>
        <p:sp>
          <p:nvSpPr>
            <p:cNvPr id="8202" name="Text Box 1052"/>
            <p:cNvSpPr txBox="1">
              <a:spLocks noChangeArrowheads="1"/>
            </p:cNvSpPr>
            <p:nvPr/>
          </p:nvSpPr>
          <p:spPr bwMode="auto">
            <a:xfrm>
              <a:off x="2126" y="1749"/>
              <a:ext cx="608"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1100" b="1"/>
                <a:t>Age of reptiles</a:t>
              </a:r>
            </a:p>
          </p:txBody>
        </p:sp>
        <p:sp>
          <p:nvSpPr>
            <p:cNvPr id="8203" name="Text Box 1053"/>
            <p:cNvSpPr txBox="1">
              <a:spLocks noChangeArrowheads="1"/>
            </p:cNvSpPr>
            <p:nvPr/>
          </p:nvSpPr>
          <p:spPr bwMode="auto">
            <a:xfrm>
              <a:off x="2526" y="1581"/>
              <a:ext cx="723"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1100" b="1"/>
                <a:t>Age of mammals</a:t>
              </a:r>
            </a:p>
          </p:txBody>
        </p:sp>
        <p:sp>
          <p:nvSpPr>
            <p:cNvPr id="8204" name="Text Box 1054"/>
            <p:cNvSpPr txBox="1">
              <a:spLocks noChangeArrowheads="1"/>
            </p:cNvSpPr>
            <p:nvPr/>
          </p:nvSpPr>
          <p:spPr bwMode="auto">
            <a:xfrm>
              <a:off x="1590" y="1933"/>
              <a:ext cx="876"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1100" b="1"/>
                <a:t>Insects and amphibians invade the land</a:t>
              </a:r>
            </a:p>
          </p:txBody>
        </p:sp>
        <p:sp>
          <p:nvSpPr>
            <p:cNvPr id="8205" name="Text Box 1055"/>
            <p:cNvSpPr txBox="1">
              <a:spLocks noChangeArrowheads="1"/>
            </p:cNvSpPr>
            <p:nvPr/>
          </p:nvSpPr>
          <p:spPr bwMode="auto">
            <a:xfrm>
              <a:off x="3382" y="1181"/>
              <a:ext cx="223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1200" b="1"/>
                <a:t>Modern humans </a:t>
              </a:r>
              <a:r>
                <a:rPr lang="en-US" altLang="en-US" sz="1200" b="1" i="1"/>
                <a:t>(Homo sapiens)</a:t>
              </a:r>
              <a:r>
                <a:rPr lang="en-US" altLang="en-US" sz="1200" b="1"/>
                <a:t> appear about 2 seconds before midnight</a:t>
              </a:r>
            </a:p>
          </p:txBody>
        </p:sp>
        <p:sp>
          <p:nvSpPr>
            <p:cNvPr id="8206" name="Text Box 1056"/>
            <p:cNvSpPr txBox="1">
              <a:spLocks noChangeArrowheads="1"/>
            </p:cNvSpPr>
            <p:nvPr/>
          </p:nvSpPr>
          <p:spPr bwMode="auto">
            <a:xfrm>
              <a:off x="3382" y="1585"/>
              <a:ext cx="1973" cy="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1200" b="1"/>
                <a:t>Recorded human history begins 1/4 second before midnight</a:t>
              </a:r>
            </a:p>
          </p:txBody>
        </p:sp>
        <p:sp>
          <p:nvSpPr>
            <p:cNvPr id="8207" name="Text Box 1057"/>
            <p:cNvSpPr txBox="1">
              <a:spLocks noChangeArrowheads="1"/>
            </p:cNvSpPr>
            <p:nvPr/>
          </p:nvSpPr>
          <p:spPr bwMode="auto">
            <a:xfrm>
              <a:off x="3382" y="1973"/>
              <a:ext cx="1993"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1200" b="1"/>
                <a:t>Origin of life (3.6–3.8 billion years ago)</a:t>
              </a:r>
            </a:p>
          </p:txBody>
        </p:sp>
        <p:sp>
          <p:nvSpPr>
            <p:cNvPr id="8208" name="Line 1058"/>
            <p:cNvSpPr>
              <a:spLocks noChangeShapeType="1"/>
            </p:cNvSpPr>
            <p:nvPr/>
          </p:nvSpPr>
          <p:spPr bwMode="auto">
            <a:xfrm flipH="1">
              <a:off x="2776" y="2072"/>
              <a:ext cx="608" cy="120"/>
            </a:xfrm>
            <a:prstGeom prst="line">
              <a:avLst/>
            </a:prstGeom>
            <a:noFill/>
            <a:ln w="25400">
              <a:solidFill>
                <a:srgbClr val="000000"/>
              </a:solidFill>
              <a:round/>
              <a:headEnd type="none" w="med" len="lg"/>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09" name="Line 1059"/>
            <p:cNvSpPr>
              <a:spLocks noChangeShapeType="1"/>
            </p:cNvSpPr>
            <p:nvPr/>
          </p:nvSpPr>
          <p:spPr bwMode="auto">
            <a:xfrm flipH="1" flipV="1">
              <a:off x="2800" y="1440"/>
              <a:ext cx="584" cy="224"/>
            </a:xfrm>
            <a:prstGeom prst="line">
              <a:avLst/>
            </a:prstGeom>
            <a:noFill/>
            <a:ln w="25400">
              <a:solidFill>
                <a:srgbClr val="000000"/>
              </a:solidFill>
              <a:round/>
              <a:headEnd type="none" w="med"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8210" name="Line 1060"/>
            <p:cNvSpPr>
              <a:spLocks noChangeShapeType="1"/>
            </p:cNvSpPr>
            <p:nvPr/>
          </p:nvSpPr>
          <p:spPr bwMode="auto">
            <a:xfrm flipH="1">
              <a:off x="2800" y="1280"/>
              <a:ext cx="584" cy="128"/>
            </a:xfrm>
            <a:prstGeom prst="line">
              <a:avLst/>
            </a:prstGeom>
            <a:noFill/>
            <a:ln w="25400">
              <a:solidFill>
                <a:srgbClr val="000000"/>
              </a:solidFill>
              <a:round/>
              <a:headEnd type="none" w="med"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Fossil Record</a:t>
            </a:r>
          </a:p>
        </p:txBody>
      </p:sp>
      <p:sp>
        <p:nvSpPr>
          <p:cNvPr id="9219" name="Rectangle 3"/>
          <p:cNvSpPr>
            <a:spLocks noGrp="1" noChangeArrowheads="1"/>
          </p:cNvSpPr>
          <p:nvPr>
            <p:ph type="body" idx="1"/>
          </p:nvPr>
        </p:nvSpPr>
        <p:spPr>
          <a:xfrm>
            <a:off x="685800" y="1600200"/>
            <a:ext cx="7772400" cy="4114800"/>
          </a:xfrm>
        </p:spPr>
        <p:txBody>
          <a:bodyPr/>
          <a:lstStyle/>
          <a:p>
            <a:pPr eaLnBrk="1" hangingPunct="1">
              <a:lnSpc>
                <a:spcPct val="90000"/>
              </a:lnSpc>
            </a:pPr>
            <a:r>
              <a:rPr lang="en-US" sz="2800" smtClean="0"/>
              <a:t>Most of what we know of the history of life on earth comes from fossils (SJ Gould)</a:t>
            </a:r>
          </a:p>
          <a:p>
            <a:pPr eaLnBrk="1" hangingPunct="1">
              <a:lnSpc>
                <a:spcPct val="90000"/>
              </a:lnSpc>
            </a:pPr>
            <a:r>
              <a:rPr lang="en-US" sz="2800" smtClean="0"/>
              <a:t>Give us physical evidence of organisms</a:t>
            </a:r>
          </a:p>
          <a:p>
            <a:pPr lvl="1" eaLnBrk="1" hangingPunct="1">
              <a:lnSpc>
                <a:spcPct val="90000"/>
              </a:lnSpc>
            </a:pPr>
            <a:r>
              <a:rPr lang="en-US" sz="2300" smtClean="0"/>
              <a:t>Show us internal structure</a:t>
            </a:r>
          </a:p>
          <a:p>
            <a:pPr eaLnBrk="1" hangingPunct="1">
              <a:lnSpc>
                <a:spcPct val="90000"/>
              </a:lnSpc>
            </a:pPr>
            <a:r>
              <a:rPr lang="en-US" sz="2800" smtClean="0"/>
              <a:t>Uneven and incomplete record of species</a:t>
            </a:r>
          </a:p>
          <a:p>
            <a:pPr lvl="1" eaLnBrk="1" hangingPunct="1">
              <a:lnSpc>
                <a:spcPct val="90000"/>
              </a:lnSpc>
            </a:pPr>
            <a:r>
              <a:rPr lang="en-US" sz="2300" smtClean="0"/>
              <a:t>We have fossils for 1% of species believed to have lived on earth</a:t>
            </a:r>
          </a:p>
          <a:p>
            <a:pPr lvl="1" eaLnBrk="1" hangingPunct="1">
              <a:lnSpc>
                <a:spcPct val="90000"/>
              </a:lnSpc>
            </a:pPr>
            <a:r>
              <a:rPr lang="en-US" sz="2300" smtClean="0"/>
              <a:t>Some organisms left no fossils, others decomposed, others have yet to be found.  </a:t>
            </a:r>
          </a:p>
          <a:p>
            <a:pPr eaLnBrk="1" hangingPunct="1">
              <a:lnSpc>
                <a:spcPct val="90000"/>
              </a:lnSpc>
            </a:pPr>
            <a:r>
              <a:rPr lang="en-US" sz="2800" smtClean="0"/>
              <a:t>Other info from ancient rocks, ice core, DNA  </a:t>
            </a:r>
          </a:p>
          <a:p>
            <a:pPr eaLnBrk="1" hangingPunct="1">
              <a:lnSpc>
                <a:spcPct val="90000"/>
              </a:lnSpc>
            </a:pPr>
            <a:r>
              <a:rPr lang="en-US" sz="2800" smtClean="0">
                <a:hlinkClick r:id="rId2"/>
              </a:rPr>
              <a:t>The whale as an example</a:t>
            </a:r>
            <a:r>
              <a:rPr lang="en-US" sz="2800" smtClean="0"/>
              <a:t>     </a:t>
            </a:r>
            <a:r>
              <a:rPr lang="en-US" sz="2800" smtClean="0">
                <a:hlinkClick r:id="rId3"/>
              </a:rPr>
              <a:t>Other evidence here</a:t>
            </a:r>
            <a:r>
              <a:rPr lang="en-US" sz="2800" smtClean="0"/>
              <a:t> </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z="3400" smtClean="0"/>
              <a:t>4 major mechanisms that drive evolution:</a:t>
            </a:r>
          </a:p>
        </p:txBody>
      </p:sp>
      <p:sp>
        <p:nvSpPr>
          <p:cNvPr id="10243" name="Rectangle 3"/>
          <p:cNvSpPr>
            <a:spLocks noGrp="1" noChangeArrowheads="1"/>
          </p:cNvSpPr>
          <p:nvPr>
            <p:ph type="body" idx="1"/>
          </p:nvPr>
        </p:nvSpPr>
        <p:spPr/>
        <p:txBody>
          <a:bodyPr/>
          <a:lstStyle/>
          <a:p>
            <a:pPr eaLnBrk="1" hangingPunct="1"/>
            <a:r>
              <a:rPr lang="en-US" smtClean="0"/>
              <a:t>Natural Selection</a:t>
            </a:r>
          </a:p>
          <a:p>
            <a:pPr eaLnBrk="1" hangingPunct="1"/>
            <a:r>
              <a:rPr lang="en-US" smtClean="0"/>
              <a:t>Mutation</a:t>
            </a:r>
          </a:p>
          <a:p>
            <a:pPr eaLnBrk="1" hangingPunct="1"/>
            <a:r>
              <a:rPr lang="en-US" smtClean="0"/>
              <a:t>Gene Flow</a:t>
            </a:r>
          </a:p>
          <a:p>
            <a:pPr eaLnBrk="1" hangingPunct="1"/>
            <a:r>
              <a:rPr lang="en-US" smtClean="0"/>
              <a:t>Genetic Drift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Goose and Goslin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352800"/>
            <a:ext cx="2743200"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Grp="1" noChangeArrowheads="1"/>
          </p:cNvSpPr>
          <p:nvPr>
            <p:ph type="title"/>
          </p:nvPr>
        </p:nvSpPr>
        <p:spPr>
          <a:xfrm>
            <a:off x="457200" y="304800"/>
            <a:ext cx="8077200" cy="1143000"/>
          </a:xfrm>
        </p:spPr>
        <p:txBody>
          <a:bodyPr/>
          <a:lstStyle/>
          <a:p>
            <a:pPr eaLnBrk="1" hangingPunct="1"/>
            <a:r>
              <a:rPr lang="en-US" sz="3400" b="1" smtClean="0">
                <a:solidFill>
                  <a:srgbClr val="FFCC00"/>
                </a:solidFill>
              </a:rPr>
              <a:t>Unifying Principles of Evolution</a:t>
            </a:r>
            <a:endParaRPr lang="en-US" sz="3400" b="1" u="sng" smtClean="0">
              <a:solidFill>
                <a:srgbClr val="FFCC00"/>
              </a:solidFill>
            </a:endParaRPr>
          </a:p>
        </p:txBody>
      </p:sp>
      <p:sp>
        <p:nvSpPr>
          <p:cNvPr id="11268" name="Rectangle 4"/>
          <p:cNvSpPr>
            <a:spLocks noGrp="1" noChangeArrowheads="1"/>
          </p:cNvSpPr>
          <p:nvPr>
            <p:ph type="body" idx="1"/>
          </p:nvPr>
        </p:nvSpPr>
        <p:spPr>
          <a:xfrm>
            <a:off x="685800" y="1524000"/>
            <a:ext cx="7772400" cy="4114800"/>
          </a:xfrm>
        </p:spPr>
        <p:txBody>
          <a:bodyPr/>
          <a:lstStyle/>
          <a:p>
            <a:pPr eaLnBrk="1" hangingPunct="1"/>
            <a:r>
              <a:rPr lang="en-US" b="1" smtClean="0"/>
              <a:t>Perpetual Change: All species are in a continuous state of change</a:t>
            </a:r>
          </a:p>
        </p:txBody>
      </p:sp>
      <p:pic>
        <p:nvPicPr>
          <p:cNvPr id="11269" name="Picture 5" descr="Chimp and Bab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667000"/>
            <a:ext cx="2114550"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6" desc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2375" y="2819400"/>
            <a:ext cx="2155825"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7" descr="Pine and Con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3886200"/>
            <a:ext cx="17716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Watermark</Template>
  <TotalTime>1079</TotalTime>
  <Words>3162</Words>
  <Application>Microsoft Office PowerPoint</Application>
  <PresentationFormat>On-screen Show (4:3)</PresentationFormat>
  <Paragraphs>460</Paragraphs>
  <Slides>49</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Wingdings</vt:lpstr>
      <vt:lpstr>Times New Roman</vt:lpstr>
      <vt:lpstr>Geneva</vt:lpstr>
      <vt:lpstr>Watermark</vt:lpstr>
      <vt:lpstr>Evolution and Biodiversity </vt:lpstr>
      <vt:lpstr>Essential Questions</vt:lpstr>
      <vt:lpstr>Earth:  The “Goldilocks” Planet</vt:lpstr>
      <vt:lpstr>Origins of Life on Earth 4.7-4.8 Billion Year History</vt:lpstr>
      <vt:lpstr>Summary of Evolution of Life</vt:lpstr>
      <vt:lpstr>Biological Evolution</vt:lpstr>
      <vt:lpstr>Fossil Record</vt:lpstr>
      <vt:lpstr>4 major mechanisms that drive evolution:</vt:lpstr>
      <vt:lpstr>Unifying Principles of Evolution</vt:lpstr>
      <vt:lpstr>Unifying Principles of Evolution</vt:lpstr>
      <vt:lpstr>Unifying Principles of Evolution</vt:lpstr>
      <vt:lpstr>PowerPoint Presentation</vt:lpstr>
      <vt:lpstr>Darwinian Natural Selection</vt:lpstr>
      <vt:lpstr>Steps of Evolution by Natural Selection</vt:lpstr>
      <vt:lpstr>Selection Against or in Favor of Extreme Phenotypes</vt:lpstr>
      <vt:lpstr>Stabilizing Selection</vt:lpstr>
      <vt:lpstr>Selection Against or in Favor of Extreme Phenotypes</vt:lpstr>
      <vt:lpstr>Directional Change in the Range of Variation</vt:lpstr>
      <vt:lpstr>Directional Selection</vt:lpstr>
      <vt:lpstr>Three types of Natural Selection</vt:lpstr>
      <vt:lpstr>PowerPoint Presentation</vt:lpstr>
      <vt:lpstr>Why won’t our lungs evolve to deal with air pollution?</vt:lpstr>
      <vt:lpstr>Take Home #1</vt:lpstr>
      <vt:lpstr>MUTATIONS, MY FRIENDS!</vt:lpstr>
      <vt:lpstr>Sooooo….What’s Evolution?</vt:lpstr>
      <vt:lpstr>Microevolution</vt:lpstr>
      <vt:lpstr>The Case of the  Peppered Moths</vt:lpstr>
      <vt:lpstr>PowerPoint Presentation</vt:lpstr>
      <vt:lpstr>Gene Flow and Genetic Drift</vt:lpstr>
      <vt:lpstr>Genetic Drift</vt:lpstr>
      <vt:lpstr>Speciation</vt:lpstr>
      <vt:lpstr>Speciation</vt:lpstr>
      <vt:lpstr>TAKE HOME #2</vt:lpstr>
      <vt:lpstr>COEVOLUTION:  Interaction Biodiversity</vt:lpstr>
      <vt:lpstr>Coevolution</vt:lpstr>
      <vt:lpstr>PowerPoint Presentation</vt:lpstr>
      <vt:lpstr>Niches</vt:lpstr>
      <vt:lpstr>POLLENPEEPERS</vt:lpstr>
      <vt:lpstr>Niche Overlap</vt:lpstr>
      <vt:lpstr>Competition Shrinks Niches</vt:lpstr>
      <vt:lpstr>Competition and Community Diversity</vt:lpstr>
      <vt:lpstr>What’s This Niche Stuff Got to do with Evolution and Biodiversity?</vt:lpstr>
      <vt:lpstr>PowerPoint Presentation</vt:lpstr>
      <vt:lpstr>Extinction</vt:lpstr>
      <vt:lpstr>Factors Affecting Extinction Rates</vt:lpstr>
      <vt:lpstr>Extinction in the Context of Evolution</vt:lpstr>
      <vt:lpstr>Biodiversity</vt:lpstr>
      <vt:lpstr>USING EVOLUTION AND GENETICS TO INFORM CONSERVATION</vt:lpstr>
      <vt:lpstr>Federal and International Legislation</vt:lpstr>
    </vt:vector>
  </TitlesOfParts>
  <Company>Charlotte Country Day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Evolution and Biodiversity</dc:title>
  <dc:creator>CCDS</dc:creator>
  <cp:lastModifiedBy>Teacher E-Solutions</cp:lastModifiedBy>
  <cp:revision>74</cp:revision>
  <dcterms:created xsi:type="dcterms:W3CDTF">2002-10-03T02:57:43Z</dcterms:created>
  <dcterms:modified xsi:type="dcterms:W3CDTF">2019-01-18T16:36:49Z</dcterms:modified>
</cp:coreProperties>
</file>