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96" r:id="rId4"/>
    <p:sldId id="298" r:id="rId5"/>
    <p:sldId id="258" r:id="rId6"/>
    <p:sldId id="297" r:id="rId7"/>
    <p:sldId id="294" r:id="rId8"/>
    <p:sldId id="260" r:id="rId9"/>
    <p:sldId id="261" r:id="rId10"/>
    <p:sldId id="262" r:id="rId11"/>
    <p:sldId id="299" r:id="rId12"/>
    <p:sldId id="263" r:id="rId13"/>
    <p:sldId id="264" r:id="rId14"/>
    <p:sldId id="265" r:id="rId15"/>
    <p:sldId id="266" r:id="rId16"/>
    <p:sldId id="267" r:id="rId17"/>
    <p:sldId id="268" r:id="rId18"/>
    <p:sldId id="269" r:id="rId19"/>
    <p:sldId id="270" r:id="rId20"/>
    <p:sldId id="271" r:id="rId21"/>
    <p:sldId id="273" r:id="rId22"/>
    <p:sldId id="272" r:id="rId23"/>
    <p:sldId id="274" r:id="rId24"/>
    <p:sldId id="275" r:id="rId25"/>
    <p:sldId id="276" r:id="rId26"/>
    <p:sldId id="277" r:id="rId27"/>
    <p:sldId id="278" r:id="rId28"/>
    <p:sldId id="279" r:id="rId29"/>
    <p:sldId id="280" r:id="rId30"/>
    <p:sldId id="281" r:id="rId31"/>
    <p:sldId id="282" r:id="rId32"/>
    <p:sldId id="295" r:id="rId33"/>
    <p:sldId id="284" r:id="rId34"/>
    <p:sldId id="285" r:id="rId35"/>
    <p:sldId id="286" r:id="rId36"/>
    <p:sldId id="287" r:id="rId37"/>
    <p:sldId id="288" r:id="rId38"/>
    <p:sldId id="289" r:id="rId39"/>
    <p:sldId id="290" r:id="rId40"/>
    <p:sldId id="291" r:id="rId41"/>
    <p:sldId id="292" r:id="rId42"/>
    <p:sldId id="293" r:id="rId4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CC0000"/>
    <a:srgbClr val="333399"/>
    <a:srgbClr val="660066"/>
    <a:srgbClr val="9900CC"/>
    <a:srgbClr val="006600"/>
    <a:srgbClr val="993366"/>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6" d="100"/>
          <a:sy n="76" d="100"/>
        </p:scale>
        <p:origin x="-750" y="-78"/>
      </p:cViewPr>
      <p:guideLst>
        <p:guide orient="horz" pos="2160"/>
        <p:guide pos="2880"/>
      </p:guideLst>
    </p:cSldViewPr>
  </p:slideViewPr>
  <p:outlineViewPr>
    <p:cViewPr>
      <p:scale>
        <a:sx n="33" d="100"/>
        <a:sy n="33" d="100"/>
      </p:scale>
      <p:origin x="0" y="0"/>
    </p:cViewPr>
  </p:outlineViewPr>
  <p:sorterViewPr>
    <p:cViewPr>
      <p:scale>
        <a:sx n="66" d="100"/>
        <a:sy n="66" d="100"/>
      </p:scale>
      <p:origin x="0" y="0"/>
    </p:cViewPr>
  </p:sorterViewPr>
  <p:notesViewPr>
    <p:cSldViewPr>
      <p:cViewPr varScale="1">
        <p:scale>
          <a:sx n="28" d="100"/>
          <a:sy n="28" d="100"/>
        </p:scale>
        <p:origin x="-111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200" smtClean="0">
                <a:latin typeface="Arial" charset="0"/>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smtClean="0">
                <a:latin typeface="Arial" charset="0"/>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defRPr sz="1200" smtClean="0">
                <a:latin typeface="Arial" charset="0"/>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smtClean="0">
                <a:latin typeface="Arial" charset="0"/>
              </a:defRPr>
            </a:lvl1pPr>
          </a:lstStyle>
          <a:p>
            <a:pPr>
              <a:defRPr/>
            </a:pPr>
            <a:fld id="{A825249F-71E2-41AC-89B7-42D55FEDD16E}" type="slidenum">
              <a:rPr lang="en-US"/>
              <a:pPr>
                <a:defRPr/>
              </a:pPr>
              <a:t>‹#›</a:t>
            </a:fld>
            <a:endParaRPr lang="en-US"/>
          </a:p>
        </p:txBody>
      </p:sp>
    </p:spTree>
    <p:extLst>
      <p:ext uri="{BB962C8B-B14F-4D97-AF65-F5344CB8AC3E}">
        <p14:creationId xmlns:p14="http://schemas.microsoft.com/office/powerpoint/2010/main" val="1510128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200" smtClean="0">
                <a:latin typeface="Arial" charset="0"/>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200" smtClean="0">
                <a:latin typeface="Arial" charset="0"/>
              </a:defRPr>
            </a:lvl1pPr>
          </a:lstStyle>
          <a:p>
            <a:pPr>
              <a:defRPr/>
            </a:pPr>
            <a:endParaRPr lang="en-US"/>
          </a:p>
        </p:txBody>
      </p:sp>
      <p:sp>
        <p:nvSpPr>
          <p:cNvPr id="45060" name="Rectangle 4"/>
          <p:cNvSpPr>
            <a:spLocks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defRPr sz="1200" smtClean="0">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defRPr sz="1200" smtClean="0">
                <a:latin typeface="Arial" charset="0"/>
              </a:defRPr>
            </a:lvl1pPr>
          </a:lstStyle>
          <a:p>
            <a:pPr>
              <a:defRPr/>
            </a:pPr>
            <a:fld id="{548D0639-D98C-47DB-B394-9F8117FB6F51}" type="slidenum">
              <a:rPr lang="en-US"/>
              <a:pPr>
                <a:defRPr/>
              </a:pPr>
              <a:t>‹#›</a:t>
            </a:fld>
            <a:endParaRPr lang="en-US"/>
          </a:p>
        </p:txBody>
      </p:sp>
    </p:spTree>
    <p:extLst>
      <p:ext uri="{BB962C8B-B14F-4D97-AF65-F5344CB8AC3E}">
        <p14:creationId xmlns:p14="http://schemas.microsoft.com/office/powerpoint/2010/main" val="640328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44922FD8-1753-4851-B8BF-6213D6B12ABE}" type="slidenum">
              <a:rPr lang="en-US" sz="1200"/>
              <a:pPr/>
              <a:t>1</a:t>
            </a:fld>
            <a:endParaRPr lang="en-US" sz="1200"/>
          </a:p>
        </p:txBody>
      </p:sp>
      <p:sp>
        <p:nvSpPr>
          <p:cNvPr id="46083" name="Rectangle 2"/>
          <p:cNvSpPr>
            <a:spLocks noChangeArrowheads="1" noTextEdit="1"/>
          </p:cNvSpPr>
          <p:nvPr>
            <p:ph type="sldImg"/>
          </p:nvPr>
        </p:nvSpPr>
        <p:spPr>
          <a:ln cap="flat"/>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9F34777C-CC2C-406B-AEC9-53E6189BE954}" type="slidenum">
              <a:rPr lang="en-US" sz="1200"/>
              <a:pPr/>
              <a:t>17</a:t>
            </a:fld>
            <a:endParaRPr lang="en-US" sz="1200"/>
          </a:p>
        </p:txBody>
      </p:sp>
      <p:sp>
        <p:nvSpPr>
          <p:cNvPr id="55299" name="Rectangle 2"/>
          <p:cNvSpPr>
            <a:spLocks noChangeArrowheads="1" noTextEdit="1"/>
          </p:cNvSpPr>
          <p:nvPr>
            <p:ph type="sldImg"/>
          </p:nvPr>
        </p:nvSpPr>
        <p:spPr>
          <a:ln cap="flat"/>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F6790A09-261F-4A91-8B24-6C4A07BD81E2}" type="slidenum">
              <a:rPr lang="en-US" sz="1200"/>
              <a:pPr/>
              <a:t>18</a:t>
            </a:fld>
            <a:endParaRPr lang="en-US" sz="1200"/>
          </a:p>
        </p:txBody>
      </p:sp>
      <p:sp>
        <p:nvSpPr>
          <p:cNvPr id="56323" name="Rectangle 1026"/>
          <p:cNvSpPr>
            <a:spLocks noChangeArrowheads="1" noTextEdit="1"/>
          </p:cNvSpPr>
          <p:nvPr>
            <p:ph type="sldImg"/>
          </p:nvPr>
        </p:nvSpPr>
        <p:spPr>
          <a:ln cap="flat"/>
        </p:spPr>
      </p:sp>
      <p:sp>
        <p:nvSpPr>
          <p:cNvPr id="563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9F19FCA3-6D71-41F5-B8E4-0BA6DA44B543}" type="slidenum">
              <a:rPr lang="en-US" sz="1200"/>
              <a:pPr/>
              <a:t>19</a:t>
            </a:fld>
            <a:endParaRPr lang="en-US" sz="1200"/>
          </a:p>
        </p:txBody>
      </p:sp>
      <p:sp>
        <p:nvSpPr>
          <p:cNvPr id="57347" name="Rectangle 2"/>
          <p:cNvSpPr>
            <a:spLocks noChangeArrowheads="1" noTextEdit="1"/>
          </p:cNvSpPr>
          <p:nvPr>
            <p:ph type="sldImg"/>
          </p:nvPr>
        </p:nvSpPr>
        <p:spPr>
          <a:ln cap="flat"/>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AF6336D1-D0AC-4918-9C2E-D6905E3BE163}" type="slidenum">
              <a:rPr lang="en-US" sz="1200"/>
              <a:pPr/>
              <a:t>20</a:t>
            </a:fld>
            <a:endParaRPr lang="en-US" sz="1200"/>
          </a:p>
        </p:txBody>
      </p:sp>
      <p:sp>
        <p:nvSpPr>
          <p:cNvPr id="58371" name="Rectangle 2"/>
          <p:cNvSpPr>
            <a:spLocks noChangeArrowheads="1" noTextEdit="1"/>
          </p:cNvSpPr>
          <p:nvPr>
            <p:ph type="sldImg"/>
          </p:nvPr>
        </p:nvSpPr>
        <p:spPr>
          <a:ln cap="flat"/>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F79E8FBC-8003-420B-BA22-3626935866B9}" type="slidenum">
              <a:rPr lang="en-US" sz="1200"/>
              <a:pPr/>
              <a:t>21</a:t>
            </a:fld>
            <a:endParaRPr lang="en-US" sz="1200"/>
          </a:p>
        </p:txBody>
      </p:sp>
      <p:sp>
        <p:nvSpPr>
          <p:cNvPr id="59395" name="Rectangle 2"/>
          <p:cNvSpPr>
            <a:spLocks noChangeArrowheads="1" noTextEdit="1"/>
          </p:cNvSpPr>
          <p:nvPr>
            <p:ph type="sldImg"/>
          </p:nvPr>
        </p:nvSpPr>
        <p:spPr>
          <a:ln cap="flat"/>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8036FE04-199B-4C4A-9E8A-2336AF99E524}" type="slidenum">
              <a:rPr lang="en-US" sz="1200"/>
              <a:pPr/>
              <a:t>22</a:t>
            </a:fld>
            <a:endParaRPr lang="en-US" sz="1200"/>
          </a:p>
        </p:txBody>
      </p:sp>
      <p:sp>
        <p:nvSpPr>
          <p:cNvPr id="60419" name="Rectangle 2"/>
          <p:cNvSpPr>
            <a:spLocks noChangeArrowheads="1" noTextEdit="1"/>
          </p:cNvSpPr>
          <p:nvPr>
            <p:ph type="sldImg"/>
          </p:nvPr>
        </p:nvSpPr>
        <p:spPr>
          <a:ln cap="flat"/>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4269F412-31D7-41BC-A69C-D4913C0E4388}" type="slidenum">
              <a:rPr lang="en-US" sz="1200"/>
              <a:pPr/>
              <a:t>23</a:t>
            </a:fld>
            <a:endParaRPr lang="en-US" sz="1200"/>
          </a:p>
        </p:txBody>
      </p:sp>
      <p:sp>
        <p:nvSpPr>
          <p:cNvPr id="61443" name="Rectangle 2"/>
          <p:cNvSpPr>
            <a:spLocks noChangeArrowheads="1" noTextEdit="1"/>
          </p:cNvSpPr>
          <p:nvPr>
            <p:ph type="sldImg"/>
          </p:nvPr>
        </p:nvSpPr>
        <p:spPr>
          <a:ln cap="flat"/>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1F76F503-4387-4222-83E0-87BCA225E18D}" type="slidenum">
              <a:rPr lang="en-US" sz="1200"/>
              <a:pPr/>
              <a:t>24</a:t>
            </a:fld>
            <a:endParaRPr lang="en-US" sz="1200"/>
          </a:p>
        </p:txBody>
      </p:sp>
      <p:sp>
        <p:nvSpPr>
          <p:cNvPr id="62467" name="Rectangle 2"/>
          <p:cNvSpPr>
            <a:spLocks noChangeArrowheads="1" noTextEdit="1"/>
          </p:cNvSpPr>
          <p:nvPr>
            <p:ph type="sldImg"/>
          </p:nvPr>
        </p:nvSpPr>
        <p:spPr>
          <a:ln cap="flat"/>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7241BEDC-E8D3-4AD8-B14F-ACB3DA8B1254}" type="slidenum">
              <a:rPr lang="en-US" sz="1200"/>
              <a:pPr/>
              <a:t>25</a:t>
            </a:fld>
            <a:endParaRPr lang="en-US" sz="1200"/>
          </a:p>
        </p:txBody>
      </p:sp>
      <p:sp>
        <p:nvSpPr>
          <p:cNvPr id="63491" name="Rectangle 2"/>
          <p:cNvSpPr>
            <a:spLocks noChangeArrowheads="1" noTextEdit="1"/>
          </p:cNvSpPr>
          <p:nvPr>
            <p:ph type="sldImg"/>
          </p:nvPr>
        </p:nvSpPr>
        <p:spPr>
          <a:ln cap="flat"/>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529A549B-216E-4150-8122-9A27EA631245}" type="slidenum">
              <a:rPr lang="en-US" sz="1200"/>
              <a:pPr/>
              <a:t>26</a:t>
            </a:fld>
            <a:endParaRPr lang="en-US" sz="1200"/>
          </a:p>
        </p:txBody>
      </p:sp>
      <p:sp>
        <p:nvSpPr>
          <p:cNvPr id="64515" name="Rectangle 2"/>
          <p:cNvSpPr>
            <a:spLocks noChangeArrowheads="1" noTextEdit="1"/>
          </p:cNvSpPr>
          <p:nvPr>
            <p:ph type="sldImg"/>
          </p:nvPr>
        </p:nvSpPr>
        <p:spPr>
          <a:ln cap="flat"/>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FCF0D290-C7E9-4CAD-8A21-021D1A2ACD9F}" type="slidenum">
              <a:rPr lang="en-US" sz="1200"/>
              <a:pPr/>
              <a:t>2</a:t>
            </a:fld>
            <a:endParaRPr lang="en-US" sz="1200"/>
          </a:p>
        </p:txBody>
      </p:sp>
      <p:sp>
        <p:nvSpPr>
          <p:cNvPr id="47107" name="Rectangle 2"/>
          <p:cNvSpPr>
            <a:spLocks noChangeArrowheads="1" noTextEdit="1"/>
          </p:cNvSpPr>
          <p:nvPr>
            <p:ph type="sldImg"/>
          </p:nvPr>
        </p:nvSpPr>
        <p:spPr>
          <a:ln cap="flat"/>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FDA681CB-B14C-4025-8BC6-CB01A88BF0A8}" type="slidenum">
              <a:rPr lang="en-US" sz="1200"/>
              <a:pPr/>
              <a:t>27</a:t>
            </a:fld>
            <a:endParaRPr lang="en-US" sz="1200"/>
          </a:p>
        </p:txBody>
      </p:sp>
      <p:sp>
        <p:nvSpPr>
          <p:cNvPr id="65539" name="Rectangle 2"/>
          <p:cNvSpPr>
            <a:spLocks noChangeArrowheads="1" noTextEdit="1"/>
          </p:cNvSpPr>
          <p:nvPr>
            <p:ph type="sldImg"/>
          </p:nvPr>
        </p:nvSpPr>
        <p:spPr>
          <a:ln cap="flat"/>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350F881A-FCA1-4F58-82A9-2F6CCAC40595}" type="slidenum">
              <a:rPr lang="en-US" sz="1200"/>
              <a:pPr/>
              <a:t>33</a:t>
            </a:fld>
            <a:endParaRPr lang="en-US" sz="1200"/>
          </a:p>
        </p:txBody>
      </p:sp>
      <p:sp>
        <p:nvSpPr>
          <p:cNvPr id="66563" name="Rectangle 2"/>
          <p:cNvSpPr>
            <a:spLocks noChangeArrowheads="1" noTextEdit="1"/>
          </p:cNvSpPr>
          <p:nvPr>
            <p:ph type="sldImg"/>
          </p:nvPr>
        </p:nvSpPr>
        <p:spPr>
          <a:ln cap="flat"/>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AB74BD24-B3F5-4CE7-94A5-551CA0BFB945}" type="slidenum">
              <a:rPr lang="en-US" sz="1200"/>
              <a:pPr/>
              <a:t>34</a:t>
            </a:fld>
            <a:endParaRPr lang="en-US" sz="1200"/>
          </a:p>
        </p:txBody>
      </p:sp>
      <p:sp>
        <p:nvSpPr>
          <p:cNvPr id="67587" name="Rectangle 2"/>
          <p:cNvSpPr>
            <a:spLocks noChangeArrowheads="1" noTextEdit="1"/>
          </p:cNvSpPr>
          <p:nvPr>
            <p:ph type="sldImg"/>
          </p:nvPr>
        </p:nvSpPr>
        <p:spPr>
          <a:ln cap="flat"/>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2CDA302E-78F3-4477-8856-4BC1EF63B252}" type="slidenum">
              <a:rPr lang="en-US" sz="1200"/>
              <a:pPr/>
              <a:t>35</a:t>
            </a:fld>
            <a:endParaRPr lang="en-US" sz="1200"/>
          </a:p>
        </p:txBody>
      </p:sp>
      <p:sp>
        <p:nvSpPr>
          <p:cNvPr id="68611" name="Rectangle 2"/>
          <p:cNvSpPr>
            <a:spLocks noChangeArrowheads="1" noTextEdit="1"/>
          </p:cNvSpPr>
          <p:nvPr>
            <p:ph type="sldImg"/>
          </p:nvPr>
        </p:nvSpPr>
        <p:spPr>
          <a:ln cap="flat"/>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97B5E6F9-26DC-4C9F-BAE1-03EC4E99B975}" type="slidenum">
              <a:rPr lang="en-US" sz="1200"/>
              <a:pPr/>
              <a:t>36</a:t>
            </a:fld>
            <a:endParaRPr lang="en-US" sz="1200"/>
          </a:p>
        </p:txBody>
      </p:sp>
      <p:sp>
        <p:nvSpPr>
          <p:cNvPr id="69635" name="Rectangle 2"/>
          <p:cNvSpPr>
            <a:spLocks noChangeArrowheads="1" noTextEdit="1"/>
          </p:cNvSpPr>
          <p:nvPr>
            <p:ph type="sldImg"/>
          </p:nvPr>
        </p:nvSpPr>
        <p:spPr>
          <a:ln cap="flat"/>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4D04F35E-EE50-4898-86A0-274A1398FD8A}" type="slidenum">
              <a:rPr lang="en-US" sz="1200"/>
              <a:pPr/>
              <a:t>37</a:t>
            </a:fld>
            <a:endParaRPr lang="en-US" sz="1200"/>
          </a:p>
        </p:txBody>
      </p:sp>
      <p:sp>
        <p:nvSpPr>
          <p:cNvPr id="70659" name="Rectangle 2"/>
          <p:cNvSpPr>
            <a:spLocks noChangeArrowheads="1" noTextEdit="1"/>
          </p:cNvSpPr>
          <p:nvPr>
            <p:ph type="sldImg"/>
          </p:nvPr>
        </p:nvSpPr>
        <p:spPr>
          <a:ln cap="flat"/>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64C99A01-0ECE-4C90-B13D-5B931D73D78D}" type="slidenum">
              <a:rPr lang="en-US" sz="1200"/>
              <a:pPr/>
              <a:t>38</a:t>
            </a:fld>
            <a:endParaRPr lang="en-US" sz="1200"/>
          </a:p>
        </p:txBody>
      </p:sp>
      <p:sp>
        <p:nvSpPr>
          <p:cNvPr id="71683" name="Rectangle 1026"/>
          <p:cNvSpPr>
            <a:spLocks noChangeArrowheads="1" noTextEdit="1"/>
          </p:cNvSpPr>
          <p:nvPr>
            <p:ph type="sldImg"/>
          </p:nvPr>
        </p:nvSpPr>
        <p:spPr>
          <a:ln cap="flat"/>
        </p:spPr>
      </p:sp>
      <p:sp>
        <p:nvSpPr>
          <p:cNvPr id="7168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B8DC9F19-3749-4289-BD61-66080F8A6B4D}" type="slidenum">
              <a:rPr lang="en-US" sz="1200"/>
              <a:pPr/>
              <a:t>40</a:t>
            </a:fld>
            <a:endParaRPr lang="en-US" sz="1200"/>
          </a:p>
        </p:txBody>
      </p:sp>
      <p:sp>
        <p:nvSpPr>
          <p:cNvPr id="72707" name="Rectangle 2"/>
          <p:cNvSpPr>
            <a:spLocks noChangeArrowheads="1" noTextEdit="1"/>
          </p:cNvSpPr>
          <p:nvPr>
            <p:ph type="sldImg"/>
          </p:nvPr>
        </p:nvSpPr>
        <p:spPr>
          <a:ln cap="flat"/>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3C8F079D-DE3B-4653-AB2D-7DE3D67FFD2A}" type="slidenum">
              <a:rPr lang="en-US" sz="1200"/>
              <a:pPr/>
              <a:t>41</a:t>
            </a:fld>
            <a:endParaRPr lang="en-US" sz="1200"/>
          </a:p>
        </p:txBody>
      </p:sp>
      <p:sp>
        <p:nvSpPr>
          <p:cNvPr id="73731" name="Rectangle 2"/>
          <p:cNvSpPr>
            <a:spLocks noChangeArrowheads="1" noTextEdit="1"/>
          </p:cNvSpPr>
          <p:nvPr>
            <p:ph type="sldImg"/>
          </p:nvPr>
        </p:nvSpPr>
        <p:spPr>
          <a:ln cap="flat"/>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95CFDB88-48A6-46AF-AA2C-75C744EF1941}" type="slidenum">
              <a:rPr lang="en-US" sz="1200"/>
              <a:pPr/>
              <a:t>42</a:t>
            </a:fld>
            <a:endParaRPr lang="en-US" sz="1200"/>
          </a:p>
        </p:txBody>
      </p:sp>
      <p:sp>
        <p:nvSpPr>
          <p:cNvPr id="74755" name="Rectangle 2"/>
          <p:cNvSpPr>
            <a:spLocks noChangeArrowheads="1" noTextEdit="1"/>
          </p:cNvSpPr>
          <p:nvPr>
            <p:ph type="sldImg"/>
          </p:nvPr>
        </p:nvSpPr>
        <p:spPr>
          <a:ln cap="flat"/>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0DF1871D-BD40-4FE4-8568-4306C000FDF4}" type="slidenum">
              <a:rPr lang="en-US" sz="1200"/>
              <a:pPr/>
              <a:t>5</a:t>
            </a:fld>
            <a:endParaRPr lang="en-US" sz="1200"/>
          </a:p>
        </p:txBody>
      </p:sp>
      <p:sp>
        <p:nvSpPr>
          <p:cNvPr id="48131" name="Rectangle 2"/>
          <p:cNvSpPr>
            <a:spLocks noChangeArrowheads="1" noTextEdit="1"/>
          </p:cNvSpPr>
          <p:nvPr>
            <p:ph type="sldImg"/>
          </p:nvPr>
        </p:nvSpPr>
        <p:spPr>
          <a:ln cap="flat"/>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BA82821B-5A20-4A99-A815-36AC4A955487}" type="slidenum">
              <a:rPr lang="en-US" sz="1200"/>
              <a:pPr/>
              <a:t>10</a:t>
            </a:fld>
            <a:endParaRPr lang="en-US" sz="1200"/>
          </a:p>
        </p:txBody>
      </p:sp>
      <p:sp>
        <p:nvSpPr>
          <p:cNvPr id="49155" name="Rectangle 2"/>
          <p:cNvSpPr>
            <a:spLocks noChangeArrowheads="1" noTextEdit="1"/>
          </p:cNvSpPr>
          <p:nvPr>
            <p:ph type="sldImg"/>
          </p:nvPr>
        </p:nvSpPr>
        <p:spPr>
          <a:ln cap="flat"/>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9025E680-A3FB-4EA5-B6A3-C29E64659A07}" type="slidenum">
              <a:rPr lang="en-US" sz="1200"/>
              <a:pPr/>
              <a:t>12</a:t>
            </a:fld>
            <a:endParaRPr lang="en-US" sz="1200"/>
          </a:p>
        </p:txBody>
      </p:sp>
      <p:sp>
        <p:nvSpPr>
          <p:cNvPr id="50179" name="Rectangle 2"/>
          <p:cNvSpPr>
            <a:spLocks noChangeArrowheads="1" noTextEdit="1"/>
          </p:cNvSpPr>
          <p:nvPr>
            <p:ph type="sldImg"/>
          </p:nvPr>
        </p:nvSpPr>
        <p:spPr>
          <a:ln cap="flat"/>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82F032E9-CE17-4880-B22B-1C480B341944}" type="slidenum">
              <a:rPr lang="en-US" sz="1200"/>
              <a:pPr/>
              <a:t>13</a:t>
            </a:fld>
            <a:endParaRPr lang="en-US" sz="1200"/>
          </a:p>
        </p:txBody>
      </p:sp>
      <p:sp>
        <p:nvSpPr>
          <p:cNvPr id="51203" name="Rectangle 2"/>
          <p:cNvSpPr>
            <a:spLocks noChangeArrowheads="1" noTextEdit="1"/>
          </p:cNvSpPr>
          <p:nvPr>
            <p:ph type="sldImg"/>
          </p:nvPr>
        </p:nvSpPr>
        <p:spPr>
          <a:ln cap="flat"/>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31591B67-D722-4B60-BD7E-7FC298485D23}" type="slidenum">
              <a:rPr lang="en-US" sz="1200"/>
              <a:pPr/>
              <a:t>14</a:t>
            </a:fld>
            <a:endParaRPr lang="en-US" sz="1200"/>
          </a:p>
        </p:txBody>
      </p:sp>
      <p:sp>
        <p:nvSpPr>
          <p:cNvPr id="52227" name="Rectangle 2"/>
          <p:cNvSpPr>
            <a:spLocks noChangeArrowheads="1" noTextEdit="1"/>
          </p:cNvSpPr>
          <p:nvPr>
            <p:ph type="sldImg"/>
          </p:nvPr>
        </p:nvSpPr>
        <p:spPr>
          <a:ln cap="flat"/>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1E1A48E5-DCBD-4865-9C70-67247B76C738}" type="slidenum">
              <a:rPr lang="en-US" sz="1200"/>
              <a:pPr/>
              <a:t>15</a:t>
            </a:fld>
            <a:endParaRPr lang="en-US" sz="1200"/>
          </a:p>
        </p:txBody>
      </p:sp>
      <p:sp>
        <p:nvSpPr>
          <p:cNvPr id="53251" name="Rectangle 2"/>
          <p:cNvSpPr>
            <a:spLocks noChangeArrowheads="1" noTextEdit="1"/>
          </p:cNvSpPr>
          <p:nvPr>
            <p:ph type="sldImg"/>
          </p:nvPr>
        </p:nvSpPr>
        <p:spPr>
          <a:ln cap="flat"/>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47F9894D-904A-4DDD-984B-BCE73167BB91}" type="slidenum">
              <a:rPr lang="en-US" sz="1200"/>
              <a:pPr/>
              <a:t>16</a:t>
            </a:fld>
            <a:endParaRPr lang="en-US" sz="1200"/>
          </a:p>
        </p:txBody>
      </p:sp>
      <p:sp>
        <p:nvSpPr>
          <p:cNvPr id="54275" name="Rectangle 2"/>
          <p:cNvSpPr>
            <a:spLocks noChangeArrowheads="1" noTextEdit="1"/>
          </p:cNvSpPr>
          <p:nvPr>
            <p:ph type="sldImg"/>
          </p:nvPr>
        </p:nvSpPr>
        <p:spPr>
          <a:ln cap="flat"/>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11F889-E4D9-4D0C-9718-F1F65BA80F9D}" type="slidenum">
              <a:rPr lang="en-US"/>
              <a:pPr>
                <a:defRPr/>
              </a:pPr>
              <a:t>‹#›</a:t>
            </a:fld>
            <a:endParaRPr lang="en-US"/>
          </a:p>
        </p:txBody>
      </p:sp>
    </p:spTree>
    <p:extLst>
      <p:ext uri="{BB962C8B-B14F-4D97-AF65-F5344CB8AC3E}">
        <p14:creationId xmlns:p14="http://schemas.microsoft.com/office/powerpoint/2010/main" val="1612912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C6C9D0-5D3C-4764-842D-DD1944466938}" type="slidenum">
              <a:rPr lang="en-US"/>
              <a:pPr>
                <a:defRPr/>
              </a:pPr>
              <a:t>‹#›</a:t>
            </a:fld>
            <a:endParaRPr lang="en-US"/>
          </a:p>
        </p:txBody>
      </p:sp>
    </p:spTree>
    <p:extLst>
      <p:ext uri="{BB962C8B-B14F-4D97-AF65-F5344CB8AC3E}">
        <p14:creationId xmlns:p14="http://schemas.microsoft.com/office/powerpoint/2010/main" val="410051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45F469-CAE1-4A88-BD9D-5B74E9C1FE58}" type="slidenum">
              <a:rPr lang="en-US"/>
              <a:pPr>
                <a:defRPr/>
              </a:pPr>
              <a:t>‹#›</a:t>
            </a:fld>
            <a:endParaRPr lang="en-US"/>
          </a:p>
        </p:txBody>
      </p:sp>
    </p:spTree>
    <p:extLst>
      <p:ext uri="{BB962C8B-B14F-4D97-AF65-F5344CB8AC3E}">
        <p14:creationId xmlns:p14="http://schemas.microsoft.com/office/powerpoint/2010/main" val="422073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50F669-9E66-41E1-A458-240785487A24}" type="slidenum">
              <a:rPr lang="en-US"/>
              <a:pPr>
                <a:defRPr/>
              </a:pPr>
              <a:t>‹#›</a:t>
            </a:fld>
            <a:endParaRPr lang="en-US"/>
          </a:p>
        </p:txBody>
      </p:sp>
    </p:spTree>
    <p:extLst>
      <p:ext uri="{BB962C8B-B14F-4D97-AF65-F5344CB8AC3E}">
        <p14:creationId xmlns:p14="http://schemas.microsoft.com/office/powerpoint/2010/main" val="245792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837EA6-8622-464A-9382-1E818FC00329}" type="slidenum">
              <a:rPr lang="en-US"/>
              <a:pPr>
                <a:defRPr/>
              </a:pPr>
              <a:t>‹#›</a:t>
            </a:fld>
            <a:endParaRPr lang="en-US"/>
          </a:p>
        </p:txBody>
      </p:sp>
    </p:spTree>
    <p:extLst>
      <p:ext uri="{BB962C8B-B14F-4D97-AF65-F5344CB8AC3E}">
        <p14:creationId xmlns:p14="http://schemas.microsoft.com/office/powerpoint/2010/main" val="417506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C35C0A-929E-4B4D-A184-8A99B0675F2D}" type="slidenum">
              <a:rPr lang="en-US"/>
              <a:pPr>
                <a:defRPr/>
              </a:pPr>
              <a:t>‹#›</a:t>
            </a:fld>
            <a:endParaRPr lang="en-US"/>
          </a:p>
        </p:txBody>
      </p:sp>
    </p:spTree>
    <p:extLst>
      <p:ext uri="{BB962C8B-B14F-4D97-AF65-F5344CB8AC3E}">
        <p14:creationId xmlns:p14="http://schemas.microsoft.com/office/powerpoint/2010/main" val="120594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2FEBF6-A632-4BEA-8C8E-BD9928AF43FC}" type="slidenum">
              <a:rPr lang="en-US"/>
              <a:pPr>
                <a:defRPr/>
              </a:pPr>
              <a:t>‹#›</a:t>
            </a:fld>
            <a:endParaRPr lang="en-US"/>
          </a:p>
        </p:txBody>
      </p:sp>
    </p:spTree>
    <p:extLst>
      <p:ext uri="{BB962C8B-B14F-4D97-AF65-F5344CB8AC3E}">
        <p14:creationId xmlns:p14="http://schemas.microsoft.com/office/powerpoint/2010/main" val="580444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7B7BDFB-34ED-4DA4-B40C-83499CAC0C11}" type="slidenum">
              <a:rPr lang="en-US"/>
              <a:pPr>
                <a:defRPr/>
              </a:pPr>
              <a:t>‹#›</a:t>
            </a:fld>
            <a:endParaRPr lang="en-US"/>
          </a:p>
        </p:txBody>
      </p:sp>
    </p:spTree>
    <p:extLst>
      <p:ext uri="{BB962C8B-B14F-4D97-AF65-F5344CB8AC3E}">
        <p14:creationId xmlns:p14="http://schemas.microsoft.com/office/powerpoint/2010/main" val="404401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4DD804-2F36-4A2C-9C5C-83437CB3524E}" type="slidenum">
              <a:rPr lang="en-US"/>
              <a:pPr>
                <a:defRPr/>
              </a:pPr>
              <a:t>‹#›</a:t>
            </a:fld>
            <a:endParaRPr lang="en-US"/>
          </a:p>
        </p:txBody>
      </p:sp>
    </p:spTree>
    <p:extLst>
      <p:ext uri="{BB962C8B-B14F-4D97-AF65-F5344CB8AC3E}">
        <p14:creationId xmlns:p14="http://schemas.microsoft.com/office/powerpoint/2010/main" val="331022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B7C352-BF7D-4F68-BB9A-E7249E1448DA}" type="slidenum">
              <a:rPr lang="en-US"/>
              <a:pPr>
                <a:defRPr/>
              </a:pPr>
              <a:t>‹#›</a:t>
            </a:fld>
            <a:endParaRPr lang="en-US"/>
          </a:p>
        </p:txBody>
      </p:sp>
    </p:spTree>
    <p:extLst>
      <p:ext uri="{BB962C8B-B14F-4D97-AF65-F5344CB8AC3E}">
        <p14:creationId xmlns:p14="http://schemas.microsoft.com/office/powerpoint/2010/main" val="1699543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8ED4EE-FCB7-40D7-884A-04F4AA1E3EB1}" type="slidenum">
              <a:rPr lang="en-US"/>
              <a:pPr>
                <a:defRPr/>
              </a:pPr>
              <a:t>‹#›</a:t>
            </a:fld>
            <a:endParaRPr lang="en-US"/>
          </a:p>
        </p:txBody>
      </p:sp>
    </p:spTree>
    <p:extLst>
      <p:ext uri="{BB962C8B-B14F-4D97-AF65-F5344CB8AC3E}">
        <p14:creationId xmlns:p14="http://schemas.microsoft.com/office/powerpoint/2010/main" val="3677997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defRPr sz="1400" smtClean="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eaLnBrk="0" hangingPunct="0">
              <a:defRPr sz="1400" smtClean="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defRPr sz="1400" smtClean="0">
                <a:latin typeface="Arial" charset="0"/>
              </a:defRPr>
            </a:lvl1pPr>
          </a:lstStyle>
          <a:p>
            <a:pPr>
              <a:defRPr/>
            </a:pPr>
            <a:fld id="{5F151EB1-9876-4451-AD58-726C5B3FB16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tidepool.st.usm.edu/crswr/peppermoths.html"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1524000"/>
            <a:ext cx="7772400" cy="3505200"/>
          </a:xfrm>
        </p:spPr>
        <p:txBody>
          <a:bodyPr/>
          <a:lstStyle/>
          <a:p>
            <a:pPr>
              <a:defRPr/>
            </a:pPr>
            <a:r>
              <a:rPr lang="en-US" sz="6000" b="1" smtClean="0">
                <a:solidFill>
                  <a:srgbClr val="0000FF"/>
                </a:solidFill>
                <a:effectLst>
                  <a:outerShdw blurRad="38100" dist="38100" dir="2700000" algn="tl">
                    <a:srgbClr val="000000"/>
                  </a:outerShdw>
                </a:effectLst>
              </a:rPr>
              <a:t>Evolution</a:t>
            </a:r>
            <a:br>
              <a:rPr lang="en-US" sz="6000" b="1" smtClean="0">
                <a:solidFill>
                  <a:srgbClr val="0000FF"/>
                </a:solidFill>
                <a:effectLst>
                  <a:outerShdw blurRad="38100" dist="38100" dir="2700000" algn="tl">
                    <a:srgbClr val="000000"/>
                  </a:outerShdw>
                </a:effectLst>
              </a:rPr>
            </a:br>
            <a:r>
              <a:rPr lang="en-US" sz="6000" b="1" smtClean="0">
                <a:solidFill>
                  <a:srgbClr val="0000FF"/>
                </a:solidFill>
                <a:effectLst>
                  <a:outerShdw blurRad="38100" dist="38100" dir="2700000" algn="tl">
                    <a:srgbClr val="000000"/>
                  </a:outerShdw>
                </a:effectLst>
              </a:rPr>
              <a:t>and</a:t>
            </a:r>
            <a:br>
              <a:rPr lang="en-US" sz="6000" b="1" smtClean="0">
                <a:solidFill>
                  <a:srgbClr val="0000FF"/>
                </a:solidFill>
                <a:effectLst>
                  <a:outerShdw blurRad="38100" dist="38100" dir="2700000" algn="tl">
                    <a:srgbClr val="000000"/>
                  </a:outerShdw>
                </a:effectLst>
              </a:rPr>
            </a:br>
            <a:r>
              <a:rPr lang="en-US" sz="6000" b="1" smtClean="0">
                <a:solidFill>
                  <a:srgbClr val="0000FF"/>
                </a:solidFill>
                <a:effectLst>
                  <a:outerShdw blurRad="38100" dist="38100" dir="2700000" algn="tl">
                    <a:srgbClr val="000000"/>
                  </a:outerShdw>
                </a:effectLst>
              </a:rPr>
              <a:t>Darwin</a:t>
            </a:r>
            <a:br>
              <a:rPr lang="en-US" sz="6000" b="1" smtClean="0">
                <a:solidFill>
                  <a:srgbClr val="0000FF"/>
                </a:solidFill>
                <a:effectLst>
                  <a:outerShdw blurRad="38100" dist="38100" dir="2700000" algn="tl">
                    <a:srgbClr val="000000"/>
                  </a:outerShdw>
                </a:effectLst>
              </a:rPr>
            </a:br>
            <a:endParaRPr lang="en-US" sz="6000" b="1" smtClean="0">
              <a:solidFill>
                <a:srgbClr val="0000FF"/>
              </a:solidFill>
              <a:effectLst>
                <a:outerShdw blurRad="38100" dist="38100" dir="2700000" algn="tl">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Evidence of Evolution</a:t>
            </a:r>
          </a:p>
        </p:txBody>
      </p:sp>
      <p:sp>
        <p:nvSpPr>
          <p:cNvPr id="16387" name="Rectangle 3"/>
          <p:cNvSpPr>
            <a:spLocks noGrp="1" noChangeArrowheads="1"/>
          </p:cNvSpPr>
          <p:nvPr>
            <p:ph type="body" idx="1"/>
          </p:nvPr>
        </p:nvSpPr>
        <p:spPr>
          <a:xfrm>
            <a:off x="381000" y="1981200"/>
            <a:ext cx="8382000" cy="4114800"/>
          </a:xfrm>
        </p:spPr>
        <p:txBody>
          <a:bodyPr/>
          <a:lstStyle/>
          <a:p>
            <a:pPr>
              <a:buFontTx/>
              <a:buNone/>
              <a:defRPr/>
            </a:pPr>
            <a:r>
              <a:rPr lang="en-US" sz="2800" b="1" smtClean="0">
                <a:solidFill>
                  <a:srgbClr val="006600"/>
                </a:solidFill>
                <a:effectLst>
                  <a:outerShdw blurRad="38100" dist="38100" dir="2700000" algn="tl">
                    <a:srgbClr val="000000"/>
                  </a:outerShdw>
                </a:effectLst>
              </a:rPr>
              <a:t>1.	  Biogeography:</a:t>
            </a:r>
          </a:p>
          <a:p>
            <a:pPr>
              <a:buFontTx/>
              <a:buNone/>
              <a:defRPr/>
            </a:pPr>
            <a:r>
              <a:rPr lang="en-US" sz="2800" b="1" smtClean="0">
                <a:solidFill>
                  <a:srgbClr val="006600"/>
                </a:solidFill>
                <a:effectLst>
                  <a:outerShdw blurRad="38100" dist="38100" dir="2700000" algn="tl">
                    <a:srgbClr val="000000"/>
                  </a:outerShdw>
                </a:effectLst>
              </a:rPr>
              <a:t>		Geographical distribution of species.</a:t>
            </a:r>
          </a:p>
          <a:p>
            <a:pPr>
              <a:lnSpc>
                <a:spcPct val="20000"/>
              </a:lnSpc>
              <a:buFontTx/>
              <a:buNone/>
              <a:defRPr/>
            </a:pPr>
            <a:endParaRPr lang="en-US" sz="2800" smtClean="0"/>
          </a:p>
          <a:p>
            <a:pPr>
              <a:buFontTx/>
              <a:buNone/>
              <a:defRPr/>
            </a:pPr>
            <a:r>
              <a:rPr lang="en-US" sz="2800" b="1" smtClean="0">
                <a:solidFill>
                  <a:srgbClr val="9900CC"/>
                </a:solidFill>
                <a:effectLst>
                  <a:outerShdw blurRad="38100" dist="38100" dir="2700000" algn="tl">
                    <a:srgbClr val="000000"/>
                  </a:outerShdw>
                </a:effectLst>
              </a:rPr>
              <a:t>2.  Fossil Record:</a:t>
            </a:r>
          </a:p>
          <a:p>
            <a:pPr>
              <a:buFontTx/>
              <a:buNone/>
              <a:defRPr/>
            </a:pPr>
            <a:r>
              <a:rPr lang="en-US" sz="2800" b="1" smtClean="0">
                <a:solidFill>
                  <a:srgbClr val="9900CC"/>
                </a:solidFill>
                <a:effectLst>
                  <a:outerShdw blurRad="38100" dist="38100" dir="2700000" algn="tl">
                    <a:srgbClr val="000000"/>
                  </a:outerShdw>
                </a:effectLst>
              </a:rPr>
              <a:t>		Fossils and the order in which they appear 	in layers of sedimentary rock </a:t>
            </a:r>
            <a:r>
              <a:rPr lang="en-US" sz="2800" b="1" smtClean="0">
                <a:solidFill>
                  <a:srgbClr val="CC0000"/>
                </a:solidFill>
                <a:effectLst>
                  <a:outerShdw blurRad="38100" dist="38100" dir="2700000" algn="tl">
                    <a:srgbClr val="000000"/>
                  </a:outerShdw>
                </a:effectLst>
              </a:rPr>
              <a:t>(strongest 	evidence).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animEffect transition="in" filter="wipe(left)">
                                      <p:cBhvr>
                                        <p:cTn id="7" dur="500"/>
                                        <p:tgtEl>
                                          <p:spTgt spid="163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wipe(left)">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wipe(left)">
                                      <p:cBhvr>
                                        <p:cTn id="17" dur="5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wipe(left)">
                                      <p:cBhvr>
                                        <p:cTn id="22" dur="500"/>
                                        <p:tgtEl>
                                          <p:spTgt spid="163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wipe(left)">
                                      <p:cBhvr>
                                        <p:cTn id="27" dur="5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advAuto="0"/>
      <p:bldP spid="1638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304800"/>
            <a:ext cx="7772400" cy="990600"/>
          </a:xfrm>
        </p:spPr>
        <p:txBody>
          <a:bodyPr/>
          <a:lstStyle/>
          <a:p>
            <a:pPr eaLnBrk="1" hangingPunct="1"/>
            <a:r>
              <a:rPr lang="en-US" b="1" smtClean="0">
                <a:solidFill>
                  <a:srgbClr val="333399"/>
                </a:solidFill>
              </a:rPr>
              <a:t>Eastern Long Necked Turtle</a:t>
            </a:r>
            <a:r>
              <a:rPr lang="en-US" b="1" smtClean="0"/>
              <a:t> </a:t>
            </a:r>
          </a:p>
        </p:txBody>
      </p:sp>
      <p:sp>
        <p:nvSpPr>
          <p:cNvPr id="13315" name="Rectangle 3"/>
          <p:cNvSpPr>
            <a:spLocks noChangeArrowheads="1"/>
          </p:cNvSpPr>
          <p:nvPr/>
        </p:nvSpPr>
        <p:spPr bwMode="auto">
          <a:xfrm>
            <a:off x="388938" y="10509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endParaRPr lang="en-US"/>
          </a:p>
        </p:txBody>
      </p:sp>
      <p:pic>
        <p:nvPicPr>
          <p:cNvPr id="87045" name="Picture 5" descr="Terry - an Eastern Long Necked Tur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828800"/>
            <a:ext cx="5715000"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animEffect transition="in" filter="wipe(left)">
                                      <p:cBhvr>
                                        <p:cTn id="7" dur="500"/>
                                        <p:tgtEl>
                                          <p:spTgt spid="87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7045"/>
                                        </p:tgtEl>
                                        <p:attrNameLst>
                                          <p:attrName>style.visibility</p:attrName>
                                        </p:attrNameLst>
                                      </p:cBhvr>
                                      <p:to>
                                        <p:strVal val="visible"/>
                                      </p:to>
                                    </p:set>
                                    <p:animEffect transition="in" filter="wipe(left)">
                                      <p:cBhvr>
                                        <p:cTn id="12"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Evidence of Evolution</a:t>
            </a:r>
          </a:p>
        </p:txBody>
      </p:sp>
      <p:sp>
        <p:nvSpPr>
          <p:cNvPr id="18435" name="Rectangle 3"/>
          <p:cNvSpPr>
            <a:spLocks noGrp="1" noChangeArrowheads="1"/>
          </p:cNvSpPr>
          <p:nvPr>
            <p:ph type="body" idx="1"/>
          </p:nvPr>
        </p:nvSpPr>
        <p:spPr/>
        <p:txBody>
          <a:bodyPr/>
          <a:lstStyle/>
          <a:p>
            <a:pPr>
              <a:buFontTx/>
              <a:buNone/>
              <a:defRPr/>
            </a:pPr>
            <a:r>
              <a:rPr lang="en-US" sz="2800" b="1" smtClean="0">
                <a:solidFill>
                  <a:srgbClr val="3333CC"/>
                </a:solidFill>
                <a:effectLst>
                  <a:outerShdw blurRad="38100" dist="38100" dir="2700000" algn="tl">
                    <a:srgbClr val="000000"/>
                  </a:outerShdw>
                </a:effectLst>
              </a:rPr>
              <a:t>3.  Taxonomy:</a:t>
            </a:r>
          </a:p>
          <a:p>
            <a:pPr>
              <a:buFontTx/>
              <a:buNone/>
              <a:defRPr/>
            </a:pPr>
            <a:r>
              <a:rPr lang="en-US" sz="2800" b="1" smtClean="0">
                <a:solidFill>
                  <a:srgbClr val="3333CC"/>
                </a:solidFill>
                <a:effectLst>
                  <a:outerShdw blurRad="38100" dist="38100" dir="2700000" algn="tl">
                    <a:srgbClr val="000000"/>
                  </a:outerShdw>
                </a:effectLst>
              </a:rPr>
              <a:t>		Classification of life forms.</a:t>
            </a:r>
          </a:p>
          <a:p>
            <a:pPr>
              <a:buFontTx/>
              <a:buNone/>
              <a:defRPr/>
            </a:pPr>
            <a:endParaRPr lang="en-US" sz="2800" b="1" smtClean="0">
              <a:effectLst>
                <a:outerShdw blurRad="38100" dist="38100" dir="2700000" algn="tl">
                  <a:srgbClr val="FFFFFF"/>
                </a:outerShdw>
              </a:effectLst>
            </a:endParaRPr>
          </a:p>
          <a:p>
            <a:pPr>
              <a:lnSpc>
                <a:spcPct val="40000"/>
              </a:lnSpc>
              <a:buFontTx/>
              <a:buNone/>
              <a:defRPr/>
            </a:pPr>
            <a:r>
              <a:rPr lang="en-US" sz="2800" b="1" smtClean="0">
                <a:solidFill>
                  <a:srgbClr val="008080"/>
                </a:solidFill>
                <a:effectLst>
                  <a:outerShdw blurRad="38100" dist="38100" dir="2700000" algn="tl">
                    <a:srgbClr val="000000"/>
                  </a:outerShdw>
                </a:effectLst>
              </a:rPr>
              <a:t>4.  Homologous structures:</a:t>
            </a:r>
          </a:p>
          <a:p>
            <a:pPr>
              <a:buFontTx/>
              <a:buNone/>
              <a:defRPr/>
            </a:pPr>
            <a:r>
              <a:rPr lang="en-US" sz="2800" b="1" smtClean="0">
                <a:solidFill>
                  <a:srgbClr val="008080"/>
                </a:solidFill>
                <a:effectLst>
                  <a:outerShdw blurRad="38100" dist="38100" dir="2700000" algn="tl">
                    <a:srgbClr val="000000"/>
                  </a:outerShdw>
                </a:effectLst>
              </a:rPr>
              <a:t>		Structures that are similar because of 	common ancestry </a:t>
            </a:r>
            <a:r>
              <a:rPr lang="en-US" sz="2500" b="1" smtClean="0">
                <a:solidFill>
                  <a:srgbClr val="008080"/>
                </a:solidFill>
                <a:effectLst>
                  <a:outerShdw blurRad="38100" dist="38100" dir="2700000" algn="tl">
                    <a:srgbClr val="000000"/>
                  </a:outerShdw>
                </a:effectLst>
              </a:rPr>
              <a:t>(comparative anatomy)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wipe(left)">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wipe(left)">
                                      <p:cBhvr>
                                        <p:cTn id="12" dur="5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wipe(left)">
                                      <p:cBhvr>
                                        <p:cTn id="17" dur="5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wipe(left)">
                                      <p:cBhvr>
                                        <p:cTn id="22" dur="500"/>
                                        <p:tgtEl>
                                          <p:spTgt spid="1843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wipe(left)">
                                      <p:cBhvr>
                                        <p:cTn id="27"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P spid="1843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Evidence of Evolution</a:t>
            </a:r>
          </a:p>
        </p:txBody>
      </p:sp>
      <p:sp>
        <p:nvSpPr>
          <p:cNvPr id="20483" name="Rectangle 3"/>
          <p:cNvSpPr>
            <a:spLocks noGrp="1" noChangeArrowheads="1"/>
          </p:cNvSpPr>
          <p:nvPr>
            <p:ph type="body" idx="1"/>
          </p:nvPr>
        </p:nvSpPr>
        <p:spPr/>
        <p:txBody>
          <a:bodyPr/>
          <a:lstStyle/>
          <a:p>
            <a:pPr>
              <a:buFontTx/>
              <a:buNone/>
              <a:defRPr/>
            </a:pPr>
            <a:r>
              <a:rPr lang="en-US" sz="2800" b="1" smtClean="0">
                <a:solidFill>
                  <a:srgbClr val="CC0000"/>
                </a:solidFill>
                <a:effectLst>
                  <a:outerShdw blurRad="38100" dist="38100" dir="2700000" algn="tl">
                    <a:srgbClr val="000000"/>
                  </a:outerShdw>
                </a:effectLst>
              </a:rPr>
              <a:t>5.  Comparative embryology:</a:t>
            </a:r>
          </a:p>
          <a:p>
            <a:pPr>
              <a:buFontTx/>
              <a:buNone/>
              <a:defRPr/>
            </a:pPr>
            <a:r>
              <a:rPr lang="en-US" sz="2800" b="1" smtClean="0">
                <a:solidFill>
                  <a:srgbClr val="CC0000"/>
                </a:solidFill>
                <a:effectLst>
                  <a:outerShdw blurRad="38100" dist="38100" dir="2700000" algn="tl">
                    <a:srgbClr val="000000"/>
                  </a:outerShdw>
                </a:effectLst>
              </a:rPr>
              <a:t>		Study of structures that appear during 	embryonic development.</a:t>
            </a:r>
            <a:endParaRPr lang="en-US" sz="2800" b="1" smtClean="0">
              <a:effectLst>
                <a:outerShdw blurRad="38100" dist="38100" dir="2700000" algn="tl">
                  <a:srgbClr val="FFFFFF"/>
                </a:outerShdw>
              </a:effectLst>
            </a:endParaRPr>
          </a:p>
          <a:p>
            <a:pPr>
              <a:lnSpc>
                <a:spcPct val="20000"/>
              </a:lnSpc>
              <a:buFontTx/>
              <a:buNone/>
              <a:defRPr/>
            </a:pPr>
            <a:endParaRPr lang="en-US" sz="2800" b="1" smtClean="0">
              <a:effectLst>
                <a:outerShdw blurRad="38100" dist="38100" dir="2700000" algn="tl">
                  <a:srgbClr val="FFFFFF"/>
                </a:outerShdw>
              </a:effectLst>
            </a:endParaRPr>
          </a:p>
          <a:p>
            <a:pPr>
              <a:buFontTx/>
              <a:buNone/>
              <a:defRPr/>
            </a:pPr>
            <a:endParaRPr lang="en-US" sz="2800" b="1" smtClean="0">
              <a:effectLst>
                <a:outerShdw blurRad="38100" dist="38100" dir="2700000" algn="tl">
                  <a:srgbClr val="FFFFFF"/>
                </a:outerShdw>
              </a:effectLst>
            </a:endParaRPr>
          </a:p>
          <a:p>
            <a:pPr>
              <a:buFontTx/>
              <a:buNone/>
              <a:defRPr/>
            </a:pPr>
            <a:r>
              <a:rPr lang="en-US" sz="2800" b="1" smtClean="0">
                <a:solidFill>
                  <a:srgbClr val="FF9900"/>
                </a:solidFill>
                <a:effectLst>
                  <a:outerShdw blurRad="38100" dist="38100" dir="2700000" algn="tl">
                    <a:srgbClr val="000000"/>
                  </a:outerShdw>
                </a:effectLst>
              </a:rPr>
              <a:t>6.  Molecular biology:</a:t>
            </a:r>
          </a:p>
          <a:p>
            <a:pPr>
              <a:buFontTx/>
              <a:buNone/>
              <a:defRPr/>
            </a:pPr>
            <a:r>
              <a:rPr lang="en-US" sz="2800" b="1" smtClean="0">
                <a:solidFill>
                  <a:srgbClr val="FF9900"/>
                </a:solidFill>
                <a:effectLst>
                  <a:outerShdw blurRad="38100" dist="38100" dir="2700000" algn="tl">
                    <a:srgbClr val="000000"/>
                  </a:outerShdw>
                </a:effectLst>
              </a:rPr>
              <a:t>		DNA and proteins (amino acids)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wipe(left)">
                                      <p:cBhvr>
                                        <p:cTn id="7" dur="500"/>
                                        <p:tgtEl>
                                          <p:spTgt spid="204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wipe(left)">
                                      <p:cBhvr>
                                        <p:cTn id="12" dur="5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wipe(left)">
                                      <p:cBhvr>
                                        <p:cTn id="17" dur="500"/>
                                        <p:tgtEl>
                                          <p:spTgt spid="204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3">
                                            <p:txEl>
                                              <p:pRg st="4" end="4"/>
                                            </p:txEl>
                                          </p:spTgt>
                                        </p:tgtEl>
                                        <p:attrNameLst>
                                          <p:attrName>style.visibility</p:attrName>
                                        </p:attrNameLst>
                                      </p:cBhvr>
                                      <p:to>
                                        <p:strVal val="visible"/>
                                      </p:to>
                                    </p:set>
                                    <p:animEffect transition="in" filter="wipe(left)">
                                      <p:cBhvr>
                                        <p:cTn id="22" dur="500"/>
                                        <p:tgtEl>
                                          <p:spTgt spid="2048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3">
                                            <p:txEl>
                                              <p:pRg st="5" end="5"/>
                                            </p:txEl>
                                          </p:spTgt>
                                        </p:tgtEl>
                                        <p:attrNameLst>
                                          <p:attrName>style.visibility</p:attrName>
                                        </p:attrNameLst>
                                      </p:cBhvr>
                                      <p:to>
                                        <p:strVal val="visible"/>
                                      </p:to>
                                    </p:set>
                                    <p:animEffect transition="in" filter="wipe(left)">
                                      <p:cBhvr>
                                        <p:cTn id="27" dur="500"/>
                                        <p:tgtEl>
                                          <p:spTgt spid="204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autoUpdateAnimBg="0"/>
      <p:bldP spid="2048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defRPr/>
            </a:pPr>
            <a:r>
              <a:rPr lang="en-US" b="1" smtClean="0">
                <a:solidFill>
                  <a:srgbClr val="9900CC"/>
                </a:solidFill>
                <a:effectLst>
                  <a:outerShdw blurRad="38100" dist="38100" dir="2700000" algn="tl">
                    <a:srgbClr val="000000"/>
                  </a:outerShdw>
                </a:effectLst>
              </a:rPr>
              <a:t>Population Genetics</a:t>
            </a:r>
          </a:p>
        </p:txBody>
      </p:sp>
      <p:sp>
        <p:nvSpPr>
          <p:cNvPr id="22531" name="Rectangle 3"/>
          <p:cNvSpPr>
            <a:spLocks noGrp="1" noChangeArrowheads="1"/>
          </p:cNvSpPr>
          <p:nvPr>
            <p:ph type="body" idx="1"/>
          </p:nvPr>
        </p:nvSpPr>
        <p:spPr/>
        <p:txBody>
          <a:bodyPr/>
          <a:lstStyle/>
          <a:p>
            <a:pPr>
              <a:defRPr/>
            </a:pPr>
            <a:r>
              <a:rPr lang="en-US" smtClean="0"/>
              <a:t>The </a:t>
            </a:r>
            <a:r>
              <a:rPr lang="en-US" b="1" smtClean="0">
                <a:solidFill>
                  <a:srgbClr val="9900CC"/>
                </a:solidFill>
                <a:effectLst>
                  <a:outerShdw blurRad="38100" dist="38100" dir="2700000" algn="tl">
                    <a:srgbClr val="000000"/>
                  </a:outerShdw>
                </a:effectLst>
              </a:rPr>
              <a:t>science</a:t>
            </a:r>
            <a:r>
              <a:rPr lang="en-US" smtClean="0"/>
              <a:t> of </a:t>
            </a:r>
            <a:r>
              <a:rPr lang="en-US" b="1" smtClean="0">
                <a:solidFill>
                  <a:srgbClr val="006600"/>
                </a:solidFill>
                <a:effectLst>
                  <a:outerShdw blurRad="38100" dist="38100" dir="2700000" algn="tl">
                    <a:srgbClr val="000000"/>
                  </a:outerShdw>
                </a:effectLst>
              </a:rPr>
              <a:t>genetic change</a:t>
            </a:r>
            <a:r>
              <a:rPr lang="en-US" smtClean="0"/>
              <a:t> in population.</a:t>
            </a:r>
          </a:p>
          <a:p>
            <a:pPr>
              <a:buFontTx/>
              <a:buNone/>
              <a:defRPr/>
            </a:pPr>
            <a:endParaRPr lang="en-US" smtClean="0"/>
          </a:p>
          <a:p>
            <a:pPr>
              <a:defRPr/>
            </a:pPr>
            <a:r>
              <a:rPr lang="en-US" b="1" smtClean="0">
                <a:solidFill>
                  <a:srgbClr val="333399"/>
                </a:solidFill>
                <a:effectLst>
                  <a:outerShdw blurRad="38100" dist="38100" dir="2700000" algn="tl">
                    <a:srgbClr val="000000"/>
                  </a:outerShdw>
                </a:effectLst>
              </a:rPr>
              <a:t>Remember:</a:t>
            </a:r>
            <a:r>
              <a:rPr lang="en-US" smtClean="0"/>
              <a:t>	Hardy-Weinberg equation.(A level only)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wipe(left)">
                                      <p:cBhvr>
                                        <p:cTn id="7" dur="500"/>
                                        <p:tgtEl>
                                          <p:spTgt spid="225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wipe(left)">
                                      <p:cBhvr>
                                        <p:cTn id="12" dur="500"/>
                                        <p:tgtEl>
                                          <p:spTgt spid="225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wipe(lef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autoUpdateAnimBg="0"/>
      <p:bldP spid="2253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defRPr/>
            </a:pPr>
            <a:r>
              <a:rPr lang="en-US" b="1" smtClean="0">
                <a:solidFill>
                  <a:schemeClr val="accent2"/>
                </a:solidFill>
                <a:effectLst>
                  <a:outerShdw blurRad="38100" dist="38100" dir="2700000" algn="tl">
                    <a:srgbClr val="000000"/>
                  </a:outerShdw>
                </a:effectLst>
              </a:rPr>
              <a:t>Population</a:t>
            </a:r>
          </a:p>
        </p:txBody>
      </p:sp>
      <p:sp>
        <p:nvSpPr>
          <p:cNvPr id="24579" name="Rectangle 3"/>
          <p:cNvSpPr>
            <a:spLocks noGrp="1" noChangeArrowheads="1"/>
          </p:cNvSpPr>
          <p:nvPr>
            <p:ph type="body" idx="1"/>
          </p:nvPr>
        </p:nvSpPr>
        <p:spPr>
          <a:xfrm>
            <a:off x="381000" y="1981200"/>
            <a:ext cx="8458200" cy="4114800"/>
          </a:xfrm>
        </p:spPr>
        <p:txBody>
          <a:bodyPr/>
          <a:lstStyle/>
          <a:p>
            <a:pPr>
              <a:defRPr/>
            </a:pPr>
            <a:r>
              <a:rPr lang="en-US" smtClean="0"/>
              <a:t>A localized group of </a:t>
            </a:r>
            <a:r>
              <a:rPr lang="en-US" b="1" smtClean="0">
                <a:solidFill>
                  <a:srgbClr val="333399"/>
                </a:solidFill>
                <a:effectLst>
                  <a:outerShdw blurRad="38100" dist="38100" dir="2700000" algn="tl">
                    <a:srgbClr val="000000"/>
                  </a:outerShdw>
                </a:effectLst>
              </a:rPr>
              <a:t>individuals</a:t>
            </a:r>
            <a:r>
              <a:rPr lang="en-US" smtClean="0"/>
              <a:t> belonging to the </a:t>
            </a:r>
            <a:r>
              <a:rPr lang="en-US" b="1" smtClean="0">
                <a:solidFill>
                  <a:srgbClr val="333399"/>
                </a:solidFill>
                <a:effectLst>
                  <a:outerShdw blurRad="38100" dist="38100" dir="2700000" algn="tl">
                    <a:srgbClr val="000000"/>
                  </a:outerShdw>
                </a:effectLst>
              </a:rPr>
              <a:t>same species</a:t>
            </a:r>
            <a:r>
              <a:rPr lang="en-US"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wipe(left)">
                                      <p:cBhvr>
                                        <p:cTn id="7" dur="500"/>
                                        <p:tgtEl>
                                          <p:spTgt spid="245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wipe(left)">
                                      <p:cBhvr>
                                        <p:cTn id="12" dur="500"/>
                                        <p:tgtEl>
                                          <p:spTgt spid="245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p:bldP spid="2457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b="1" smtClean="0">
                <a:solidFill>
                  <a:srgbClr val="333399"/>
                </a:solidFill>
                <a:effectLst>
                  <a:outerShdw blurRad="38100" dist="38100" dir="2700000" algn="tl">
                    <a:srgbClr val="000000"/>
                  </a:outerShdw>
                </a:effectLst>
              </a:rPr>
              <a:t>Species</a:t>
            </a:r>
          </a:p>
        </p:txBody>
      </p:sp>
      <p:sp>
        <p:nvSpPr>
          <p:cNvPr id="26627" name="Rectangle 3"/>
          <p:cNvSpPr>
            <a:spLocks noGrp="1" noChangeArrowheads="1"/>
          </p:cNvSpPr>
          <p:nvPr>
            <p:ph type="body" idx="1"/>
          </p:nvPr>
        </p:nvSpPr>
        <p:spPr/>
        <p:txBody>
          <a:bodyPr/>
          <a:lstStyle/>
          <a:p>
            <a:pPr>
              <a:defRPr/>
            </a:pPr>
            <a:r>
              <a:rPr lang="en-US" sz="2800" smtClean="0"/>
              <a:t>A group of </a:t>
            </a:r>
            <a:r>
              <a:rPr lang="en-US" sz="2800" b="1" smtClean="0">
                <a:solidFill>
                  <a:srgbClr val="006600"/>
                </a:solidFill>
                <a:effectLst>
                  <a:outerShdw blurRad="38100" dist="38100" dir="2700000" algn="tl">
                    <a:srgbClr val="000000"/>
                  </a:outerShdw>
                </a:effectLst>
              </a:rPr>
              <a:t>populations</a:t>
            </a:r>
            <a:r>
              <a:rPr lang="en-US" sz="2800" smtClean="0"/>
              <a:t> whose </a:t>
            </a:r>
            <a:r>
              <a:rPr lang="en-US" sz="2800" b="1" smtClean="0">
                <a:solidFill>
                  <a:srgbClr val="006600"/>
                </a:solidFill>
                <a:effectLst>
                  <a:outerShdw blurRad="38100" dist="38100" dir="2700000" algn="tl">
                    <a:srgbClr val="000000"/>
                  </a:outerShdw>
                </a:effectLst>
              </a:rPr>
              <a:t>individuals</a:t>
            </a:r>
            <a:r>
              <a:rPr lang="en-US" sz="2800" smtClean="0"/>
              <a:t> have the potential to </a:t>
            </a:r>
            <a:r>
              <a:rPr lang="en-US" sz="2800" b="1" smtClean="0">
                <a:solidFill>
                  <a:srgbClr val="006600"/>
                </a:solidFill>
                <a:effectLst>
                  <a:outerShdw blurRad="38100" dist="38100" dir="2700000" algn="tl">
                    <a:srgbClr val="000000"/>
                  </a:outerShdw>
                </a:effectLst>
              </a:rPr>
              <a:t>interbreed</a:t>
            </a:r>
            <a:r>
              <a:rPr lang="en-US" sz="2800" smtClean="0"/>
              <a:t> and produce </a:t>
            </a:r>
            <a:r>
              <a:rPr lang="en-US" sz="2800" b="1" smtClean="0">
                <a:solidFill>
                  <a:srgbClr val="333399"/>
                </a:solidFill>
                <a:effectLst>
                  <a:outerShdw blurRad="38100" dist="38100" dir="2700000" algn="tl">
                    <a:srgbClr val="000000"/>
                  </a:outerShdw>
                </a:effectLst>
              </a:rPr>
              <a:t>viable</a:t>
            </a:r>
            <a:r>
              <a:rPr lang="en-US" sz="2800" smtClean="0"/>
              <a:t> offspring.</a:t>
            </a:r>
          </a:p>
        </p:txBody>
      </p:sp>
      <p:sp>
        <p:nvSpPr>
          <p:cNvPr id="18436" name="Text Box 4"/>
          <p:cNvSpPr txBox="1">
            <a:spLocks noChangeArrowheads="1"/>
          </p:cNvSpPr>
          <p:nvPr/>
        </p:nvSpPr>
        <p:spPr bwMode="auto">
          <a:xfrm>
            <a:off x="6781800" y="6019800"/>
            <a:ext cx="1981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spcBef>
                <a:spcPct val="50000"/>
              </a:spcBef>
            </a:pPr>
            <a:r>
              <a:rPr lang="en-US" sz="1000"/>
              <a:t>GCSE stop</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wipe(left)">
                                      <p:cBhvr>
                                        <p:cTn id="7" dur="500"/>
                                        <p:tgtEl>
                                          <p:spTgt spid="266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wipe(left)">
                                      <p:cBhvr>
                                        <p:cTn id="12" dur="5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autoUpdateAnimBg="0"/>
      <p:bldP spid="2662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defRPr/>
            </a:pPr>
            <a:r>
              <a:rPr lang="en-US" b="1" smtClean="0">
                <a:solidFill>
                  <a:srgbClr val="CC0000"/>
                </a:solidFill>
                <a:effectLst>
                  <a:outerShdw blurRad="38100" dist="38100" dir="2700000" algn="tl">
                    <a:srgbClr val="000000"/>
                  </a:outerShdw>
                </a:effectLst>
              </a:rPr>
              <a:t>Gene Pool</a:t>
            </a:r>
          </a:p>
        </p:txBody>
      </p:sp>
      <p:sp>
        <p:nvSpPr>
          <p:cNvPr id="28675" name="Rectangle 3"/>
          <p:cNvSpPr>
            <a:spLocks noGrp="1" noChangeArrowheads="1"/>
          </p:cNvSpPr>
          <p:nvPr>
            <p:ph type="body" idx="1"/>
          </p:nvPr>
        </p:nvSpPr>
        <p:spPr/>
        <p:txBody>
          <a:bodyPr/>
          <a:lstStyle/>
          <a:p>
            <a:pPr>
              <a:defRPr/>
            </a:pPr>
            <a:r>
              <a:rPr lang="en-US" smtClean="0"/>
              <a:t>The total </a:t>
            </a:r>
            <a:r>
              <a:rPr lang="en-US" b="1" smtClean="0">
                <a:solidFill>
                  <a:srgbClr val="FF9900"/>
                </a:solidFill>
                <a:effectLst>
                  <a:outerShdw blurRad="38100" dist="38100" dir="2700000" algn="tl">
                    <a:srgbClr val="000000"/>
                  </a:outerShdw>
                </a:effectLst>
              </a:rPr>
              <a:t>collection of genes</a:t>
            </a:r>
            <a:r>
              <a:rPr lang="en-US" smtClean="0"/>
              <a:t> in a population at any one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wipe(left)">
                                      <p:cBhvr>
                                        <p:cTn id="7" dur="500"/>
                                        <p:tgtEl>
                                          <p:spTgt spid="286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wipe(left)">
                                      <p:cBhvr>
                                        <p:cTn id="12"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autoUpdateAnimBg="0"/>
      <p:bldP spid="2867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Hardy-Weinberg Principle</a:t>
            </a:r>
          </a:p>
        </p:txBody>
      </p:sp>
      <p:sp>
        <p:nvSpPr>
          <p:cNvPr id="30723" name="Rectangle 3"/>
          <p:cNvSpPr>
            <a:spLocks noGrp="1" noChangeArrowheads="1"/>
          </p:cNvSpPr>
          <p:nvPr>
            <p:ph type="body" idx="1"/>
          </p:nvPr>
        </p:nvSpPr>
        <p:spPr/>
        <p:txBody>
          <a:bodyPr/>
          <a:lstStyle/>
          <a:p>
            <a:pPr>
              <a:defRPr/>
            </a:pPr>
            <a:r>
              <a:rPr lang="en-US" sz="2800" smtClean="0"/>
              <a:t>The </a:t>
            </a:r>
            <a:r>
              <a:rPr lang="en-US" sz="2800" b="1" smtClean="0">
                <a:solidFill>
                  <a:srgbClr val="9900CC"/>
                </a:solidFill>
                <a:effectLst>
                  <a:outerShdw blurRad="38100" dist="38100" dir="2700000" algn="tl">
                    <a:srgbClr val="000000"/>
                  </a:outerShdw>
                </a:effectLst>
              </a:rPr>
              <a:t>concept</a:t>
            </a:r>
            <a:r>
              <a:rPr lang="en-US" sz="2800" smtClean="0"/>
              <a:t> that the </a:t>
            </a:r>
            <a:r>
              <a:rPr lang="en-US" sz="2800" b="1" smtClean="0">
                <a:solidFill>
                  <a:srgbClr val="9900CC"/>
                </a:solidFill>
                <a:effectLst>
                  <a:outerShdw blurRad="38100" dist="38100" dir="2700000" algn="tl">
                    <a:srgbClr val="000000"/>
                  </a:outerShdw>
                </a:effectLst>
              </a:rPr>
              <a:t>shuffling of genes</a:t>
            </a:r>
            <a:r>
              <a:rPr lang="en-US" sz="2800" smtClean="0"/>
              <a:t> that occur during sexual reproduction, by itself, </a:t>
            </a:r>
            <a:r>
              <a:rPr lang="en-US" sz="2800" b="1" smtClean="0">
                <a:solidFill>
                  <a:srgbClr val="333399"/>
                </a:solidFill>
                <a:effectLst>
                  <a:outerShdw blurRad="38100" dist="38100" dir="2700000" algn="tl">
                    <a:srgbClr val="000000"/>
                  </a:outerShdw>
                </a:effectLst>
              </a:rPr>
              <a:t>cannot change</a:t>
            </a:r>
            <a:r>
              <a:rPr lang="en-US" sz="2800" smtClean="0"/>
              <a:t> the overall genetic makeup of a population.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wipe(left)">
                                      <p:cBhvr>
                                        <p:cTn id="7" dur="500"/>
                                        <p:tgtEl>
                                          <p:spTgt spid="307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Effect transition="in" filter="wipe(left)">
                                      <p:cBhvr>
                                        <p:cTn id="12" dur="5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p:bldP spid="3072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Hardy-Weinberg Principle</a:t>
            </a:r>
          </a:p>
        </p:txBody>
      </p:sp>
      <p:sp>
        <p:nvSpPr>
          <p:cNvPr id="32771" name="Rectangle 3"/>
          <p:cNvSpPr>
            <a:spLocks noGrp="1" noChangeArrowheads="1"/>
          </p:cNvSpPr>
          <p:nvPr>
            <p:ph type="body" idx="1"/>
          </p:nvPr>
        </p:nvSpPr>
        <p:spPr/>
        <p:txBody>
          <a:bodyPr/>
          <a:lstStyle/>
          <a:p>
            <a:pPr>
              <a:defRPr/>
            </a:pPr>
            <a:r>
              <a:rPr lang="en-US" sz="2800" smtClean="0"/>
              <a:t>This </a:t>
            </a:r>
            <a:r>
              <a:rPr lang="en-US" sz="2800" b="1" smtClean="0">
                <a:solidFill>
                  <a:srgbClr val="660066"/>
                </a:solidFill>
                <a:effectLst>
                  <a:outerShdw blurRad="38100" dist="38100" dir="2700000" algn="tl">
                    <a:srgbClr val="000000"/>
                  </a:outerShdw>
                </a:effectLst>
              </a:rPr>
              <a:t>principle</a:t>
            </a:r>
            <a:r>
              <a:rPr lang="en-US" sz="2800" smtClean="0"/>
              <a:t> will be maintained in nature only if all </a:t>
            </a:r>
            <a:r>
              <a:rPr lang="en-US" sz="2800" b="1" smtClean="0">
                <a:solidFill>
                  <a:srgbClr val="CC0000"/>
                </a:solidFill>
                <a:effectLst>
                  <a:outerShdw blurRad="38100" dist="38100" dir="2700000" algn="tl">
                    <a:srgbClr val="000000"/>
                  </a:outerShdw>
                </a:effectLst>
              </a:rPr>
              <a:t>five</a:t>
            </a:r>
            <a:r>
              <a:rPr lang="en-US" sz="2800" smtClean="0"/>
              <a:t> of the following conditions are met:</a:t>
            </a:r>
          </a:p>
          <a:p>
            <a:pPr>
              <a:lnSpc>
                <a:spcPct val="30000"/>
              </a:lnSpc>
              <a:buFontTx/>
              <a:buNone/>
              <a:defRPr/>
            </a:pPr>
            <a:endParaRPr lang="en-US" sz="2800" smtClean="0"/>
          </a:p>
          <a:p>
            <a:pPr>
              <a:buFontTx/>
              <a:buNone/>
              <a:defRPr/>
            </a:pPr>
            <a:r>
              <a:rPr lang="en-US" sz="2800" b="1" smtClean="0">
                <a:effectLst>
                  <a:outerShdw blurRad="38100" dist="38100" dir="2700000" algn="tl">
                    <a:srgbClr val="FFFFFF"/>
                  </a:outerShdw>
                </a:effectLst>
              </a:rPr>
              <a:t>	</a:t>
            </a:r>
            <a:r>
              <a:rPr lang="en-US" sz="2800" b="1" smtClean="0">
                <a:solidFill>
                  <a:srgbClr val="006600"/>
                </a:solidFill>
                <a:effectLst>
                  <a:outerShdw blurRad="38100" dist="38100" dir="2700000" algn="tl">
                    <a:srgbClr val="000000"/>
                  </a:outerShdw>
                </a:effectLst>
              </a:rPr>
              <a:t>1.	Very large population</a:t>
            </a:r>
          </a:p>
          <a:p>
            <a:pPr>
              <a:buFontTx/>
              <a:buNone/>
              <a:defRPr/>
            </a:pPr>
            <a:r>
              <a:rPr lang="en-US" sz="2800" b="1" smtClean="0">
                <a:solidFill>
                  <a:srgbClr val="333399"/>
                </a:solidFill>
                <a:effectLst>
                  <a:outerShdw blurRad="38100" dist="38100" dir="2700000" algn="tl">
                    <a:srgbClr val="000000"/>
                  </a:outerShdw>
                </a:effectLst>
              </a:rPr>
              <a:t>	2.	Isolation from other populations</a:t>
            </a:r>
          </a:p>
          <a:p>
            <a:pPr>
              <a:buFontTx/>
              <a:buNone/>
              <a:defRPr/>
            </a:pPr>
            <a:r>
              <a:rPr lang="en-US" sz="2800" b="1" smtClean="0">
                <a:solidFill>
                  <a:srgbClr val="CC0000"/>
                </a:solidFill>
                <a:effectLst>
                  <a:outerShdw blurRad="38100" dist="38100" dir="2700000" algn="tl">
                    <a:srgbClr val="000000"/>
                  </a:outerShdw>
                </a:effectLst>
              </a:rPr>
              <a:t>	3.	No net mutations</a:t>
            </a:r>
          </a:p>
          <a:p>
            <a:pPr>
              <a:buFontTx/>
              <a:buNone/>
              <a:defRPr/>
            </a:pPr>
            <a:r>
              <a:rPr lang="en-US" sz="2800" b="1" smtClean="0">
                <a:solidFill>
                  <a:srgbClr val="008080"/>
                </a:solidFill>
                <a:effectLst>
                  <a:outerShdw blurRad="38100" dist="38100" dir="2700000" algn="tl">
                    <a:srgbClr val="000000"/>
                  </a:outerShdw>
                </a:effectLst>
              </a:rPr>
              <a:t>	4.	Random mating</a:t>
            </a:r>
          </a:p>
          <a:p>
            <a:pPr>
              <a:buFontTx/>
              <a:buNone/>
              <a:defRPr/>
            </a:pPr>
            <a:r>
              <a:rPr lang="en-US" sz="2800" b="1" smtClean="0">
                <a:solidFill>
                  <a:srgbClr val="9900CC"/>
                </a:solidFill>
                <a:effectLst>
                  <a:outerShdw blurRad="38100" dist="38100" dir="2700000" algn="tl">
                    <a:srgbClr val="000000"/>
                  </a:outerShdw>
                </a:effectLst>
              </a:rPr>
              <a:t>	5.	No natural selection</a:t>
            </a:r>
          </a:p>
          <a:p>
            <a:pPr>
              <a:buFontTx/>
              <a:buNone/>
              <a:defRPr/>
            </a:pPr>
            <a:endParaRPr lang="en-US" sz="2800" b="1" smtClean="0">
              <a:solidFill>
                <a:srgbClr val="9900CC"/>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wipe(left)">
                                      <p:cBhvr>
                                        <p:cTn id="7" dur="500"/>
                                        <p:tgtEl>
                                          <p:spTgt spid="327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Effect transition="in" filter="wipe(left)">
                                      <p:cBhvr>
                                        <p:cTn id="12" dur="500"/>
                                        <p:tgtEl>
                                          <p:spTgt spid="327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wipe(lef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wipe(left)">
                                      <p:cBhvr>
                                        <p:cTn id="27" dur="500"/>
                                        <p:tgtEl>
                                          <p:spTgt spid="327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1">
                                            <p:txEl>
                                              <p:pRg st="5" end="5"/>
                                            </p:txEl>
                                          </p:spTgt>
                                        </p:tgtEl>
                                        <p:attrNameLst>
                                          <p:attrName>style.visibility</p:attrName>
                                        </p:attrNameLst>
                                      </p:cBhvr>
                                      <p:to>
                                        <p:strVal val="visible"/>
                                      </p:to>
                                    </p:set>
                                    <p:animEffect transition="in" filter="wipe(left)">
                                      <p:cBhvr>
                                        <p:cTn id="32" dur="500"/>
                                        <p:tgtEl>
                                          <p:spTgt spid="327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1">
                                            <p:txEl>
                                              <p:pRg st="6" end="6"/>
                                            </p:txEl>
                                          </p:spTgt>
                                        </p:tgtEl>
                                        <p:attrNameLst>
                                          <p:attrName>style.visibility</p:attrName>
                                        </p:attrNameLst>
                                      </p:cBhvr>
                                      <p:to>
                                        <p:strVal val="visible"/>
                                      </p:to>
                                    </p:set>
                                    <p:animEffect transition="in" filter="wipe(left)">
                                      <p:cBhvr>
                                        <p:cTn id="37" dur="500"/>
                                        <p:tgtEl>
                                          <p:spTgt spid="327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autoUpdateAnimBg="0"/>
      <p:bldP spid="3277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defRPr/>
            </a:pPr>
            <a:r>
              <a:rPr lang="en-US" b="1" smtClean="0">
                <a:solidFill>
                  <a:srgbClr val="3333CC"/>
                </a:solidFill>
                <a:effectLst>
                  <a:outerShdw blurRad="38100" dist="38100" dir="2700000" algn="tl">
                    <a:srgbClr val="000000"/>
                  </a:outerShdw>
                </a:effectLst>
              </a:rPr>
              <a:t>Evolution</a:t>
            </a:r>
          </a:p>
        </p:txBody>
      </p:sp>
      <p:sp>
        <p:nvSpPr>
          <p:cNvPr id="6147" name="Rectangle 3"/>
          <p:cNvSpPr>
            <a:spLocks noGrp="1" noChangeArrowheads="1"/>
          </p:cNvSpPr>
          <p:nvPr>
            <p:ph type="body" idx="1"/>
          </p:nvPr>
        </p:nvSpPr>
        <p:spPr/>
        <p:txBody>
          <a:bodyPr/>
          <a:lstStyle/>
          <a:p>
            <a:pPr>
              <a:defRPr/>
            </a:pPr>
            <a:r>
              <a:rPr lang="en-US" sz="2800" smtClean="0"/>
              <a:t>The </a:t>
            </a:r>
            <a:r>
              <a:rPr lang="en-US" sz="2800" b="1" smtClean="0">
                <a:solidFill>
                  <a:srgbClr val="006600"/>
                </a:solidFill>
                <a:effectLst>
                  <a:outerShdw blurRad="38100" dist="38100" dir="2700000" algn="tl">
                    <a:srgbClr val="000000"/>
                  </a:outerShdw>
                </a:effectLst>
              </a:rPr>
              <a:t>processes</a:t>
            </a:r>
            <a:r>
              <a:rPr lang="en-US" sz="2800" smtClean="0"/>
              <a:t> that have transformed life on earth from it’s </a:t>
            </a:r>
            <a:r>
              <a:rPr lang="en-US" sz="2800" b="1" smtClean="0">
                <a:solidFill>
                  <a:srgbClr val="9900CC"/>
                </a:solidFill>
                <a:effectLst>
                  <a:outerShdw blurRad="38100" dist="38100" dir="2700000" algn="tl">
                    <a:srgbClr val="000000"/>
                  </a:outerShdw>
                </a:effectLst>
              </a:rPr>
              <a:t>earliest forms</a:t>
            </a:r>
            <a:r>
              <a:rPr lang="en-US" sz="2800" smtClean="0"/>
              <a:t> to the vast </a:t>
            </a:r>
            <a:r>
              <a:rPr lang="en-US" sz="2800" b="1" smtClean="0">
                <a:solidFill>
                  <a:srgbClr val="660066"/>
                </a:solidFill>
                <a:effectLst>
                  <a:outerShdw blurRad="38100" dist="38100" dir="2700000" algn="tl">
                    <a:srgbClr val="000000"/>
                  </a:outerShdw>
                </a:effectLst>
              </a:rPr>
              <a:t>diversity</a:t>
            </a:r>
            <a:r>
              <a:rPr lang="en-US" sz="2800" smtClean="0"/>
              <a:t> that characterizes it today.</a:t>
            </a:r>
          </a:p>
          <a:p>
            <a:pPr>
              <a:buFontTx/>
              <a:buNone/>
              <a:defRPr/>
            </a:pPr>
            <a:endParaRPr lang="en-US" sz="2800" smtClean="0"/>
          </a:p>
          <a:p>
            <a:pPr>
              <a:defRPr/>
            </a:pPr>
            <a:r>
              <a:rPr lang="en-US" sz="2800" smtClean="0"/>
              <a:t>A </a:t>
            </a:r>
            <a:r>
              <a:rPr lang="en-US" sz="2800" b="1" smtClean="0">
                <a:solidFill>
                  <a:srgbClr val="3333CC"/>
                </a:solidFill>
                <a:effectLst>
                  <a:outerShdw blurRad="38100" dist="38100" dir="2700000" algn="tl">
                    <a:srgbClr val="000000"/>
                  </a:outerShdw>
                </a:effectLst>
              </a:rPr>
              <a:t>change</a:t>
            </a:r>
            <a:r>
              <a:rPr lang="en-US" sz="2800" smtClean="0"/>
              <a:t> in the </a:t>
            </a:r>
            <a:r>
              <a:rPr lang="en-US" sz="2800" b="1" smtClean="0">
                <a:solidFill>
                  <a:srgbClr val="006600"/>
                </a:solidFill>
                <a:effectLst>
                  <a:outerShdw blurRad="38100" dist="38100" dir="2700000" algn="tl">
                    <a:srgbClr val="000000"/>
                  </a:outerShdw>
                </a:effectLst>
              </a:rPr>
              <a:t>genes!!!!!!!!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wipe(left)">
                                      <p:cBhvr>
                                        <p:cTn id="7" dur="500"/>
                                        <p:tgtEl>
                                          <p:spTgt spid="61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wipe(left)">
                                      <p:cBhvr>
                                        <p:cTn id="12" dur="5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wipe(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autoUpdateAnimBg="0"/>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Hardy-Weinberg Principle</a:t>
            </a:r>
          </a:p>
        </p:txBody>
      </p:sp>
      <p:sp>
        <p:nvSpPr>
          <p:cNvPr id="34819" name="Rectangle 3"/>
          <p:cNvSpPr>
            <a:spLocks noGrp="1" noChangeArrowheads="1"/>
          </p:cNvSpPr>
          <p:nvPr>
            <p:ph type="body" idx="1"/>
          </p:nvPr>
        </p:nvSpPr>
        <p:spPr/>
        <p:txBody>
          <a:bodyPr/>
          <a:lstStyle/>
          <a:p>
            <a:pPr>
              <a:defRPr/>
            </a:pPr>
            <a:r>
              <a:rPr lang="en-US" b="1" smtClean="0">
                <a:solidFill>
                  <a:srgbClr val="FF0000"/>
                </a:solidFill>
                <a:effectLst>
                  <a:outerShdw blurRad="38100" dist="38100" dir="2700000" algn="tl">
                    <a:srgbClr val="000000"/>
                  </a:outerShdw>
                </a:effectLst>
              </a:rPr>
              <a:t>Remember:</a:t>
            </a:r>
          </a:p>
          <a:p>
            <a:pPr>
              <a:buFontTx/>
              <a:buNone/>
              <a:defRPr/>
            </a:pPr>
            <a:r>
              <a:rPr lang="en-US" smtClean="0"/>
              <a:t>		If these conditions are met, the 		population is at </a:t>
            </a:r>
            <a:r>
              <a:rPr lang="en-US" b="1" smtClean="0">
                <a:solidFill>
                  <a:srgbClr val="006600"/>
                </a:solidFill>
                <a:effectLst>
                  <a:outerShdw blurRad="38100" dist="38100" dir="2700000" algn="tl">
                    <a:srgbClr val="000000"/>
                  </a:outerShdw>
                </a:effectLst>
              </a:rPr>
              <a:t>equilibrium</a:t>
            </a:r>
            <a:r>
              <a:rPr lang="en-US" smtClean="0"/>
              <a:t>.</a:t>
            </a:r>
          </a:p>
          <a:p>
            <a:pPr>
              <a:buFontTx/>
              <a:buNone/>
              <a:defRPr/>
            </a:pPr>
            <a:endParaRPr lang="en-US" smtClean="0"/>
          </a:p>
          <a:p>
            <a:pPr>
              <a:defRPr/>
            </a:pPr>
            <a:r>
              <a:rPr lang="en-US" smtClean="0"/>
              <a:t>This means </a:t>
            </a:r>
            <a:r>
              <a:rPr lang="en-US" b="1" smtClean="0">
                <a:solidFill>
                  <a:srgbClr val="CC0000"/>
                </a:solidFill>
                <a:effectLst>
                  <a:outerShdw blurRad="38100" dist="38100" dir="2700000" algn="tl">
                    <a:srgbClr val="000000"/>
                  </a:outerShdw>
                </a:effectLst>
              </a:rPr>
              <a:t>“No Change” or “No Evolution”.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Effect transition="in" filter="wipe(left)">
                                      <p:cBhvr>
                                        <p:cTn id="7" dur="500"/>
                                        <p:tgtEl>
                                          <p:spTgt spid="348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wipe(left)">
                                      <p:cBhvr>
                                        <p:cTn id="12" dur="500"/>
                                        <p:tgtEl>
                                          <p:spTgt spid="348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wipe(left)">
                                      <p:cBhvr>
                                        <p:cTn id="17" dur="500"/>
                                        <p:tgtEl>
                                          <p:spTgt spid="348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wipe(left)">
                                      <p:cBhvr>
                                        <p:cTn id="22"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autoUpdateAnimBg="0"/>
      <p:bldP spid="3481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Macroevolution</a:t>
            </a:r>
          </a:p>
        </p:txBody>
      </p:sp>
      <p:sp>
        <p:nvSpPr>
          <p:cNvPr id="38915" name="Rectangle 3"/>
          <p:cNvSpPr>
            <a:spLocks noGrp="1" noChangeArrowheads="1"/>
          </p:cNvSpPr>
          <p:nvPr>
            <p:ph type="body" idx="1"/>
          </p:nvPr>
        </p:nvSpPr>
        <p:spPr/>
        <p:txBody>
          <a:bodyPr/>
          <a:lstStyle/>
          <a:p>
            <a:pPr>
              <a:defRPr/>
            </a:pPr>
            <a:r>
              <a:rPr lang="en-US" smtClean="0"/>
              <a:t>The origin of taxonomic groups </a:t>
            </a:r>
            <a:r>
              <a:rPr lang="en-US" b="1" smtClean="0">
                <a:solidFill>
                  <a:srgbClr val="333399"/>
                </a:solidFill>
                <a:effectLst>
                  <a:outerShdw blurRad="38100" dist="38100" dir="2700000" algn="tl">
                    <a:srgbClr val="000000"/>
                  </a:outerShdw>
                </a:effectLst>
              </a:rPr>
              <a:t>higher than the species level</a:t>
            </a:r>
            <a:r>
              <a:rPr lang="en-US"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wipe(left)">
                                      <p:cBhvr>
                                        <p:cTn id="7" dur="500"/>
                                        <p:tgtEl>
                                          <p:spTgt spid="389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5">
                                            <p:txEl>
                                              <p:pRg st="0" end="0"/>
                                            </p:txEl>
                                          </p:spTgt>
                                        </p:tgtEl>
                                        <p:attrNameLst>
                                          <p:attrName>style.visibility</p:attrName>
                                        </p:attrNameLst>
                                      </p:cBhvr>
                                      <p:to>
                                        <p:strVal val="visible"/>
                                      </p:to>
                                    </p:set>
                                    <p:animEffect transition="in" filter="wipe(left)">
                                      <p:cBhvr>
                                        <p:cTn id="12" dur="500"/>
                                        <p:tgtEl>
                                          <p:spTgt spid="389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utoUpdateAnimBg="0"/>
      <p:bldP spid="3891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Microevolution</a:t>
            </a:r>
          </a:p>
        </p:txBody>
      </p:sp>
      <p:sp>
        <p:nvSpPr>
          <p:cNvPr id="36867" name="Rectangle 3"/>
          <p:cNvSpPr>
            <a:spLocks noGrp="1" noChangeArrowheads="1"/>
          </p:cNvSpPr>
          <p:nvPr>
            <p:ph type="body" idx="1"/>
          </p:nvPr>
        </p:nvSpPr>
        <p:spPr/>
        <p:txBody>
          <a:bodyPr/>
          <a:lstStyle/>
          <a:p>
            <a:pPr>
              <a:defRPr/>
            </a:pPr>
            <a:r>
              <a:rPr lang="en-US" sz="3000" smtClean="0"/>
              <a:t>A change in a </a:t>
            </a:r>
            <a:r>
              <a:rPr lang="en-US" sz="3000" b="1" smtClean="0">
                <a:solidFill>
                  <a:srgbClr val="333399"/>
                </a:solidFill>
                <a:effectLst>
                  <a:outerShdw blurRad="38100" dist="38100" dir="2700000" algn="tl">
                    <a:srgbClr val="000000"/>
                  </a:outerShdw>
                </a:effectLst>
              </a:rPr>
              <a:t>population’s gene pool</a:t>
            </a:r>
            <a:r>
              <a:rPr lang="en-US" sz="3000" smtClean="0"/>
              <a:t> over a secession of generations.</a:t>
            </a:r>
          </a:p>
          <a:p>
            <a:pPr>
              <a:buFontTx/>
              <a:buNone/>
              <a:defRPr/>
            </a:pPr>
            <a:endParaRPr lang="en-US" sz="3000" smtClean="0"/>
          </a:p>
          <a:p>
            <a:pPr>
              <a:defRPr/>
            </a:pPr>
            <a:r>
              <a:rPr lang="en-US" sz="3000" b="1" smtClean="0">
                <a:solidFill>
                  <a:srgbClr val="333399"/>
                </a:solidFill>
                <a:effectLst>
                  <a:outerShdw blurRad="38100" dist="38100" dir="2700000" algn="tl">
                    <a:srgbClr val="000000"/>
                  </a:outerShdw>
                </a:effectLst>
              </a:rPr>
              <a:t>Evolutionary changes</a:t>
            </a:r>
            <a:r>
              <a:rPr lang="en-US" sz="3000" smtClean="0"/>
              <a:t> in species over relatively brief periods of </a:t>
            </a:r>
            <a:r>
              <a:rPr lang="en-US" sz="3000" b="1" smtClean="0">
                <a:solidFill>
                  <a:srgbClr val="660066"/>
                </a:solidFill>
                <a:effectLst>
                  <a:outerShdw blurRad="38100" dist="38100" dir="2700000" algn="tl">
                    <a:srgbClr val="000000"/>
                  </a:outerShdw>
                </a:effectLst>
              </a:rPr>
              <a:t>geological time</a:t>
            </a:r>
            <a:r>
              <a:rPr lang="en-US" sz="30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wipe(left)">
                                      <p:cBhvr>
                                        <p:cTn id="7" dur="500"/>
                                        <p:tgtEl>
                                          <p:spTgt spid="368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Effect transition="in" filter="wipe(left)">
                                      <p:cBhvr>
                                        <p:cTn id="12" dur="500"/>
                                        <p:tgtEl>
                                          <p:spTgt spid="368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wipe(left)">
                                      <p:cBhvr>
                                        <p:cTn id="17" dur="500"/>
                                        <p:tgtEl>
                                          <p:spTgt spid="368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P spid="3686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defRPr/>
            </a:pPr>
            <a:r>
              <a:rPr lang="en-US" sz="3400" b="1" smtClean="0">
                <a:solidFill>
                  <a:schemeClr val="accent2"/>
                </a:solidFill>
                <a:effectLst>
                  <a:outerShdw blurRad="38100" dist="38100" dir="2700000" algn="tl">
                    <a:srgbClr val="000000"/>
                  </a:outerShdw>
                </a:effectLst>
              </a:rPr>
              <a:t>Five Mechanisms of Microevolution</a:t>
            </a:r>
          </a:p>
        </p:txBody>
      </p:sp>
      <p:sp>
        <p:nvSpPr>
          <p:cNvPr id="40963" name="Rectangle 3"/>
          <p:cNvSpPr>
            <a:spLocks noGrp="1" noChangeArrowheads="1"/>
          </p:cNvSpPr>
          <p:nvPr>
            <p:ph type="body" idx="1"/>
          </p:nvPr>
        </p:nvSpPr>
        <p:spPr/>
        <p:txBody>
          <a:bodyPr/>
          <a:lstStyle/>
          <a:p>
            <a:pPr>
              <a:buFontTx/>
              <a:buNone/>
              <a:defRPr/>
            </a:pPr>
            <a:r>
              <a:rPr lang="en-US" b="1" smtClean="0">
                <a:solidFill>
                  <a:srgbClr val="006600"/>
                </a:solidFill>
                <a:effectLst>
                  <a:outerShdw blurRad="38100" dist="38100" dir="2700000" algn="tl">
                    <a:srgbClr val="000000"/>
                  </a:outerShdw>
                </a:effectLst>
              </a:rPr>
              <a:t>1.  Genetic drift:</a:t>
            </a:r>
          </a:p>
          <a:p>
            <a:pPr>
              <a:buFontTx/>
              <a:buNone/>
              <a:defRPr/>
            </a:pPr>
            <a:r>
              <a:rPr lang="en-US" b="1" smtClean="0">
                <a:solidFill>
                  <a:srgbClr val="006600"/>
                </a:solidFill>
                <a:effectLst>
                  <a:outerShdw blurRad="38100" dist="38100" dir="2700000" algn="tl">
                    <a:srgbClr val="000000"/>
                  </a:outerShdw>
                </a:effectLst>
              </a:rPr>
              <a:t>	</a:t>
            </a:r>
            <a:r>
              <a:rPr lang="en-US" sz="3100" b="1" smtClean="0">
                <a:solidFill>
                  <a:srgbClr val="006600"/>
                </a:solidFill>
                <a:effectLst>
                  <a:outerShdw blurRad="38100" dist="38100" dir="2700000" algn="tl">
                    <a:srgbClr val="000000"/>
                  </a:outerShdw>
                </a:effectLst>
              </a:rPr>
              <a:t>	Change in the gene pool of a small 	population due to chance.</a:t>
            </a:r>
          </a:p>
          <a:p>
            <a:pPr>
              <a:buFontTx/>
              <a:buNone/>
              <a:defRPr/>
            </a:pPr>
            <a:endParaRPr lang="en-US" smtClean="0"/>
          </a:p>
          <a:p>
            <a:pPr>
              <a:defRPr/>
            </a:pPr>
            <a:r>
              <a:rPr lang="en-US" b="1" smtClean="0">
                <a:solidFill>
                  <a:srgbClr val="CC0000"/>
                </a:solidFill>
                <a:effectLst>
                  <a:outerShdw blurRad="38100" dist="38100" dir="2700000" algn="tl">
                    <a:srgbClr val="000000"/>
                  </a:outerShdw>
                </a:effectLst>
              </a:rPr>
              <a:t>Two examples:</a:t>
            </a:r>
          </a:p>
          <a:p>
            <a:pPr>
              <a:buFontTx/>
              <a:buNone/>
              <a:defRPr/>
            </a:pPr>
            <a:r>
              <a:rPr lang="en-US" b="1" smtClean="0">
                <a:solidFill>
                  <a:schemeClr val="accent2"/>
                </a:solidFill>
                <a:effectLst>
                  <a:outerShdw blurRad="38100" dist="38100" dir="2700000" algn="tl">
                    <a:srgbClr val="000000"/>
                  </a:outerShdw>
                </a:effectLst>
              </a:rPr>
              <a:t>	a.  Bottleneck effect</a:t>
            </a:r>
          </a:p>
          <a:p>
            <a:pPr>
              <a:buFontTx/>
              <a:buNone/>
              <a:defRPr/>
            </a:pPr>
            <a:r>
              <a:rPr lang="en-US" b="1" smtClean="0">
                <a:solidFill>
                  <a:schemeClr val="accent2"/>
                </a:solidFill>
                <a:effectLst>
                  <a:outerShdw blurRad="38100" dist="38100" dir="2700000" algn="tl">
                    <a:srgbClr val="000000"/>
                  </a:outerShdw>
                </a:effectLst>
              </a:rPr>
              <a:t>	b.  Founder effect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Effect transition="in" filter="wipe(left)">
                                      <p:cBhvr>
                                        <p:cTn id="7" dur="500"/>
                                        <p:tgtEl>
                                          <p:spTgt spid="409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3">
                                            <p:txEl>
                                              <p:pRg st="0" end="0"/>
                                            </p:txEl>
                                          </p:spTgt>
                                        </p:tgtEl>
                                        <p:attrNameLst>
                                          <p:attrName>style.visibility</p:attrName>
                                        </p:attrNameLst>
                                      </p:cBhvr>
                                      <p:to>
                                        <p:strVal val="visible"/>
                                      </p:to>
                                    </p:set>
                                    <p:animEffect transition="in" filter="wipe(left)">
                                      <p:cBhvr>
                                        <p:cTn id="12" dur="500"/>
                                        <p:tgtEl>
                                          <p:spTgt spid="409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3">
                                            <p:txEl>
                                              <p:pRg st="1" end="1"/>
                                            </p:txEl>
                                          </p:spTgt>
                                        </p:tgtEl>
                                        <p:attrNameLst>
                                          <p:attrName>style.visibility</p:attrName>
                                        </p:attrNameLst>
                                      </p:cBhvr>
                                      <p:to>
                                        <p:strVal val="visible"/>
                                      </p:to>
                                    </p:set>
                                    <p:animEffect transition="in" filter="wipe(left)">
                                      <p:cBhvr>
                                        <p:cTn id="17" dur="500"/>
                                        <p:tgtEl>
                                          <p:spTgt spid="4096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wipe(left)">
                                      <p:cBhvr>
                                        <p:cTn id="22" dur="500"/>
                                        <p:tgtEl>
                                          <p:spTgt spid="409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wipe(left)">
                                      <p:cBhvr>
                                        <p:cTn id="27" dur="500"/>
                                        <p:tgtEl>
                                          <p:spTgt spid="409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Effect transition="in" filter="wipe(left)">
                                      <p:cBhvr>
                                        <p:cTn id="32" dur="500"/>
                                        <p:tgtEl>
                                          <p:spTgt spid="409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build="p" autoUpdateAnimBg="0"/>
      <p:bldP spid="4096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defRPr/>
            </a:pPr>
            <a:r>
              <a:rPr lang="en-US" b="1" smtClean="0">
                <a:solidFill>
                  <a:schemeClr val="accent2"/>
                </a:solidFill>
                <a:effectLst>
                  <a:outerShdw blurRad="38100" dist="38100" dir="2700000" algn="tl">
                    <a:srgbClr val="000000"/>
                  </a:outerShdw>
                </a:effectLst>
              </a:rPr>
              <a:t>a.  Bottleneck Effect</a:t>
            </a:r>
          </a:p>
        </p:txBody>
      </p:sp>
      <p:sp>
        <p:nvSpPr>
          <p:cNvPr id="43011" name="Rectangle 3"/>
          <p:cNvSpPr>
            <a:spLocks noGrp="1" noChangeArrowheads="1"/>
          </p:cNvSpPr>
          <p:nvPr>
            <p:ph type="body" idx="1"/>
          </p:nvPr>
        </p:nvSpPr>
        <p:spPr>
          <a:xfrm>
            <a:off x="457200" y="1981200"/>
            <a:ext cx="8382000" cy="4114800"/>
          </a:xfrm>
        </p:spPr>
        <p:txBody>
          <a:bodyPr/>
          <a:lstStyle/>
          <a:p>
            <a:pPr>
              <a:defRPr/>
            </a:pPr>
            <a:r>
              <a:rPr lang="en-US" sz="2800" b="1" smtClean="0">
                <a:solidFill>
                  <a:srgbClr val="006600"/>
                </a:solidFill>
                <a:effectLst>
                  <a:outerShdw blurRad="38100" dist="38100" dir="2700000" algn="tl">
                    <a:srgbClr val="000000"/>
                  </a:outerShdw>
                </a:effectLst>
              </a:rPr>
              <a:t>Genetic drift</a:t>
            </a:r>
            <a:r>
              <a:rPr lang="en-US" sz="2800" smtClean="0"/>
              <a:t> (reduction of alleles in a population) resulting from a </a:t>
            </a:r>
            <a:r>
              <a:rPr lang="en-US" sz="2800" b="1" smtClean="0">
                <a:solidFill>
                  <a:schemeClr val="accent2"/>
                </a:solidFill>
                <a:effectLst>
                  <a:outerShdw blurRad="38100" dist="38100" dir="2700000" algn="tl">
                    <a:srgbClr val="000000"/>
                  </a:outerShdw>
                </a:effectLst>
              </a:rPr>
              <a:t>disaster</a:t>
            </a:r>
            <a:r>
              <a:rPr lang="en-US" sz="2800" smtClean="0"/>
              <a:t> that drastically </a:t>
            </a:r>
            <a:r>
              <a:rPr lang="en-US" sz="2800" b="1" smtClean="0">
                <a:solidFill>
                  <a:srgbClr val="333399"/>
                </a:solidFill>
                <a:effectLst>
                  <a:outerShdw blurRad="38100" dist="38100" dir="2700000" algn="tl">
                    <a:srgbClr val="000000"/>
                  </a:outerShdw>
                </a:effectLst>
              </a:rPr>
              <a:t>reduces population size</a:t>
            </a:r>
            <a:r>
              <a:rPr lang="en-US" sz="2800" smtClean="0"/>
              <a:t>.</a:t>
            </a:r>
          </a:p>
          <a:p>
            <a:pPr>
              <a:lnSpc>
                <a:spcPct val="80000"/>
              </a:lnSpc>
              <a:buFontTx/>
              <a:buNone/>
              <a:defRPr/>
            </a:pPr>
            <a:endParaRPr lang="en-US" sz="2800" smtClean="0"/>
          </a:p>
          <a:p>
            <a:pPr>
              <a:defRPr/>
            </a:pPr>
            <a:r>
              <a:rPr lang="en-US" sz="2800" b="1" smtClean="0">
                <a:solidFill>
                  <a:srgbClr val="CC0000"/>
                </a:solidFill>
                <a:effectLst>
                  <a:outerShdw blurRad="38100" dist="38100" dir="2700000" algn="tl">
                    <a:srgbClr val="000000"/>
                  </a:outerShdw>
                </a:effectLst>
              </a:rPr>
              <a:t>Examples:</a:t>
            </a:r>
          </a:p>
          <a:p>
            <a:pPr>
              <a:buFontTx/>
              <a:buNone/>
              <a:defRPr/>
            </a:pPr>
            <a:r>
              <a:rPr lang="en-US" sz="2800" b="1" smtClean="0">
                <a:solidFill>
                  <a:srgbClr val="660066"/>
                </a:solidFill>
                <a:effectLst>
                  <a:outerShdw blurRad="38100" dist="38100" dir="2700000" algn="tl">
                    <a:srgbClr val="000000"/>
                  </a:outerShdw>
                </a:effectLst>
              </a:rPr>
              <a:t>	1.	Earthquakes</a:t>
            </a:r>
          </a:p>
          <a:p>
            <a:pPr>
              <a:buFontTx/>
              <a:buNone/>
              <a:defRPr/>
            </a:pPr>
            <a:r>
              <a:rPr lang="en-US" sz="2800" b="1" smtClean="0">
                <a:solidFill>
                  <a:srgbClr val="660066"/>
                </a:solidFill>
                <a:effectLst>
                  <a:outerShdw blurRad="38100" dist="38100" dir="2700000" algn="tl">
                    <a:srgbClr val="000000"/>
                  </a:outerShdw>
                </a:effectLst>
              </a:rPr>
              <a:t>	2.	Volcanoes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0">
                                            <p:txEl>
                                              <p:pRg st="0" end="0"/>
                                            </p:txEl>
                                          </p:spTgt>
                                        </p:tgtEl>
                                        <p:attrNameLst>
                                          <p:attrName>style.visibility</p:attrName>
                                        </p:attrNameLst>
                                      </p:cBhvr>
                                      <p:to>
                                        <p:strVal val="visible"/>
                                      </p:to>
                                    </p:set>
                                    <p:animEffect transition="in" filter="wipe(left)">
                                      <p:cBhvr>
                                        <p:cTn id="7" dur="500"/>
                                        <p:tgtEl>
                                          <p:spTgt spid="430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1">
                                            <p:txEl>
                                              <p:pRg st="0" end="0"/>
                                            </p:txEl>
                                          </p:spTgt>
                                        </p:tgtEl>
                                        <p:attrNameLst>
                                          <p:attrName>style.visibility</p:attrName>
                                        </p:attrNameLst>
                                      </p:cBhvr>
                                      <p:to>
                                        <p:strVal val="visible"/>
                                      </p:to>
                                    </p:set>
                                    <p:animEffect transition="in" filter="wipe(left)">
                                      <p:cBhvr>
                                        <p:cTn id="12" dur="500"/>
                                        <p:tgtEl>
                                          <p:spTgt spid="430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wipe(left)">
                                      <p:cBhvr>
                                        <p:cTn id="17" dur="500"/>
                                        <p:tgtEl>
                                          <p:spTgt spid="430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wipe(left)">
                                      <p:cBhvr>
                                        <p:cTn id="22" dur="500"/>
                                        <p:tgtEl>
                                          <p:spTgt spid="430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Effect transition="in" filter="wipe(left)">
                                      <p:cBhvr>
                                        <p:cTn id="27" dur="5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build="p" autoUpdateAnimBg="0"/>
      <p:bldP spid="4301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defRPr/>
            </a:pPr>
            <a:r>
              <a:rPr lang="en-US" b="1" smtClean="0">
                <a:solidFill>
                  <a:schemeClr val="accent2"/>
                </a:solidFill>
                <a:effectLst>
                  <a:outerShdw blurRad="38100" dist="38100" dir="2700000" algn="tl">
                    <a:srgbClr val="000000"/>
                  </a:outerShdw>
                </a:effectLst>
              </a:rPr>
              <a:t>b.  Founder Effect</a:t>
            </a:r>
          </a:p>
        </p:txBody>
      </p:sp>
      <p:sp>
        <p:nvSpPr>
          <p:cNvPr id="45059" name="Rectangle 3"/>
          <p:cNvSpPr>
            <a:spLocks noGrp="1" noChangeArrowheads="1"/>
          </p:cNvSpPr>
          <p:nvPr>
            <p:ph type="body" idx="1"/>
          </p:nvPr>
        </p:nvSpPr>
        <p:spPr/>
        <p:txBody>
          <a:bodyPr/>
          <a:lstStyle/>
          <a:p>
            <a:pPr>
              <a:defRPr/>
            </a:pPr>
            <a:r>
              <a:rPr lang="en-US" sz="2800" b="1" smtClean="0">
                <a:solidFill>
                  <a:srgbClr val="006600"/>
                </a:solidFill>
                <a:effectLst>
                  <a:outerShdw blurRad="38100" dist="38100" dir="2700000" algn="tl">
                    <a:srgbClr val="000000"/>
                  </a:outerShdw>
                </a:effectLst>
              </a:rPr>
              <a:t>Genetic drift</a:t>
            </a:r>
            <a:r>
              <a:rPr lang="en-US" sz="2800" smtClean="0"/>
              <a:t> resulting from the </a:t>
            </a:r>
            <a:r>
              <a:rPr lang="en-US" sz="2800" b="1" smtClean="0">
                <a:solidFill>
                  <a:srgbClr val="333399"/>
                </a:solidFill>
                <a:effectLst>
                  <a:outerShdw blurRad="38100" dist="38100" dir="2700000" algn="tl">
                    <a:srgbClr val="000000"/>
                  </a:outerShdw>
                </a:effectLst>
              </a:rPr>
              <a:t>colonization</a:t>
            </a:r>
            <a:r>
              <a:rPr lang="en-US" sz="2800" smtClean="0"/>
              <a:t> of a new location by a small number of individuals.</a:t>
            </a:r>
          </a:p>
          <a:p>
            <a:pPr>
              <a:lnSpc>
                <a:spcPct val="70000"/>
              </a:lnSpc>
              <a:buFontTx/>
              <a:buNone/>
              <a:defRPr/>
            </a:pPr>
            <a:endParaRPr lang="en-US" sz="2800" smtClean="0"/>
          </a:p>
          <a:p>
            <a:pPr>
              <a:defRPr/>
            </a:pPr>
            <a:r>
              <a:rPr lang="en-US" sz="2800" smtClean="0"/>
              <a:t>Results in </a:t>
            </a:r>
            <a:r>
              <a:rPr lang="en-US" sz="2800" b="1" smtClean="0">
                <a:solidFill>
                  <a:schemeClr val="accent2"/>
                </a:solidFill>
                <a:effectLst>
                  <a:outerShdw blurRad="38100" dist="38100" dir="2700000" algn="tl">
                    <a:srgbClr val="000000"/>
                  </a:outerShdw>
                </a:effectLst>
              </a:rPr>
              <a:t>random change</a:t>
            </a:r>
            <a:r>
              <a:rPr lang="en-US" sz="2800" smtClean="0"/>
              <a:t> of the gene pool.</a:t>
            </a:r>
          </a:p>
          <a:p>
            <a:pPr>
              <a:lnSpc>
                <a:spcPct val="80000"/>
              </a:lnSpc>
              <a:buFontTx/>
              <a:buNone/>
              <a:defRPr/>
            </a:pPr>
            <a:endParaRPr lang="en-US" sz="2800" smtClean="0"/>
          </a:p>
          <a:p>
            <a:pPr>
              <a:defRPr/>
            </a:pPr>
            <a:r>
              <a:rPr lang="en-US" sz="2800" b="1" smtClean="0">
                <a:solidFill>
                  <a:srgbClr val="CC0000"/>
                </a:solidFill>
                <a:effectLst>
                  <a:outerShdw blurRad="38100" dist="38100" dir="2700000" algn="tl">
                    <a:srgbClr val="000000"/>
                  </a:outerShdw>
                </a:effectLst>
              </a:rPr>
              <a:t>Example:</a:t>
            </a:r>
          </a:p>
          <a:p>
            <a:pPr>
              <a:buFontTx/>
              <a:buNone/>
              <a:defRPr/>
            </a:pPr>
            <a:r>
              <a:rPr lang="en-US" sz="2800" b="1" smtClean="0">
                <a:solidFill>
                  <a:srgbClr val="660066"/>
                </a:solidFill>
                <a:effectLst>
                  <a:outerShdw blurRad="38100" dist="38100" dir="2700000" algn="tl">
                    <a:srgbClr val="000000"/>
                  </a:outerShdw>
                </a:effectLst>
              </a:rPr>
              <a:t>	1.	Islands (first Darwin finch)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58">
                                            <p:txEl>
                                              <p:pRg st="0" end="0"/>
                                            </p:txEl>
                                          </p:spTgt>
                                        </p:tgtEl>
                                        <p:attrNameLst>
                                          <p:attrName>style.visibility</p:attrName>
                                        </p:attrNameLst>
                                      </p:cBhvr>
                                      <p:to>
                                        <p:strVal val="visible"/>
                                      </p:to>
                                    </p:set>
                                    <p:animEffect transition="in" filter="wipe(left)">
                                      <p:cBhvr>
                                        <p:cTn id="7" dur="500"/>
                                        <p:tgtEl>
                                          <p:spTgt spid="450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wipe(left)">
                                      <p:cBhvr>
                                        <p:cTn id="12" dur="500"/>
                                        <p:tgtEl>
                                          <p:spTgt spid="450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Effect transition="in" filter="wipe(left)">
                                      <p:cBhvr>
                                        <p:cTn id="17" dur="500"/>
                                        <p:tgtEl>
                                          <p:spTgt spid="45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59">
                                            <p:txEl>
                                              <p:pRg st="4" end="4"/>
                                            </p:txEl>
                                          </p:spTgt>
                                        </p:tgtEl>
                                        <p:attrNameLst>
                                          <p:attrName>style.visibility</p:attrName>
                                        </p:attrNameLst>
                                      </p:cBhvr>
                                      <p:to>
                                        <p:strVal val="visible"/>
                                      </p:to>
                                    </p:set>
                                    <p:animEffect transition="in" filter="wipe(left)">
                                      <p:cBhvr>
                                        <p:cTn id="22" dur="500"/>
                                        <p:tgtEl>
                                          <p:spTgt spid="450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059">
                                            <p:txEl>
                                              <p:pRg st="5" end="5"/>
                                            </p:txEl>
                                          </p:spTgt>
                                        </p:tgtEl>
                                        <p:attrNameLst>
                                          <p:attrName>style.visibility</p:attrName>
                                        </p:attrNameLst>
                                      </p:cBhvr>
                                      <p:to>
                                        <p:strVal val="visible"/>
                                      </p:to>
                                    </p:set>
                                    <p:animEffect transition="in" filter="wipe(left)">
                                      <p:cBhvr>
                                        <p:cTn id="27" dur="500"/>
                                        <p:tgtEl>
                                          <p:spTgt spid="450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autoUpdateAnimBg="0"/>
      <p:bldP spid="4505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en-US" sz="3400" b="1" smtClean="0">
                <a:solidFill>
                  <a:schemeClr val="accent2"/>
                </a:solidFill>
                <a:effectLst>
                  <a:outerShdw blurRad="38100" dist="38100" dir="2700000" algn="tl">
                    <a:srgbClr val="000000"/>
                  </a:outerShdw>
                </a:effectLst>
              </a:rPr>
              <a:t>Five Mechanisms of Microevolution</a:t>
            </a:r>
            <a:endParaRPr lang="en-US" b="1" smtClean="0">
              <a:solidFill>
                <a:srgbClr val="006600"/>
              </a:solidFill>
              <a:effectLst>
                <a:outerShdw blurRad="38100" dist="38100" dir="2700000" algn="tl">
                  <a:srgbClr val="000000"/>
                </a:outerShdw>
              </a:effectLst>
            </a:endParaRPr>
          </a:p>
        </p:txBody>
      </p:sp>
      <p:sp>
        <p:nvSpPr>
          <p:cNvPr id="47107" name="Rectangle 3"/>
          <p:cNvSpPr>
            <a:spLocks noGrp="1" noChangeArrowheads="1"/>
          </p:cNvSpPr>
          <p:nvPr>
            <p:ph type="body" idx="1"/>
          </p:nvPr>
        </p:nvSpPr>
        <p:spPr>
          <a:xfrm>
            <a:off x="457200" y="1981200"/>
            <a:ext cx="8229600" cy="4114800"/>
          </a:xfrm>
        </p:spPr>
        <p:txBody>
          <a:bodyPr/>
          <a:lstStyle/>
          <a:p>
            <a:pPr>
              <a:buFontTx/>
              <a:buNone/>
              <a:defRPr/>
            </a:pPr>
            <a:r>
              <a:rPr lang="en-US" sz="2800" b="1" smtClean="0">
                <a:solidFill>
                  <a:srgbClr val="006600"/>
                </a:solidFill>
                <a:effectLst>
                  <a:outerShdw blurRad="38100" dist="38100" dir="2700000" algn="tl">
                    <a:srgbClr val="000000"/>
                  </a:outerShdw>
                </a:effectLst>
              </a:rPr>
              <a:t>2.  Gene Flow:</a:t>
            </a:r>
            <a:endParaRPr lang="en-US" sz="2800" smtClean="0"/>
          </a:p>
          <a:p>
            <a:pPr>
              <a:buFontTx/>
              <a:buNone/>
              <a:defRPr/>
            </a:pPr>
            <a:r>
              <a:rPr lang="en-US" sz="2800" smtClean="0">
                <a:effectLst>
                  <a:outerShdw blurRad="38100" dist="38100" dir="2700000" algn="tl">
                    <a:srgbClr val="FFFFFF"/>
                  </a:outerShdw>
                </a:effectLst>
              </a:rPr>
              <a:t>		T</a:t>
            </a:r>
            <a:r>
              <a:rPr lang="en-US" sz="2800" smtClean="0"/>
              <a:t>he </a:t>
            </a:r>
            <a:r>
              <a:rPr lang="en-US" sz="2800" b="1" smtClean="0">
                <a:solidFill>
                  <a:srgbClr val="006600"/>
                </a:solidFill>
                <a:effectLst>
                  <a:outerShdw blurRad="38100" dist="38100" dir="2700000" algn="tl">
                    <a:srgbClr val="000000"/>
                  </a:outerShdw>
                </a:effectLst>
              </a:rPr>
              <a:t>gain or loss of alleles</a:t>
            </a:r>
            <a:r>
              <a:rPr lang="en-US" sz="2800" smtClean="0"/>
              <a:t> from a 		population by the </a:t>
            </a:r>
            <a:r>
              <a:rPr lang="en-US" sz="2800" b="1" smtClean="0">
                <a:solidFill>
                  <a:srgbClr val="333399"/>
                </a:solidFill>
                <a:effectLst>
                  <a:outerShdw blurRad="38100" dist="38100" dir="2700000" algn="tl">
                    <a:srgbClr val="000000"/>
                  </a:outerShdw>
                </a:effectLst>
              </a:rPr>
              <a:t>movement</a:t>
            </a:r>
            <a:r>
              <a:rPr lang="en-US" sz="2800" smtClean="0"/>
              <a:t> of individuals 	or gametes.</a:t>
            </a:r>
          </a:p>
          <a:p>
            <a:pPr>
              <a:buFontTx/>
              <a:buNone/>
              <a:defRPr/>
            </a:pPr>
            <a:endParaRPr lang="en-US" sz="2800" smtClean="0"/>
          </a:p>
          <a:p>
            <a:pPr>
              <a:defRPr/>
            </a:pPr>
            <a:r>
              <a:rPr lang="en-US" sz="2800" b="1" smtClean="0">
                <a:solidFill>
                  <a:srgbClr val="006600"/>
                </a:solidFill>
                <a:effectLst>
                  <a:outerShdw blurRad="38100" dist="38100" dir="2700000" algn="tl">
                    <a:srgbClr val="000000"/>
                  </a:outerShdw>
                </a:effectLst>
              </a:rPr>
              <a:t>Immigration or emigration</a:t>
            </a:r>
            <a:r>
              <a:rPr lang="en-US" sz="280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wipe(left)">
                                      <p:cBhvr>
                                        <p:cTn id="7" dur="500"/>
                                        <p:tgtEl>
                                          <p:spTgt spid="471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Effect transition="in" filter="wipe(left)">
                                      <p:cBhvr>
                                        <p:cTn id="12" dur="500"/>
                                        <p:tgtEl>
                                          <p:spTgt spid="471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Effect transition="in" filter="wipe(left)">
                                      <p:cBhvr>
                                        <p:cTn id="17" dur="500"/>
                                        <p:tgtEl>
                                          <p:spTgt spid="471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07">
                                            <p:txEl>
                                              <p:pRg st="3" end="3"/>
                                            </p:txEl>
                                          </p:spTgt>
                                        </p:tgtEl>
                                        <p:attrNameLst>
                                          <p:attrName>style.visibility</p:attrName>
                                        </p:attrNameLst>
                                      </p:cBhvr>
                                      <p:to>
                                        <p:strVal val="visible"/>
                                      </p:to>
                                    </p:set>
                                    <p:animEffect transition="in" filter="wipe(left)">
                                      <p:cBhvr>
                                        <p:cTn id="22" dur="500"/>
                                        <p:tgtEl>
                                          <p:spTgt spid="47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autoUpdateAnimBg="0"/>
      <p:bldP spid="4710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defRPr/>
            </a:pPr>
            <a:r>
              <a:rPr lang="en-US" sz="3400" b="1" smtClean="0">
                <a:solidFill>
                  <a:schemeClr val="accent2"/>
                </a:solidFill>
                <a:effectLst>
                  <a:outerShdw blurRad="38100" dist="38100" dir="2700000" algn="tl">
                    <a:srgbClr val="000000"/>
                  </a:outerShdw>
                </a:effectLst>
              </a:rPr>
              <a:t>Five Mechanisms of Microevolution</a:t>
            </a:r>
          </a:p>
        </p:txBody>
      </p:sp>
      <p:sp>
        <p:nvSpPr>
          <p:cNvPr id="49155" name="Rectangle 3"/>
          <p:cNvSpPr>
            <a:spLocks noGrp="1" noChangeArrowheads="1"/>
          </p:cNvSpPr>
          <p:nvPr>
            <p:ph type="body" idx="1"/>
          </p:nvPr>
        </p:nvSpPr>
        <p:spPr/>
        <p:txBody>
          <a:bodyPr/>
          <a:lstStyle/>
          <a:p>
            <a:pPr>
              <a:buFontTx/>
              <a:buNone/>
              <a:defRPr/>
            </a:pPr>
            <a:r>
              <a:rPr lang="en-US" sz="2800" b="1" smtClean="0">
                <a:solidFill>
                  <a:srgbClr val="333399"/>
                </a:solidFill>
                <a:effectLst>
                  <a:outerShdw blurRad="38100" dist="38100" dir="2700000" algn="tl">
                    <a:srgbClr val="000000"/>
                  </a:outerShdw>
                </a:effectLst>
              </a:rPr>
              <a:t>3.  Mutation:</a:t>
            </a:r>
          </a:p>
          <a:p>
            <a:pPr>
              <a:buFontTx/>
              <a:buNone/>
              <a:defRPr/>
            </a:pPr>
            <a:r>
              <a:rPr lang="en-US" sz="2800" b="1" smtClean="0">
                <a:solidFill>
                  <a:srgbClr val="333399"/>
                </a:solidFill>
                <a:effectLst>
                  <a:outerShdw blurRad="38100" dist="38100" dir="2700000" algn="tl">
                    <a:srgbClr val="000000"/>
                  </a:outerShdw>
                </a:effectLst>
              </a:rPr>
              <a:t>		Change in an organism’s DNA that		creates a new allele.</a:t>
            </a:r>
          </a:p>
          <a:p>
            <a:pPr>
              <a:lnSpc>
                <a:spcPct val="30000"/>
              </a:lnSpc>
              <a:buFontTx/>
              <a:buNone/>
              <a:defRPr/>
            </a:pPr>
            <a:endParaRPr lang="en-US" sz="2800" b="1" smtClean="0">
              <a:solidFill>
                <a:srgbClr val="333399"/>
              </a:solidFill>
              <a:effectLst>
                <a:outerShdw blurRad="38100" dist="38100" dir="2700000" algn="tl">
                  <a:srgbClr val="000000"/>
                </a:outerShdw>
              </a:effectLst>
            </a:endParaRPr>
          </a:p>
          <a:p>
            <a:pPr>
              <a:buFontTx/>
              <a:buNone/>
              <a:defRPr/>
            </a:pPr>
            <a:r>
              <a:rPr lang="en-US" sz="2800" b="1" smtClean="0">
                <a:solidFill>
                  <a:srgbClr val="006600"/>
                </a:solidFill>
                <a:effectLst>
                  <a:outerShdw blurRad="38100" dist="38100" dir="2700000" algn="tl">
                    <a:srgbClr val="000000"/>
                  </a:outerShdw>
                </a:effectLst>
              </a:rPr>
              <a:t>4.  Non-random mating:</a:t>
            </a:r>
          </a:p>
          <a:p>
            <a:pPr>
              <a:buFontTx/>
              <a:buNone/>
              <a:defRPr/>
            </a:pPr>
            <a:r>
              <a:rPr lang="en-US" sz="2800" b="1" smtClean="0">
                <a:solidFill>
                  <a:srgbClr val="006600"/>
                </a:solidFill>
                <a:effectLst>
                  <a:outerShdw blurRad="38100" dist="38100" dir="2700000" algn="tl">
                    <a:srgbClr val="000000"/>
                  </a:outerShdw>
                </a:effectLst>
              </a:rPr>
              <a:t>		The selection of mates other than		by chance.</a:t>
            </a:r>
          </a:p>
          <a:p>
            <a:pPr>
              <a:lnSpc>
                <a:spcPct val="30000"/>
              </a:lnSpc>
              <a:buFontTx/>
              <a:buNone/>
              <a:defRPr/>
            </a:pPr>
            <a:endParaRPr lang="en-US" sz="2800" b="1" smtClean="0">
              <a:solidFill>
                <a:srgbClr val="006600"/>
              </a:solidFill>
              <a:effectLst>
                <a:outerShdw blurRad="38100" dist="38100" dir="2700000" algn="tl">
                  <a:srgbClr val="000000"/>
                </a:outerShdw>
              </a:effectLst>
            </a:endParaRPr>
          </a:p>
          <a:p>
            <a:pPr>
              <a:buFontTx/>
              <a:buNone/>
              <a:defRPr/>
            </a:pPr>
            <a:r>
              <a:rPr lang="en-US" sz="2800" b="1" smtClean="0">
                <a:solidFill>
                  <a:srgbClr val="660066"/>
                </a:solidFill>
                <a:effectLst>
                  <a:outerShdw blurRad="38100" dist="38100" dir="2700000" algn="tl">
                    <a:srgbClr val="000000"/>
                  </a:outerShdw>
                </a:effectLst>
              </a:rPr>
              <a:t>5.  Natural selection:</a:t>
            </a:r>
          </a:p>
          <a:p>
            <a:pPr>
              <a:buFontTx/>
              <a:buNone/>
              <a:defRPr/>
            </a:pPr>
            <a:r>
              <a:rPr lang="en-US" sz="2800" b="1" smtClean="0">
                <a:solidFill>
                  <a:srgbClr val="660066"/>
                </a:solidFill>
                <a:effectLst>
                  <a:outerShdw blurRad="38100" dist="38100" dir="2700000" algn="tl">
                    <a:srgbClr val="000000"/>
                  </a:outerShdw>
                </a:effectLst>
              </a:rPr>
              <a:t>		Differential reproduction.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wipe(left)">
                                      <p:cBhvr>
                                        <p:cTn id="7" dur="500"/>
                                        <p:tgtEl>
                                          <p:spTgt spid="491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5">
                                            <p:txEl>
                                              <p:pRg st="0" end="0"/>
                                            </p:txEl>
                                          </p:spTgt>
                                        </p:tgtEl>
                                        <p:attrNameLst>
                                          <p:attrName>style.visibility</p:attrName>
                                        </p:attrNameLst>
                                      </p:cBhvr>
                                      <p:to>
                                        <p:strVal val="visible"/>
                                      </p:to>
                                    </p:set>
                                    <p:animEffect transition="in" filter="wipe(left)">
                                      <p:cBhvr>
                                        <p:cTn id="12" dur="500"/>
                                        <p:tgtEl>
                                          <p:spTgt spid="491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5">
                                            <p:txEl>
                                              <p:pRg st="1" end="1"/>
                                            </p:txEl>
                                          </p:spTgt>
                                        </p:tgtEl>
                                        <p:attrNameLst>
                                          <p:attrName>style.visibility</p:attrName>
                                        </p:attrNameLst>
                                      </p:cBhvr>
                                      <p:to>
                                        <p:strVal val="visible"/>
                                      </p:to>
                                    </p:set>
                                    <p:animEffect transition="in" filter="wipe(left)">
                                      <p:cBhvr>
                                        <p:cTn id="17" dur="500"/>
                                        <p:tgtEl>
                                          <p:spTgt spid="4915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wipe(left)">
                                      <p:cBhvr>
                                        <p:cTn id="22" dur="500"/>
                                        <p:tgtEl>
                                          <p:spTgt spid="491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wipe(left)">
                                      <p:cBhvr>
                                        <p:cTn id="27" dur="500"/>
                                        <p:tgtEl>
                                          <p:spTgt spid="491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9155">
                                            <p:txEl>
                                              <p:pRg st="6" end="6"/>
                                            </p:txEl>
                                          </p:spTgt>
                                        </p:tgtEl>
                                        <p:attrNameLst>
                                          <p:attrName>style.visibility</p:attrName>
                                        </p:attrNameLst>
                                      </p:cBhvr>
                                      <p:to>
                                        <p:strVal val="visible"/>
                                      </p:to>
                                    </p:set>
                                    <p:animEffect transition="in" filter="wipe(left)">
                                      <p:cBhvr>
                                        <p:cTn id="32" dur="500"/>
                                        <p:tgtEl>
                                          <p:spTgt spid="4915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9155">
                                            <p:txEl>
                                              <p:pRg st="7" end="7"/>
                                            </p:txEl>
                                          </p:spTgt>
                                        </p:tgtEl>
                                        <p:attrNameLst>
                                          <p:attrName>style.visibility</p:attrName>
                                        </p:attrNameLst>
                                      </p:cBhvr>
                                      <p:to>
                                        <p:strVal val="visible"/>
                                      </p:to>
                                    </p:set>
                                    <p:animEffect transition="in" filter="wipe(left)">
                                      <p:cBhvr>
                                        <p:cTn id="37" dur="500"/>
                                        <p:tgtEl>
                                          <p:spTgt spid="491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autoUpdateAnimBg="0"/>
      <p:bldP spid="4915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defRPr/>
            </a:pPr>
            <a:r>
              <a:rPr lang="en-US" b="1" smtClean="0">
                <a:solidFill>
                  <a:srgbClr val="9900CC"/>
                </a:solidFill>
                <a:effectLst>
                  <a:outerShdw blurRad="38100" dist="38100" dir="2700000" algn="tl">
                    <a:srgbClr val="000000"/>
                  </a:outerShdw>
                </a:effectLst>
              </a:rPr>
              <a:t>Modes of Action</a:t>
            </a:r>
          </a:p>
        </p:txBody>
      </p:sp>
      <p:sp>
        <p:nvSpPr>
          <p:cNvPr id="51203" name="Rectangle 3"/>
          <p:cNvSpPr>
            <a:spLocks noGrp="1" noChangeArrowheads="1"/>
          </p:cNvSpPr>
          <p:nvPr>
            <p:ph type="body" idx="1"/>
          </p:nvPr>
        </p:nvSpPr>
        <p:spPr/>
        <p:txBody>
          <a:bodyPr/>
          <a:lstStyle/>
          <a:p>
            <a:pPr>
              <a:defRPr/>
            </a:pPr>
            <a:r>
              <a:rPr lang="en-US" sz="2400" b="1" smtClean="0">
                <a:solidFill>
                  <a:srgbClr val="9900CC"/>
                </a:solidFill>
                <a:effectLst>
                  <a:outerShdw blurRad="38100" dist="38100" dir="2700000" algn="tl">
                    <a:srgbClr val="000000"/>
                  </a:outerShdw>
                </a:effectLst>
              </a:rPr>
              <a:t>Natural selection</a:t>
            </a:r>
            <a:r>
              <a:rPr lang="en-US" sz="2400" smtClean="0"/>
              <a:t> has </a:t>
            </a:r>
            <a:r>
              <a:rPr lang="en-US" sz="2400" b="1" smtClean="0">
                <a:solidFill>
                  <a:srgbClr val="CC0000"/>
                </a:solidFill>
                <a:effectLst>
                  <a:outerShdw blurRad="38100" dist="38100" dir="2700000" algn="tl">
                    <a:srgbClr val="000000"/>
                  </a:outerShdw>
                </a:effectLst>
              </a:rPr>
              <a:t>three modes</a:t>
            </a:r>
            <a:r>
              <a:rPr lang="en-US" sz="2400" smtClean="0"/>
              <a:t> of action:</a:t>
            </a:r>
          </a:p>
          <a:p>
            <a:pPr>
              <a:buFontTx/>
              <a:buNone/>
              <a:defRPr/>
            </a:pPr>
            <a:r>
              <a:rPr lang="en-US" sz="2400" b="1" smtClean="0">
                <a:solidFill>
                  <a:srgbClr val="006600"/>
                </a:solidFill>
                <a:effectLst>
                  <a:outerShdw blurRad="38100" dist="38100" dir="2700000" algn="tl">
                    <a:srgbClr val="000000"/>
                  </a:outerShdw>
                </a:effectLst>
              </a:rPr>
              <a:t>	1.	Stabilizing selection</a:t>
            </a:r>
          </a:p>
          <a:p>
            <a:pPr>
              <a:buFontTx/>
              <a:buNone/>
              <a:defRPr/>
            </a:pPr>
            <a:r>
              <a:rPr lang="en-US" sz="2400" b="1" smtClean="0">
                <a:solidFill>
                  <a:srgbClr val="660066"/>
                </a:solidFill>
                <a:effectLst>
                  <a:outerShdw blurRad="38100" dist="38100" dir="2700000" algn="tl">
                    <a:srgbClr val="000000"/>
                  </a:outerShdw>
                </a:effectLst>
              </a:rPr>
              <a:t>	2.	Directional selection</a:t>
            </a:r>
            <a:endParaRPr lang="en-US" sz="2400" b="1" smtClean="0">
              <a:effectLst>
                <a:outerShdw blurRad="38100" dist="38100" dir="2700000" algn="tl">
                  <a:srgbClr val="FFFFFF"/>
                </a:outerShdw>
              </a:effectLst>
            </a:endParaRPr>
          </a:p>
          <a:p>
            <a:pPr>
              <a:buFontTx/>
              <a:buNone/>
              <a:defRPr/>
            </a:pPr>
            <a:r>
              <a:rPr lang="en-US" sz="2400" b="1" smtClean="0">
                <a:solidFill>
                  <a:srgbClr val="333399"/>
                </a:solidFill>
                <a:effectLst>
                  <a:outerShdw blurRad="38100" dist="38100" dir="2700000" algn="tl">
                    <a:srgbClr val="000000"/>
                  </a:outerShdw>
                </a:effectLst>
              </a:rPr>
              <a:t>	3.	Diversifying selection</a:t>
            </a:r>
          </a:p>
        </p:txBody>
      </p:sp>
      <p:grpSp>
        <p:nvGrpSpPr>
          <p:cNvPr id="2" name="Group 4"/>
          <p:cNvGrpSpPr>
            <a:grpSpLocks/>
          </p:cNvGrpSpPr>
          <p:nvPr/>
        </p:nvGrpSpPr>
        <p:grpSpPr bwMode="auto">
          <a:xfrm>
            <a:off x="3429000" y="3657600"/>
            <a:ext cx="5448300" cy="2990850"/>
            <a:chOff x="480" y="2165"/>
            <a:chExt cx="3432" cy="1884"/>
          </a:xfrm>
        </p:grpSpPr>
        <p:sp>
          <p:nvSpPr>
            <p:cNvPr id="30726" name="Line 5"/>
            <p:cNvSpPr>
              <a:spLocks noChangeShapeType="1"/>
            </p:cNvSpPr>
            <p:nvPr/>
          </p:nvSpPr>
          <p:spPr bwMode="auto">
            <a:xfrm>
              <a:off x="1488" y="2165"/>
              <a:ext cx="1" cy="146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27" name="Line 6"/>
            <p:cNvSpPr>
              <a:spLocks noChangeShapeType="1"/>
            </p:cNvSpPr>
            <p:nvPr/>
          </p:nvSpPr>
          <p:spPr bwMode="auto">
            <a:xfrm>
              <a:off x="1493" y="3600"/>
              <a:ext cx="2419" cy="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28" name="Rectangle 7"/>
            <p:cNvSpPr>
              <a:spLocks noChangeArrowheads="1"/>
            </p:cNvSpPr>
            <p:nvPr/>
          </p:nvSpPr>
          <p:spPr bwMode="auto">
            <a:xfrm>
              <a:off x="480" y="2525"/>
              <a:ext cx="95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   Number</a:t>
              </a:r>
            </a:p>
            <a:p>
              <a:pPr eaLnBrk="0" hangingPunct="0"/>
              <a:r>
                <a:rPr lang="en-US" sz="2000" b="1"/>
                <a:t>       of</a:t>
              </a:r>
            </a:p>
            <a:p>
              <a:pPr eaLnBrk="0" hangingPunct="0"/>
              <a:r>
                <a:rPr lang="en-US" sz="2000" b="1"/>
                <a:t>Individuals</a:t>
              </a:r>
            </a:p>
          </p:txBody>
        </p:sp>
        <p:sp>
          <p:nvSpPr>
            <p:cNvPr id="30729" name="Rectangle 8"/>
            <p:cNvSpPr>
              <a:spLocks noChangeArrowheads="1"/>
            </p:cNvSpPr>
            <p:nvPr/>
          </p:nvSpPr>
          <p:spPr bwMode="auto">
            <a:xfrm>
              <a:off x="1910" y="3799"/>
              <a:ext cx="15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Size of individuals</a:t>
              </a:r>
            </a:p>
          </p:txBody>
        </p:sp>
        <p:sp>
          <p:nvSpPr>
            <p:cNvPr id="30730" name="Rectangle 9"/>
            <p:cNvSpPr>
              <a:spLocks noChangeArrowheads="1"/>
            </p:cNvSpPr>
            <p:nvPr/>
          </p:nvSpPr>
          <p:spPr bwMode="auto">
            <a:xfrm>
              <a:off x="1526" y="3623"/>
              <a:ext cx="2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b="1"/>
                <a:t>Small                                   Large</a:t>
              </a:r>
            </a:p>
          </p:txBody>
        </p:sp>
      </p:grpSp>
      <p:sp>
        <p:nvSpPr>
          <p:cNvPr id="51213" name="Freeform 13"/>
          <p:cNvSpPr>
            <a:spLocks/>
          </p:cNvSpPr>
          <p:nvPr/>
        </p:nvSpPr>
        <p:spPr bwMode="auto">
          <a:xfrm>
            <a:off x="5029200" y="3657600"/>
            <a:ext cx="3581400" cy="2286000"/>
          </a:xfrm>
          <a:custGeom>
            <a:avLst/>
            <a:gdLst>
              <a:gd name="T0" fmla="*/ 0 w 1776"/>
              <a:gd name="T1" fmla="*/ 1440 h 1440"/>
              <a:gd name="T2" fmla="*/ 912 w 1776"/>
              <a:gd name="T3" fmla="*/ 0 h 1440"/>
              <a:gd name="T4" fmla="*/ 1776 w 1776"/>
              <a:gd name="T5" fmla="*/ 1440 h 1440"/>
              <a:gd name="T6" fmla="*/ 0 60000 65536"/>
              <a:gd name="T7" fmla="*/ 0 60000 65536"/>
              <a:gd name="T8" fmla="*/ 0 60000 65536"/>
              <a:gd name="T9" fmla="*/ 0 w 1776"/>
              <a:gd name="T10" fmla="*/ 0 h 1440"/>
              <a:gd name="T11" fmla="*/ 1776 w 1776"/>
              <a:gd name="T12" fmla="*/ 1440 h 1440"/>
            </a:gdLst>
            <a:ahLst/>
            <a:cxnLst>
              <a:cxn ang="T6">
                <a:pos x="T0" y="T1"/>
              </a:cxn>
              <a:cxn ang="T7">
                <a:pos x="T2" y="T3"/>
              </a:cxn>
              <a:cxn ang="T8">
                <a:pos x="T4" y="T5"/>
              </a:cxn>
            </a:cxnLst>
            <a:rect l="T9" t="T10" r="T11" b="T12"/>
            <a:pathLst>
              <a:path w="1776" h="1440">
                <a:moveTo>
                  <a:pt x="0" y="1440"/>
                </a:moveTo>
                <a:cubicBezTo>
                  <a:pt x="308" y="720"/>
                  <a:pt x="616" y="0"/>
                  <a:pt x="912" y="0"/>
                </a:cubicBezTo>
                <a:cubicBezTo>
                  <a:pt x="1208" y="0"/>
                  <a:pt x="1632" y="1200"/>
                  <a:pt x="1776" y="1440"/>
                </a:cubicBezTo>
              </a:path>
            </a:pathLst>
          </a:custGeom>
          <a:noFill/>
          <a:ln w="38100" cap="flat" cmpd="sng">
            <a:solidFill>
              <a:srgbClr val="CC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Effect transition="in" filter="wipe(left)">
                                      <p:cBhvr>
                                        <p:cTn id="7" dur="500"/>
                                        <p:tgtEl>
                                          <p:spTgt spid="512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0" end="0"/>
                                            </p:txEl>
                                          </p:spTgt>
                                        </p:tgtEl>
                                        <p:attrNameLst>
                                          <p:attrName>style.visibility</p:attrName>
                                        </p:attrNameLst>
                                      </p:cBhvr>
                                      <p:to>
                                        <p:strVal val="visible"/>
                                      </p:to>
                                    </p:set>
                                    <p:animEffect transition="in" filter="wipe(left)">
                                      <p:cBhvr>
                                        <p:cTn id="12" dur="500"/>
                                        <p:tgtEl>
                                          <p:spTgt spid="512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1" end="1"/>
                                            </p:txEl>
                                          </p:spTgt>
                                        </p:tgtEl>
                                        <p:attrNameLst>
                                          <p:attrName>style.visibility</p:attrName>
                                        </p:attrNameLst>
                                      </p:cBhvr>
                                      <p:to>
                                        <p:strVal val="visible"/>
                                      </p:to>
                                    </p:set>
                                    <p:animEffect transition="in" filter="wipe(left)">
                                      <p:cBhvr>
                                        <p:cTn id="17" dur="500"/>
                                        <p:tgtEl>
                                          <p:spTgt spid="512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2" end="2"/>
                                            </p:txEl>
                                          </p:spTgt>
                                        </p:tgtEl>
                                        <p:attrNameLst>
                                          <p:attrName>style.visibility</p:attrName>
                                        </p:attrNameLst>
                                      </p:cBhvr>
                                      <p:to>
                                        <p:strVal val="visible"/>
                                      </p:to>
                                    </p:set>
                                    <p:animEffect transition="in" filter="wipe(left)">
                                      <p:cBhvr>
                                        <p:cTn id="22" dur="500"/>
                                        <p:tgtEl>
                                          <p:spTgt spid="512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3" end="3"/>
                                            </p:txEl>
                                          </p:spTgt>
                                        </p:tgtEl>
                                        <p:attrNameLst>
                                          <p:attrName>style.visibility</p:attrName>
                                        </p:attrNameLst>
                                      </p:cBhvr>
                                      <p:to>
                                        <p:strVal val="visible"/>
                                      </p:to>
                                    </p:set>
                                    <p:animEffect transition="in" filter="wipe(left)">
                                      <p:cBhvr>
                                        <p:cTn id="27" dur="500"/>
                                        <p:tgtEl>
                                          <p:spTgt spid="512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1213"/>
                                        </p:tgtEl>
                                        <p:attrNameLst>
                                          <p:attrName>style.visibility</p:attrName>
                                        </p:attrNameLst>
                                      </p:cBhvr>
                                      <p:to>
                                        <p:strVal val="visible"/>
                                      </p:to>
                                    </p:set>
                                    <p:animEffect transition="in" filter="wipe(left)">
                                      <p:cBhvr>
                                        <p:cTn id="37" dur="5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autoUpdateAnimBg="0"/>
      <p:bldP spid="51203" grpId="0" build="p" autoUpdateAnimBg="0"/>
      <p:bldP spid="51213"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defRPr/>
            </a:pPr>
            <a:r>
              <a:rPr lang="en-US" b="1" smtClean="0">
                <a:solidFill>
                  <a:srgbClr val="006600"/>
                </a:solidFill>
                <a:effectLst>
                  <a:outerShdw blurRad="38100" dist="38100" dir="2700000" algn="tl">
                    <a:srgbClr val="000000"/>
                  </a:outerShdw>
                </a:effectLst>
              </a:rPr>
              <a:t>1.	Stabilizing Selection</a:t>
            </a:r>
          </a:p>
        </p:txBody>
      </p:sp>
      <p:sp>
        <p:nvSpPr>
          <p:cNvPr id="53251" name="Rectangle 3"/>
          <p:cNvSpPr>
            <a:spLocks noGrp="1" noChangeArrowheads="1"/>
          </p:cNvSpPr>
          <p:nvPr>
            <p:ph type="body" idx="1"/>
          </p:nvPr>
        </p:nvSpPr>
        <p:spPr/>
        <p:txBody>
          <a:bodyPr/>
          <a:lstStyle/>
          <a:p>
            <a:pPr>
              <a:defRPr/>
            </a:pPr>
            <a:r>
              <a:rPr lang="en-US" sz="2800" b="1" smtClean="0">
                <a:solidFill>
                  <a:srgbClr val="333399"/>
                </a:solidFill>
                <a:effectLst>
                  <a:outerShdw blurRad="38100" dist="38100" dir="2700000" algn="tl">
                    <a:srgbClr val="000000"/>
                  </a:outerShdw>
                </a:effectLst>
              </a:rPr>
              <a:t>Acts</a:t>
            </a:r>
            <a:r>
              <a:rPr lang="en-US" sz="2800" smtClean="0"/>
              <a:t> upon </a:t>
            </a:r>
            <a:r>
              <a:rPr lang="en-US" sz="2800" b="1" smtClean="0">
                <a:solidFill>
                  <a:srgbClr val="333399"/>
                </a:solidFill>
                <a:effectLst>
                  <a:outerShdw blurRad="38100" dist="38100" dir="2700000" algn="tl">
                    <a:srgbClr val="000000"/>
                  </a:outerShdw>
                </a:effectLst>
              </a:rPr>
              <a:t>extremes</a:t>
            </a:r>
            <a:r>
              <a:rPr lang="en-US" sz="2800" smtClean="0"/>
              <a:t> and </a:t>
            </a:r>
            <a:r>
              <a:rPr lang="en-US" sz="2800" b="1" smtClean="0">
                <a:solidFill>
                  <a:srgbClr val="333399"/>
                </a:solidFill>
                <a:effectLst>
                  <a:outerShdw blurRad="38100" dist="38100" dir="2700000" algn="tl">
                    <a:srgbClr val="000000"/>
                  </a:outerShdw>
                </a:effectLst>
              </a:rPr>
              <a:t>favors</a:t>
            </a:r>
            <a:r>
              <a:rPr lang="en-US" sz="2800" smtClean="0"/>
              <a:t> the </a:t>
            </a:r>
            <a:r>
              <a:rPr lang="en-US" sz="2800" b="1" smtClean="0">
                <a:solidFill>
                  <a:srgbClr val="333399"/>
                </a:solidFill>
                <a:effectLst>
                  <a:outerShdw blurRad="38100" dist="38100" dir="2700000" algn="tl">
                    <a:srgbClr val="000000"/>
                  </a:outerShdw>
                </a:effectLst>
              </a:rPr>
              <a:t>intermediate</a:t>
            </a:r>
            <a:r>
              <a:rPr lang="en-US" sz="2800" smtClean="0"/>
              <a:t>.</a:t>
            </a:r>
          </a:p>
        </p:txBody>
      </p:sp>
      <p:grpSp>
        <p:nvGrpSpPr>
          <p:cNvPr id="2" name="Group 12"/>
          <p:cNvGrpSpPr>
            <a:grpSpLocks/>
          </p:cNvGrpSpPr>
          <p:nvPr/>
        </p:nvGrpSpPr>
        <p:grpSpPr bwMode="auto">
          <a:xfrm>
            <a:off x="762000" y="3436938"/>
            <a:ext cx="5448300" cy="2990850"/>
            <a:chOff x="480" y="2165"/>
            <a:chExt cx="3432" cy="1884"/>
          </a:xfrm>
        </p:grpSpPr>
        <p:sp>
          <p:nvSpPr>
            <p:cNvPr id="31750" name="Line 4"/>
            <p:cNvSpPr>
              <a:spLocks noChangeShapeType="1"/>
            </p:cNvSpPr>
            <p:nvPr/>
          </p:nvSpPr>
          <p:spPr bwMode="auto">
            <a:xfrm>
              <a:off x="1488" y="2165"/>
              <a:ext cx="1" cy="146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1" name="Line 5"/>
            <p:cNvSpPr>
              <a:spLocks noChangeShapeType="1"/>
            </p:cNvSpPr>
            <p:nvPr/>
          </p:nvSpPr>
          <p:spPr bwMode="auto">
            <a:xfrm>
              <a:off x="1493" y="3600"/>
              <a:ext cx="2419" cy="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2" name="Rectangle 6"/>
            <p:cNvSpPr>
              <a:spLocks noChangeArrowheads="1"/>
            </p:cNvSpPr>
            <p:nvPr/>
          </p:nvSpPr>
          <p:spPr bwMode="auto">
            <a:xfrm>
              <a:off x="480" y="2525"/>
              <a:ext cx="95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   Number</a:t>
              </a:r>
            </a:p>
            <a:p>
              <a:pPr eaLnBrk="0" hangingPunct="0"/>
              <a:r>
                <a:rPr lang="en-US" sz="2000" b="1"/>
                <a:t>       of</a:t>
              </a:r>
            </a:p>
            <a:p>
              <a:pPr eaLnBrk="0" hangingPunct="0"/>
              <a:r>
                <a:rPr lang="en-US" sz="2000" b="1"/>
                <a:t>Individuals</a:t>
              </a:r>
            </a:p>
          </p:txBody>
        </p:sp>
        <p:sp>
          <p:nvSpPr>
            <p:cNvPr id="31753" name="Rectangle 7"/>
            <p:cNvSpPr>
              <a:spLocks noChangeArrowheads="1"/>
            </p:cNvSpPr>
            <p:nvPr/>
          </p:nvSpPr>
          <p:spPr bwMode="auto">
            <a:xfrm>
              <a:off x="1910" y="3799"/>
              <a:ext cx="15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Size of individuals</a:t>
              </a:r>
            </a:p>
          </p:txBody>
        </p:sp>
        <p:sp>
          <p:nvSpPr>
            <p:cNvPr id="31754" name="Rectangle 9"/>
            <p:cNvSpPr>
              <a:spLocks noChangeArrowheads="1"/>
            </p:cNvSpPr>
            <p:nvPr/>
          </p:nvSpPr>
          <p:spPr bwMode="auto">
            <a:xfrm>
              <a:off x="1526" y="3623"/>
              <a:ext cx="2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b="1"/>
                <a:t>Small                                   Large</a:t>
              </a:r>
            </a:p>
          </p:txBody>
        </p:sp>
      </p:grpSp>
      <p:sp>
        <p:nvSpPr>
          <p:cNvPr id="53262" name="Freeform 14"/>
          <p:cNvSpPr>
            <a:spLocks/>
          </p:cNvSpPr>
          <p:nvPr/>
        </p:nvSpPr>
        <p:spPr bwMode="auto">
          <a:xfrm>
            <a:off x="3505200" y="3429000"/>
            <a:ext cx="1143000" cy="2286000"/>
          </a:xfrm>
          <a:custGeom>
            <a:avLst/>
            <a:gdLst>
              <a:gd name="T0" fmla="*/ 0 w 720"/>
              <a:gd name="T1" fmla="*/ 1440 h 1440"/>
              <a:gd name="T2" fmla="*/ 336 w 720"/>
              <a:gd name="T3" fmla="*/ 0 h 1440"/>
              <a:gd name="T4" fmla="*/ 720 w 720"/>
              <a:gd name="T5" fmla="*/ 1440 h 1440"/>
              <a:gd name="T6" fmla="*/ 0 60000 65536"/>
              <a:gd name="T7" fmla="*/ 0 60000 65536"/>
              <a:gd name="T8" fmla="*/ 0 60000 65536"/>
              <a:gd name="T9" fmla="*/ 0 w 720"/>
              <a:gd name="T10" fmla="*/ 0 h 1440"/>
              <a:gd name="T11" fmla="*/ 720 w 720"/>
              <a:gd name="T12" fmla="*/ 1440 h 1440"/>
            </a:gdLst>
            <a:ahLst/>
            <a:cxnLst>
              <a:cxn ang="T6">
                <a:pos x="T0" y="T1"/>
              </a:cxn>
              <a:cxn ang="T7">
                <a:pos x="T2" y="T3"/>
              </a:cxn>
              <a:cxn ang="T8">
                <a:pos x="T4" y="T5"/>
              </a:cxn>
            </a:cxnLst>
            <a:rect l="T9" t="T10" r="T11" b="T12"/>
            <a:pathLst>
              <a:path w="720" h="1440">
                <a:moveTo>
                  <a:pt x="0" y="1440"/>
                </a:moveTo>
                <a:cubicBezTo>
                  <a:pt x="108" y="720"/>
                  <a:pt x="216" y="0"/>
                  <a:pt x="336" y="0"/>
                </a:cubicBezTo>
                <a:cubicBezTo>
                  <a:pt x="456" y="0"/>
                  <a:pt x="588" y="720"/>
                  <a:pt x="720" y="1440"/>
                </a:cubicBezTo>
              </a:path>
            </a:pathLst>
          </a:custGeom>
          <a:noFill/>
          <a:ln w="38100" cap="flat" cmpd="sng">
            <a:solidFill>
              <a:srgbClr val="CC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Effect transition="in" filter="wipe(left)">
                                      <p:cBhvr>
                                        <p:cTn id="7" dur="500"/>
                                        <p:tgtEl>
                                          <p:spTgt spid="532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0" end="0"/>
                                            </p:txEl>
                                          </p:spTgt>
                                        </p:tgtEl>
                                        <p:attrNameLst>
                                          <p:attrName>style.visibility</p:attrName>
                                        </p:attrNameLst>
                                      </p:cBhvr>
                                      <p:to>
                                        <p:strVal val="visible"/>
                                      </p:to>
                                    </p:set>
                                    <p:animEffect transition="in" filter="wipe(left)">
                                      <p:cBhvr>
                                        <p:cTn id="12" dur="500"/>
                                        <p:tgtEl>
                                          <p:spTgt spid="532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62"/>
                                        </p:tgtEl>
                                        <p:attrNameLst>
                                          <p:attrName>style.visibility</p:attrName>
                                        </p:attrNameLst>
                                      </p:cBhvr>
                                      <p:to>
                                        <p:strVal val="visible"/>
                                      </p:to>
                                    </p:set>
                                    <p:animEffect transition="in" filter="wipe(left)">
                                      <p:cBhvr>
                                        <p:cTn id="22" dur="500"/>
                                        <p:tgtEl>
                                          <p:spTgt spid="532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autoUpdateAnimBg="0"/>
      <p:bldP spid="53251" grpId="0" build="p" autoUpdateAnimBg="0"/>
      <p:bldP spid="5326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1026"/>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Old Theories of Evolution</a:t>
            </a:r>
            <a:endParaRPr lang="en-US" smtClean="0"/>
          </a:p>
        </p:txBody>
      </p:sp>
      <p:sp>
        <p:nvSpPr>
          <p:cNvPr id="83971" name="Rectangle 1027"/>
          <p:cNvSpPr>
            <a:spLocks noGrp="1" noChangeArrowheads="1"/>
          </p:cNvSpPr>
          <p:nvPr>
            <p:ph type="body" idx="1"/>
          </p:nvPr>
        </p:nvSpPr>
        <p:spPr>
          <a:xfrm>
            <a:off x="228600" y="1981200"/>
            <a:ext cx="8382000" cy="4114800"/>
          </a:xfrm>
        </p:spPr>
        <p:txBody>
          <a:bodyPr/>
          <a:lstStyle/>
          <a:p>
            <a:pPr eaLnBrk="1" hangingPunct="1">
              <a:defRPr/>
            </a:pPr>
            <a:r>
              <a:rPr lang="en-US" sz="2800" b="1" smtClean="0">
                <a:solidFill>
                  <a:srgbClr val="333399"/>
                </a:solidFill>
                <a:effectLst>
                  <a:outerShdw blurRad="38100" dist="38100" dir="2700000" algn="tl">
                    <a:srgbClr val="000000"/>
                  </a:outerShdw>
                </a:effectLst>
              </a:rPr>
              <a:t>Jean Baptiste Lamarck</a:t>
            </a:r>
            <a:r>
              <a:rPr lang="en-US" sz="2800" b="1" smtClean="0"/>
              <a:t> </a:t>
            </a:r>
            <a:r>
              <a:rPr lang="en-US" sz="2800" smtClean="0"/>
              <a:t>(early 1800’s) proposed:</a:t>
            </a:r>
          </a:p>
          <a:p>
            <a:pPr eaLnBrk="1" hangingPunct="1">
              <a:buFontTx/>
              <a:buNone/>
              <a:defRPr/>
            </a:pPr>
            <a:r>
              <a:rPr lang="en-US" sz="2800" b="1" smtClean="0"/>
              <a:t>	</a:t>
            </a:r>
            <a:r>
              <a:rPr lang="en-US" sz="2800" b="1" smtClean="0">
                <a:solidFill>
                  <a:srgbClr val="333399"/>
                </a:solidFill>
                <a:effectLst>
                  <a:outerShdw blurRad="38100" dist="38100" dir="2700000" algn="tl">
                    <a:srgbClr val="000000"/>
                  </a:outerShdw>
                </a:effectLst>
              </a:rPr>
              <a:t>“The inheritance of acquired characteristics”</a:t>
            </a:r>
            <a:endParaRPr lang="en-US" sz="2800" b="1" smtClean="0"/>
          </a:p>
          <a:p>
            <a:pPr eaLnBrk="1" hangingPunct="1">
              <a:buFontTx/>
              <a:buNone/>
              <a:defRPr/>
            </a:pPr>
            <a:endParaRPr lang="en-US" sz="2800" b="1" smtClean="0"/>
          </a:p>
          <a:p>
            <a:pPr eaLnBrk="1" hangingPunct="1">
              <a:defRPr/>
            </a:pPr>
            <a:r>
              <a:rPr lang="en-US" sz="2800" smtClean="0"/>
              <a:t>He proposed that by using or not using its body parts, an individual tends to</a:t>
            </a:r>
            <a:r>
              <a:rPr lang="en-US" sz="2800" b="1" smtClean="0"/>
              <a:t> </a:t>
            </a:r>
            <a:r>
              <a:rPr lang="en-US" sz="2800" b="1" smtClean="0">
                <a:solidFill>
                  <a:srgbClr val="333399"/>
                </a:solidFill>
                <a:effectLst>
                  <a:outerShdw blurRad="38100" dist="38100" dir="2700000" algn="tl">
                    <a:srgbClr val="000000"/>
                  </a:outerShdw>
                </a:effectLst>
              </a:rPr>
              <a:t>develop</a:t>
            </a:r>
            <a:r>
              <a:rPr lang="en-US" sz="2800" b="1" smtClean="0"/>
              <a:t> </a:t>
            </a:r>
            <a:r>
              <a:rPr lang="en-US" sz="2800" smtClean="0"/>
              <a:t>certain</a:t>
            </a:r>
            <a:r>
              <a:rPr lang="en-US" sz="2800" b="1" smtClean="0"/>
              <a:t> </a:t>
            </a:r>
            <a:r>
              <a:rPr lang="en-US" sz="2800" b="1" smtClean="0">
                <a:solidFill>
                  <a:srgbClr val="333399"/>
                </a:solidFill>
                <a:effectLst>
                  <a:outerShdw blurRad="38100" dist="38100" dir="2700000" algn="tl">
                    <a:srgbClr val="000000"/>
                  </a:outerShdw>
                </a:effectLst>
              </a:rPr>
              <a:t>characteristics</a:t>
            </a:r>
            <a:r>
              <a:rPr lang="en-US" sz="2800" smtClean="0"/>
              <a:t>, which it</a:t>
            </a:r>
            <a:r>
              <a:rPr lang="en-US" sz="2800" b="1" smtClean="0"/>
              <a:t> </a:t>
            </a:r>
            <a:r>
              <a:rPr lang="en-US" sz="2800" b="1" smtClean="0">
                <a:solidFill>
                  <a:srgbClr val="333399"/>
                </a:solidFill>
                <a:effectLst>
                  <a:outerShdw blurRad="38100" dist="38100" dir="2700000" algn="tl">
                    <a:srgbClr val="000000"/>
                  </a:outerShdw>
                </a:effectLst>
              </a:rPr>
              <a:t>passes</a:t>
            </a:r>
            <a:r>
              <a:rPr lang="en-US" sz="2800" b="1" smtClean="0"/>
              <a:t> </a:t>
            </a:r>
            <a:r>
              <a:rPr lang="en-US" sz="2800" smtClean="0"/>
              <a:t>on to its</a:t>
            </a:r>
            <a:r>
              <a:rPr lang="en-US" sz="2800" b="1" smtClean="0"/>
              <a:t> </a:t>
            </a:r>
            <a:r>
              <a:rPr lang="en-US" sz="2800" b="1" smtClean="0">
                <a:solidFill>
                  <a:srgbClr val="333399"/>
                </a:solidFill>
                <a:effectLst>
                  <a:outerShdw blurRad="38100" dist="38100" dir="2700000" algn="tl">
                    <a:srgbClr val="000000"/>
                  </a:outerShdw>
                </a:effectLst>
              </a:rPr>
              <a:t>offspring</a:t>
            </a:r>
            <a:r>
              <a:rPr lang="en-US" sz="2800" b="1"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Effect transition="in" filter="wipe(left)">
                                      <p:cBhvr>
                                        <p:cTn id="7" dur="500"/>
                                        <p:tgtEl>
                                          <p:spTgt spid="839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0" end="0"/>
                                            </p:txEl>
                                          </p:spTgt>
                                        </p:tgtEl>
                                        <p:attrNameLst>
                                          <p:attrName>style.visibility</p:attrName>
                                        </p:attrNameLst>
                                      </p:cBhvr>
                                      <p:to>
                                        <p:strVal val="visible"/>
                                      </p:to>
                                    </p:set>
                                    <p:animEffect transition="in" filter="wipe(left)">
                                      <p:cBhvr>
                                        <p:cTn id="12" dur="500"/>
                                        <p:tgtEl>
                                          <p:spTgt spid="839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1" end="1"/>
                                            </p:txEl>
                                          </p:spTgt>
                                        </p:tgtEl>
                                        <p:attrNameLst>
                                          <p:attrName>style.visibility</p:attrName>
                                        </p:attrNameLst>
                                      </p:cBhvr>
                                      <p:to>
                                        <p:strVal val="visible"/>
                                      </p:to>
                                    </p:set>
                                    <p:animEffect transition="in" filter="wipe(left)">
                                      <p:cBhvr>
                                        <p:cTn id="17" dur="500"/>
                                        <p:tgtEl>
                                          <p:spTgt spid="839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3971">
                                            <p:txEl>
                                              <p:pRg st="3" end="3"/>
                                            </p:txEl>
                                          </p:spTgt>
                                        </p:tgtEl>
                                        <p:attrNameLst>
                                          <p:attrName>style.visibility</p:attrName>
                                        </p:attrNameLst>
                                      </p:cBhvr>
                                      <p:to>
                                        <p:strVal val="visible"/>
                                      </p:to>
                                    </p:set>
                                    <p:animEffect transition="in" filter="wipe(left)">
                                      <p:cBhvr>
                                        <p:cTn id="22" dur="500"/>
                                        <p:tgtEl>
                                          <p:spTgt spid="839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build="p" autoUpdateAnimBg="0"/>
      <p:bldP spid="8397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b="1" smtClean="0">
                <a:solidFill>
                  <a:srgbClr val="660066"/>
                </a:solidFill>
                <a:effectLst>
                  <a:outerShdw blurRad="38100" dist="38100" dir="2700000" algn="tl">
                    <a:srgbClr val="000000"/>
                  </a:outerShdw>
                </a:effectLst>
              </a:rPr>
              <a:t>2.	Directional Selection</a:t>
            </a:r>
          </a:p>
        </p:txBody>
      </p:sp>
      <p:sp>
        <p:nvSpPr>
          <p:cNvPr id="55299" name="Rectangle 3"/>
          <p:cNvSpPr>
            <a:spLocks noGrp="1" noChangeArrowheads="1"/>
          </p:cNvSpPr>
          <p:nvPr>
            <p:ph type="body" idx="1"/>
          </p:nvPr>
        </p:nvSpPr>
        <p:spPr/>
        <p:txBody>
          <a:bodyPr/>
          <a:lstStyle/>
          <a:p>
            <a:pPr>
              <a:defRPr/>
            </a:pPr>
            <a:r>
              <a:rPr lang="en-US" sz="2800" b="1" smtClean="0">
                <a:solidFill>
                  <a:srgbClr val="333399"/>
                </a:solidFill>
                <a:effectLst>
                  <a:outerShdw blurRad="38100" dist="38100" dir="2700000" algn="tl">
                    <a:srgbClr val="000000"/>
                  </a:outerShdw>
                </a:effectLst>
              </a:rPr>
              <a:t>Favors</a:t>
            </a:r>
            <a:r>
              <a:rPr lang="en-US" sz="2800" smtClean="0"/>
              <a:t> variants of </a:t>
            </a:r>
            <a:r>
              <a:rPr lang="en-US" sz="2800" b="1" smtClean="0">
                <a:solidFill>
                  <a:srgbClr val="333399"/>
                </a:solidFill>
                <a:effectLst>
                  <a:outerShdw blurRad="38100" dist="38100" dir="2700000" algn="tl">
                    <a:srgbClr val="000000"/>
                  </a:outerShdw>
                </a:effectLst>
              </a:rPr>
              <a:t>one extreme</a:t>
            </a:r>
            <a:r>
              <a:rPr lang="en-US" sz="2800" smtClean="0"/>
              <a:t>.</a:t>
            </a:r>
          </a:p>
        </p:txBody>
      </p:sp>
      <p:grpSp>
        <p:nvGrpSpPr>
          <p:cNvPr id="2" name="Group 10"/>
          <p:cNvGrpSpPr>
            <a:grpSpLocks/>
          </p:cNvGrpSpPr>
          <p:nvPr/>
        </p:nvGrpSpPr>
        <p:grpSpPr bwMode="auto">
          <a:xfrm>
            <a:off x="762000" y="3436938"/>
            <a:ext cx="5410200" cy="2990850"/>
            <a:chOff x="480" y="2165"/>
            <a:chExt cx="3408" cy="1884"/>
          </a:xfrm>
        </p:grpSpPr>
        <p:sp>
          <p:nvSpPr>
            <p:cNvPr id="32774" name="Line 4"/>
            <p:cNvSpPr>
              <a:spLocks noChangeShapeType="1"/>
            </p:cNvSpPr>
            <p:nvPr/>
          </p:nvSpPr>
          <p:spPr bwMode="auto">
            <a:xfrm>
              <a:off x="1488" y="2165"/>
              <a:ext cx="1" cy="146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5" name="Line 5"/>
            <p:cNvSpPr>
              <a:spLocks noChangeShapeType="1"/>
            </p:cNvSpPr>
            <p:nvPr/>
          </p:nvSpPr>
          <p:spPr bwMode="auto">
            <a:xfrm>
              <a:off x="1493" y="3600"/>
              <a:ext cx="2395"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6" name="Rectangle 6"/>
            <p:cNvSpPr>
              <a:spLocks noChangeArrowheads="1"/>
            </p:cNvSpPr>
            <p:nvPr/>
          </p:nvSpPr>
          <p:spPr bwMode="auto">
            <a:xfrm>
              <a:off x="480" y="2525"/>
              <a:ext cx="95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   Number</a:t>
              </a:r>
            </a:p>
            <a:p>
              <a:pPr eaLnBrk="0" hangingPunct="0"/>
              <a:r>
                <a:rPr lang="en-US" sz="2000" b="1"/>
                <a:t>       of</a:t>
              </a:r>
            </a:p>
            <a:p>
              <a:pPr eaLnBrk="0" hangingPunct="0"/>
              <a:r>
                <a:rPr lang="en-US" sz="2000" b="1"/>
                <a:t>Individuals</a:t>
              </a:r>
            </a:p>
          </p:txBody>
        </p:sp>
        <p:sp>
          <p:nvSpPr>
            <p:cNvPr id="32777" name="Rectangle 8"/>
            <p:cNvSpPr>
              <a:spLocks noChangeArrowheads="1"/>
            </p:cNvSpPr>
            <p:nvPr/>
          </p:nvSpPr>
          <p:spPr bwMode="auto">
            <a:xfrm>
              <a:off x="1910" y="3799"/>
              <a:ext cx="15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Size of individuals</a:t>
              </a:r>
            </a:p>
          </p:txBody>
        </p:sp>
        <p:sp>
          <p:nvSpPr>
            <p:cNvPr id="32778" name="Rectangle 9"/>
            <p:cNvSpPr>
              <a:spLocks noChangeArrowheads="1"/>
            </p:cNvSpPr>
            <p:nvPr/>
          </p:nvSpPr>
          <p:spPr bwMode="auto">
            <a:xfrm>
              <a:off x="1526" y="3623"/>
              <a:ext cx="2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b="1"/>
                <a:t>Small                                   Large</a:t>
              </a:r>
            </a:p>
          </p:txBody>
        </p:sp>
      </p:grpSp>
      <p:sp>
        <p:nvSpPr>
          <p:cNvPr id="55308" name="Freeform 12"/>
          <p:cNvSpPr>
            <a:spLocks/>
          </p:cNvSpPr>
          <p:nvPr/>
        </p:nvSpPr>
        <p:spPr bwMode="auto">
          <a:xfrm>
            <a:off x="3276600" y="3200400"/>
            <a:ext cx="2895600" cy="2514600"/>
          </a:xfrm>
          <a:custGeom>
            <a:avLst/>
            <a:gdLst>
              <a:gd name="T0" fmla="*/ 0 w 2400"/>
              <a:gd name="T1" fmla="*/ 1488 h 1488"/>
              <a:gd name="T2" fmla="*/ 1920 w 2400"/>
              <a:gd name="T3" fmla="*/ 0 h 1488"/>
              <a:gd name="T4" fmla="*/ 2400 w 2400"/>
              <a:gd name="T5" fmla="*/ 1488 h 1488"/>
              <a:gd name="T6" fmla="*/ 0 60000 65536"/>
              <a:gd name="T7" fmla="*/ 0 60000 65536"/>
              <a:gd name="T8" fmla="*/ 0 60000 65536"/>
              <a:gd name="T9" fmla="*/ 0 w 2400"/>
              <a:gd name="T10" fmla="*/ 0 h 1488"/>
              <a:gd name="T11" fmla="*/ 2400 w 2400"/>
              <a:gd name="T12" fmla="*/ 1488 h 1488"/>
            </a:gdLst>
            <a:ahLst/>
            <a:cxnLst>
              <a:cxn ang="T6">
                <a:pos x="T0" y="T1"/>
              </a:cxn>
              <a:cxn ang="T7">
                <a:pos x="T2" y="T3"/>
              </a:cxn>
              <a:cxn ang="T8">
                <a:pos x="T4" y="T5"/>
              </a:cxn>
            </a:cxnLst>
            <a:rect l="T9" t="T10" r="T11" b="T12"/>
            <a:pathLst>
              <a:path w="2400" h="1488">
                <a:moveTo>
                  <a:pt x="0" y="1488"/>
                </a:moveTo>
                <a:cubicBezTo>
                  <a:pt x="760" y="744"/>
                  <a:pt x="1520" y="0"/>
                  <a:pt x="1920" y="0"/>
                </a:cubicBezTo>
                <a:cubicBezTo>
                  <a:pt x="2320" y="0"/>
                  <a:pt x="2360" y="744"/>
                  <a:pt x="2400" y="1488"/>
                </a:cubicBezTo>
              </a:path>
            </a:pathLst>
          </a:custGeom>
          <a:noFill/>
          <a:ln w="38100" cap="flat" cmpd="sng">
            <a:solidFill>
              <a:srgbClr val="CC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8">
                                            <p:txEl>
                                              <p:pRg st="0" end="0"/>
                                            </p:txEl>
                                          </p:spTgt>
                                        </p:tgtEl>
                                        <p:attrNameLst>
                                          <p:attrName>style.visibility</p:attrName>
                                        </p:attrNameLst>
                                      </p:cBhvr>
                                      <p:to>
                                        <p:strVal val="visible"/>
                                      </p:to>
                                    </p:set>
                                    <p:animEffect transition="in" filter="wipe(left)">
                                      <p:cBhvr>
                                        <p:cTn id="7" dur="500"/>
                                        <p:tgtEl>
                                          <p:spTgt spid="552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0" end="0"/>
                                            </p:txEl>
                                          </p:spTgt>
                                        </p:tgtEl>
                                        <p:attrNameLst>
                                          <p:attrName>style.visibility</p:attrName>
                                        </p:attrNameLst>
                                      </p:cBhvr>
                                      <p:to>
                                        <p:strVal val="visible"/>
                                      </p:to>
                                    </p:set>
                                    <p:animEffect transition="in" filter="wipe(left)">
                                      <p:cBhvr>
                                        <p:cTn id="12" dur="500"/>
                                        <p:tgtEl>
                                          <p:spTgt spid="552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5308"/>
                                        </p:tgtEl>
                                        <p:attrNameLst>
                                          <p:attrName>style.visibility</p:attrName>
                                        </p:attrNameLst>
                                      </p:cBhvr>
                                      <p:to>
                                        <p:strVal val="visible"/>
                                      </p:to>
                                    </p:set>
                                    <p:animEffect transition="in" filter="wipe(left)">
                                      <p:cBhvr>
                                        <p:cTn id="22" dur="500"/>
                                        <p:tgtEl>
                                          <p:spTgt spid="55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build="p" autoUpdateAnimBg="0"/>
      <p:bldP spid="55299" grpId="0" build="p" autoUpdateAnimBg="0"/>
      <p:bldP spid="55308"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defRPr/>
            </a:pPr>
            <a:r>
              <a:rPr lang="en-US" b="1" smtClean="0">
                <a:solidFill>
                  <a:srgbClr val="333399"/>
                </a:solidFill>
                <a:effectLst>
                  <a:outerShdw blurRad="38100" dist="38100" dir="2700000" algn="tl">
                    <a:srgbClr val="000000"/>
                  </a:outerShdw>
                </a:effectLst>
              </a:rPr>
              <a:t>3.	Diversifying Selection</a:t>
            </a:r>
          </a:p>
        </p:txBody>
      </p:sp>
      <p:sp>
        <p:nvSpPr>
          <p:cNvPr id="57347" name="Rectangle 3"/>
          <p:cNvSpPr>
            <a:spLocks noGrp="1" noChangeArrowheads="1"/>
          </p:cNvSpPr>
          <p:nvPr>
            <p:ph type="body" idx="1"/>
          </p:nvPr>
        </p:nvSpPr>
        <p:spPr/>
        <p:txBody>
          <a:bodyPr/>
          <a:lstStyle/>
          <a:p>
            <a:pPr>
              <a:defRPr/>
            </a:pPr>
            <a:r>
              <a:rPr lang="en-US" sz="2800" b="1" smtClean="0">
                <a:solidFill>
                  <a:srgbClr val="333399"/>
                </a:solidFill>
                <a:effectLst>
                  <a:outerShdw blurRad="38100" dist="38100" dir="2700000" algn="tl">
                    <a:srgbClr val="000000"/>
                  </a:outerShdw>
                </a:effectLst>
              </a:rPr>
              <a:t>Favors</a:t>
            </a:r>
            <a:r>
              <a:rPr lang="en-US" sz="2800" smtClean="0"/>
              <a:t> variants of </a:t>
            </a:r>
            <a:r>
              <a:rPr lang="en-US" sz="2800" b="1" smtClean="0">
                <a:solidFill>
                  <a:srgbClr val="333399"/>
                </a:solidFill>
                <a:effectLst>
                  <a:outerShdw blurRad="38100" dist="38100" dir="2700000" algn="tl">
                    <a:srgbClr val="000000"/>
                  </a:outerShdw>
                </a:effectLst>
              </a:rPr>
              <a:t>opposite extremes</a:t>
            </a:r>
            <a:r>
              <a:rPr lang="en-US" sz="2800" smtClean="0"/>
              <a:t>.</a:t>
            </a:r>
          </a:p>
        </p:txBody>
      </p:sp>
      <p:grpSp>
        <p:nvGrpSpPr>
          <p:cNvPr id="2" name="Group 11"/>
          <p:cNvGrpSpPr>
            <a:grpSpLocks/>
          </p:cNvGrpSpPr>
          <p:nvPr/>
        </p:nvGrpSpPr>
        <p:grpSpPr bwMode="auto">
          <a:xfrm>
            <a:off x="762000" y="3436938"/>
            <a:ext cx="5410200" cy="2990850"/>
            <a:chOff x="480" y="2165"/>
            <a:chExt cx="3408" cy="1884"/>
          </a:xfrm>
        </p:grpSpPr>
        <p:sp>
          <p:nvSpPr>
            <p:cNvPr id="33798" name="Line 4"/>
            <p:cNvSpPr>
              <a:spLocks noChangeShapeType="1"/>
            </p:cNvSpPr>
            <p:nvPr/>
          </p:nvSpPr>
          <p:spPr bwMode="auto">
            <a:xfrm>
              <a:off x="1488" y="2165"/>
              <a:ext cx="1" cy="146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799" name="Line 5"/>
            <p:cNvSpPr>
              <a:spLocks noChangeShapeType="1"/>
            </p:cNvSpPr>
            <p:nvPr/>
          </p:nvSpPr>
          <p:spPr bwMode="auto">
            <a:xfrm>
              <a:off x="1493" y="3600"/>
              <a:ext cx="2395" cy="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0" name="Rectangle 6"/>
            <p:cNvSpPr>
              <a:spLocks noChangeArrowheads="1"/>
            </p:cNvSpPr>
            <p:nvPr/>
          </p:nvSpPr>
          <p:spPr bwMode="auto">
            <a:xfrm>
              <a:off x="480" y="2525"/>
              <a:ext cx="95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   Number</a:t>
              </a:r>
            </a:p>
            <a:p>
              <a:pPr eaLnBrk="0" hangingPunct="0"/>
              <a:r>
                <a:rPr lang="en-US" sz="2000" b="1"/>
                <a:t>       of</a:t>
              </a:r>
            </a:p>
            <a:p>
              <a:pPr eaLnBrk="0" hangingPunct="0"/>
              <a:r>
                <a:rPr lang="en-US" sz="2000" b="1"/>
                <a:t>Individuals</a:t>
              </a:r>
            </a:p>
          </p:txBody>
        </p:sp>
        <p:sp>
          <p:nvSpPr>
            <p:cNvPr id="33801" name="Rectangle 7"/>
            <p:cNvSpPr>
              <a:spLocks noChangeArrowheads="1"/>
            </p:cNvSpPr>
            <p:nvPr/>
          </p:nvSpPr>
          <p:spPr bwMode="auto">
            <a:xfrm>
              <a:off x="1910" y="3799"/>
              <a:ext cx="151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lang="en-US" sz="2000" b="1"/>
                <a:t>Size of individuals</a:t>
              </a:r>
            </a:p>
          </p:txBody>
        </p:sp>
        <p:sp>
          <p:nvSpPr>
            <p:cNvPr id="33802" name="Rectangle 9"/>
            <p:cNvSpPr>
              <a:spLocks noChangeArrowheads="1"/>
            </p:cNvSpPr>
            <p:nvPr/>
          </p:nvSpPr>
          <p:spPr bwMode="auto">
            <a:xfrm>
              <a:off x="1526" y="3623"/>
              <a:ext cx="22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1800" b="1"/>
                <a:t>Small                                   Large</a:t>
              </a:r>
            </a:p>
          </p:txBody>
        </p:sp>
      </p:grpSp>
      <p:sp>
        <p:nvSpPr>
          <p:cNvPr id="57354" name="Freeform 10"/>
          <p:cNvSpPr>
            <a:spLocks/>
          </p:cNvSpPr>
          <p:nvPr/>
        </p:nvSpPr>
        <p:spPr bwMode="auto">
          <a:xfrm>
            <a:off x="2362200" y="3314700"/>
            <a:ext cx="3581400" cy="2400300"/>
          </a:xfrm>
          <a:custGeom>
            <a:avLst/>
            <a:gdLst>
              <a:gd name="T0" fmla="*/ 0 w 2256"/>
              <a:gd name="T1" fmla="*/ 1512 h 1512"/>
              <a:gd name="T2" fmla="*/ 384 w 2256"/>
              <a:gd name="T3" fmla="*/ 24 h 1512"/>
              <a:gd name="T4" fmla="*/ 1104 w 2256"/>
              <a:gd name="T5" fmla="*/ 1368 h 1512"/>
              <a:gd name="T6" fmla="*/ 1728 w 2256"/>
              <a:gd name="T7" fmla="*/ 72 h 1512"/>
              <a:gd name="T8" fmla="*/ 2256 w 2256"/>
              <a:gd name="T9" fmla="*/ 1512 h 1512"/>
              <a:gd name="T10" fmla="*/ 0 60000 65536"/>
              <a:gd name="T11" fmla="*/ 0 60000 65536"/>
              <a:gd name="T12" fmla="*/ 0 60000 65536"/>
              <a:gd name="T13" fmla="*/ 0 60000 65536"/>
              <a:gd name="T14" fmla="*/ 0 60000 65536"/>
              <a:gd name="T15" fmla="*/ 0 w 2256"/>
              <a:gd name="T16" fmla="*/ 0 h 1512"/>
              <a:gd name="T17" fmla="*/ 2256 w 2256"/>
              <a:gd name="T18" fmla="*/ 1512 h 1512"/>
            </a:gdLst>
            <a:ahLst/>
            <a:cxnLst>
              <a:cxn ang="T10">
                <a:pos x="T0" y="T1"/>
              </a:cxn>
              <a:cxn ang="T11">
                <a:pos x="T2" y="T3"/>
              </a:cxn>
              <a:cxn ang="T12">
                <a:pos x="T4" y="T5"/>
              </a:cxn>
              <a:cxn ang="T13">
                <a:pos x="T6" y="T7"/>
              </a:cxn>
              <a:cxn ang="T14">
                <a:pos x="T8" y="T9"/>
              </a:cxn>
            </a:cxnLst>
            <a:rect l="T15" t="T16" r="T17" b="T18"/>
            <a:pathLst>
              <a:path w="2256" h="1512">
                <a:moveTo>
                  <a:pt x="0" y="1512"/>
                </a:moveTo>
                <a:cubicBezTo>
                  <a:pt x="100" y="780"/>
                  <a:pt x="200" y="48"/>
                  <a:pt x="384" y="24"/>
                </a:cubicBezTo>
                <a:cubicBezTo>
                  <a:pt x="568" y="0"/>
                  <a:pt x="880" y="1360"/>
                  <a:pt x="1104" y="1368"/>
                </a:cubicBezTo>
                <a:cubicBezTo>
                  <a:pt x="1328" y="1376"/>
                  <a:pt x="1536" y="48"/>
                  <a:pt x="1728" y="72"/>
                </a:cubicBezTo>
                <a:cubicBezTo>
                  <a:pt x="1920" y="96"/>
                  <a:pt x="2168" y="1272"/>
                  <a:pt x="2256" y="1512"/>
                </a:cubicBezTo>
              </a:path>
            </a:pathLst>
          </a:custGeom>
          <a:noFill/>
          <a:ln w="38100" cap="flat" cmpd="sng">
            <a:solidFill>
              <a:srgbClr val="CC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6">
                                            <p:txEl>
                                              <p:pRg st="0" end="0"/>
                                            </p:txEl>
                                          </p:spTgt>
                                        </p:tgtEl>
                                        <p:attrNameLst>
                                          <p:attrName>style.visibility</p:attrName>
                                        </p:attrNameLst>
                                      </p:cBhvr>
                                      <p:to>
                                        <p:strVal val="visible"/>
                                      </p:to>
                                    </p:set>
                                    <p:animEffect transition="in" filter="wipe(left)">
                                      <p:cBhvr>
                                        <p:cTn id="7" dur="500"/>
                                        <p:tgtEl>
                                          <p:spTgt spid="573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7">
                                            <p:txEl>
                                              <p:pRg st="0" end="0"/>
                                            </p:txEl>
                                          </p:spTgt>
                                        </p:tgtEl>
                                        <p:attrNameLst>
                                          <p:attrName>style.visibility</p:attrName>
                                        </p:attrNameLst>
                                      </p:cBhvr>
                                      <p:to>
                                        <p:strVal val="visible"/>
                                      </p:to>
                                    </p:set>
                                    <p:animEffect transition="in" filter="wipe(left)">
                                      <p:cBhvr>
                                        <p:cTn id="12" dur="500"/>
                                        <p:tgtEl>
                                          <p:spTgt spid="573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54"/>
                                        </p:tgtEl>
                                        <p:attrNameLst>
                                          <p:attrName>style.visibility</p:attrName>
                                        </p:attrNameLst>
                                      </p:cBhvr>
                                      <p:to>
                                        <p:strVal val="visible"/>
                                      </p:to>
                                    </p:set>
                                    <p:animEffect transition="in" filter="wipe(left)">
                                      <p:cBhvr>
                                        <p:cTn id="22" dur="500"/>
                                        <p:tgtEl>
                                          <p:spTgt spid="57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build="p" autoUpdateAnimBg="0"/>
      <p:bldP spid="57347" grpId="0" build="p" autoUpdateAnimBg="0"/>
      <p:bldP spid="57354"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b="1" smtClean="0">
                <a:solidFill>
                  <a:srgbClr val="006600"/>
                </a:solidFill>
                <a:effectLst>
                  <a:outerShdw blurRad="38100" dist="38100" dir="2700000" algn="tl">
                    <a:srgbClr val="000000"/>
                  </a:outerShdw>
                </a:effectLst>
              </a:rPr>
              <a:t>Speciation</a:t>
            </a:r>
          </a:p>
        </p:txBody>
      </p:sp>
      <p:sp>
        <p:nvSpPr>
          <p:cNvPr id="82947" name="Rectangle 3"/>
          <p:cNvSpPr>
            <a:spLocks noGrp="1" noChangeArrowheads="1"/>
          </p:cNvSpPr>
          <p:nvPr>
            <p:ph type="body" idx="1"/>
          </p:nvPr>
        </p:nvSpPr>
        <p:spPr/>
        <p:txBody>
          <a:bodyPr/>
          <a:lstStyle/>
          <a:p>
            <a:pPr>
              <a:defRPr/>
            </a:pPr>
            <a:r>
              <a:rPr lang="en-US" sz="2800" smtClean="0"/>
              <a:t>The </a:t>
            </a:r>
            <a:r>
              <a:rPr lang="en-US" sz="2800" b="1" smtClean="0">
                <a:solidFill>
                  <a:srgbClr val="660066"/>
                </a:solidFill>
                <a:effectLst>
                  <a:outerShdw blurRad="38100" dist="38100" dir="2700000" algn="tl">
                    <a:srgbClr val="000000"/>
                  </a:outerShdw>
                </a:effectLst>
              </a:rPr>
              <a:t>evolution</a:t>
            </a:r>
            <a:r>
              <a:rPr lang="en-US" sz="2800" smtClean="0"/>
              <a:t> of new species.</a:t>
            </a:r>
            <a:endParaRPr lang="en-US" smtClean="0"/>
          </a:p>
        </p:txBody>
      </p:sp>
      <p:grpSp>
        <p:nvGrpSpPr>
          <p:cNvPr id="2" name="Group 40"/>
          <p:cNvGrpSpPr>
            <a:grpSpLocks/>
          </p:cNvGrpSpPr>
          <p:nvPr/>
        </p:nvGrpSpPr>
        <p:grpSpPr bwMode="auto">
          <a:xfrm>
            <a:off x="228600" y="3276600"/>
            <a:ext cx="3733800" cy="1887538"/>
            <a:chOff x="144" y="2064"/>
            <a:chExt cx="2352" cy="1189"/>
          </a:xfrm>
        </p:grpSpPr>
        <p:sp>
          <p:nvSpPr>
            <p:cNvPr id="3080" name="Freeform 5"/>
            <p:cNvSpPr>
              <a:spLocks/>
            </p:cNvSpPr>
            <p:nvPr/>
          </p:nvSpPr>
          <p:spPr bwMode="auto">
            <a:xfrm>
              <a:off x="452" y="2064"/>
              <a:ext cx="1610" cy="542"/>
            </a:xfrm>
            <a:custGeom>
              <a:avLst/>
              <a:gdLst>
                <a:gd name="T0" fmla="*/ 0 w 2449"/>
                <a:gd name="T1" fmla="*/ 660 h 673"/>
                <a:gd name="T2" fmla="*/ 36 w 2449"/>
                <a:gd name="T3" fmla="*/ 672 h 673"/>
                <a:gd name="T4" fmla="*/ 120 w 2449"/>
                <a:gd name="T5" fmla="*/ 648 h 673"/>
                <a:gd name="T6" fmla="*/ 156 w 2449"/>
                <a:gd name="T7" fmla="*/ 612 h 673"/>
                <a:gd name="T8" fmla="*/ 192 w 2449"/>
                <a:gd name="T9" fmla="*/ 588 h 673"/>
                <a:gd name="T10" fmla="*/ 228 w 2449"/>
                <a:gd name="T11" fmla="*/ 552 h 673"/>
                <a:gd name="T12" fmla="*/ 264 w 2449"/>
                <a:gd name="T13" fmla="*/ 516 h 673"/>
                <a:gd name="T14" fmla="*/ 300 w 2449"/>
                <a:gd name="T15" fmla="*/ 468 h 673"/>
                <a:gd name="T16" fmla="*/ 336 w 2449"/>
                <a:gd name="T17" fmla="*/ 420 h 673"/>
                <a:gd name="T18" fmla="*/ 360 w 2449"/>
                <a:gd name="T19" fmla="*/ 384 h 673"/>
                <a:gd name="T20" fmla="*/ 384 w 2449"/>
                <a:gd name="T21" fmla="*/ 348 h 673"/>
                <a:gd name="T22" fmla="*/ 408 w 2449"/>
                <a:gd name="T23" fmla="*/ 312 h 673"/>
                <a:gd name="T24" fmla="*/ 444 w 2449"/>
                <a:gd name="T25" fmla="*/ 288 h 673"/>
                <a:gd name="T26" fmla="*/ 480 w 2449"/>
                <a:gd name="T27" fmla="*/ 252 h 673"/>
                <a:gd name="T28" fmla="*/ 516 w 2449"/>
                <a:gd name="T29" fmla="*/ 228 h 673"/>
                <a:gd name="T30" fmla="*/ 564 w 2449"/>
                <a:gd name="T31" fmla="*/ 192 h 673"/>
                <a:gd name="T32" fmla="*/ 600 w 2449"/>
                <a:gd name="T33" fmla="*/ 168 h 673"/>
                <a:gd name="T34" fmla="*/ 648 w 2449"/>
                <a:gd name="T35" fmla="*/ 132 h 673"/>
                <a:gd name="T36" fmla="*/ 720 w 2449"/>
                <a:gd name="T37" fmla="*/ 120 h 673"/>
                <a:gd name="T38" fmla="*/ 756 w 2449"/>
                <a:gd name="T39" fmla="*/ 96 h 673"/>
                <a:gd name="T40" fmla="*/ 828 w 2449"/>
                <a:gd name="T41" fmla="*/ 72 h 673"/>
                <a:gd name="T42" fmla="*/ 876 w 2449"/>
                <a:gd name="T43" fmla="*/ 48 h 673"/>
                <a:gd name="T44" fmla="*/ 924 w 2449"/>
                <a:gd name="T45" fmla="*/ 36 h 673"/>
                <a:gd name="T46" fmla="*/ 972 w 2449"/>
                <a:gd name="T47" fmla="*/ 24 h 673"/>
                <a:gd name="T48" fmla="*/ 1008 w 2449"/>
                <a:gd name="T49" fmla="*/ 12 h 673"/>
                <a:gd name="T50" fmla="*/ 1056 w 2449"/>
                <a:gd name="T51" fmla="*/ 0 h 673"/>
                <a:gd name="T52" fmla="*/ 1104 w 2449"/>
                <a:gd name="T53" fmla="*/ 0 h 673"/>
                <a:gd name="T54" fmla="*/ 1140 w 2449"/>
                <a:gd name="T55" fmla="*/ 0 h 673"/>
                <a:gd name="T56" fmla="*/ 1212 w 2449"/>
                <a:gd name="T57" fmla="*/ 0 h 673"/>
                <a:gd name="T58" fmla="*/ 1284 w 2449"/>
                <a:gd name="T59" fmla="*/ 0 h 673"/>
                <a:gd name="T60" fmla="*/ 1356 w 2449"/>
                <a:gd name="T61" fmla="*/ 0 h 673"/>
                <a:gd name="T62" fmla="*/ 1428 w 2449"/>
                <a:gd name="T63" fmla="*/ 0 h 673"/>
                <a:gd name="T64" fmla="*/ 1500 w 2449"/>
                <a:gd name="T65" fmla="*/ 0 h 673"/>
                <a:gd name="T66" fmla="*/ 1572 w 2449"/>
                <a:gd name="T67" fmla="*/ 0 h 673"/>
                <a:gd name="T68" fmla="*/ 1620 w 2449"/>
                <a:gd name="T69" fmla="*/ 24 h 673"/>
                <a:gd name="T70" fmla="*/ 1692 w 2449"/>
                <a:gd name="T71" fmla="*/ 24 h 673"/>
                <a:gd name="T72" fmla="*/ 1812 w 2449"/>
                <a:gd name="T73" fmla="*/ 60 h 673"/>
                <a:gd name="T74" fmla="*/ 1884 w 2449"/>
                <a:gd name="T75" fmla="*/ 84 h 673"/>
                <a:gd name="T76" fmla="*/ 1956 w 2449"/>
                <a:gd name="T77" fmla="*/ 96 h 673"/>
                <a:gd name="T78" fmla="*/ 2004 w 2449"/>
                <a:gd name="T79" fmla="*/ 120 h 673"/>
                <a:gd name="T80" fmla="*/ 2040 w 2449"/>
                <a:gd name="T81" fmla="*/ 156 h 673"/>
                <a:gd name="T82" fmla="*/ 2112 w 2449"/>
                <a:gd name="T83" fmla="*/ 168 h 673"/>
                <a:gd name="T84" fmla="*/ 2136 w 2449"/>
                <a:gd name="T85" fmla="*/ 204 h 673"/>
                <a:gd name="T86" fmla="*/ 2172 w 2449"/>
                <a:gd name="T87" fmla="*/ 240 h 673"/>
                <a:gd name="T88" fmla="*/ 2220 w 2449"/>
                <a:gd name="T89" fmla="*/ 288 h 673"/>
                <a:gd name="T90" fmla="*/ 2256 w 2449"/>
                <a:gd name="T91" fmla="*/ 336 h 673"/>
                <a:gd name="T92" fmla="*/ 2292 w 2449"/>
                <a:gd name="T93" fmla="*/ 384 h 673"/>
                <a:gd name="T94" fmla="*/ 2316 w 2449"/>
                <a:gd name="T95" fmla="*/ 432 h 673"/>
                <a:gd name="T96" fmla="*/ 2352 w 2449"/>
                <a:gd name="T97" fmla="*/ 480 h 673"/>
                <a:gd name="T98" fmla="*/ 2376 w 2449"/>
                <a:gd name="T99" fmla="*/ 528 h 673"/>
                <a:gd name="T100" fmla="*/ 2400 w 2449"/>
                <a:gd name="T101" fmla="*/ 576 h 673"/>
                <a:gd name="T102" fmla="*/ 2424 w 2449"/>
                <a:gd name="T103" fmla="*/ 612 h 673"/>
                <a:gd name="T104" fmla="*/ 2448 w 2449"/>
                <a:gd name="T105" fmla="*/ 648 h 673"/>
                <a:gd name="T106" fmla="*/ 2448 w 2449"/>
                <a:gd name="T107" fmla="*/ 660 h 67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449"/>
                <a:gd name="T163" fmla="*/ 0 h 673"/>
                <a:gd name="T164" fmla="*/ 2449 w 2449"/>
                <a:gd name="T165" fmla="*/ 673 h 67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449" h="673">
                  <a:moveTo>
                    <a:pt x="0" y="660"/>
                  </a:moveTo>
                  <a:lnTo>
                    <a:pt x="36" y="672"/>
                  </a:lnTo>
                  <a:lnTo>
                    <a:pt x="120" y="648"/>
                  </a:lnTo>
                  <a:lnTo>
                    <a:pt x="156" y="612"/>
                  </a:lnTo>
                  <a:lnTo>
                    <a:pt x="192" y="588"/>
                  </a:lnTo>
                  <a:lnTo>
                    <a:pt x="228" y="552"/>
                  </a:lnTo>
                  <a:lnTo>
                    <a:pt x="264" y="516"/>
                  </a:lnTo>
                  <a:lnTo>
                    <a:pt x="300" y="468"/>
                  </a:lnTo>
                  <a:lnTo>
                    <a:pt x="336" y="420"/>
                  </a:lnTo>
                  <a:lnTo>
                    <a:pt x="360" y="384"/>
                  </a:lnTo>
                  <a:lnTo>
                    <a:pt x="384" y="348"/>
                  </a:lnTo>
                  <a:lnTo>
                    <a:pt x="408" y="312"/>
                  </a:lnTo>
                  <a:lnTo>
                    <a:pt x="444" y="288"/>
                  </a:lnTo>
                  <a:lnTo>
                    <a:pt x="480" y="252"/>
                  </a:lnTo>
                  <a:lnTo>
                    <a:pt x="516" y="228"/>
                  </a:lnTo>
                  <a:lnTo>
                    <a:pt x="564" y="192"/>
                  </a:lnTo>
                  <a:lnTo>
                    <a:pt x="600" y="168"/>
                  </a:lnTo>
                  <a:lnTo>
                    <a:pt x="648" y="132"/>
                  </a:lnTo>
                  <a:lnTo>
                    <a:pt x="720" y="120"/>
                  </a:lnTo>
                  <a:lnTo>
                    <a:pt x="756" y="96"/>
                  </a:lnTo>
                  <a:lnTo>
                    <a:pt x="828" y="72"/>
                  </a:lnTo>
                  <a:lnTo>
                    <a:pt x="876" y="48"/>
                  </a:lnTo>
                  <a:lnTo>
                    <a:pt x="924" y="36"/>
                  </a:lnTo>
                  <a:lnTo>
                    <a:pt x="972" y="24"/>
                  </a:lnTo>
                  <a:lnTo>
                    <a:pt x="1008" y="12"/>
                  </a:lnTo>
                  <a:lnTo>
                    <a:pt x="1056" y="0"/>
                  </a:lnTo>
                  <a:lnTo>
                    <a:pt x="1104" y="0"/>
                  </a:lnTo>
                  <a:lnTo>
                    <a:pt x="1140" y="0"/>
                  </a:lnTo>
                  <a:lnTo>
                    <a:pt x="1212" y="0"/>
                  </a:lnTo>
                  <a:lnTo>
                    <a:pt x="1284" y="0"/>
                  </a:lnTo>
                  <a:lnTo>
                    <a:pt x="1356" y="0"/>
                  </a:lnTo>
                  <a:lnTo>
                    <a:pt x="1428" y="0"/>
                  </a:lnTo>
                  <a:lnTo>
                    <a:pt x="1500" y="0"/>
                  </a:lnTo>
                  <a:lnTo>
                    <a:pt x="1572" y="0"/>
                  </a:lnTo>
                  <a:lnTo>
                    <a:pt x="1620" y="24"/>
                  </a:lnTo>
                  <a:lnTo>
                    <a:pt x="1692" y="24"/>
                  </a:lnTo>
                  <a:lnTo>
                    <a:pt x="1812" y="60"/>
                  </a:lnTo>
                  <a:lnTo>
                    <a:pt x="1884" y="84"/>
                  </a:lnTo>
                  <a:lnTo>
                    <a:pt x="1956" y="96"/>
                  </a:lnTo>
                  <a:lnTo>
                    <a:pt x="2004" y="120"/>
                  </a:lnTo>
                  <a:lnTo>
                    <a:pt x="2040" y="156"/>
                  </a:lnTo>
                  <a:lnTo>
                    <a:pt x="2112" y="168"/>
                  </a:lnTo>
                  <a:lnTo>
                    <a:pt x="2136" y="204"/>
                  </a:lnTo>
                  <a:lnTo>
                    <a:pt x="2172" y="240"/>
                  </a:lnTo>
                  <a:lnTo>
                    <a:pt x="2220" y="288"/>
                  </a:lnTo>
                  <a:lnTo>
                    <a:pt x="2256" y="336"/>
                  </a:lnTo>
                  <a:lnTo>
                    <a:pt x="2292" y="384"/>
                  </a:lnTo>
                  <a:lnTo>
                    <a:pt x="2316" y="432"/>
                  </a:lnTo>
                  <a:lnTo>
                    <a:pt x="2352" y="480"/>
                  </a:lnTo>
                  <a:lnTo>
                    <a:pt x="2376" y="528"/>
                  </a:lnTo>
                  <a:lnTo>
                    <a:pt x="2400" y="576"/>
                  </a:lnTo>
                  <a:lnTo>
                    <a:pt x="2424" y="612"/>
                  </a:lnTo>
                  <a:lnTo>
                    <a:pt x="2448" y="648"/>
                  </a:lnTo>
                  <a:lnTo>
                    <a:pt x="2448" y="66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1" name="Freeform 6"/>
            <p:cNvSpPr>
              <a:spLocks/>
            </p:cNvSpPr>
            <p:nvPr/>
          </p:nvSpPr>
          <p:spPr bwMode="auto">
            <a:xfrm>
              <a:off x="515" y="2586"/>
              <a:ext cx="119" cy="10"/>
            </a:xfrm>
            <a:custGeom>
              <a:avLst/>
              <a:gdLst>
                <a:gd name="T0" fmla="*/ 0 w 181"/>
                <a:gd name="T1" fmla="*/ 12 h 13"/>
                <a:gd name="T2" fmla="*/ 36 w 181"/>
                <a:gd name="T3" fmla="*/ 12 h 13"/>
                <a:gd name="T4" fmla="*/ 72 w 181"/>
                <a:gd name="T5" fmla="*/ 12 h 13"/>
                <a:gd name="T6" fmla="*/ 108 w 181"/>
                <a:gd name="T7" fmla="*/ 0 h 13"/>
                <a:gd name="T8" fmla="*/ 144 w 181"/>
                <a:gd name="T9" fmla="*/ 0 h 13"/>
                <a:gd name="T10" fmla="*/ 180 w 181"/>
                <a:gd name="T11" fmla="*/ 0 h 13"/>
                <a:gd name="T12" fmla="*/ 0 60000 65536"/>
                <a:gd name="T13" fmla="*/ 0 60000 65536"/>
                <a:gd name="T14" fmla="*/ 0 60000 65536"/>
                <a:gd name="T15" fmla="*/ 0 60000 65536"/>
                <a:gd name="T16" fmla="*/ 0 60000 65536"/>
                <a:gd name="T17" fmla="*/ 0 60000 65536"/>
                <a:gd name="T18" fmla="*/ 0 w 181"/>
                <a:gd name="T19" fmla="*/ 0 h 13"/>
                <a:gd name="T20" fmla="*/ 181 w 181"/>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81" h="13">
                  <a:moveTo>
                    <a:pt x="0" y="12"/>
                  </a:moveTo>
                  <a:lnTo>
                    <a:pt x="36" y="12"/>
                  </a:lnTo>
                  <a:lnTo>
                    <a:pt x="72" y="12"/>
                  </a:lnTo>
                  <a:lnTo>
                    <a:pt x="108" y="0"/>
                  </a:lnTo>
                  <a:lnTo>
                    <a:pt x="144" y="0"/>
                  </a:lnTo>
                  <a:lnTo>
                    <a:pt x="180" y="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2" name="Freeform 7"/>
            <p:cNvSpPr>
              <a:spLocks/>
            </p:cNvSpPr>
            <p:nvPr/>
          </p:nvSpPr>
          <p:spPr bwMode="auto">
            <a:xfrm>
              <a:off x="144" y="2595"/>
              <a:ext cx="395" cy="117"/>
            </a:xfrm>
            <a:custGeom>
              <a:avLst/>
              <a:gdLst>
                <a:gd name="T0" fmla="*/ 516 w 601"/>
                <a:gd name="T1" fmla="*/ 0 h 145"/>
                <a:gd name="T2" fmla="*/ 480 w 601"/>
                <a:gd name="T3" fmla="*/ 12 h 145"/>
                <a:gd name="T4" fmla="*/ 444 w 601"/>
                <a:gd name="T5" fmla="*/ 12 h 145"/>
                <a:gd name="T6" fmla="*/ 408 w 601"/>
                <a:gd name="T7" fmla="*/ 24 h 145"/>
                <a:gd name="T8" fmla="*/ 360 w 601"/>
                <a:gd name="T9" fmla="*/ 36 h 145"/>
                <a:gd name="T10" fmla="*/ 324 w 601"/>
                <a:gd name="T11" fmla="*/ 48 h 145"/>
                <a:gd name="T12" fmla="*/ 276 w 601"/>
                <a:gd name="T13" fmla="*/ 48 h 145"/>
                <a:gd name="T14" fmla="*/ 240 w 601"/>
                <a:gd name="T15" fmla="*/ 48 h 145"/>
                <a:gd name="T16" fmla="*/ 192 w 601"/>
                <a:gd name="T17" fmla="*/ 48 h 145"/>
                <a:gd name="T18" fmla="*/ 144 w 601"/>
                <a:gd name="T19" fmla="*/ 48 h 145"/>
                <a:gd name="T20" fmla="*/ 108 w 601"/>
                <a:gd name="T21" fmla="*/ 48 h 145"/>
                <a:gd name="T22" fmla="*/ 72 w 601"/>
                <a:gd name="T23" fmla="*/ 48 h 145"/>
                <a:gd name="T24" fmla="*/ 36 w 601"/>
                <a:gd name="T25" fmla="*/ 48 h 145"/>
                <a:gd name="T26" fmla="*/ 0 w 601"/>
                <a:gd name="T27" fmla="*/ 48 h 145"/>
                <a:gd name="T28" fmla="*/ 36 w 601"/>
                <a:gd name="T29" fmla="*/ 60 h 145"/>
                <a:gd name="T30" fmla="*/ 72 w 601"/>
                <a:gd name="T31" fmla="*/ 84 h 145"/>
                <a:gd name="T32" fmla="*/ 108 w 601"/>
                <a:gd name="T33" fmla="*/ 96 h 145"/>
                <a:gd name="T34" fmla="*/ 156 w 601"/>
                <a:gd name="T35" fmla="*/ 108 h 145"/>
                <a:gd name="T36" fmla="*/ 204 w 601"/>
                <a:gd name="T37" fmla="*/ 120 h 145"/>
                <a:gd name="T38" fmla="*/ 240 w 601"/>
                <a:gd name="T39" fmla="*/ 132 h 145"/>
                <a:gd name="T40" fmla="*/ 276 w 601"/>
                <a:gd name="T41" fmla="*/ 144 h 145"/>
                <a:gd name="T42" fmla="*/ 312 w 601"/>
                <a:gd name="T43" fmla="*/ 144 h 145"/>
                <a:gd name="T44" fmla="*/ 348 w 601"/>
                <a:gd name="T45" fmla="*/ 144 h 145"/>
                <a:gd name="T46" fmla="*/ 384 w 601"/>
                <a:gd name="T47" fmla="*/ 144 h 145"/>
                <a:gd name="T48" fmla="*/ 420 w 601"/>
                <a:gd name="T49" fmla="*/ 144 h 145"/>
                <a:gd name="T50" fmla="*/ 456 w 601"/>
                <a:gd name="T51" fmla="*/ 144 h 145"/>
                <a:gd name="T52" fmla="*/ 492 w 601"/>
                <a:gd name="T53" fmla="*/ 144 h 145"/>
                <a:gd name="T54" fmla="*/ 528 w 601"/>
                <a:gd name="T55" fmla="*/ 144 h 145"/>
                <a:gd name="T56" fmla="*/ 564 w 601"/>
                <a:gd name="T57" fmla="*/ 132 h 145"/>
                <a:gd name="T58" fmla="*/ 600 w 601"/>
                <a:gd name="T59" fmla="*/ 120 h 1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01"/>
                <a:gd name="T91" fmla="*/ 0 h 145"/>
                <a:gd name="T92" fmla="*/ 601 w 601"/>
                <a:gd name="T93" fmla="*/ 145 h 1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01" h="145">
                  <a:moveTo>
                    <a:pt x="516" y="0"/>
                  </a:moveTo>
                  <a:lnTo>
                    <a:pt x="480" y="12"/>
                  </a:lnTo>
                  <a:lnTo>
                    <a:pt x="444" y="12"/>
                  </a:lnTo>
                  <a:lnTo>
                    <a:pt x="408" y="24"/>
                  </a:lnTo>
                  <a:lnTo>
                    <a:pt x="360" y="36"/>
                  </a:lnTo>
                  <a:lnTo>
                    <a:pt x="324" y="48"/>
                  </a:lnTo>
                  <a:lnTo>
                    <a:pt x="276" y="48"/>
                  </a:lnTo>
                  <a:lnTo>
                    <a:pt x="240" y="48"/>
                  </a:lnTo>
                  <a:lnTo>
                    <a:pt x="192" y="48"/>
                  </a:lnTo>
                  <a:lnTo>
                    <a:pt x="144" y="48"/>
                  </a:lnTo>
                  <a:lnTo>
                    <a:pt x="108" y="48"/>
                  </a:lnTo>
                  <a:lnTo>
                    <a:pt x="72" y="48"/>
                  </a:lnTo>
                  <a:lnTo>
                    <a:pt x="36" y="48"/>
                  </a:lnTo>
                  <a:lnTo>
                    <a:pt x="0" y="48"/>
                  </a:lnTo>
                  <a:lnTo>
                    <a:pt x="36" y="60"/>
                  </a:lnTo>
                  <a:lnTo>
                    <a:pt x="72" y="84"/>
                  </a:lnTo>
                  <a:lnTo>
                    <a:pt x="108" y="96"/>
                  </a:lnTo>
                  <a:lnTo>
                    <a:pt x="156" y="108"/>
                  </a:lnTo>
                  <a:lnTo>
                    <a:pt x="204" y="120"/>
                  </a:lnTo>
                  <a:lnTo>
                    <a:pt x="240" y="132"/>
                  </a:lnTo>
                  <a:lnTo>
                    <a:pt x="276" y="144"/>
                  </a:lnTo>
                  <a:lnTo>
                    <a:pt x="312" y="144"/>
                  </a:lnTo>
                  <a:lnTo>
                    <a:pt x="348" y="144"/>
                  </a:lnTo>
                  <a:lnTo>
                    <a:pt x="384" y="144"/>
                  </a:lnTo>
                  <a:lnTo>
                    <a:pt x="420" y="144"/>
                  </a:lnTo>
                  <a:lnTo>
                    <a:pt x="456" y="144"/>
                  </a:lnTo>
                  <a:lnTo>
                    <a:pt x="492" y="144"/>
                  </a:lnTo>
                  <a:lnTo>
                    <a:pt x="528" y="144"/>
                  </a:lnTo>
                  <a:lnTo>
                    <a:pt x="564" y="132"/>
                  </a:lnTo>
                  <a:lnTo>
                    <a:pt x="600" y="12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3" name="Freeform 8"/>
            <p:cNvSpPr>
              <a:spLocks/>
            </p:cNvSpPr>
            <p:nvPr/>
          </p:nvSpPr>
          <p:spPr bwMode="auto">
            <a:xfrm>
              <a:off x="546" y="2576"/>
              <a:ext cx="1508" cy="146"/>
            </a:xfrm>
            <a:custGeom>
              <a:avLst/>
              <a:gdLst>
                <a:gd name="T0" fmla="*/ 36 w 2293"/>
                <a:gd name="T1" fmla="*/ 0 h 181"/>
                <a:gd name="T2" fmla="*/ 120 w 2293"/>
                <a:gd name="T3" fmla="*/ 36 h 181"/>
                <a:gd name="T4" fmla="*/ 192 w 2293"/>
                <a:gd name="T5" fmla="*/ 72 h 181"/>
                <a:gd name="T6" fmla="*/ 252 w 2293"/>
                <a:gd name="T7" fmla="*/ 120 h 181"/>
                <a:gd name="T8" fmla="*/ 324 w 2293"/>
                <a:gd name="T9" fmla="*/ 144 h 181"/>
                <a:gd name="T10" fmla="*/ 396 w 2293"/>
                <a:gd name="T11" fmla="*/ 156 h 181"/>
                <a:gd name="T12" fmla="*/ 468 w 2293"/>
                <a:gd name="T13" fmla="*/ 168 h 181"/>
                <a:gd name="T14" fmla="*/ 540 w 2293"/>
                <a:gd name="T15" fmla="*/ 156 h 181"/>
                <a:gd name="T16" fmla="*/ 612 w 2293"/>
                <a:gd name="T17" fmla="*/ 156 h 181"/>
                <a:gd name="T18" fmla="*/ 684 w 2293"/>
                <a:gd name="T19" fmla="*/ 156 h 181"/>
                <a:gd name="T20" fmla="*/ 756 w 2293"/>
                <a:gd name="T21" fmla="*/ 168 h 181"/>
                <a:gd name="T22" fmla="*/ 828 w 2293"/>
                <a:gd name="T23" fmla="*/ 168 h 181"/>
                <a:gd name="T24" fmla="*/ 900 w 2293"/>
                <a:gd name="T25" fmla="*/ 168 h 181"/>
                <a:gd name="T26" fmla="*/ 972 w 2293"/>
                <a:gd name="T27" fmla="*/ 168 h 181"/>
                <a:gd name="T28" fmla="*/ 1044 w 2293"/>
                <a:gd name="T29" fmla="*/ 168 h 181"/>
                <a:gd name="T30" fmla="*/ 1116 w 2293"/>
                <a:gd name="T31" fmla="*/ 156 h 181"/>
                <a:gd name="T32" fmla="*/ 1188 w 2293"/>
                <a:gd name="T33" fmla="*/ 156 h 181"/>
                <a:gd name="T34" fmla="*/ 1260 w 2293"/>
                <a:gd name="T35" fmla="*/ 156 h 181"/>
                <a:gd name="T36" fmla="*/ 1332 w 2293"/>
                <a:gd name="T37" fmla="*/ 156 h 181"/>
                <a:gd name="T38" fmla="*/ 1404 w 2293"/>
                <a:gd name="T39" fmla="*/ 156 h 181"/>
                <a:gd name="T40" fmla="*/ 1476 w 2293"/>
                <a:gd name="T41" fmla="*/ 156 h 181"/>
                <a:gd name="T42" fmla="*/ 1548 w 2293"/>
                <a:gd name="T43" fmla="*/ 168 h 181"/>
                <a:gd name="T44" fmla="*/ 1620 w 2293"/>
                <a:gd name="T45" fmla="*/ 180 h 181"/>
                <a:gd name="T46" fmla="*/ 1704 w 2293"/>
                <a:gd name="T47" fmla="*/ 180 h 181"/>
                <a:gd name="T48" fmla="*/ 1776 w 2293"/>
                <a:gd name="T49" fmla="*/ 180 h 181"/>
                <a:gd name="T50" fmla="*/ 1848 w 2293"/>
                <a:gd name="T51" fmla="*/ 180 h 181"/>
                <a:gd name="T52" fmla="*/ 1920 w 2293"/>
                <a:gd name="T53" fmla="*/ 180 h 181"/>
                <a:gd name="T54" fmla="*/ 1992 w 2293"/>
                <a:gd name="T55" fmla="*/ 180 h 181"/>
                <a:gd name="T56" fmla="*/ 2064 w 2293"/>
                <a:gd name="T57" fmla="*/ 156 h 181"/>
                <a:gd name="T58" fmla="*/ 2136 w 2293"/>
                <a:gd name="T59" fmla="*/ 132 h 181"/>
                <a:gd name="T60" fmla="*/ 2208 w 2293"/>
                <a:gd name="T61" fmla="*/ 120 h 181"/>
                <a:gd name="T62" fmla="*/ 2280 w 2293"/>
                <a:gd name="T63" fmla="*/ 84 h 18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93"/>
                <a:gd name="T97" fmla="*/ 0 h 181"/>
                <a:gd name="T98" fmla="*/ 2293 w 2293"/>
                <a:gd name="T99" fmla="*/ 181 h 18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93" h="181">
                  <a:moveTo>
                    <a:pt x="0" y="24"/>
                  </a:moveTo>
                  <a:lnTo>
                    <a:pt x="36" y="0"/>
                  </a:lnTo>
                  <a:lnTo>
                    <a:pt x="84" y="12"/>
                  </a:lnTo>
                  <a:lnTo>
                    <a:pt x="120" y="36"/>
                  </a:lnTo>
                  <a:lnTo>
                    <a:pt x="156" y="60"/>
                  </a:lnTo>
                  <a:lnTo>
                    <a:pt x="192" y="72"/>
                  </a:lnTo>
                  <a:lnTo>
                    <a:pt x="216" y="108"/>
                  </a:lnTo>
                  <a:lnTo>
                    <a:pt x="252" y="120"/>
                  </a:lnTo>
                  <a:lnTo>
                    <a:pt x="288" y="132"/>
                  </a:lnTo>
                  <a:lnTo>
                    <a:pt x="324" y="144"/>
                  </a:lnTo>
                  <a:lnTo>
                    <a:pt x="360" y="156"/>
                  </a:lnTo>
                  <a:lnTo>
                    <a:pt x="396" y="156"/>
                  </a:lnTo>
                  <a:lnTo>
                    <a:pt x="432" y="168"/>
                  </a:lnTo>
                  <a:lnTo>
                    <a:pt x="468" y="168"/>
                  </a:lnTo>
                  <a:lnTo>
                    <a:pt x="504" y="156"/>
                  </a:lnTo>
                  <a:lnTo>
                    <a:pt x="540" y="156"/>
                  </a:lnTo>
                  <a:lnTo>
                    <a:pt x="576" y="156"/>
                  </a:lnTo>
                  <a:lnTo>
                    <a:pt x="612" y="156"/>
                  </a:lnTo>
                  <a:lnTo>
                    <a:pt x="648" y="156"/>
                  </a:lnTo>
                  <a:lnTo>
                    <a:pt x="684" y="156"/>
                  </a:lnTo>
                  <a:lnTo>
                    <a:pt x="720" y="168"/>
                  </a:lnTo>
                  <a:lnTo>
                    <a:pt x="756" y="168"/>
                  </a:lnTo>
                  <a:lnTo>
                    <a:pt x="792" y="168"/>
                  </a:lnTo>
                  <a:lnTo>
                    <a:pt x="828" y="168"/>
                  </a:lnTo>
                  <a:lnTo>
                    <a:pt x="864" y="168"/>
                  </a:lnTo>
                  <a:lnTo>
                    <a:pt x="900" y="168"/>
                  </a:lnTo>
                  <a:lnTo>
                    <a:pt x="936" y="168"/>
                  </a:lnTo>
                  <a:lnTo>
                    <a:pt x="972" y="168"/>
                  </a:lnTo>
                  <a:lnTo>
                    <a:pt x="1008" y="168"/>
                  </a:lnTo>
                  <a:lnTo>
                    <a:pt x="1044" y="168"/>
                  </a:lnTo>
                  <a:lnTo>
                    <a:pt x="1080" y="156"/>
                  </a:lnTo>
                  <a:lnTo>
                    <a:pt x="1116" y="156"/>
                  </a:lnTo>
                  <a:lnTo>
                    <a:pt x="1152" y="156"/>
                  </a:lnTo>
                  <a:lnTo>
                    <a:pt x="1188" y="156"/>
                  </a:lnTo>
                  <a:lnTo>
                    <a:pt x="1224" y="156"/>
                  </a:lnTo>
                  <a:lnTo>
                    <a:pt x="1260" y="156"/>
                  </a:lnTo>
                  <a:lnTo>
                    <a:pt x="1296" y="156"/>
                  </a:lnTo>
                  <a:lnTo>
                    <a:pt x="1332" y="156"/>
                  </a:lnTo>
                  <a:lnTo>
                    <a:pt x="1368" y="156"/>
                  </a:lnTo>
                  <a:lnTo>
                    <a:pt x="1404" y="156"/>
                  </a:lnTo>
                  <a:lnTo>
                    <a:pt x="1440" y="156"/>
                  </a:lnTo>
                  <a:lnTo>
                    <a:pt x="1476" y="156"/>
                  </a:lnTo>
                  <a:lnTo>
                    <a:pt x="1512" y="168"/>
                  </a:lnTo>
                  <a:lnTo>
                    <a:pt x="1548" y="168"/>
                  </a:lnTo>
                  <a:lnTo>
                    <a:pt x="1584" y="180"/>
                  </a:lnTo>
                  <a:lnTo>
                    <a:pt x="1620" y="180"/>
                  </a:lnTo>
                  <a:lnTo>
                    <a:pt x="1668" y="180"/>
                  </a:lnTo>
                  <a:lnTo>
                    <a:pt x="1704" y="180"/>
                  </a:lnTo>
                  <a:lnTo>
                    <a:pt x="1740" y="180"/>
                  </a:lnTo>
                  <a:lnTo>
                    <a:pt x="1776" y="180"/>
                  </a:lnTo>
                  <a:lnTo>
                    <a:pt x="1812" y="180"/>
                  </a:lnTo>
                  <a:lnTo>
                    <a:pt x="1848" y="180"/>
                  </a:lnTo>
                  <a:lnTo>
                    <a:pt x="1884" y="180"/>
                  </a:lnTo>
                  <a:lnTo>
                    <a:pt x="1920" y="180"/>
                  </a:lnTo>
                  <a:lnTo>
                    <a:pt x="1956" y="180"/>
                  </a:lnTo>
                  <a:lnTo>
                    <a:pt x="1992" y="180"/>
                  </a:lnTo>
                  <a:lnTo>
                    <a:pt x="2028" y="180"/>
                  </a:lnTo>
                  <a:lnTo>
                    <a:pt x="2064" y="156"/>
                  </a:lnTo>
                  <a:lnTo>
                    <a:pt x="2100" y="156"/>
                  </a:lnTo>
                  <a:lnTo>
                    <a:pt x="2136" y="132"/>
                  </a:lnTo>
                  <a:lnTo>
                    <a:pt x="2172" y="132"/>
                  </a:lnTo>
                  <a:lnTo>
                    <a:pt x="2208" y="120"/>
                  </a:lnTo>
                  <a:lnTo>
                    <a:pt x="2244" y="96"/>
                  </a:lnTo>
                  <a:lnTo>
                    <a:pt x="2280" y="84"/>
                  </a:lnTo>
                  <a:lnTo>
                    <a:pt x="2292" y="48"/>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4" name="Freeform 9"/>
            <p:cNvSpPr>
              <a:spLocks/>
            </p:cNvSpPr>
            <p:nvPr/>
          </p:nvSpPr>
          <p:spPr bwMode="auto">
            <a:xfrm>
              <a:off x="452" y="2528"/>
              <a:ext cx="2044" cy="725"/>
            </a:xfrm>
            <a:custGeom>
              <a:avLst/>
              <a:gdLst>
                <a:gd name="T0" fmla="*/ 168 w 3109"/>
                <a:gd name="T1" fmla="*/ 228 h 901"/>
                <a:gd name="T2" fmla="*/ 240 w 3109"/>
                <a:gd name="T3" fmla="*/ 312 h 901"/>
                <a:gd name="T4" fmla="*/ 240 w 3109"/>
                <a:gd name="T5" fmla="*/ 420 h 901"/>
                <a:gd name="T6" fmla="*/ 216 w 3109"/>
                <a:gd name="T7" fmla="*/ 528 h 901"/>
                <a:gd name="T8" fmla="*/ 132 w 3109"/>
                <a:gd name="T9" fmla="*/ 624 h 901"/>
                <a:gd name="T10" fmla="*/ 72 w 3109"/>
                <a:gd name="T11" fmla="*/ 708 h 901"/>
                <a:gd name="T12" fmla="*/ 12 w 3109"/>
                <a:gd name="T13" fmla="*/ 816 h 901"/>
                <a:gd name="T14" fmla="*/ 36 w 3109"/>
                <a:gd name="T15" fmla="*/ 888 h 901"/>
                <a:gd name="T16" fmla="*/ 144 w 3109"/>
                <a:gd name="T17" fmla="*/ 900 h 901"/>
                <a:gd name="T18" fmla="*/ 252 w 3109"/>
                <a:gd name="T19" fmla="*/ 900 h 901"/>
                <a:gd name="T20" fmla="*/ 288 w 3109"/>
                <a:gd name="T21" fmla="*/ 792 h 901"/>
                <a:gd name="T22" fmla="*/ 312 w 3109"/>
                <a:gd name="T23" fmla="*/ 684 h 901"/>
                <a:gd name="T24" fmla="*/ 384 w 3109"/>
                <a:gd name="T25" fmla="*/ 576 h 901"/>
                <a:gd name="T26" fmla="*/ 432 w 3109"/>
                <a:gd name="T27" fmla="*/ 468 h 901"/>
                <a:gd name="T28" fmla="*/ 480 w 3109"/>
                <a:gd name="T29" fmla="*/ 360 h 901"/>
                <a:gd name="T30" fmla="*/ 576 w 3109"/>
                <a:gd name="T31" fmla="*/ 300 h 901"/>
                <a:gd name="T32" fmla="*/ 684 w 3109"/>
                <a:gd name="T33" fmla="*/ 324 h 901"/>
                <a:gd name="T34" fmla="*/ 792 w 3109"/>
                <a:gd name="T35" fmla="*/ 324 h 901"/>
                <a:gd name="T36" fmla="*/ 900 w 3109"/>
                <a:gd name="T37" fmla="*/ 324 h 901"/>
                <a:gd name="T38" fmla="*/ 1008 w 3109"/>
                <a:gd name="T39" fmla="*/ 324 h 901"/>
                <a:gd name="T40" fmla="*/ 1116 w 3109"/>
                <a:gd name="T41" fmla="*/ 336 h 901"/>
                <a:gd name="T42" fmla="*/ 1224 w 3109"/>
                <a:gd name="T43" fmla="*/ 348 h 901"/>
                <a:gd name="T44" fmla="*/ 1332 w 3109"/>
                <a:gd name="T45" fmla="*/ 348 h 901"/>
                <a:gd name="T46" fmla="*/ 1440 w 3109"/>
                <a:gd name="T47" fmla="*/ 348 h 901"/>
                <a:gd name="T48" fmla="*/ 1548 w 3109"/>
                <a:gd name="T49" fmla="*/ 348 h 901"/>
                <a:gd name="T50" fmla="*/ 1656 w 3109"/>
                <a:gd name="T51" fmla="*/ 348 h 901"/>
                <a:gd name="T52" fmla="*/ 1776 w 3109"/>
                <a:gd name="T53" fmla="*/ 348 h 901"/>
                <a:gd name="T54" fmla="*/ 1884 w 3109"/>
                <a:gd name="T55" fmla="*/ 348 h 901"/>
                <a:gd name="T56" fmla="*/ 1992 w 3109"/>
                <a:gd name="T57" fmla="*/ 348 h 901"/>
                <a:gd name="T58" fmla="*/ 2100 w 3109"/>
                <a:gd name="T59" fmla="*/ 348 h 901"/>
                <a:gd name="T60" fmla="*/ 2208 w 3109"/>
                <a:gd name="T61" fmla="*/ 324 h 901"/>
                <a:gd name="T62" fmla="*/ 2268 w 3109"/>
                <a:gd name="T63" fmla="*/ 408 h 901"/>
                <a:gd name="T64" fmla="*/ 2304 w 3109"/>
                <a:gd name="T65" fmla="*/ 516 h 901"/>
                <a:gd name="T66" fmla="*/ 2340 w 3109"/>
                <a:gd name="T67" fmla="*/ 624 h 901"/>
                <a:gd name="T68" fmla="*/ 2388 w 3109"/>
                <a:gd name="T69" fmla="*/ 744 h 901"/>
                <a:gd name="T70" fmla="*/ 2472 w 3109"/>
                <a:gd name="T71" fmla="*/ 828 h 901"/>
                <a:gd name="T72" fmla="*/ 2580 w 3109"/>
                <a:gd name="T73" fmla="*/ 852 h 901"/>
                <a:gd name="T74" fmla="*/ 2688 w 3109"/>
                <a:gd name="T75" fmla="*/ 864 h 901"/>
                <a:gd name="T76" fmla="*/ 2760 w 3109"/>
                <a:gd name="T77" fmla="*/ 792 h 901"/>
                <a:gd name="T78" fmla="*/ 2736 w 3109"/>
                <a:gd name="T79" fmla="*/ 684 h 901"/>
                <a:gd name="T80" fmla="*/ 2640 w 3109"/>
                <a:gd name="T81" fmla="*/ 600 h 901"/>
                <a:gd name="T82" fmla="*/ 2544 w 3109"/>
                <a:gd name="T83" fmla="*/ 516 h 901"/>
                <a:gd name="T84" fmla="*/ 2484 w 3109"/>
                <a:gd name="T85" fmla="*/ 408 h 901"/>
                <a:gd name="T86" fmla="*/ 2484 w 3109"/>
                <a:gd name="T87" fmla="*/ 300 h 901"/>
                <a:gd name="T88" fmla="*/ 2592 w 3109"/>
                <a:gd name="T89" fmla="*/ 276 h 901"/>
                <a:gd name="T90" fmla="*/ 2700 w 3109"/>
                <a:gd name="T91" fmla="*/ 288 h 901"/>
                <a:gd name="T92" fmla="*/ 2808 w 3109"/>
                <a:gd name="T93" fmla="*/ 288 h 901"/>
                <a:gd name="T94" fmla="*/ 2916 w 3109"/>
                <a:gd name="T95" fmla="*/ 288 h 901"/>
                <a:gd name="T96" fmla="*/ 3024 w 3109"/>
                <a:gd name="T97" fmla="*/ 276 h 901"/>
                <a:gd name="T98" fmla="*/ 3108 w 3109"/>
                <a:gd name="T99" fmla="*/ 204 h 901"/>
                <a:gd name="T100" fmla="*/ 3108 w 3109"/>
                <a:gd name="T101" fmla="*/ 96 h 901"/>
                <a:gd name="T102" fmla="*/ 3024 w 3109"/>
                <a:gd name="T103" fmla="*/ 12 h 901"/>
                <a:gd name="T104" fmla="*/ 2916 w 3109"/>
                <a:gd name="T105" fmla="*/ 0 h 901"/>
                <a:gd name="T106" fmla="*/ 2808 w 3109"/>
                <a:gd name="T107" fmla="*/ 36 h 901"/>
                <a:gd name="T108" fmla="*/ 2700 w 3109"/>
                <a:gd name="T109" fmla="*/ 108 h 901"/>
                <a:gd name="T110" fmla="*/ 2592 w 3109"/>
                <a:gd name="T111" fmla="*/ 132 h 901"/>
                <a:gd name="T112" fmla="*/ 2484 w 3109"/>
                <a:gd name="T113" fmla="*/ 132 h 901"/>
                <a:gd name="T114" fmla="*/ 2424 w 3109"/>
                <a:gd name="T115" fmla="*/ 60 h 90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9"/>
                <a:gd name="T175" fmla="*/ 0 h 901"/>
                <a:gd name="T176" fmla="*/ 3109 w 3109"/>
                <a:gd name="T177" fmla="*/ 901 h 90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9" h="901">
                  <a:moveTo>
                    <a:pt x="96" y="228"/>
                  </a:moveTo>
                  <a:lnTo>
                    <a:pt x="132" y="228"/>
                  </a:lnTo>
                  <a:lnTo>
                    <a:pt x="168" y="228"/>
                  </a:lnTo>
                  <a:lnTo>
                    <a:pt x="204" y="240"/>
                  </a:lnTo>
                  <a:lnTo>
                    <a:pt x="228" y="276"/>
                  </a:lnTo>
                  <a:lnTo>
                    <a:pt x="240" y="312"/>
                  </a:lnTo>
                  <a:lnTo>
                    <a:pt x="240" y="348"/>
                  </a:lnTo>
                  <a:lnTo>
                    <a:pt x="240" y="384"/>
                  </a:lnTo>
                  <a:lnTo>
                    <a:pt x="240" y="420"/>
                  </a:lnTo>
                  <a:lnTo>
                    <a:pt x="240" y="456"/>
                  </a:lnTo>
                  <a:lnTo>
                    <a:pt x="240" y="492"/>
                  </a:lnTo>
                  <a:lnTo>
                    <a:pt x="216" y="528"/>
                  </a:lnTo>
                  <a:lnTo>
                    <a:pt x="192" y="564"/>
                  </a:lnTo>
                  <a:lnTo>
                    <a:pt x="168" y="600"/>
                  </a:lnTo>
                  <a:lnTo>
                    <a:pt x="132" y="624"/>
                  </a:lnTo>
                  <a:lnTo>
                    <a:pt x="120" y="660"/>
                  </a:lnTo>
                  <a:lnTo>
                    <a:pt x="84" y="672"/>
                  </a:lnTo>
                  <a:lnTo>
                    <a:pt x="72" y="708"/>
                  </a:lnTo>
                  <a:lnTo>
                    <a:pt x="36" y="744"/>
                  </a:lnTo>
                  <a:lnTo>
                    <a:pt x="24" y="780"/>
                  </a:lnTo>
                  <a:lnTo>
                    <a:pt x="12" y="816"/>
                  </a:lnTo>
                  <a:lnTo>
                    <a:pt x="0" y="852"/>
                  </a:lnTo>
                  <a:lnTo>
                    <a:pt x="0" y="888"/>
                  </a:lnTo>
                  <a:lnTo>
                    <a:pt x="36" y="888"/>
                  </a:lnTo>
                  <a:lnTo>
                    <a:pt x="72" y="900"/>
                  </a:lnTo>
                  <a:lnTo>
                    <a:pt x="108" y="900"/>
                  </a:lnTo>
                  <a:lnTo>
                    <a:pt x="144" y="900"/>
                  </a:lnTo>
                  <a:lnTo>
                    <a:pt x="180" y="900"/>
                  </a:lnTo>
                  <a:lnTo>
                    <a:pt x="216" y="900"/>
                  </a:lnTo>
                  <a:lnTo>
                    <a:pt x="252" y="900"/>
                  </a:lnTo>
                  <a:lnTo>
                    <a:pt x="276" y="864"/>
                  </a:lnTo>
                  <a:lnTo>
                    <a:pt x="288" y="828"/>
                  </a:lnTo>
                  <a:lnTo>
                    <a:pt x="288" y="792"/>
                  </a:lnTo>
                  <a:lnTo>
                    <a:pt x="288" y="756"/>
                  </a:lnTo>
                  <a:lnTo>
                    <a:pt x="300" y="720"/>
                  </a:lnTo>
                  <a:lnTo>
                    <a:pt x="312" y="684"/>
                  </a:lnTo>
                  <a:lnTo>
                    <a:pt x="336" y="648"/>
                  </a:lnTo>
                  <a:lnTo>
                    <a:pt x="360" y="612"/>
                  </a:lnTo>
                  <a:lnTo>
                    <a:pt x="384" y="576"/>
                  </a:lnTo>
                  <a:lnTo>
                    <a:pt x="396" y="540"/>
                  </a:lnTo>
                  <a:lnTo>
                    <a:pt x="420" y="504"/>
                  </a:lnTo>
                  <a:lnTo>
                    <a:pt x="432" y="468"/>
                  </a:lnTo>
                  <a:lnTo>
                    <a:pt x="456" y="432"/>
                  </a:lnTo>
                  <a:lnTo>
                    <a:pt x="468" y="396"/>
                  </a:lnTo>
                  <a:lnTo>
                    <a:pt x="480" y="360"/>
                  </a:lnTo>
                  <a:lnTo>
                    <a:pt x="504" y="324"/>
                  </a:lnTo>
                  <a:lnTo>
                    <a:pt x="540" y="300"/>
                  </a:lnTo>
                  <a:lnTo>
                    <a:pt x="576" y="300"/>
                  </a:lnTo>
                  <a:lnTo>
                    <a:pt x="612" y="300"/>
                  </a:lnTo>
                  <a:lnTo>
                    <a:pt x="648" y="312"/>
                  </a:lnTo>
                  <a:lnTo>
                    <a:pt x="684" y="324"/>
                  </a:lnTo>
                  <a:lnTo>
                    <a:pt x="720" y="324"/>
                  </a:lnTo>
                  <a:lnTo>
                    <a:pt x="756" y="324"/>
                  </a:lnTo>
                  <a:lnTo>
                    <a:pt x="792" y="324"/>
                  </a:lnTo>
                  <a:lnTo>
                    <a:pt x="828" y="324"/>
                  </a:lnTo>
                  <a:lnTo>
                    <a:pt x="864" y="324"/>
                  </a:lnTo>
                  <a:lnTo>
                    <a:pt x="900" y="324"/>
                  </a:lnTo>
                  <a:lnTo>
                    <a:pt x="936" y="324"/>
                  </a:lnTo>
                  <a:lnTo>
                    <a:pt x="972" y="324"/>
                  </a:lnTo>
                  <a:lnTo>
                    <a:pt x="1008" y="324"/>
                  </a:lnTo>
                  <a:lnTo>
                    <a:pt x="1044" y="324"/>
                  </a:lnTo>
                  <a:lnTo>
                    <a:pt x="1080" y="336"/>
                  </a:lnTo>
                  <a:lnTo>
                    <a:pt x="1116" y="336"/>
                  </a:lnTo>
                  <a:lnTo>
                    <a:pt x="1152" y="348"/>
                  </a:lnTo>
                  <a:lnTo>
                    <a:pt x="1188" y="348"/>
                  </a:lnTo>
                  <a:lnTo>
                    <a:pt x="1224" y="348"/>
                  </a:lnTo>
                  <a:lnTo>
                    <a:pt x="1260" y="348"/>
                  </a:lnTo>
                  <a:lnTo>
                    <a:pt x="1296" y="348"/>
                  </a:lnTo>
                  <a:lnTo>
                    <a:pt x="1332" y="348"/>
                  </a:lnTo>
                  <a:lnTo>
                    <a:pt x="1368" y="348"/>
                  </a:lnTo>
                  <a:lnTo>
                    <a:pt x="1404" y="348"/>
                  </a:lnTo>
                  <a:lnTo>
                    <a:pt x="1440" y="348"/>
                  </a:lnTo>
                  <a:lnTo>
                    <a:pt x="1476" y="348"/>
                  </a:lnTo>
                  <a:lnTo>
                    <a:pt x="1512" y="348"/>
                  </a:lnTo>
                  <a:lnTo>
                    <a:pt x="1548" y="348"/>
                  </a:lnTo>
                  <a:lnTo>
                    <a:pt x="1584" y="348"/>
                  </a:lnTo>
                  <a:lnTo>
                    <a:pt x="1620" y="348"/>
                  </a:lnTo>
                  <a:lnTo>
                    <a:pt x="1656" y="348"/>
                  </a:lnTo>
                  <a:lnTo>
                    <a:pt x="1692" y="348"/>
                  </a:lnTo>
                  <a:lnTo>
                    <a:pt x="1728" y="348"/>
                  </a:lnTo>
                  <a:lnTo>
                    <a:pt x="1776" y="348"/>
                  </a:lnTo>
                  <a:lnTo>
                    <a:pt x="1812" y="348"/>
                  </a:lnTo>
                  <a:lnTo>
                    <a:pt x="1848" y="348"/>
                  </a:lnTo>
                  <a:lnTo>
                    <a:pt x="1884" y="348"/>
                  </a:lnTo>
                  <a:lnTo>
                    <a:pt x="1920" y="348"/>
                  </a:lnTo>
                  <a:lnTo>
                    <a:pt x="1956" y="348"/>
                  </a:lnTo>
                  <a:lnTo>
                    <a:pt x="1992" y="348"/>
                  </a:lnTo>
                  <a:lnTo>
                    <a:pt x="2028" y="348"/>
                  </a:lnTo>
                  <a:lnTo>
                    <a:pt x="2064" y="348"/>
                  </a:lnTo>
                  <a:lnTo>
                    <a:pt x="2100" y="348"/>
                  </a:lnTo>
                  <a:lnTo>
                    <a:pt x="2136" y="348"/>
                  </a:lnTo>
                  <a:lnTo>
                    <a:pt x="2172" y="336"/>
                  </a:lnTo>
                  <a:lnTo>
                    <a:pt x="2208" y="324"/>
                  </a:lnTo>
                  <a:lnTo>
                    <a:pt x="2244" y="336"/>
                  </a:lnTo>
                  <a:lnTo>
                    <a:pt x="2244" y="372"/>
                  </a:lnTo>
                  <a:lnTo>
                    <a:pt x="2268" y="408"/>
                  </a:lnTo>
                  <a:lnTo>
                    <a:pt x="2280" y="444"/>
                  </a:lnTo>
                  <a:lnTo>
                    <a:pt x="2292" y="480"/>
                  </a:lnTo>
                  <a:lnTo>
                    <a:pt x="2304" y="516"/>
                  </a:lnTo>
                  <a:lnTo>
                    <a:pt x="2316" y="552"/>
                  </a:lnTo>
                  <a:lnTo>
                    <a:pt x="2328" y="588"/>
                  </a:lnTo>
                  <a:lnTo>
                    <a:pt x="2340" y="624"/>
                  </a:lnTo>
                  <a:lnTo>
                    <a:pt x="2352" y="660"/>
                  </a:lnTo>
                  <a:lnTo>
                    <a:pt x="2376" y="708"/>
                  </a:lnTo>
                  <a:lnTo>
                    <a:pt x="2388" y="744"/>
                  </a:lnTo>
                  <a:lnTo>
                    <a:pt x="2412" y="780"/>
                  </a:lnTo>
                  <a:lnTo>
                    <a:pt x="2436" y="816"/>
                  </a:lnTo>
                  <a:lnTo>
                    <a:pt x="2472" y="828"/>
                  </a:lnTo>
                  <a:lnTo>
                    <a:pt x="2508" y="852"/>
                  </a:lnTo>
                  <a:lnTo>
                    <a:pt x="2544" y="852"/>
                  </a:lnTo>
                  <a:lnTo>
                    <a:pt x="2580" y="852"/>
                  </a:lnTo>
                  <a:lnTo>
                    <a:pt x="2616" y="852"/>
                  </a:lnTo>
                  <a:lnTo>
                    <a:pt x="2652" y="852"/>
                  </a:lnTo>
                  <a:lnTo>
                    <a:pt x="2688" y="864"/>
                  </a:lnTo>
                  <a:lnTo>
                    <a:pt x="2724" y="864"/>
                  </a:lnTo>
                  <a:lnTo>
                    <a:pt x="2748" y="828"/>
                  </a:lnTo>
                  <a:lnTo>
                    <a:pt x="2760" y="792"/>
                  </a:lnTo>
                  <a:lnTo>
                    <a:pt x="2760" y="756"/>
                  </a:lnTo>
                  <a:lnTo>
                    <a:pt x="2736" y="720"/>
                  </a:lnTo>
                  <a:lnTo>
                    <a:pt x="2736" y="684"/>
                  </a:lnTo>
                  <a:lnTo>
                    <a:pt x="2712" y="648"/>
                  </a:lnTo>
                  <a:lnTo>
                    <a:pt x="2676" y="624"/>
                  </a:lnTo>
                  <a:lnTo>
                    <a:pt x="2640" y="600"/>
                  </a:lnTo>
                  <a:lnTo>
                    <a:pt x="2604" y="576"/>
                  </a:lnTo>
                  <a:lnTo>
                    <a:pt x="2568" y="552"/>
                  </a:lnTo>
                  <a:lnTo>
                    <a:pt x="2544" y="516"/>
                  </a:lnTo>
                  <a:lnTo>
                    <a:pt x="2520" y="480"/>
                  </a:lnTo>
                  <a:lnTo>
                    <a:pt x="2508" y="444"/>
                  </a:lnTo>
                  <a:lnTo>
                    <a:pt x="2484" y="408"/>
                  </a:lnTo>
                  <a:lnTo>
                    <a:pt x="2484" y="372"/>
                  </a:lnTo>
                  <a:lnTo>
                    <a:pt x="2484" y="336"/>
                  </a:lnTo>
                  <a:lnTo>
                    <a:pt x="2484" y="300"/>
                  </a:lnTo>
                  <a:lnTo>
                    <a:pt x="2520" y="276"/>
                  </a:lnTo>
                  <a:lnTo>
                    <a:pt x="2556" y="276"/>
                  </a:lnTo>
                  <a:lnTo>
                    <a:pt x="2592" y="276"/>
                  </a:lnTo>
                  <a:lnTo>
                    <a:pt x="2628" y="276"/>
                  </a:lnTo>
                  <a:lnTo>
                    <a:pt x="2664" y="288"/>
                  </a:lnTo>
                  <a:lnTo>
                    <a:pt x="2700" y="288"/>
                  </a:lnTo>
                  <a:lnTo>
                    <a:pt x="2736" y="288"/>
                  </a:lnTo>
                  <a:lnTo>
                    <a:pt x="2772" y="288"/>
                  </a:lnTo>
                  <a:lnTo>
                    <a:pt x="2808" y="288"/>
                  </a:lnTo>
                  <a:lnTo>
                    <a:pt x="2844" y="288"/>
                  </a:lnTo>
                  <a:lnTo>
                    <a:pt x="2880" y="288"/>
                  </a:lnTo>
                  <a:lnTo>
                    <a:pt x="2916" y="288"/>
                  </a:lnTo>
                  <a:lnTo>
                    <a:pt x="2952" y="288"/>
                  </a:lnTo>
                  <a:lnTo>
                    <a:pt x="2988" y="276"/>
                  </a:lnTo>
                  <a:lnTo>
                    <a:pt x="3024" y="276"/>
                  </a:lnTo>
                  <a:lnTo>
                    <a:pt x="3060" y="264"/>
                  </a:lnTo>
                  <a:lnTo>
                    <a:pt x="3096" y="240"/>
                  </a:lnTo>
                  <a:lnTo>
                    <a:pt x="3108" y="204"/>
                  </a:lnTo>
                  <a:lnTo>
                    <a:pt x="3108" y="168"/>
                  </a:lnTo>
                  <a:lnTo>
                    <a:pt x="3108" y="132"/>
                  </a:lnTo>
                  <a:lnTo>
                    <a:pt x="3108" y="96"/>
                  </a:lnTo>
                  <a:lnTo>
                    <a:pt x="3096" y="60"/>
                  </a:lnTo>
                  <a:lnTo>
                    <a:pt x="3060" y="36"/>
                  </a:lnTo>
                  <a:lnTo>
                    <a:pt x="3024" y="12"/>
                  </a:lnTo>
                  <a:lnTo>
                    <a:pt x="2988" y="12"/>
                  </a:lnTo>
                  <a:lnTo>
                    <a:pt x="2952" y="0"/>
                  </a:lnTo>
                  <a:lnTo>
                    <a:pt x="2916" y="0"/>
                  </a:lnTo>
                  <a:lnTo>
                    <a:pt x="2880" y="0"/>
                  </a:lnTo>
                  <a:lnTo>
                    <a:pt x="2844" y="12"/>
                  </a:lnTo>
                  <a:lnTo>
                    <a:pt x="2808" y="36"/>
                  </a:lnTo>
                  <a:lnTo>
                    <a:pt x="2772" y="60"/>
                  </a:lnTo>
                  <a:lnTo>
                    <a:pt x="2736" y="84"/>
                  </a:lnTo>
                  <a:lnTo>
                    <a:pt x="2700" y="108"/>
                  </a:lnTo>
                  <a:lnTo>
                    <a:pt x="2664" y="120"/>
                  </a:lnTo>
                  <a:lnTo>
                    <a:pt x="2628" y="120"/>
                  </a:lnTo>
                  <a:lnTo>
                    <a:pt x="2592" y="132"/>
                  </a:lnTo>
                  <a:lnTo>
                    <a:pt x="2556" y="132"/>
                  </a:lnTo>
                  <a:lnTo>
                    <a:pt x="2520" y="132"/>
                  </a:lnTo>
                  <a:lnTo>
                    <a:pt x="2484" y="132"/>
                  </a:lnTo>
                  <a:lnTo>
                    <a:pt x="2448" y="132"/>
                  </a:lnTo>
                  <a:lnTo>
                    <a:pt x="2448" y="96"/>
                  </a:lnTo>
                  <a:lnTo>
                    <a:pt x="2424" y="6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5" name="Freeform 10"/>
            <p:cNvSpPr>
              <a:spLocks/>
            </p:cNvSpPr>
            <p:nvPr/>
          </p:nvSpPr>
          <p:spPr bwMode="auto">
            <a:xfrm>
              <a:off x="767" y="2711"/>
              <a:ext cx="33" cy="78"/>
            </a:xfrm>
            <a:custGeom>
              <a:avLst/>
              <a:gdLst>
                <a:gd name="T0" fmla="*/ 0 w 49"/>
                <a:gd name="T1" fmla="*/ 0 h 97"/>
                <a:gd name="T2" fmla="*/ 36 w 49"/>
                <a:gd name="T3" fmla="*/ 0 h 97"/>
                <a:gd name="T4" fmla="*/ 48 w 49"/>
                <a:gd name="T5" fmla="*/ 36 h 97"/>
                <a:gd name="T6" fmla="*/ 48 w 49"/>
                <a:gd name="T7" fmla="*/ 72 h 97"/>
                <a:gd name="T8" fmla="*/ 48 w 49"/>
                <a:gd name="T9" fmla="*/ 96 h 97"/>
                <a:gd name="T10" fmla="*/ 0 60000 65536"/>
                <a:gd name="T11" fmla="*/ 0 60000 65536"/>
                <a:gd name="T12" fmla="*/ 0 60000 65536"/>
                <a:gd name="T13" fmla="*/ 0 60000 65536"/>
                <a:gd name="T14" fmla="*/ 0 60000 65536"/>
                <a:gd name="T15" fmla="*/ 0 w 49"/>
                <a:gd name="T16" fmla="*/ 0 h 97"/>
                <a:gd name="T17" fmla="*/ 49 w 49"/>
                <a:gd name="T18" fmla="*/ 97 h 97"/>
              </a:gdLst>
              <a:ahLst/>
              <a:cxnLst>
                <a:cxn ang="T10">
                  <a:pos x="T0" y="T1"/>
                </a:cxn>
                <a:cxn ang="T11">
                  <a:pos x="T2" y="T3"/>
                </a:cxn>
                <a:cxn ang="T12">
                  <a:pos x="T4" y="T5"/>
                </a:cxn>
                <a:cxn ang="T13">
                  <a:pos x="T6" y="T7"/>
                </a:cxn>
                <a:cxn ang="T14">
                  <a:pos x="T8" y="T9"/>
                </a:cxn>
              </a:cxnLst>
              <a:rect l="T15" t="T16" r="T17" b="T18"/>
              <a:pathLst>
                <a:path w="49" h="97">
                  <a:moveTo>
                    <a:pt x="0" y="0"/>
                  </a:moveTo>
                  <a:lnTo>
                    <a:pt x="36" y="0"/>
                  </a:lnTo>
                  <a:lnTo>
                    <a:pt x="48" y="36"/>
                  </a:lnTo>
                  <a:lnTo>
                    <a:pt x="48" y="72"/>
                  </a:lnTo>
                  <a:lnTo>
                    <a:pt x="48" y="96"/>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6" name="Freeform 11"/>
            <p:cNvSpPr>
              <a:spLocks/>
            </p:cNvSpPr>
            <p:nvPr/>
          </p:nvSpPr>
          <p:spPr bwMode="auto">
            <a:xfrm>
              <a:off x="1919" y="2692"/>
              <a:ext cx="48" cy="97"/>
            </a:xfrm>
            <a:custGeom>
              <a:avLst/>
              <a:gdLst>
                <a:gd name="T0" fmla="*/ 24 w 73"/>
                <a:gd name="T1" fmla="*/ 120 h 121"/>
                <a:gd name="T2" fmla="*/ 0 w 73"/>
                <a:gd name="T3" fmla="*/ 84 h 121"/>
                <a:gd name="T4" fmla="*/ 12 w 73"/>
                <a:gd name="T5" fmla="*/ 48 h 121"/>
                <a:gd name="T6" fmla="*/ 48 w 73"/>
                <a:gd name="T7" fmla="*/ 36 h 121"/>
                <a:gd name="T8" fmla="*/ 72 w 73"/>
                <a:gd name="T9" fmla="*/ 0 h 121"/>
                <a:gd name="T10" fmla="*/ 0 60000 65536"/>
                <a:gd name="T11" fmla="*/ 0 60000 65536"/>
                <a:gd name="T12" fmla="*/ 0 60000 65536"/>
                <a:gd name="T13" fmla="*/ 0 60000 65536"/>
                <a:gd name="T14" fmla="*/ 0 60000 65536"/>
                <a:gd name="T15" fmla="*/ 0 w 73"/>
                <a:gd name="T16" fmla="*/ 0 h 121"/>
                <a:gd name="T17" fmla="*/ 73 w 73"/>
                <a:gd name="T18" fmla="*/ 121 h 121"/>
              </a:gdLst>
              <a:ahLst/>
              <a:cxnLst>
                <a:cxn ang="T10">
                  <a:pos x="T0" y="T1"/>
                </a:cxn>
                <a:cxn ang="T11">
                  <a:pos x="T2" y="T3"/>
                </a:cxn>
                <a:cxn ang="T12">
                  <a:pos x="T4" y="T5"/>
                </a:cxn>
                <a:cxn ang="T13">
                  <a:pos x="T6" y="T7"/>
                </a:cxn>
                <a:cxn ang="T14">
                  <a:pos x="T8" y="T9"/>
                </a:cxn>
              </a:cxnLst>
              <a:rect l="T15" t="T16" r="T17" b="T18"/>
              <a:pathLst>
                <a:path w="73" h="121">
                  <a:moveTo>
                    <a:pt x="24" y="120"/>
                  </a:moveTo>
                  <a:lnTo>
                    <a:pt x="0" y="84"/>
                  </a:lnTo>
                  <a:lnTo>
                    <a:pt x="12" y="48"/>
                  </a:lnTo>
                  <a:lnTo>
                    <a:pt x="48" y="36"/>
                  </a:lnTo>
                  <a:lnTo>
                    <a:pt x="72" y="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7" name="Oval 12"/>
            <p:cNvSpPr>
              <a:spLocks noChangeArrowheads="1"/>
            </p:cNvSpPr>
            <p:nvPr/>
          </p:nvSpPr>
          <p:spPr bwMode="auto">
            <a:xfrm>
              <a:off x="2356" y="2570"/>
              <a:ext cx="42" cy="51"/>
            </a:xfrm>
            <a:prstGeom prst="ellipse">
              <a:avLst/>
            </a:prstGeom>
            <a:solidFill>
              <a:srgbClr val="CC0000"/>
            </a:solidFill>
            <a:ln w="50800">
              <a:solidFill>
                <a:schemeClr val="tx1"/>
              </a:solidFill>
              <a:round/>
              <a:headEnd/>
              <a:tailEnd/>
            </a:ln>
          </p:spPr>
          <p:txBody>
            <a:bodyPr wrap="none" anchor="ctr"/>
            <a:lstStyle/>
            <a:p>
              <a:endParaRPr lang="en-US"/>
            </a:p>
          </p:txBody>
        </p:sp>
        <p:sp>
          <p:nvSpPr>
            <p:cNvPr id="3088" name="Freeform 13"/>
            <p:cNvSpPr>
              <a:spLocks/>
            </p:cNvSpPr>
            <p:nvPr/>
          </p:nvSpPr>
          <p:spPr bwMode="auto">
            <a:xfrm>
              <a:off x="2345" y="2673"/>
              <a:ext cx="112" cy="49"/>
            </a:xfrm>
            <a:custGeom>
              <a:avLst/>
              <a:gdLst>
                <a:gd name="T0" fmla="*/ 0 w 169"/>
                <a:gd name="T1" fmla="*/ 0 h 61"/>
                <a:gd name="T2" fmla="*/ 24 w 169"/>
                <a:gd name="T3" fmla="*/ 36 h 61"/>
                <a:gd name="T4" fmla="*/ 60 w 169"/>
                <a:gd name="T5" fmla="*/ 48 h 61"/>
                <a:gd name="T6" fmla="*/ 96 w 169"/>
                <a:gd name="T7" fmla="*/ 60 h 61"/>
                <a:gd name="T8" fmla="*/ 132 w 169"/>
                <a:gd name="T9" fmla="*/ 60 h 61"/>
                <a:gd name="T10" fmla="*/ 168 w 169"/>
                <a:gd name="T11" fmla="*/ 60 h 61"/>
                <a:gd name="T12" fmla="*/ 0 60000 65536"/>
                <a:gd name="T13" fmla="*/ 0 60000 65536"/>
                <a:gd name="T14" fmla="*/ 0 60000 65536"/>
                <a:gd name="T15" fmla="*/ 0 60000 65536"/>
                <a:gd name="T16" fmla="*/ 0 60000 65536"/>
                <a:gd name="T17" fmla="*/ 0 60000 65536"/>
                <a:gd name="T18" fmla="*/ 0 w 169"/>
                <a:gd name="T19" fmla="*/ 0 h 61"/>
                <a:gd name="T20" fmla="*/ 169 w 169"/>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69" h="61">
                  <a:moveTo>
                    <a:pt x="0" y="0"/>
                  </a:moveTo>
                  <a:lnTo>
                    <a:pt x="24" y="36"/>
                  </a:lnTo>
                  <a:lnTo>
                    <a:pt x="60" y="48"/>
                  </a:lnTo>
                  <a:lnTo>
                    <a:pt x="96" y="60"/>
                  </a:lnTo>
                  <a:lnTo>
                    <a:pt x="132" y="60"/>
                  </a:lnTo>
                  <a:lnTo>
                    <a:pt x="168" y="6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89" name="Freeform 14"/>
            <p:cNvSpPr>
              <a:spLocks/>
            </p:cNvSpPr>
            <p:nvPr/>
          </p:nvSpPr>
          <p:spPr bwMode="auto">
            <a:xfrm>
              <a:off x="452" y="3194"/>
              <a:ext cx="158" cy="49"/>
            </a:xfrm>
            <a:custGeom>
              <a:avLst/>
              <a:gdLst>
                <a:gd name="T0" fmla="*/ 0 w 241"/>
                <a:gd name="T1" fmla="*/ 24 h 61"/>
                <a:gd name="T2" fmla="*/ 36 w 241"/>
                <a:gd name="T3" fmla="*/ 0 h 61"/>
                <a:gd name="T4" fmla="*/ 48 w 241"/>
                <a:gd name="T5" fmla="*/ 36 h 61"/>
                <a:gd name="T6" fmla="*/ 84 w 241"/>
                <a:gd name="T7" fmla="*/ 36 h 61"/>
                <a:gd name="T8" fmla="*/ 120 w 241"/>
                <a:gd name="T9" fmla="*/ 24 h 61"/>
                <a:gd name="T10" fmla="*/ 132 w 241"/>
                <a:gd name="T11" fmla="*/ 60 h 61"/>
                <a:gd name="T12" fmla="*/ 168 w 241"/>
                <a:gd name="T13" fmla="*/ 36 h 61"/>
                <a:gd name="T14" fmla="*/ 204 w 241"/>
                <a:gd name="T15" fmla="*/ 36 h 61"/>
                <a:gd name="T16" fmla="*/ 240 w 241"/>
                <a:gd name="T17" fmla="*/ 36 h 61"/>
                <a:gd name="T18" fmla="*/ 240 w 241"/>
                <a:gd name="T19" fmla="*/ 24 h 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1"/>
                <a:gd name="T31" fmla="*/ 0 h 61"/>
                <a:gd name="T32" fmla="*/ 241 w 241"/>
                <a:gd name="T33" fmla="*/ 61 h 6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1" h="61">
                  <a:moveTo>
                    <a:pt x="0" y="24"/>
                  </a:moveTo>
                  <a:lnTo>
                    <a:pt x="36" y="0"/>
                  </a:lnTo>
                  <a:lnTo>
                    <a:pt x="48" y="36"/>
                  </a:lnTo>
                  <a:lnTo>
                    <a:pt x="84" y="36"/>
                  </a:lnTo>
                  <a:lnTo>
                    <a:pt x="120" y="24"/>
                  </a:lnTo>
                  <a:lnTo>
                    <a:pt x="132" y="60"/>
                  </a:lnTo>
                  <a:lnTo>
                    <a:pt x="168" y="36"/>
                  </a:lnTo>
                  <a:lnTo>
                    <a:pt x="204" y="36"/>
                  </a:lnTo>
                  <a:lnTo>
                    <a:pt x="240" y="36"/>
                  </a:lnTo>
                  <a:lnTo>
                    <a:pt x="240" y="24"/>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0" name="Freeform 15"/>
            <p:cNvSpPr>
              <a:spLocks/>
            </p:cNvSpPr>
            <p:nvPr/>
          </p:nvSpPr>
          <p:spPr bwMode="auto">
            <a:xfrm>
              <a:off x="2061" y="3156"/>
              <a:ext cx="183" cy="58"/>
            </a:xfrm>
            <a:custGeom>
              <a:avLst/>
              <a:gdLst>
                <a:gd name="T0" fmla="*/ 0 w 277"/>
                <a:gd name="T1" fmla="*/ 72 h 73"/>
                <a:gd name="T2" fmla="*/ 12 w 277"/>
                <a:gd name="T3" fmla="*/ 36 h 73"/>
                <a:gd name="T4" fmla="*/ 24 w 277"/>
                <a:gd name="T5" fmla="*/ 0 h 73"/>
                <a:gd name="T6" fmla="*/ 60 w 277"/>
                <a:gd name="T7" fmla="*/ 0 h 73"/>
                <a:gd name="T8" fmla="*/ 72 w 277"/>
                <a:gd name="T9" fmla="*/ 36 h 73"/>
                <a:gd name="T10" fmla="*/ 84 w 277"/>
                <a:gd name="T11" fmla="*/ 72 h 73"/>
                <a:gd name="T12" fmla="*/ 120 w 277"/>
                <a:gd name="T13" fmla="*/ 48 h 73"/>
                <a:gd name="T14" fmla="*/ 144 w 277"/>
                <a:gd name="T15" fmla="*/ 12 h 73"/>
                <a:gd name="T16" fmla="*/ 168 w 277"/>
                <a:gd name="T17" fmla="*/ 48 h 73"/>
                <a:gd name="T18" fmla="*/ 204 w 277"/>
                <a:gd name="T19" fmla="*/ 36 h 73"/>
                <a:gd name="T20" fmla="*/ 228 w 277"/>
                <a:gd name="T21" fmla="*/ 72 h 73"/>
                <a:gd name="T22" fmla="*/ 240 w 277"/>
                <a:gd name="T23" fmla="*/ 36 h 73"/>
                <a:gd name="T24" fmla="*/ 276 w 277"/>
                <a:gd name="T25" fmla="*/ 12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7"/>
                <a:gd name="T40" fmla="*/ 0 h 73"/>
                <a:gd name="T41" fmla="*/ 277 w 277"/>
                <a:gd name="T42" fmla="*/ 73 h 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7" h="73">
                  <a:moveTo>
                    <a:pt x="0" y="72"/>
                  </a:moveTo>
                  <a:lnTo>
                    <a:pt x="12" y="36"/>
                  </a:lnTo>
                  <a:lnTo>
                    <a:pt x="24" y="0"/>
                  </a:lnTo>
                  <a:lnTo>
                    <a:pt x="60" y="0"/>
                  </a:lnTo>
                  <a:lnTo>
                    <a:pt x="72" y="36"/>
                  </a:lnTo>
                  <a:lnTo>
                    <a:pt x="84" y="72"/>
                  </a:lnTo>
                  <a:lnTo>
                    <a:pt x="120" y="48"/>
                  </a:lnTo>
                  <a:lnTo>
                    <a:pt x="144" y="12"/>
                  </a:lnTo>
                  <a:lnTo>
                    <a:pt x="168" y="48"/>
                  </a:lnTo>
                  <a:lnTo>
                    <a:pt x="204" y="36"/>
                  </a:lnTo>
                  <a:lnTo>
                    <a:pt x="228" y="72"/>
                  </a:lnTo>
                  <a:lnTo>
                    <a:pt x="240" y="36"/>
                  </a:lnTo>
                  <a:lnTo>
                    <a:pt x="276" y="12"/>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1" name="Freeform 16"/>
            <p:cNvSpPr>
              <a:spLocks/>
            </p:cNvSpPr>
            <p:nvPr/>
          </p:nvSpPr>
          <p:spPr bwMode="auto">
            <a:xfrm>
              <a:off x="641" y="2479"/>
              <a:ext cx="1358" cy="243"/>
            </a:xfrm>
            <a:custGeom>
              <a:avLst/>
              <a:gdLst>
                <a:gd name="T0" fmla="*/ 12 w 2065"/>
                <a:gd name="T1" fmla="*/ 36 h 301"/>
                <a:gd name="T2" fmla="*/ 60 w 2065"/>
                <a:gd name="T3" fmla="*/ 96 h 301"/>
                <a:gd name="T4" fmla="*/ 108 w 2065"/>
                <a:gd name="T5" fmla="*/ 144 h 301"/>
                <a:gd name="T6" fmla="*/ 120 w 2065"/>
                <a:gd name="T7" fmla="*/ 144 h 301"/>
                <a:gd name="T8" fmla="*/ 192 w 2065"/>
                <a:gd name="T9" fmla="*/ 144 h 301"/>
                <a:gd name="T10" fmla="*/ 264 w 2065"/>
                <a:gd name="T11" fmla="*/ 180 h 301"/>
                <a:gd name="T12" fmla="*/ 324 w 2065"/>
                <a:gd name="T13" fmla="*/ 216 h 301"/>
                <a:gd name="T14" fmla="*/ 336 w 2065"/>
                <a:gd name="T15" fmla="*/ 216 h 301"/>
                <a:gd name="T16" fmla="*/ 444 w 2065"/>
                <a:gd name="T17" fmla="*/ 192 h 301"/>
                <a:gd name="T18" fmla="*/ 516 w 2065"/>
                <a:gd name="T19" fmla="*/ 192 h 301"/>
                <a:gd name="T20" fmla="*/ 564 w 2065"/>
                <a:gd name="T21" fmla="*/ 228 h 301"/>
                <a:gd name="T22" fmla="*/ 576 w 2065"/>
                <a:gd name="T23" fmla="*/ 228 h 301"/>
                <a:gd name="T24" fmla="*/ 612 w 2065"/>
                <a:gd name="T25" fmla="*/ 180 h 301"/>
                <a:gd name="T26" fmla="*/ 684 w 2065"/>
                <a:gd name="T27" fmla="*/ 180 h 301"/>
                <a:gd name="T28" fmla="*/ 756 w 2065"/>
                <a:gd name="T29" fmla="*/ 180 h 301"/>
                <a:gd name="T30" fmla="*/ 828 w 2065"/>
                <a:gd name="T31" fmla="*/ 180 h 301"/>
                <a:gd name="T32" fmla="*/ 864 w 2065"/>
                <a:gd name="T33" fmla="*/ 228 h 301"/>
                <a:gd name="T34" fmla="*/ 864 w 2065"/>
                <a:gd name="T35" fmla="*/ 300 h 301"/>
                <a:gd name="T36" fmla="*/ 864 w 2065"/>
                <a:gd name="T37" fmla="*/ 228 h 301"/>
                <a:gd name="T38" fmla="*/ 888 w 2065"/>
                <a:gd name="T39" fmla="*/ 192 h 301"/>
                <a:gd name="T40" fmla="*/ 960 w 2065"/>
                <a:gd name="T41" fmla="*/ 180 h 301"/>
                <a:gd name="T42" fmla="*/ 1032 w 2065"/>
                <a:gd name="T43" fmla="*/ 180 h 301"/>
                <a:gd name="T44" fmla="*/ 1104 w 2065"/>
                <a:gd name="T45" fmla="*/ 180 h 301"/>
                <a:gd name="T46" fmla="*/ 1140 w 2065"/>
                <a:gd name="T47" fmla="*/ 240 h 301"/>
                <a:gd name="T48" fmla="*/ 1152 w 2065"/>
                <a:gd name="T49" fmla="*/ 240 h 301"/>
                <a:gd name="T50" fmla="*/ 1188 w 2065"/>
                <a:gd name="T51" fmla="*/ 180 h 301"/>
                <a:gd name="T52" fmla="*/ 1260 w 2065"/>
                <a:gd name="T53" fmla="*/ 168 h 301"/>
                <a:gd name="T54" fmla="*/ 1332 w 2065"/>
                <a:gd name="T55" fmla="*/ 168 h 301"/>
                <a:gd name="T56" fmla="*/ 1404 w 2065"/>
                <a:gd name="T57" fmla="*/ 192 h 301"/>
                <a:gd name="T58" fmla="*/ 1452 w 2065"/>
                <a:gd name="T59" fmla="*/ 240 h 301"/>
                <a:gd name="T60" fmla="*/ 1452 w 2065"/>
                <a:gd name="T61" fmla="*/ 240 h 301"/>
                <a:gd name="T62" fmla="*/ 1500 w 2065"/>
                <a:gd name="T63" fmla="*/ 192 h 301"/>
                <a:gd name="T64" fmla="*/ 1572 w 2065"/>
                <a:gd name="T65" fmla="*/ 180 h 301"/>
                <a:gd name="T66" fmla="*/ 1644 w 2065"/>
                <a:gd name="T67" fmla="*/ 180 h 301"/>
                <a:gd name="T68" fmla="*/ 1680 w 2065"/>
                <a:gd name="T69" fmla="*/ 252 h 301"/>
                <a:gd name="T70" fmla="*/ 1680 w 2065"/>
                <a:gd name="T71" fmla="*/ 252 h 301"/>
                <a:gd name="T72" fmla="*/ 1692 w 2065"/>
                <a:gd name="T73" fmla="*/ 180 h 301"/>
                <a:gd name="T74" fmla="*/ 1764 w 2065"/>
                <a:gd name="T75" fmla="*/ 156 h 301"/>
                <a:gd name="T76" fmla="*/ 1836 w 2065"/>
                <a:gd name="T77" fmla="*/ 156 h 301"/>
                <a:gd name="T78" fmla="*/ 1896 w 2065"/>
                <a:gd name="T79" fmla="*/ 216 h 301"/>
                <a:gd name="T80" fmla="*/ 1920 w 2065"/>
                <a:gd name="T81" fmla="*/ 288 h 301"/>
                <a:gd name="T82" fmla="*/ 1884 w 2065"/>
                <a:gd name="T83" fmla="*/ 216 h 301"/>
                <a:gd name="T84" fmla="*/ 1896 w 2065"/>
                <a:gd name="T85" fmla="*/ 144 h 301"/>
                <a:gd name="T86" fmla="*/ 1968 w 2065"/>
                <a:gd name="T87" fmla="*/ 132 h 301"/>
                <a:gd name="T88" fmla="*/ 2040 w 2065"/>
                <a:gd name="T89" fmla="*/ 144 h 301"/>
                <a:gd name="T90" fmla="*/ 2064 w 2065"/>
                <a:gd name="T91" fmla="*/ 216 h 301"/>
                <a:gd name="T92" fmla="*/ 2028 w 2065"/>
                <a:gd name="T93" fmla="*/ 144 h 301"/>
                <a:gd name="T94" fmla="*/ 2028 w 2065"/>
                <a:gd name="T95" fmla="*/ 72 h 3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065"/>
                <a:gd name="T145" fmla="*/ 0 h 301"/>
                <a:gd name="T146" fmla="*/ 2065 w 2065"/>
                <a:gd name="T147" fmla="*/ 301 h 30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065" h="301">
                  <a:moveTo>
                    <a:pt x="0" y="0"/>
                  </a:moveTo>
                  <a:lnTo>
                    <a:pt x="12" y="36"/>
                  </a:lnTo>
                  <a:lnTo>
                    <a:pt x="48" y="60"/>
                  </a:lnTo>
                  <a:lnTo>
                    <a:pt x="60" y="96"/>
                  </a:lnTo>
                  <a:lnTo>
                    <a:pt x="96" y="108"/>
                  </a:lnTo>
                  <a:lnTo>
                    <a:pt x="108" y="144"/>
                  </a:lnTo>
                  <a:lnTo>
                    <a:pt x="96" y="180"/>
                  </a:lnTo>
                  <a:lnTo>
                    <a:pt x="120" y="144"/>
                  </a:lnTo>
                  <a:lnTo>
                    <a:pt x="156" y="144"/>
                  </a:lnTo>
                  <a:lnTo>
                    <a:pt x="192" y="144"/>
                  </a:lnTo>
                  <a:lnTo>
                    <a:pt x="228" y="168"/>
                  </a:lnTo>
                  <a:lnTo>
                    <a:pt x="264" y="180"/>
                  </a:lnTo>
                  <a:lnTo>
                    <a:pt x="300" y="180"/>
                  </a:lnTo>
                  <a:lnTo>
                    <a:pt x="324" y="216"/>
                  </a:lnTo>
                  <a:lnTo>
                    <a:pt x="312" y="252"/>
                  </a:lnTo>
                  <a:lnTo>
                    <a:pt x="336" y="216"/>
                  </a:lnTo>
                  <a:lnTo>
                    <a:pt x="372" y="192"/>
                  </a:lnTo>
                  <a:lnTo>
                    <a:pt x="444" y="192"/>
                  </a:lnTo>
                  <a:lnTo>
                    <a:pt x="480" y="192"/>
                  </a:lnTo>
                  <a:lnTo>
                    <a:pt x="516" y="192"/>
                  </a:lnTo>
                  <a:lnTo>
                    <a:pt x="552" y="192"/>
                  </a:lnTo>
                  <a:lnTo>
                    <a:pt x="564" y="228"/>
                  </a:lnTo>
                  <a:lnTo>
                    <a:pt x="576" y="264"/>
                  </a:lnTo>
                  <a:lnTo>
                    <a:pt x="576" y="228"/>
                  </a:lnTo>
                  <a:lnTo>
                    <a:pt x="576" y="192"/>
                  </a:lnTo>
                  <a:lnTo>
                    <a:pt x="612" y="180"/>
                  </a:lnTo>
                  <a:lnTo>
                    <a:pt x="648" y="180"/>
                  </a:lnTo>
                  <a:lnTo>
                    <a:pt x="684" y="180"/>
                  </a:lnTo>
                  <a:lnTo>
                    <a:pt x="720" y="180"/>
                  </a:lnTo>
                  <a:lnTo>
                    <a:pt x="756" y="180"/>
                  </a:lnTo>
                  <a:lnTo>
                    <a:pt x="792" y="180"/>
                  </a:lnTo>
                  <a:lnTo>
                    <a:pt x="828" y="180"/>
                  </a:lnTo>
                  <a:lnTo>
                    <a:pt x="864" y="192"/>
                  </a:lnTo>
                  <a:lnTo>
                    <a:pt x="864" y="228"/>
                  </a:lnTo>
                  <a:lnTo>
                    <a:pt x="864" y="264"/>
                  </a:lnTo>
                  <a:lnTo>
                    <a:pt x="864" y="300"/>
                  </a:lnTo>
                  <a:lnTo>
                    <a:pt x="864" y="264"/>
                  </a:lnTo>
                  <a:lnTo>
                    <a:pt x="864" y="228"/>
                  </a:lnTo>
                  <a:lnTo>
                    <a:pt x="852" y="192"/>
                  </a:lnTo>
                  <a:lnTo>
                    <a:pt x="888" y="192"/>
                  </a:lnTo>
                  <a:lnTo>
                    <a:pt x="924" y="180"/>
                  </a:lnTo>
                  <a:lnTo>
                    <a:pt x="960" y="180"/>
                  </a:lnTo>
                  <a:lnTo>
                    <a:pt x="996" y="180"/>
                  </a:lnTo>
                  <a:lnTo>
                    <a:pt x="1032" y="180"/>
                  </a:lnTo>
                  <a:lnTo>
                    <a:pt x="1068" y="180"/>
                  </a:lnTo>
                  <a:lnTo>
                    <a:pt x="1104" y="180"/>
                  </a:lnTo>
                  <a:lnTo>
                    <a:pt x="1140" y="204"/>
                  </a:lnTo>
                  <a:lnTo>
                    <a:pt x="1140" y="240"/>
                  </a:lnTo>
                  <a:lnTo>
                    <a:pt x="1152" y="276"/>
                  </a:lnTo>
                  <a:lnTo>
                    <a:pt x="1152" y="240"/>
                  </a:lnTo>
                  <a:lnTo>
                    <a:pt x="1152" y="204"/>
                  </a:lnTo>
                  <a:lnTo>
                    <a:pt x="1188" y="180"/>
                  </a:lnTo>
                  <a:lnTo>
                    <a:pt x="1224" y="180"/>
                  </a:lnTo>
                  <a:lnTo>
                    <a:pt x="1260" y="168"/>
                  </a:lnTo>
                  <a:lnTo>
                    <a:pt x="1296" y="168"/>
                  </a:lnTo>
                  <a:lnTo>
                    <a:pt x="1332" y="168"/>
                  </a:lnTo>
                  <a:lnTo>
                    <a:pt x="1368" y="180"/>
                  </a:lnTo>
                  <a:lnTo>
                    <a:pt x="1404" y="192"/>
                  </a:lnTo>
                  <a:lnTo>
                    <a:pt x="1440" y="204"/>
                  </a:lnTo>
                  <a:lnTo>
                    <a:pt x="1452" y="240"/>
                  </a:lnTo>
                  <a:lnTo>
                    <a:pt x="1452" y="276"/>
                  </a:lnTo>
                  <a:lnTo>
                    <a:pt x="1452" y="240"/>
                  </a:lnTo>
                  <a:lnTo>
                    <a:pt x="1464" y="204"/>
                  </a:lnTo>
                  <a:lnTo>
                    <a:pt x="1500" y="192"/>
                  </a:lnTo>
                  <a:lnTo>
                    <a:pt x="1536" y="180"/>
                  </a:lnTo>
                  <a:lnTo>
                    <a:pt x="1572" y="180"/>
                  </a:lnTo>
                  <a:lnTo>
                    <a:pt x="1608" y="180"/>
                  </a:lnTo>
                  <a:lnTo>
                    <a:pt x="1644" y="180"/>
                  </a:lnTo>
                  <a:lnTo>
                    <a:pt x="1668" y="216"/>
                  </a:lnTo>
                  <a:lnTo>
                    <a:pt x="1680" y="252"/>
                  </a:lnTo>
                  <a:lnTo>
                    <a:pt x="1680" y="288"/>
                  </a:lnTo>
                  <a:lnTo>
                    <a:pt x="1680" y="252"/>
                  </a:lnTo>
                  <a:lnTo>
                    <a:pt x="1680" y="216"/>
                  </a:lnTo>
                  <a:lnTo>
                    <a:pt x="1692" y="180"/>
                  </a:lnTo>
                  <a:lnTo>
                    <a:pt x="1728" y="168"/>
                  </a:lnTo>
                  <a:lnTo>
                    <a:pt x="1764" y="156"/>
                  </a:lnTo>
                  <a:lnTo>
                    <a:pt x="1800" y="156"/>
                  </a:lnTo>
                  <a:lnTo>
                    <a:pt x="1836" y="156"/>
                  </a:lnTo>
                  <a:lnTo>
                    <a:pt x="1872" y="180"/>
                  </a:lnTo>
                  <a:lnTo>
                    <a:pt x="1896" y="216"/>
                  </a:lnTo>
                  <a:lnTo>
                    <a:pt x="1908" y="252"/>
                  </a:lnTo>
                  <a:lnTo>
                    <a:pt x="1920" y="288"/>
                  </a:lnTo>
                  <a:lnTo>
                    <a:pt x="1908" y="252"/>
                  </a:lnTo>
                  <a:lnTo>
                    <a:pt x="1884" y="216"/>
                  </a:lnTo>
                  <a:lnTo>
                    <a:pt x="1872" y="180"/>
                  </a:lnTo>
                  <a:lnTo>
                    <a:pt x="1896" y="144"/>
                  </a:lnTo>
                  <a:lnTo>
                    <a:pt x="1932" y="132"/>
                  </a:lnTo>
                  <a:lnTo>
                    <a:pt x="1968" y="132"/>
                  </a:lnTo>
                  <a:lnTo>
                    <a:pt x="2004" y="120"/>
                  </a:lnTo>
                  <a:lnTo>
                    <a:pt x="2040" y="144"/>
                  </a:lnTo>
                  <a:lnTo>
                    <a:pt x="2052" y="180"/>
                  </a:lnTo>
                  <a:lnTo>
                    <a:pt x="2064" y="216"/>
                  </a:lnTo>
                  <a:lnTo>
                    <a:pt x="2052" y="180"/>
                  </a:lnTo>
                  <a:lnTo>
                    <a:pt x="2028" y="144"/>
                  </a:lnTo>
                  <a:lnTo>
                    <a:pt x="2004" y="108"/>
                  </a:lnTo>
                  <a:lnTo>
                    <a:pt x="2028" y="72"/>
                  </a:lnTo>
                  <a:lnTo>
                    <a:pt x="2064" y="48"/>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2" name="Freeform 17"/>
            <p:cNvSpPr>
              <a:spLocks/>
            </p:cNvSpPr>
            <p:nvPr/>
          </p:nvSpPr>
          <p:spPr bwMode="auto">
            <a:xfrm>
              <a:off x="673" y="2103"/>
              <a:ext cx="1271" cy="483"/>
            </a:xfrm>
            <a:custGeom>
              <a:avLst/>
              <a:gdLst>
                <a:gd name="T0" fmla="*/ 36 w 1933"/>
                <a:gd name="T1" fmla="*/ 540 h 601"/>
                <a:gd name="T2" fmla="*/ 108 w 1933"/>
                <a:gd name="T3" fmla="*/ 540 h 601"/>
                <a:gd name="T4" fmla="*/ 180 w 1933"/>
                <a:gd name="T5" fmla="*/ 528 h 601"/>
                <a:gd name="T6" fmla="*/ 264 w 1933"/>
                <a:gd name="T7" fmla="*/ 492 h 601"/>
                <a:gd name="T8" fmla="*/ 336 w 1933"/>
                <a:gd name="T9" fmla="*/ 456 h 601"/>
                <a:gd name="T10" fmla="*/ 372 w 1933"/>
                <a:gd name="T11" fmla="*/ 384 h 601"/>
                <a:gd name="T12" fmla="*/ 396 w 1933"/>
                <a:gd name="T13" fmla="*/ 312 h 601"/>
                <a:gd name="T14" fmla="*/ 420 w 1933"/>
                <a:gd name="T15" fmla="*/ 240 h 601"/>
                <a:gd name="T16" fmla="*/ 432 w 1933"/>
                <a:gd name="T17" fmla="*/ 168 h 601"/>
                <a:gd name="T18" fmla="*/ 444 w 1933"/>
                <a:gd name="T19" fmla="*/ 96 h 601"/>
                <a:gd name="T20" fmla="*/ 456 w 1933"/>
                <a:gd name="T21" fmla="*/ 96 h 601"/>
                <a:gd name="T22" fmla="*/ 456 w 1933"/>
                <a:gd name="T23" fmla="*/ 168 h 601"/>
                <a:gd name="T24" fmla="*/ 432 w 1933"/>
                <a:gd name="T25" fmla="*/ 240 h 601"/>
                <a:gd name="T26" fmla="*/ 408 w 1933"/>
                <a:gd name="T27" fmla="*/ 312 h 601"/>
                <a:gd name="T28" fmla="*/ 384 w 1933"/>
                <a:gd name="T29" fmla="*/ 384 h 601"/>
                <a:gd name="T30" fmla="*/ 420 w 1933"/>
                <a:gd name="T31" fmla="*/ 420 h 601"/>
                <a:gd name="T32" fmla="*/ 492 w 1933"/>
                <a:gd name="T33" fmla="*/ 396 h 601"/>
                <a:gd name="T34" fmla="*/ 564 w 1933"/>
                <a:gd name="T35" fmla="*/ 384 h 601"/>
                <a:gd name="T36" fmla="*/ 636 w 1933"/>
                <a:gd name="T37" fmla="*/ 384 h 601"/>
                <a:gd name="T38" fmla="*/ 708 w 1933"/>
                <a:gd name="T39" fmla="*/ 384 h 601"/>
                <a:gd name="T40" fmla="*/ 780 w 1933"/>
                <a:gd name="T41" fmla="*/ 396 h 601"/>
                <a:gd name="T42" fmla="*/ 852 w 1933"/>
                <a:gd name="T43" fmla="*/ 384 h 601"/>
                <a:gd name="T44" fmla="*/ 876 w 1933"/>
                <a:gd name="T45" fmla="*/ 312 h 601"/>
                <a:gd name="T46" fmla="*/ 936 w 1933"/>
                <a:gd name="T47" fmla="*/ 252 h 601"/>
                <a:gd name="T48" fmla="*/ 984 w 1933"/>
                <a:gd name="T49" fmla="*/ 180 h 601"/>
                <a:gd name="T50" fmla="*/ 996 w 1933"/>
                <a:gd name="T51" fmla="*/ 108 h 601"/>
                <a:gd name="T52" fmla="*/ 996 w 1933"/>
                <a:gd name="T53" fmla="*/ 36 h 601"/>
                <a:gd name="T54" fmla="*/ 996 w 1933"/>
                <a:gd name="T55" fmla="*/ 36 h 601"/>
                <a:gd name="T56" fmla="*/ 996 w 1933"/>
                <a:gd name="T57" fmla="*/ 108 h 601"/>
                <a:gd name="T58" fmla="*/ 984 w 1933"/>
                <a:gd name="T59" fmla="*/ 180 h 601"/>
                <a:gd name="T60" fmla="*/ 984 w 1933"/>
                <a:gd name="T61" fmla="*/ 252 h 601"/>
                <a:gd name="T62" fmla="*/ 984 w 1933"/>
                <a:gd name="T63" fmla="*/ 324 h 601"/>
                <a:gd name="T64" fmla="*/ 1008 w 1933"/>
                <a:gd name="T65" fmla="*/ 396 h 601"/>
                <a:gd name="T66" fmla="*/ 1080 w 1933"/>
                <a:gd name="T67" fmla="*/ 432 h 601"/>
                <a:gd name="T68" fmla="*/ 1152 w 1933"/>
                <a:gd name="T69" fmla="*/ 444 h 601"/>
                <a:gd name="T70" fmla="*/ 1224 w 1933"/>
                <a:gd name="T71" fmla="*/ 444 h 601"/>
                <a:gd name="T72" fmla="*/ 1296 w 1933"/>
                <a:gd name="T73" fmla="*/ 444 h 601"/>
                <a:gd name="T74" fmla="*/ 1356 w 1933"/>
                <a:gd name="T75" fmla="*/ 396 h 601"/>
                <a:gd name="T76" fmla="*/ 1416 w 1933"/>
                <a:gd name="T77" fmla="*/ 324 h 601"/>
                <a:gd name="T78" fmla="*/ 1464 w 1933"/>
                <a:gd name="T79" fmla="*/ 252 h 601"/>
                <a:gd name="T80" fmla="*/ 1500 w 1933"/>
                <a:gd name="T81" fmla="*/ 180 h 601"/>
                <a:gd name="T82" fmla="*/ 1548 w 1933"/>
                <a:gd name="T83" fmla="*/ 96 h 601"/>
                <a:gd name="T84" fmla="*/ 1524 w 1933"/>
                <a:gd name="T85" fmla="*/ 168 h 601"/>
                <a:gd name="T86" fmla="*/ 1476 w 1933"/>
                <a:gd name="T87" fmla="*/ 240 h 601"/>
                <a:gd name="T88" fmla="*/ 1416 w 1933"/>
                <a:gd name="T89" fmla="*/ 312 h 601"/>
                <a:gd name="T90" fmla="*/ 1380 w 1933"/>
                <a:gd name="T91" fmla="*/ 384 h 601"/>
                <a:gd name="T92" fmla="*/ 1404 w 1933"/>
                <a:gd name="T93" fmla="*/ 420 h 601"/>
                <a:gd name="T94" fmla="*/ 1476 w 1933"/>
                <a:gd name="T95" fmla="*/ 444 h 601"/>
                <a:gd name="T96" fmla="*/ 1548 w 1933"/>
                <a:gd name="T97" fmla="*/ 468 h 601"/>
                <a:gd name="T98" fmla="*/ 1620 w 1933"/>
                <a:gd name="T99" fmla="*/ 480 h 601"/>
                <a:gd name="T100" fmla="*/ 1680 w 1933"/>
                <a:gd name="T101" fmla="*/ 540 h 601"/>
                <a:gd name="T102" fmla="*/ 1752 w 1933"/>
                <a:gd name="T103" fmla="*/ 516 h 601"/>
                <a:gd name="T104" fmla="*/ 1800 w 1933"/>
                <a:gd name="T105" fmla="*/ 444 h 601"/>
                <a:gd name="T106" fmla="*/ 1860 w 1933"/>
                <a:gd name="T107" fmla="*/ 384 h 601"/>
                <a:gd name="T108" fmla="*/ 1932 w 1933"/>
                <a:gd name="T109" fmla="*/ 348 h 601"/>
                <a:gd name="T110" fmla="*/ 1860 w 1933"/>
                <a:gd name="T111" fmla="*/ 396 h 601"/>
                <a:gd name="T112" fmla="*/ 1788 w 1933"/>
                <a:gd name="T113" fmla="*/ 444 h 601"/>
                <a:gd name="T114" fmla="*/ 1752 w 1933"/>
                <a:gd name="T115" fmla="*/ 516 h 601"/>
                <a:gd name="T116" fmla="*/ 1752 w 1933"/>
                <a:gd name="T117" fmla="*/ 588 h 60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933"/>
                <a:gd name="T178" fmla="*/ 0 h 601"/>
                <a:gd name="T179" fmla="*/ 1933 w 1933"/>
                <a:gd name="T180" fmla="*/ 601 h 60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933" h="601">
                  <a:moveTo>
                    <a:pt x="0" y="564"/>
                  </a:moveTo>
                  <a:lnTo>
                    <a:pt x="36" y="540"/>
                  </a:lnTo>
                  <a:lnTo>
                    <a:pt x="72" y="540"/>
                  </a:lnTo>
                  <a:lnTo>
                    <a:pt x="108" y="540"/>
                  </a:lnTo>
                  <a:lnTo>
                    <a:pt x="144" y="528"/>
                  </a:lnTo>
                  <a:lnTo>
                    <a:pt x="180" y="528"/>
                  </a:lnTo>
                  <a:lnTo>
                    <a:pt x="228" y="504"/>
                  </a:lnTo>
                  <a:lnTo>
                    <a:pt x="264" y="492"/>
                  </a:lnTo>
                  <a:lnTo>
                    <a:pt x="300" y="468"/>
                  </a:lnTo>
                  <a:lnTo>
                    <a:pt x="336" y="456"/>
                  </a:lnTo>
                  <a:lnTo>
                    <a:pt x="360" y="420"/>
                  </a:lnTo>
                  <a:lnTo>
                    <a:pt x="372" y="384"/>
                  </a:lnTo>
                  <a:lnTo>
                    <a:pt x="384" y="348"/>
                  </a:lnTo>
                  <a:lnTo>
                    <a:pt x="396" y="312"/>
                  </a:lnTo>
                  <a:lnTo>
                    <a:pt x="408" y="276"/>
                  </a:lnTo>
                  <a:lnTo>
                    <a:pt x="420" y="240"/>
                  </a:lnTo>
                  <a:lnTo>
                    <a:pt x="432" y="204"/>
                  </a:lnTo>
                  <a:lnTo>
                    <a:pt x="432" y="168"/>
                  </a:lnTo>
                  <a:lnTo>
                    <a:pt x="444" y="132"/>
                  </a:lnTo>
                  <a:lnTo>
                    <a:pt x="444" y="96"/>
                  </a:lnTo>
                  <a:lnTo>
                    <a:pt x="456" y="60"/>
                  </a:lnTo>
                  <a:lnTo>
                    <a:pt x="456" y="96"/>
                  </a:lnTo>
                  <a:lnTo>
                    <a:pt x="456" y="132"/>
                  </a:lnTo>
                  <a:lnTo>
                    <a:pt x="456" y="168"/>
                  </a:lnTo>
                  <a:lnTo>
                    <a:pt x="444" y="204"/>
                  </a:lnTo>
                  <a:lnTo>
                    <a:pt x="432" y="240"/>
                  </a:lnTo>
                  <a:lnTo>
                    <a:pt x="432" y="276"/>
                  </a:lnTo>
                  <a:lnTo>
                    <a:pt x="408" y="312"/>
                  </a:lnTo>
                  <a:lnTo>
                    <a:pt x="396" y="348"/>
                  </a:lnTo>
                  <a:lnTo>
                    <a:pt x="384" y="384"/>
                  </a:lnTo>
                  <a:lnTo>
                    <a:pt x="384" y="420"/>
                  </a:lnTo>
                  <a:lnTo>
                    <a:pt x="420" y="420"/>
                  </a:lnTo>
                  <a:lnTo>
                    <a:pt x="456" y="408"/>
                  </a:lnTo>
                  <a:lnTo>
                    <a:pt x="492" y="396"/>
                  </a:lnTo>
                  <a:lnTo>
                    <a:pt x="528" y="384"/>
                  </a:lnTo>
                  <a:lnTo>
                    <a:pt x="564" y="384"/>
                  </a:lnTo>
                  <a:lnTo>
                    <a:pt x="600" y="384"/>
                  </a:lnTo>
                  <a:lnTo>
                    <a:pt x="636" y="384"/>
                  </a:lnTo>
                  <a:lnTo>
                    <a:pt x="672" y="384"/>
                  </a:lnTo>
                  <a:lnTo>
                    <a:pt x="708" y="384"/>
                  </a:lnTo>
                  <a:lnTo>
                    <a:pt x="744" y="396"/>
                  </a:lnTo>
                  <a:lnTo>
                    <a:pt x="780" y="396"/>
                  </a:lnTo>
                  <a:lnTo>
                    <a:pt x="816" y="408"/>
                  </a:lnTo>
                  <a:lnTo>
                    <a:pt x="852" y="384"/>
                  </a:lnTo>
                  <a:lnTo>
                    <a:pt x="864" y="348"/>
                  </a:lnTo>
                  <a:lnTo>
                    <a:pt x="876" y="312"/>
                  </a:lnTo>
                  <a:lnTo>
                    <a:pt x="900" y="276"/>
                  </a:lnTo>
                  <a:lnTo>
                    <a:pt x="936" y="252"/>
                  </a:lnTo>
                  <a:lnTo>
                    <a:pt x="960" y="216"/>
                  </a:lnTo>
                  <a:lnTo>
                    <a:pt x="984" y="180"/>
                  </a:lnTo>
                  <a:lnTo>
                    <a:pt x="996" y="144"/>
                  </a:lnTo>
                  <a:lnTo>
                    <a:pt x="996" y="108"/>
                  </a:lnTo>
                  <a:lnTo>
                    <a:pt x="996" y="72"/>
                  </a:lnTo>
                  <a:lnTo>
                    <a:pt x="996" y="36"/>
                  </a:lnTo>
                  <a:lnTo>
                    <a:pt x="996" y="0"/>
                  </a:lnTo>
                  <a:lnTo>
                    <a:pt x="996" y="36"/>
                  </a:lnTo>
                  <a:lnTo>
                    <a:pt x="996" y="72"/>
                  </a:lnTo>
                  <a:lnTo>
                    <a:pt x="996" y="108"/>
                  </a:lnTo>
                  <a:lnTo>
                    <a:pt x="984" y="144"/>
                  </a:lnTo>
                  <a:lnTo>
                    <a:pt x="984" y="180"/>
                  </a:lnTo>
                  <a:lnTo>
                    <a:pt x="984" y="216"/>
                  </a:lnTo>
                  <a:lnTo>
                    <a:pt x="984" y="252"/>
                  </a:lnTo>
                  <a:lnTo>
                    <a:pt x="984" y="288"/>
                  </a:lnTo>
                  <a:lnTo>
                    <a:pt x="984" y="324"/>
                  </a:lnTo>
                  <a:lnTo>
                    <a:pt x="996" y="360"/>
                  </a:lnTo>
                  <a:lnTo>
                    <a:pt x="1008" y="396"/>
                  </a:lnTo>
                  <a:lnTo>
                    <a:pt x="1044" y="408"/>
                  </a:lnTo>
                  <a:lnTo>
                    <a:pt x="1080" y="432"/>
                  </a:lnTo>
                  <a:lnTo>
                    <a:pt x="1116" y="444"/>
                  </a:lnTo>
                  <a:lnTo>
                    <a:pt x="1152" y="444"/>
                  </a:lnTo>
                  <a:lnTo>
                    <a:pt x="1188" y="444"/>
                  </a:lnTo>
                  <a:lnTo>
                    <a:pt x="1224" y="444"/>
                  </a:lnTo>
                  <a:lnTo>
                    <a:pt x="1260" y="444"/>
                  </a:lnTo>
                  <a:lnTo>
                    <a:pt x="1296" y="444"/>
                  </a:lnTo>
                  <a:lnTo>
                    <a:pt x="1332" y="432"/>
                  </a:lnTo>
                  <a:lnTo>
                    <a:pt x="1356" y="396"/>
                  </a:lnTo>
                  <a:lnTo>
                    <a:pt x="1392" y="360"/>
                  </a:lnTo>
                  <a:lnTo>
                    <a:pt x="1416" y="324"/>
                  </a:lnTo>
                  <a:lnTo>
                    <a:pt x="1440" y="288"/>
                  </a:lnTo>
                  <a:lnTo>
                    <a:pt x="1464" y="252"/>
                  </a:lnTo>
                  <a:lnTo>
                    <a:pt x="1488" y="216"/>
                  </a:lnTo>
                  <a:lnTo>
                    <a:pt x="1500" y="180"/>
                  </a:lnTo>
                  <a:lnTo>
                    <a:pt x="1536" y="132"/>
                  </a:lnTo>
                  <a:lnTo>
                    <a:pt x="1548" y="96"/>
                  </a:lnTo>
                  <a:lnTo>
                    <a:pt x="1548" y="132"/>
                  </a:lnTo>
                  <a:lnTo>
                    <a:pt x="1524" y="168"/>
                  </a:lnTo>
                  <a:lnTo>
                    <a:pt x="1500" y="204"/>
                  </a:lnTo>
                  <a:lnTo>
                    <a:pt x="1476" y="240"/>
                  </a:lnTo>
                  <a:lnTo>
                    <a:pt x="1452" y="276"/>
                  </a:lnTo>
                  <a:lnTo>
                    <a:pt x="1416" y="312"/>
                  </a:lnTo>
                  <a:lnTo>
                    <a:pt x="1392" y="348"/>
                  </a:lnTo>
                  <a:lnTo>
                    <a:pt x="1380" y="384"/>
                  </a:lnTo>
                  <a:lnTo>
                    <a:pt x="1368" y="420"/>
                  </a:lnTo>
                  <a:lnTo>
                    <a:pt x="1404" y="420"/>
                  </a:lnTo>
                  <a:lnTo>
                    <a:pt x="1440" y="432"/>
                  </a:lnTo>
                  <a:lnTo>
                    <a:pt x="1476" y="444"/>
                  </a:lnTo>
                  <a:lnTo>
                    <a:pt x="1512" y="456"/>
                  </a:lnTo>
                  <a:lnTo>
                    <a:pt x="1548" y="468"/>
                  </a:lnTo>
                  <a:lnTo>
                    <a:pt x="1584" y="468"/>
                  </a:lnTo>
                  <a:lnTo>
                    <a:pt x="1620" y="480"/>
                  </a:lnTo>
                  <a:lnTo>
                    <a:pt x="1656" y="504"/>
                  </a:lnTo>
                  <a:lnTo>
                    <a:pt x="1680" y="540"/>
                  </a:lnTo>
                  <a:lnTo>
                    <a:pt x="1716" y="540"/>
                  </a:lnTo>
                  <a:lnTo>
                    <a:pt x="1752" y="516"/>
                  </a:lnTo>
                  <a:lnTo>
                    <a:pt x="1776" y="480"/>
                  </a:lnTo>
                  <a:lnTo>
                    <a:pt x="1800" y="444"/>
                  </a:lnTo>
                  <a:lnTo>
                    <a:pt x="1836" y="420"/>
                  </a:lnTo>
                  <a:lnTo>
                    <a:pt x="1860" y="384"/>
                  </a:lnTo>
                  <a:lnTo>
                    <a:pt x="1896" y="372"/>
                  </a:lnTo>
                  <a:lnTo>
                    <a:pt x="1932" y="348"/>
                  </a:lnTo>
                  <a:lnTo>
                    <a:pt x="1896" y="372"/>
                  </a:lnTo>
                  <a:lnTo>
                    <a:pt x="1860" y="396"/>
                  </a:lnTo>
                  <a:lnTo>
                    <a:pt x="1824" y="420"/>
                  </a:lnTo>
                  <a:lnTo>
                    <a:pt x="1788" y="444"/>
                  </a:lnTo>
                  <a:lnTo>
                    <a:pt x="1776" y="480"/>
                  </a:lnTo>
                  <a:lnTo>
                    <a:pt x="1752" y="516"/>
                  </a:lnTo>
                  <a:lnTo>
                    <a:pt x="1740" y="552"/>
                  </a:lnTo>
                  <a:lnTo>
                    <a:pt x="1752" y="588"/>
                  </a:lnTo>
                  <a:lnTo>
                    <a:pt x="1788" y="60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3" name="Freeform 18"/>
            <p:cNvSpPr>
              <a:spLocks/>
            </p:cNvSpPr>
            <p:nvPr/>
          </p:nvSpPr>
          <p:spPr bwMode="auto">
            <a:xfrm>
              <a:off x="925" y="2412"/>
              <a:ext cx="324" cy="223"/>
            </a:xfrm>
            <a:custGeom>
              <a:avLst/>
              <a:gdLst>
                <a:gd name="T0" fmla="*/ 0 w 493"/>
                <a:gd name="T1" fmla="*/ 36 h 277"/>
                <a:gd name="T2" fmla="*/ 24 w 493"/>
                <a:gd name="T3" fmla="*/ 72 h 277"/>
                <a:gd name="T4" fmla="*/ 36 w 493"/>
                <a:gd name="T5" fmla="*/ 108 h 277"/>
                <a:gd name="T6" fmla="*/ 60 w 493"/>
                <a:gd name="T7" fmla="*/ 144 h 277"/>
                <a:gd name="T8" fmla="*/ 72 w 493"/>
                <a:gd name="T9" fmla="*/ 180 h 277"/>
                <a:gd name="T10" fmla="*/ 72 w 493"/>
                <a:gd name="T11" fmla="*/ 216 h 277"/>
                <a:gd name="T12" fmla="*/ 72 w 493"/>
                <a:gd name="T13" fmla="*/ 252 h 277"/>
                <a:gd name="T14" fmla="*/ 108 w 493"/>
                <a:gd name="T15" fmla="*/ 276 h 277"/>
                <a:gd name="T16" fmla="*/ 144 w 493"/>
                <a:gd name="T17" fmla="*/ 276 h 277"/>
                <a:gd name="T18" fmla="*/ 180 w 493"/>
                <a:gd name="T19" fmla="*/ 276 h 277"/>
                <a:gd name="T20" fmla="*/ 216 w 493"/>
                <a:gd name="T21" fmla="*/ 276 h 277"/>
                <a:gd name="T22" fmla="*/ 252 w 493"/>
                <a:gd name="T23" fmla="*/ 276 h 277"/>
                <a:gd name="T24" fmla="*/ 288 w 493"/>
                <a:gd name="T25" fmla="*/ 276 h 277"/>
                <a:gd name="T26" fmla="*/ 324 w 493"/>
                <a:gd name="T27" fmla="*/ 276 h 277"/>
                <a:gd name="T28" fmla="*/ 360 w 493"/>
                <a:gd name="T29" fmla="*/ 276 h 277"/>
                <a:gd name="T30" fmla="*/ 396 w 493"/>
                <a:gd name="T31" fmla="*/ 276 h 277"/>
                <a:gd name="T32" fmla="*/ 432 w 493"/>
                <a:gd name="T33" fmla="*/ 276 h 277"/>
                <a:gd name="T34" fmla="*/ 468 w 493"/>
                <a:gd name="T35" fmla="*/ 252 h 277"/>
                <a:gd name="T36" fmla="*/ 468 w 493"/>
                <a:gd name="T37" fmla="*/ 216 h 277"/>
                <a:gd name="T38" fmla="*/ 480 w 493"/>
                <a:gd name="T39" fmla="*/ 180 h 277"/>
                <a:gd name="T40" fmla="*/ 492 w 493"/>
                <a:gd name="T41" fmla="*/ 144 h 277"/>
                <a:gd name="T42" fmla="*/ 492 w 493"/>
                <a:gd name="T43" fmla="*/ 108 h 277"/>
                <a:gd name="T44" fmla="*/ 492 w 493"/>
                <a:gd name="T45" fmla="*/ 72 h 277"/>
                <a:gd name="T46" fmla="*/ 492 w 493"/>
                <a:gd name="T47" fmla="*/ 36 h 277"/>
                <a:gd name="T48" fmla="*/ 480 w 493"/>
                <a:gd name="T49" fmla="*/ 0 h 27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3"/>
                <a:gd name="T76" fmla="*/ 0 h 277"/>
                <a:gd name="T77" fmla="*/ 493 w 493"/>
                <a:gd name="T78" fmla="*/ 277 h 27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3" h="277">
                  <a:moveTo>
                    <a:pt x="0" y="36"/>
                  </a:moveTo>
                  <a:lnTo>
                    <a:pt x="24" y="72"/>
                  </a:lnTo>
                  <a:lnTo>
                    <a:pt x="36" y="108"/>
                  </a:lnTo>
                  <a:lnTo>
                    <a:pt x="60" y="144"/>
                  </a:lnTo>
                  <a:lnTo>
                    <a:pt x="72" y="180"/>
                  </a:lnTo>
                  <a:lnTo>
                    <a:pt x="72" y="216"/>
                  </a:lnTo>
                  <a:lnTo>
                    <a:pt x="72" y="252"/>
                  </a:lnTo>
                  <a:lnTo>
                    <a:pt x="108" y="276"/>
                  </a:lnTo>
                  <a:lnTo>
                    <a:pt x="144" y="276"/>
                  </a:lnTo>
                  <a:lnTo>
                    <a:pt x="180" y="276"/>
                  </a:lnTo>
                  <a:lnTo>
                    <a:pt x="216" y="276"/>
                  </a:lnTo>
                  <a:lnTo>
                    <a:pt x="252" y="276"/>
                  </a:lnTo>
                  <a:lnTo>
                    <a:pt x="288" y="276"/>
                  </a:lnTo>
                  <a:lnTo>
                    <a:pt x="324" y="276"/>
                  </a:lnTo>
                  <a:lnTo>
                    <a:pt x="360" y="276"/>
                  </a:lnTo>
                  <a:lnTo>
                    <a:pt x="396" y="276"/>
                  </a:lnTo>
                  <a:lnTo>
                    <a:pt x="432" y="276"/>
                  </a:lnTo>
                  <a:lnTo>
                    <a:pt x="468" y="252"/>
                  </a:lnTo>
                  <a:lnTo>
                    <a:pt x="468" y="216"/>
                  </a:lnTo>
                  <a:lnTo>
                    <a:pt x="480" y="180"/>
                  </a:lnTo>
                  <a:lnTo>
                    <a:pt x="492" y="144"/>
                  </a:lnTo>
                  <a:lnTo>
                    <a:pt x="492" y="108"/>
                  </a:lnTo>
                  <a:lnTo>
                    <a:pt x="492" y="72"/>
                  </a:lnTo>
                  <a:lnTo>
                    <a:pt x="492" y="36"/>
                  </a:lnTo>
                  <a:lnTo>
                    <a:pt x="480" y="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4" name="Freeform 19"/>
            <p:cNvSpPr>
              <a:spLocks/>
            </p:cNvSpPr>
            <p:nvPr/>
          </p:nvSpPr>
          <p:spPr bwMode="auto">
            <a:xfrm>
              <a:off x="1462" y="2441"/>
              <a:ext cx="127" cy="194"/>
            </a:xfrm>
            <a:custGeom>
              <a:avLst/>
              <a:gdLst>
                <a:gd name="T0" fmla="*/ 192 w 193"/>
                <a:gd name="T1" fmla="*/ 0 h 241"/>
                <a:gd name="T2" fmla="*/ 156 w 193"/>
                <a:gd name="T3" fmla="*/ 0 h 241"/>
                <a:gd name="T4" fmla="*/ 144 w 193"/>
                <a:gd name="T5" fmla="*/ 36 h 241"/>
                <a:gd name="T6" fmla="*/ 108 w 193"/>
                <a:gd name="T7" fmla="*/ 60 h 241"/>
                <a:gd name="T8" fmla="*/ 96 w 193"/>
                <a:gd name="T9" fmla="*/ 96 h 241"/>
                <a:gd name="T10" fmla="*/ 60 w 193"/>
                <a:gd name="T11" fmla="*/ 120 h 241"/>
                <a:gd name="T12" fmla="*/ 48 w 193"/>
                <a:gd name="T13" fmla="*/ 156 h 241"/>
                <a:gd name="T14" fmla="*/ 36 w 193"/>
                <a:gd name="T15" fmla="*/ 192 h 241"/>
                <a:gd name="T16" fmla="*/ 12 w 193"/>
                <a:gd name="T17" fmla="*/ 228 h 241"/>
                <a:gd name="T18" fmla="*/ 0 w 193"/>
                <a:gd name="T19" fmla="*/ 240 h 24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3"/>
                <a:gd name="T31" fmla="*/ 0 h 241"/>
                <a:gd name="T32" fmla="*/ 193 w 193"/>
                <a:gd name="T33" fmla="*/ 241 h 24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3" h="241">
                  <a:moveTo>
                    <a:pt x="192" y="0"/>
                  </a:moveTo>
                  <a:lnTo>
                    <a:pt x="156" y="0"/>
                  </a:lnTo>
                  <a:lnTo>
                    <a:pt x="144" y="36"/>
                  </a:lnTo>
                  <a:lnTo>
                    <a:pt x="108" y="60"/>
                  </a:lnTo>
                  <a:lnTo>
                    <a:pt x="96" y="96"/>
                  </a:lnTo>
                  <a:lnTo>
                    <a:pt x="60" y="120"/>
                  </a:lnTo>
                  <a:lnTo>
                    <a:pt x="48" y="156"/>
                  </a:lnTo>
                  <a:lnTo>
                    <a:pt x="36" y="192"/>
                  </a:lnTo>
                  <a:lnTo>
                    <a:pt x="12" y="228"/>
                  </a:lnTo>
                  <a:lnTo>
                    <a:pt x="0" y="24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5" name="Freeform 20"/>
            <p:cNvSpPr>
              <a:spLocks/>
            </p:cNvSpPr>
            <p:nvPr/>
          </p:nvSpPr>
          <p:spPr bwMode="auto">
            <a:xfrm>
              <a:off x="546" y="2595"/>
              <a:ext cx="1500" cy="156"/>
            </a:xfrm>
            <a:custGeom>
              <a:avLst/>
              <a:gdLst>
                <a:gd name="T0" fmla="*/ 36 w 2281"/>
                <a:gd name="T1" fmla="*/ 12 h 193"/>
                <a:gd name="T2" fmla="*/ 108 w 2281"/>
                <a:gd name="T3" fmla="*/ 48 h 193"/>
                <a:gd name="T4" fmla="*/ 180 w 2281"/>
                <a:gd name="T5" fmla="*/ 84 h 193"/>
                <a:gd name="T6" fmla="*/ 252 w 2281"/>
                <a:gd name="T7" fmla="*/ 108 h 193"/>
                <a:gd name="T8" fmla="*/ 324 w 2281"/>
                <a:gd name="T9" fmla="*/ 132 h 193"/>
                <a:gd name="T10" fmla="*/ 396 w 2281"/>
                <a:gd name="T11" fmla="*/ 168 h 193"/>
                <a:gd name="T12" fmla="*/ 444 w 2281"/>
                <a:gd name="T13" fmla="*/ 132 h 193"/>
                <a:gd name="T14" fmla="*/ 516 w 2281"/>
                <a:gd name="T15" fmla="*/ 144 h 193"/>
                <a:gd name="T16" fmla="*/ 588 w 2281"/>
                <a:gd name="T17" fmla="*/ 144 h 193"/>
                <a:gd name="T18" fmla="*/ 660 w 2281"/>
                <a:gd name="T19" fmla="*/ 144 h 193"/>
                <a:gd name="T20" fmla="*/ 732 w 2281"/>
                <a:gd name="T21" fmla="*/ 144 h 193"/>
                <a:gd name="T22" fmla="*/ 804 w 2281"/>
                <a:gd name="T23" fmla="*/ 144 h 193"/>
                <a:gd name="T24" fmla="*/ 876 w 2281"/>
                <a:gd name="T25" fmla="*/ 156 h 193"/>
                <a:gd name="T26" fmla="*/ 948 w 2281"/>
                <a:gd name="T27" fmla="*/ 168 h 193"/>
                <a:gd name="T28" fmla="*/ 1020 w 2281"/>
                <a:gd name="T29" fmla="*/ 180 h 193"/>
                <a:gd name="T30" fmla="*/ 1092 w 2281"/>
                <a:gd name="T31" fmla="*/ 192 h 193"/>
                <a:gd name="T32" fmla="*/ 1164 w 2281"/>
                <a:gd name="T33" fmla="*/ 192 h 193"/>
                <a:gd name="T34" fmla="*/ 1236 w 2281"/>
                <a:gd name="T35" fmla="*/ 192 h 193"/>
                <a:gd name="T36" fmla="*/ 1308 w 2281"/>
                <a:gd name="T37" fmla="*/ 192 h 193"/>
                <a:gd name="T38" fmla="*/ 1380 w 2281"/>
                <a:gd name="T39" fmla="*/ 192 h 193"/>
                <a:gd name="T40" fmla="*/ 1452 w 2281"/>
                <a:gd name="T41" fmla="*/ 192 h 193"/>
                <a:gd name="T42" fmla="*/ 1524 w 2281"/>
                <a:gd name="T43" fmla="*/ 192 h 193"/>
                <a:gd name="T44" fmla="*/ 1596 w 2281"/>
                <a:gd name="T45" fmla="*/ 180 h 193"/>
                <a:gd name="T46" fmla="*/ 1668 w 2281"/>
                <a:gd name="T47" fmla="*/ 168 h 193"/>
                <a:gd name="T48" fmla="*/ 1740 w 2281"/>
                <a:gd name="T49" fmla="*/ 168 h 193"/>
                <a:gd name="T50" fmla="*/ 1812 w 2281"/>
                <a:gd name="T51" fmla="*/ 168 h 193"/>
                <a:gd name="T52" fmla="*/ 1884 w 2281"/>
                <a:gd name="T53" fmla="*/ 168 h 193"/>
                <a:gd name="T54" fmla="*/ 1956 w 2281"/>
                <a:gd name="T55" fmla="*/ 180 h 193"/>
                <a:gd name="T56" fmla="*/ 2028 w 2281"/>
                <a:gd name="T57" fmla="*/ 168 h 193"/>
                <a:gd name="T58" fmla="*/ 2100 w 2281"/>
                <a:gd name="T59" fmla="*/ 168 h 193"/>
                <a:gd name="T60" fmla="*/ 2172 w 2281"/>
                <a:gd name="T61" fmla="*/ 144 h 193"/>
                <a:gd name="T62" fmla="*/ 2244 w 2281"/>
                <a:gd name="T63" fmla="*/ 96 h 19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1"/>
                <a:gd name="T97" fmla="*/ 0 h 193"/>
                <a:gd name="T98" fmla="*/ 2281 w 2281"/>
                <a:gd name="T99" fmla="*/ 193 h 19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1" h="193">
                  <a:moveTo>
                    <a:pt x="0" y="0"/>
                  </a:moveTo>
                  <a:lnTo>
                    <a:pt x="36" y="12"/>
                  </a:lnTo>
                  <a:lnTo>
                    <a:pt x="72" y="24"/>
                  </a:lnTo>
                  <a:lnTo>
                    <a:pt x="108" y="48"/>
                  </a:lnTo>
                  <a:lnTo>
                    <a:pt x="144" y="60"/>
                  </a:lnTo>
                  <a:lnTo>
                    <a:pt x="180" y="84"/>
                  </a:lnTo>
                  <a:lnTo>
                    <a:pt x="216" y="96"/>
                  </a:lnTo>
                  <a:lnTo>
                    <a:pt x="252" y="108"/>
                  </a:lnTo>
                  <a:lnTo>
                    <a:pt x="288" y="120"/>
                  </a:lnTo>
                  <a:lnTo>
                    <a:pt x="324" y="132"/>
                  </a:lnTo>
                  <a:lnTo>
                    <a:pt x="360" y="156"/>
                  </a:lnTo>
                  <a:lnTo>
                    <a:pt x="396" y="168"/>
                  </a:lnTo>
                  <a:lnTo>
                    <a:pt x="408" y="132"/>
                  </a:lnTo>
                  <a:lnTo>
                    <a:pt x="444" y="132"/>
                  </a:lnTo>
                  <a:lnTo>
                    <a:pt x="480" y="132"/>
                  </a:lnTo>
                  <a:lnTo>
                    <a:pt x="516" y="144"/>
                  </a:lnTo>
                  <a:lnTo>
                    <a:pt x="552" y="144"/>
                  </a:lnTo>
                  <a:lnTo>
                    <a:pt x="588" y="144"/>
                  </a:lnTo>
                  <a:lnTo>
                    <a:pt x="624" y="144"/>
                  </a:lnTo>
                  <a:lnTo>
                    <a:pt x="660" y="144"/>
                  </a:lnTo>
                  <a:lnTo>
                    <a:pt x="696" y="144"/>
                  </a:lnTo>
                  <a:lnTo>
                    <a:pt x="732" y="144"/>
                  </a:lnTo>
                  <a:lnTo>
                    <a:pt x="768" y="144"/>
                  </a:lnTo>
                  <a:lnTo>
                    <a:pt x="804" y="144"/>
                  </a:lnTo>
                  <a:lnTo>
                    <a:pt x="840" y="156"/>
                  </a:lnTo>
                  <a:lnTo>
                    <a:pt x="876" y="156"/>
                  </a:lnTo>
                  <a:lnTo>
                    <a:pt x="912" y="168"/>
                  </a:lnTo>
                  <a:lnTo>
                    <a:pt x="948" y="168"/>
                  </a:lnTo>
                  <a:lnTo>
                    <a:pt x="984" y="180"/>
                  </a:lnTo>
                  <a:lnTo>
                    <a:pt x="1020" y="180"/>
                  </a:lnTo>
                  <a:lnTo>
                    <a:pt x="1056" y="192"/>
                  </a:lnTo>
                  <a:lnTo>
                    <a:pt x="1092" y="192"/>
                  </a:lnTo>
                  <a:lnTo>
                    <a:pt x="1128" y="192"/>
                  </a:lnTo>
                  <a:lnTo>
                    <a:pt x="1164" y="192"/>
                  </a:lnTo>
                  <a:lnTo>
                    <a:pt x="1200" y="192"/>
                  </a:lnTo>
                  <a:lnTo>
                    <a:pt x="1236" y="192"/>
                  </a:lnTo>
                  <a:lnTo>
                    <a:pt x="1272" y="192"/>
                  </a:lnTo>
                  <a:lnTo>
                    <a:pt x="1308" y="192"/>
                  </a:lnTo>
                  <a:lnTo>
                    <a:pt x="1344" y="192"/>
                  </a:lnTo>
                  <a:lnTo>
                    <a:pt x="1380" y="192"/>
                  </a:lnTo>
                  <a:lnTo>
                    <a:pt x="1416" y="192"/>
                  </a:lnTo>
                  <a:lnTo>
                    <a:pt x="1452" y="192"/>
                  </a:lnTo>
                  <a:lnTo>
                    <a:pt x="1488" y="192"/>
                  </a:lnTo>
                  <a:lnTo>
                    <a:pt x="1524" y="192"/>
                  </a:lnTo>
                  <a:lnTo>
                    <a:pt x="1560" y="192"/>
                  </a:lnTo>
                  <a:lnTo>
                    <a:pt x="1596" y="180"/>
                  </a:lnTo>
                  <a:lnTo>
                    <a:pt x="1632" y="168"/>
                  </a:lnTo>
                  <a:lnTo>
                    <a:pt x="1668" y="168"/>
                  </a:lnTo>
                  <a:lnTo>
                    <a:pt x="1704" y="168"/>
                  </a:lnTo>
                  <a:lnTo>
                    <a:pt x="1740" y="168"/>
                  </a:lnTo>
                  <a:lnTo>
                    <a:pt x="1776" y="168"/>
                  </a:lnTo>
                  <a:lnTo>
                    <a:pt x="1812" y="168"/>
                  </a:lnTo>
                  <a:lnTo>
                    <a:pt x="1848" y="168"/>
                  </a:lnTo>
                  <a:lnTo>
                    <a:pt x="1884" y="168"/>
                  </a:lnTo>
                  <a:lnTo>
                    <a:pt x="1920" y="180"/>
                  </a:lnTo>
                  <a:lnTo>
                    <a:pt x="1956" y="180"/>
                  </a:lnTo>
                  <a:lnTo>
                    <a:pt x="1992" y="180"/>
                  </a:lnTo>
                  <a:lnTo>
                    <a:pt x="2028" y="168"/>
                  </a:lnTo>
                  <a:lnTo>
                    <a:pt x="2064" y="168"/>
                  </a:lnTo>
                  <a:lnTo>
                    <a:pt x="2100" y="168"/>
                  </a:lnTo>
                  <a:lnTo>
                    <a:pt x="2136" y="156"/>
                  </a:lnTo>
                  <a:lnTo>
                    <a:pt x="2172" y="144"/>
                  </a:lnTo>
                  <a:lnTo>
                    <a:pt x="2208" y="120"/>
                  </a:lnTo>
                  <a:lnTo>
                    <a:pt x="2244" y="96"/>
                  </a:lnTo>
                  <a:lnTo>
                    <a:pt x="2280" y="72"/>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6" name="Freeform 21"/>
            <p:cNvSpPr>
              <a:spLocks/>
            </p:cNvSpPr>
            <p:nvPr/>
          </p:nvSpPr>
          <p:spPr bwMode="auto">
            <a:xfrm>
              <a:off x="499" y="2615"/>
              <a:ext cx="174" cy="97"/>
            </a:xfrm>
            <a:custGeom>
              <a:avLst/>
              <a:gdLst>
                <a:gd name="T0" fmla="*/ 264 w 265"/>
                <a:gd name="T1" fmla="*/ 120 h 121"/>
                <a:gd name="T2" fmla="*/ 228 w 265"/>
                <a:gd name="T3" fmla="*/ 108 h 121"/>
                <a:gd name="T4" fmla="*/ 192 w 265"/>
                <a:gd name="T5" fmla="*/ 108 h 121"/>
                <a:gd name="T6" fmla="*/ 156 w 265"/>
                <a:gd name="T7" fmla="*/ 108 h 121"/>
                <a:gd name="T8" fmla="*/ 120 w 265"/>
                <a:gd name="T9" fmla="*/ 108 h 121"/>
                <a:gd name="T10" fmla="*/ 84 w 265"/>
                <a:gd name="T11" fmla="*/ 108 h 121"/>
                <a:gd name="T12" fmla="*/ 48 w 265"/>
                <a:gd name="T13" fmla="*/ 96 h 121"/>
                <a:gd name="T14" fmla="*/ 12 w 265"/>
                <a:gd name="T15" fmla="*/ 72 h 121"/>
                <a:gd name="T16" fmla="*/ 0 w 265"/>
                <a:gd name="T17" fmla="*/ 36 h 121"/>
                <a:gd name="T18" fmla="*/ 0 w 265"/>
                <a:gd name="T19" fmla="*/ 0 h 1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5"/>
                <a:gd name="T31" fmla="*/ 0 h 121"/>
                <a:gd name="T32" fmla="*/ 265 w 265"/>
                <a:gd name="T33" fmla="*/ 121 h 12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5" h="121">
                  <a:moveTo>
                    <a:pt x="264" y="120"/>
                  </a:moveTo>
                  <a:lnTo>
                    <a:pt x="228" y="108"/>
                  </a:lnTo>
                  <a:lnTo>
                    <a:pt x="192" y="108"/>
                  </a:lnTo>
                  <a:lnTo>
                    <a:pt x="156" y="108"/>
                  </a:lnTo>
                  <a:lnTo>
                    <a:pt x="120" y="108"/>
                  </a:lnTo>
                  <a:lnTo>
                    <a:pt x="84" y="108"/>
                  </a:lnTo>
                  <a:lnTo>
                    <a:pt x="48" y="96"/>
                  </a:lnTo>
                  <a:lnTo>
                    <a:pt x="12" y="72"/>
                  </a:lnTo>
                  <a:lnTo>
                    <a:pt x="0" y="36"/>
                  </a:lnTo>
                  <a:lnTo>
                    <a:pt x="0" y="0"/>
                  </a:lnTo>
                </a:path>
              </a:pathLst>
            </a:custGeom>
            <a:solidFill>
              <a:srgbClr val="006600"/>
            </a:solidFill>
            <a:ln w="12700" cap="rnd" cmpd="sng">
              <a:solidFill>
                <a:schemeClr val="bg2"/>
              </a:solidFill>
              <a:prstDash val="solid"/>
              <a:round/>
              <a:headEnd type="none" w="sm" len="sm"/>
              <a:tailEnd type="none" w="sm" len="sm"/>
            </a:ln>
          </p:spPr>
          <p:txBody>
            <a:bodyPr/>
            <a:lstStyle/>
            <a:p>
              <a:endParaRPr lang="en-US"/>
            </a:p>
          </p:txBody>
        </p:sp>
        <p:sp>
          <p:nvSpPr>
            <p:cNvPr id="3097" name="Freeform 22"/>
            <p:cNvSpPr>
              <a:spLocks/>
            </p:cNvSpPr>
            <p:nvPr/>
          </p:nvSpPr>
          <p:spPr bwMode="auto">
            <a:xfrm>
              <a:off x="925" y="2412"/>
              <a:ext cx="309" cy="30"/>
            </a:xfrm>
            <a:custGeom>
              <a:avLst/>
              <a:gdLst>
                <a:gd name="T0" fmla="*/ 0 w 469"/>
                <a:gd name="T1" fmla="*/ 36 h 37"/>
                <a:gd name="T2" fmla="*/ 36 w 469"/>
                <a:gd name="T3" fmla="*/ 24 h 37"/>
                <a:gd name="T4" fmla="*/ 72 w 469"/>
                <a:gd name="T5" fmla="*/ 24 h 37"/>
                <a:gd name="T6" fmla="*/ 108 w 469"/>
                <a:gd name="T7" fmla="*/ 12 h 37"/>
                <a:gd name="T8" fmla="*/ 144 w 469"/>
                <a:gd name="T9" fmla="*/ 12 h 37"/>
                <a:gd name="T10" fmla="*/ 180 w 469"/>
                <a:gd name="T11" fmla="*/ 12 h 37"/>
                <a:gd name="T12" fmla="*/ 216 w 469"/>
                <a:gd name="T13" fmla="*/ 12 h 37"/>
                <a:gd name="T14" fmla="*/ 252 w 469"/>
                <a:gd name="T15" fmla="*/ 12 h 37"/>
                <a:gd name="T16" fmla="*/ 288 w 469"/>
                <a:gd name="T17" fmla="*/ 12 h 37"/>
                <a:gd name="T18" fmla="*/ 324 w 469"/>
                <a:gd name="T19" fmla="*/ 12 h 37"/>
                <a:gd name="T20" fmla="*/ 360 w 469"/>
                <a:gd name="T21" fmla="*/ 12 h 37"/>
                <a:gd name="T22" fmla="*/ 396 w 469"/>
                <a:gd name="T23" fmla="*/ 12 h 37"/>
                <a:gd name="T24" fmla="*/ 432 w 469"/>
                <a:gd name="T25" fmla="*/ 12 h 37"/>
                <a:gd name="T26" fmla="*/ 468 w 469"/>
                <a:gd name="T27" fmla="*/ 0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9"/>
                <a:gd name="T43" fmla="*/ 0 h 37"/>
                <a:gd name="T44" fmla="*/ 469 w 469"/>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9" h="37">
                  <a:moveTo>
                    <a:pt x="0" y="36"/>
                  </a:moveTo>
                  <a:lnTo>
                    <a:pt x="36" y="24"/>
                  </a:lnTo>
                  <a:lnTo>
                    <a:pt x="72" y="24"/>
                  </a:lnTo>
                  <a:lnTo>
                    <a:pt x="108" y="12"/>
                  </a:lnTo>
                  <a:lnTo>
                    <a:pt x="144" y="12"/>
                  </a:lnTo>
                  <a:lnTo>
                    <a:pt x="180" y="12"/>
                  </a:lnTo>
                  <a:lnTo>
                    <a:pt x="216" y="12"/>
                  </a:lnTo>
                  <a:lnTo>
                    <a:pt x="252" y="12"/>
                  </a:lnTo>
                  <a:lnTo>
                    <a:pt x="288" y="12"/>
                  </a:lnTo>
                  <a:lnTo>
                    <a:pt x="324" y="12"/>
                  </a:lnTo>
                  <a:lnTo>
                    <a:pt x="360" y="12"/>
                  </a:lnTo>
                  <a:lnTo>
                    <a:pt x="396" y="12"/>
                  </a:lnTo>
                  <a:lnTo>
                    <a:pt x="432" y="12"/>
                  </a:lnTo>
                  <a:lnTo>
                    <a:pt x="468" y="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8" name="Freeform 23"/>
            <p:cNvSpPr>
              <a:spLocks/>
            </p:cNvSpPr>
            <p:nvPr/>
          </p:nvSpPr>
          <p:spPr bwMode="auto">
            <a:xfrm>
              <a:off x="641" y="2595"/>
              <a:ext cx="48" cy="11"/>
            </a:xfrm>
            <a:custGeom>
              <a:avLst/>
              <a:gdLst>
                <a:gd name="T0" fmla="*/ 0 w 73"/>
                <a:gd name="T1" fmla="*/ 0 h 13"/>
                <a:gd name="T2" fmla="*/ 36 w 73"/>
                <a:gd name="T3" fmla="*/ 0 h 13"/>
                <a:gd name="T4" fmla="*/ 72 w 73"/>
                <a:gd name="T5" fmla="*/ 12 h 13"/>
                <a:gd name="T6" fmla="*/ 0 60000 65536"/>
                <a:gd name="T7" fmla="*/ 0 60000 65536"/>
                <a:gd name="T8" fmla="*/ 0 60000 65536"/>
                <a:gd name="T9" fmla="*/ 0 w 73"/>
                <a:gd name="T10" fmla="*/ 0 h 13"/>
                <a:gd name="T11" fmla="*/ 73 w 73"/>
                <a:gd name="T12" fmla="*/ 13 h 13"/>
              </a:gdLst>
              <a:ahLst/>
              <a:cxnLst>
                <a:cxn ang="T6">
                  <a:pos x="T0" y="T1"/>
                </a:cxn>
                <a:cxn ang="T7">
                  <a:pos x="T2" y="T3"/>
                </a:cxn>
                <a:cxn ang="T8">
                  <a:pos x="T4" y="T5"/>
                </a:cxn>
              </a:cxnLst>
              <a:rect l="T9" t="T10" r="T11" b="T12"/>
              <a:pathLst>
                <a:path w="73" h="13">
                  <a:moveTo>
                    <a:pt x="0" y="0"/>
                  </a:moveTo>
                  <a:lnTo>
                    <a:pt x="36" y="0"/>
                  </a:lnTo>
                  <a:lnTo>
                    <a:pt x="72" y="12"/>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099" name="Freeform 24"/>
            <p:cNvSpPr>
              <a:spLocks/>
            </p:cNvSpPr>
            <p:nvPr/>
          </p:nvSpPr>
          <p:spPr bwMode="auto">
            <a:xfrm>
              <a:off x="483" y="2595"/>
              <a:ext cx="301" cy="156"/>
            </a:xfrm>
            <a:custGeom>
              <a:avLst/>
              <a:gdLst>
                <a:gd name="T0" fmla="*/ 0 w 457"/>
                <a:gd name="T1" fmla="*/ 0 h 193"/>
                <a:gd name="T2" fmla="*/ 36 w 457"/>
                <a:gd name="T3" fmla="*/ 24 h 193"/>
                <a:gd name="T4" fmla="*/ 72 w 457"/>
                <a:gd name="T5" fmla="*/ 48 h 193"/>
                <a:gd name="T6" fmla="*/ 96 w 457"/>
                <a:gd name="T7" fmla="*/ 84 h 193"/>
                <a:gd name="T8" fmla="*/ 132 w 457"/>
                <a:gd name="T9" fmla="*/ 84 h 193"/>
                <a:gd name="T10" fmla="*/ 168 w 457"/>
                <a:gd name="T11" fmla="*/ 108 h 193"/>
                <a:gd name="T12" fmla="*/ 204 w 457"/>
                <a:gd name="T13" fmla="*/ 120 h 193"/>
                <a:gd name="T14" fmla="*/ 240 w 457"/>
                <a:gd name="T15" fmla="*/ 132 h 193"/>
                <a:gd name="T16" fmla="*/ 276 w 457"/>
                <a:gd name="T17" fmla="*/ 144 h 193"/>
                <a:gd name="T18" fmla="*/ 312 w 457"/>
                <a:gd name="T19" fmla="*/ 144 h 193"/>
                <a:gd name="T20" fmla="*/ 348 w 457"/>
                <a:gd name="T21" fmla="*/ 156 h 193"/>
                <a:gd name="T22" fmla="*/ 384 w 457"/>
                <a:gd name="T23" fmla="*/ 168 h 193"/>
                <a:gd name="T24" fmla="*/ 420 w 457"/>
                <a:gd name="T25" fmla="*/ 180 h 193"/>
                <a:gd name="T26" fmla="*/ 456 w 457"/>
                <a:gd name="T27" fmla="*/ 192 h 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57"/>
                <a:gd name="T43" fmla="*/ 0 h 193"/>
                <a:gd name="T44" fmla="*/ 457 w 457"/>
                <a:gd name="T45" fmla="*/ 193 h 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57" h="193">
                  <a:moveTo>
                    <a:pt x="0" y="0"/>
                  </a:moveTo>
                  <a:lnTo>
                    <a:pt x="36" y="24"/>
                  </a:lnTo>
                  <a:lnTo>
                    <a:pt x="72" y="48"/>
                  </a:lnTo>
                  <a:lnTo>
                    <a:pt x="96" y="84"/>
                  </a:lnTo>
                  <a:lnTo>
                    <a:pt x="132" y="84"/>
                  </a:lnTo>
                  <a:lnTo>
                    <a:pt x="168" y="108"/>
                  </a:lnTo>
                  <a:lnTo>
                    <a:pt x="204" y="120"/>
                  </a:lnTo>
                  <a:lnTo>
                    <a:pt x="240" y="132"/>
                  </a:lnTo>
                  <a:lnTo>
                    <a:pt x="276" y="144"/>
                  </a:lnTo>
                  <a:lnTo>
                    <a:pt x="312" y="144"/>
                  </a:lnTo>
                  <a:lnTo>
                    <a:pt x="348" y="156"/>
                  </a:lnTo>
                  <a:lnTo>
                    <a:pt x="384" y="168"/>
                  </a:lnTo>
                  <a:lnTo>
                    <a:pt x="420" y="180"/>
                  </a:lnTo>
                  <a:lnTo>
                    <a:pt x="456" y="192"/>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100" name="Freeform 25"/>
            <p:cNvSpPr>
              <a:spLocks/>
            </p:cNvSpPr>
            <p:nvPr/>
          </p:nvSpPr>
          <p:spPr bwMode="auto">
            <a:xfrm>
              <a:off x="515" y="2595"/>
              <a:ext cx="158" cy="98"/>
            </a:xfrm>
            <a:custGeom>
              <a:avLst/>
              <a:gdLst>
                <a:gd name="T0" fmla="*/ 0 w 241"/>
                <a:gd name="T1" fmla="*/ 0 h 121"/>
                <a:gd name="T2" fmla="*/ 36 w 241"/>
                <a:gd name="T3" fmla="*/ 12 h 121"/>
                <a:gd name="T4" fmla="*/ 60 w 241"/>
                <a:gd name="T5" fmla="*/ 48 h 121"/>
                <a:gd name="T6" fmla="*/ 96 w 241"/>
                <a:gd name="T7" fmla="*/ 60 h 121"/>
                <a:gd name="T8" fmla="*/ 132 w 241"/>
                <a:gd name="T9" fmla="*/ 84 h 121"/>
                <a:gd name="T10" fmla="*/ 168 w 241"/>
                <a:gd name="T11" fmla="*/ 108 h 121"/>
                <a:gd name="T12" fmla="*/ 204 w 241"/>
                <a:gd name="T13" fmla="*/ 120 h 121"/>
                <a:gd name="T14" fmla="*/ 240 w 241"/>
                <a:gd name="T15" fmla="*/ 120 h 121"/>
                <a:gd name="T16" fmla="*/ 0 60000 65536"/>
                <a:gd name="T17" fmla="*/ 0 60000 65536"/>
                <a:gd name="T18" fmla="*/ 0 60000 65536"/>
                <a:gd name="T19" fmla="*/ 0 60000 65536"/>
                <a:gd name="T20" fmla="*/ 0 60000 65536"/>
                <a:gd name="T21" fmla="*/ 0 60000 65536"/>
                <a:gd name="T22" fmla="*/ 0 60000 65536"/>
                <a:gd name="T23" fmla="*/ 0 60000 65536"/>
                <a:gd name="T24" fmla="*/ 0 w 241"/>
                <a:gd name="T25" fmla="*/ 0 h 121"/>
                <a:gd name="T26" fmla="*/ 241 w 241"/>
                <a:gd name="T27" fmla="*/ 121 h 1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1" h="121">
                  <a:moveTo>
                    <a:pt x="0" y="0"/>
                  </a:moveTo>
                  <a:lnTo>
                    <a:pt x="36" y="12"/>
                  </a:lnTo>
                  <a:lnTo>
                    <a:pt x="60" y="48"/>
                  </a:lnTo>
                  <a:lnTo>
                    <a:pt x="96" y="60"/>
                  </a:lnTo>
                  <a:lnTo>
                    <a:pt x="132" y="84"/>
                  </a:lnTo>
                  <a:lnTo>
                    <a:pt x="168" y="108"/>
                  </a:lnTo>
                  <a:lnTo>
                    <a:pt x="204" y="120"/>
                  </a:lnTo>
                  <a:lnTo>
                    <a:pt x="240" y="120"/>
                  </a:lnTo>
                </a:path>
              </a:pathLst>
            </a:custGeom>
            <a:solidFill>
              <a:srgbClr val="006600"/>
            </a:solidFill>
            <a:ln w="50800" cap="rnd" cmpd="sng">
              <a:solidFill>
                <a:schemeClr val="tx1"/>
              </a:solidFill>
              <a:prstDash val="solid"/>
              <a:round/>
              <a:headEnd type="none" w="sm" len="sm"/>
              <a:tailEnd type="none" w="sm" len="sm"/>
            </a:ln>
          </p:spPr>
          <p:txBody>
            <a:bodyPr/>
            <a:lstStyle/>
            <a:p>
              <a:endParaRPr lang="en-US"/>
            </a:p>
          </p:txBody>
        </p:sp>
        <p:sp>
          <p:nvSpPr>
            <p:cNvPr id="3101" name="Freeform 26"/>
            <p:cNvSpPr>
              <a:spLocks/>
            </p:cNvSpPr>
            <p:nvPr/>
          </p:nvSpPr>
          <p:spPr bwMode="auto">
            <a:xfrm>
              <a:off x="941" y="2585"/>
              <a:ext cx="33" cy="118"/>
            </a:xfrm>
            <a:custGeom>
              <a:avLst/>
              <a:gdLst>
                <a:gd name="T0" fmla="*/ 49 w 50"/>
                <a:gd name="T1" fmla="*/ 0 h 147"/>
                <a:gd name="T2" fmla="*/ 43 w 50"/>
                <a:gd name="T3" fmla="*/ 43 h 147"/>
                <a:gd name="T4" fmla="*/ 37 w 50"/>
                <a:gd name="T5" fmla="*/ 79 h 147"/>
                <a:gd name="T6" fmla="*/ 33 w 50"/>
                <a:gd name="T7" fmla="*/ 99 h 147"/>
                <a:gd name="T8" fmla="*/ 25 w 50"/>
                <a:gd name="T9" fmla="*/ 114 h 147"/>
                <a:gd name="T10" fmla="*/ 14 w 50"/>
                <a:gd name="T11" fmla="*/ 130 h 147"/>
                <a:gd name="T12" fmla="*/ 0 w 50"/>
                <a:gd name="T13" fmla="*/ 146 h 147"/>
                <a:gd name="T14" fmla="*/ 0 60000 65536"/>
                <a:gd name="T15" fmla="*/ 0 60000 65536"/>
                <a:gd name="T16" fmla="*/ 0 60000 65536"/>
                <a:gd name="T17" fmla="*/ 0 60000 65536"/>
                <a:gd name="T18" fmla="*/ 0 60000 65536"/>
                <a:gd name="T19" fmla="*/ 0 60000 65536"/>
                <a:gd name="T20" fmla="*/ 0 60000 65536"/>
                <a:gd name="T21" fmla="*/ 0 w 50"/>
                <a:gd name="T22" fmla="*/ 0 h 147"/>
                <a:gd name="T23" fmla="*/ 50 w 50"/>
                <a:gd name="T24" fmla="*/ 147 h 1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147">
                  <a:moveTo>
                    <a:pt x="49" y="0"/>
                  </a:moveTo>
                  <a:lnTo>
                    <a:pt x="43" y="43"/>
                  </a:lnTo>
                  <a:lnTo>
                    <a:pt x="37" y="79"/>
                  </a:lnTo>
                  <a:lnTo>
                    <a:pt x="33" y="99"/>
                  </a:lnTo>
                  <a:lnTo>
                    <a:pt x="25" y="114"/>
                  </a:lnTo>
                  <a:lnTo>
                    <a:pt x="14" y="130"/>
                  </a:lnTo>
                  <a:lnTo>
                    <a:pt x="0" y="146"/>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2" name="Freeform 27"/>
            <p:cNvSpPr>
              <a:spLocks/>
            </p:cNvSpPr>
            <p:nvPr/>
          </p:nvSpPr>
          <p:spPr bwMode="auto">
            <a:xfrm>
              <a:off x="1188" y="2605"/>
              <a:ext cx="46" cy="127"/>
            </a:xfrm>
            <a:custGeom>
              <a:avLst/>
              <a:gdLst>
                <a:gd name="T0" fmla="*/ 69 w 70"/>
                <a:gd name="T1" fmla="*/ 0 h 158"/>
                <a:gd name="T2" fmla="*/ 66 w 70"/>
                <a:gd name="T3" fmla="*/ 16 h 158"/>
                <a:gd name="T4" fmla="*/ 64 w 70"/>
                <a:gd name="T5" fmla="*/ 33 h 158"/>
                <a:gd name="T6" fmla="*/ 61 w 70"/>
                <a:gd name="T7" fmla="*/ 45 h 158"/>
                <a:gd name="T8" fmla="*/ 56 w 70"/>
                <a:gd name="T9" fmla="*/ 61 h 158"/>
                <a:gd name="T10" fmla="*/ 48 w 70"/>
                <a:gd name="T11" fmla="*/ 77 h 158"/>
                <a:gd name="T12" fmla="*/ 34 w 70"/>
                <a:gd name="T13" fmla="*/ 85 h 158"/>
                <a:gd name="T14" fmla="*/ 13 w 70"/>
                <a:gd name="T15" fmla="*/ 105 h 158"/>
                <a:gd name="T16" fmla="*/ 5 w 70"/>
                <a:gd name="T17" fmla="*/ 113 h 158"/>
                <a:gd name="T18" fmla="*/ 0 w 70"/>
                <a:gd name="T19" fmla="*/ 125 h 158"/>
                <a:gd name="T20" fmla="*/ 0 w 70"/>
                <a:gd name="T21" fmla="*/ 137 h 158"/>
                <a:gd name="T22" fmla="*/ 8 w 70"/>
                <a:gd name="T23" fmla="*/ 157 h 1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0"/>
                <a:gd name="T37" fmla="*/ 0 h 158"/>
                <a:gd name="T38" fmla="*/ 70 w 70"/>
                <a:gd name="T39" fmla="*/ 158 h 1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0" h="158">
                  <a:moveTo>
                    <a:pt x="69" y="0"/>
                  </a:moveTo>
                  <a:lnTo>
                    <a:pt x="66" y="16"/>
                  </a:lnTo>
                  <a:lnTo>
                    <a:pt x="64" y="33"/>
                  </a:lnTo>
                  <a:lnTo>
                    <a:pt x="61" y="45"/>
                  </a:lnTo>
                  <a:lnTo>
                    <a:pt x="56" y="61"/>
                  </a:lnTo>
                  <a:lnTo>
                    <a:pt x="48" y="77"/>
                  </a:lnTo>
                  <a:lnTo>
                    <a:pt x="34" y="85"/>
                  </a:lnTo>
                  <a:lnTo>
                    <a:pt x="13" y="105"/>
                  </a:lnTo>
                  <a:lnTo>
                    <a:pt x="5" y="113"/>
                  </a:lnTo>
                  <a:lnTo>
                    <a:pt x="0" y="125"/>
                  </a:lnTo>
                  <a:lnTo>
                    <a:pt x="0" y="137"/>
                  </a:lnTo>
                  <a:lnTo>
                    <a:pt x="8" y="157"/>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3" name="Freeform 28"/>
            <p:cNvSpPr>
              <a:spLocks/>
            </p:cNvSpPr>
            <p:nvPr/>
          </p:nvSpPr>
          <p:spPr bwMode="auto">
            <a:xfrm>
              <a:off x="633" y="2594"/>
              <a:ext cx="159" cy="141"/>
            </a:xfrm>
            <a:custGeom>
              <a:avLst/>
              <a:gdLst>
                <a:gd name="T0" fmla="*/ 228 w 242"/>
                <a:gd name="T1" fmla="*/ 0 h 175"/>
                <a:gd name="T2" fmla="*/ 231 w 242"/>
                <a:gd name="T3" fmla="*/ 8 h 175"/>
                <a:gd name="T4" fmla="*/ 235 w 242"/>
                <a:gd name="T5" fmla="*/ 20 h 175"/>
                <a:gd name="T6" fmla="*/ 238 w 242"/>
                <a:gd name="T7" fmla="*/ 29 h 175"/>
                <a:gd name="T8" fmla="*/ 239 w 242"/>
                <a:gd name="T9" fmla="*/ 37 h 175"/>
                <a:gd name="T10" fmla="*/ 241 w 242"/>
                <a:gd name="T11" fmla="*/ 69 h 175"/>
                <a:gd name="T12" fmla="*/ 241 w 242"/>
                <a:gd name="T13" fmla="*/ 105 h 175"/>
                <a:gd name="T14" fmla="*/ 241 w 242"/>
                <a:gd name="T15" fmla="*/ 121 h 175"/>
                <a:gd name="T16" fmla="*/ 238 w 242"/>
                <a:gd name="T17" fmla="*/ 138 h 175"/>
                <a:gd name="T18" fmla="*/ 235 w 242"/>
                <a:gd name="T19" fmla="*/ 154 h 175"/>
                <a:gd name="T20" fmla="*/ 228 w 242"/>
                <a:gd name="T21" fmla="*/ 170 h 175"/>
                <a:gd name="T22" fmla="*/ 225 w 242"/>
                <a:gd name="T23" fmla="*/ 174 h 175"/>
                <a:gd name="T24" fmla="*/ 220 w 242"/>
                <a:gd name="T25" fmla="*/ 174 h 175"/>
                <a:gd name="T26" fmla="*/ 207 w 242"/>
                <a:gd name="T27" fmla="*/ 170 h 175"/>
                <a:gd name="T28" fmla="*/ 193 w 242"/>
                <a:gd name="T29" fmla="*/ 162 h 175"/>
                <a:gd name="T30" fmla="*/ 180 w 242"/>
                <a:gd name="T31" fmla="*/ 158 h 175"/>
                <a:gd name="T32" fmla="*/ 169 w 242"/>
                <a:gd name="T33" fmla="*/ 154 h 175"/>
                <a:gd name="T34" fmla="*/ 161 w 242"/>
                <a:gd name="T35" fmla="*/ 154 h 175"/>
                <a:gd name="T36" fmla="*/ 154 w 242"/>
                <a:gd name="T37" fmla="*/ 150 h 175"/>
                <a:gd name="T38" fmla="*/ 149 w 242"/>
                <a:gd name="T39" fmla="*/ 150 h 175"/>
                <a:gd name="T40" fmla="*/ 144 w 242"/>
                <a:gd name="T41" fmla="*/ 146 h 175"/>
                <a:gd name="T42" fmla="*/ 143 w 242"/>
                <a:gd name="T43" fmla="*/ 146 h 175"/>
                <a:gd name="T44" fmla="*/ 141 w 242"/>
                <a:gd name="T45" fmla="*/ 142 h 175"/>
                <a:gd name="T46" fmla="*/ 140 w 242"/>
                <a:gd name="T47" fmla="*/ 142 h 175"/>
                <a:gd name="T48" fmla="*/ 135 w 242"/>
                <a:gd name="T49" fmla="*/ 138 h 175"/>
                <a:gd name="T50" fmla="*/ 128 w 242"/>
                <a:gd name="T51" fmla="*/ 134 h 175"/>
                <a:gd name="T52" fmla="*/ 119 w 242"/>
                <a:gd name="T53" fmla="*/ 129 h 175"/>
                <a:gd name="T54" fmla="*/ 107 w 242"/>
                <a:gd name="T55" fmla="*/ 121 h 175"/>
                <a:gd name="T56" fmla="*/ 98 w 242"/>
                <a:gd name="T57" fmla="*/ 117 h 175"/>
                <a:gd name="T58" fmla="*/ 85 w 242"/>
                <a:gd name="T59" fmla="*/ 113 h 175"/>
                <a:gd name="T60" fmla="*/ 59 w 242"/>
                <a:gd name="T61" fmla="*/ 105 h 175"/>
                <a:gd name="T62" fmla="*/ 34 w 242"/>
                <a:gd name="T63" fmla="*/ 101 h 175"/>
                <a:gd name="T64" fmla="*/ 22 w 242"/>
                <a:gd name="T65" fmla="*/ 97 h 175"/>
                <a:gd name="T66" fmla="*/ 13 w 242"/>
                <a:gd name="T67" fmla="*/ 97 h 175"/>
                <a:gd name="T68" fmla="*/ 8 w 242"/>
                <a:gd name="T69" fmla="*/ 85 h 175"/>
                <a:gd name="T70" fmla="*/ 5 w 242"/>
                <a:gd name="T71" fmla="*/ 77 h 175"/>
                <a:gd name="T72" fmla="*/ 1 w 242"/>
                <a:gd name="T73" fmla="*/ 69 h 175"/>
                <a:gd name="T74" fmla="*/ 0 w 242"/>
                <a:gd name="T75" fmla="*/ 61 h 175"/>
                <a:gd name="T76" fmla="*/ 0 w 242"/>
                <a:gd name="T77" fmla="*/ 57 h 175"/>
                <a:gd name="T78" fmla="*/ 0 w 242"/>
                <a:gd name="T79" fmla="*/ 49 h 17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242"/>
                <a:gd name="T121" fmla="*/ 0 h 175"/>
                <a:gd name="T122" fmla="*/ 242 w 242"/>
                <a:gd name="T123" fmla="*/ 175 h 17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242" h="175">
                  <a:moveTo>
                    <a:pt x="228" y="0"/>
                  </a:moveTo>
                  <a:lnTo>
                    <a:pt x="231" y="8"/>
                  </a:lnTo>
                  <a:lnTo>
                    <a:pt x="235" y="20"/>
                  </a:lnTo>
                  <a:lnTo>
                    <a:pt x="238" y="29"/>
                  </a:lnTo>
                  <a:lnTo>
                    <a:pt x="239" y="37"/>
                  </a:lnTo>
                  <a:lnTo>
                    <a:pt x="241" y="69"/>
                  </a:lnTo>
                  <a:lnTo>
                    <a:pt x="241" y="105"/>
                  </a:lnTo>
                  <a:lnTo>
                    <a:pt x="241" y="121"/>
                  </a:lnTo>
                  <a:lnTo>
                    <a:pt x="238" y="138"/>
                  </a:lnTo>
                  <a:lnTo>
                    <a:pt x="235" y="154"/>
                  </a:lnTo>
                  <a:lnTo>
                    <a:pt x="228" y="170"/>
                  </a:lnTo>
                  <a:lnTo>
                    <a:pt x="225" y="174"/>
                  </a:lnTo>
                  <a:lnTo>
                    <a:pt x="220" y="174"/>
                  </a:lnTo>
                  <a:lnTo>
                    <a:pt x="207" y="170"/>
                  </a:lnTo>
                  <a:lnTo>
                    <a:pt x="193" y="162"/>
                  </a:lnTo>
                  <a:lnTo>
                    <a:pt x="180" y="158"/>
                  </a:lnTo>
                  <a:lnTo>
                    <a:pt x="169" y="154"/>
                  </a:lnTo>
                  <a:lnTo>
                    <a:pt x="161" y="154"/>
                  </a:lnTo>
                  <a:lnTo>
                    <a:pt x="154" y="150"/>
                  </a:lnTo>
                  <a:lnTo>
                    <a:pt x="149" y="150"/>
                  </a:lnTo>
                  <a:lnTo>
                    <a:pt x="144" y="146"/>
                  </a:lnTo>
                  <a:lnTo>
                    <a:pt x="143" y="146"/>
                  </a:lnTo>
                  <a:lnTo>
                    <a:pt x="141" y="142"/>
                  </a:lnTo>
                  <a:lnTo>
                    <a:pt x="140" y="142"/>
                  </a:lnTo>
                  <a:lnTo>
                    <a:pt x="135" y="138"/>
                  </a:lnTo>
                  <a:lnTo>
                    <a:pt x="128" y="134"/>
                  </a:lnTo>
                  <a:lnTo>
                    <a:pt x="119" y="129"/>
                  </a:lnTo>
                  <a:lnTo>
                    <a:pt x="107" y="121"/>
                  </a:lnTo>
                  <a:lnTo>
                    <a:pt x="98" y="117"/>
                  </a:lnTo>
                  <a:lnTo>
                    <a:pt x="85" y="113"/>
                  </a:lnTo>
                  <a:lnTo>
                    <a:pt x="59" y="105"/>
                  </a:lnTo>
                  <a:lnTo>
                    <a:pt x="34" y="101"/>
                  </a:lnTo>
                  <a:lnTo>
                    <a:pt x="22" y="97"/>
                  </a:lnTo>
                  <a:lnTo>
                    <a:pt x="13" y="97"/>
                  </a:lnTo>
                  <a:lnTo>
                    <a:pt x="8" y="85"/>
                  </a:lnTo>
                  <a:lnTo>
                    <a:pt x="5" y="77"/>
                  </a:lnTo>
                  <a:lnTo>
                    <a:pt x="1" y="69"/>
                  </a:lnTo>
                  <a:lnTo>
                    <a:pt x="0" y="61"/>
                  </a:lnTo>
                  <a:lnTo>
                    <a:pt x="0" y="57"/>
                  </a:lnTo>
                  <a:lnTo>
                    <a:pt x="0" y="49"/>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4" name="Freeform 29"/>
            <p:cNvSpPr>
              <a:spLocks/>
            </p:cNvSpPr>
            <p:nvPr/>
          </p:nvSpPr>
          <p:spPr bwMode="auto">
            <a:xfrm>
              <a:off x="1437" y="2624"/>
              <a:ext cx="26" cy="118"/>
            </a:xfrm>
            <a:custGeom>
              <a:avLst/>
              <a:gdLst>
                <a:gd name="T0" fmla="*/ 39 w 40"/>
                <a:gd name="T1" fmla="*/ 0 h 146"/>
                <a:gd name="T2" fmla="*/ 29 w 40"/>
                <a:gd name="T3" fmla="*/ 16 h 146"/>
                <a:gd name="T4" fmla="*/ 20 w 40"/>
                <a:gd name="T5" fmla="*/ 36 h 146"/>
                <a:gd name="T6" fmla="*/ 10 w 40"/>
                <a:gd name="T7" fmla="*/ 52 h 146"/>
                <a:gd name="T8" fmla="*/ 4 w 40"/>
                <a:gd name="T9" fmla="*/ 72 h 146"/>
                <a:gd name="T10" fmla="*/ 0 w 40"/>
                <a:gd name="T11" fmla="*/ 93 h 146"/>
                <a:gd name="T12" fmla="*/ 0 w 40"/>
                <a:gd name="T13" fmla="*/ 109 h 146"/>
                <a:gd name="T14" fmla="*/ 4 w 40"/>
                <a:gd name="T15" fmla="*/ 145 h 146"/>
                <a:gd name="T16" fmla="*/ 0 60000 65536"/>
                <a:gd name="T17" fmla="*/ 0 60000 65536"/>
                <a:gd name="T18" fmla="*/ 0 60000 65536"/>
                <a:gd name="T19" fmla="*/ 0 60000 65536"/>
                <a:gd name="T20" fmla="*/ 0 60000 65536"/>
                <a:gd name="T21" fmla="*/ 0 60000 65536"/>
                <a:gd name="T22" fmla="*/ 0 60000 65536"/>
                <a:gd name="T23" fmla="*/ 0 60000 65536"/>
                <a:gd name="T24" fmla="*/ 0 w 40"/>
                <a:gd name="T25" fmla="*/ 0 h 146"/>
                <a:gd name="T26" fmla="*/ 40 w 40"/>
                <a:gd name="T27" fmla="*/ 146 h 1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0" h="146">
                  <a:moveTo>
                    <a:pt x="39" y="0"/>
                  </a:moveTo>
                  <a:lnTo>
                    <a:pt x="29" y="16"/>
                  </a:lnTo>
                  <a:lnTo>
                    <a:pt x="20" y="36"/>
                  </a:lnTo>
                  <a:lnTo>
                    <a:pt x="10" y="52"/>
                  </a:lnTo>
                  <a:lnTo>
                    <a:pt x="4" y="72"/>
                  </a:lnTo>
                  <a:lnTo>
                    <a:pt x="0" y="93"/>
                  </a:lnTo>
                  <a:lnTo>
                    <a:pt x="0" y="109"/>
                  </a:lnTo>
                  <a:lnTo>
                    <a:pt x="4" y="145"/>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5" name="Freeform 30"/>
            <p:cNvSpPr>
              <a:spLocks/>
            </p:cNvSpPr>
            <p:nvPr/>
          </p:nvSpPr>
          <p:spPr bwMode="auto">
            <a:xfrm>
              <a:off x="1208" y="2623"/>
              <a:ext cx="547" cy="14"/>
            </a:xfrm>
            <a:custGeom>
              <a:avLst/>
              <a:gdLst>
                <a:gd name="T0" fmla="*/ 831 w 832"/>
                <a:gd name="T1" fmla="*/ 0 h 17"/>
                <a:gd name="T2" fmla="*/ 807 w 832"/>
                <a:gd name="T3" fmla="*/ 4 h 17"/>
                <a:gd name="T4" fmla="*/ 772 w 832"/>
                <a:gd name="T5" fmla="*/ 8 h 17"/>
                <a:gd name="T6" fmla="*/ 729 w 832"/>
                <a:gd name="T7" fmla="*/ 12 h 17"/>
                <a:gd name="T8" fmla="*/ 677 w 832"/>
                <a:gd name="T9" fmla="*/ 12 h 17"/>
                <a:gd name="T10" fmla="*/ 618 w 832"/>
                <a:gd name="T11" fmla="*/ 16 h 17"/>
                <a:gd name="T12" fmla="*/ 555 w 832"/>
                <a:gd name="T13" fmla="*/ 16 h 17"/>
                <a:gd name="T14" fmla="*/ 418 w 832"/>
                <a:gd name="T15" fmla="*/ 12 h 17"/>
                <a:gd name="T16" fmla="*/ 284 w 832"/>
                <a:gd name="T17" fmla="*/ 8 h 17"/>
                <a:gd name="T18" fmla="*/ 217 w 832"/>
                <a:gd name="T19" fmla="*/ 8 h 17"/>
                <a:gd name="T20" fmla="*/ 158 w 832"/>
                <a:gd name="T21" fmla="*/ 4 h 17"/>
                <a:gd name="T22" fmla="*/ 106 w 832"/>
                <a:gd name="T23" fmla="*/ 4 h 17"/>
                <a:gd name="T24" fmla="*/ 59 w 832"/>
                <a:gd name="T25" fmla="*/ 0 h 17"/>
                <a:gd name="T26" fmla="*/ 24 w 832"/>
                <a:gd name="T27" fmla="*/ 0 h 17"/>
                <a:gd name="T28" fmla="*/ 0 w 832"/>
                <a:gd name="T29" fmla="*/ 0 h 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32"/>
                <a:gd name="T46" fmla="*/ 0 h 17"/>
                <a:gd name="T47" fmla="*/ 832 w 832"/>
                <a:gd name="T48" fmla="*/ 17 h 1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32" h="17">
                  <a:moveTo>
                    <a:pt x="831" y="0"/>
                  </a:moveTo>
                  <a:lnTo>
                    <a:pt x="807" y="4"/>
                  </a:lnTo>
                  <a:lnTo>
                    <a:pt x="772" y="8"/>
                  </a:lnTo>
                  <a:lnTo>
                    <a:pt x="729" y="12"/>
                  </a:lnTo>
                  <a:lnTo>
                    <a:pt x="677" y="12"/>
                  </a:lnTo>
                  <a:lnTo>
                    <a:pt x="618" y="16"/>
                  </a:lnTo>
                  <a:lnTo>
                    <a:pt x="555" y="16"/>
                  </a:lnTo>
                  <a:lnTo>
                    <a:pt x="418" y="12"/>
                  </a:lnTo>
                  <a:lnTo>
                    <a:pt x="284" y="8"/>
                  </a:lnTo>
                  <a:lnTo>
                    <a:pt x="217" y="8"/>
                  </a:lnTo>
                  <a:lnTo>
                    <a:pt x="158" y="4"/>
                  </a:lnTo>
                  <a:lnTo>
                    <a:pt x="106" y="4"/>
                  </a:lnTo>
                  <a:lnTo>
                    <a:pt x="59" y="0"/>
                  </a:lnTo>
                  <a:lnTo>
                    <a:pt x="24" y="0"/>
                  </a:lnTo>
                  <a:lnTo>
                    <a:pt x="0" y="0"/>
                  </a:lnTo>
                </a:path>
              </a:pathLst>
            </a:custGeom>
            <a:noFill/>
            <a:ln w="50800" cap="rnd" cmpd="sng">
              <a:solidFill>
                <a:srgbClr val="0066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6" name="Line 31"/>
            <p:cNvSpPr>
              <a:spLocks noChangeShapeType="1"/>
            </p:cNvSpPr>
            <p:nvPr/>
          </p:nvSpPr>
          <p:spPr bwMode="auto">
            <a:xfrm flipV="1">
              <a:off x="1463" y="2568"/>
              <a:ext cx="30" cy="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07" name="Freeform 32"/>
            <p:cNvSpPr>
              <a:spLocks/>
            </p:cNvSpPr>
            <p:nvPr/>
          </p:nvSpPr>
          <p:spPr bwMode="auto">
            <a:xfrm>
              <a:off x="1691" y="2624"/>
              <a:ext cx="88" cy="98"/>
            </a:xfrm>
            <a:custGeom>
              <a:avLst/>
              <a:gdLst>
                <a:gd name="T0" fmla="*/ 132 w 133"/>
                <a:gd name="T1" fmla="*/ 0 h 121"/>
                <a:gd name="T2" fmla="*/ 116 w 133"/>
                <a:gd name="T3" fmla="*/ 4 h 121"/>
                <a:gd name="T4" fmla="*/ 108 w 133"/>
                <a:gd name="T5" fmla="*/ 8 h 121"/>
                <a:gd name="T6" fmla="*/ 92 w 133"/>
                <a:gd name="T7" fmla="*/ 16 h 121"/>
                <a:gd name="T8" fmla="*/ 76 w 133"/>
                <a:gd name="T9" fmla="*/ 28 h 121"/>
                <a:gd name="T10" fmla="*/ 68 w 133"/>
                <a:gd name="T11" fmla="*/ 36 h 121"/>
                <a:gd name="T12" fmla="*/ 60 w 133"/>
                <a:gd name="T13" fmla="*/ 48 h 121"/>
                <a:gd name="T14" fmla="*/ 40 w 133"/>
                <a:gd name="T15" fmla="*/ 72 h 121"/>
                <a:gd name="T16" fmla="*/ 32 w 133"/>
                <a:gd name="T17" fmla="*/ 92 h 121"/>
                <a:gd name="T18" fmla="*/ 24 w 133"/>
                <a:gd name="T19" fmla="*/ 104 h 121"/>
                <a:gd name="T20" fmla="*/ 24 w 133"/>
                <a:gd name="T21" fmla="*/ 112 h 121"/>
                <a:gd name="T22" fmla="*/ 16 w 133"/>
                <a:gd name="T23" fmla="*/ 120 h 121"/>
                <a:gd name="T24" fmla="*/ 12 w 133"/>
                <a:gd name="T25" fmla="*/ 120 h 121"/>
                <a:gd name="T26" fmla="*/ 0 w 133"/>
                <a:gd name="T27" fmla="*/ 120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33"/>
                <a:gd name="T43" fmla="*/ 0 h 121"/>
                <a:gd name="T44" fmla="*/ 133 w 133"/>
                <a:gd name="T45" fmla="*/ 121 h 12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33" h="121">
                  <a:moveTo>
                    <a:pt x="132" y="0"/>
                  </a:moveTo>
                  <a:lnTo>
                    <a:pt x="116" y="4"/>
                  </a:lnTo>
                  <a:lnTo>
                    <a:pt x="108" y="8"/>
                  </a:lnTo>
                  <a:lnTo>
                    <a:pt x="92" y="16"/>
                  </a:lnTo>
                  <a:lnTo>
                    <a:pt x="76" y="28"/>
                  </a:lnTo>
                  <a:lnTo>
                    <a:pt x="68" y="36"/>
                  </a:lnTo>
                  <a:lnTo>
                    <a:pt x="60" y="48"/>
                  </a:lnTo>
                  <a:lnTo>
                    <a:pt x="40" y="72"/>
                  </a:lnTo>
                  <a:lnTo>
                    <a:pt x="32" y="92"/>
                  </a:lnTo>
                  <a:lnTo>
                    <a:pt x="24" y="104"/>
                  </a:lnTo>
                  <a:lnTo>
                    <a:pt x="24" y="112"/>
                  </a:lnTo>
                  <a:lnTo>
                    <a:pt x="16" y="120"/>
                  </a:lnTo>
                  <a:lnTo>
                    <a:pt x="12" y="120"/>
                  </a:lnTo>
                  <a:lnTo>
                    <a:pt x="0" y="120"/>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08" name="Freeform 33"/>
            <p:cNvSpPr>
              <a:spLocks/>
            </p:cNvSpPr>
            <p:nvPr/>
          </p:nvSpPr>
          <p:spPr bwMode="auto">
            <a:xfrm>
              <a:off x="1225" y="2586"/>
              <a:ext cx="9" cy="69"/>
            </a:xfrm>
            <a:custGeom>
              <a:avLst/>
              <a:gdLst>
                <a:gd name="T0" fmla="*/ 13 w 14"/>
                <a:gd name="T1" fmla="*/ 0 h 86"/>
                <a:gd name="T2" fmla="*/ 8 w 14"/>
                <a:gd name="T3" fmla="*/ 23 h 86"/>
                <a:gd name="T4" fmla="*/ 5 w 14"/>
                <a:gd name="T5" fmla="*/ 54 h 86"/>
                <a:gd name="T6" fmla="*/ 2 w 14"/>
                <a:gd name="T7" fmla="*/ 77 h 86"/>
                <a:gd name="T8" fmla="*/ 0 w 14"/>
                <a:gd name="T9" fmla="*/ 81 h 86"/>
                <a:gd name="T10" fmla="*/ 0 w 14"/>
                <a:gd name="T11" fmla="*/ 85 h 86"/>
                <a:gd name="T12" fmla="*/ 0 60000 65536"/>
                <a:gd name="T13" fmla="*/ 0 60000 65536"/>
                <a:gd name="T14" fmla="*/ 0 60000 65536"/>
                <a:gd name="T15" fmla="*/ 0 60000 65536"/>
                <a:gd name="T16" fmla="*/ 0 60000 65536"/>
                <a:gd name="T17" fmla="*/ 0 60000 65536"/>
                <a:gd name="T18" fmla="*/ 0 w 14"/>
                <a:gd name="T19" fmla="*/ 0 h 86"/>
                <a:gd name="T20" fmla="*/ 14 w 14"/>
                <a:gd name="T21" fmla="*/ 86 h 86"/>
              </a:gdLst>
              <a:ahLst/>
              <a:cxnLst>
                <a:cxn ang="T12">
                  <a:pos x="T0" y="T1"/>
                </a:cxn>
                <a:cxn ang="T13">
                  <a:pos x="T2" y="T3"/>
                </a:cxn>
                <a:cxn ang="T14">
                  <a:pos x="T4" y="T5"/>
                </a:cxn>
                <a:cxn ang="T15">
                  <a:pos x="T6" y="T7"/>
                </a:cxn>
                <a:cxn ang="T16">
                  <a:pos x="T8" y="T9"/>
                </a:cxn>
                <a:cxn ang="T17">
                  <a:pos x="T10" y="T11"/>
                </a:cxn>
              </a:cxnLst>
              <a:rect l="T18" t="T19" r="T20" b="T21"/>
              <a:pathLst>
                <a:path w="14" h="86">
                  <a:moveTo>
                    <a:pt x="13" y="0"/>
                  </a:moveTo>
                  <a:lnTo>
                    <a:pt x="8" y="23"/>
                  </a:lnTo>
                  <a:lnTo>
                    <a:pt x="5" y="54"/>
                  </a:lnTo>
                  <a:lnTo>
                    <a:pt x="2" y="77"/>
                  </a:lnTo>
                  <a:lnTo>
                    <a:pt x="0" y="81"/>
                  </a:lnTo>
                  <a:lnTo>
                    <a:pt x="0" y="85"/>
                  </a:lnTo>
                </a:path>
              </a:pathLst>
            </a:custGeom>
            <a:noFill/>
            <a:ln w="508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39"/>
          <p:cNvGrpSpPr>
            <a:grpSpLocks/>
          </p:cNvGrpSpPr>
          <p:nvPr/>
        </p:nvGrpSpPr>
        <p:grpSpPr bwMode="auto">
          <a:xfrm>
            <a:off x="4343400" y="3124200"/>
            <a:ext cx="4419600" cy="2089150"/>
            <a:chOff x="2736" y="1968"/>
            <a:chExt cx="2784" cy="1316"/>
          </a:xfrm>
        </p:grpSpPr>
        <p:graphicFrame>
          <p:nvGraphicFramePr>
            <p:cNvPr id="3074" name="Object 0"/>
            <p:cNvGraphicFramePr>
              <a:graphicFrameLocks/>
            </p:cNvGraphicFramePr>
            <p:nvPr/>
          </p:nvGraphicFramePr>
          <p:xfrm>
            <a:off x="3600" y="1968"/>
            <a:ext cx="1920" cy="1316"/>
          </p:xfrm>
          <a:graphic>
            <a:graphicData uri="http://schemas.openxmlformats.org/presentationml/2006/ole">
              <mc:AlternateContent xmlns:mc="http://schemas.openxmlformats.org/markup-compatibility/2006">
                <mc:Choice xmlns:v="urn:schemas-microsoft-com:vml" Requires="v">
                  <p:oleObj spid="_x0000_s3109" name="Clip" r:id="rId3" imgW="4154400" imgH="2241360" progId="MS_ClipArt_Gallery.2">
                    <p:embed/>
                  </p:oleObj>
                </mc:Choice>
                <mc:Fallback>
                  <p:oleObj name="Clip" r:id="rId3" imgW="4154400" imgH="2241360" progId="MS_ClipArt_Gallery.2">
                    <p:embed/>
                    <p:pic>
                      <p:nvPicPr>
                        <p:cNvPr id="0" name="Object 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 y="1968"/>
                          <a:ext cx="1920" cy="1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9" name="Line 36"/>
            <p:cNvSpPr>
              <a:spLocks noChangeShapeType="1"/>
            </p:cNvSpPr>
            <p:nvPr/>
          </p:nvSpPr>
          <p:spPr bwMode="auto">
            <a:xfrm>
              <a:off x="2736" y="2640"/>
              <a:ext cx="768" cy="0"/>
            </a:xfrm>
            <a:prstGeom prst="line">
              <a:avLst/>
            </a:prstGeom>
            <a:noFill/>
            <a:ln w="5715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946">
                                            <p:txEl>
                                              <p:pRg st="0" end="0"/>
                                            </p:txEl>
                                          </p:spTgt>
                                        </p:tgtEl>
                                        <p:attrNameLst>
                                          <p:attrName>style.visibility</p:attrName>
                                        </p:attrNameLst>
                                      </p:cBhvr>
                                      <p:to>
                                        <p:strVal val="visible"/>
                                      </p:to>
                                    </p:set>
                                    <p:animEffect transition="in" filter="wipe(left)">
                                      <p:cBhvr>
                                        <p:cTn id="7" dur="500"/>
                                        <p:tgtEl>
                                          <p:spTgt spid="829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wipe(left)">
                                      <p:cBhvr>
                                        <p:cTn id="12" dur="500"/>
                                        <p:tgtEl>
                                          <p:spTgt spid="829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6" grpId="0" build="p" autoUpdateAnimBg="0"/>
      <p:bldP spid="8294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b="1" smtClean="0">
                <a:solidFill>
                  <a:srgbClr val="660066"/>
                </a:solidFill>
                <a:effectLst>
                  <a:outerShdw blurRad="38100" dist="38100" dir="2700000" algn="tl">
                    <a:srgbClr val="000000"/>
                  </a:outerShdw>
                </a:effectLst>
              </a:rPr>
              <a:t>Reproductive Barriers</a:t>
            </a:r>
          </a:p>
        </p:txBody>
      </p:sp>
      <p:sp>
        <p:nvSpPr>
          <p:cNvPr id="61443" name="Rectangle 3"/>
          <p:cNvSpPr>
            <a:spLocks noGrp="1" noChangeArrowheads="1"/>
          </p:cNvSpPr>
          <p:nvPr>
            <p:ph type="body" idx="1"/>
          </p:nvPr>
        </p:nvSpPr>
        <p:spPr/>
        <p:txBody>
          <a:bodyPr/>
          <a:lstStyle/>
          <a:p>
            <a:pPr eaLnBrk="1" hangingPunct="1">
              <a:defRPr/>
            </a:pPr>
            <a:r>
              <a:rPr lang="en-US" sz="2800" smtClean="0"/>
              <a:t>Any </a:t>
            </a:r>
            <a:r>
              <a:rPr lang="en-US" sz="2800" b="1" smtClean="0">
                <a:solidFill>
                  <a:srgbClr val="008080"/>
                </a:solidFill>
                <a:effectLst>
                  <a:outerShdw blurRad="38100" dist="38100" dir="2700000" algn="tl">
                    <a:srgbClr val="000000"/>
                  </a:outerShdw>
                </a:effectLst>
              </a:rPr>
              <a:t>mechanism</a:t>
            </a:r>
            <a:r>
              <a:rPr lang="en-US" sz="2800" smtClean="0"/>
              <a:t> that </a:t>
            </a:r>
            <a:r>
              <a:rPr lang="en-US" sz="2800" b="1" smtClean="0">
                <a:solidFill>
                  <a:srgbClr val="008080"/>
                </a:solidFill>
                <a:effectLst>
                  <a:outerShdw blurRad="38100" dist="38100" dir="2700000" algn="tl">
                    <a:srgbClr val="000000"/>
                  </a:outerShdw>
                </a:effectLst>
              </a:rPr>
              <a:t>impedes</a:t>
            </a:r>
            <a:r>
              <a:rPr lang="en-US" sz="2800" smtClean="0"/>
              <a:t> two species from producing </a:t>
            </a:r>
            <a:r>
              <a:rPr lang="en-US" sz="2800" b="1" smtClean="0">
                <a:solidFill>
                  <a:srgbClr val="333399"/>
                </a:solidFill>
                <a:effectLst>
                  <a:outerShdw blurRad="38100" dist="38100" dir="2700000" algn="tl">
                    <a:srgbClr val="000000"/>
                  </a:outerShdw>
                </a:effectLst>
              </a:rPr>
              <a:t>fertile and/or viable hybrid offspring</a:t>
            </a:r>
            <a:r>
              <a:rPr lang="en-US" sz="2800" smtClean="0"/>
              <a:t>.</a:t>
            </a:r>
          </a:p>
          <a:p>
            <a:pPr eaLnBrk="1" hangingPunct="1">
              <a:lnSpc>
                <a:spcPct val="50000"/>
              </a:lnSpc>
              <a:buFontTx/>
              <a:buNone/>
              <a:defRPr/>
            </a:pPr>
            <a:endParaRPr lang="en-US" sz="2800" smtClean="0"/>
          </a:p>
          <a:p>
            <a:pPr eaLnBrk="1" hangingPunct="1">
              <a:defRPr/>
            </a:pPr>
            <a:r>
              <a:rPr lang="en-US" sz="2800" b="1" smtClean="0">
                <a:solidFill>
                  <a:srgbClr val="CC0000"/>
                </a:solidFill>
                <a:effectLst>
                  <a:outerShdw blurRad="38100" dist="38100" dir="2700000" algn="tl">
                    <a:srgbClr val="000000"/>
                  </a:outerShdw>
                </a:effectLst>
              </a:rPr>
              <a:t>Two barriers:</a:t>
            </a:r>
            <a:endParaRPr lang="en-US" sz="2800" b="1" smtClean="0">
              <a:effectLst>
                <a:outerShdw blurRad="38100" dist="38100" dir="2700000" algn="tl">
                  <a:srgbClr val="FFFFFF"/>
                </a:outerShdw>
              </a:effectLst>
            </a:endParaRPr>
          </a:p>
          <a:p>
            <a:pPr eaLnBrk="1" hangingPunct="1">
              <a:buFontTx/>
              <a:buNone/>
              <a:defRPr/>
            </a:pPr>
            <a:r>
              <a:rPr lang="en-US" sz="2800" smtClean="0"/>
              <a:t>	</a:t>
            </a:r>
            <a:r>
              <a:rPr lang="en-US" sz="2800" b="1" smtClean="0">
                <a:solidFill>
                  <a:srgbClr val="9900CC"/>
                </a:solidFill>
                <a:effectLst>
                  <a:outerShdw blurRad="38100" dist="38100" dir="2700000" algn="tl">
                    <a:srgbClr val="000000"/>
                  </a:outerShdw>
                </a:effectLst>
              </a:rPr>
              <a:t>1.	Pre-zygotic barriers</a:t>
            </a:r>
            <a:endParaRPr lang="en-US" sz="2800" smtClean="0"/>
          </a:p>
          <a:p>
            <a:pPr eaLnBrk="1" hangingPunct="1">
              <a:buFontTx/>
              <a:buNone/>
              <a:defRPr/>
            </a:pPr>
            <a:r>
              <a:rPr lang="en-US" sz="2800" smtClean="0"/>
              <a:t>	</a:t>
            </a:r>
            <a:r>
              <a:rPr lang="en-US" sz="2800" b="1" smtClean="0">
                <a:solidFill>
                  <a:srgbClr val="6600FF"/>
                </a:solidFill>
                <a:effectLst>
                  <a:outerShdw blurRad="38100" dist="38100" dir="2700000" algn="tl">
                    <a:srgbClr val="000000"/>
                  </a:outerShdw>
                </a:effectLst>
              </a:rPr>
              <a:t>2.	Post-zygotic barriers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Effect transition="in" filter="wipe(left)">
                                      <p:cBhvr>
                                        <p:cTn id="7" dur="500"/>
                                        <p:tgtEl>
                                          <p:spTgt spid="614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wipe(left)">
                                      <p:cBhvr>
                                        <p:cTn id="12" dur="500"/>
                                        <p:tgtEl>
                                          <p:spTgt spid="614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wipe(left)">
                                      <p:cBhvr>
                                        <p:cTn id="17" dur="500"/>
                                        <p:tgtEl>
                                          <p:spTgt spid="614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Effect transition="in" filter="wipe(left)">
                                      <p:cBhvr>
                                        <p:cTn id="22" dur="500"/>
                                        <p:tgtEl>
                                          <p:spTgt spid="614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43">
                                            <p:txEl>
                                              <p:pRg st="4" end="4"/>
                                            </p:txEl>
                                          </p:spTgt>
                                        </p:tgtEl>
                                        <p:attrNameLst>
                                          <p:attrName>style.visibility</p:attrName>
                                        </p:attrNameLst>
                                      </p:cBhvr>
                                      <p:to>
                                        <p:strVal val="visible"/>
                                      </p:to>
                                    </p:set>
                                    <p:animEffect transition="in" filter="wipe(left)">
                                      <p:cBhvr>
                                        <p:cTn id="27" dur="500"/>
                                        <p:tgtEl>
                                          <p:spTgt spid="61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autoUpdateAnimBg="0"/>
      <p:bldP spid="6144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b="1" smtClean="0">
                <a:solidFill>
                  <a:srgbClr val="9900CC"/>
                </a:solidFill>
                <a:effectLst>
                  <a:outerShdw blurRad="38100" dist="38100" dir="2700000" algn="tl">
                    <a:srgbClr val="000000"/>
                  </a:outerShdw>
                </a:effectLst>
              </a:rPr>
              <a:t>1.	Pre-zygotic Barriers</a:t>
            </a:r>
          </a:p>
        </p:txBody>
      </p:sp>
      <p:sp>
        <p:nvSpPr>
          <p:cNvPr id="63491" name="Rectangle 3"/>
          <p:cNvSpPr>
            <a:spLocks noGrp="1" noChangeArrowheads="1"/>
          </p:cNvSpPr>
          <p:nvPr>
            <p:ph type="body" idx="1"/>
          </p:nvPr>
        </p:nvSpPr>
        <p:spPr/>
        <p:txBody>
          <a:bodyPr/>
          <a:lstStyle/>
          <a:p>
            <a:pPr eaLnBrk="1" hangingPunct="1">
              <a:buFontTx/>
              <a:buNone/>
              <a:defRPr/>
            </a:pPr>
            <a:r>
              <a:rPr lang="en-US" sz="2800" b="1" smtClean="0">
                <a:solidFill>
                  <a:srgbClr val="333399"/>
                </a:solidFill>
                <a:effectLst>
                  <a:outerShdw blurRad="38100" dist="38100" dir="2700000" algn="tl">
                    <a:srgbClr val="000000"/>
                  </a:outerShdw>
                </a:effectLst>
              </a:rPr>
              <a:t>a.  Temporal isolation:</a:t>
            </a:r>
            <a:endParaRPr lang="en-US" sz="2800" smtClean="0"/>
          </a:p>
          <a:p>
            <a:pPr eaLnBrk="1" hangingPunct="1">
              <a:buFontTx/>
              <a:buNone/>
              <a:defRPr/>
            </a:pPr>
            <a:r>
              <a:rPr lang="en-US" sz="2800" smtClean="0"/>
              <a:t>		Breeding occurs at different times for 		different species.</a:t>
            </a:r>
          </a:p>
          <a:p>
            <a:pPr eaLnBrk="1" hangingPunct="1">
              <a:lnSpc>
                <a:spcPct val="40000"/>
              </a:lnSpc>
              <a:buFontTx/>
              <a:buNone/>
              <a:defRPr/>
            </a:pPr>
            <a:endParaRPr lang="en-US" sz="2800" smtClean="0"/>
          </a:p>
          <a:p>
            <a:pPr eaLnBrk="1" hangingPunct="1">
              <a:buFontTx/>
              <a:buNone/>
              <a:defRPr/>
            </a:pPr>
            <a:r>
              <a:rPr lang="en-US" sz="2800" b="1" smtClean="0">
                <a:solidFill>
                  <a:srgbClr val="333399"/>
                </a:solidFill>
                <a:effectLst>
                  <a:outerShdw blurRad="38100" dist="38100" dir="2700000" algn="tl">
                    <a:srgbClr val="000000"/>
                  </a:outerShdw>
                </a:effectLst>
              </a:rPr>
              <a:t>b.  Habitat isolation:</a:t>
            </a:r>
            <a:endParaRPr lang="en-US" sz="2800" smtClean="0"/>
          </a:p>
          <a:p>
            <a:pPr eaLnBrk="1" hangingPunct="1">
              <a:buFontTx/>
              <a:buNone/>
              <a:defRPr/>
            </a:pPr>
            <a:r>
              <a:rPr lang="en-US" sz="2800" smtClean="0"/>
              <a:t>		Species breed in different habitats.</a:t>
            </a:r>
          </a:p>
          <a:p>
            <a:pPr eaLnBrk="1" hangingPunct="1">
              <a:lnSpc>
                <a:spcPct val="50000"/>
              </a:lnSpc>
              <a:buFontTx/>
              <a:buNone/>
              <a:defRPr/>
            </a:pPr>
            <a:endParaRPr lang="en-US" sz="2800" smtClean="0"/>
          </a:p>
          <a:p>
            <a:pPr eaLnBrk="1" hangingPunct="1">
              <a:buFontTx/>
              <a:buNone/>
              <a:defRPr/>
            </a:pPr>
            <a:r>
              <a:rPr lang="en-US" sz="2800" b="1" smtClean="0">
                <a:solidFill>
                  <a:srgbClr val="333399"/>
                </a:solidFill>
                <a:effectLst>
                  <a:outerShdw blurRad="38100" dist="38100" dir="2700000" algn="tl">
                    <a:srgbClr val="000000"/>
                  </a:outerShdw>
                </a:effectLst>
              </a:rPr>
              <a:t>c.  Behavioral isolation:</a:t>
            </a:r>
          </a:p>
          <a:p>
            <a:pPr eaLnBrk="1" hangingPunct="1">
              <a:buFontTx/>
              <a:buNone/>
              <a:defRPr/>
            </a:pPr>
            <a:r>
              <a:rPr lang="en-US" sz="2800" smtClean="0"/>
              <a:t>		Little or no sexual attraction between 		species.</a:t>
            </a:r>
          </a:p>
          <a:p>
            <a:pPr eaLnBrk="1" hangingPunct="1">
              <a:buFontTx/>
              <a:buNone/>
              <a:defRPr/>
            </a:pPr>
            <a:endParaRPr lang="en-US" sz="2800" smtClean="0"/>
          </a:p>
          <a:p>
            <a:pPr eaLnBrk="1" hangingPunct="1">
              <a:buFontTx/>
              <a:buNone/>
              <a:defRPr/>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wipe(left)">
                                      <p:cBhvr>
                                        <p:cTn id="7" dur="500"/>
                                        <p:tgtEl>
                                          <p:spTgt spid="634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0" end="0"/>
                                            </p:txEl>
                                          </p:spTgt>
                                        </p:tgtEl>
                                        <p:attrNameLst>
                                          <p:attrName>style.visibility</p:attrName>
                                        </p:attrNameLst>
                                      </p:cBhvr>
                                      <p:to>
                                        <p:strVal val="visible"/>
                                      </p:to>
                                    </p:set>
                                    <p:animEffect transition="in" filter="wipe(left)">
                                      <p:cBhvr>
                                        <p:cTn id="12" dur="500"/>
                                        <p:tgtEl>
                                          <p:spTgt spid="634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1" end="1"/>
                                            </p:txEl>
                                          </p:spTgt>
                                        </p:tgtEl>
                                        <p:attrNameLst>
                                          <p:attrName>style.visibility</p:attrName>
                                        </p:attrNameLst>
                                      </p:cBhvr>
                                      <p:to>
                                        <p:strVal val="visible"/>
                                      </p:to>
                                    </p:set>
                                    <p:animEffect transition="in" filter="wipe(left)">
                                      <p:cBhvr>
                                        <p:cTn id="17" dur="500"/>
                                        <p:tgtEl>
                                          <p:spTgt spid="634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Effect transition="in" filter="wipe(left)">
                                      <p:cBhvr>
                                        <p:cTn id="22" dur="500"/>
                                        <p:tgtEl>
                                          <p:spTgt spid="634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3491">
                                            <p:txEl>
                                              <p:pRg st="4" end="4"/>
                                            </p:txEl>
                                          </p:spTgt>
                                        </p:tgtEl>
                                        <p:attrNameLst>
                                          <p:attrName>style.visibility</p:attrName>
                                        </p:attrNameLst>
                                      </p:cBhvr>
                                      <p:to>
                                        <p:strVal val="visible"/>
                                      </p:to>
                                    </p:set>
                                    <p:animEffect transition="in" filter="wipe(left)">
                                      <p:cBhvr>
                                        <p:cTn id="27" dur="500"/>
                                        <p:tgtEl>
                                          <p:spTgt spid="634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3491">
                                            <p:txEl>
                                              <p:pRg st="6" end="6"/>
                                            </p:txEl>
                                          </p:spTgt>
                                        </p:tgtEl>
                                        <p:attrNameLst>
                                          <p:attrName>style.visibility</p:attrName>
                                        </p:attrNameLst>
                                      </p:cBhvr>
                                      <p:to>
                                        <p:strVal val="visible"/>
                                      </p:to>
                                    </p:set>
                                    <p:animEffect transition="in" filter="wipe(left)">
                                      <p:cBhvr>
                                        <p:cTn id="32" dur="500"/>
                                        <p:tgtEl>
                                          <p:spTgt spid="6349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3491">
                                            <p:txEl>
                                              <p:pRg st="7" end="7"/>
                                            </p:txEl>
                                          </p:spTgt>
                                        </p:tgtEl>
                                        <p:attrNameLst>
                                          <p:attrName>style.visibility</p:attrName>
                                        </p:attrNameLst>
                                      </p:cBhvr>
                                      <p:to>
                                        <p:strVal val="visible"/>
                                      </p:to>
                                    </p:set>
                                    <p:animEffect transition="in" filter="wipe(left)">
                                      <p:cBhvr>
                                        <p:cTn id="37" dur="500"/>
                                        <p:tgtEl>
                                          <p:spTgt spid="634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autoUpdateAnimBg="0"/>
      <p:bldP spid="6349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en-US" b="1" smtClean="0">
                <a:solidFill>
                  <a:srgbClr val="9900CC"/>
                </a:solidFill>
                <a:effectLst>
                  <a:outerShdw blurRad="38100" dist="38100" dir="2700000" algn="tl">
                    <a:srgbClr val="000000"/>
                  </a:outerShdw>
                </a:effectLst>
              </a:rPr>
              <a:t>1.	Pre-zygotic Barriers</a:t>
            </a:r>
          </a:p>
        </p:txBody>
      </p:sp>
      <p:sp>
        <p:nvSpPr>
          <p:cNvPr id="65539" name="Rectangle 3"/>
          <p:cNvSpPr>
            <a:spLocks noGrp="1" noChangeArrowheads="1"/>
          </p:cNvSpPr>
          <p:nvPr>
            <p:ph type="body" idx="1"/>
          </p:nvPr>
        </p:nvSpPr>
        <p:spPr/>
        <p:txBody>
          <a:bodyPr/>
          <a:lstStyle/>
          <a:p>
            <a:pPr eaLnBrk="1" hangingPunct="1">
              <a:buFontTx/>
              <a:buNone/>
              <a:defRPr/>
            </a:pPr>
            <a:r>
              <a:rPr lang="en-US" sz="2800" b="1" smtClean="0">
                <a:solidFill>
                  <a:srgbClr val="333399"/>
                </a:solidFill>
                <a:effectLst>
                  <a:outerShdw blurRad="38100" dist="38100" dir="2700000" algn="tl">
                    <a:srgbClr val="000000"/>
                  </a:outerShdw>
                </a:effectLst>
              </a:rPr>
              <a:t>d.  Mechanical isolation:</a:t>
            </a:r>
          </a:p>
          <a:p>
            <a:pPr eaLnBrk="1" hangingPunct="1">
              <a:buFontTx/>
              <a:buNone/>
              <a:defRPr/>
            </a:pPr>
            <a:r>
              <a:rPr lang="en-US" sz="2800" smtClean="0"/>
              <a:t>		Structural differences prevent gamete 		exchange.</a:t>
            </a:r>
          </a:p>
          <a:p>
            <a:pPr eaLnBrk="1" hangingPunct="1">
              <a:buFontTx/>
              <a:buNone/>
              <a:defRPr/>
            </a:pPr>
            <a:endParaRPr lang="en-US" sz="2800" smtClean="0"/>
          </a:p>
          <a:p>
            <a:pPr eaLnBrk="1" hangingPunct="1">
              <a:buFontTx/>
              <a:buNone/>
              <a:defRPr/>
            </a:pPr>
            <a:r>
              <a:rPr lang="en-US" sz="2800" b="1" smtClean="0">
                <a:solidFill>
                  <a:srgbClr val="333399"/>
                </a:solidFill>
                <a:effectLst>
                  <a:outerShdw blurRad="38100" dist="38100" dir="2700000" algn="tl">
                    <a:srgbClr val="000000"/>
                  </a:outerShdw>
                </a:effectLst>
              </a:rPr>
              <a:t>e.  Gametic isolation:</a:t>
            </a:r>
          </a:p>
          <a:p>
            <a:pPr eaLnBrk="1" hangingPunct="1">
              <a:buFontTx/>
              <a:buNone/>
              <a:defRPr/>
            </a:pPr>
            <a:r>
              <a:rPr lang="en-US" sz="2800" smtClean="0"/>
              <a:t>		Gametes die before uniting with gametes 	of other species, or gametes fail to unite.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animEffect transition="in" filter="wipe(left)">
                                      <p:cBhvr>
                                        <p:cTn id="7" dur="500"/>
                                        <p:tgtEl>
                                          <p:spTgt spid="655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Effect transition="in" filter="wipe(left)">
                                      <p:cBhvr>
                                        <p:cTn id="12" dur="500"/>
                                        <p:tgtEl>
                                          <p:spTgt spid="655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5539">
                                            <p:txEl>
                                              <p:pRg st="1" end="1"/>
                                            </p:txEl>
                                          </p:spTgt>
                                        </p:tgtEl>
                                        <p:attrNameLst>
                                          <p:attrName>style.visibility</p:attrName>
                                        </p:attrNameLst>
                                      </p:cBhvr>
                                      <p:to>
                                        <p:strVal val="visible"/>
                                      </p:to>
                                    </p:set>
                                    <p:animEffect transition="in" filter="wipe(left)">
                                      <p:cBhvr>
                                        <p:cTn id="17" dur="500"/>
                                        <p:tgtEl>
                                          <p:spTgt spid="655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wipe(left)">
                                      <p:cBhvr>
                                        <p:cTn id="22" dur="500"/>
                                        <p:tgtEl>
                                          <p:spTgt spid="655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wipe(left)">
                                      <p:cBhvr>
                                        <p:cTn id="27" dur="5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autoUpdateAnimBg="0"/>
      <p:bldP spid="6553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b="1" smtClean="0">
                <a:solidFill>
                  <a:srgbClr val="6600FF"/>
                </a:solidFill>
                <a:effectLst>
                  <a:outerShdw blurRad="38100" dist="38100" dir="2700000" algn="tl">
                    <a:srgbClr val="000000"/>
                  </a:outerShdw>
                </a:effectLst>
              </a:rPr>
              <a:t>2.	Post-zygotic Barriers</a:t>
            </a:r>
          </a:p>
        </p:txBody>
      </p:sp>
      <p:sp>
        <p:nvSpPr>
          <p:cNvPr id="67587" name="Rectangle 3"/>
          <p:cNvSpPr>
            <a:spLocks noGrp="1" noChangeArrowheads="1"/>
          </p:cNvSpPr>
          <p:nvPr>
            <p:ph type="body" idx="1"/>
          </p:nvPr>
        </p:nvSpPr>
        <p:spPr>
          <a:xfrm>
            <a:off x="685800" y="1981200"/>
            <a:ext cx="8001000" cy="4114800"/>
          </a:xfrm>
        </p:spPr>
        <p:txBody>
          <a:bodyPr/>
          <a:lstStyle/>
          <a:p>
            <a:pPr eaLnBrk="1" hangingPunct="1">
              <a:buFontTx/>
              <a:buNone/>
              <a:defRPr/>
            </a:pPr>
            <a:r>
              <a:rPr lang="en-US" sz="2800" b="1" smtClean="0">
                <a:solidFill>
                  <a:srgbClr val="333399"/>
                </a:solidFill>
                <a:effectLst>
                  <a:outerShdw blurRad="38100" dist="38100" dir="2700000" algn="tl">
                    <a:srgbClr val="000000"/>
                  </a:outerShdw>
                </a:effectLst>
              </a:rPr>
              <a:t>a.  Hybrid inviability:</a:t>
            </a:r>
          </a:p>
          <a:p>
            <a:pPr eaLnBrk="1" hangingPunct="1">
              <a:buFontTx/>
              <a:buNone/>
              <a:defRPr/>
            </a:pPr>
            <a:r>
              <a:rPr lang="en-US" sz="2800" smtClean="0"/>
              <a:t>		Hybrid zygotes fail to develop or fail to 		reach sexual maturity.</a:t>
            </a:r>
          </a:p>
          <a:p>
            <a:pPr eaLnBrk="1" hangingPunct="1">
              <a:lnSpc>
                <a:spcPct val="20000"/>
              </a:lnSpc>
              <a:buFontTx/>
              <a:buNone/>
              <a:defRPr/>
            </a:pPr>
            <a:endParaRPr lang="en-US" sz="2800" smtClean="0"/>
          </a:p>
          <a:p>
            <a:pPr eaLnBrk="1" hangingPunct="1">
              <a:buFontTx/>
              <a:buNone/>
              <a:defRPr/>
            </a:pPr>
            <a:r>
              <a:rPr lang="en-US" sz="2800" b="1" smtClean="0">
                <a:solidFill>
                  <a:srgbClr val="333399"/>
                </a:solidFill>
                <a:effectLst>
                  <a:outerShdw blurRad="38100" dist="38100" dir="2700000" algn="tl">
                    <a:srgbClr val="000000"/>
                  </a:outerShdw>
                </a:effectLst>
              </a:rPr>
              <a:t>b.  Hybrid sterility:</a:t>
            </a:r>
          </a:p>
          <a:p>
            <a:pPr eaLnBrk="1" hangingPunct="1">
              <a:buFontTx/>
              <a:buNone/>
              <a:defRPr/>
            </a:pPr>
            <a:r>
              <a:rPr lang="en-US" sz="2800" smtClean="0"/>
              <a:t>		Hybrid fails to produce functional gametes.</a:t>
            </a:r>
          </a:p>
          <a:p>
            <a:pPr eaLnBrk="1" hangingPunct="1">
              <a:lnSpc>
                <a:spcPct val="20000"/>
              </a:lnSpc>
              <a:buFontTx/>
              <a:buNone/>
              <a:defRPr/>
            </a:pPr>
            <a:endParaRPr lang="en-US" sz="2800" smtClean="0"/>
          </a:p>
          <a:p>
            <a:pPr eaLnBrk="1" hangingPunct="1">
              <a:buFontTx/>
              <a:buNone/>
              <a:defRPr/>
            </a:pPr>
            <a:r>
              <a:rPr lang="en-US" sz="2800" b="1" smtClean="0">
                <a:solidFill>
                  <a:srgbClr val="333399"/>
                </a:solidFill>
                <a:effectLst>
                  <a:outerShdw blurRad="38100" dist="38100" dir="2700000" algn="tl">
                    <a:srgbClr val="000000"/>
                  </a:outerShdw>
                </a:effectLst>
              </a:rPr>
              <a:t>c.  Hybrid breakdown:</a:t>
            </a:r>
            <a:endParaRPr lang="en-US" sz="2800" smtClean="0"/>
          </a:p>
          <a:p>
            <a:pPr eaLnBrk="1" hangingPunct="1">
              <a:buFontTx/>
              <a:buNone/>
              <a:defRPr/>
            </a:pPr>
            <a:r>
              <a:rPr lang="en-US" sz="2800" smtClean="0"/>
              <a:t>		Offspring of hybrids are weak or infertile.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Effect transition="in" filter="wipe(left)">
                                      <p:cBhvr>
                                        <p:cTn id="7" dur="500"/>
                                        <p:tgtEl>
                                          <p:spTgt spid="675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7587">
                                            <p:txEl>
                                              <p:pRg st="0" end="0"/>
                                            </p:txEl>
                                          </p:spTgt>
                                        </p:tgtEl>
                                        <p:attrNameLst>
                                          <p:attrName>style.visibility</p:attrName>
                                        </p:attrNameLst>
                                      </p:cBhvr>
                                      <p:to>
                                        <p:strVal val="visible"/>
                                      </p:to>
                                    </p:set>
                                    <p:animEffect transition="in" filter="wipe(left)">
                                      <p:cBhvr>
                                        <p:cTn id="12" dur="500"/>
                                        <p:tgtEl>
                                          <p:spTgt spid="675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7587">
                                            <p:txEl>
                                              <p:pRg st="1" end="1"/>
                                            </p:txEl>
                                          </p:spTgt>
                                        </p:tgtEl>
                                        <p:attrNameLst>
                                          <p:attrName>style.visibility</p:attrName>
                                        </p:attrNameLst>
                                      </p:cBhvr>
                                      <p:to>
                                        <p:strVal val="visible"/>
                                      </p:to>
                                    </p:set>
                                    <p:animEffect transition="in" filter="wipe(left)">
                                      <p:cBhvr>
                                        <p:cTn id="17" dur="500"/>
                                        <p:tgtEl>
                                          <p:spTgt spid="675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7587">
                                            <p:txEl>
                                              <p:pRg st="3" end="3"/>
                                            </p:txEl>
                                          </p:spTgt>
                                        </p:tgtEl>
                                        <p:attrNameLst>
                                          <p:attrName>style.visibility</p:attrName>
                                        </p:attrNameLst>
                                      </p:cBhvr>
                                      <p:to>
                                        <p:strVal val="visible"/>
                                      </p:to>
                                    </p:set>
                                    <p:animEffect transition="in" filter="wipe(left)">
                                      <p:cBhvr>
                                        <p:cTn id="22" dur="500"/>
                                        <p:tgtEl>
                                          <p:spTgt spid="6758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7587">
                                            <p:txEl>
                                              <p:pRg st="4" end="4"/>
                                            </p:txEl>
                                          </p:spTgt>
                                        </p:tgtEl>
                                        <p:attrNameLst>
                                          <p:attrName>style.visibility</p:attrName>
                                        </p:attrNameLst>
                                      </p:cBhvr>
                                      <p:to>
                                        <p:strVal val="visible"/>
                                      </p:to>
                                    </p:set>
                                    <p:animEffect transition="in" filter="wipe(left)">
                                      <p:cBhvr>
                                        <p:cTn id="27" dur="500"/>
                                        <p:tgtEl>
                                          <p:spTgt spid="675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7587">
                                            <p:txEl>
                                              <p:pRg st="6" end="6"/>
                                            </p:txEl>
                                          </p:spTgt>
                                        </p:tgtEl>
                                        <p:attrNameLst>
                                          <p:attrName>style.visibility</p:attrName>
                                        </p:attrNameLst>
                                      </p:cBhvr>
                                      <p:to>
                                        <p:strVal val="visible"/>
                                      </p:to>
                                    </p:set>
                                    <p:animEffect transition="in" filter="wipe(left)">
                                      <p:cBhvr>
                                        <p:cTn id="32" dur="500"/>
                                        <p:tgtEl>
                                          <p:spTgt spid="6758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7587">
                                            <p:txEl>
                                              <p:pRg st="7" end="7"/>
                                            </p:txEl>
                                          </p:spTgt>
                                        </p:tgtEl>
                                        <p:attrNameLst>
                                          <p:attrName>style.visibility</p:attrName>
                                        </p:attrNameLst>
                                      </p:cBhvr>
                                      <p:to>
                                        <p:strVal val="visible"/>
                                      </p:to>
                                    </p:set>
                                    <p:animEffect transition="in" filter="wipe(left)">
                                      <p:cBhvr>
                                        <p:cTn id="37" dur="500"/>
                                        <p:tgtEl>
                                          <p:spTgt spid="675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autoUpdateAnimBg="0"/>
      <p:bldP spid="6758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defRPr/>
            </a:pPr>
            <a:r>
              <a:rPr lang="en-US" b="1" smtClean="0">
                <a:solidFill>
                  <a:srgbClr val="993366"/>
                </a:solidFill>
                <a:effectLst>
                  <a:outerShdw blurRad="38100" dist="38100" dir="2700000" algn="tl">
                    <a:srgbClr val="000000"/>
                  </a:outerShdw>
                </a:effectLst>
              </a:rPr>
              <a:t>Allopatric Speciation</a:t>
            </a:r>
          </a:p>
        </p:txBody>
      </p:sp>
      <p:sp>
        <p:nvSpPr>
          <p:cNvPr id="69635" name="Rectangle 3"/>
          <p:cNvSpPr>
            <a:spLocks noGrp="1" noChangeArrowheads="1"/>
          </p:cNvSpPr>
          <p:nvPr>
            <p:ph type="body" idx="1"/>
          </p:nvPr>
        </p:nvSpPr>
        <p:spPr/>
        <p:txBody>
          <a:bodyPr/>
          <a:lstStyle/>
          <a:p>
            <a:pPr eaLnBrk="1" hangingPunct="1">
              <a:defRPr/>
            </a:pPr>
            <a:r>
              <a:rPr lang="en-US" sz="2800" smtClean="0"/>
              <a:t>Induced when the </a:t>
            </a:r>
            <a:r>
              <a:rPr lang="en-US" sz="2800" b="1" smtClean="0">
                <a:solidFill>
                  <a:srgbClr val="333399"/>
                </a:solidFill>
                <a:effectLst>
                  <a:outerShdw blurRad="38100" dist="38100" dir="2700000" algn="tl">
                    <a:srgbClr val="000000"/>
                  </a:outerShdw>
                </a:effectLst>
              </a:rPr>
              <a:t>ancestral</a:t>
            </a:r>
            <a:r>
              <a:rPr lang="en-US" sz="2800" smtClean="0"/>
              <a:t> population becomes </a:t>
            </a:r>
            <a:r>
              <a:rPr lang="en-US" sz="2800" b="1" smtClean="0">
                <a:solidFill>
                  <a:srgbClr val="333399"/>
                </a:solidFill>
                <a:effectLst>
                  <a:outerShdw blurRad="38100" dist="38100" dir="2700000" algn="tl">
                    <a:srgbClr val="000000"/>
                  </a:outerShdw>
                </a:effectLst>
              </a:rPr>
              <a:t>separated</a:t>
            </a:r>
            <a:r>
              <a:rPr lang="en-US" sz="2800" smtClean="0"/>
              <a:t> by a </a:t>
            </a:r>
            <a:r>
              <a:rPr lang="en-US" sz="2800" b="1" smtClean="0">
                <a:solidFill>
                  <a:srgbClr val="333399"/>
                </a:solidFill>
                <a:effectLst>
                  <a:outerShdw blurRad="38100" dist="38100" dir="2700000" algn="tl">
                    <a:srgbClr val="000000"/>
                  </a:outerShdw>
                </a:effectLst>
              </a:rPr>
              <a:t>geographical barrier.</a:t>
            </a:r>
          </a:p>
          <a:p>
            <a:pPr eaLnBrk="1" hangingPunct="1">
              <a:buFontTx/>
              <a:buNone/>
              <a:defRPr/>
            </a:pPr>
            <a:endParaRPr lang="en-US" sz="2800" smtClean="0"/>
          </a:p>
          <a:p>
            <a:pPr eaLnBrk="1" hangingPunct="1">
              <a:defRPr/>
            </a:pPr>
            <a:r>
              <a:rPr lang="en-US" sz="2800" b="1" smtClean="0">
                <a:solidFill>
                  <a:srgbClr val="CC0000"/>
                </a:solidFill>
                <a:effectLst>
                  <a:outerShdw blurRad="38100" dist="38100" dir="2700000" algn="tl">
                    <a:srgbClr val="000000"/>
                  </a:outerShdw>
                </a:effectLst>
              </a:rPr>
              <a:t>Example:</a:t>
            </a:r>
          </a:p>
          <a:p>
            <a:pPr eaLnBrk="1" hangingPunct="1">
              <a:buFontTx/>
              <a:buNone/>
              <a:defRPr/>
            </a:pPr>
            <a:r>
              <a:rPr lang="en-US" sz="2800" smtClean="0"/>
              <a:t>		</a:t>
            </a:r>
            <a:r>
              <a:rPr lang="en-US" sz="2800" b="1" smtClean="0">
                <a:solidFill>
                  <a:srgbClr val="993366"/>
                </a:solidFill>
              </a:rPr>
              <a:t>Grand Canyon and ground squirrels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9634">
                                            <p:txEl>
                                              <p:pRg st="0" end="0"/>
                                            </p:txEl>
                                          </p:spTgt>
                                        </p:tgtEl>
                                        <p:attrNameLst>
                                          <p:attrName>style.visibility</p:attrName>
                                        </p:attrNameLst>
                                      </p:cBhvr>
                                      <p:to>
                                        <p:strVal val="visible"/>
                                      </p:to>
                                    </p:set>
                                    <p:animEffect transition="in" filter="wipe(left)">
                                      <p:cBhvr>
                                        <p:cTn id="7" dur="500"/>
                                        <p:tgtEl>
                                          <p:spTgt spid="696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wipe(left)">
                                      <p:cBhvr>
                                        <p:cTn id="12" dur="500"/>
                                        <p:tgtEl>
                                          <p:spTgt spid="696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wipe(left)">
                                      <p:cBhvr>
                                        <p:cTn id="17" dur="500"/>
                                        <p:tgtEl>
                                          <p:spTgt spid="696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9635">
                                            <p:txEl>
                                              <p:pRg st="3" end="3"/>
                                            </p:txEl>
                                          </p:spTgt>
                                        </p:tgtEl>
                                        <p:attrNameLst>
                                          <p:attrName>style.visibility</p:attrName>
                                        </p:attrNameLst>
                                      </p:cBhvr>
                                      <p:to>
                                        <p:strVal val="visible"/>
                                      </p:to>
                                    </p:set>
                                    <p:animEffect transition="in" filter="wipe(left)">
                                      <p:cBhvr>
                                        <p:cTn id="22" dur="5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autoUpdateAnimBg="0"/>
      <p:bldP spid="69635"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Adaptive Radiation</a:t>
            </a:r>
          </a:p>
        </p:txBody>
      </p:sp>
      <p:sp>
        <p:nvSpPr>
          <p:cNvPr id="71683" name="Rectangle 3"/>
          <p:cNvSpPr>
            <a:spLocks noGrp="1" noChangeArrowheads="1"/>
          </p:cNvSpPr>
          <p:nvPr>
            <p:ph type="body" idx="1"/>
          </p:nvPr>
        </p:nvSpPr>
        <p:spPr/>
        <p:txBody>
          <a:bodyPr/>
          <a:lstStyle/>
          <a:p>
            <a:pPr eaLnBrk="1" hangingPunct="1">
              <a:defRPr/>
            </a:pPr>
            <a:r>
              <a:rPr lang="en-US" sz="2800" b="1" smtClean="0">
                <a:solidFill>
                  <a:srgbClr val="333399"/>
                </a:solidFill>
                <a:effectLst>
                  <a:outerShdw blurRad="38100" dist="38100" dir="2700000" algn="tl">
                    <a:srgbClr val="000000"/>
                  </a:outerShdw>
                </a:effectLst>
              </a:rPr>
              <a:t>Emergence of numerous species</a:t>
            </a:r>
            <a:r>
              <a:rPr lang="en-US" sz="2800" smtClean="0"/>
              <a:t> from a </a:t>
            </a:r>
            <a:r>
              <a:rPr lang="en-US" sz="2800" b="1" smtClean="0">
                <a:solidFill>
                  <a:srgbClr val="333399"/>
                </a:solidFill>
                <a:effectLst>
                  <a:outerShdw blurRad="38100" dist="38100" dir="2700000" algn="tl">
                    <a:srgbClr val="000000"/>
                  </a:outerShdw>
                </a:effectLst>
              </a:rPr>
              <a:t>common ancestor</a:t>
            </a:r>
            <a:r>
              <a:rPr lang="en-US" sz="2800" smtClean="0"/>
              <a:t> introduced to new and diverse environments.</a:t>
            </a:r>
          </a:p>
          <a:p>
            <a:pPr eaLnBrk="1" hangingPunct="1">
              <a:buFontTx/>
              <a:buNone/>
              <a:defRPr/>
            </a:pPr>
            <a:endParaRPr lang="en-US" sz="2800" smtClean="0"/>
          </a:p>
          <a:p>
            <a:pPr eaLnBrk="1" hangingPunct="1">
              <a:defRPr/>
            </a:pPr>
            <a:r>
              <a:rPr lang="en-US" sz="2800" b="1" smtClean="0">
                <a:solidFill>
                  <a:srgbClr val="CC0000"/>
                </a:solidFill>
                <a:effectLst>
                  <a:outerShdw blurRad="38100" dist="38100" dir="2700000" algn="tl">
                    <a:srgbClr val="000000"/>
                  </a:outerShdw>
                </a:effectLst>
              </a:rPr>
              <a:t>Example:</a:t>
            </a:r>
          </a:p>
          <a:p>
            <a:pPr eaLnBrk="1" hangingPunct="1">
              <a:buFontTx/>
              <a:buNone/>
              <a:defRPr/>
            </a:pPr>
            <a:r>
              <a:rPr lang="en-US" sz="2800" smtClean="0"/>
              <a:t>		</a:t>
            </a:r>
            <a:r>
              <a:rPr lang="en-US" sz="2800" b="1" smtClean="0">
                <a:solidFill>
                  <a:srgbClr val="993366"/>
                </a:solidFill>
                <a:effectLst>
                  <a:outerShdw blurRad="38100" dist="38100" dir="2700000" algn="tl">
                    <a:srgbClr val="000000"/>
                  </a:outerShdw>
                </a:effectLst>
              </a:rPr>
              <a:t>Darwin’s Finches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2">
                                            <p:txEl>
                                              <p:pRg st="0" end="0"/>
                                            </p:txEl>
                                          </p:spTgt>
                                        </p:tgtEl>
                                        <p:attrNameLst>
                                          <p:attrName>style.visibility</p:attrName>
                                        </p:attrNameLst>
                                      </p:cBhvr>
                                      <p:to>
                                        <p:strVal val="visible"/>
                                      </p:to>
                                    </p:set>
                                    <p:animEffect transition="in" filter="wipe(left)">
                                      <p:cBhvr>
                                        <p:cTn id="7" dur="500"/>
                                        <p:tgtEl>
                                          <p:spTgt spid="716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683">
                                            <p:txEl>
                                              <p:pRg st="0" end="0"/>
                                            </p:txEl>
                                          </p:spTgt>
                                        </p:tgtEl>
                                        <p:attrNameLst>
                                          <p:attrName>style.visibility</p:attrName>
                                        </p:attrNameLst>
                                      </p:cBhvr>
                                      <p:to>
                                        <p:strVal val="visible"/>
                                      </p:to>
                                    </p:set>
                                    <p:animEffect transition="in" filter="wipe(left)">
                                      <p:cBhvr>
                                        <p:cTn id="12" dur="500"/>
                                        <p:tgtEl>
                                          <p:spTgt spid="716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683">
                                            <p:txEl>
                                              <p:pRg st="2" end="2"/>
                                            </p:txEl>
                                          </p:spTgt>
                                        </p:tgtEl>
                                        <p:attrNameLst>
                                          <p:attrName>style.visibility</p:attrName>
                                        </p:attrNameLst>
                                      </p:cBhvr>
                                      <p:to>
                                        <p:strVal val="visible"/>
                                      </p:to>
                                    </p:set>
                                    <p:animEffect transition="in" filter="wipe(left)">
                                      <p:cBhvr>
                                        <p:cTn id="17" dur="500"/>
                                        <p:tgtEl>
                                          <p:spTgt spid="716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wipe(left)">
                                      <p:cBhvr>
                                        <p:cTn id="22" dur="500"/>
                                        <p:tgtEl>
                                          <p:spTgt spid="71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build="p" autoUpdateAnimBg="0"/>
      <p:bldP spid="7168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defRPr/>
            </a:pPr>
            <a:r>
              <a:rPr lang="en-US" b="1" smtClean="0">
                <a:solidFill>
                  <a:srgbClr val="993366"/>
                </a:solidFill>
                <a:effectLst>
                  <a:outerShdw blurRad="38100" dist="38100" dir="2700000" algn="tl">
                    <a:srgbClr val="000000"/>
                  </a:outerShdw>
                </a:effectLst>
              </a:rPr>
              <a:t>Sympatric Speciation</a:t>
            </a:r>
          </a:p>
        </p:txBody>
      </p:sp>
      <p:sp>
        <p:nvSpPr>
          <p:cNvPr id="73731" name="Rectangle 3"/>
          <p:cNvSpPr>
            <a:spLocks noGrp="1" noChangeArrowheads="1"/>
          </p:cNvSpPr>
          <p:nvPr>
            <p:ph type="body" idx="1"/>
          </p:nvPr>
        </p:nvSpPr>
        <p:spPr/>
        <p:txBody>
          <a:bodyPr/>
          <a:lstStyle/>
          <a:p>
            <a:pPr eaLnBrk="1" hangingPunct="1">
              <a:defRPr/>
            </a:pPr>
            <a:r>
              <a:rPr lang="en-US" sz="2800" smtClean="0"/>
              <a:t>Result of a radical change in the genome that produces a </a:t>
            </a:r>
            <a:r>
              <a:rPr lang="en-US" sz="2800" b="1" smtClean="0">
                <a:solidFill>
                  <a:srgbClr val="333399"/>
                </a:solidFill>
                <a:effectLst>
                  <a:outerShdw blurRad="38100" dist="38100" dir="2700000" algn="tl">
                    <a:srgbClr val="000000"/>
                  </a:outerShdw>
                </a:effectLst>
              </a:rPr>
              <a:t>reproductively isolated sub-population</a:t>
            </a:r>
            <a:r>
              <a:rPr lang="en-US" sz="2800" smtClean="0"/>
              <a:t> within the parent population </a:t>
            </a:r>
            <a:r>
              <a:rPr lang="en-US" sz="2400" b="1" smtClean="0"/>
              <a:t>(rare).</a:t>
            </a:r>
            <a:endParaRPr lang="en-US" sz="2800" smtClean="0"/>
          </a:p>
          <a:p>
            <a:pPr eaLnBrk="1" hangingPunct="1">
              <a:buFontTx/>
              <a:buNone/>
              <a:defRPr/>
            </a:pPr>
            <a:endParaRPr lang="en-US" sz="2800" smtClean="0"/>
          </a:p>
          <a:p>
            <a:pPr eaLnBrk="1" hangingPunct="1">
              <a:defRPr/>
            </a:pPr>
            <a:r>
              <a:rPr lang="en-US" sz="2800" b="1" smtClean="0">
                <a:solidFill>
                  <a:srgbClr val="CC0000"/>
                </a:solidFill>
                <a:effectLst>
                  <a:outerShdw blurRad="38100" dist="38100" dir="2700000" algn="tl">
                    <a:srgbClr val="000000"/>
                  </a:outerShdw>
                </a:effectLst>
              </a:rPr>
              <a:t>Example:  Plant evolution - polyploid</a:t>
            </a:r>
            <a:endParaRPr lang="en-US" sz="2800" smtClean="0"/>
          </a:p>
          <a:p>
            <a:pPr eaLnBrk="1" hangingPunct="1">
              <a:buFontTx/>
              <a:buNone/>
              <a:defRPr/>
            </a:pPr>
            <a:r>
              <a:rPr lang="en-US" sz="2800" smtClean="0"/>
              <a:t>		A species doubles it’s </a:t>
            </a:r>
            <a:r>
              <a:rPr lang="en-US" sz="2800" b="1" smtClean="0">
                <a:solidFill>
                  <a:srgbClr val="006600"/>
                </a:solidFill>
                <a:effectLst>
                  <a:outerShdw blurRad="38100" dist="38100" dir="2700000" algn="tl">
                    <a:srgbClr val="000000"/>
                  </a:outerShdw>
                </a:effectLst>
              </a:rPr>
              <a:t>chromosome #</a:t>
            </a:r>
            <a:r>
              <a:rPr lang="en-US" sz="2800" smtClean="0"/>
              <a:t> to 	become tetraploid.</a:t>
            </a:r>
          </a:p>
        </p:txBody>
      </p:sp>
      <p:sp>
        <p:nvSpPr>
          <p:cNvPr id="73732" name="Oval 4"/>
          <p:cNvSpPr>
            <a:spLocks noChangeArrowheads="1"/>
          </p:cNvSpPr>
          <p:nvPr/>
        </p:nvSpPr>
        <p:spPr bwMode="auto">
          <a:xfrm>
            <a:off x="5410200" y="4953000"/>
            <a:ext cx="3124200" cy="1676400"/>
          </a:xfrm>
          <a:prstGeom prst="ellipse">
            <a:avLst/>
          </a:prstGeom>
          <a:solidFill>
            <a:schemeClr val="hlink"/>
          </a:solidFill>
          <a:ln w="12700">
            <a:solidFill>
              <a:schemeClr val="tx1"/>
            </a:solidFill>
            <a:round/>
            <a:headEnd type="none" w="sm" len="sm"/>
            <a:tailEnd type="none" w="sm" len="sm"/>
          </a:ln>
        </p:spPr>
        <p:txBody>
          <a:bodyPr wrap="none" anchor="ctr"/>
          <a:lstStyle/>
          <a:p>
            <a:pPr algn="ctr"/>
            <a:endParaRPr lang="en-US"/>
          </a:p>
        </p:txBody>
      </p:sp>
      <p:grpSp>
        <p:nvGrpSpPr>
          <p:cNvPr id="2" name="Group 10"/>
          <p:cNvGrpSpPr>
            <a:grpSpLocks/>
          </p:cNvGrpSpPr>
          <p:nvPr/>
        </p:nvGrpSpPr>
        <p:grpSpPr bwMode="auto">
          <a:xfrm>
            <a:off x="2895600" y="5257800"/>
            <a:ext cx="5349875" cy="1082675"/>
            <a:chOff x="1824" y="3312"/>
            <a:chExt cx="3370" cy="682"/>
          </a:xfrm>
        </p:grpSpPr>
        <p:sp>
          <p:nvSpPr>
            <p:cNvPr id="40966" name="Oval 5"/>
            <p:cNvSpPr>
              <a:spLocks noChangeArrowheads="1"/>
            </p:cNvSpPr>
            <p:nvPr/>
          </p:nvSpPr>
          <p:spPr bwMode="auto">
            <a:xfrm>
              <a:off x="4416" y="3696"/>
              <a:ext cx="336" cy="288"/>
            </a:xfrm>
            <a:prstGeom prst="ellipse">
              <a:avLst/>
            </a:prstGeom>
            <a:solidFill>
              <a:schemeClr val="accent2"/>
            </a:solidFill>
            <a:ln w="12700">
              <a:solidFill>
                <a:schemeClr val="tx1"/>
              </a:solidFill>
              <a:round/>
              <a:headEnd type="none" w="sm" len="sm"/>
              <a:tailEnd type="none" w="sm" len="sm"/>
            </a:ln>
          </p:spPr>
          <p:txBody>
            <a:bodyPr wrap="none" anchor="ctr"/>
            <a:lstStyle/>
            <a:p>
              <a:endParaRPr lang="en-US"/>
            </a:p>
          </p:txBody>
        </p:sp>
        <p:sp>
          <p:nvSpPr>
            <p:cNvPr id="40967" name="Text Box 6"/>
            <p:cNvSpPr txBox="1">
              <a:spLocks noChangeArrowheads="1"/>
            </p:cNvSpPr>
            <p:nvPr/>
          </p:nvSpPr>
          <p:spPr bwMode="auto">
            <a:xfrm>
              <a:off x="1824" y="3552"/>
              <a:ext cx="1440"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r>
                <a:rPr lang="en-US" sz="2000" b="1"/>
                <a:t>reproductive sub-population</a:t>
              </a:r>
            </a:p>
          </p:txBody>
        </p:sp>
        <p:sp>
          <p:nvSpPr>
            <p:cNvPr id="40968" name="Line 8"/>
            <p:cNvSpPr>
              <a:spLocks noChangeShapeType="1"/>
            </p:cNvSpPr>
            <p:nvPr/>
          </p:nvSpPr>
          <p:spPr bwMode="auto">
            <a:xfrm>
              <a:off x="3024" y="3744"/>
              <a:ext cx="1392" cy="96"/>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69" name="Text Box 9"/>
            <p:cNvSpPr txBox="1">
              <a:spLocks noChangeArrowheads="1"/>
            </p:cNvSpPr>
            <p:nvPr/>
          </p:nvSpPr>
          <p:spPr bwMode="auto">
            <a:xfrm>
              <a:off x="3744" y="3312"/>
              <a:ext cx="145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r>
                <a:rPr lang="en-US" sz="1800" b="1"/>
                <a:t>Parent population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0">
                                            <p:txEl>
                                              <p:pRg st="0" end="0"/>
                                            </p:txEl>
                                          </p:spTgt>
                                        </p:tgtEl>
                                        <p:attrNameLst>
                                          <p:attrName>style.visibility</p:attrName>
                                        </p:attrNameLst>
                                      </p:cBhvr>
                                      <p:to>
                                        <p:strVal val="visible"/>
                                      </p:to>
                                    </p:set>
                                    <p:animEffect transition="in" filter="wipe(left)">
                                      <p:cBhvr>
                                        <p:cTn id="7" dur="500"/>
                                        <p:tgtEl>
                                          <p:spTgt spid="737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Effect transition="in" filter="wipe(left)">
                                      <p:cBhvr>
                                        <p:cTn id="12" dur="500"/>
                                        <p:tgtEl>
                                          <p:spTgt spid="737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left)">
                                      <p:cBhvr>
                                        <p:cTn id="17" dur="500"/>
                                        <p:tgtEl>
                                          <p:spTgt spid="737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3731">
                                            <p:txEl>
                                              <p:pRg st="3" end="3"/>
                                            </p:txEl>
                                          </p:spTgt>
                                        </p:tgtEl>
                                        <p:attrNameLst>
                                          <p:attrName>style.visibility</p:attrName>
                                        </p:attrNameLst>
                                      </p:cBhvr>
                                      <p:to>
                                        <p:strVal val="visible"/>
                                      </p:to>
                                    </p:set>
                                    <p:animEffect transition="in" filter="wipe(left)">
                                      <p:cBhvr>
                                        <p:cTn id="22" dur="500"/>
                                        <p:tgtEl>
                                          <p:spTgt spid="737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732"/>
                                        </p:tgtEl>
                                        <p:attrNameLst>
                                          <p:attrName>style.visibility</p:attrName>
                                        </p:attrNameLst>
                                      </p:cBhvr>
                                      <p:to>
                                        <p:strVal val="visible"/>
                                      </p:to>
                                    </p:set>
                                    <p:animEffect transition="in" filter="wipe(left)">
                                      <p:cBhvr>
                                        <p:cTn id="27" dur="500"/>
                                        <p:tgtEl>
                                          <p:spTgt spid="737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left)">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autoUpdateAnimBg="0"/>
      <p:bldP spid="73731" grpId="0" build="p" autoUpdateAnimBg="0"/>
      <p:bldP spid="73732"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1026"/>
          <p:cNvSpPr>
            <a:spLocks noGrp="1" noChangeArrowheads="1"/>
          </p:cNvSpPr>
          <p:nvPr>
            <p:ph type="title"/>
          </p:nvPr>
        </p:nvSpPr>
        <p:spPr/>
        <p:txBody>
          <a:bodyPr/>
          <a:lstStyle/>
          <a:p>
            <a:pPr eaLnBrk="1" hangingPunct="1">
              <a:defRPr/>
            </a:pPr>
            <a:r>
              <a:rPr lang="en-US" sz="3600" b="1" smtClean="0">
                <a:solidFill>
                  <a:srgbClr val="333399"/>
                </a:solidFill>
                <a:effectLst>
                  <a:outerShdw blurRad="38100" dist="38100" dir="2700000" algn="tl">
                    <a:srgbClr val="000000"/>
                  </a:outerShdw>
                </a:effectLst>
              </a:rPr>
              <a:t>“The Inheritance of Acquired Characteristics”</a:t>
            </a:r>
          </a:p>
        </p:txBody>
      </p:sp>
      <p:sp>
        <p:nvSpPr>
          <p:cNvPr id="86019" name="Rectangle 1027"/>
          <p:cNvSpPr>
            <a:spLocks noGrp="1" noChangeArrowheads="1"/>
          </p:cNvSpPr>
          <p:nvPr>
            <p:ph type="body" idx="1"/>
          </p:nvPr>
        </p:nvSpPr>
        <p:spPr/>
        <p:txBody>
          <a:bodyPr/>
          <a:lstStyle/>
          <a:p>
            <a:pPr eaLnBrk="1" hangingPunct="1">
              <a:defRPr/>
            </a:pPr>
            <a:r>
              <a:rPr lang="en-US" sz="2800" b="1" smtClean="0">
                <a:solidFill>
                  <a:srgbClr val="CC0000"/>
                </a:solidFill>
                <a:effectLst>
                  <a:outerShdw blurRad="38100" dist="38100" dir="2700000" algn="tl">
                    <a:srgbClr val="000000"/>
                  </a:outerShdw>
                </a:effectLst>
              </a:rPr>
              <a:t>Example:</a:t>
            </a:r>
          </a:p>
          <a:p>
            <a:pPr eaLnBrk="1" hangingPunct="1">
              <a:buFontTx/>
              <a:buNone/>
              <a:defRPr/>
            </a:pPr>
            <a:r>
              <a:rPr lang="en-US" sz="2800" smtClean="0"/>
              <a:t>	A giraffe acquired its long neck because its ancestor stretched higher and higher into the trees to reach leaves, and that the animal’s increasingly lengthened neck was passed on to its offspring.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8">
                                            <p:txEl>
                                              <p:pRg st="0" end="0"/>
                                            </p:txEl>
                                          </p:spTgt>
                                        </p:tgtEl>
                                        <p:attrNameLst>
                                          <p:attrName>style.visibility</p:attrName>
                                        </p:attrNameLst>
                                      </p:cBhvr>
                                      <p:to>
                                        <p:strVal val="visible"/>
                                      </p:to>
                                    </p:set>
                                    <p:animEffect transition="in" filter="wipe(left)">
                                      <p:cBhvr>
                                        <p:cTn id="7" dur="500"/>
                                        <p:tgtEl>
                                          <p:spTgt spid="860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19">
                                            <p:txEl>
                                              <p:pRg st="0" end="0"/>
                                            </p:txEl>
                                          </p:spTgt>
                                        </p:tgtEl>
                                        <p:attrNameLst>
                                          <p:attrName>style.visibility</p:attrName>
                                        </p:attrNameLst>
                                      </p:cBhvr>
                                      <p:to>
                                        <p:strVal val="visible"/>
                                      </p:to>
                                    </p:set>
                                    <p:animEffect transition="in" filter="wipe(left)">
                                      <p:cBhvr>
                                        <p:cTn id="12" dur="500"/>
                                        <p:tgtEl>
                                          <p:spTgt spid="860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19">
                                            <p:txEl>
                                              <p:pRg st="1" end="1"/>
                                            </p:txEl>
                                          </p:spTgt>
                                        </p:tgtEl>
                                        <p:attrNameLst>
                                          <p:attrName>style.visibility</p:attrName>
                                        </p:attrNameLst>
                                      </p:cBhvr>
                                      <p:to>
                                        <p:strVal val="visible"/>
                                      </p:to>
                                    </p:set>
                                    <p:animEffect transition="in" filter="wipe(left)">
                                      <p:cBhvr>
                                        <p:cTn id="17" dur="500"/>
                                        <p:tgtEl>
                                          <p:spTgt spid="860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build="p" autoUpdateAnimBg="0"/>
      <p:bldP spid="8601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Interpretations of Speciation</a:t>
            </a:r>
          </a:p>
        </p:txBody>
      </p:sp>
      <p:sp>
        <p:nvSpPr>
          <p:cNvPr id="75779" name="Rectangle 3"/>
          <p:cNvSpPr>
            <a:spLocks noGrp="1" noChangeArrowheads="1"/>
          </p:cNvSpPr>
          <p:nvPr>
            <p:ph type="body" idx="1"/>
          </p:nvPr>
        </p:nvSpPr>
        <p:spPr/>
        <p:txBody>
          <a:bodyPr/>
          <a:lstStyle/>
          <a:p>
            <a:pPr eaLnBrk="1" hangingPunct="1">
              <a:defRPr/>
            </a:pPr>
            <a:r>
              <a:rPr lang="en-US" sz="2800" b="1" smtClean="0">
                <a:solidFill>
                  <a:srgbClr val="CC0000"/>
                </a:solidFill>
                <a:effectLst>
                  <a:outerShdw blurRad="38100" dist="38100" dir="2700000" algn="tl">
                    <a:srgbClr val="000000"/>
                  </a:outerShdw>
                </a:effectLst>
              </a:rPr>
              <a:t>Two theories:</a:t>
            </a:r>
          </a:p>
          <a:p>
            <a:pPr eaLnBrk="1" hangingPunct="1">
              <a:buFontTx/>
              <a:buNone/>
              <a:defRPr/>
            </a:pPr>
            <a:r>
              <a:rPr lang="en-US" sz="2800" smtClean="0"/>
              <a:t>	</a:t>
            </a:r>
            <a:r>
              <a:rPr lang="en-US" sz="2800" b="1" smtClean="0">
                <a:solidFill>
                  <a:srgbClr val="6600FF"/>
                </a:solidFill>
                <a:effectLst>
                  <a:outerShdw blurRad="38100" dist="38100" dir="2700000" algn="tl">
                    <a:srgbClr val="000000"/>
                  </a:outerShdw>
                </a:effectLst>
              </a:rPr>
              <a:t>1.	Gradualist Model (Neo-Darwinian):</a:t>
            </a:r>
          </a:p>
          <a:p>
            <a:pPr eaLnBrk="1" hangingPunct="1">
              <a:buFontTx/>
              <a:buNone/>
              <a:defRPr/>
            </a:pPr>
            <a:r>
              <a:rPr lang="en-US" sz="2800" smtClean="0"/>
              <a:t>		Slow changes in species overtime.</a:t>
            </a:r>
          </a:p>
          <a:p>
            <a:pPr eaLnBrk="1" hangingPunct="1">
              <a:lnSpc>
                <a:spcPct val="40000"/>
              </a:lnSpc>
              <a:buFontTx/>
              <a:buNone/>
              <a:defRPr/>
            </a:pPr>
            <a:endParaRPr lang="en-US" smtClean="0"/>
          </a:p>
          <a:p>
            <a:pPr eaLnBrk="1" hangingPunct="1">
              <a:buFontTx/>
              <a:buNone/>
              <a:defRPr/>
            </a:pPr>
            <a:r>
              <a:rPr lang="en-US" sz="2800" smtClean="0"/>
              <a:t>	</a:t>
            </a:r>
            <a:r>
              <a:rPr lang="en-US" sz="2800" b="1" smtClean="0">
                <a:solidFill>
                  <a:srgbClr val="993366"/>
                </a:solidFill>
                <a:effectLst>
                  <a:outerShdw blurRad="38100" dist="38100" dir="2700000" algn="tl">
                    <a:srgbClr val="000000"/>
                  </a:outerShdw>
                </a:effectLst>
              </a:rPr>
              <a:t>2.	Punctuated Equilibrium:</a:t>
            </a:r>
          </a:p>
          <a:p>
            <a:pPr eaLnBrk="1" hangingPunct="1">
              <a:buFontTx/>
              <a:buNone/>
              <a:defRPr/>
            </a:pPr>
            <a:r>
              <a:rPr lang="en-US" sz="2800" smtClean="0"/>
              <a:t>		Evolution occurs in spurts of 	relatively 		rapid change.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animEffect transition="in" filter="wipe(left)">
                                      <p:cBhvr>
                                        <p:cTn id="7" dur="500"/>
                                        <p:tgtEl>
                                          <p:spTgt spid="757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779">
                                            <p:txEl>
                                              <p:pRg st="0" end="0"/>
                                            </p:txEl>
                                          </p:spTgt>
                                        </p:tgtEl>
                                        <p:attrNameLst>
                                          <p:attrName>style.visibility</p:attrName>
                                        </p:attrNameLst>
                                      </p:cBhvr>
                                      <p:to>
                                        <p:strVal val="visible"/>
                                      </p:to>
                                    </p:set>
                                    <p:animEffect transition="in" filter="wipe(left)">
                                      <p:cBhvr>
                                        <p:cTn id="12" dur="500"/>
                                        <p:tgtEl>
                                          <p:spTgt spid="757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79">
                                            <p:txEl>
                                              <p:pRg st="1" end="1"/>
                                            </p:txEl>
                                          </p:spTgt>
                                        </p:tgtEl>
                                        <p:attrNameLst>
                                          <p:attrName>style.visibility</p:attrName>
                                        </p:attrNameLst>
                                      </p:cBhvr>
                                      <p:to>
                                        <p:strVal val="visible"/>
                                      </p:to>
                                    </p:set>
                                    <p:animEffect transition="in" filter="wipe(left)">
                                      <p:cBhvr>
                                        <p:cTn id="17" dur="500"/>
                                        <p:tgtEl>
                                          <p:spTgt spid="757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5779">
                                            <p:txEl>
                                              <p:pRg st="2" end="2"/>
                                            </p:txEl>
                                          </p:spTgt>
                                        </p:tgtEl>
                                        <p:attrNameLst>
                                          <p:attrName>style.visibility</p:attrName>
                                        </p:attrNameLst>
                                      </p:cBhvr>
                                      <p:to>
                                        <p:strVal val="visible"/>
                                      </p:to>
                                    </p:set>
                                    <p:animEffect transition="in" filter="wipe(left)">
                                      <p:cBhvr>
                                        <p:cTn id="22" dur="500"/>
                                        <p:tgtEl>
                                          <p:spTgt spid="7577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5779">
                                            <p:txEl>
                                              <p:pRg st="4" end="4"/>
                                            </p:txEl>
                                          </p:spTgt>
                                        </p:tgtEl>
                                        <p:attrNameLst>
                                          <p:attrName>style.visibility</p:attrName>
                                        </p:attrNameLst>
                                      </p:cBhvr>
                                      <p:to>
                                        <p:strVal val="visible"/>
                                      </p:to>
                                    </p:set>
                                    <p:animEffect transition="in" filter="wipe(left)">
                                      <p:cBhvr>
                                        <p:cTn id="27" dur="500"/>
                                        <p:tgtEl>
                                          <p:spTgt spid="757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5779">
                                            <p:txEl>
                                              <p:pRg st="5" end="5"/>
                                            </p:txEl>
                                          </p:spTgt>
                                        </p:tgtEl>
                                        <p:attrNameLst>
                                          <p:attrName>style.visibility</p:attrName>
                                        </p:attrNameLst>
                                      </p:cBhvr>
                                      <p:to>
                                        <p:strVal val="visible"/>
                                      </p:to>
                                    </p:set>
                                    <p:animEffect transition="in" filter="wipe(left)">
                                      <p:cBhvr>
                                        <p:cTn id="32" dur="500"/>
                                        <p:tgtEl>
                                          <p:spTgt spid="757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uild="p" autoUpdateAnimBg="0"/>
      <p:bldP spid="75779"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Convergent Evolution</a:t>
            </a:r>
          </a:p>
        </p:txBody>
      </p:sp>
      <p:sp>
        <p:nvSpPr>
          <p:cNvPr id="77827" name="Rectangle 3"/>
          <p:cNvSpPr>
            <a:spLocks noGrp="1" noChangeArrowheads="1"/>
          </p:cNvSpPr>
          <p:nvPr>
            <p:ph type="body" idx="1"/>
          </p:nvPr>
        </p:nvSpPr>
        <p:spPr>
          <a:xfrm>
            <a:off x="381000" y="1981200"/>
            <a:ext cx="8458200" cy="4114800"/>
          </a:xfrm>
        </p:spPr>
        <p:txBody>
          <a:bodyPr/>
          <a:lstStyle/>
          <a:p>
            <a:pPr eaLnBrk="1" hangingPunct="1">
              <a:defRPr/>
            </a:pPr>
            <a:r>
              <a:rPr lang="en-US" sz="2800" b="1" smtClean="0">
                <a:solidFill>
                  <a:srgbClr val="333399"/>
                </a:solidFill>
                <a:effectLst>
                  <a:outerShdw blurRad="38100" dist="38100" dir="2700000" algn="tl">
                    <a:srgbClr val="000000"/>
                  </a:outerShdw>
                </a:effectLst>
              </a:rPr>
              <a:t>Species</a:t>
            </a:r>
            <a:r>
              <a:rPr lang="en-US" sz="2800" smtClean="0"/>
              <a:t> from different </a:t>
            </a:r>
            <a:r>
              <a:rPr lang="en-US" sz="2800" b="1" smtClean="0">
                <a:solidFill>
                  <a:srgbClr val="660066"/>
                </a:solidFill>
                <a:effectLst>
                  <a:outerShdw blurRad="38100" dist="38100" dir="2700000" algn="tl">
                    <a:srgbClr val="000000"/>
                  </a:outerShdw>
                </a:effectLst>
              </a:rPr>
              <a:t>evolutionary branches</a:t>
            </a:r>
            <a:r>
              <a:rPr lang="en-US" sz="2800" smtClean="0"/>
              <a:t> may come to resemble one another if they live in </a:t>
            </a:r>
            <a:r>
              <a:rPr lang="en-US" sz="2800" b="1" smtClean="0">
                <a:solidFill>
                  <a:srgbClr val="006600"/>
                </a:solidFill>
                <a:effectLst>
                  <a:outerShdw blurRad="38100" dist="38100" dir="2700000" algn="tl">
                    <a:srgbClr val="000000"/>
                  </a:outerShdw>
                </a:effectLst>
              </a:rPr>
              <a:t>very similar environments.</a:t>
            </a:r>
          </a:p>
          <a:p>
            <a:pPr eaLnBrk="1" hangingPunct="1">
              <a:buFontTx/>
              <a:buNone/>
              <a:defRPr/>
            </a:pPr>
            <a:endParaRPr lang="en-US" sz="1400" smtClean="0"/>
          </a:p>
          <a:p>
            <a:pPr eaLnBrk="1" hangingPunct="1">
              <a:defRPr/>
            </a:pPr>
            <a:r>
              <a:rPr lang="en-US" sz="2800" b="1" smtClean="0">
                <a:solidFill>
                  <a:srgbClr val="CC0000"/>
                </a:solidFill>
                <a:effectLst>
                  <a:outerShdw blurRad="38100" dist="38100" dir="2700000" algn="tl">
                    <a:srgbClr val="000000"/>
                  </a:outerShdw>
                </a:effectLst>
              </a:rPr>
              <a:t>Example:</a:t>
            </a:r>
          </a:p>
          <a:p>
            <a:pPr eaLnBrk="1" hangingPunct="1">
              <a:buFontTx/>
              <a:buNone/>
              <a:defRPr/>
            </a:pPr>
            <a:r>
              <a:rPr lang="en-US" sz="2800" b="1" smtClean="0">
                <a:solidFill>
                  <a:srgbClr val="333399"/>
                </a:solidFill>
                <a:effectLst>
                  <a:outerShdw blurRad="38100" dist="38100" dir="2700000" algn="tl">
                    <a:srgbClr val="000000"/>
                  </a:outerShdw>
                </a:effectLst>
              </a:rPr>
              <a:t>	1.	Ostrich (Africa) and Emu (Australia).</a:t>
            </a:r>
          </a:p>
          <a:p>
            <a:pPr eaLnBrk="1" hangingPunct="1">
              <a:buFontTx/>
              <a:buNone/>
              <a:defRPr/>
            </a:pPr>
            <a:r>
              <a:rPr lang="en-US" sz="2800" b="1" smtClean="0">
                <a:solidFill>
                  <a:srgbClr val="333399"/>
                </a:solidFill>
                <a:effectLst>
                  <a:outerShdw blurRad="38100" dist="38100" dir="2700000" algn="tl">
                    <a:srgbClr val="000000"/>
                  </a:outerShdw>
                </a:effectLst>
              </a:rPr>
              <a:t>	2.	Sidewinder (Mojave Desert) and</a:t>
            </a:r>
          </a:p>
          <a:p>
            <a:pPr eaLnBrk="1" hangingPunct="1">
              <a:buFontTx/>
              <a:buNone/>
              <a:defRPr/>
            </a:pPr>
            <a:r>
              <a:rPr lang="en-US" sz="2800" b="1" smtClean="0">
                <a:solidFill>
                  <a:srgbClr val="333399"/>
                </a:solidFill>
                <a:effectLst>
                  <a:outerShdw blurRad="38100" dist="38100" dir="2700000" algn="tl">
                    <a:srgbClr val="000000"/>
                  </a:outerShdw>
                </a:effectLst>
              </a:rPr>
              <a:t>		Horned Viper (Middle East Desert)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6">
                                            <p:txEl>
                                              <p:pRg st="0" end="0"/>
                                            </p:txEl>
                                          </p:spTgt>
                                        </p:tgtEl>
                                        <p:attrNameLst>
                                          <p:attrName>style.visibility</p:attrName>
                                        </p:attrNameLst>
                                      </p:cBhvr>
                                      <p:to>
                                        <p:strVal val="visible"/>
                                      </p:to>
                                    </p:set>
                                    <p:animEffect transition="in" filter="wipe(left)">
                                      <p:cBhvr>
                                        <p:cTn id="7" dur="500"/>
                                        <p:tgtEl>
                                          <p:spTgt spid="778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27">
                                            <p:txEl>
                                              <p:pRg st="0" end="0"/>
                                            </p:txEl>
                                          </p:spTgt>
                                        </p:tgtEl>
                                        <p:attrNameLst>
                                          <p:attrName>style.visibility</p:attrName>
                                        </p:attrNameLst>
                                      </p:cBhvr>
                                      <p:to>
                                        <p:strVal val="visible"/>
                                      </p:to>
                                    </p:set>
                                    <p:animEffect transition="in" filter="wipe(left)">
                                      <p:cBhvr>
                                        <p:cTn id="12" dur="500"/>
                                        <p:tgtEl>
                                          <p:spTgt spid="778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wipe(left)">
                                      <p:cBhvr>
                                        <p:cTn id="17" dur="500"/>
                                        <p:tgtEl>
                                          <p:spTgt spid="778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wipe(left)">
                                      <p:cBhvr>
                                        <p:cTn id="22" dur="500"/>
                                        <p:tgtEl>
                                          <p:spTgt spid="778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wipe(left)">
                                      <p:cBhvr>
                                        <p:cTn id="27" dur="500"/>
                                        <p:tgtEl>
                                          <p:spTgt spid="778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wipe(left)">
                                      <p:cBhvr>
                                        <p:cTn id="32" dur="500"/>
                                        <p:tgtEl>
                                          <p:spTgt spid="77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p" autoUpdateAnimBg="0"/>
      <p:bldP spid="7782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en-US" b="1" smtClean="0">
                <a:solidFill>
                  <a:schemeClr val="accent2"/>
                </a:solidFill>
                <a:effectLst>
                  <a:outerShdw blurRad="38100" dist="38100" dir="2700000" algn="tl">
                    <a:srgbClr val="000000"/>
                  </a:outerShdw>
                </a:effectLst>
              </a:rPr>
              <a:t>Coevolution</a:t>
            </a:r>
          </a:p>
        </p:txBody>
      </p:sp>
      <p:sp>
        <p:nvSpPr>
          <p:cNvPr id="79875" name="Rectangle 3"/>
          <p:cNvSpPr>
            <a:spLocks noGrp="1" noChangeArrowheads="1"/>
          </p:cNvSpPr>
          <p:nvPr>
            <p:ph type="body" idx="1"/>
          </p:nvPr>
        </p:nvSpPr>
        <p:spPr/>
        <p:txBody>
          <a:bodyPr/>
          <a:lstStyle/>
          <a:p>
            <a:pPr eaLnBrk="1" hangingPunct="1">
              <a:defRPr/>
            </a:pPr>
            <a:r>
              <a:rPr lang="en-US" sz="2800" b="1" smtClean="0">
                <a:solidFill>
                  <a:srgbClr val="333399"/>
                </a:solidFill>
                <a:effectLst>
                  <a:outerShdw blurRad="38100" dist="38100" dir="2700000" algn="tl">
                    <a:srgbClr val="000000"/>
                  </a:outerShdw>
                </a:effectLst>
              </a:rPr>
              <a:t>Evolutionary change</a:t>
            </a:r>
            <a:r>
              <a:rPr lang="en-US" sz="2800" smtClean="0"/>
              <a:t>, in which one species act as a </a:t>
            </a:r>
            <a:r>
              <a:rPr lang="en-US" sz="2800" b="1" smtClean="0">
                <a:solidFill>
                  <a:srgbClr val="660066"/>
                </a:solidFill>
                <a:effectLst>
                  <a:outerShdw blurRad="38100" dist="38100" dir="2700000" algn="tl">
                    <a:srgbClr val="000000"/>
                  </a:outerShdw>
                </a:effectLst>
              </a:rPr>
              <a:t>selective force</a:t>
            </a:r>
            <a:r>
              <a:rPr lang="en-US" sz="2800" smtClean="0"/>
              <a:t> on a </a:t>
            </a:r>
            <a:r>
              <a:rPr lang="en-US" sz="2800" b="1" smtClean="0">
                <a:solidFill>
                  <a:srgbClr val="333399"/>
                </a:solidFill>
                <a:effectLst>
                  <a:outerShdw blurRad="38100" dist="38100" dir="2700000" algn="tl">
                    <a:srgbClr val="000000"/>
                  </a:outerShdw>
                </a:effectLst>
              </a:rPr>
              <a:t>second</a:t>
            </a:r>
            <a:r>
              <a:rPr lang="en-US" sz="2800" smtClean="0"/>
              <a:t> species, inducing adaptations that in turn act as selective force on the </a:t>
            </a:r>
            <a:r>
              <a:rPr lang="en-US" sz="2800" b="1" smtClean="0">
                <a:solidFill>
                  <a:srgbClr val="333399"/>
                </a:solidFill>
                <a:effectLst>
                  <a:outerShdw blurRad="38100" dist="38100" dir="2700000" algn="tl">
                    <a:srgbClr val="000000"/>
                  </a:outerShdw>
                </a:effectLst>
              </a:rPr>
              <a:t>first</a:t>
            </a:r>
            <a:r>
              <a:rPr lang="en-US" sz="2800" smtClean="0"/>
              <a:t> species.</a:t>
            </a:r>
          </a:p>
          <a:p>
            <a:pPr eaLnBrk="1" hangingPunct="1">
              <a:buFontTx/>
              <a:buNone/>
              <a:defRPr/>
            </a:pPr>
            <a:endParaRPr lang="en-US" sz="1600" smtClean="0"/>
          </a:p>
          <a:p>
            <a:pPr eaLnBrk="1" hangingPunct="1">
              <a:defRPr/>
            </a:pPr>
            <a:r>
              <a:rPr lang="en-US" sz="2800" b="1" smtClean="0">
                <a:solidFill>
                  <a:srgbClr val="CC0000"/>
                </a:solidFill>
                <a:effectLst>
                  <a:outerShdw blurRad="38100" dist="38100" dir="2700000" algn="tl">
                    <a:srgbClr val="000000"/>
                  </a:outerShdw>
                </a:effectLst>
              </a:rPr>
              <a:t>Example:</a:t>
            </a:r>
          </a:p>
          <a:p>
            <a:pPr eaLnBrk="1" hangingPunct="1">
              <a:buFontTx/>
              <a:buNone/>
              <a:defRPr/>
            </a:pPr>
            <a:r>
              <a:rPr lang="en-US" sz="2800" b="1" smtClean="0">
                <a:solidFill>
                  <a:srgbClr val="6600FF"/>
                </a:solidFill>
                <a:effectLst>
                  <a:outerShdw blurRad="38100" dist="38100" dir="2700000" algn="tl">
                    <a:srgbClr val="000000"/>
                  </a:outerShdw>
                </a:effectLst>
              </a:rPr>
              <a:t>	1.	Acacia ants and acacia trees</a:t>
            </a:r>
          </a:p>
          <a:p>
            <a:pPr eaLnBrk="1" hangingPunct="1">
              <a:buFontTx/>
              <a:buNone/>
              <a:defRPr/>
            </a:pPr>
            <a:r>
              <a:rPr lang="en-US" sz="2800" b="1" smtClean="0">
                <a:solidFill>
                  <a:srgbClr val="6600FF"/>
                </a:solidFill>
                <a:effectLst>
                  <a:outerShdw blurRad="38100" dist="38100" dir="2700000" algn="tl">
                    <a:srgbClr val="000000"/>
                  </a:outerShdw>
                </a:effectLst>
              </a:rPr>
              <a:t>	2.	Humming birds and plants with flowers 	with long tubes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9874">
                                            <p:txEl>
                                              <p:pRg st="0" end="0"/>
                                            </p:txEl>
                                          </p:spTgt>
                                        </p:tgtEl>
                                        <p:attrNameLst>
                                          <p:attrName>style.visibility</p:attrName>
                                        </p:attrNameLst>
                                      </p:cBhvr>
                                      <p:to>
                                        <p:strVal val="visible"/>
                                      </p:to>
                                    </p:set>
                                    <p:animEffect transition="in" filter="wipe(left)">
                                      <p:cBhvr>
                                        <p:cTn id="7" dur="500"/>
                                        <p:tgtEl>
                                          <p:spTgt spid="798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9875">
                                            <p:txEl>
                                              <p:pRg st="0" end="0"/>
                                            </p:txEl>
                                          </p:spTgt>
                                        </p:tgtEl>
                                        <p:attrNameLst>
                                          <p:attrName>style.visibility</p:attrName>
                                        </p:attrNameLst>
                                      </p:cBhvr>
                                      <p:to>
                                        <p:strVal val="visible"/>
                                      </p:to>
                                    </p:set>
                                    <p:animEffect transition="in" filter="wipe(left)">
                                      <p:cBhvr>
                                        <p:cTn id="12" dur="500"/>
                                        <p:tgtEl>
                                          <p:spTgt spid="798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wipe(left)">
                                      <p:cBhvr>
                                        <p:cTn id="17" dur="500"/>
                                        <p:tgtEl>
                                          <p:spTgt spid="798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wipe(left)">
                                      <p:cBhvr>
                                        <p:cTn id="22" dur="500"/>
                                        <p:tgtEl>
                                          <p:spTgt spid="798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wipe(left)">
                                      <p:cBhvr>
                                        <p:cTn id="27" dur="500"/>
                                        <p:tgtEl>
                                          <p:spTgt spid="79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build="p" autoUpdateAnimBg="0"/>
      <p:bldP spid="798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defRPr/>
            </a:pPr>
            <a:r>
              <a:rPr lang="en-US" b="1" smtClean="0">
                <a:solidFill>
                  <a:srgbClr val="333399"/>
                </a:solidFill>
                <a:effectLst>
                  <a:outerShdw blurRad="38100" dist="38100" dir="2700000" algn="tl">
                    <a:srgbClr val="000000"/>
                  </a:outerShdw>
                </a:effectLst>
              </a:rPr>
              <a:t>Charles Darwin</a:t>
            </a:r>
          </a:p>
        </p:txBody>
      </p:sp>
      <p:sp>
        <p:nvSpPr>
          <p:cNvPr id="8195" name="Rectangle 3"/>
          <p:cNvSpPr>
            <a:spLocks noGrp="1" noChangeArrowheads="1"/>
          </p:cNvSpPr>
          <p:nvPr>
            <p:ph type="body" idx="1"/>
          </p:nvPr>
        </p:nvSpPr>
        <p:spPr/>
        <p:txBody>
          <a:bodyPr/>
          <a:lstStyle/>
          <a:p>
            <a:pPr>
              <a:defRPr/>
            </a:pPr>
            <a:r>
              <a:rPr lang="en-US" sz="2800" b="1" smtClean="0">
                <a:solidFill>
                  <a:srgbClr val="333399"/>
                </a:solidFill>
                <a:effectLst>
                  <a:outerShdw blurRad="38100" dist="38100" dir="2700000" algn="tl">
                    <a:srgbClr val="000000"/>
                  </a:outerShdw>
                </a:effectLst>
              </a:rPr>
              <a:t>Influenced by Charles Lyell</a:t>
            </a:r>
            <a:r>
              <a:rPr lang="en-US" sz="2800" smtClean="0"/>
              <a:t> who published 	</a:t>
            </a:r>
            <a:r>
              <a:rPr lang="en-US" sz="2800" b="1" smtClean="0">
                <a:solidFill>
                  <a:srgbClr val="006600"/>
                </a:solidFill>
                <a:effectLst>
                  <a:outerShdw blurRad="38100" dist="38100" dir="2700000" algn="tl">
                    <a:srgbClr val="000000"/>
                  </a:outerShdw>
                </a:effectLst>
              </a:rPr>
              <a:t>“Principles of Geology”.</a:t>
            </a:r>
            <a:endParaRPr lang="en-US" sz="2800" smtClean="0"/>
          </a:p>
          <a:p>
            <a:pPr>
              <a:buFontTx/>
              <a:buNone/>
              <a:defRPr/>
            </a:pPr>
            <a:endParaRPr lang="en-US" sz="2800" smtClean="0"/>
          </a:p>
          <a:p>
            <a:pPr>
              <a:defRPr/>
            </a:pPr>
            <a:r>
              <a:rPr lang="en-US" sz="2800" smtClean="0"/>
              <a:t>This publication led </a:t>
            </a:r>
            <a:r>
              <a:rPr lang="en-US" sz="2800" b="1" smtClean="0">
                <a:solidFill>
                  <a:srgbClr val="333399"/>
                </a:solidFill>
                <a:effectLst>
                  <a:outerShdw blurRad="38100" dist="38100" dir="2700000" algn="tl">
                    <a:srgbClr val="000000"/>
                  </a:outerShdw>
                </a:effectLst>
              </a:rPr>
              <a:t>Darwin</a:t>
            </a:r>
            <a:r>
              <a:rPr lang="en-US" sz="2800" smtClean="0"/>
              <a:t> to realize that natural forces gradually change Earth’s surface and that the forces of the past are still operating in modern 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animEffect transition="in" filter="wipe(left)">
                                      <p:cBhvr>
                                        <p:cTn id="7" dur="500"/>
                                        <p:tgtEl>
                                          <p:spTgt spid="81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wipe(left)">
                                      <p:cBhvr>
                                        <p:cTn id="12" dur="5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wipe(left)">
                                      <p:cBhvr>
                                        <p:cTn id="17" dur="5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autoUpdateAnimBg="0"/>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1026"/>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Charles Darwin</a:t>
            </a:r>
          </a:p>
        </p:txBody>
      </p:sp>
      <p:sp>
        <p:nvSpPr>
          <p:cNvPr id="84995" name="Rectangle 1027"/>
          <p:cNvSpPr>
            <a:spLocks noGrp="1" noChangeArrowheads="1"/>
          </p:cNvSpPr>
          <p:nvPr>
            <p:ph type="body" idx="1"/>
          </p:nvPr>
        </p:nvSpPr>
        <p:spPr>
          <a:xfrm>
            <a:off x="381000" y="1981200"/>
            <a:ext cx="8458200" cy="4114800"/>
          </a:xfrm>
        </p:spPr>
        <p:txBody>
          <a:bodyPr/>
          <a:lstStyle/>
          <a:p>
            <a:pPr>
              <a:defRPr/>
            </a:pPr>
            <a:r>
              <a:rPr lang="en-US" sz="2800" smtClean="0"/>
              <a:t>Darwin set sail on the </a:t>
            </a:r>
            <a:r>
              <a:rPr lang="en-US" sz="2800" b="1" smtClean="0">
                <a:solidFill>
                  <a:srgbClr val="006600"/>
                </a:solidFill>
                <a:effectLst>
                  <a:outerShdw blurRad="38100" dist="38100" dir="2700000" algn="tl">
                    <a:srgbClr val="000000"/>
                  </a:outerShdw>
                </a:effectLst>
              </a:rPr>
              <a:t>H.M.S. Beagle</a:t>
            </a:r>
            <a:r>
              <a:rPr lang="en-US" sz="2800" smtClean="0"/>
              <a:t> (1831-1836) to survey the south seas </a:t>
            </a:r>
            <a:r>
              <a:rPr lang="en-US" sz="2800" b="1" smtClean="0">
                <a:solidFill>
                  <a:srgbClr val="660066"/>
                </a:solidFill>
                <a:effectLst>
                  <a:outerShdw blurRad="38100" dist="38100" dir="2700000" algn="tl">
                    <a:srgbClr val="000000"/>
                  </a:outerShdw>
                </a:effectLst>
              </a:rPr>
              <a:t>(mainly South America and the Galapagos Islands)</a:t>
            </a:r>
            <a:r>
              <a:rPr lang="en-US" sz="2800" smtClean="0"/>
              <a:t> to collect plants and animals.</a:t>
            </a:r>
          </a:p>
          <a:p>
            <a:pPr>
              <a:buFontTx/>
              <a:buNone/>
              <a:defRPr/>
            </a:pPr>
            <a:endParaRPr lang="en-US" sz="800" smtClean="0"/>
          </a:p>
          <a:p>
            <a:pPr>
              <a:defRPr/>
            </a:pPr>
            <a:r>
              <a:rPr lang="en-US" sz="2800" smtClean="0"/>
              <a:t>On the </a:t>
            </a:r>
            <a:r>
              <a:rPr lang="en-US" sz="2800" b="1" smtClean="0">
                <a:solidFill>
                  <a:srgbClr val="3333CC"/>
                </a:solidFill>
                <a:effectLst>
                  <a:outerShdw blurRad="38100" dist="38100" dir="2700000" algn="tl">
                    <a:srgbClr val="000000"/>
                  </a:outerShdw>
                </a:effectLst>
              </a:rPr>
              <a:t>Galapagos Islands, </a:t>
            </a:r>
            <a:r>
              <a:rPr lang="en-US" sz="2800" smtClean="0"/>
              <a:t>Darwin observed species that lived no where else in the world.</a:t>
            </a:r>
          </a:p>
          <a:p>
            <a:pPr>
              <a:buFontTx/>
              <a:buNone/>
              <a:defRPr/>
            </a:pPr>
            <a:endParaRPr lang="en-US" sz="1400" smtClean="0"/>
          </a:p>
          <a:p>
            <a:pPr>
              <a:defRPr/>
            </a:pPr>
            <a:r>
              <a:rPr lang="en-US" sz="2800" smtClean="0"/>
              <a:t>These observations led Darwin to write a book.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4">
                                            <p:txEl>
                                              <p:pRg st="0" end="0"/>
                                            </p:txEl>
                                          </p:spTgt>
                                        </p:tgtEl>
                                        <p:attrNameLst>
                                          <p:attrName>style.visibility</p:attrName>
                                        </p:attrNameLst>
                                      </p:cBhvr>
                                      <p:to>
                                        <p:strVal val="visible"/>
                                      </p:to>
                                    </p:set>
                                    <p:animEffect transition="in" filter="wipe(left)">
                                      <p:cBhvr>
                                        <p:cTn id="7" dur="500"/>
                                        <p:tgtEl>
                                          <p:spTgt spid="849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0" end="0"/>
                                            </p:txEl>
                                          </p:spTgt>
                                        </p:tgtEl>
                                        <p:attrNameLst>
                                          <p:attrName>style.visibility</p:attrName>
                                        </p:attrNameLst>
                                      </p:cBhvr>
                                      <p:to>
                                        <p:strVal val="visible"/>
                                      </p:to>
                                    </p:set>
                                    <p:animEffect transition="in" filter="wipe(left)">
                                      <p:cBhvr>
                                        <p:cTn id="12" dur="500"/>
                                        <p:tgtEl>
                                          <p:spTgt spid="849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left)">
                                      <p:cBhvr>
                                        <p:cTn id="17" dur="5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4995">
                                            <p:txEl>
                                              <p:pRg st="4" end="4"/>
                                            </p:txEl>
                                          </p:spTgt>
                                        </p:tgtEl>
                                        <p:attrNameLst>
                                          <p:attrName>style.visibility</p:attrName>
                                        </p:attrNameLst>
                                      </p:cBhvr>
                                      <p:to>
                                        <p:strVal val="visible"/>
                                      </p:to>
                                    </p:set>
                                    <p:animEffect transition="in" filter="wipe(left)">
                                      <p:cBhvr>
                                        <p:cTn id="22" dur="5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build="p" autoUpdateAnimBg="0"/>
      <p:bldP spid="849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b="1" smtClean="0">
                <a:solidFill>
                  <a:srgbClr val="333399"/>
                </a:solidFill>
                <a:effectLst>
                  <a:outerShdw blurRad="38100" dist="38100" dir="2700000" algn="tl">
                    <a:srgbClr val="000000"/>
                  </a:outerShdw>
                </a:effectLst>
              </a:rPr>
              <a:t>Charles Darwin</a:t>
            </a:r>
          </a:p>
        </p:txBody>
      </p:sp>
      <p:sp>
        <p:nvSpPr>
          <p:cNvPr id="81923" name="Rectangle 3"/>
          <p:cNvSpPr>
            <a:spLocks noGrp="1" noChangeArrowheads="1"/>
          </p:cNvSpPr>
          <p:nvPr>
            <p:ph type="body" idx="1"/>
          </p:nvPr>
        </p:nvSpPr>
        <p:spPr>
          <a:xfrm>
            <a:off x="457200" y="1981200"/>
            <a:ext cx="8305800" cy="4114800"/>
          </a:xfrm>
        </p:spPr>
        <p:txBody>
          <a:bodyPr/>
          <a:lstStyle/>
          <a:p>
            <a:pPr>
              <a:defRPr/>
            </a:pPr>
            <a:r>
              <a:rPr lang="en-US" sz="2800" b="1" smtClean="0">
                <a:effectLst>
                  <a:outerShdw blurRad="38100" dist="38100" dir="2700000" algn="tl">
                    <a:srgbClr val="FFFFFF"/>
                  </a:outerShdw>
                </a:effectLst>
              </a:rPr>
              <a:t>Wrote in 1859</a:t>
            </a:r>
            <a:r>
              <a:rPr lang="en-US" sz="2800" smtClean="0"/>
              <a:t>:	</a:t>
            </a:r>
            <a:r>
              <a:rPr lang="en-US" sz="2800" b="1" smtClean="0">
                <a:solidFill>
                  <a:srgbClr val="9900CC"/>
                </a:solidFill>
                <a:effectLst>
                  <a:outerShdw blurRad="38100" dist="38100" dir="2700000" algn="tl">
                    <a:srgbClr val="000000"/>
                  </a:outerShdw>
                </a:effectLst>
              </a:rPr>
              <a:t>“On the Origin of Species by Means of Natural Selection”</a:t>
            </a:r>
          </a:p>
          <a:p>
            <a:pPr>
              <a:buFontTx/>
              <a:buNone/>
              <a:defRPr/>
            </a:pPr>
            <a:endParaRPr lang="en-US" sz="1600" smtClean="0"/>
          </a:p>
          <a:p>
            <a:pPr>
              <a:defRPr/>
            </a:pPr>
            <a:r>
              <a:rPr lang="en-US" sz="2800" b="1" smtClean="0">
                <a:solidFill>
                  <a:srgbClr val="CC0000"/>
                </a:solidFill>
                <a:effectLst>
                  <a:outerShdw blurRad="38100" dist="38100" dir="2700000" algn="tl">
                    <a:srgbClr val="000000"/>
                  </a:outerShdw>
                </a:effectLst>
              </a:rPr>
              <a:t>Two main points:</a:t>
            </a:r>
          </a:p>
          <a:p>
            <a:pPr>
              <a:buFontTx/>
              <a:buNone/>
              <a:defRPr/>
            </a:pPr>
            <a:r>
              <a:rPr lang="en-US" sz="2800" smtClean="0"/>
              <a:t>	</a:t>
            </a:r>
            <a:r>
              <a:rPr lang="en-US" sz="2800" b="1" smtClean="0">
                <a:solidFill>
                  <a:srgbClr val="006600"/>
                </a:solidFill>
                <a:effectLst>
                  <a:outerShdw blurRad="38100" dist="38100" dir="2700000" algn="tl">
                    <a:srgbClr val="000000"/>
                  </a:outerShdw>
                </a:effectLst>
              </a:rPr>
              <a:t>1.	Species were not created in their present 	form, but evolved from ancestral species.</a:t>
            </a:r>
          </a:p>
          <a:p>
            <a:pPr>
              <a:buFontTx/>
              <a:buNone/>
              <a:defRPr/>
            </a:pPr>
            <a:endParaRPr lang="en-US" sz="1600" b="1" smtClean="0">
              <a:solidFill>
                <a:srgbClr val="006600"/>
              </a:solidFill>
              <a:effectLst>
                <a:outerShdw blurRad="38100" dist="38100" dir="2700000" algn="tl">
                  <a:srgbClr val="000000"/>
                </a:outerShdw>
              </a:effectLst>
            </a:endParaRPr>
          </a:p>
          <a:p>
            <a:pPr>
              <a:buFontTx/>
              <a:buNone/>
              <a:defRPr/>
            </a:pPr>
            <a:r>
              <a:rPr lang="en-US" sz="2800" smtClean="0"/>
              <a:t>	</a:t>
            </a:r>
            <a:r>
              <a:rPr lang="en-US" sz="2800" b="1" smtClean="0">
                <a:solidFill>
                  <a:srgbClr val="0000FF"/>
                </a:solidFill>
                <a:effectLst>
                  <a:outerShdw blurRad="38100" dist="38100" dir="2700000" algn="tl">
                    <a:srgbClr val="000000"/>
                  </a:outerShdw>
                </a:effectLst>
              </a:rPr>
              <a:t>2.	Proposed a mechanism for evolution:</a:t>
            </a:r>
            <a:r>
              <a:rPr lang="en-US" sz="2800" smtClean="0"/>
              <a:t>  		</a:t>
            </a:r>
            <a:r>
              <a:rPr lang="en-US" sz="2800" b="1" smtClean="0">
                <a:solidFill>
                  <a:srgbClr val="660066"/>
                </a:solidFill>
                <a:effectLst>
                  <a:outerShdw blurRad="38100" dist="38100" dir="2700000" algn="tl">
                    <a:srgbClr val="000000"/>
                  </a:outerShdw>
                </a:effectLst>
              </a:rPr>
              <a:t>NATURAL SELECTION</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22">
                                            <p:txEl>
                                              <p:pRg st="0" end="0"/>
                                            </p:txEl>
                                          </p:spTgt>
                                        </p:tgtEl>
                                        <p:attrNameLst>
                                          <p:attrName>style.visibility</p:attrName>
                                        </p:attrNameLst>
                                      </p:cBhvr>
                                      <p:to>
                                        <p:strVal val="visible"/>
                                      </p:to>
                                    </p:set>
                                    <p:animEffect transition="in" filter="wipe(left)">
                                      <p:cBhvr>
                                        <p:cTn id="7" dur="500"/>
                                        <p:tgtEl>
                                          <p:spTgt spid="819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wipe(left)">
                                      <p:cBhvr>
                                        <p:cTn id="12" dur="500"/>
                                        <p:tgtEl>
                                          <p:spTgt spid="819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wipe(left)">
                                      <p:cBhvr>
                                        <p:cTn id="17" dur="500"/>
                                        <p:tgtEl>
                                          <p:spTgt spid="819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1923">
                                            <p:txEl>
                                              <p:pRg st="3" end="3"/>
                                            </p:txEl>
                                          </p:spTgt>
                                        </p:tgtEl>
                                        <p:attrNameLst>
                                          <p:attrName>style.visibility</p:attrName>
                                        </p:attrNameLst>
                                      </p:cBhvr>
                                      <p:to>
                                        <p:strVal val="visible"/>
                                      </p:to>
                                    </p:set>
                                    <p:animEffect transition="in" filter="wipe(left)">
                                      <p:cBhvr>
                                        <p:cTn id="22" dur="500"/>
                                        <p:tgtEl>
                                          <p:spTgt spid="819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1923">
                                            <p:txEl>
                                              <p:pRg st="5" end="5"/>
                                            </p:txEl>
                                          </p:spTgt>
                                        </p:tgtEl>
                                        <p:attrNameLst>
                                          <p:attrName>style.visibility</p:attrName>
                                        </p:attrNameLst>
                                      </p:cBhvr>
                                      <p:to>
                                        <p:strVal val="visible"/>
                                      </p:to>
                                    </p:set>
                                    <p:animEffect transition="in" filter="wipe(left)">
                                      <p:cBhvr>
                                        <p:cTn id="27" dur="500"/>
                                        <p:tgtEl>
                                          <p:spTgt spid="819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build="p" autoUpdateAnimBg="0"/>
      <p:bldP spid="8192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81000"/>
            <a:ext cx="7772400" cy="1143000"/>
          </a:xfrm>
        </p:spPr>
        <p:txBody>
          <a:bodyPr/>
          <a:lstStyle/>
          <a:p>
            <a:pPr>
              <a:defRPr/>
            </a:pPr>
            <a:r>
              <a:rPr lang="en-US" b="1" smtClean="0">
                <a:solidFill>
                  <a:srgbClr val="660066"/>
                </a:solidFill>
                <a:effectLst>
                  <a:outerShdw blurRad="38100" dist="38100" dir="2700000" algn="tl">
                    <a:srgbClr val="000000"/>
                  </a:outerShdw>
                </a:effectLst>
              </a:rPr>
              <a:t>Natural Selection</a:t>
            </a:r>
          </a:p>
        </p:txBody>
      </p:sp>
      <p:sp>
        <p:nvSpPr>
          <p:cNvPr id="12291" name="Rectangle 3"/>
          <p:cNvSpPr>
            <a:spLocks noGrp="1" noChangeArrowheads="1"/>
          </p:cNvSpPr>
          <p:nvPr>
            <p:ph type="body" idx="1"/>
          </p:nvPr>
        </p:nvSpPr>
        <p:spPr>
          <a:xfrm>
            <a:off x="609600" y="1447800"/>
            <a:ext cx="7772400" cy="4114800"/>
          </a:xfrm>
        </p:spPr>
        <p:txBody>
          <a:bodyPr/>
          <a:lstStyle/>
          <a:p>
            <a:pPr>
              <a:defRPr/>
            </a:pPr>
            <a:r>
              <a:rPr lang="en-US" sz="2800" b="1" smtClean="0">
                <a:solidFill>
                  <a:srgbClr val="CC0000"/>
                </a:solidFill>
                <a:effectLst>
                  <a:outerShdw blurRad="38100" dist="38100" dir="2700000" algn="tl">
                    <a:srgbClr val="000000"/>
                  </a:outerShdw>
                </a:effectLst>
              </a:rPr>
              <a:t>Individuals</a:t>
            </a:r>
            <a:r>
              <a:rPr lang="en-US" sz="2800" smtClean="0"/>
              <a:t> with </a:t>
            </a:r>
            <a:r>
              <a:rPr lang="en-US" sz="2800" b="1" smtClean="0">
                <a:solidFill>
                  <a:srgbClr val="006600"/>
                </a:solidFill>
                <a:effectLst>
                  <a:outerShdw blurRad="38100" dist="38100" dir="2700000" algn="tl">
                    <a:srgbClr val="000000"/>
                  </a:outerShdw>
                </a:effectLst>
              </a:rPr>
              <a:t>favourable</a:t>
            </a:r>
            <a:r>
              <a:rPr lang="en-US" sz="2800" smtClean="0">
                <a:solidFill>
                  <a:srgbClr val="006600"/>
                </a:solidFill>
              </a:rPr>
              <a:t> </a:t>
            </a:r>
            <a:r>
              <a:rPr lang="en-US" sz="2800" b="1" smtClean="0">
                <a:solidFill>
                  <a:srgbClr val="006600"/>
                </a:solidFill>
                <a:effectLst>
                  <a:outerShdw blurRad="38100" dist="38100" dir="2700000" algn="tl">
                    <a:srgbClr val="000000"/>
                  </a:outerShdw>
                </a:effectLst>
              </a:rPr>
              <a:t>traits</a:t>
            </a:r>
            <a:r>
              <a:rPr lang="en-US" sz="2800" smtClean="0"/>
              <a:t> are more likely to leave more offspring better suited for their </a:t>
            </a:r>
            <a:r>
              <a:rPr lang="en-US" sz="2800" b="1" smtClean="0">
                <a:solidFill>
                  <a:srgbClr val="9900CC"/>
                </a:solidFill>
                <a:effectLst>
                  <a:outerShdw blurRad="38100" dist="38100" dir="2700000" algn="tl">
                    <a:srgbClr val="000000"/>
                  </a:outerShdw>
                </a:effectLst>
              </a:rPr>
              <a:t>environment</a:t>
            </a:r>
            <a:r>
              <a:rPr lang="en-US" sz="2800" smtClean="0"/>
              <a:t>.</a:t>
            </a:r>
          </a:p>
          <a:p>
            <a:pPr>
              <a:buFontTx/>
              <a:buNone/>
              <a:defRPr/>
            </a:pPr>
            <a:endParaRPr lang="en-US" sz="1400" smtClean="0"/>
          </a:p>
          <a:p>
            <a:pPr>
              <a:defRPr/>
            </a:pPr>
            <a:r>
              <a:rPr lang="en-US" sz="2800" smtClean="0"/>
              <a:t>Also known as </a:t>
            </a:r>
            <a:r>
              <a:rPr lang="en-US" sz="2800" b="1" smtClean="0">
                <a:solidFill>
                  <a:srgbClr val="008080"/>
                </a:solidFill>
                <a:effectLst>
                  <a:outerShdw blurRad="38100" dist="38100" dir="2700000" algn="tl">
                    <a:srgbClr val="000000"/>
                  </a:outerShdw>
                </a:effectLst>
              </a:rPr>
              <a:t>“Differential Reproduction”</a:t>
            </a:r>
          </a:p>
          <a:p>
            <a:pPr>
              <a:buFontTx/>
              <a:buNone/>
              <a:defRPr/>
            </a:pPr>
            <a:endParaRPr lang="en-US" sz="2000" smtClean="0"/>
          </a:p>
          <a:p>
            <a:pPr>
              <a:defRPr/>
            </a:pPr>
            <a:r>
              <a:rPr lang="en-US" sz="2800" b="1" smtClean="0">
                <a:solidFill>
                  <a:srgbClr val="FF0000"/>
                </a:solidFill>
                <a:effectLst>
                  <a:outerShdw blurRad="38100" dist="38100" dir="2700000" algn="tl">
                    <a:srgbClr val="000000"/>
                  </a:outerShdw>
                </a:effectLst>
              </a:rPr>
              <a:t>Example:</a:t>
            </a:r>
          </a:p>
          <a:p>
            <a:pPr>
              <a:buFontTx/>
              <a:buNone/>
              <a:defRPr/>
            </a:pPr>
            <a:r>
              <a:rPr lang="en-US" sz="2800" smtClean="0"/>
              <a:t>	</a:t>
            </a:r>
            <a:r>
              <a:rPr lang="en-US" sz="2800" b="1" smtClean="0">
                <a:solidFill>
                  <a:srgbClr val="660066"/>
                </a:solidFill>
                <a:effectLst>
                  <a:outerShdw blurRad="38100" dist="38100" dir="2700000" algn="tl">
                    <a:srgbClr val="000000"/>
                  </a:outerShdw>
                </a:effectLst>
              </a:rPr>
              <a:t>English peppered moth (</a:t>
            </a:r>
            <a:r>
              <a:rPr lang="en-US" sz="2800" b="1" i="1" smtClean="0">
                <a:solidFill>
                  <a:srgbClr val="660066"/>
                </a:solidFill>
                <a:effectLst>
                  <a:outerShdw blurRad="38100" dist="38100" dir="2700000" algn="tl">
                    <a:srgbClr val="000000"/>
                  </a:outerShdw>
                </a:effectLst>
                <a:hlinkClick r:id="rId3"/>
              </a:rPr>
              <a:t>Biston betularia</a:t>
            </a:r>
            <a:r>
              <a:rPr lang="en-US" sz="2800" b="1" smtClean="0">
                <a:solidFill>
                  <a:srgbClr val="660066"/>
                </a:solidFill>
                <a:effectLst>
                  <a:outerShdw blurRad="38100" dist="38100" dir="2700000" algn="tl">
                    <a:srgbClr val="000000"/>
                  </a:outerShdw>
                </a:effectLst>
              </a:rPr>
              <a:t>)</a:t>
            </a:r>
          </a:p>
          <a:p>
            <a:pPr>
              <a:buFontTx/>
              <a:buNone/>
              <a:defRPr/>
            </a:pPr>
            <a:r>
              <a:rPr lang="en-US" sz="2800" b="1" smtClean="0">
                <a:solidFill>
                  <a:srgbClr val="660066"/>
                </a:solidFill>
                <a:effectLst>
                  <a:outerShdw blurRad="38100" dist="38100" dir="2700000" algn="tl">
                    <a:srgbClr val="000000"/>
                  </a:outerShdw>
                </a:effectLst>
              </a:rPr>
              <a:t>			</a:t>
            </a:r>
            <a:r>
              <a:rPr lang="en-US" sz="2800" b="1" smtClean="0">
                <a:solidFill>
                  <a:srgbClr val="008080"/>
                </a:solidFill>
                <a:effectLst>
                  <a:outerShdw blurRad="38100" dist="38100" dir="2700000" algn="tl">
                    <a:srgbClr val="000000"/>
                  </a:outerShdw>
                </a:effectLst>
              </a:rPr>
              <a:t>- light and dark phases</a:t>
            </a:r>
          </a:p>
        </p:txBody>
      </p:sp>
      <p:graphicFrame>
        <p:nvGraphicFramePr>
          <p:cNvPr id="12293" name="Object 5"/>
          <p:cNvGraphicFramePr>
            <a:graphicFrameLocks noChangeAspect="1"/>
          </p:cNvGraphicFramePr>
          <p:nvPr/>
        </p:nvGraphicFramePr>
        <p:xfrm>
          <a:off x="7010400" y="4800600"/>
          <a:ext cx="1854200" cy="1795463"/>
        </p:xfrm>
        <a:graphic>
          <a:graphicData uri="http://schemas.openxmlformats.org/presentationml/2006/ole">
            <mc:AlternateContent xmlns:mc="http://schemas.openxmlformats.org/markup-compatibility/2006">
              <mc:Choice xmlns:v="urn:schemas-microsoft-com:vml" Requires="v">
                <p:oleObj spid="_x0000_s1029" name="Clip" r:id="rId4" imgW="1855080" imgH="1795680" progId="MS_ClipArt_Gallery.2">
                  <p:embed/>
                </p:oleObj>
              </mc:Choice>
              <mc:Fallback>
                <p:oleObj name="Clip" r:id="rId4" imgW="1855080" imgH="1795680" progId="MS_ClipArt_Gallery.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800600"/>
                        <a:ext cx="1854200" cy="179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animEffect transition="in" filter="wipe(left)">
                                      <p:cBhvr>
                                        <p:cTn id="7" dur="500"/>
                                        <p:tgtEl>
                                          <p:spTgt spid="1229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wipe(left)">
                                      <p:cBhvr>
                                        <p:cTn id="12" dur="5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wipe(left)">
                                      <p:cBhvr>
                                        <p:cTn id="17" dur="500"/>
                                        <p:tgtEl>
                                          <p:spTgt spid="122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1">
                                            <p:txEl>
                                              <p:pRg st="4" end="4"/>
                                            </p:txEl>
                                          </p:spTgt>
                                        </p:tgtEl>
                                        <p:attrNameLst>
                                          <p:attrName>style.visibility</p:attrName>
                                        </p:attrNameLst>
                                      </p:cBhvr>
                                      <p:to>
                                        <p:strVal val="visible"/>
                                      </p:to>
                                    </p:set>
                                    <p:animEffect transition="in" filter="wipe(left)">
                                      <p:cBhvr>
                                        <p:cTn id="22" dur="500"/>
                                        <p:tgtEl>
                                          <p:spTgt spid="1229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1">
                                            <p:txEl>
                                              <p:pRg st="5" end="5"/>
                                            </p:txEl>
                                          </p:spTgt>
                                        </p:tgtEl>
                                        <p:attrNameLst>
                                          <p:attrName>style.visibility</p:attrName>
                                        </p:attrNameLst>
                                      </p:cBhvr>
                                      <p:to>
                                        <p:strVal val="visible"/>
                                      </p:to>
                                    </p:set>
                                    <p:animEffect transition="in" filter="wipe(left)">
                                      <p:cBhvr>
                                        <p:cTn id="27" dur="500"/>
                                        <p:tgtEl>
                                          <p:spTgt spid="12291">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91">
                                            <p:txEl>
                                              <p:pRg st="6" end="6"/>
                                            </p:txEl>
                                          </p:spTgt>
                                        </p:tgtEl>
                                        <p:attrNameLst>
                                          <p:attrName>style.visibility</p:attrName>
                                        </p:attrNameLst>
                                      </p:cBhvr>
                                      <p:to>
                                        <p:strVal val="visible"/>
                                      </p:to>
                                    </p:set>
                                    <p:animEffect transition="in" filter="wipe(left)">
                                      <p:cBhvr>
                                        <p:cTn id="32" dur="500"/>
                                        <p:tgtEl>
                                          <p:spTgt spid="12291">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2293"/>
                                        </p:tgtEl>
                                        <p:attrNameLst>
                                          <p:attrName>style.visibility</p:attrName>
                                        </p:attrNameLst>
                                      </p:cBhvr>
                                      <p:to>
                                        <p:strVal val="visible"/>
                                      </p:to>
                                    </p:set>
                                    <p:animEffect transition="in" filter="wipe(left)">
                                      <p:cBhvr>
                                        <p:cTn id="37"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autoUpdateAnimBg="0"/>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US" b="1" smtClean="0">
                <a:solidFill>
                  <a:srgbClr val="006600"/>
                </a:solidFill>
                <a:effectLst>
                  <a:outerShdw blurRad="38100" dist="38100" dir="2700000" algn="tl">
                    <a:srgbClr val="000000"/>
                  </a:outerShdw>
                </a:effectLst>
              </a:rPr>
              <a:t>Artificial Selection</a:t>
            </a:r>
          </a:p>
        </p:txBody>
      </p:sp>
      <p:sp>
        <p:nvSpPr>
          <p:cNvPr id="14339" name="Rectangle 3"/>
          <p:cNvSpPr>
            <a:spLocks noGrp="1" noChangeArrowheads="1"/>
          </p:cNvSpPr>
          <p:nvPr>
            <p:ph type="body" idx="1"/>
          </p:nvPr>
        </p:nvSpPr>
        <p:spPr/>
        <p:txBody>
          <a:bodyPr/>
          <a:lstStyle/>
          <a:p>
            <a:pPr>
              <a:defRPr/>
            </a:pPr>
            <a:r>
              <a:rPr lang="en-US" sz="2800" smtClean="0"/>
              <a:t>The </a:t>
            </a:r>
            <a:r>
              <a:rPr lang="en-US" sz="2800" b="1" smtClean="0">
                <a:solidFill>
                  <a:srgbClr val="006600"/>
                </a:solidFill>
                <a:effectLst>
                  <a:outerShdw blurRad="38100" dist="38100" dir="2700000" algn="tl">
                    <a:srgbClr val="000000"/>
                  </a:outerShdw>
                </a:effectLst>
              </a:rPr>
              <a:t>selective breeding</a:t>
            </a:r>
            <a:r>
              <a:rPr lang="en-US" sz="2800" smtClean="0"/>
              <a:t> of domesticated plants and animals by man.</a:t>
            </a:r>
          </a:p>
          <a:p>
            <a:pPr>
              <a:buFontTx/>
              <a:buNone/>
              <a:defRPr/>
            </a:pPr>
            <a:endParaRPr lang="en-US" sz="2800" smtClean="0"/>
          </a:p>
          <a:p>
            <a:pPr>
              <a:defRPr/>
            </a:pPr>
            <a:r>
              <a:rPr lang="en-US" sz="2800" b="1" smtClean="0">
                <a:solidFill>
                  <a:srgbClr val="FF0000"/>
                </a:solidFill>
                <a:effectLst>
                  <a:outerShdw blurRad="38100" dist="38100" dir="2700000" algn="tl">
                    <a:srgbClr val="000000"/>
                  </a:outerShdw>
                </a:effectLst>
              </a:rPr>
              <a:t>Question:</a:t>
            </a:r>
            <a:endParaRPr lang="en-US" sz="2800" smtClean="0"/>
          </a:p>
          <a:p>
            <a:pPr>
              <a:buFontTx/>
              <a:buNone/>
              <a:defRPr/>
            </a:pPr>
            <a:r>
              <a:rPr lang="en-US" sz="2800" smtClean="0"/>
              <a:t>	What’s the ancestor of the domesticated dog?</a:t>
            </a:r>
          </a:p>
          <a:p>
            <a:pPr>
              <a:buFontTx/>
              <a:buNone/>
              <a:defRPr/>
            </a:pPr>
            <a:endParaRPr lang="en-US" sz="2800" smtClean="0"/>
          </a:p>
          <a:p>
            <a:pPr>
              <a:defRPr/>
            </a:pPr>
            <a:r>
              <a:rPr lang="en-US" sz="2800" b="1" smtClean="0">
                <a:solidFill>
                  <a:srgbClr val="FF0000"/>
                </a:solidFill>
                <a:effectLst>
                  <a:outerShdw blurRad="38100" dist="38100" dir="2700000" algn="tl">
                    <a:srgbClr val="000000"/>
                  </a:outerShdw>
                </a:effectLst>
              </a:rPr>
              <a:t>Answer:</a:t>
            </a:r>
            <a:r>
              <a:rPr lang="en-US" sz="2800" smtClean="0"/>
              <a:t>  </a:t>
            </a:r>
            <a:r>
              <a:rPr lang="en-US" sz="2800" b="1" smtClean="0">
                <a:solidFill>
                  <a:srgbClr val="9900CC"/>
                </a:solidFill>
                <a:effectLst>
                  <a:outerShdw blurRad="38100" dist="38100" dir="2700000" algn="tl">
                    <a:srgbClr val="000000"/>
                  </a:outerShdw>
                </a:effectLst>
              </a:rPr>
              <a:t>WOLF</a:t>
            </a:r>
          </a:p>
        </p:txBody>
      </p:sp>
      <p:graphicFrame>
        <p:nvGraphicFramePr>
          <p:cNvPr id="14341" name="Object 5"/>
          <p:cNvGraphicFramePr>
            <a:graphicFrameLocks noChangeAspect="1"/>
          </p:cNvGraphicFramePr>
          <p:nvPr/>
        </p:nvGraphicFramePr>
        <p:xfrm>
          <a:off x="5029200" y="4648200"/>
          <a:ext cx="2286000" cy="1816100"/>
        </p:xfrm>
        <a:graphic>
          <a:graphicData uri="http://schemas.openxmlformats.org/presentationml/2006/ole">
            <mc:AlternateContent xmlns:mc="http://schemas.openxmlformats.org/markup-compatibility/2006">
              <mc:Choice xmlns:v="urn:schemas-microsoft-com:vml" Requires="v">
                <p:oleObj spid="_x0000_s2053" name="Clip" r:id="rId3" imgW="2286360" imgH="1816920" progId="MS_ClipArt_Gallery.2">
                  <p:embed/>
                </p:oleObj>
              </mc:Choice>
              <mc:Fallback>
                <p:oleObj name="Clip" r:id="rId3" imgW="2286360" imgH="181692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4648200"/>
                        <a:ext cx="2286000" cy="181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wipe(left)">
                                      <p:cBhvr>
                                        <p:cTn id="7" dur="5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wipe(left)">
                                      <p:cBhvr>
                                        <p:cTn id="12" dur="500"/>
                                        <p:tgtEl>
                                          <p:spTgt spid="14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wipe(left)">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wipe(left)">
                                      <p:cBhvr>
                                        <p:cTn id="22" dur="500"/>
                                        <p:tgtEl>
                                          <p:spTgt spid="143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animEffect transition="in" filter="wipe(left)">
                                      <p:cBhvr>
                                        <p:cTn id="27" dur="500"/>
                                        <p:tgtEl>
                                          <p:spTgt spid="1433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4341"/>
                                        </p:tgtEl>
                                        <p:attrNameLst>
                                          <p:attrName>style.visibility</p:attrName>
                                        </p:attrNameLst>
                                      </p:cBhvr>
                                      <p:to>
                                        <p:strVal val="visible"/>
                                      </p:to>
                                    </p:set>
                                    <p:animEffect transition="in" filter="wipe(left)">
                                      <p:cBhvr>
                                        <p:cTn id="32"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P spid="14339" grpId="0" build="p" autoUpdateAnimBg="0"/>
    </p:bldLst>
  </p:timing>
</p:sld>
</file>

<file path=ppt/theme/theme1.xml><?xml version="1.0" encoding="utf-8"?>
<a:theme xmlns:a="http://schemas.openxmlformats.org/drawingml/2006/main" name="Blank Presentation">
  <a:themeElements>
    <a:clrScheme name="">
      <a:dk1>
        <a:srgbClr val="000000"/>
      </a:dk1>
      <a:lt1>
        <a:srgbClr val="CCECFF"/>
      </a:lt1>
      <a:dk2>
        <a:srgbClr val="000000"/>
      </a:dk2>
      <a:lt2>
        <a:srgbClr val="808080"/>
      </a:lt2>
      <a:accent1>
        <a:srgbClr val="00CC99"/>
      </a:accent1>
      <a:accent2>
        <a:srgbClr val="3333CC"/>
      </a:accent2>
      <a:accent3>
        <a:srgbClr val="E2F4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720</TotalTime>
  <Words>707</Words>
  <Application>Microsoft Office PowerPoint</Application>
  <PresentationFormat>On-screen Show (4:3)</PresentationFormat>
  <Paragraphs>260</Paragraphs>
  <Slides>42</Slides>
  <Notes>29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6" baseType="lpstr">
      <vt:lpstr>Arial</vt:lpstr>
      <vt:lpstr>Times New Roman</vt:lpstr>
      <vt:lpstr>Blank Presentation</vt:lpstr>
      <vt:lpstr>Microsoft Clip Gallery</vt:lpstr>
      <vt:lpstr>Evolution and Darwin </vt:lpstr>
      <vt:lpstr>Evolution</vt:lpstr>
      <vt:lpstr>Old Theories of Evolution</vt:lpstr>
      <vt:lpstr>“The Inheritance of Acquired Characteristics”</vt:lpstr>
      <vt:lpstr>Charles Darwin</vt:lpstr>
      <vt:lpstr>Charles Darwin</vt:lpstr>
      <vt:lpstr>Charles Darwin</vt:lpstr>
      <vt:lpstr>Natural Selection</vt:lpstr>
      <vt:lpstr>Artificial Selection</vt:lpstr>
      <vt:lpstr>Evidence of Evolution</vt:lpstr>
      <vt:lpstr>Eastern Long Necked Turtle </vt:lpstr>
      <vt:lpstr>Evidence of Evolution</vt:lpstr>
      <vt:lpstr>Evidence of Evolution</vt:lpstr>
      <vt:lpstr>Population Genetics</vt:lpstr>
      <vt:lpstr>Population</vt:lpstr>
      <vt:lpstr>Species</vt:lpstr>
      <vt:lpstr>Gene Pool</vt:lpstr>
      <vt:lpstr>Hardy-Weinberg Principle</vt:lpstr>
      <vt:lpstr>Hardy-Weinberg Principle</vt:lpstr>
      <vt:lpstr>Hardy-Weinberg Principle</vt:lpstr>
      <vt:lpstr>Macroevolution</vt:lpstr>
      <vt:lpstr>Microevolution</vt:lpstr>
      <vt:lpstr>Five Mechanisms of Microevolution</vt:lpstr>
      <vt:lpstr>a.  Bottleneck Effect</vt:lpstr>
      <vt:lpstr>b.  Founder Effect</vt:lpstr>
      <vt:lpstr>Five Mechanisms of Microevolution</vt:lpstr>
      <vt:lpstr>Five Mechanisms of Microevolution</vt:lpstr>
      <vt:lpstr>Modes of Action</vt:lpstr>
      <vt:lpstr>1. Stabilizing Selection</vt:lpstr>
      <vt:lpstr>2. Directional Selection</vt:lpstr>
      <vt:lpstr>3. Diversifying Selection</vt:lpstr>
      <vt:lpstr>Speciation</vt:lpstr>
      <vt:lpstr>Reproductive Barriers</vt:lpstr>
      <vt:lpstr>1. Pre-zygotic Barriers</vt:lpstr>
      <vt:lpstr>1. Pre-zygotic Barriers</vt:lpstr>
      <vt:lpstr>2. Post-zygotic Barriers</vt:lpstr>
      <vt:lpstr>Allopatric Speciation</vt:lpstr>
      <vt:lpstr>Adaptive Radiation</vt:lpstr>
      <vt:lpstr>Sympatric Speciation</vt:lpstr>
      <vt:lpstr>Interpretations of Speciation</vt:lpstr>
      <vt:lpstr>Convergent Evolution</vt:lpstr>
      <vt:lpstr>Coevolution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Darwin and Evolution</dc:title>
  <dc:creator>Robert &amp; Marsha Goodman, Jr.</dc:creator>
  <cp:lastModifiedBy>Teacher E-Solutions</cp:lastModifiedBy>
  <cp:revision>26</cp:revision>
  <dcterms:created xsi:type="dcterms:W3CDTF">1997-11-11T05:20:44Z</dcterms:created>
  <dcterms:modified xsi:type="dcterms:W3CDTF">2019-01-18T16:36:51Z</dcterms:modified>
</cp:coreProperties>
</file>