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6" r:id="rId2"/>
    <p:sldId id="260" r:id="rId3"/>
    <p:sldId id="262" r:id="rId4"/>
    <p:sldId id="263" r:id="rId5"/>
    <p:sldId id="264" r:id="rId6"/>
    <p:sldId id="265" r:id="rId7"/>
    <p:sldId id="266" r:id="rId8"/>
    <p:sldId id="267" r:id="rId9"/>
    <p:sldId id="269" r:id="rId10"/>
    <p:sldId id="270" r:id="rId11"/>
    <p:sldId id="271" r:id="rId12"/>
    <p:sldId id="268" r:id="rId13"/>
    <p:sldId id="273" r:id="rId14"/>
    <p:sldId id="274" r:id="rId15"/>
    <p:sldId id="275" r:id="rId16"/>
    <p:sldId id="276" r:id="rId17"/>
    <p:sldId id="277" r:id="rId18"/>
    <p:sldId id="272" r:id="rId19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8" y="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4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584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52DF0-921C-4EE1-8FA9-5B168D0C21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407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40248-6ADF-4715-A47D-10DF55FC6C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19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3255A-6EB2-488F-A1BA-084890D4EB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044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3A845-1B6B-44E4-B250-1DEC1A610A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055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0E158-EA09-4236-A871-C0BB3FBD01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679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97CBB-C90A-4E3E-90B5-DD4B6F8092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20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1BE88-C9C4-423F-83BC-CE7E54FC1F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415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C22CB-4D2D-4C79-8A55-528E52F70B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814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A75F0-17C1-408C-B1BF-7C608E039D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46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59A06-EF72-46B3-A9AD-47AC3608CA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78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1C6E6-6F9E-4375-AFB8-73CDD421AD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499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761A3-AB09-4760-8ACC-005EC940C2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791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481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2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AB7488F7-2F86-451D-A560-7226B0D3F3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9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rds.yahoo.com/_ylt=A0WTefQNNqZMbDkAc72JzbkF;_ylu=X3oDMTBxOG1ldThkBHBvcwMxOARzZWMDc3IEdnRpZANJMTI3Xzc3/SIG=1mt0o0b9k/EXP=1286047629/**http%3a/images.search.yahoo.com/images/view%3fback=http%253A%252F%252Fimages.search.yahoo.com%252Fsearch%252Fimages%253Fp%253Ddarwin%252Bvoyage%2526ei%253DUTF-8%2526fr%253Dyfp-t-701-s%2526fr2%253Dtab-web%26w=532%26h=440%26imgurl=channel.nationalgeographic.com%252Fstaticfiles%252FNGC%252FStaticFiles%252FEpisodes%252FDarwins-Secret-Notebooks%252FImages%252FDarwins-Secret-Notebooks-overview.jpg%26rurl=http%253A%252F%252Fchannel.nationalgeographic.com%252Fepisode%252Fdarwin-s-secret-notebooks-3864%252FOverview%26size=122KB%26name=Darwin%2526%252339%253Bs%2bSecret%2b...%26p=darwin%2bvoyage%26oid=b135385a13c5ad326fad3a0b9ccc2cdc%26fr2=tab-web%26no=18%26tt=17400%26sigr=12lt4eue2%26sigi=149363d6l%26sigb=130bvll4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143000"/>
            <a:ext cx="77724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Evolution</a:t>
            </a:r>
            <a:br>
              <a:rPr lang="en-US" sz="4800" dirty="0" smtClean="0"/>
            </a:br>
            <a:r>
              <a:rPr lang="en-US" sz="4800" dirty="0" smtClean="0"/>
              <a:t>Darwin </a:t>
            </a:r>
            <a:r>
              <a:rPr lang="en-US" sz="4800" dirty="0"/>
              <a:t>verses </a:t>
            </a:r>
            <a:r>
              <a:rPr lang="en-US" sz="4800" dirty="0" smtClean="0"/>
              <a:t>Lamarck</a:t>
            </a:r>
            <a:r>
              <a:rPr lang="en-US" dirty="0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4290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85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Lamarck versus Darwin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2296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Lamarck believed it was the organism’s needs and desires that caused it to change and then pass those changes on to its offspring.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  </a:t>
            </a:r>
          </a:p>
          <a:p>
            <a:pPr lvl="1" eaLnBrk="1" hangingPunct="1"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Through experiments and 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examples we see that changes 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in an animals life are not 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passed on to its offspring.  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(example: ear cropping in dogs)</a:t>
            </a: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429000"/>
            <a:ext cx="3429000" cy="317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Lamarck versus Darwin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2809875" y="1295400"/>
            <a:ext cx="6324600" cy="5257800"/>
          </a:xfrm>
        </p:spPr>
        <p:txBody>
          <a:bodyPr/>
          <a:lstStyle/>
          <a:p>
            <a:pPr lvl="1" eaLnBrk="1" hangingPunct="1"/>
            <a:r>
              <a:rPr lang="en-US" sz="2400" smtClean="0">
                <a:solidFill>
                  <a:schemeClr val="tx2"/>
                </a:solidFill>
                <a:effectLst/>
              </a:rPr>
              <a:t>Darwin knew traits were passed from parent to offspring but didn’t know how.  </a:t>
            </a:r>
          </a:p>
          <a:p>
            <a:pPr lvl="1" eaLnBrk="1" hangingPunct="1"/>
            <a:r>
              <a:rPr lang="en-US" sz="2400" smtClean="0">
                <a:solidFill>
                  <a:schemeClr val="tx2"/>
                </a:solidFill>
                <a:effectLst/>
              </a:rPr>
              <a:t>We now know that genes carry traits from parents to offspring and that genes cannot be affected by the outside world.  </a:t>
            </a:r>
          </a:p>
          <a:p>
            <a:pPr lvl="1" eaLnBrk="1" hangingPunct="1"/>
            <a:r>
              <a:rPr lang="en-US" sz="2400" smtClean="0">
                <a:solidFill>
                  <a:schemeClr val="tx2"/>
                </a:solidFill>
                <a:effectLst/>
              </a:rPr>
              <a:t>The only thing that can be affected is which gene sets there are in a population and this is determined by which organisms dies and which ones live.  </a:t>
            </a: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524000"/>
            <a:ext cx="3027363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How they agreed: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  <a:effectLst/>
              </a:rPr>
              <a:t>Both thought that life had changed gradually over time and was still changing.</a:t>
            </a:r>
          </a:p>
          <a:p>
            <a:pPr eaLnBrk="1" hangingPunct="1"/>
            <a:r>
              <a:rPr lang="en-US" smtClean="0">
                <a:solidFill>
                  <a:schemeClr val="tx2"/>
                </a:solidFill>
                <a:effectLst/>
              </a:rPr>
              <a:t>Living things change to be better suited and adapted to their environments.</a:t>
            </a:r>
          </a:p>
          <a:p>
            <a:pPr eaLnBrk="1" hangingPunct="1"/>
            <a:r>
              <a:rPr lang="en-US" smtClean="0">
                <a:solidFill>
                  <a:schemeClr val="tx2"/>
                </a:solidFill>
                <a:effectLst/>
              </a:rPr>
              <a:t>All organisms are related.  </a:t>
            </a:r>
          </a:p>
          <a:p>
            <a:pPr eaLnBrk="1" hangingPunct="1"/>
            <a:r>
              <a:rPr lang="en-US" smtClean="0">
                <a:solidFill>
                  <a:schemeClr val="tx2"/>
                </a:solidFill>
                <a:effectLst/>
              </a:rPr>
              <a:t>Life evolved from fewer simpler organisms to large numbers of more complex organisms.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Evidence of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76400"/>
            <a:ext cx="5257800" cy="3200400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§"/>
              <a:defRPr/>
            </a:pPr>
            <a:r>
              <a:rPr lang="en-US" sz="2800" b="1" dirty="0">
                <a:solidFill>
                  <a:schemeClr val="tx2"/>
                </a:solidFill>
                <a:effectLst/>
              </a:rPr>
              <a:t>Geographical Distribution of living </a:t>
            </a:r>
            <a:r>
              <a:rPr lang="en-US" sz="2800" b="1" dirty="0" smtClean="0">
                <a:solidFill>
                  <a:schemeClr val="tx2"/>
                </a:solidFill>
                <a:effectLst/>
              </a:rPr>
              <a:t>things</a:t>
            </a:r>
          </a:p>
          <a:p>
            <a:pPr marL="0" indent="0">
              <a:buSzPct val="100000"/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- similar </a:t>
            </a:r>
            <a:r>
              <a:rPr lang="en-US" sz="2400" dirty="0">
                <a:solidFill>
                  <a:schemeClr val="tx2"/>
                </a:solidFill>
                <a:effectLst/>
              </a:rPr>
              <a:t>animals living in different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</a:t>
            </a:r>
          </a:p>
          <a:p>
            <a:pPr marL="0" indent="0">
              <a:buSzPct val="100000"/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  places </a:t>
            </a:r>
            <a:r>
              <a:rPr lang="en-US" sz="2400" dirty="0">
                <a:solidFill>
                  <a:schemeClr val="tx2"/>
                </a:solidFill>
                <a:effectLst/>
              </a:rPr>
              <a:t>were the product of </a:t>
            </a:r>
            <a:endParaRPr lang="en-US" sz="2400" dirty="0" smtClean="0">
              <a:solidFill>
                <a:schemeClr val="tx2"/>
              </a:solidFill>
              <a:effectLst/>
            </a:endParaRPr>
          </a:p>
          <a:p>
            <a:pPr marL="0" indent="0">
              <a:buSzPct val="100000"/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  different </a:t>
            </a:r>
            <a:r>
              <a:rPr lang="en-US" sz="2400" dirty="0">
                <a:solidFill>
                  <a:schemeClr val="tx2"/>
                </a:solidFill>
                <a:effectLst/>
              </a:rPr>
              <a:t>lines of evolutionary </a:t>
            </a:r>
            <a:endParaRPr lang="en-US" sz="2400" dirty="0" smtClean="0">
              <a:solidFill>
                <a:schemeClr val="tx2"/>
              </a:solidFill>
              <a:effectLst/>
            </a:endParaRPr>
          </a:p>
          <a:p>
            <a:pPr marL="0" indent="0">
              <a:buSzPct val="100000"/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  descent</a:t>
            </a:r>
            <a:r>
              <a:rPr lang="en-US" sz="2400" dirty="0">
                <a:solidFill>
                  <a:schemeClr val="tx2"/>
                </a:solidFill>
                <a:effectLst/>
              </a:rPr>
              <a:t>.</a:t>
            </a:r>
          </a:p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effectLst/>
            </a:endParaRPr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758950"/>
            <a:ext cx="3186113" cy="494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5" name="Picture 2" descr="key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724400"/>
            <a:ext cx="3073400" cy="131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Evidence of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76400"/>
            <a:ext cx="4724400" cy="3581400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§"/>
              <a:defRPr/>
            </a:pPr>
            <a:r>
              <a:rPr lang="en-US" sz="2800" b="1" dirty="0" smtClean="0">
                <a:solidFill>
                  <a:schemeClr val="tx2"/>
                </a:solidFill>
                <a:effectLst/>
              </a:rPr>
              <a:t>DNA</a:t>
            </a:r>
            <a:endParaRPr lang="en-US" sz="2800" b="1" dirty="0">
              <a:solidFill>
                <a:schemeClr val="tx2"/>
              </a:solidFill>
              <a:effectLst/>
            </a:endParaRPr>
          </a:p>
          <a:p>
            <a:pPr lvl="1">
              <a:buFontTx/>
              <a:buChar char="-"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closely </a:t>
            </a:r>
            <a:r>
              <a:rPr lang="en-US" sz="2400" dirty="0">
                <a:solidFill>
                  <a:schemeClr val="tx2"/>
                </a:solidFill>
                <a:effectLst/>
              </a:rPr>
              <a:t>related species will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</a:t>
            </a:r>
          </a:p>
          <a:p>
            <a:pPr marL="457200" lvl="1" indent="0">
              <a:buFontTx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have </a:t>
            </a:r>
            <a:r>
              <a:rPr lang="en-US" sz="2400" dirty="0">
                <a:solidFill>
                  <a:schemeClr val="tx2"/>
                </a:solidFill>
                <a:effectLst/>
              </a:rPr>
              <a:t>more similarities in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</a:t>
            </a:r>
          </a:p>
          <a:p>
            <a:pPr marL="457200" lvl="1" indent="0">
              <a:buFontTx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their </a:t>
            </a:r>
            <a:r>
              <a:rPr lang="en-US" sz="2400" dirty="0">
                <a:solidFill>
                  <a:schemeClr val="tx2"/>
                </a:solidFill>
                <a:effectLst/>
              </a:rPr>
              <a:t>DNA and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genes.</a:t>
            </a:r>
          </a:p>
          <a:p>
            <a:pPr marL="457200" lvl="1" indent="0">
              <a:buFontTx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-  knowledge </a:t>
            </a:r>
            <a:r>
              <a:rPr lang="en-US" sz="2400" dirty="0">
                <a:solidFill>
                  <a:schemeClr val="tx2"/>
                </a:solidFill>
                <a:effectLst/>
              </a:rPr>
              <a:t>of DNA and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</a:t>
            </a:r>
          </a:p>
          <a:p>
            <a:pPr marL="457200" lvl="1" indent="0">
              <a:buFontTx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protein </a:t>
            </a:r>
            <a:r>
              <a:rPr lang="en-US" sz="2400" dirty="0">
                <a:solidFill>
                  <a:schemeClr val="tx2"/>
                </a:solidFill>
                <a:effectLst/>
              </a:rPr>
              <a:t>synthesis is very </a:t>
            </a:r>
            <a:endParaRPr lang="en-US" sz="2400" dirty="0" smtClean="0">
              <a:solidFill>
                <a:schemeClr val="tx2"/>
              </a:solidFill>
              <a:effectLst/>
            </a:endParaRPr>
          </a:p>
          <a:p>
            <a:pPr marL="457200" lvl="1" indent="0">
              <a:buFontTx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recent</a:t>
            </a:r>
            <a:r>
              <a:rPr lang="en-US" sz="2400" dirty="0">
                <a:solidFill>
                  <a:schemeClr val="tx2"/>
                </a:solidFill>
                <a:effectLst/>
              </a:rPr>
              <a:t>.</a:t>
            </a:r>
          </a:p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effectLst/>
            </a:endParaRPr>
          </a:p>
        </p:txBody>
      </p:sp>
      <p:pic>
        <p:nvPicPr>
          <p:cNvPr id="16388" name="Picture 5" descr="dbdna23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447800"/>
            <a:ext cx="3759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Evidence of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76400"/>
            <a:ext cx="4953000" cy="3581400"/>
          </a:xfrm>
        </p:spPr>
        <p:txBody>
          <a:bodyPr/>
          <a:lstStyle/>
          <a:p>
            <a:pPr eaLnBrk="1" hangingPunct="1">
              <a:buSzPct val="100000"/>
              <a:buFont typeface="Wingdings" pitchFamily="2" charset="2"/>
              <a:buChar char="§"/>
              <a:defRPr/>
            </a:pPr>
            <a:r>
              <a:rPr lang="en-US" sz="2800" b="1" dirty="0">
                <a:solidFill>
                  <a:schemeClr val="tx2"/>
                </a:solidFill>
                <a:effectLst/>
              </a:rPr>
              <a:t>Homologous Structures</a:t>
            </a:r>
          </a:p>
          <a:p>
            <a:pPr marL="57150" indent="0" eaLnBrk="1" hangingPunct="1"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   -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structures </a:t>
            </a:r>
            <a:r>
              <a:rPr lang="en-US" sz="2400" dirty="0">
                <a:solidFill>
                  <a:schemeClr val="tx2"/>
                </a:solidFill>
                <a:effectLst/>
              </a:rPr>
              <a:t>that share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</a:t>
            </a:r>
          </a:p>
          <a:p>
            <a:pPr marL="57150" indent="0" eaLnBrk="1" hangingPunct="1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  common ancestry</a:t>
            </a:r>
            <a:r>
              <a:rPr lang="en-US" sz="2400" dirty="0">
                <a:solidFill>
                  <a:schemeClr val="tx2"/>
                </a:solidFill>
                <a:effectLst/>
              </a:rPr>
              <a:t>.</a:t>
            </a:r>
          </a:p>
          <a:p>
            <a:pPr marL="5715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 - Example</a:t>
            </a:r>
            <a:r>
              <a:rPr lang="en-US" sz="2400" dirty="0">
                <a:solidFill>
                  <a:schemeClr val="tx2"/>
                </a:solidFill>
                <a:effectLst/>
              </a:rPr>
              <a:t>: wing, arm, and fin </a:t>
            </a:r>
            <a:endParaRPr lang="en-US" sz="2400" dirty="0" smtClean="0">
              <a:solidFill>
                <a:schemeClr val="tx2"/>
              </a:solidFill>
              <a:effectLst/>
            </a:endParaRPr>
          </a:p>
          <a:p>
            <a:pPr marL="57150" indent="0" eaLnBrk="1" hangingPunct="1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  all have </a:t>
            </a:r>
            <a:r>
              <a:rPr lang="en-US" sz="2400" dirty="0">
                <a:solidFill>
                  <a:schemeClr val="tx2"/>
                </a:solidFill>
                <a:effectLst/>
              </a:rPr>
              <a:t>very similar number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</a:t>
            </a:r>
          </a:p>
          <a:p>
            <a:pPr marL="57150" indent="0" eaLnBrk="1" hangingPunct="1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  and organization </a:t>
            </a:r>
            <a:r>
              <a:rPr lang="en-US" sz="2400" dirty="0">
                <a:solidFill>
                  <a:schemeClr val="tx2"/>
                </a:solidFill>
                <a:effectLst/>
              </a:rPr>
              <a:t>of bones.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 smtClean="0">
              <a:solidFill>
                <a:schemeClr val="tx2"/>
              </a:solidFill>
              <a:effectLst/>
            </a:endParaRPr>
          </a:p>
        </p:txBody>
      </p:sp>
      <p:pic>
        <p:nvPicPr>
          <p:cNvPr id="17412" name="Picture 3" descr="22-14-HomologousStruct-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828800"/>
            <a:ext cx="3724275" cy="397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Evidence of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582025" cy="4800600"/>
          </a:xfrm>
        </p:spPr>
        <p:txBody>
          <a:bodyPr/>
          <a:lstStyle/>
          <a:p>
            <a:pPr eaLnBrk="1" hangingPunct="1">
              <a:buSzPct val="100000"/>
              <a:buFont typeface="Wingdings" pitchFamily="2" charset="2"/>
              <a:buChar char="§"/>
              <a:defRPr/>
            </a:pPr>
            <a:r>
              <a:rPr lang="en-US" sz="2800" b="1" dirty="0">
                <a:solidFill>
                  <a:schemeClr val="tx2"/>
                </a:solidFill>
                <a:effectLst/>
              </a:rPr>
              <a:t>Developmental </a:t>
            </a:r>
            <a:r>
              <a:rPr lang="en-US" sz="2800" b="1" dirty="0" smtClean="0">
                <a:solidFill>
                  <a:schemeClr val="tx2"/>
                </a:solidFill>
                <a:effectLst/>
              </a:rPr>
              <a:t>Patterns</a:t>
            </a:r>
            <a:endParaRPr lang="en-US" sz="2800" b="1" dirty="0">
              <a:solidFill>
                <a:schemeClr val="tx2"/>
              </a:solidFill>
              <a:effectLst/>
            </a:endParaRPr>
          </a:p>
          <a:p>
            <a:pPr marL="57150" indent="0" eaLnBrk="1" hangingPunct="1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- Embryos off different </a:t>
            </a:r>
          </a:p>
          <a:p>
            <a:pPr marL="57150" indent="0" eaLnBrk="1" hangingPunct="1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  organisms are very </a:t>
            </a:r>
          </a:p>
          <a:p>
            <a:pPr marL="57150" indent="0" eaLnBrk="1" hangingPunct="1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  similar during  embryonic </a:t>
            </a:r>
          </a:p>
          <a:p>
            <a:pPr marL="57150" indent="0" eaLnBrk="1" hangingPunct="1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  development  </a:t>
            </a:r>
            <a:endParaRPr lang="en-US" sz="2400" dirty="0">
              <a:solidFill>
                <a:schemeClr val="tx2"/>
              </a:solidFill>
              <a:effectLst/>
            </a:endParaRPr>
          </a:p>
        </p:txBody>
      </p:sp>
      <p:pic>
        <p:nvPicPr>
          <p:cNvPr id="18436" name="Picture 3" descr="Comparative Embryolog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514600"/>
            <a:ext cx="404812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Evidence of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" y="1295400"/>
            <a:ext cx="9039225" cy="4800600"/>
          </a:xfrm>
        </p:spPr>
        <p:txBody>
          <a:bodyPr/>
          <a:lstStyle/>
          <a:p>
            <a:pPr eaLnBrk="1" hangingPunct="1">
              <a:buSzPct val="100000"/>
              <a:buFont typeface="Wingdings" pitchFamily="2" charset="2"/>
              <a:buChar char="§"/>
              <a:defRPr/>
            </a:pPr>
            <a:r>
              <a:rPr lang="en-US" sz="2800" b="1" dirty="0">
                <a:solidFill>
                  <a:schemeClr val="tx2"/>
                </a:solidFill>
                <a:effectLst/>
              </a:rPr>
              <a:t>Fossil Record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- The </a:t>
            </a:r>
            <a:r>
              <a:rPr lang="en-US" sz="2400" dirty="0">
                <a:solidFill>
                  <a:schemeClr val="tx2"/>
                </a:solidFill>
                <a:effectLst/>
              </a:rPr>
              <a:t>fossil record provides evidence for history of life on </a:t>
            </a:r>
            <a:endParaRPr lang="en-US" sz="2400" dirty="0" smtClean="0">
              <a:solidFill>
                <a:schemeClr val="tx2"/>
              </a:solidFill>
              <a:effectLst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  earth</a:t>
            </a:r>
            <a:r>
              <a:rPr lang="en-US" sz="2400" dirty="0">
                <a:solidFill>
                  <a:schemeClr val="tx2"/>
                </a:solidFill>
                <a:effectLst/>
              </a:rPr>
              <a:t>.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- Fossils </a:t>
            </a:r>
            <a:r>
              <a:rPr lang="en-US" sz="2400" dirty="0">
                <a:solidFill>
                  <a:schemeClr val="tx2"/>
                </a:solidFill>
                <a:effectLst/>
              </a:rPr>
              <a:t>are traces of dead organisms such as footprints, </a:t>
            </a:r>
            <a:endParaRPr lang="en-US" sz="2400" dirty="0" smtClean="0">
              <a:solidFill>
                <a:schemeClr val="tx2"/>
              </a:solidFill>
              <a:effectLst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 insects</a:t>
            </a:r>
            <a:r>
              <a:rPr lang="en-US" sz="2400" dirty="0">
                <a:solidFill>
                  <a:schemeClr val="tx2"/>
                </a:solidFill>
                <a:effectLst/>
              </a:rPr>
              <a:t>, bones, leaf impressions, etc.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- Many </a:t>
            </a:r>
            <a:r>
              <a:rPr lang="en-US" sz="2400" dirty="0">
                <a:solidFill>
                  <a:schemeClr val="tx2"/>
                </a:solidFill>
                <a:effectLst/>
              </a:rPr>
              <a:t>things are now extinct (no longer living on earth) and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  fossils </a:t>
            </a:r>
            <a:r>
              <a:rPr lang="en-US" sz="2400" dirty="0">
                <a:solidFill>
                  <a:schemeClr val="tx2"/>
                </a:solidFill>
                <a:effectLst/>
              </a:rPr>
              <a:t>are the proof of their existence</a:t>
            </a:r>
            <a:r>
              <a:rPr lang="en-US" sz="2800" dirty="0">
                <a:solidFill>
                  <a:schemeClr val="tx2"/>
                </a:solidFill>
                <a:effectLst/>
              </a:rPr>
              <a:t>. </a:t>
            </a:r>
          </a:p>
          <a:p>
            <a:pPr eaLnBrk="1" hangingPunct="1">
              <a:buSzPct val="100000"/>
              <a:buFont typeface="Wingdings" pitchFamily="2" charset="2"/>
              <a:buChar char="§"/>
              <a:defRPr/>
            </a:pPr>
            <a:endParaRPr lang="en-US" sz="2400" dirty="0">
              <a:solidFill>
                <a:schemeClr val="tx2"/>
              </a:solidFill>
              <a:effectLst/>
            </a:endParaRPr>
          </a:p>
        </p:txBody>
      </p:sp>
      <p:pic>
        <p:nvPicPr>
          <p:cNvPr id="19460" name="Picture 4" descr="0416_bio_c07_seC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8413" y="4572000"/>
            <a:ext cx="3457575" cy="207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3" descr="Photograph of fossil &#10;Archaeopteryx lithographic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0"/>
            <a:ext cx="2973388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Evidence of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76400"/>
            <a:ext cx="8839200" cy="35814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sz="2800" dirty="0">
                <a:solidFill>
                  <a:schemeClr val="tx2"/>
                </a:solidFill>
                <a:effectLst/>
              </a:rPr>
              <a:t>Evidence supporting Darwin’s theory has come from many sources:</a:t>
            </a:r>
          </a:p>
          <a:p>
            <a:pPr marL="0" indent="0" eaLnBrk="1" hangingPunct="1">
              <a:buFontTx/>
              <a:buNone/>
              <a:defRPr/>
            </a:pPr>
            <a:endParaRPr lang="en-US" sz="2200" dirty="0">
              <a:solidFill>
                <a:schemeClr val="tx2"/>
              </a:solidFill>
              <a:effectLst/>
            </a:endParaRP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Earth </a:t>
            </a:r>
            <a:r>
              <a:rPr lang="en-US" sz="2400" dirty="0">
                <a:solidFill>
                  <a:schemeClr val="tx2"/>
                </a:solidFill>
                <a:effectLst/>
              </a:rPr>
              <a:t>is many millions of years old. (Hutton &amp; Lyle)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The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processes </a:t>
            </a:r>
            <a:r>
              <a:rPr lang="en-US" sz="2400" dirty="0">
                <a:solidFill>
                  <a:schemeClr val="tx2"/>
                </a:solidFill>
                <a:effectLst/>
              </a:rPr>
              <a:t>that changed the earth in the past are the same as those changing the earth today (Hutton &amp; Lyle)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If a population was left unchecked it would run out of space and food (Malthus)</a:t>
            </a:r>
          </a:p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Darwin’s Observations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8392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u="sng" dirty="0" smtClean="0"/>
              <a:t>The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The Galapagos Islands - Darwin observed that the characteristics of animals and plants varied noticeably among the different islands.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In part two groups of organisms led Darwin to developing his theory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>
                <a:solidFill>
                  <a:schemeClr val="tx2"/>
                </a:solidFill>
                <a:effectLst/>
              </a:rPr>
              <a:t>The shells of giant tortoises on the islands varied in predictable ways.  The shape of their shell could be used to identify which island they came from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>
                <a:solidFill>
                  <a:schemeClr val="tx2"/>
                </a:solidFill>
                <a:effectLst/>
              </a:rPr>
              <a:t>Darwin collected several specimens of birds with different shaped beaks, he came to no conclusion about this at first. </a:t>
            </a:r>
          </a:p>
        </p:txBody>
      </p:sp>
      <p:pic>
        <p:nvPicPr>
          <p:cNvPr id="4100" name="Picture 5" descr="Go to fullsize imag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762000"/>
            <a:ext cx="15240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7" descr="Go to fullsize imag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762000"/>
            <a:ext cx="15240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u="sng" dirty="0" smtClean="0"/>
              <a:t>Darwin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Inherited Variation </a:t>
            </a:r>
            <a:r>
              <a:rPr lang="en-US" sz="3200" dirty="0"/>
              <a:t> </a:t>
            </a:r>
            <a:r>
              <a:rPr lang="en-US" sz="3200" dirty="0" smtClean="0"/>
              <a:t>and Artificial Selection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905000"/>
            <a:ext cx="8915400" cy="4495800"/>
          </a:xfrm>
        </p:spPr>
        <p:txBody>
          <a:bodyPr/>
          <a:lstStyle/>
          <a:p>
            <a:pPr eaLnBrk="1" hangingPunct="1">
              <a:buSzPct val="100000"/>
              <a:buFont typeface="Wingdings" pitchFamily="2" charset="2"/>
              <a:buChar char="§"/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Darwin was aware that </a:t>
            </a:r>
            <a:r>
              <a:rPr lang="en-US" sz="2800" u="sng" dirty="0" smtClean="0">
                <a:solidFill>
                  <a:schemeClr val="tx2"/>
                </a:solidFill>
                <a:effectLst/>
              </a:rPr>
              <a:t>variation</a:t>
            </a:r>
            <a:r>
              <a:rPr lang="en-US" sz="2800" dirty="0" smtClean="0">
                <a:solidFill>
                  <a:schemeClr val="tx2"/>
                </a:solidFill>
                <a:effectLst/>
              </a:rPr>
              <a:t> </a:t>
            </a:r>
            <a:r>
              <a:rPr lang="en-US" sz="2800" dirty="0">
                <a:solidFill>
                  <a:schemeClr val="tx2"/>
                </a:solidFill>
                <a:effectLst/>
              </a:rPr>
              <a:t>existed </a:t>
            </a:r>
            <a:r>
              <a:rPr lang="en-US" sz="2800" dirty="0" smtClean="0">
                <a:solidFill>
                  <a:schemeClr val="tx2"/>
                </a:solidFill>
                <a:effectLst/>
              </a:rPr>
              <a:t>in </a:t>
            </a:r>
            <a:r>
              <a:rPr lang="en-US" sz="2800" dirty="0">
                <a:solidFill>
                  <a:schemeClr val="tx2"/>
                </a:solidFill>
                <a:effectLst/>
              </a:rPr>
              <a:t>nature </a:t>
            </a:r>
            <a:endParaRPr lang="en-US" sz="2800" dirty="0" smtClean="0">
              <a:solidFill>
                <a:schemeClr val="tx2"/>
              </a:solidFill>
              <a:effectLst/>
            </a:endParaRPr>
          </a:p>
          <a:p>
            <a:pPr marL="0" indent="0" eaLnBrk="1" hangingPunct="1">
              <a:buSzPct val="100000"/>
              <a:buFont typeface="Wingdings" pitchFamily="2" charset="2"/>
              <a:buNone/>
              <a:defRPr/>
            </a:pPr>
            <a:r>
              <a:rPr lang="en-US" sz="2800" dirty="0">
                <a:solidFill>
                  <a:schemeClr val="tx2"/>
                </a:solidFill>
                <a:effectLst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effectLst/>
              </a:rPr>
              <a:t>  </a:t>
            </a:r>
            <a:r>
              <a:rPr lang="en-US" sz="2000" dirty="0" smtClean="0">
                <a:solidFill>
                  <a:schemeClr val="tx2"/>
                </a:solidFill>
                <a:effectLst/>
              </a:rPr>
              <a:t>- some </a:t>
            </a:r>
            <a:r>
              <a:rPr lang="en-US" sz="2000" dirty="0">
                <a:solidFill>
                  <a:schemeClr val="tx2"/>
                </a:solidFill>
                <a:effectLst/>
              </a:rPr>
              <a:t>plants in a species naturally bear larger fruit then </a:t>
            </a:r>
            <a:r>
              <a:rPr lang="en-US" sz="2000" dirty="0" smtClean="0">
                <a:solidFill>
                  <a:schemeClr val="tx2"/>
                </a:solidFill>
                <a:effectLst/>
              </a:rPr>
              <a:t>others</a:t>
            </a:r>
          </a:p>
          <a:p>
            <a:pPr marL="0" indent="0" eaLnBrk="1" hangingPunct="1">
              <a:buSzPct val="100000"/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2"/>
                </a:solidFill>
                <a:effectLst/>
              </a:rPr>
              <a:t> </a:t>
            </a:r>
            <a:r>
              <a:rPr lang="en-US" sz="2000" dirty="0" smtClean="0">
                <a:solidFill>
                  <a:schemeClr val="tx2"/>
                </a:solidFill>
                <a:effectLst/>
              </a:rPr>
              <a:t>   - some </a:t>
            </a:r>
            <a:r>
              <a:rPr lang="en-US" sz="2000" dirty="0">
                <a:solidFill>
                  <a:schemeClr val="tx2"/>
                </a:solidFill>
                <a:effectLst/>
              </a:rPr>
              <a:t>cows give more milk than others</a:t>
            </a:r>
            <a:r>
              <a:rPr lang="en-US" sz="2000" dirty="0" smtClean="0">
                <a:solidFill>
                  <a:schemeClr val="tx2"/>
                </a:solidFill>
                <a:effectLst/>
              </a:rPr>
              <a:t>.</a:t>
            </a:r>
          </a:p>
          <a:p>
            <a:pPr marL="400050" lvl="1" indent="0" eaLnBrk="1" hangingPunct="1">
              <a:buFontTx/>
              <a:buNone/>
              <a:defRPr/>
            </a:pPr>
            <a:r>
              <a:rPr lang="en-US" sz="2000" dirty="0" smtClean="0">
                <a:solidFill>
                  <a:schemeClr val="tx2"/>
                </a:solidFill>
                <a:effectLst/>
              </a:rPr>
              <a:t> </a:t>
            </a:r>
          </a:p>
          <a:p>
            <a:pPr eaLnBrk="1" hangingPunct="1">
              <a:buSzPct val="100000"/>
              <a:buFont typeface="Wingdings" pitchFamily="2" charset="2"/>
              <a:buChar char="§"/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Darwin was familiar with the concept of artificial selection</a:t>
            </a:r>
          </a:p>
          <a:p>
            <a:pPr marL="0" indent="0" eaLnBrk="1" hangingPunct="1">
              <a:buSzPct val="100000"/>
              <a:buFont typeface="Wingdings" pitchFamily="2" charset="2"/>
              <a:buNone/>
              <a:defRPr/>
            </a:pPr>
            <a:r>
              <a:rPr lang="en-US" sz="2800" dirty="0">
                <a:solidFill>
                  <a:schemeClr val="tx2"/>
                </a:solidFill>
                <a:effectLst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effectLst/>
              </a:rPr>
              <a:t> 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- </a:t>
            </a:r>
            <a:r>
              <a:rPr lang="en-US" sz="2000" dirty="0" smtClean="0">
                <a:solidFill>
                  <a:schemeClr val="tx2"/>
                </a:solidFill>
                <a:effectLst/>
              </a:rPr>
              <a:t>nature provides the variation </a:t>
            </a:r>
          </a:p>
          <a:p>
            <a:pPr marL="0" indent="0" eaLnBrk="1" hangingPunct="1">
              <a:buSzPct val="100000"/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2"/>
                </a:solidFill>
                <a:effectLst/>
              </a:rPr>
              <a:t> </a:t>
            </a:r>
            <a:r>
              <a:rPr lang="en-US" sz="2000" dirty="0" smtClean="0">
                <a:solidFill>
                  <a:schemeClr val="tx2"/>
                </a:solidFill>
                <a:effectLst/>
              </a:rPr>
              <a:t>   - humans selected those variations that they found useful </a:t>
            </a:r>
          </a:p>
          <a:p>
            <a:pPr marL="0" indent="0" eaLnBrk="1" hangingPunct="1">
              <a:buSzPct val="100000"/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chemeClr val="tx2"/>
                </a:solidFill>
                <a:effectLst/>
              </a:rPr>
              <a:t>    - Darwin wondered if artificial selection occurred in nature</a:t>
            </a:r>
            <a:endParaRPr lang="en-US" sz="2000" dirty="0"/>
          </a:p>
          <a:p>
            <a:pPr lvl="2" eaLnBrk="1" hangingPunct="1"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u="sng" dirty="0" smtClean="0"/>
              <a:t>Darwin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Evolution by Natural Selection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676400"/>
            <a:ext cx="8991600" cy="51054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Darwin suggested that there was a…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800" dirty="0" smtClean="0">
              <a:solidFill>
                <a:schemeClr val="tx2"/>
              </a:solidFill>
              <a:effectLst/>
            </a:endParaRP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A “</a:t>
            </a:r>
            <a:r>
              <a:rPr lang="en-US" sz="2800" u="sng" dirty="0" smtClean="0">
                <a:solidFill>
                  <a:schemeClr val="tx2"/>
                </a:solidFill>
                <a:effectLst/>
              </a:rPr>
              <a:t>Struggle for Existence</a:t>
            </a:r>
            <a:r>
              <a:rPr lang="en-US" sz="2800" dirty="0" smtClean="0">
                <a:solidFill>
                  <a:schemeClr val="tx2"/>
                </a:solidFill>
                <a:effectLst/>
              </a:rPr>
              <a:t>” - members of each species compete regularly to obtain resources.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 -The predators that are faster or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   more cunning, could catch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   more prey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 - the prey that were faster,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  used camouflaged or protected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   themselves could avoid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   being caught.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6148" name="AutoShape 5" descr="2Q=="/>
          <p:cNvSpPr>
            <a:spLocks noChangeAspect="1" noChangeArrowheads="1"/>
          </p:cNvSpPr>
          <p:nvPr/>
        </p:nvSpPr>
        <p:spPr bwMode="auto">
          <a:xfrm>
            <a:off x="3490913" y="2671763"/>
            <a:ext cx="216217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AutoShape 7" descr="2Q=="/>
          <p:cNvSpPr>
            <a:spLocks noChangeAspect="1" noChangeArrowheads="1"/>
          </p:cNvSpPr>
          <p:nvPr/>
        </p:nvSpPr>
        <p:spPr bwMode="auto">
          <a:xfrm>
            <a:off x="3490913" y="2671763"/>
            <a:ext cx="216217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50" name="Picture 9" descr="ANd9GcQ3zEY9CfUcb8hnrvNPXHW71IcVDqaTd1VvXYT6_uNlDJJuBW4&amp;t=1&amp;usg=__eJdD54a0ZmpfIV0RFj-F7U4JYMQ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505200"/>
            <a:ext cx="3681413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154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Darwin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Evolution by Natural Selection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" y="1752600"/>
            <a:ext cx="8763000" cy="4495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Darwin stated that natural selection led to…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“</a:t>
            </a:r>
            <a:r>
              <a:rPr lang="en-US" sz="2800" u="sng" dirty="0" smtClean="0">
                <a:solidFill>
                  <a:schemeClr val="tx2"/>
                </a:solidFill>
                <a:effectLst/>
              </a:rPr>
              <a:t>Survival of the Fittest</a:t>
            </a:r>
            <a:r>
              <a:rPr lang="en-US" sz="2800" dirty="0" smtClean="0">
                <a:solidFill>
                  <a:schemeClr val="tx2"/>
                </a:solidFill>
                <a:effectLst/>
              </a:rPr>
              <a:t>” – organisms that are better suited to there environment survive and reproduce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u="sng" dirty="0" smtClean="0">
                <a:solidFill>
                  <a:schemeClr val="tx2"/>
                </a:solidFill>
                <a:effectLst/>
              </a:rPr>
              <a:t>Fitness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, the ability of an individual to survive and reproduce in its specific environment.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u="sng" dirty="0" smtClean="0">
                <a:solidFill>
                  <a:schemeClr val="tx2"/>
                </a:solidFill>
                <a:effectLst/>
              </a:rPr>
              <a:t>Adaptation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, any inherited characteristic that increases an organism’s chance of survival is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Over time natural selection results in changes in the inherited characteristics of a population</a:t>
            </a:r>
            <a:r>
              <a:rPr lang="en-US" sz="2400" dirty="0" smtClean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036638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u="sng" dirty="0"/>
              <a:t>Darwin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Evolution by Natural Selection</a:t>
            </a:r>
            <a:endParaRPr lang="en-US" sz="320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81200"/>
            <a:ext cx="8763000" cy="4495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 Darwin’s Theory includes the principles of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u="sng" dirty="0" smtClean="0">
                <a:solidFill>
                  <a:schemeClr val="tx2"/>
                </a:solidFill>
                <a:effectLst/>
              </a:rPr>
              <a:t>Descent with Modification </a:t>
            </a:r>
            <a:r>
              <a:rPr lang="en-US" sz="2800" dirty="0" smtClean="0">
                <a:solidFill>
                  <a:schemeClr val="tx2"/>
                </a:solidFill>
                <a:effectLst/>
              </a:rPr>
              <a:t>- principle that each living species has descended, with changes, from other species, over time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endParaRPr lang="en-US" dirty="0" smtClean="0">
              <a:solidFill>
                <a:schemeClr val="tx2"/>
              </a:solidFill>
              <a:effectLst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u="sng" dirty="0" smtClean="0">
                <a:solidFill>
                  <a:schemeClr val="tx2"/>
                </a:solidFill>
                <a:effectLst/>
              </a:rPr>
              <a:t>Common descent </a:t>
            </a:r>
            <a:r>
              <a:rPr lang="en-US" sz="2800" dirty="0" smtClean="0">
                <a:solidFill>
                  <a:schemeClr val="tx2"/>
                </a:solidFill>
                <a:effectLst/>
              </a:rPr>
              <a:t>- principle that all living species, living and extinct, have a common ancestor.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Evolution by Natural Selection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dirty="0" smtClean="0"/>
              <a:t>Types of Adaptations </a:t>
            </a:r>
          </a:p>
        </p:txBody>
      </p:sp>
      <p:pic>
        <p:nvPicPr>
          <p:cNvPr id="9220" name="Picture 5" descr="ANd9GcRcBQzfD2ImRrsJbYNkDuUzPHA6i5tNdVfEnm-iQDLDU7OPAXE&amp;t=1&amp;usg=__S5-I-JSguLpcOt1DqTAxpAmJoMM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2514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7" descr="ANd9GcRUHhGgqOkAD1sl_axRwq7hlzBXRmcMK2EmcFZKr7TehcZqQm4&amp;t=1&amp;usg=__7oiFjK3014MEMl97YybJwYT4Fuo=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133600"/>
            <a:ext cx="3829050" cy="285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Line 8"/>
          <p:cNvSpPr>
            <a:spLocks noChangeShapeType="1"/>
          </p:cNvSpPr>
          <p:nvPr/>
        </p:nvSpPr>
        <p:spPr bwMode="auto">
          <a:xfrm>
            <a:off x="2819400" y="2209800"/>
            <a:ext cx="6858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223" name="Picture 10" descr="ANd9GcSZG2xidycpkriJv-lbmNG6wdN4vEjYf1iGmu0_2bwYfWVYYHM&amp;t=1&amp;h=193&amp;w=144&amp;usg=__0Oyem17_sNFXKwonLs3_cyt_oDo=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75" y="1143000"/>
            <a:ext cx="195262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12" descr="ANd9GcT2zmYdZHnrINP46oNf-KPKTP88Ecq0Ou8KbejACrgmnppjEVE&amp;t=1&amp;usg=__6rhCb-oRdJqzSV5qMLpsKYGg2CQ=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705350"/>
            <a:ext cx="2124075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5" name="Text Box 13"/>
          <p:cNvSpPr txBox="1">
            <a:spLocks noChangeArrowheads="1"/>
          </p:cNvSpPr>
          <p:nvPr/>
        </p:nvSpPr>
        <p:spPr bwMode="auto">
          <a:xfrm>
            <a:off x="0" y="4267200"/>
            <a:ext cx="2667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Carnivores plant to obtain nitrogen</a:t>
            </a:r>
          </a:p>
        </p:txBody>
      </p:sp>
      <p:sp>
        <p:nvSpPr>
          <p:cNvPr id="9226" name="Text Box 14"/>
          <p:cNvSpPr txBox="1">
            <a:spLocks noChangeArrowheads="1"/>
          </p:cNvSpPr>
          <p:nvPr/>
        </p:nvSpPr>
        <p:spPr bwMode="auto">
          <a:xfrm>
            <a:off x="2057400" y="5029200"/>
            <a:ext cx="3581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Camouflage to hide from predators or prey</a:t>
            </a:r>
          </a:p>
        </p:txBody>
      </p:sp>
      <p:sp>
        <p:nvSpPr>
          <p:cNvPr id="9227" name="Text Box 16"/>
          <p:cNvSpPr txBox="1">
            <a:spLocks noChangeArrowheads="1"/>
          </p:cNvSpPr>
          <p:nvPr/>
        </p:nvSpPr>
        <p:spPr bwMode="auto">
          <a:xfrm>
            <a:off x="7010400" y="3657600"/>
            <a:ext cx="2133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Mimicry to copy other organisms for safety </a:t>
            </a:r>
          </a:p>
        </p:txBody>
      </p:sp>
      <p:sp>
        <p:nvSpPr>
          <p:cNvPr id="9228" name="Text Box 17"/>
          <p:cNvSpPr txBox="1">
            <a:spLocks noChangeArrowheads="1"/>
          </p:cNvSpPr>
          <p:nvPr/>
        </p:nvSpPr>
        <p:spPr bwMode="auto">
          <a:xfrm>
            <a:off x="4953000" y="5118100"/>
            <a:ext cx="19812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Long roots to increase surface area and large chance of gaining water in dry conditions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" y="152400"/>
            <a:ext cx="896302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Jean Baptiste Lamarck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816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Born 1744 and died 1829.</a:t>
            </a:r>
          </a:p>
          <a:p>
            <a:pPr eaLnBrk="1" hangingPunct="1">
              <a:defRPr/>
            </a:pPr>
            <a:endParaRPr lang="en-US" sz="2800" dirty="0" smtClean="0">
              <a:solidFill>
                <a:schemeClr val="tx2"/>
              </a:solidFill>
              <a:effectLst/>
            </a:endParaRP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Like Darwin, Lamarck studied organisms and had ideas about how life on Earth got to be the way it is now.  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981200"/>
            <a:ext cx="2859088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0" y="609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 smtClean="0"/>
              <a:t>Lamarck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81213"/>
            <a:ext cx="878205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tx2"/>
                </a:solidFill>
                <a:effectLst/>
              </a:rPr>
              <a:t>Lamarck published a book titled “Theory of Inheritance of Acquired Characteristics,” 58 years before Darwin published his book. Lamarck proposed that…..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800" dirty="0">
                <a:solidFill>
                  <a:schemeClr val="tx2"/>
                </a:solidFill>
                <a:effectLst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effectLst/>
              </a:rPr>
              <a:t>  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- living things changed over time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 - if an organism changed during its life, those changes   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  would pass on to it’s offspring. 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    - Evolution occurs according to a predetermined plan and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2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    the results of the process have already been decided.  </a:t>
            </a:r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66738"/>
            <a:ext cx="1162050" cy="15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33400"/>
            <a:ext cx="1162050" cy="15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1538</TotalTime>
  <Words>910</Words>
  <Application>Microsoft Office PowerPoint</Application>
  <PresentationFormat>On-screen Show (4:3)</PresentationFormat>
  <Paragraphs>115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Tahoma</vt:lpstr>
      <vt:lpstr>Arial</vt:lpstr>
      <vt:lpstr>Wingdings</vt:lpstr>
      <vt:lpstr>Calibri</vt:lpstr>
      <vt:lpstr>Slit</vt:lpstr>
      <vt:lpstr>Evolution Darwin verses Lamarck </vt:lpstr>
      <vt:lpstr>Darwin’s Observations</vt:lpstr>
      <vt:lpstr>Darwin Inherited Variation  and Artificial Selection</vt:lpstr>
      <vt:lpstr>Darwin Evolution by Natural Selection</vt:lpstr>
      <vt:lpstr>Darwin Evolution by Natural Selection</vt:lpstr>
      <vt:lpstr>Darwin Evolution by Natural Selection</vt:lpstr>
      <vt:lpstr>Evolution by Natural Selection</vt:lpstr>
      <vt:lpstr>Jean Baptiste Lamarck </vt:lpstr>
      <vt:lpstr>Lamarck</vt:lpstr>
      <vt:lpstr>Lamarck versus Darwin</vt:lpstr>
      <vt:lpstr>Lamarck versus Darwin</vt:lpstr>
      <vt:lpstr>How they agreed:</vt:lpstr>
      <vt:lpstr>Evidence of Evolution</vt:lpstr>
      <vt:lpstr>Evidence of Evolution</vt:lpstr>
      <vt:lpstr>Evidence of Evolution</vt:lpstr>
      <vt:lpstr>Evidence of Evolution</vt:lpstr>
      <vt:lpstr>Evidence of Evolution</vt:lpstr>
      <vt:lpstr>Evidence of Evolution</vt:lpstr>
    </vt:vector>
  </TitlesOfParts>
  <Company>CyFair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Darwin’s Theory of Evolution 15-1 &amp; 15-3</dc:title>
  <dc:creator>CFISD</dc:creator>
  <cp:lastModifiedBy>Teacher E-Solutions</cp:lastModifiedBy>
  <cp:revision>37</cp:revision>
  <cp:lastPrinted>2011-10-04T19:01:45Z</cp:lastPrinted>
  <dcterms:created xsi:type="dcterms:W3CDTF">2010-10-01T18:54:50Z</dcterms:created>
  <dcterms:modified xsi:type="dcterms:W3CDTF">2019-01-18T16:36:55Z</dcterms:modified>
</cp:coreProperties>
</file>