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77"/>
  </p:notesMasterIdLst>
  <p:handoutMasterIdLst>
    <p:handoutMasterId r:id="rId78"/>
  </p:handoutMasterIdLst>
  <p:sldIdLst>
    <p:sldId id="256" r:id="rId2"/>
    <p:sldId id="306" r:id="rId3"/>
    <p:sldId id="307" r:id="rId4"/>
    <p:sldId id="308" r:id="rId5"/>
    <p:sldId id="309" r:id="rId6"/>
    <p:sldId id="310" r:id="rId7"/>
    <p:sldId id="311" r:id="rId8"/>
    <p:sldId id="312" r:id="rId9"/>
    <p:sldId id="318" r:id="rId10"/>
    <p:sldId id="319" r:id="rId11"/>
    <p:sldId id="324" r:id="rId12"/>
    <p:sldId id="325" r:id="rId13"/>
    <p:sldId id="326" r:id="rId14"/>
    <p:sldId id="313" r:id="rId15"/>
    <p:sldId id="323" r:id="rId16"/>
    <p:sldId id="294" r:id="rId17"/>
    <p:sldId id="295" r:id="rId18"/>
    <p:sldId id="328" r:id="rId19"/>
    <p:sldId id="320" r:id="rId20"/>
    <p:sldId id="314" r:id="rId21"/>
    <p:sldId id="315" r:id="rId22"/>
    <p:sldId id="316" r:id="rId23"/>
    <p:sldId id="317" r:id="rId24"/>
    <p:sldId id="262" r:id="rId25"/>
    <p:sldId id="263" r:id="rId26"/>
    <p:sldId id="322" r:id="rId27"/>
    <p:sldId id="264" r:id="rId28"/>
    <p:sldId id="265" r:id="rId29"/>
    <p:sldId id="266" r:id="rId30"/>
    <p:sldId id="257" r:id="rId31"/>
    <p:sldId id="258" r:id="rId32"/>
    <p:sldId id="259" r:id="rId33"/>
    <p:sldId id="260" r:id="rId34"/>
    <p:sldId id="261" r:id="rId35"/>
    <p:sldId id="329" r:id="rId36"/>
    <p:sldId id="330" r:id="rId37"/>
    <p:sldId id="331" r:id="rId38"/>
    <p:sldId id="321" r:id="rId39"/>
    <p:sldId id="267" r:id="rId40"/>
    <p:sldId id="268" r:id="rId41"/>
    <p:sldId id="269" r:id="rId42"/>
    <p:sldId id="270" r:id="rId43"/>
    <p:sldId id="271" r:id="rId44"/>
    <p:sldId id="272" r:id="rId45"/>
    <p:sldId id="273" r:id="rId46"/>
    <p:sldId id="274" r:id="rId47"/>
    <p:sldId id="276" r:id="rId48"/>
    <p:sldId id="275" r:id="rId49"/>
    <p:sldId id="277" r:id="rId50"/>
    <p:sldId id="278" r:id="rId51"/>
    <p:sldId id="279" r:id="rId52"/>
    <p:sldId id="280" r:id="rId53"/>
    <p:sldId id="304" r:id="rId54"/>
    <p:sldId id="297" r:id="rId55"/>
    <p:sldId id="281" r:id="rId56"/>
    <p:sldId id="282" r:id="rId57"/>
    <p:sldId id="327" r:id="rId58"/>
    <p:sldId id="298" r:id="rId59"/>
    <p:sldId id="283" r:id="rId60"/>
    <p:sldId id="288" r:id="rId61"/>
    <p:sldId id="289" r:id="rId62"/>
    <p:sldId id="285" r:id="rId63"/>
    <p:sldId id="299" r:id="rId64"/>
    <p:sldId id="296" r:id="rId65"/>
    <p:sldId id="286" r:id="rId66"/>
    <p:sldId id="287" r:id="rId67"/>
    <p:sldId id="302" r:id="rId68"/>
    <p:sldId id="284" r:id="rId69"/>
    <p:sldId id="300" r:id="rId70"/>
    <p:sldId id="301" r:id="rId71"/>
    <p:sldId id="305" r:id="rId72"/>
    <p:sldId id="290" r:id="rId73"/>
    <p:sldId id="291" r:id="rId74"/>
    <p:sldId id="292" r:id="rId75"/>
    <p:sldId id="293" r:id="rId76"/>
  </p:sldIdLst>
  <p:sldSz cx="9144000" cy="6858000" type="screen4x3"/>
  <p:notesSz cx="6858000" cy="9296400"/>
  <p:defaultTextStyle>
    <a:defPPr>
      <a:defRPr lang="en-US"/>
    </a:defPPr>
    <a:lvl1pPr algn="l" rtl="0" eaLnBrk="0" fontAlgn="base" hangingPunct="0">
      <a:spcBef>
        <a:spcPct val="0"/>
      </a:spcBef>
      <a:spcAft>
        <a:spcPct val="0"/>
      </a:spcAft>
      <a:defRPr sz="32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32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32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32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3200" kern="1200">
        <a:solidFill>
          <a:schemeClr val="tx1"/>
        </a:solidFill>
        <a:latin typeface="Arial" pitchFamily="34" charset="0"/>
        <a:ea typeface="+mn-ea"/>
        <a:cs typeface="+mn-cs"/>
      </a:defRPr>
    </a:lvl5pPr>
    <a:lvl6pPr marL="2286000" algn="l" defTabSz="914400" rtl="0" eaLnBrk="1" latinLnBrk="0" hangingPunct="1">
      <a:defRPr sz="3200" kern="1200">
        <a:solidFill>
          <a:schemeClr val="tx1"/>
        </a:solidFill>
        <a:latin typeface="Arial" pitchFamily="34" charset="0"/>
        <a:ea typeface="+mn-ea"/>
        <a:cs typeface="+mn-cs"/>
      </a:defRPr>
    </a:lvl6pPr>
    <a:lvl7pPr marL="2743200" algn="l" defTabSz="914400" rtl="0" eaLnBrk="1" latinLnBrk="0" hangingPunct="1">
      <a:defRPr sz="3200" kern="1200">
        <a:solidFill>
          <a:schemeClr val="tx1"/>
        </a:solidFill>
        <a:latin typeface="Arial" pitchFamily="34" charset="0"/>
        <a:ea typeface="+mn-ea"/>
        <a:cs typeface="+mn-cs"/>
      </a:defRPr>
    </a:lvl7pPr>
    <a:lvl8pPr marL="3200400" algn="l" defTabSz="914400" rtl="0" eaLnBrk="1" latinLnBrk="0" hangingPunct="1">
      <a:defRPr sz="3200" kern="1200">
        <a:solidFill>
          <a:schemeClr val="tx1"/>
        </a:solidFill>
        <a:latin typeface="Arial" pitchFamily="34" charset="0"/>
        <a:ea typeface="+mn-ea"/>
        <a:cs typeface="+mn-cs"/>
      </a:defRPr>
    </a:lvl8pPr>
    <a:lvl9pPr marL="3657600" algn="l" defTabSz="914400" rtl="0" eaLnBrk="1" latinLnBrk="0" hangingPunct="1">
      <a:defRPr sz="32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FF"/>
    <a:srgbClr val="FFFAFD"/>
    <a:srgbClr val="3C0955"/>
    <a:srgbClr val="FFF5F8"/>
    <a:srgbClr val="5803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7" autoAdjust="0"/>
    <p:restoredTop sz="94599" autoAdjust="0"/>
  </p:normalViewPr>
  <p:slideViewPr>
    <p:cSldViewPr>
      <p:cViewPr varScale="1">
        <p:scale>
          <a:sx n="45" d="100"/>
          <a:sy n="45" d="100"/>
        </p:scale>
        <p:origin x="-552"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2032" y="-12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atin typeface="Arial" charset="0"/>
              </a:defRPr>
            </a:lvl1pPr>
          </a:lstStyle>
          <a:p>
            <a:pPr>
              <a:defRPr/>
            </a:pPr>
            <a:fld id="{2BEC7128-1C5E-4A9E-9F16-26AC3FCE528C}" type="datetimeFigureOut">
              <a:rPr lang="en-US"/>
              <a:pPr>
                <a:defRPr/>
              </a:pPr>
              <a:t>1/18/2019</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atin typeface="Arial" charset="0"/>
              </a:defRPr>
            </a:lvl1pPr>
          </a:lstStyle>
          <a:p>
            <a:pPr>
              <a:defRPr/>
            </a:pPr>
            <a:fld id="{6D4A3B88-2218-4391-8809-D8A71416D73F}" type="slidenum">
              <a:rPr lang="en-US"/>
              <a:pPr>
                <a:defRPr/>
              </a:pPr>
              <a:t>‹#›</a:t>
            </a:fld>
            <a:endParaRPr lang="en-US"/>
          </a:p>
        </p:txBody>
      </p:sp>
    </p:spTree>
    <p:extLst>
      <p:ext uri="{BB962C8B-B14F-4D97-AF65-F5344CB8AC3E}">
        <p14:creationId xmlns:p14="http://schemas.microsoft.com/office/powerpoint/2010/main" val="2856509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3075" name="Rectangle 3"/>
          <p:cNvSpPr>
            <a:spLocks noGrp="1" noChangeArrowheads="1"/>
          </p:cNvSpPr>
          <p:nvPr>
            <p:ph type="dt"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80900" name="Rectangle 4"/>
          <p:cNvSpPr>
            <a:spLocks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7F05AE5F-9110-4E8F-8F30-016C1ECB684E}" type="slidenum">
              <a:rPr lang="en-US"/>
              <a:pPr>
                <a:defRPr/>
              </a:pPr>
              <a:t>‹#›</a:t>
            </a:fld>
            <a:endParaRPr lang="en-US"/>
          </a:p>
        </p:txBody>
      </p:sp>
    </p:spTree>
    <p:extLst>
      <p:ext uri="{BB962C8B-B14F-4D97-AF65-F5344CB8AC3E}">
        <p14:creationId xmlns:p14="http://schemas.microsoft.com/office/powerpoint/2010/main" val="27900399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D66F4208-615A-408C-B690-D3180485D204}" type="slidenum">
              <a:rPr lang="en-US" sz="1200" smtClean="0"/>
              <a:pPr/>
              <a:t>1</a:t>
            </a:fld>
            <a:endParaRPr lang="en-US" sz="1200" smtClean="0"/>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F9651CEF-E868-49D8-8092-FB25E4012497}" type="slidenum">
              <a:rPr lang="en-US" sz="1200" smtClean="0"/>
              <a:pPr/>
              <a:t>30</a:t>
            </a:fld>
            <a:endParaRPr lang="en-US" sz="1200" smtClean="0"/>
          </a:p>
        </p:txBody>
      </p:sp>
      <p:sp>
        <p:nvSpPr>
          <p:cNvPr id="91139" name="Rectangle 2"/>
          <p:cNvSpPr>
            <a:spLocks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A1133994-966F-490A-A0B1-7D9EA85864B3}" type="slidenum">
              <a:rPr lang="en-US" sz="1200" smtClean="0"/>
              <a:pPr/>
              <a:t>31</a:t>
            </a:fld>
            <a:endParaRPr lang="en-US" sz="1200" smtClean="0"/>
          </a:p>
        </p:txBody>
      </p:sp>
      <p:sp>
        <p:nvSpPr>
          <p:cNvPr id="92163" name="Rectangle 2"/>
          <p:cNvSpPr>
            <a:spLocks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4E67BB3-71BD-47DE-BEEF-CC50B461AA46}" type="slidenum">
              <a:rPr lang="en-US" sz="1200" smtClean="0"/>
              <a:pPr/>
              <a:t>32</a:t>
            </a:fld>
            <a:endParaRPr lang="en-US" sz="1200" smtClean="0"/>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3CD7B74-E02F-4419-BEFB-04E315269278}" type="slidenum">
              <a:rPr lang="en-US" sz="1200" smtClean="0"/>
              <a:pPr/>
              <a:t>33</a:t>
            </a:fld>
            <a:endParaRPr lang="en-US" sz="1200" smtClean="0"/>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F615FE55-0731-45B4-B042-5E7B0D6F38A8}" type="slidenum">
              <a:rPr lang="en-US" sz="1200" smtClean="0"/>
              <a:pPr/>
              <a:t>34</a:t>
            </a:fld>
            <a:endParaRPr lang="en-US" sz="1200" smtClean="0"/>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2FE4EC56-B2C2-4B6E-8E8B-254BB6794308}" type="slidenum">
              <a:rPr lang="en-US" sz="1200" smtClean="0"/>
              <a:pPr/>
              <a:t>36</a:t>
            </a:fld>
            <a:endParaRPr lang="en-US" sz="1200" smtClean="0"/>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F03F99C9-0FB5-4204-BFB6-76414B153008}" type="slidenum">
              <a:rPr lang="en-US" sz="1200" smtClean="0"/>
              <a:pPr/>
              <a:t>39</a:t>
            </a:fld>
            <a:endParaRPr lang="en-US" sz="1200" smtClean="0"/>
          </a:p>
        </p:txBody>
      </p:sp>
      <p:sp>
        <p:nvSpPr>
          <p:cNvPr id="97283" name="Rectangle 2"/>
          <p:cNvSpPr>
            <a:spLocks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C72B7A0C-DF48-4A67-8ECB-3CE762FFB650}" type="slidenum">
              <a:rPr lang="en-US" sz="1200" smtClean="0"/>
              <a:pPr/>
              <a:t>40</a:t>
            </a:fld>
            <a:endParaRPr lang="en-US" sz="1200" smtClean="0"/>
          </a:p>
        </p:txBody>
      </p:sp>
      <p:sp>
        <p:nvSpPr>
          <p:cNvPr id="98307" name="Rectangle 2"/>
          <p:cNvSpPr>
            <a:spLocks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D151B0B8-F712-4FDC-931A-9BCA0CDE3D3C}" type="slidenum">
              <a:rPr lang="en-US" sz="1200" smtClean="0"/>
              <a:pPr/>
              <a:t>41</a:t>
            </a:fld>
            <a:endParaRPr lang="en-US" sz="1200" smtClean="0"/>
          </a:p>
        </p:txBody>
      </p:sp>
      <p:sp>
        <p:nvSpPr>
          <p:cNvPr id="99331" name="Rectangle 2"/>
          <p:cNvSpPr>
            <a:spLocks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B59BA252-3231-49C3-9556-4B5E42824C42}" type="slidenum">
              <a:rPr lang="en-US" sz="1200" smtClean="0"/>
              <a:pPr/>
              <a:t>42</a:t>
            </a:fld>
            <a:endParaRPr lang="en-US" sz="1200" smtClean="0"/>
          </a:p>
        </p:txBody>
      </p:sp>
      <p:sp>
        <p:nvSpPr>
          <p:cNvPr id="100355" name="Rectangle 2"/>
          <p:cNvSpPr>
            <a:spLocks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5296B7F-9FCF-413E-9501-C573FB6F94A2}" type="slidenum">
              <a:rPr lang="en-US" sz="1200" smtClean="0"/>
              <a:pPr/>
              <a:t>11</a:t>
            </a:fld>
            <a:endParaRPr lang="en-US" sz="1200" smtClean="0"/>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D211C0B-5853-44BE-85EE-442CE152041E}" type="slidenum">
              <a:rPr lang="en-US" sz="1200" smtClean="0"/>
              <a:pPr/>
              <a:t>43</a:t>
            </a:fld>
            <a:endParaRPr lang="en-US" sz="1200" smtClean="0"/>
          </a:p>
        </p:txBody>
      </p:sp>
      <p:sp>
        <p:nvSpPr>
          <p:cNvPr id="101379" name="Rectangle 2"/>
          <p:cNvSpPr>
            <a:spLocks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9F13147-C09D-42E8-A326-3975F386823F}" type="slidenum">
              <a:rPr lang="en-US" sz="1200" smtClean="0"/>
              <a:pPr/>
              <a:t>44</a:t>
            </a:fld>
            <a:endParaRPr lang="en-US" sz="1200" smtClean="0"/>
          </a:p>
        </p:txBody>
      </p:sp>
      <p:sp>
        <p:nvSpPr>
          <p:cNvPr id="102403" name="Rectangle 2"/>
          <p:cNvSpPr>
            <a:spLocks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08D1EBD-01AD-4B5D-9015-A59857711D47}" type="slidenum">
              <a:rPr lang="en-US" sz="1200" smtClean="0"/>
              <a:pPr/>
              <a:t>45</a:t>
            </a:fld>
            <a:endParaRPr lang="en-US" sz="1200" smtClean="0"/>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1850411C-5665-4B4E-8454-18174AA61BCB}" type="slidenum">
              <a:rPr lang="en-US" sz="1200" smtClean="0"/>
              <a:pPr/>
              <a:t>46</a:t>
            </a:fld>
            <a:endParaRPr lang="en-US" sz="1200" smtClean="0"/>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AE9CA2C7-B46C-4E8C-B2B9-3848577C968B}" type="slidenum">
              <a:rPr lang="en-US" sz="1200" smtClean="0"/>
              <a:pPr/>
              <a:t>47</a:t>
            </a:fld>
            <a:endParaRPr lang="en-US" sz="1200" smtClean="0"/>
          </a:p>
        </p:txBody>
      </p:sp>
      <p:sp>
        <p:nvSpPr>
          <p:cNvPr id="105475" name="Rectangle 2"/>
          <p:cNvSpPr>
            <a:spLocks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3C8617A-84F1-4DBC-ADEC-18783FD72585}" type="slidenum">
              <a:rPr lang="en-US" sz="1200" smtClean="0"/>
              <a:pPr/>
              <a:t>48</a:t>
            </a:fld>
            <a:endParaRPr lang="en-US" sz="1200" smtClean="0"/>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FD12F967-ABD1-41FA-8180-25670CA91175}" type="slidenum">
              <a:rPr lang="en-US" sz="1200" smtClean="0"/>
              <a:pPr/>
              <a:t>49</a:t>
            </a:fld>
            <a:endParaRPr lang="en-US" sz="1200" smtClean="0"/>
          </a:p>
        </p:txBody>
      </p:sp>
      <p:sp>
        <p:nvSpPr>
          <p:cNvPr id="107523" name="Rectangle 2"/>
          <p:cNvSpPr>
            <a:spLocks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E1B91C3A-04D1-4F08-811A-B4E8A69CB1BB}" type="slidenum">
              <a:rPr lang="en-US" sz="1200" smtClean="0"/>
              <a:pPr/>
              <a:t>50</a:t>
            </a:fld>
            <a:endParaRPr lang="en-US" sz="1200" smtClean="0"/>
          </a:p>
        </p:txBody>
      </p:sp>
      <p:sp>
        <p:nvSpPr>
          <p:cNvPr id="108547" name="Rectangle 2"/>
          <p:cNvSpPr>
            <a:spLocks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2FC114A5-1537-4054-9F37-67C21152BACD}" type="slidenum">
              <a:rPr lang="en-US" sz="1200" smtClean="0"/>
              <a:pPr/>
              <a:t>51</a:t>
            </a:fld>
            <a:endParaRPr lang="en-US" sz="1200" smtClean="0"/>
          </a:p>
        </p:txBody>
      </p:sp>
      <p:sp>
        <p:nvSpPr>
          <p:cNvPr id="109571" name="Rectangle 2"/>
          <p:cNvSpPr>
            <a:spLocks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342B5B5-1A62-48B6-BCC2-B611A634A431}" type="slidenum">
              <a:rPr lang="en-US" sz="1200" smtClean="0"/>
              <a:pPr/>
              <a:t>52</a:t>
            </a:fld>
            <a:endParaRPr lang="en-US" sz="1200" smtClean="0"/>
          </a:p>
        </p:txBody>
      </p:sp>
      <p:sp>
        <p:nvSpPr>
          <p:cNvPr id="110595" name="Rectangle 2"/>
          <p:cNvSpPr>
            <a:spLocks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67E53A0-EBD7-45A8-82B8-F7994F63E4EB}" type="slidenum">
              <a:rPr lang="en-US" sz="1200" smtClean="0"/>
              <a:pPr/>
              <a:t>16</a:t>
            </a:fld>
            <a:endParaRPr lang="en-US" sz="1200" smtClean="0"/>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FCF25AF-96F0-49D6-B50C-C70613FFC648}" type="slidenum">
              <a:rPr lang="en-US" sz="1200" smtClean="0"/>
              <a:pPr/>
              <a:t>55</a:t>
            </a:fld>
            <a:endParaRPr lang="en-US" sz="1200" smtClean="0"/>
          </a:p>
        </p:txBody>
      </p:sp>
      <p:sp>
        <p:nvSpPr>
          <p:cNvPr id="111619" name="Rectangle 2"/>
          <p:cNvSpPr>
            <a:spLocks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EC5504F3-338A-45B1-822B-8C536D36DD82}" type="slidenum">
              <a:rPr lang="en-US" sz="1200" smtClean="0"/>
              <a:pPr/>
              <a:t>56</a:t>
            </a:fld>
            <a:endParaRPr lang="en-US" sz="1200" smtClean="0"/>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11FB08F-FAE3-45E0-A4C1-73B022FCBBB0}" type="slidenum">
              <a:rPr lang="en-US" sz="1200" smtClean="0"/>
              <a:pPr/>
              <a:t>59</a:t>
            </a:fld>
            <a:endParaRPr lang="en-US" sz="1200" smtClean="0"/>
          </a:p>
        </p:txBody>
      </p:sp>
      <p:sp>
        <p:nvSpPr>
          <p:cNvPr id="113667" name="Rectangle 2"/>
          <p:cNvSpPr>
            <a:spLocks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8A6BEFA6-1FFF-481A-90DE-C98562138F3E}" type="slidenum">
              <a:rPr lang="en-US" sz="1200" smtClean="0"/>
              <a:pPr/>
              <a:t>60</a:t>
            </a:fld>
            <a:endParaRPr lang="en-US" sz="1200" smtClean="0"/>
          </a:p>
        </p:txBody>
      </p:sp>
      <p:sp>
        <p:nvSpPr>
          <p:cNvPr id="114691" name="Rectangle 2"/>
          <p:cNvSpPr>
            <a:spLocks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A120B26B-A1A6-48B5-8FFE-E76297D22561}" type="slidenum">
              <a:rPr lang="en-US" sz="1200" smtClean="0"/>
              <a:pPr/>
              <a:t>61</a:t>
            </a:fld>
            <a:endParaRPr lang="en-US" sz="1200" smtClean="0"/>
          </a:p>
        </p:txBody>
      </p:sp>
      <p:sp>
        <p:nvSpPr>
          <p:cNvPr id="115715" name="Rectangle 2"/>
          <p:cNvSpPr>
            <a:spLocks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DDB69063-DB6C-4FE7-8359-103F7E74900B}" type="slidenum">
              <a:rPr lang="en-US" sz="1200" smtClean="0"/>
              <a:pPr/>
              <a:t>62</a:t>
            </a:fld>
            <a:endParaRPr lang="en-US" sz="1200" smtClean="0"/>
          </a:p>
        </p:txBody>
      </p:sp>
      <p:sp>
        <p:nvSpPr>
          <p:cNvPr id="116739" name="Rectangle 2"/>
          <p:cNvSpPr>
            <a:spLocks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8C5416D0-FC38-4011-9945-45264DA1ECC4}" type="slidenum">
              <a:rPr lang="en-US" sz="1200" smtClean="0"/>
              <a:pPr/>
              <a:t>64</a:t>
            </a:fld>
            <a:endParaRPr lang="en-US" sz="1200" smtClean="0"/>
          </a:p>
        </p:txBody>
      </p:sp>
      <p:sp>
        <p:nvSpPr>
          <p:cNvPr id="117763" name="Rectangle 2"/>
          <p:cNvSpPr>
            <a:spLocks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FFACD0D4-F368-45CA-A495-777241A14B03}" type="slidenum">
              <a:rPr lang="en-US" sz="1200" smtClean="0"/>
              <a:pPr/>
              <a:t>65</a:t>
            </a:fld>
            <a:endParaRPr lang="en-US" sz="1200" smtClean="0"/>
          </a:p>
        </p:txBody>
      </p:sp>
      <p:sp>
        <p:nvSpPr>
          <p:cNvPr id="118787" name="Rectangle 2"/>
          <p:cNvSpPr>
            <a:spLocks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936E4444-EBC2-42B7-95FB-31A6DAE94B7F}" type="slidenum">
              <a:rPr lang="en-US" sz="1200" smtClean="0"/>
              <a:pPr/>
              <a:t>66</a:t>
            </a:fld>
            <a:endParaRPr lang="en-US" sz="1200" smtClean="0"/>
          </a:p>
        </p:txBody>
      </p:sp>
      <p:sp>
        <p:nvSpPr>
          <p:cNvPr id="119811" name="Rectangle 2"/>
          <p:cNvSpPr>
            <a:spLocks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2D431F4B-100D-41B8-82C9-B5D8D1D13993}" type="slidenum">
              <a:rPr lang="en-US" sz="1200" smtClean="0"/>
              <a:pPr/>
              <a:t>68</a:t>
            </a:fld>
            <a:endParaRPr lang="en-US" sz="1200" smtClean="0"/>
          </a:p>
        </p:txBody>
      </p:sp>
      <p:sp>
        <p:nvSpPr>
          <p:cNvPr id="120835" name="Rectangle 2"/>
          <p:cNvSpPr>
            <a:spLocks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137EC85-137F-4029-BA0A-EBF110ABA465}" type="slidenum">
              <a:rPr lang="en-US" sz="1200" smtClean="0"/>
              <a:pPr/>
              <a:t>17</a:t>
            </a:fld>
            <a:endParaRPr lang="en-US" sz="1200" smtClean="0"/>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02065145-0883-48B1-8884-492086B23C1A}" type="slidenum">
              <a:rPr lang="en-US" sz="1200" smtClean="0"/>
              <a:pPr/>
              <a:t>72</a:t>
            </a:fld>
            <a:endParaRPr lang="en-US" sz="1200" smtClean="0"/>
          </a:p>
        </p:txBody>
      </p:sp>
      <p:sp>
        <p:nvSpPr>
          <p:cNvPr id="121859" name="Rectangle 2"/>
          <p:cNvSpPr>
            <a:spLocks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4D3D5EB3-F07E-4C7D-9D0E-E63676539761}" type="slidenum">
              <a:rPr lang="en-US" sz="1200" smtClean="0"/>
              <a:pPr/>
              <a:t>73</a:t>
            </a:fld>
            <a:endParaRPr lang="en-US" sz="1200" smtClean="0"/>
          </a:p>
        </p:txBody>
      </p:sp>
      <p:sp>
        <p:nvSpPr>
          <p:cNvPr id="122883" name="Rectangle 2"/>
          <p:cNvSpPr>
            <a:spLocks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1431722-5840-41D8-A877-58A658A8FEAC}" type="slidenum">
              <a:rPr lang="en-US" sz="1200" smtClean="0"/>
              <a:pPr/>
              <a:t>74</a:t>
            </a:fld>
            <a:endParaRPr lang="en-US" sz="1200" smtClean="0"/>
          </a:p>
        </p:txBody>
      </p:sp>
      <p:sp>
        <p:nvSpPr>
          <p:cNvPr id="123907" name="Rectangle 2"/>
          <p:cNvSpPr>
            <a:spLocks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8EE355F9-53B4-4EC6-B71F-D2E363A04CA2}" type="slidenum">
              <a:rPr lang="en-US" sz="1200" smtClean="0"/>
              <a:pPr/>
              <a:t>75</a:t>
            </a:fld>
            <a:endParaRPr lang="en-US" sz="1200" smtClean="0"/>
          </a:p>
        </p:txBody>
      </p:sp>
      <p:sp>
        <p:nvSpPr>
          <p:cNvPr id="124931" name="Rectangle 2"/>
          <p:cNvSpPr>
            <a:spLocks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23EA111E-22B4-4D97-9479-09C1F9ED0649}" type="slidenum">
              <a:rPr lang="en-US" sz="1200" smtClean="0"/>
              <a:pPr/>
              <a:t>24</a:t>
            </a:fld>
            <a:endParaRPr lang="en-US" sz="1200" smtClean="0"/>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CF32281-8B04-4D5A-9C7C-ABB7DDF782D6}" type="slidenum">
              <a:rPr lang="en-US" sz="1200" smtClean="0"/>
              <a:pPr/>
              <a:t>25</a:t>
            </a:fld>
            <a:endParaRPr lang="en-US" sz="1200" smtClean="0"/>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1B0C9F5-E95E-474E-8707-7D112500D1B0}" type="slidenum">
              <a:rPr lang="en-US" sz="1200" smtClean="0"/>
              <a:pPr/>
              <a:t>27</a:t>
            </a:fld>
            <a:endParaRPr lang="en-US" sz="1200" smtClean="0"/>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C951F359-6C7E-4E49-AD2D-91982CB3F2E8}" type="slidenum">
              <a:rPr lang="en-US" sz="1200" smtClean="0"/>
              <a:pPr/>
              <a:t>28</a:t>
            </a:fld>
            <a:endParaRPr lang="en-US" sz="1200" smtClean="0"/>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C7E5ADDE-A0D0-490A-96AA-1DA9DFA3D4FD}" type="slidenum">
              <a:rPr lang="en-US" sz="1200" smtClean="0"/>
              <a:pPr/>
              <a:t>29</a:t>
            </a:fld>
            <a:endParaRPr lang="en-US" sz="1200" smtClean="0"/>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65FA48-748E-4104-973E-57796FB012BF}" type="slidenum">
              <a:rPr lang="en-US"/>
              <a:pPr>
                <a:defRPr/>
              </a:pPr>
              <a:t>‹#›</a:t>
            </a:fld>
            <a:endParaRPr lang="en-US"/>
          </a:p>
        </p:txBody>
      </p:sp>
    </p:spTree>
    <p:extLst>
      <p:ext uri="{BB962C8B-B14F-4D97-AF65-F5344CB8AC3E}">
        <p14:creationId xmlns:p14="http://schemas.microsoft.com/office/powerpoint/2010/main" val="188737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3884C69-04B5-41F9-AD2B-E37420D40FBD}" type="slidenum">
              <a:rPr lang="en-US"/>
              <a:pPr>
                <a:defRPr/>
              </a:pPr>
              <a:t>‹#›</a:t>
            </a:fld>
            <a:endParaRPr lang="en-US"/>
          </a:p>
        </p:txBody>
      </p:sp>
    </p:spTree>
    <p:extLst>
      <p:ext uri="{BB962C8B-B14F-4D97-AF65-F5344CB8AC3E}">
        <p14:creationId xmlns:p14="http://schemas.microsoft.com/office/powerpoint/2010/main" val="114560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28600"/>
            <a:ext cx="56769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31879B5-0806-445C-8194-675FAB391A26}" type="slidenum">
              <a:rPr lang="en-US"/>
              <a:pPr>
                <a:defRPr/>
              </a:pPr>
              <a:t>‹#›</a:t>
            </a:fld>
            <a:endParaRPr lang="en-US"/>
          </a:p>
        </p:txBody>
      </p:sp>
    </p:spTree>
    <p:extLst>
      <p:ext uri="{BB962C8B-B14F-4D97-AF65-F5344CB8AC3E}">
        <p14:creationId xmlns:p14="http://schemas.microsoft.com/office/powerpoint/2010/main" val="3787960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3638"/>
            <a:ext cx="2133600" cy="457200"/>
          </a:xfrm>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243638"/>
            <a:ext cx="2133600" cy="457200"/>
          </a:xfrm>
        </p:spPr>
        <p:txBody>
          <a:bodyPr/>
          <a:lstStyle>
            <a:lvl1pPr>
              <a:defRPr/>
            </a:lvl1pPr>
          </a:lstStyle>
          <a:p>
            <a:pPr>
              <a:defRPr/>
            </a:pPr>
            <a:fld id="{9503014B-A210-402E-9A64-92765170EAF4}" type="slidenum">
              <a:rPr lang="en-US"/>
              <a:pPr>
                <a:defRPr/>
              </a:pPr>
              <a:t>‹#›</a:t>
            </a:fld>
            <a:endParaRPr lang="en-US"/>
          </a:p>
        </p:txBody>
      </p:sp>
    </p:spTree>
    <p:extLst>
      <p:ext uri="{BB962C8B-B14F-4D97-AF65-F5344CB8AC3E}">
        <p14:creationId xmlns:p14="http://schemas.microsoft.com/office/powerpoint/2010/main" val="2357462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3638"/>
            <a:ext cx="2133600" cy="457200"/>
          </a:xfrm>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pPr>
              <a:defRPr/>
            </a:pPr>
            <a:fld id="{856A909E-335D-415F-8DF0-5A7FF301CE64}" type="slidenum">
              <a:rPr lang="en-US"/>
              <a:pPr>
                <a:defRPr/>
              </a:pPr>
              <a:t>‹#›</a:t>
            </a:fld>
            <a:endParaRPr lang="en-US"/>
          </a:p>
        </p:txBody>
      </p:sp>
    </p:spTree>
    <p:extLst>
      <p:ext uri="{BB962C8B-B14F-4D97-AF65-F5344CB8AC3E}">
        <p14:creationId xmlns:p14="http://schemas.microsoft.com/office/powerpoint/2010/main" val="3261970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CA5D526-C8D7-450A-953A-E70B423B7FD8}" type="slidenum">
              <a:rPr lang="en-US"/>
              <a:pPr>
                <a:defRPr/>
              </a:pPr>
              <a:t>‹#›</a:t>
            </a:fld>
            <a:endParaRPr lang="en-US"/>
          </a:p>
        </p:txBody>
      </p:sp>
    </p:spTree>
    <p:extLst>
      <p:ext uri="{BB962C8B-B14F-4D97-AF65-F5344CB8AC3E}">
        <p14:creationId xmlns:p14="http://schemas.microsoft.com/office/powerpoint/2010/main" val="361861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FD366BA-016E-405A-96A1-BC0A0117592B}" type="slidenum">
              <a:rPr lang="en-US"/>
              <a:pPr>
                <a:defRPr/>
              </a:pPr>
              <a:t>‹#›</a:t>
            </a:fld>
            <a:endParaRPr lang="en-US"/>
          </a:p>
        </p:txBody>
      </p:sp>
    </p:spTree>
    <p:extLst>
      <p:ext uri="{BB962C8B-B14F-4D97-AF65-F5344CB8AC3E}">
        <p14:creationId xmlns:p14="http://schemas.microsoft.com/office/powerpoint/2010/main" val="1253323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4478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1AB841-34E2-4C1F-B6C3-890F2DA4555F}" type="slidenum">
              <a:rPr lang="en-US"/>
              <a:pPr>
                <a:defRPr/>
              </a:pPr>
              <a:t>‹#›</a:t>
            </a:fld>
            <a:endParaRPr lang="en-US"/>
          </a:p>
        </p:txBody>
      </p:sp>
    </p:spTree>
    <p:extLst>
      <p:ext uri="{BB962C8B-B14F-4D97-AF65-F5344CB8AC3E}">
        <p14:creationId xmlns:p14="http://schemas.microsoft.com/office/powerpoint/2010/main" val="323762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BB1782F-6325-43BD-8B91-8EE86F9271AD}" type="slidenum">
              <a:rPr lang="en-US"/>
              <a:pPr>
                <a:defRPr/>
              </a:pPr>
              <a:t>‹#›</a:t>
            </a:fld>
            <a:endParaRPr lang="en-US"/>
          </a:p>
        </p:txBody>
      </p:sp>
    </p:spTree>
    <p:extLst>
      <p:ext uri="{BB962C8B-B14F-4D97-AF65-F5344CB8AC3E}">
        <p14:creationId xmlns:p14="http://schemas.microsoft.com/office/powerpoint/2010/main" val="1714504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7A33ADD-243D-4E5F-978B-D92134134DF0}" type="slidenum">
              <a:rPr lang="en-US"/>
              <a:pPr>
                <a:defRPr/>
              </a:pPr>
              <a:t>‹#›</a:t>
            </a:fld>
            <a:endParaRPr lang="en-US"/>
          </a:p>
        </p:txBody>
      </p:sp>
    </p:spTree>
    <p:extLst>
      <p:ext uri="{BB962C8B-B14F-4D97-AF65-F5344CB8AC3E}">
        <p14:creationId xmlns:p14="http://schemas.microsoft.com/office/powerpoint/2010/main" val="965365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EF4972D-60C4-43B7-B957-4B28EE578DDD}" type="slidenum">
              <a:rPr lang="en-US"/>
              <a:pPr>
                <a:defRPr/>
              </a:pPr>
              <a:t>‹#›</a:t>
            </a:fld>
            <a:endParaRPr lang="en-US"/>
          </a:p>
        </p:txBody>
      </p:sp>
    </p:spTree>
    <p:extLst>
      <p:ext uri="{BB962C8B-B14F-4D97-AF65-F5344CB8AC3E}">
        <p14:creationId xmlns:p14="http://schemas.microsoft.com/office/powerpoint/2010/main" val="176864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9082391-A59B-4E74-89FF-5079C2AB8DBA}" type="slidenum">
              <a:rPr lang="en-US"/>
              <a:pPr>
                <a:defRPr/>
              </a:pPr>
              <a:t>‹#›</a:t>
            </a:fld>
            <a:endParaRPr lang="en-US"/>
          </a:p>
        </p:txBody>
      </p:sp>
    </p:spTree>
    <p:extLst>
      <p:ext uri="{BB962C8B-B14F-4D97-AF65-F5344CB8AC3E}">
        <p14:creationId xmlns:p14="http://schemas.microsoft.com/office/powerpoint/2010/main" val="2695552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BD2FB33-04A5-4449-BDED-2B09AF68D320}" type="slidenum">
              <a:rPr lang="en-US"/>
              <a:pPr>
                <a:defRPr/>
              </a:pPr>
              <a:t>‹#›</a:t>
            </a:fld>
            <a:endParaRPr lang="en-US"/>
          </a:p>
        </p:txBody>
      </p:sp>
    </p:spTree>
    <p:extLst>
      <p:ext uri="{BB962C8B-B14F-4D97-AF65-F5344CB8AC3E}">
        <p14:creationId xmlns:p14="http://schemas.microsoft.com/office/powerpoint/2010/main" val="3829779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914400"/>
          </a:xfrm>
          <a:prstGeom prst="rect">
            <a:avLst/>
          </a:prstGeom>
          <a:noFill/>
          <a:ln w="57150" cmpd="thinThick">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447800"/>
            <a:ext cx="77724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A1ABD2B4-66BB-4D7F-B727-7C874153FAD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hf hdr="0" ftr="0" dt="0"/>
  <p:txStyles>
    <p:titleStyle>
      <a:lvl1pPr algn="ctr" rtl="0" eaLnBrk="0" fontAlgn="base" hangingPunct="0">
        <a:spcBef>
          <a:spcPct val="0"/>
        </a:spcBef>
        <a:spcAft>
          <a:spcPct val="0"/>
        </a:spcAft>
        <a:defRPr sz="3600" b="1">
          <a:solidFill>
            <a:schemeClr val="bg2"/>
          </a:solidFill>
          <a:latin typeface="+mj-lt"/>
          <a:ea typeface="+mj-ea"/>
          <a:cs typeface="+mj-cs"/>
        </a:defRPr>
      </a:lvl1pPr>
      <a:lvl2pPr algn="ctr" rtl="0" eaLnBrk="0" fontAlgn="base" hangingPunct="0">
        <a:spcBef>
          <a:spcPct val="0"/>
        </a:spcBef>
        <a:spcAft>
          <a:spcPct val="0"/>
        </a:spcAft>
        <a:defRPr sz="3600" b="1">
          <a:solidFill>
            <a:schemeClr val="bg2"/>
          </a:solidFill>
          <a:latin typeface="Arial" charset="0"/>
        </a:defRPr>
      </a:lvl2pPr>
      <a:lvl3pPr algn="ctr" rtl="0" eaLnBrk="0" fontAlgn="base" hangingPunct="0">
        <a:spcBef>
          <a:spcPct val="0"/>
        </a:spcBef>
        <a:spcAft>
          <a:spcPct val="0"/>
        </a:spcAft>
        <a:defRPr sz="3600" b="1">
          <a:solidFill>
            <a:schemeClr val="bg2"/>
          </a:solidFill>
          <a:latin typeface="Arial" charset="0"/>
        </a:defRPr>
      </a:lvl3pPr>
      <a:lvl4pPr algn="ctr" rtl="0" eaLnBrk="0" fontAlgn="base" hangingPunct="0">
        <a:spcBef>
          <a:spcPct val="0"/>
        </a:spcBef>
        <a:spcAft>
          <a:spcPct val="0"/>
        </a:spcAft>
        <a:defRPr sz="3600" b="1">
          <a:solidFill>
            <a:schemeClr val="bg2"/>
          </a:solidFill>
          <a:latin typeface="Arial" charset="0"/>
        </a:defRPr>
      </a:lvl4pPr>
      <a:lvl5pPr algn="ctr" rtl="0" eaLnBrk="0" fontAlgn="base" hangingPunct="0">
        <a:spcBef>
          <a:spcPct val="0"/>
        </a:spcBef>
        <a:spcAft>
          <a:spcPct val="0"/>
        </a:spcAft>
        <a:defRPr sz="3600" b="1">
          <a:solidFill>
            <a:schemeClr val="bg2"/>
          </a:solidFill>
          <a:latin typeface="Arial" charset="0"/>
        </a:defRPr>
      </a:lvl5pPr>
      <a:lvl6pPr marL="457200" algn="ctr" rtl="0" fontAlgn="base">
        <a:spcBef>
          <a:spcPct val="0"/>
        </a:spcBef>
        <a:spcAft>
          <a:spcPct val="0"/>
        </a:spcAft>
        <a:defRPr sz="3600" b="1">
          <a:solidFill>
            <a:schemeClr val="bg2"/>
          </a:solidFill>
          <a:latin typeface="Arial" charset="0"/>
        </a:defRPr>
      </a:lvl6pPr>
      <a:lvl7pPr marL="914400" algn="ctr" rtl="0" fontAlgn="base">
        <a:spcBef>
          <a:spcPct val="0"/>
        </a:spcBef>
        <a:spcAft>
          <a:spcPct val="0"/>
        </a:spcAft>
        <a:defRPr sz="3600" b="1">
          <a:solidFill>
            <a:schemeClr val="bg2"/>
          </a:solidFill>
          <a:latin typeface="Arial" charset="0"/>
        </a:defRPr>
      </a:lvl7pPr>
      <a:lvl8pPr marL="1371600" algn="ctr" rtl="0" fontAlgn="base">
        <a:spcBef>
          <a:spcPct val="0"/>
        </a:spcBef>
        <a:spcAft>
          <a:spcPct val="0"/>
        </a:spcAft>
        <a:defRPr sz="3600" b="1">
          <a:solidFill>
            <a:schemeClr val="bg2"/>
          </a:solidFill>
          <a:latin typeface="Arial" charset="0"/>
        </a:defRPr>
      </a:lvl8pPr>
      <a:lvl9pPr marL="1828800" algn="ctr" rtl="0" fontAlgn="base">
        <a:spcBef>
          <a:spcPct val="0"/>
        </a:spcBef>
        <a:spcAft>
          <a:spcPct val="0"/>
        </a:spcAft>
        <a:defRPr sz="3600" b="1">
          <a:solidFill>
            <a:schemeClr val="bg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techapps.net/interactives/peppermoths.ht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http://www.pbs.org/wgbh/nova/beta/evolution/arms-race-superbug.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www.pbs.org/wgbh/evolution/library/11/2/quicktime/e_s_3.html"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www.pbs.org/wgbh/evolution/library/01/1/quicktime/l_011_01.html"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hyperlink" Target="http://www.pbs.org/wgbh/evolution/library/04/2/quicktime/l_042_02.html"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8D5BAC7B-D454-446F-AAB2-1011341F5A87}" type="slidenum">
              <a:rPr lang="en-US" sz="1400" smtClean="0"/>
              <a:pPr/>
              <a:t>1</a:t>
            </a:fld>
            <a:endParaRPr lang="en-US" sz="1400" smtClean="0"/>
          </a:p>
        </p:txBody>
      </p:sp>
      <p:sp>
        <p:nvSpPr>
          <p:cNvPr id="4099" name="Text Box 6"/>
          <p:cNvSpPr txBox="1">
            <a:spLocks noChangeArrowheads="1"/>
          </p:cNvSpPr>
          <p:nvPr/>
        </p:nvSpPr>
        <p:spPr bwMode="auto">
          <a:xfrm>
            <a:off x="2667000" y="762000"/>
            <a:ext cx="36576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spcBef>
                <a:spcPct val="50000"/>
              </a:spcBef>
            </a:pPr>
            <a:r>
              <a:rPr lang="en-US" sz="4400">
                <a:solidFill>
                  <a:schemeClr val="accent1"/>
                </a:solidFill>
              </a:rPr>
              <a:t>The Evidence for the Law of Evolution</a:t>
            </a:r>
          </a:p>
        </p:txBody>
      </p:sp>
      <p:pic>
        <p:nvPicPr>
          <p:cNvPr id="4100" name="Picture 7"/>
          <p:cNvPicPr>
            <a:picLocks noChangeAspect="1" noChangeArrowheads="1"/>
          </p:cNvPicPr>
          <p:nvPr/>
        </p:nvPicPr>
        <p:blipFill>
          <a:blip r:embed="rId3">
            <a:extLst>
              <a:ext uri="{28A0092B-C50C-407E-A947-70E740481C1C}">
                <a14:useLocalDpi xmlns:a14="http://schemas.microsoft.com/office/drawing/2010/main" val="0"/>
              </a:ext>
            </a:extLst>
          </a:blip>
          <a:srcRect t="2083"/>
          <a:stretch>
            <a:fillRect/>
          </a:stretch>
        </p:blipFill>
        <p:spPr bwMode="auto">
          <a:xfrm>
            <a:off x="3200400" y="2895600"/>
            <a:ext cx="26701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endParaRPr lang="en-US" smtClean="0"/>
          </a:p>
        </p:txBody>
      </p:sp>
      <p:sp>
        <p:nvSpPr>
          <p:cNvPr id="13315" name="Text Placeholder 2"/>
          <p:cNvSpPr>
            <a:spLocks noGrp="1"/>
          </p:cNvSpPr>
          <p:nvPr>
            <p:ph type="body" sz="half" idx="1"/>
          </p:nvPr>
        </p:nvSpPr>
        <p:spPr/>
        <p:txBody>
          <a:bodyPr/>
          <a:lstStyle/>
          <a:p>
            <a:endParaRPr lang="en-US" smtClean="0"/>
          </a:p>
        </p:txBody>
      </p:sp>
      <p:sp>
        <p:nvSpPr>
          <p:cNvPr id="13316" name="Content Placeholder 3"/>
          <p:cNvSpPr>
            <a:spLocks noGrp="1"/>
          </p:cNvSpPr>
          <p:nvPr>
            <p:ph sz="half" idx="2"/>
          </p:nvPr>
        </p:nvSpPr>
        <p:spPr/>
        <p:txBody>
          <a:bodyPr/>
          <a:lstStyle/>
          <a:p>
            <a:endParaRPr lang="en-US" smtClean="0"/>
          </a:p>
        </p:txBody>
      </p:sp>
      <p:sp>
        <p:nvSpPr>
          <p:cNvPr id="1331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21C20DE-AF4C-468B-A149-9651ACCB00F3}" type="slidenum">
              <a:rPr lang="en-US" sz="1400" smtClean="0"/>
              <a:pPr/>
              <a:t>10</a:t>
            </a:fld>
            <a:endParaRPr lang="en-US" sz="1400" smtClean="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06375"/>
            <a:ext cx="8610600" cy="706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11_F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228600"/>
            <a:ext cx="4195762" cy="639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3"/>
          <p:cNvSpPr>
            <a:spLocks noChangeArrowheads="1"/>
          </p:cNvSpPr>
          <p:nvPr/>
        </p:nvSpPr>
        <p:spPr bwMode="auto">
          <a:xfrm>
            <a:off x="0" y="228600"/>
            <a:ext cx="4953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r>
              <a:rPr lang="en-US">
                <a:cs typeface="Times New Roman" pitchFamily="18" charset="0"/>
              </a:rPr>
              <a:t> Mitochondria arose from the </a:t>
            </a:r>
            <a:r>
              <a:rPr lang="en-US" b="1">
                <a:cs typeface="Times New Roman" pitchFamily="18" charset="0"/>
              </a:rPr>
              <a:t>Proteobacteria</a:t>
            </a:r>
            <a:r>
              <a:rPr lang="en-US">
                <a:cs typeface="Times New Roman" pitchFamily="18" charset="0"/>
              </a:rPr>
              <a:t>, a major group of </a:t>
            </a:r>
            <a:r>
              <a:rPr lang="en-US" i="1">
                <a:cs typeface="Times New Roman" pitchFamily="18" charset="0"/>
              </a:rPr>
              <a:t>Bacteria</a:t>
            </a:r>
            <a:r>
              <a:rPr lang="en-US">
                <a:cs typeface="Times New Roman" pitchFamily="18" charset="0"/>
              </a:rPr>
              <a:t>.</a:t>
            </a:r>
          </a:p>
          <a:p>
            <a:pPr marL="342900" indent="-342900">
              <a:spcBef>
                <a:spcPct val="20000"/>
              </a:spcBef>
              <a:buFontTx/>
              <a:buChar char="•"/>
            </a:pPr>
            <a:endParaRPr lang="en-US">
              <a:cs typeface="Times New Roman" pitchFamily="18" charset="0"/>
            </a:endParaRPr>
          </a:p>
          <a:p>
            <a:pPr marL="342900" indent="-342900">
              <a:spcBef>
                <a:spcPct val="20000"/>
              </a:spcBef>
              <a:buFontTx/>
              <a:buChar char="•"/>
            </a:pPr>
            <a:r>
              <a:rPr lang="en-US">
                <a:solidFill>
                  <a:srgbClr val="CC00CC"/>
                </a:solidFill>
                <a:cs typeface="Times New Roman" pitchFamily="18" charset="0"/>
              </a:rPr>
              <a:t>Origin of the modern life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09600" y="304800"/>
            <a:ext cx="7772400" cy="1143000"/>
          </a:xfrm>
        </p:spPr>
        <p:txBody>
          <a:bodyPr/>
          <a:lstStyle/>
          <a:p>
            <a:r>
              <a:rPr lang="en-US" smtClean="0">
                <a:solidFill>
                  <a:srgbClr val="CC9900"/>
                </a:solidFill>
                <a:cs typeface="Times New Roman" pitchFamily="18" charset="0"/>
              </a:rPr>
              <a:t>Eukaryotes and Organelles: Endosymbiosis</a:t>
            </a:r>
          </a:p>
        </p:txBody>
      </p:sp>
      <p:sp>
        <p:nvSpPr>
          <p:cNvPr id="15363" name="Rectangle 4"/>
          <p:cNvSpPr>
            <a:spLocks noGrp="1" noChangeArrowheads="1"/>
          </p:cNvSpPr>
          <p:nvPr>
            <p:ph type="subTitle" idx="1"/>
          </p:nvPr>
        </p:nvSpPr>
        <p:spPr>
          <a:xfrm>
            <a:off x="0" y="1676400"/>
            <a:ext cx="8991600" cy="1600200"/>
          </a:xfrm>
          <a:noFill/>
        </p:spPr>
        <p:txBody>
          <a:bodyPr/>
          <a:lstStyle/>
          <a:p>
            <a:pPr algn="l">
              <a:buFontTx/>
              <a:buChar char="•"/>
            </a:pPr>
            <a:r>
              <a:rPr lang="en-US" smtClean="0"/>
              <a:t> </a:t>
            </a:r>
            <a:r>
              <a:rPr lang="en-US" smtClean="0">
                <a:solidFill>
                  <a:srgbClr val="FF0000"/>
                </a:solidFill>
              </a:rPr>
              <a:t>The eukaryotic nucleus and mitotic apparatus probably arose as a necessity for ensuring the orderly partitioning of DNA in large-genome organisms.</a:t>
            </a:r>
          </a:p>
        </p:txBody>
      </p:sp>
      <p:sp>
        <p:nvSpPr>
          <p:cNvPr id="15364" name="Rectangle 5"/>
          <p:cNvSpPr>
            <a:spLocks noChangeArrowheads="1"/>
          </p:cNvSpPr>
          <p:nvPr/>
        </p:nvSpPr>
        <p:spPr bwMode="auto">
          <a:xfrm>
            <a:off x="0" y="3581400"/>
            <a:ext cx="91440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buFontTx/>
              <a:buChar char="•"/>
            </a:pPr>
            <a:r>
              <a:rPr lang="en-US">
                <a:cs typeface="Times New Roman" pitchFamily="18" charset="0"/>
              </a:rPr>
              <a:t> </a:t>
            </a:r>
            <a:r>
              <a:rPr lang="en-US">
                <a:solidFill>
                  <a:srgbClr val="CC00CC"/>
                </a:solidFill>
                <a:cs typeface="Times New Roman" pitchFamily="18" charset="0"/>
              </a:rPr>
              <a:t>Mitochondria and chloroplasts, the principal energy-producing </a:t>
            </a:r>
            <a:r>
              <a:rPr lang="en-US" b="1">
                <a:solidFill>
                  <a:srgbClr val="CC00CC"/>
                </a:solidFill>
                <a:cs typeface="Times New Roman" pitchFamily="18" charset="0"/>
              </a:rPr>
              <a:t>organelles</a:t>
            </a:r>
            <a:r>
              <a:rPr lang="en-US">
                <a:solidFill>
                  <a:srgbClr val="CC00CC"/>
                </a:solidFill>
                <a:cs typeface="Times New Roman" pitchFamily="18" charset="0"/>
              </a:rPr>
              <a:t> of eukaryotes,</a:t>
            </a:r>
            <a:r>
              <a:rPr lang="en-US">
                <a:cs typeface="Times New Roman" pitchFamily="18" charset="0"/>
              </a:rPr>
              <a:t> arose from the symbiotic association of prokaryotes of the </a:t>
            </a:r>
            <a:r>
              <a:rPr lang="en-US" b="1">
                <a:cs typeface="Times New Roman" pitchFamily="18" charset="0"/>
              </a:rPr>
              <a:t>domain</a:t>
            </a:r>
            <a:r>
              <a:rPr lang="en-US">
                <a:cs typeface="Times New Roman" pitchFamily="18" charset="0"/>
              </a:rPr>
              <a:t> </a:t>
            </a:r>
            <a:r>
              <a:rPr lang="en-US" i="1">
                <a:cs typeface="Times New Roman" pitchFamily="18" charset="0"/>
              </a:rPr>
              <a:t>Bacteria</a:t>
            </a:r>
            <a:r>
              <a:rPr lang="en-US">
                <a:cs typeface="Times New Roman" pitchFamily="18" charset="0"/>
              </a:rPr>
              <a:t> within eukaryotic cells, a process called </a:t>
            </a:r>
            <a:r>
              <a:rPr lang="en-US" b="1">
                <a:cs typeface="Times New Roman" pitchFamily="18" charset="0"/>
              </a:rPr>
              <a:t>endosymbiosis</a:t>
            </a:r>
            <a:r>
              <a:rPr lang="en-US">
                <a:cs typeface="Times New Roman" pitchFamily="18" charset="0"/>
              </a:rPr>
              <a:t> (</a:t>
            </a:r>
            <a:r>
              <a:rPr lang="en-US" b="1">
                <a:cs typeface="Times New Roman" pitchFamily="18" charset="0"/>
              </a:rPr>
              <a:t>Figure 11.9</a:t>
            </a:r>
            <a:r>
              <a:rPr lang="en-US">
                <a:cs typeface="Times New Roman" pitchFamily="18" charset="0"/>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endParaRPr lang="en-US" smtClean="0"/>
          </a:p>
        </p:txBody>
      </p:sp>
      <p:sp>
        <p:nvSpPr>
          <p:cNvPr id="16387" name="Content Placeholder 2"/>
          <p:cNvSpPr>
            <a:spLocks noGrp="1"/>
          </p:cNvSpPr>
          <p:nvPr>
            <p:ph idx="1"/>
          </p:nvPr>
        </p:nvSpPr>
        <p:spPr/>
        <p:txBody>
          <a:bodyPr/>
          <a:lstStyle/>
          <a:p>
            <a:endParaRPr lang="en-US" smtClean="0"/>
          </a:p>
        </p:txBody>
      </p:sp>
      <p:sp>
        <p:nvSpPr>
          <p:cNvPr id="1638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8A232CB-058B-4901-AA5E-DFC1B121BFE7}" type="slidenum">
              <a:rPr lang="en-US" sz="1400" smtClean="0"/>
              <a:pPr/>
              <a:t>13</a:t>
            </a:fld>
            <a:endParaRPr lang="en-US" sz="1400" smtClean="0"/>
          </a:p>
        </p:txBody>
      </p:sp>
      <p:pic>
        <p:nvPicPr>
          <p:cNvPr id="16389" name="Picture 2" descr="http://bioap.wikispaces.com/file/view/endosymbiosis.jpg/125655735/endosymbios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90614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endParaRPr lang="en-US" smtClean="0"/>
          </a:p>
        </p:txBody>
      </p:sp>
      <p:sp>
        <p:nvSpPr>
          <p:cNvPr id="17411" name="Rectangle 3"/>
          <p:cNvSpPr>
            <a:spLocks noGrp="1" noChangeArrowheads="1"/>
          </p:cNvSpPr>
          <p:nvPr>
            <p:ph type="body" idx="1"/>
          </p:nvPr>
        </p:nvSpPr>
        <p:spPr/>
        <p:txBody>
          <a:bodyPr/>
          <a:lstStyle/>
          <a:p>
            <a:endParaRPr lang="en-US" smtClean="0"/>
          </a:p>
        </p:txBody>
      </p:sp>
      <p:pic>
        <p:nvPicPr>
          <p:cNvPr id="17415" name="Picture 7" descr="Diprotod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430" name="Group 22"/>
          <p:cNvGraphicFramePr>
            <a:graphicFrameLocks noGrp="1"/>
          </p:cNvGraphicFramePr>
          <p:nvPr/>
        </p:nvGraphicFramePr>
        <p:xfrm>
          <a:off x="0" y="381000"/>
          <a:ext cx="6858000" cy="6899275"/>
        </p:xfrm>
        <a:graphic>
          <a:graphicData uri="http://schemas.openxmlformats.org/drawingml/2006/table">
            <a:tbl>
              <a:tblPr/>
              <a:tblGrid>
                <a:gridCol w="6858000"/>
              </a:tblGrid>
              <a:tr h="5456171">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3200" b="0" i="0" u="none" strike="noStrike" cap="none" normalizeH="0" baseline="0" smtClean="0">
                          <a:ln>
                            <a:noFill/>
                          </a:ln>
                          <a:solidFill>
                            <a:srgbClr val="333333"/>
                          </a:solidFill>
                          <a:effectLst/>
                          <a:latin typeface="MS Reference Sans Serif" pitchFamily="34" charset="0"/>
                        </a:rPr>
                        <a:t>The giant marsupial </a:t>
                      </a:r>
                      <a:r>
                        <a:rPr kumimoji="0" lang="en-US" sz="3200" b="0" i="1" u="none" strike="noStrike" cap="none" normalizeH="0" baseline="0" smtClean="0">
                          <a:ln>
                            <a:noFill/>
                          </a:ln>
                          <a:solidFill>
                            <a:srgbClr val="333333"/>
                          </a:solidFill>
                          <a:effectLst/>
                          <a:latin typeface="MS Reference Sans Serif" pitchFamily="34" charset="0"/>
                        </a:rPr>
                        <a:t>Diprotodon</a:t>
                      </a:r>
                      <a:r>
                        <a:rPr kumimoji="0" lang="en-US" sz="3200" b="0" i="0" u="none" strike="noStrike" cap="none" normalizeH="0" baseline="0" smtClean="0">
                          <a:ln>
                            <a:noFill/>
                          </a:ln>
                          <a:solidFill>
                            <a:srgbClr val="333333"/>
                          </a:solidFill>
                          <a:effectLst/>
                          <a:latin typeface="MS Reference Sans Serif" pitchFamily="34" charset="0"/>
                        </a:rPr>
                        <a:t> was related to the kangaroo, but grew to the size of a present </a:t>
                      </a:r>
                      <a:r>
                        <a:rPr kumimoji="0" lang="en-US" sz="3200" b="0" i="0" u="none" strike="noStrike" cap="none" normalizeH="0" baseline="0" smtClean="0">
                          <a:ln>
                            <a:noFill/>
                          </a:ln>
                          <a:solidFill>
                            <a:schemeClr val="tx1"/>
                          </a:solidFill>
                          <a:effectLst/>
                          <a:latin typeface="MS Reference Sans Serif" pitchFamily="34" charset="0"/>
                        </a:rPr>
                        <a:t>day rhinoceros. Th</a:t>
                      </a:r>
                      <a:r>
                        <a:rPr kumimoji="0" lang="en-US" sz="3200" b="0" i="0" u="none" strike="noStrike" cap="none" normalizeH="0" baseline="0" smtClean="0">
                          <a:ln>
                            <a:noFill/>
                          </a:ln>
                          <a:solidFill>
                            <a:schemeClr val="bg2"/>
                          </a:solidFill>
                          <a:effectLst/>
                          <a:latin typeface="MS Reference Sans Serif" pitchFamily="34" charset="0"/>
                        </a:rPr>
                        <a:t>e</a:t>
                      </a:r>
                      <a:r>
                        <a:rPr kumimoji="0" lang="en-US" sz="3200" b="0" i="0" u="none" strike="noStrike" cap="none" normalizeH="0" baseline="0" smtClean="0">
                          <a:ln>
                            <a:noFill/>
                          </a:ln>
                          <a:solidFill>
                            <a:srgbClr val="333333"/>
                          </a:solidFill>
                          <a:effectLst/>
                          <a:latin typeface="MS Reference Sans Serif" pitchFamily="34" charset="0"/>
                        </a:rPr>
                        <a:t> skull </a:t>
                      </a:r>
                      <a:r>
                        <a:rPr kumimoji="0" lang="en-US" sz="3200" b="0" i="0" u="none" strike="noStrike" cap="none" normalizeH="0" baseline="0" smtClean="0">
                          <a:ln>
                            <a:noFill/>
                          </a:ln>
                          <a:solidFill>
                            <a:schemeClr val="tx1"/>
                          </a:solidFill>
                          <a:effectLst/>
                          <a:latin typeface="MS Reference Sans Serif" pitchFamily="34" charset="0"/>
                        </a:rPr>
                        <a:t>alone was over 1 m (3</a:t>
                      </a:r>
                      <a:r>
                        <a:rPr kumimoji="0" lang="en-US" sz="3200" b="0" i="0" u="none" strike="noStrike" cap="none" normalizeH="0" baseline="0" smtClean="0">
                          <a:ln>
                            <a:noFill/>
                          </a:ln>
                          <a:solidFill>
                            <a:srgbClr val="333333"/>
                          </a:solidFill>
                          <a:effectLst/>
                          <a:latin typeface="MS Reference Sans Serif" pitchFamily="34" charset="0"/>
                        </a:rPr>
                        <a:t> ft) in </a:t>
                      </a:r>
                      <a:r>
                        <a:rPr kumimoji="0" lang="en-US" sz="3200" b="0" i="0" u="none" strike="noStrike" cap="none" normalizeH="0" baseline="0" smtClean="0">
                          <a:ln>
                            <a:noFill/>
                          </a:ln>
                          <a:solidFill>
                            <a:schemeClr val="tx1"/>
                          </a:solidFill>
                          <a:effectLst/>
                          <a:latin typeface="MS Reference Sans Serif" pitchFamily="34" charset="0"/>
                        </a:rPr>
                        <a:t>length</a:t>
                      </a:r>
                      <a:r>
                        <a:rPr kumimoji="0" lang="en-US" sz="3200" b="0" i="0" u="none" strike="noStrike" cap="none" normalizeH="0" baseline="0" smtClean="0">
                          <a:ln>
                            <a:noFill/>
                          </a:ln>
                          <a:solidFill>
                            <a:srgbClr val="333333"/>
                          </a:solidFill>
                          <a:effectLst/>
                          <a:latin typeface="MS Reference Sans Serif" pitchFamily="34" charset="0"/>
                        </a:rPr>
                        <a:t> and was adapted for eat</a:t>
                      </a:r>
                      <a:r>
                        <a:rPr kumimoji="0" lang="en-US" sz="3200" b="0" i="0" u="none" strike="noStrike" cap="none" normalizeH="0" baseline="0" smtClean="0">
                          <a:ln>
                            <a:noFill/>
                          </a:ln>
                          <a:solidFill>
                            <a:schemeClr val="tx1"/>
                          </a:solidFill>
                          <a:effectLst/>
                          <a:latin typeface="MS Reference Sans Serif" pitchFamily="34" charset="0"/>
                        </a:rPr>
                        <a:t>ing pla</a:t>
                      </a:r>
                      <a:r>
                        <a:rPr kumimoji="0" lang="en-US" sz="3200" b="0" i="0" u="none" strike="noStrike" cap="none" normalizeH="0" baseline="0" smtClean="0">
                          <a:ln>
                            <a:noFill/>
                          </a:ln>
                          <a:solidFill>
                            <a:srgbClr val="333333"/>
                          </a:solidFill>
                          <a:effectLst/>
                          <a:latin typeface="MS Reference Sans Serif" pitchFamily="34" charset="0"/>
                        </a:rPr>
                        <a:t>nts. The fossil remains of this giant marsupial are restricted in their distribution to Pleistocene deposits in Austr</a:t>
                      </a:r>
                      <a:r>
                        <a:rPr kumimoji="0" lang="en-US" sz="3200" b="0" i="0" u="none" strike="noStrike" cap="none" normalizeH="0" baseline="0" smtClean="0">
                          <a:ln>
                            <a:noFill/>
                          </a:ln>
                          <a:solidFill>
                            <a:schemeClr val="tx1"/>
                          </a:solidFill>
                          <a:effectLst/>
                          <a:latin typeface="MS Reference Sans Serif" pitchFamily="34" charset="0"/>
                        </a:rPr>
                        <a:t>alia</a:t>
                      </a:r>
                      <a:r>
                        <a:rPr kumimoji="0" lang="en-US" sz="3200" b="0" i="0" u="none" strike="noStrike" cap="none" normalizeH="0" baseline="0" smtClean="0">
                          <a:ln>
                            <a:noFill/>
                          </a:ln>
                          <a:solidFill>
                            <a:srgbClr val="333333"/>
                          </a:solidFill>
                          <a:effectLst/>
                          <a:latin typeface="MS Reference Sans Serif" pitchFamily="34" charset="0"/>
                        </a:rPr>
                        <a:t>.</a:t>
                      </a:r>
                      <a:endParaRPr kumimoji="0" lang="en-US" sz="3200" b="0" i="0" u="none" strike="noStrike" cap="none" normalizeH="0" baseline="0" smtClean="0">
                        <a:ln>
                          <a:noFill/>
                        </a:ln>
                        <a:solidFill>
                          <a:schemeClr val="tx1"/>
                        </a:solidFill>
                        <a:effectLst/>
                        <a:latin typeface="Arial" charset="0"/>
                      </a:endParaRPr>
                    </a:p>
                  </a:txBody>
                  <a:tcPr marT="45722" marB="45722" anchor="ctr" horzOverflow="overflow">
                    <a:lnL cap="flat">
                      <a:noFill/>
                    </a:lnL>
                    <a:lnR cap="flat">
                      <a:noFill/>
                    </a:lnR>
                    <a:lnT cap="flat">
                      <a:noFill/>
                    </a:lnT>
                    <a:lnB>
                      <a:noFill/>
                    </a:lnB>
                    <a:lnTlToBr>
                      <a:noFill/>
                    </a:lnTlToBr>
                    <a:lnBlToTr>
                      <a:noFill/>
                    </a:lnBlToTr>
                    <a:noFill/>
                  </a:tcPr>
                </a:tc>
              </a:tr>
              <a:tr h="1443104">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smtClean="0">
                          <a:ln>
                            <a:noFill/>
                          </a:ln>
                          <a:solidFill>
                            <a:schemeClr val="tx1"/>
                          </a:solidFill>
                          <a:effectLst/>
                          <a:latin typeface="Arial" charset="0"/>
                        </a:rPr>
                        <a:t>  </a:t>
                      </a:r>
                      <a:endParaRPr kumimoji="0" lang="en-US" sz="1200" b="0" i="0" u="none" strike="noStrike" cap="none" normalizeH="0" baseline="0" smtClean="0">
                        <a:ln>
                          <a:noFill/>
                        </a:ln>
                        <a:solidFill>
                          <a:schemeClr val="tx1"/>
                        </a:solidFill>
                        <a:effectLst/>
                        <a:latin typeface="Arial" charset="0"/>
                      </a:endParaRPr>
                    </a:p>
                  </a:txBody>
                  <a:tcPr marT="45722" marB="45722" anchor="ctr" horzOverflow="overflow">
                    <a:lnL cap="flat">
                      <a:noFill/>
                    </a:lnL>
                    <a:lnR cap="flat">
                      <a:noFill/>
                    </a:lnR>
                    <a:lnT>
                      <a:noFill/>
                    </a:lnT>
                    <a:lnB cap="flat">
                      <a:noFill/>
                    </a:lnB>
                    <a:lnTlToBr>
                      <a:noFill/>
                    </a:lnTlToBr>
                    <a:lnBlToTr>
                      <a:noFill/>
                    </a:lnBlToTr>
                    <a:noFill/>
                  </a:tcPr>
                </a:tc>
              </a:tr>
            </a:tbl>
          </a:graphicData>
        </a:graphic>
      </p:graphicFrame>
      <p:pic>
        <p:nvPicPr>
          <p:cNvPr id="17416" name="Picture 10" descr="tra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1575" y="3582988"/>
            <a:ext cx="952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2" name="Picture 24" descr="kangaro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4751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17430"/>
                                        </p:tgtEl>
                                        <p:attrNameLst>
                                          <p:attrName>style.visibility</p:attrName>
                                        </p:attrNameLst>
                                      </p:cBhvr>
                                      <p:to>
                                        <p:strVal val="visible"/>
                                      </p:to>
                                    </p:set>
                                    <p:animEffect transition="in" filter="wheel(4)">
                                      <p:cBhvr>
                                        <p:cTn id="7" dur="2000"/>
                                        <p:tgtEl>
                                          <p:spTgt spid="174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xit" presetSubtype="0" fill="hold" nodeType="clickEffect">
                                  <p:stCondLst>
                                    <p:cond delay="0"/>
                                  </p:stCondLst>
                                  <p:childTnLst>
                                    <p:animEffect transition="out" filter="dissolve">
                                      <p:cBhvr>
                                        <p:cTn id="11" dur="500"/>
                                        <p:tgtEl>
                                          <p:spTgt spid="17430"/>
                                        </p:tgtEl>
                                      </p:cBhvr>
                                    </p:animEffect>
                                    <p:set>
                                      <p:cBhvr>
                                        <p:cTn id="12" dur="1" fill="hold">
                                          <p:stCondLst>
                                            <p:cond delay="499"/>
                                          </p:stCondLst>
                                        </p:cTn>
                                        <p:tgtEl>
                                          <p:spTgt spid="17430"/>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xit" presetSubtype="0" fill="hold" nodeType="clickEffect">
                                  <p:stCondLst>
                                    <p:cond delay="0"/>
                                  </p:stCondLst>
                                  <p:childTnLst>
                                    <p:animEffect transition="out" filter="dissolve">
                                      <p:cBhvr>
                                        <p:cTn id="16" dur="500"/>
                                        <p:tgtEl>
                                          <p:spTgt spid="17415"/>
                                        </p:tgtEl>
                                      </p:cBhvr>
                                    </p:animEffect>
                                    <p:set>
                                      <p:cBhvr>
                                        <p:cTn id="17" dur="1" fill="hold">
                                          <p:stCondLst>
                                            <p:cond delay="499"/>
                                          </p:stCondLst>
                                        </p:cTn>
                                        <p:tgtEl>
                                          <p:spTgt spid="17415"/>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17432"/>
                                        </p:tgtEl>
                                        <p:attrNameLst>
                                          <p:attrName>style.visibility</p:attrName>
                                        </p:attrNameLst>
                                      </p:cBhvr>
                                      <p:to>
                                        <p:strVal val="visible"/>
                                      </p:to>
                                    </p:set>
                                    <p:animEffect transition="in" filter="wipe(down)">
                                      <p:cBhvr>
                                        <p:cTn id="22" dur="500"/>
                                        <p:tgtEl>
                                          <p:spTgt spid="17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endParaRPr lang="en-US" smtClean="0"/>
          </a:p>
        </p:txBody>
      </p:sp>
      <p:sp>
        <p:nvSpPr>
          <p:cNvPr id="18435" name="Content Placeholder 2"/>
          <p:cNvSpPr>
            <a:spLocks noGrp="1"/>
          </p:cNvSpPr>
          <p:nvPr>
            <p:ph idx="1"/>
          </p:nvPr>
        </p:nvSpPr>
        <p:spPr/>
        <p:txBody>
          <a:bodyPr/>
          <a:lstStyle/>
          <a:p>
            <a:endParaRPr lang="en-US" smtClean="0"/>
          </a:p>
        </p:txBody>
      </p:sp>
      <p:sp>
        <p:nvSpPr>
          <p:cNvPr id="1843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9FCD2165-1CBE-42B7-84C8-BFC41EC9627B}" type="slidenum">
              <a:rPr lang="en-US" sz="1400" smtClean="0"/>
              <a:pPr/>
              <a:t>15</a:t>
            </a:fld>
            <a:endParaRPr lang="en-US" sz="1400" smtClean="0"/>
          </a:p>
        </p:txBody>
      </p:sp>
      <p:pic>
        <p:nvPicPr>
          <p:cNvPr id="18437" name="Picture 2" descr="http://news.sciencemag.org/sciencenow/assets/2009/08/26/2009826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752600"/>
            <a:ext cx="42862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8" name="Picture 4" descr="http://newsthreat.com/blog/wp-content/uploads/2011/05/armadillo_3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752600"/>
            <a:ext cx="3619500"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9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1038A1EB-EDD8-4950-9ACC-1AD3FB0ADA5A}" type="slidenum">
              <a:rPr lang="en-US" sz="1400" smtClean="0"/>
              <a:pPr/>
              <a:t>16</a:t>
            </a:fld>
            <a:endParaRPr lang="en-US" sz="1400" smtClean="0"/>
          </a:p>
        </p:txBody>
      </p:sp>
      <p:sp>
        <p:nvSpPr>
          <p:cNvPr id="19459" name="Rectangle 2"/>
          <p:cNvSpPr>
            <a:spLocks noGrp="1" noChangeArrowheads="1"/>
          </p:cNvSpPr>
          <p:nvPr>
            <p:ph type="title"/>
          </p:nvPr>
        </p:nvSpPr>
        <p:spPr>
          <a:xfrm>
            <a:off x="609600" y="152400"/>
            <a:ext cx="7772400" cy="838200"/>
          </a:xfrm>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Biogeographical Record</a:t>
            </a:r>
          </a:p>
        </p:txBody>
      </p:sp>
      <p:sp>
        <p:nvSpPr>
          <p:cNvPr id="56323" name="Rectangle 3"/>
          <p:cNvSpPr>
            <a:spLocks noGrp="1" noChangeArrowheads="1"/>
          </p:cNvSpPr>
          <p:nvPr>
            <p:ph type="body" idx="1"/>
          </p:nvPr>
        </p:nvSpPr>
        <p:spPr>
          <a:xfrm>
            <a:off x="685800" y="1295400"/>
            <a:ext cx="7772400" cy="4800600"/>
          </a:xfrm>
        </p:spPr>
        <p:txBody>
          <a:bodyPr/>
          <a:lstStyle/>
          <a:p>
            <a:pPr eaLnBrk="1" hangingPunct="1"/>
            <a:r>
              <a:rPr lang="en-US" b="1" smtClean="0">
                <a:solidFill>
                  <a:srgbClr val="FF0000"/>
                </a:solidFill>
              </a:rPr>
              <a:t>Darwin noted on his voyage that</a:t>
            </a:r>
            <a:endParaRPr lang="en-US" b="1" smtClean="0">
              <a:solidFill>
                <a:srgbClr val="3C0955"/>
              </a:solidFill>
            </a:endParaRPr>
          </a:p>
          <a:p>
            <a:pPr lvl="1" eaLnBrk="1" hangingPunct="1"/>
            <a:r>
              <a:rPr lang="en-US" sz="3200" smtClean="0"/>
              <a:t>Islands are often missing plants and animals common on continents</a:t>
            </a:r>
          </a:p>
          <a:p>
            <a:pPr lvl="1" eaLnBrk="1" hangingPunct="1"/>
            <a:r>
              <a:rPr lang="en-US" sz="3200" smtClean="0"/>
              <a:t>Species present on islands often diverged from continental relatives</a:t>
            </a:r>
          </a:p>
          <a:p>
            <a:pPr lvl="1" eaLnBrk="1" hangingPunct="1"/>
            <a:r>
              <a:rPr lang="en-US" sz="3200" smtClean="0"/>
              <a:t>Island species usually are more closely related to species on nearby continents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3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63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63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63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bldLvl="2"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E900474-B432-4B63-8A97-2869EB3F7C43}" type="slidenum">
              <a:rPr lang="en-US" sz="1400" smtClean="0"/>
              <a:pPr/>
              <a:t>17</a:t>
            </a:fld>
            <a:endParaRPr lang="en-US" sz="1400" smtClean="0"/>
          </a:p>
        </p:txBody>
      </p:sp>
      <p:sp>
        <p:nvSpPr>
          <p:cNvPr id="57347" name="Rectangle 3"/>
          <p:cNvSpPr>
            <a:spLocks noGrp="1" noChangeArrowheads="1"/>
          </p:cNvSpPr>
          <p:nvPr>
            <p:ph type="body" idx="1"/>
          </p:nvPr>
        </p:nvSpPr>
        <p:spPr>
          <a:xfrm>
            <a:off x="685800" y="1219200"/>
            <a:ext cx="7772400" cy="4953000"/>
          </a:xfrm>
        </p:spPr>
        <p:txBody>
          <a:bodyPr/>
          <a:lstStyle/>
          <a:p>
            <a:pPr eaLnBrk="1" hangingPunct="1"/>
            <a:r>
              <a:rPr lang="en-US" b="1" smtClean="0">
                <a:solidFill>
                  <a:srgbClr val="FF0000"/>
                </a:solidFill>
              </a:rPr>
              <a:t>Darwin concluded:</a:t>
            </a:r>
            <a:endParaRPr lang="en-US" smtClean="0"/>
          </a:p>
          <a:p>
            <a:pPr lvl="1" eaLnBrk="1" hangingPunct="1"/>
            <a:r>
              <a:rPr lang="en-US" sz="3200" smtClean="0"/>
              <a:t>Species arrive on islands by dispersing across the water</a:t>
            </a:r>
          </a:p>
          <a:p>
            <a:pPr lvl="1" eaLnBrk="1" hangingPunct="1"/>
            <a:r>
              <a:rPr lang="en-US" sz="3200" smtClean="0"/>
              <a:t>Dispersal from nearby areas is more likely than distant sources</a:t>
            </a:r>
          </a:p>
          <a:p>
            <a:pPr lvl="1" eaLnBrk="1" hangingPunct="1"/>
            <a:r>
              <a:rPr lang="en-US" sz="3200" smtClean="0"/>
              <a:t>Species that can fly, float or swim can inhabit islands</a:t>
            </a:r>
          </a:p>
          <a:p>
            <a:pPr lvl="1" eaLnBrk="1" hangingPunct="1"/>
            <a:r>
              <a:rPr lang="en-US" sz="3200" smtClean="0"/>
              <a:t>Colonizers often evolve into many species</a:t>
            </a:r>
          </a:p>
        </p:txBody>
      </p:sp>
      <p:sp>
        <p:nvSpPr>
          <p:cNvPr id="20484" name="Rectangle 4"/>
          <p:cNvSpPr>
            <a:spLocks noGrp="1" noChangeArrowheads="1"/>
          </p:cNvSpPr>
          <p:nvPr>
            <p:ph type="title"/>
          </p:nvPr>
        </p:nvSpPr>
        <p:spPr>
          <a:xfrm>
            <a:off x="685800" y="3048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Biogeographical Record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73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73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73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73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73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bldLvl="2"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Natural Selection</a:t>
            </a:r>
          </a:p>
        </p:txBody>
      </p:sp>
      <p:sp>
        <p:nvSpPr>
          <p:cNvPr id="21507" name="Content Placeholder 2"/>
          <p:cNvSpPr>
            <a:spLocks noGrp="1"/>
          </p:cNvSpPr>
          <p:nvPr>
            <p:ph idx="1"/>
          </p:nvPr>
        </p:nvSpPr>
        <p:spPr/>
        <p:txBody>
          <a:bodyPr/>
          <a:lstStyle/>
          <a:p>
            <a:pPr algn="ctr"/>
            <a:r>
              <a:rPr lang="en-US" smtClean="0"/>
              <a:t>Fitness</a:t>
            </a:r>
          </a:p>
        </p:txBody>
      </p:sp>
      <p:sp>
        <p:nvSpPr>
          <p:cNvPr id="2150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AE95C32C-2CCD-4BFF-8A0F-7A5ED6EC1557}" type="slidenum">
              <a:rPr lang="en-US" sz="1400" smtClean="0"/>
              <a:pPr/>
              <a:t>18</a:t>
            </a:fld>
            <a:endParaRPr lang="en-US" sz="14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endParaRPr lang="en-US" smtClean="0"/>
          </a:p>
        </p:txBody>
      </p:sp>
      <p:sp>
        <p:nvSpPr>
          <p:cNvPr id="22531" name="Content Placeholder 2"/>
          <p:cNvSpPr>
            <a:spLocks noGrp="1"/>
          </p:cNvSpPr>
          <p:nvPr>
            <p:ph idx="1"/>
          </p:nvPr>
        </p:nvSpPr>
        <p:spPr/>
        <p:txBody>
          <a:bodyPr/>
          <a:lstStyle/>
          <a:p>
            <a:endParaRPr lang="en-US" smtClean="0"/>
          </a:p>
        </p:txBody>
      </p:sp>
      <p:sp>
        <p:nvSpPr>
          <p:cNvPr id="2253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BACD96C0-26A2-4DEA-BA5D-C817B90DB6CB}" type="slidenum">
              <a:rPr lang="en-US" sz="1400" smtClean="0"/>
              <a:pPr/>
              <a:t>19</a:t>
            </a:fld>
            <a:endParaRPr lang="en-US" sz="1400" smtClean="0"/>
          </a:p>
        </p:txBody>
      </p:sp>
      <p:pic>
        <p:nvPicPr>
          <p:cNvPr id="2253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82075"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smtClean="0"/>
              <a:t>Pre-Darwinian Theories</a:t>
            </a:r>
          </a:p>
        </p:txBody>
      </p:sp>
      <p:sp>
        <p:nvSpPr>
          <p:cNvPr id="8195" name="Rectangle 3"/>
          <p:cNvSpPr>
            <a:spLocks noGrp="1" noChangeArrowheads="1"/>
          </p:cNvSpPr>
          <p:nvPr>
            <p:ph type="body" idx="1"/>
          </p:nvPr>
        </p:nvSpPr>
        <p:spPr/>
        <p:txBody>
          <a:bodyPr/>
          <a:lstStyle/>
          <a:p>
            <a:pPr>
              <a:lnSpc>
                <a:spcPct val="90000"/>
              </a:lnSpc>
            </a:pPr>
            <a:r>
              <a:rPr lang="en-US" smtClean="0"/>
              <a:t>Idea of evolution did not originate w/ Charles Darwin</a:t>
            </a:r>
          </a:p>
          <a:p>
            <a:pPr>
              <a:lnSpc>
                <a:spcPct val="90000"/>
              </a:lnSpc>
            </a:pPr>
            <a:r>
              <a:rPr lang="en-US" smtClean="0"/>
              <a:t>Earliest references are from the Greeks; even Darwin’s grandfather believed in the common ancestry of all organisms</a:t>
            </a:r>
          </a:p>
          <a:p>
            <a:pPr>
              <a:lnSpc>
                <a:spcPct val="90000"/>
              </a:lnSpc>
            </a:pPr>
            <a:r>
              <a:rPr lang="en-US" smtClean="0"/>
              <a:t>Jean Baptiste Lamarck (French zoologist) believed species were derived from preexisting species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8195">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8195">
                                            <p:txEl>
                                              <p:pRg st="0" end="0"/>
                                            </p:txEl>
                                          </p:spTgt>
                                        </p:tgtEl>
                                        <p:attrNameLst>
                                          <p:attrName>ppt_w</p:attrName>
                                        </p:attrNameLst>
                                      </p:cBhvr>
                                    </p:anim>
                                    <p:anim by="(#ppt_w*0.50)" calcmode="lin" valueType="num">
                                      <p:cBhvr>
                                        <p:cTn id="8" dur="500" decel="50000" autoRev="1" fill="hold">
                                          <p:stCondLst>
                                            <p:cond delay="0"/>
                                          </p:stCondLst>
                                        </p:cTn>
                                        <p:tgtEl>
                                          <p:spTgt spid="8195">
                                            <p:txEl>
                                              <p:pRg st="0" end="0"/>
                                            </p:txEl>
                                          </p:spTgt>
                                        </p:tgtEl>
                                        <p:attrNameLst>
                                          <p:attrName>ppt_x</p:attrName>
                                        </p:attrNameLst>
                                      </p:cBhvr>
                                    </p:anim>
                                    <p:anim from="(-#ppt_h/2)" to="(#ppt_y)" calcmode="lin" valueType="num">
                                      <p:cBhvr>
                                        <p:cTn id="9" dur="1000" fill="hold">
                                          <p:stCondLst>
                                            <p:cond delay="0"/>
                                          </p:stCondLst>
                                        </p:cTn>
                                        <p:tgtEl>
                                          <p:spTgt spid="8195">
                                            <p:txEl>
                                              <p:pRg st="0" end="0"/>
                                            </p:txEl>
                                          </p:spTgt>
                                        </p:tgtEl>
                                        <p:attrNameLst>
                                          <p:attrName>ppt_y</p:attrName>
                                        </p:attrNameLst>
                                      </p:cBhvr>
                                    </p:anim>
                                    <p:animRot by="21600000">
                                      <p:cBhvr>
                                        <p:cTn id="10" dur="1000" fill="hold">
                                          <p:stCondLst>
                                            <p:cond delay="0"/>
                                          </p:stCondLst>
                                        </p:cTn>
                                        <p:tgtEl>
                                          <p:spTgt spid="8195">
                                            <p:txEl>
                                              <p:pRg st="0" end="0"/>
                                            </p:txEl>
                                          </p:spTgt>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8195">
                                            <p:txEl>
                                              <p:pRg st="1" end="1"/>
                                            </p:txEl>
                                          </p:spTgt>
                                        </p:tgtEl>
                                        <p:attrNameLst>
                                          <p:attrName>style.visibility</p:attrName>
                                        </p:attrNameLst>
                                      </p:cBhvr>
                                      <p:to>
                                        <p:strVal val="visible"/>
                                      </p:to>
                                    </p:set>
                                    <p:anim by="(-#ppt_w*2)" calcmode="lin" valueType="num">
                                      <p:cBhvr rctx="PPT">
                                        <p:cTn id="15" dur="500" autoRev="1" fill="hold">
                                          <p:stCondLst>
                                            <p:cond delay="0"/>
                                          </p:stCondLst>
                                        </p:cTn>
                                        <p:tgtEl>
                                          <p:spTgt spid="8195">
                                            <p:txEl>
                                              <p:pRg st="1" end="1"/>
                                            </p:txEl>
                                          </p:spTgt>
                                        </p:tgtEl>
                                        <p:attrNameLst>
                                          <p:attrName>ppt_w</p:attrName>
                                        </p:attrNameLst>
                                      </p:cBhvr>
                                    </p:anim>
                                    <p:anim by="(#ppt_w*0.50)" calcmode="lin" valueType="num">
                                      <p:cBhvr>
                                        <p:cTn id="16" dur="500" decel="50000" autoRev="1" fill="hold">
                                          <p:stCondLst>
                                            <p:cond delay="0"/>
                                          </p:stCondLst>
                                        </p:cTn>
                                        <p:tgtEl>
                                          <p:spTgt spid="8195">
                                            <p:txEl>
                                              <p:pRg st="1" end="1"/>
                                            </p:txEl>
                                          </p:spTgt>
                                        </p:tgtEl>
                                        <p:attrNameLst>
                                          <p:attrName>ppt_x</p:attrName>
                                        </p:attrNameLst>
                                      </p:cBhvr>
                                    </p:anim>
                                    <p:anim from="(-#ppt_h/2)" to="(#ppt_y)" calcmode="lin" valueType="num">
                                      <p:cBhvr>
                                        <p:cTn id="17" dur="1000" fill="hold">
                                          <p:stCondLst>
                                            <p:cond delay="0"/>
                                          </p:stCondLst>
                                        </p:cTn>
                                        <p:tgtEl>
                                          <p:spTgt spid="8195">
                                            <p:txEl>
                                              <p:pRg st="1" end="1"/>
                                            </p:txEl>
                                          </p:spTgt>
                                        </p:tgtEl>
                                        <p:attrNameLst>
                                          <p:attrName>ppt_y</p:attrName>
                                        </p:attrNameLst>
                                      </p:cBhvr>
                                    </p:anim>
                                    <p:animRot by="21600000">
                                      <p:cBhvr>
                                        <p:cTn id="18" dur="1000" fill="hold">
                                          <p:stCondLst>
                                            <p:cond delay="0"/>
                                          </p:stCondLst>
                                        </p:cTn>
                                        <p:tgtEl>
                                          <p:spTgt spid="8195">
                                            <p:txEl>
                                              <p:pRg st="1" end="1"/>
                                            </p:txEl>
                                          </p:spTgt>
                                        </p:tgtEl>
                                        <p:attrNameLst>
                                          <p:attrName>r</p:attrName>
                                        </p:attrNameLst>
                                      </p:cBhvr>
                                    </p:animRot>
                                  </p:childTnLst>
                                </p:cTn>
                              </p:par>
                            </p:childTnLst>
                          </p:cTn>
                        </p:par>
                      </p:childTnLst>
                    </p:cTn>
                  </p:par>
                  <p:par>
                    <p:cTn id="19" fill="hold" nodeType="clickPar">
                      <p:stCondLst>
                        <p:cond delay="indefinite"/>
                      </p:stCondLst>
                      <p:childTnLst>
                        <p:par>
                          <p:cTn id="20" fill="hold" nodeType="withGroup">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8195">
                                            <p:txEl>
                                              <p:pRg st="2" end="2"/>
                                            </p:txEl>
                                          </p:spTgt>
                                        </p:tgtEl>
                                        <p:attrNameLst>
                                          <p:attrName>style.visibility</p:attrName>
                                        </p:attrNameLst>
                                      </p:cBhvr>
                                      <p:to>
                                        <p:strVal val="visible"/>
                                      </p:to>
                                    </p:set>
                                    <p:anim by="(-#ppt_w*2)" calcmode="lin" valueType="num">
                                      <p:cBhvr rctx="PPT">
                                        <p:cTn id="23" dur="500" autoRev="1" fill="hold">
                                          <p:stCondLst>
                                            <p:cond delay="0"/>
                                          </p:stCondLst>
                                        </p:cTn>
                                        <p:tgtEl>
                                          <p:spTgt spid="8195">
                                            <p:txEl>
                                              <p:pRg st="2" end="2"/>
                                            </p:txEl>
                                          </p:spTgt>
                                        </p:tgtEl>
                                        <p:attrNameLst>
                                          <p:attrName>ppt_w</p:attrName>
                                        </p:attrNameLst>
                                      </p:cBhvr>
                                    </p:anim>
                                    <p:anim by="(#ppt_w*0.50)" calcmode="lin" valueType="num">
                                      <p:cBhvr>
                                        <p:cTn id="24" dur="500" decel="50000" autoRev="1" fill="hold">
                                          <p:stCondLst>
                                            <p:cond delay="0"/>
                                          </p:stCondLst>
                                        </p:cTn>
                                        <p:tgtEl>
                                          <p:spTgt spid="8195">
                                            <p:txEl>
                                              <p:pRg st="2" end="2"/>
                                            </p:txEl>
                                          </p:spTgt>
                                        </p:tgtEl>
                                        <p:attrNameLst>
                                          <p:attrName>ppt_x</p:attrName>
                                        </p:attrNameLst>
                                      </p:cBhvr>
                                    </p:anim>
                                    <p:anim from="(-#ppt_h/2)" to="(#ppt_y)" calcmode="lin" valueType="num">
                                      <p:cBhvr>
                                        <p:cTn id="25" dur="1000" fill="hold">
                                          <p:stCondLst>
                                            <p:cond delay="0"/>
                                          </p:stCondLst>
                                        </p:cTn>
                                        <p:tgtEl>
                                          <p:spTgt spid="8195">
                                            <p:txEl>
                                              <p:pRg st="2" end="2"/>
                                            </p:txEl>
                                          </p:spTgt>
                                        </p:tgtEl>
                                        <p:attrNameLst>
                                          <p:attrName>ppt_y</p:attrName>
                                        </p:attrNameLst>
                                      </p:cBhvr>
                                    </p:anim>
                                    <p:animRot by="21600000">
                                      <p:cBhvr>
                                        <p:cTn id="26" dur="1000" fill="hold">
                                          <p:stCondLst>
                                            <p:cond delay="0"/>
                                          </p:stCondLst>
                                        </p:cTn>
                                        <p:tgtEl>
                                          <p:spTgt spid="8195">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endParaRPr lang="en-US" smtClean="0"/>
          </a:p>
        </p:txBody>
      </p:sp>
      <p:sp>
        <p:nvSpPr>
          <p:cNvPr id="13315" name="Rectangle 3"/>
          <p:cNvSpPr>
            <a:spLocks noGrp="1" noChangeArrowheads="1"/>
          </p:cNvSpPr>
          <p:nvPr>
            <p:ph type="body" idx="1"/>
          </p:nvPr>
        </p:nvSpPr>
        <p:spPr/>
        <p:txBody>
          <a:bodyPr/>
          <a:lstStyle/>
          <a:p>
            <a:pPr>
              <a:lnSpc>
                <a:spcPct val="80000"/>
              </a:lnSpc>
            </a:pPr>
            <a:r>
              <a:rPr lang="en-US" sz="2800" smtClean="0"/>
              <a:t>2.  Modification by Natural Selection – states how evolution occurs; environment limits the growth of populations by increasing the rate of death or decreasing the rate of reproduction, or both</a:t>
            </a:r>
          </a:p>
          <a:p>
            <a:pPr>
              <a:lnSpc>
                <a:spcPct val="80000"/>
              </a:lnSpc>
            </a:pPr>
            <a:r>
              <a:rPr lang="en-US" sz="2800" smtClean="0"/>
              <a:t>May affect individual organisms in a population in different ways</a:t>
            </a:r>
          </a:p>
          <a:p>
            <a:pPr>
              <a:lnSpc>
                <a:spcPct val="80000"/>
              </a:lnSpc>
            </a:pPr>
            <a:r>
              <a:rPr lang="en-US" sz="2800" smtClean="0"/>
              <a:t>Organisms w/ greater number of favorable traits will leave more offspring</a:t>
            </a:r>
          </a:p>
          <a:p>
            <a:pPr>
              <a:lnSpc>
                <a:spcPct val="80000"/>
              </a:lnSpc>
            </a:pPr>
            <a:r>
              <a:rPr lang="en-US" sz="2800" smtClean="0"/>
              <a:t>Different degrees of successful reproduction is natural selection</a:t>
            </a:r>
          </a:p>
        </p:txBody>
      </p:sp>
      <p:pic>
        <p:nvPicPr>
          <p:cNvPr id="23556" name="Picture 7" descr="tra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1738" y="4778375"/>
            <a:ext cx="952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13315">
                                            <p:txEl>
                                              <p:pRg st="0" end="0"/>
                                            </p:txEl>
                                          </p:spTgt>
                                        </p:tgtEl>
                                        <p:attrNameLst>
                                          <p:attrName>ppt_x</p:attrName>
                                        </p:attrNameLst>
                                      </p:cBhvr>
                                    </p:anim>
                                    <p:anim from="0" to="-1.0" calcmode="lin" valueType="num">
                                      <p:cBhvr>
                                        <p:cTn id="8" dur="200" decel="50000" autoRev="1" fill="hold">
                                          <p:stCondLst>
                                            <p:cond delay="600"/>
                                          </p:stCondLst>
                                        </p:cTn>
                                        <p:tgtEl>
                                          <p:spTgt spid="13315">
                                            <p:txEl>
                                              <p:pRg st="0" end="0"/>
                                            </p:txEl>
                                          </p:spTgt>
                                        </p:tgtEl>
                                        <p:attrNameLst>
                                          <p:attrName>xshear</p:attrName>
                                        </p:attrNameLst>
                                      </p:cBhvr>
                                    </p:anim>
                                    <p:animScale>
                                      <p:cBhvr>
                                        <p:cTn id="9" dur="200" decel="100000" autoRev="1" fill="hold">
                                          <p:stCondLst>
                                            <p:cond delay="600"/>
                                          </p:stCondLst>
                                        </p:cTn>
                                        <p:tgtEl>
                                          <p:spTgt spid="13315">
                                            <p:txEl>
                                              <p:pRg st="0" end="0"/>
                                            </p:txEl>
                                          </p:spTgt>
                                        </p:tgtEl>
                                      </p:cBhvr>
                                      <p:from x="100000" y="100000"/>
                                      <p:to x="80000" y="100000"/>
                                    </p:animScale>
                                    <p:anim by="(#ppt_h/3+#ppt_w*0.1)" calcmode="lin" valueType="num">
                                      <p:cBhvr additive="sum">
                                        <p:cTn id="10" dur="200" decel="100000" autoRev="1" fill="hold">
                                          <p:stCondLst>
                                            <p:cond delay="600"/>
                                          </p:stCondLst>
                                        </p:cTn>
                                        <p:tgtEl>
                                          <p:spTgt spid="13315">
                                            <p:txEl>
                                              <p:pRg st="0" end="0"/>
                                            </p:txEl>
                                          </p:spTgt>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nodeType="clickEffect">
                                  <p:stCondLst>
                                    <p:cond delay="0"/>
                                  </p:stCondLst>
                                  <p:childTnLst>
                                    <p:set>
                                      <p:cBhvr>
                                        <p:cTn id="14" dur="1" fill="hold">
                                          <p:stCondLst>
                                            <p:cond delay="0"/>
                                          </p:stCondLst>
                                        </p:cTn>
                                        <p:tgtEl>
                                          <p:spTgt spid="13315">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13315">
                                            <p:txEl>
                                              <p:pRg st="1" end="1"/>
                                            </p:txEl>
                                          </p:spTgt>
                                        </p:tgtEl>
                                        <p:attrNameLst>
                                          <p:attrName>ppt_x</p:attrName>
                                        </p:attrNameLst>
                                      </p:cBhvr>
                                    </p:anim>
                                    <p:anim from="0" to="-1.0" calcmode="lin" valueType="num">
                                      <p:cBhvr>
                                        <p:cTn id="16" dur="200" decel="50000" autoRev="1" fill="hold">
                                          <p:stCondLst>
                                            <p:cond delay="600"/>
                                          </p:stCondLst>
                                        </p:cTn>
                                        <p:tgtEl>
                                          <p:spTgt spid="13315">
                                            <p:txEl>
                                              <p:pRg st="1" end="1"/>
                                            </p:txEl>
                                          </p:spTgt>
                                        </p:tgtEl>
                                        <p:attrNameLst>
                                          <p:attrName>xshear</p:attrName>
                                        </p:attrNameLst>
                                      </p:cBhvr>
                                    </p:anim>
                                    <p:animScale>
                                      <p:cBhvr>
                                        <p:cTn id="17" dur="200" decel="100000" autoRev="1" fill="hold">
                                          <p:stCondLst>
                                            <p:cond delay="600"/>
                                          </p:stCondLst>
                                        </p:cTn>
                                        <p:tgtEl>
                                          <p:spTgt spid="13315">
                                            <p:txEl>
                                              <p:pRg st="1" end="1"/>
                                            </p:txEl>
                                          </p:spTgt>
                                        </p:tgtEl>
                                      </p:cBhvr>
                                      <p:from x="100000" y="100000"/>
                                      <p:to x="80000" y="100000"/>
                                    </p:animScale>
                                    <p:anim by="(#ppt_h/3+#ppt_w*0.1)" calcmode="lin" valueType="num">
                                      <p:cBhvr additive="sum">
                                        <p:cTn id="18" dur="200" decel="100000" autoRev="1" fill="hold">
                                          <p:stCondLst>
                                            <p:cond delay="600"/>
                                          </p:stCondLst>
                                        </p:cTn>
                                        <p:tgtEl>
                                          <p:spTgt spid="13315">
                                            <p:txEl>
                                              <p:pRg st="1" end="1"/>
                                            </p:txEl>
                                          </p:spTgt>
                                        </p:tgtEl>
                                        <p:attrNameLst>
                                          <p:attrName>ppt_x</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4" presetClass="entr" presetSubtype="0" fill="hold" nodeType="clickEffect">
                                  <p:stCondLst>
                                    <p:cond delay="0"/>
                                  </p:stCondLst>
                                  <p:childTnLst>
                                    <p:set>
                                      <p:cBhvr>
                                        <p:cTn id="22" dur="1" fill="hold">
                                          <p:stCondLst>
                                            <p:cond delay="0"/>
                                          </p:stCondLst>
                                        </p:cTn>
                                        <p:tgtEl>
                                          <p:spTgt spid="13315">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13315">
                                            <p:txEl>
                                              <p:pRg st="2" end="2"/>
                                            </p:txEl>
                                          </p:spTgt>
                                        </p:tgtEl>
                                        <p:attrNameLst>
                                          <p:attrName>ppt_x</p:attrName>
                                        </p:attrNameLst>
                                      </p:cBhvr>
                                    </p:anim>
                                    <p:anim from="0" to="-1.0" calcmode="lin" valueType="num">
                                      <p:cBhvr>
                                        <p:cTn id="24" dur="200" decel="50000" autoRev="1" fill="hold">
                                          <p:stCondLst>
                                            <p:cond delay="600"/>
                                          </p:stCondLst>
                                        </p:cTn>
                                        <p:tgtEl>
                                          <p:spTgt spid="13315">
                                            <p:txEl>
                                              <p:pRg st="2" end="2"/>
                                            </p:txEl>
                                          </p:spTgt>
                                        </p:tgtEl>
                                        <p:attrNameLst>
                                          <p:attrName>xshear</p:attrName>
                                        </p:attrNameLst>
                                      </p:cBhvr>
                                    </p:anim>
                                    <p:animScale>
                                      <p:cBhvr>
                                        <p:cTn id="25" dur="200" decel="100000" autoRev="1" fill="hold">
                                          <p:stCondLst>
                                            <p:cond delay="600"/>
                                          </p:stCondLst>
                                        </p:cTn>
                                        <p:tgtEl>
                                          <p:spTgt spid="13315">
                                            <p:txEl>
                                              <p:pRg st="2" end="2"/>
                                            </p:txEl>
                                          </p:spTgt>
                                        </p:tgtEl>
                                      </p:cBhvr>
                                      <p:from x="100000" y="100000"/>
                                      <p:to x="80000" y="100000"/>
                                    </p:animScale>
                                    <p:anim by="(#ppt_h/3+#ppt_w*0.1)" calcmode="lin" valueType="num">
                                      <p:cBhvr additive="sum">
                                        <p:cTn id="26" dur="200" decel="100000" autoRev="1" fill="hold">
                                          <p:stCondLst>
                                            <p:cond delay="600"/>
                                          </p:stCondLst>
                                        </p:cTn>
                                        <p:tgtEl>
                                          <p:spTgt spid="13315">
                                            <p:txEl>
                                              <p:pRg st="2" end="2"/>
                                            </p:txEl>
                                          </p:spTgt>
                                        </p:tgtEl>
                                        <p:attrNameLst>
                                          <p:attrName>ppt_x</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4" presetClass="entr" presetSubtype="0" fill="hold" nodeType="clickEffect">
                                  <p:stCondLst>
                                    <p:cond delay="0"/>
                                  </p:stCondLst>
                                  <p:childTnLst>
                                    <p:set>
                                      <p:cBhvr>
                                        <p:cTn id="30" dur="1" fill="hold">
                                          <p:stCondLst>
                                            <p:cond delay="0"/>
                                          </p:stCondLst>
                                        </p:cTn>
                                        <p:tgtEl>
                                          <p:spTgt spid="13315">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13315">
                                            <p:txEl>
                                              <p:pRg st="3" end="3"/>
                                            </p:txEl>
                                          </p:spTgt>
                                        </p:tgtEl>
                                        <p:attrNameLst>
                                          <p:attrName>ppt_x</p:attrName>
                                        </p:attrNameLst>
                                      </p:cBhvr>
                                    </p:anim>
                                    <p:anim from="0" to="-1.0" calcmode="lin" valueType="num">
                                      <p:cBhvr>
                                        <p:cTn id="32" dur="200" decel="50000" autoRev="1" fill="hold">
                                          <p:stCondLst>
                                            <p:cond delay="600"/>
                                          </p:stCondLst>
                                        </p:cTn>
                                        <p:tgtEl>
                                          <p:spTgt spid="13315">
                                            <p:txEl>
                                              <p:pRg st="3" end="3"/>
                                            </p:txEl>
                                          </p:spTgt>
                                        </p:tgtEl>
                                        <p:attrNameLst>
                                          <p:attrName>xshear</p:attrName>
                                        </p:attrNameLst>
                                      </p:cBhvr>
                                    </p:anim>
                                    <p:animScale>
                                      <p:cBhvr>
                                        <p:cTn id="33" dur="200" decel="100000" autoRev="1" fill="hold">
                                          <p:stCondLst>
                                            <p:cond delay="600"/>
                                          </p:stCondLst>
                                        </p:cTn>
                                        <p:tgtEl>
                                          <p:spTgt spid="13315">
                                            <p:txEl>
                                              <p:pRg st="3" end="3"/>
                                            </p:txEl>
                                          </p:spTgt>
                                        </p:tgtEl>
                                      </p:cBhvr>
                                      <p:from x="100000" y="100000"/>
                                      <p:to x="80000" y="100000"/>
                                    </p:animScale>
                                    <p:anim by="(#ppt_h/3+#ppt_w*0.1)" calcmode="lin" valueType="num">
                                      <p:cBhvr additive="sum">
                                        <p:cTn id="34" dur="200" decel="100000" autoRev="1" fill="hold">
                                          <p:stCondLst>
                                            <p:cond delay="600"/>
                                          </p:stCondLst>
                                        </p:cTn>
                                        <p:tgtEl>
                                          <p:spTgt spid="13315">
                                            <p:txEl>
                                              <p:pRg st="3" end="3"/>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endParaRPr lang="en-US" smtClean="0"/>
          </a:p>
        </p:txBody>
      </p:sp>
      <p:sp>
        <p:nvSpPr>
          <p:cNvPr id="19459" name="Rectangle 3"/>
          <p:cNvSpPr>
            <a:spLocks noGrp="1" noChangeArrowheads="1"/>
          </p:cNvSpPr>
          <p:nvPr>
            <p:ph type="body" idx="1"/>
          </p:nvPr>
        </p:nvSpPr>
        <p:spPr/>
        <p:txBody>
          <a:bodyPr/>
          <a:lstStyle/>
          <a:p>
            <a:pPr>
              <a:lnSpc>
                <a:spcPct val="90000"/>
              </a:lnSpc>
            </a:pPr>
            <a:r>
              <a:rPr lang="en-US" sz="2800" smtClean="0"/>
              <a:t>If a trait both increases the reproductive success of an organism AND is inherited, then that trait will be passed on to many offspring</a:t>
            </a:r>
          </a:p>
          <a:p>
            <a:pPr>
              <a:lnSpc>
                <a:spcPct val="90000"/>
              </a:lnSpc>
            </a:pPr>
            <a:r>
              <a:rPr lang="en-US" sz="2800" smtClean="0"/>
              <a:t>A population of organisms adapt to their environment as their proportion of genes for favorable traits increases</a:t>
            </a:r>
          </a:p>
          <a:p>
            <a:pPr>
              <a:lnSpc>
                <a:spcPct val="90000"/>
              </a:lnSpc>
            </a:pPr>
            <a:r>
              <a:rPr lang="en-US" sz="2800" smtClean="0"/>
              <a:t>Resulting change is evolution (change over time)</a:t>
            </a:r>
          </a:p>
          <a:p>
            <a:pPr>
              <a:lnSpc>
                <a:spcPct val="90000"/>
              </a:lnSpc>
            </a:pPr>
            <a:r>
              <a:rPr lang="en-US" sz="2800" smtClean="0"/>
              <a:t>A single org. genetic contribution to next generation is termed fitness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circle(in)">
                                      <p:cBhvr>
                                        <p:cTn id="7" dur="2000"/>
                                        <p:tgtEl>
                                          <p:spTgt spid="19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circle(in)">
                                      <p:cBhvr>
                                        <p:cTn id="12" dur="2000"/>
                                        <p:tgtEl>
                                          <p:spTgt spid="19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circle(in)">
                                      <p:cBhvr>
                                        <p:cTn id="17" dur="2000"/>
                                        <p:tgtEl>
                                          <p:spTgt spid="194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19459">
                                            <p:txEl>
                                              <p:pRg st="3" end="3"/>
                                            </p:txEl>
                                          </p:spTgt>
                                        </p:tgtEl>
                                        <p:attrNameLst>
                                          <p:attrName>style.visibility</p:attrName>
                                        </p:attrNameLst>
                                      </p:cBhvr>
                                      <p:to>
                                        <p:strVal val="visible"/>
                                      </p:to>
                                    </p:set>
                                    <p:animEffect transition="in" filter="circle(in)">
                                      <p:cBhvr>
                                        <p:cTn id="22" dur="2000"/>
                                        <p:tgtEl>
                                          <p:spTgt spid="194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en-US" smtClean="0"/>
          </a:p>
        </p:txBody>
      </p:sp>
      <p:sp>
        <p:nvSpPr>
          <p:cNvPr id="20483" name="Rectangle 3"/>
          <p:cNvSpPr>
            <a:spLocks noGrp="1" noChangeArrowheads="1"/>
          </p:cNvSpPr>
          <p:nvPr>
            <p:ph type="body" idx="1"/>
          </p:nvPr>
        </p:nvSpPr>
        <p:spPr/>
        <p:txBody>
          <a:bodyPr/>
          <a:lstStyle/>
          <a:p>
            <a:r>
              <a:rPr lang="en-US" sz="2800" smtClean="0"/>
              <a:t>Organisms DO NOT purposefully acquire traits that they need (it would be nice though)</a:t>
            </a:r>
          </a:p>
          <a:p>
            <a:r>
              <a:rPr lang="en-US" sz="2800" smtClean="0"/>
              <a:t>The environment ‘selects’ the traits that will increase</a:t>
            </a:r>
          </a:p>
          <a:p>
            <a:r>
              <a:rPr lang="en-US" sz="2800" smtClean="0"/>
              <a:t>A favorable trait gives an organism an adaptive advantage</a:t>
            </a:r>
          </a:p>
          <a:p>
            <a:r>
              <a:rPr lang="en-US" sz="2800" smtClean="0"/>
              <a:t>If environmental change occurs too rapidly, adaptations cannot occur fast enough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fade">
                                      <p:cBhvr>
                                        <p:cTn id="7" dur="2000"/>
                                        <p:tgtEl>
                                          <p:spTgt spid="20483">
                                            <p:txEl>
                                              <p:pRg st="0" end="0"/>
                                            </p:txEl>
                                          </p:spTgt>
                                        </p:tgtEl>
                                      </p:cBhvr>
                                    </p:animEffect>
                                    <p:anim calcmode="lin" valueType="num">
                                      <p:cBhvr>
                                        <p:cTn id="8" dur="2000" fill="hold"/>
                                        <p:tgtEl>
                                          <p:spTgt spid="20483">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20483">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2048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nodeType="clickEffect">
                                  <p:stCondLst>
                                    <p:cond delay="0"/>
                                  </p:stCondLst>
                                  <p:childTnLst>
                                    <p:set>
                                      <p:cBhvr>
                                        <p:cTn id="14" dur="1" fill="hold">
                                          <p:stCondLst>
                                            <p:cond delay="0"/>
                                          </p:stCondLst>
                                        </p:cTn>
                                        <p:tgtEl>
                                          <p:spTgt spid="20483">
                                            <p:txEl>
                                              <p:pRg st="1" end="1"/>
                                            </p:txEl>
                                          </p:spTgt>
                                        </p:tgtEl>
                                        <p:attrNameLst>
                                          <p:attrName>style.visibility</p:attrName>
                                        </p:attrNameLst>
                                      </p:cBhvr>
                                      <p:to>
                                        <p:strVal val="visible"/>
                                      </p:to>
                                    </p:set>
                                    <p:animEffect transition="in" filter="fade">
                                      <p:cBhvr>
                                        <p:cTn id="15" dur="2000"/>
                                        <p:tgtEl>
                                          <p:spTgt spid="20483">
                                            <p:txEl>
                                              <p:pRg st="1" end="1"/>
                                            </p:txEl>
                                          </p:spTgt>
                                        </p:tgtEl>
                                      </p:cBhvr>
                                    </p:animEffect>
                                    <p:anim calcmode="lin" valueType="num">
                                      <p:cBhvr>
                                        <p:cTn id="16" dur="2000" fill="hold"/>
                                        <p:tgtEl>
                                          <p:spTgt spid="20483">
                                            <p:txEl>
                                              <p:pRg st="1" end="1"/>
                                            </p:txEl>
                                          </p:spTgt>
                                        </p:tgtEl>
                                        <p:attrNameLst>
                                          <p:attrName>style.rotation</p:attrName>
                                        </p:attrNameLst>
                                      </p:cBhvr>
                                      <p:tavLst>
                                        <p:tav tm="0">
                                          <p:val>
                                            <p:fltVal val="720"/>
                                          </p:val>
                                        </p:tav>
                                        <p:tav tm="100000">
                                          <p:val>
                                            <p:fltVal val="0"/>
                                          </p:val>
                                        </p:tav>
                                      </p:tavLst>
                                    </p:anim>
                                    <p:anim calcmode="lin" valueType="num">
                                      <p:cBhvr>
                                        <p:cTn id="17" dur="2000" fill="hold"/>
                                        <p:tgtEl>
                                          <p:spTgt spid="20483">
                                            <p:txEl>
                                              <p:pRg st="1" end="1"/>
                                            </p:txEl>
                                          </p:spTgt>
                                        </p:tgtEl>
                                        <p:attrNameLst>
                                          <p:attrName>ppt_h</p:attrName>
                                        </p:attrNameLst>
                                      </p:cBhvr>
                                      <p:tavLst>
                                        <p:tav tm="0">
                                          <p:val>
                                            <p:fltVal val="0"/>
                                          </p:val>
                                        </p:tav>
                                        <p:tav tm="100000">
                                          <p:val>
                                            <p:strVal val="#ppt_h"/>
                                          </p:val>
                                        </p:tav>
                                      </p:tavLst>
                                    </p:anim>
                                    <p:anim calcmode="lin" valueType="num">
                                      <p:cBhvr>
                                        <p:cTn id="18" dur="2000" fill="hold"/>
                                        <p:tgtEl>
                                          <p:spTgt spid="20483">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5" presetClass="entr" presetSubtype="0" fill="hold" nodeType="clickEffect">
                                  <p:stCondLst>
                                    <p:cond delay="0"/>
                                  </p:stCondLst>
                                  <p:childTnLst>
                                    <p:set>
                                      <p:cBhvr>
                                        <p:cTn id="22" dur="1" fill="hold">
                                          <p:stCondLst>
                                            <p:cond delay="0"/>
                                          </p:stCondLst>
                                        </p:cTn>
                                        <p:tgtEl>
                                          <p:spTgt spid="20483">
                                            <p:txEl>
                                              <p:pRg st="2" end="2"/>
                                            </p:txEl>
                                          </p:spTgt>
                                        </p:tgtEl>
                                        <p:attrNameLst>
                                          <p:attrName>style.visibility</p:attrName>
                                        </p:attrNameLst>
                                      </p:cBhvr>
                                      <p:to>
                                        <p:strVal val="visible"/>
                                      </p:to>
                                    </p:set>
                                    <p:animEffect transition="in" filter="fade">
                                      <p:cBhvr>
                                        <p:cTn id="23" dur="2000"/>
                                        <p:tgtEl>
                                          <p:spTgt spid="20483">
                                            <p:txEl>
                                              <p:pRg st="2" end="2"/>
                                            </p:txEl>
                                          </p:spTgt>
                                        </p:tgtEl>
                                      </p:cBhvr>
                                    </p:animEffect>
                                    <p:anim calcmode="lin" valueType="num">
                                      <p:cBhvr>
                                        <p:cTn id="24" dur="2000" fill="hold"/>
                                        <p:tgtEl>
                                          <p:spTgt spid="20483">
                                            <p:txEl>
                                              <p:pRg st="2" end="2"/>
                                            </p:txEl>
                                          </p:spTgt>
                                        </p:tgtEl>
                                        <p:attrNameLst>
                                          <p:attrName>style.rotation</p:attrName>
                                        </p:attrNameLst>
                                      </p:cBhvr>
                                      <p:tavLst>
                                        <p:tav tm="0">
                                          <p:val>
                                            <p:fltVal val="720"/>
                                          </p:val>
                                        </p:tav>
                                        <p:tav tm="100000">
                                          <p:val>
                                            <p:fltVal val="0"/>
                                          </p:val>
                                        </p:tav>
                                      </p:tavLst>
                                    </p:anim>
                                    <p:anim calcmode="lin" valueType="num">
                                      <p:cBhvr>
                                        <p:cTn id="25" dur="2000" fill="hold"/>
                                        <p:tgtEl>
                                          <p:spTgt spid="20483">
                                            <p:txEl>
                                              <p:pRg st="2" end="2"/>
                                            </p:txEl>
                                          </p:spTgt>
                                        </p:tgtEl>
                                        <p:attrNameLst>
                                          <p:attrName>ppt_h</p:attrName>
                                        </p:attrNameLst>
                                      </p:cBhvr>
                                      <p:tavLst>
                                        <p:tav tm="0">
                                          <p:val>
                                            <p:fltVal val="0"/>
                                          </p:val>
                                        </p:tav>
                                        <p:tav tm="100000">
                                          <p:val>
                                            <p:strVal val="#ppt_h"/>
                                          </p:val>
                                        </p:tav>
                                      </p:tavLst>
                                    </p:anim>
                                    <p:anim calcmode="lin" valueType="num">
                                      <p:cBhvr>
                                        <p:cTn id="26" dur="2000" fill="hold"/>
                                        <p:tgtEl>
                                          <p:spTgt spid="2048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5" presetClass="entr" presetSubtype="0" fill="hold" nodeType="clickEffect">
                                  <p:stCondLst>
                                    <p:cond delay="0"/>
                                  </p:stCondLst>
                                  <p:childTnLst>
                                    <p:set>
                                      <p:cBhvr>
                                        <p:cTn id="30" dur="1" fill="hold">
                                          <p:stCondLst>
                                            <p:cond delay="0"/>
                                          </p:stCondLst>
                                        </p:cTn>
                                        <p:tgtEl>
                                          <p:spTgt spid="20483">
                                            <p:txEl>
                                              <p:pRg st="3" end="3"/>
                                            </p:txEl>
                                          </p:spTgt>
                                        </p:tgtEl>
                                        <p:attrNameLst>
                                          <p:attrName>style.visibility</p:attrName>
                                        </p:attrNameLst>
                                      </p:cBhvr>
                                      <p:to>
                                        <p:strVal val="visible"/>
                                      </p:to>
                                    </p:set>
                                    <p:animEffect transition="in" filter="fade">
                                      <p:cBhvr>
                                        <p:cTn id="31" dur="2000"/>
                                        <p:tgtEl>
                                          <p:spTgt spid="20483">
                                            <p:txEl>
                                              <p:pRg st="3" end="3"/>
                                            </p:txEl>
                                          </p:spTgt>
                                        </p:tgtEl>
                                      </p:cBhvr>
                                    </p:animEffect>
                                    <p:anim calcmode="lin" valueType="num">
                                      <p:cBhvr>
                                        <p:cTn id="32" dur="2000" fill="hold"/>
                                        <p:tgtEl>
                                          <p:spTgt spid="20483">
                                            <p:txEl>
                                              <p:pRg st="3" end="3"/>
                                            </p:txEl>
                                          </p:spTgt>
                                        </p:tgtEl>
                                        <p:attrNameLst>
                                          <p:attrName>style.rotation</p:attrName>
                                        </p:attrNameLst>
                                      </p:cBhvr>
                                      <p:tavLst>
                                        <p:tav tm="0">
                                          <p:val>
                                            <p:fltVal val="720"/>
                                          </p:val>
                                        </p:tav>
                                        <p:tav tm="100000">
                                          <p:val>
                                            <p:fltVal val="0"/>
                                          </p:val>
                                        </p:tav>
                                      </p:tavLst>
                                    </p:anim>
                                    <p:anim calcmode="lin" valueType="num">
                                      <p:cBhvr>
                                        <p:cTn id="33" dur="2000" fill="hold"/>
                                        <p:tgtEl>
                                          <p:spTgt spid="20483">
                                            <p:txEl>
                                              <p:pRg st="3" end="3"/>
                                            </p:txEl>
                                          </p:spTgt>
                                        </p:tgtEl>
                                        <p:attrNameLst>
                                          <p:attrName>ppt_h</p:attrName>
                                        </p:attrNameLst>
                                      </p:cBhvr>
                                      <p:tavLst>
                                        <p:tav tm="0">
                                          <p:val>
                                            <p:fltVal val="0"/>
                                          </p:val>
                                        </p:tav>
                                        <p:tav tm="100000">
                                          <p:val>
                                            <p:strVal val="#ppt_h"/>
                                          </p:val>
                                        </p:tav>
                                      </p:tavLst>
                                    </p:anim>
                                    <p:anim calcmode="lin" valueType="num">
                                      <p:cBhvr>
                                        <p:cTn id="34" dur="2000" fill="hold"/>
                                        <p:tgtEl>
                                          <p:spTgt spid="20483">
                                            <p:txEl>
                                              <p:pRg st="3" end="3"/>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smtClean="0"/>
              <a:t>Lamarck vs. Darwin</a:t>
            </a:r>
          </a:p>
        </p:txBody>
      </p:sp>
      <p:sp>
        <p:nvSpPr>
          <p:cNvPr id="21507" name="Rectangle 3"/>
          <p:cNvSpPr>
            <a:spLocks noGrp="1" noChangeArrowheads="1"/>
          </p:cNvSpPr>
          <p:nvPr>
            <p:ph type="body" idx="1"/>
          </p:nvPr>
        </p:nvSpPr>
        <p:spPr/>
        <p:txBody>
          <a:bodyPr/>
          <a:lstStyle/>
          <a:p>
            <a:r>
              <a:rPr lang="en-US" sz="2800" smtClean="0"/>
              <a:t>Use and disuse</a:t>
            </a:r>
          </a:p>
          <a:p>
            <a:r>
              <a:rPr lang="en-US" sz="2800" smtClean="0"/>
              <a:t>Transmission of acquired traits</a:t>
            </a:r>
          </a:p>
          <a:p>
            <a:r>
              <a:rPr lang="en-US" sz="2800" smtClean="0"/>
              <a:t>Increasing complexity</a:t>
            </a:r>
          </a:p>
          <a:p>
            <a:r>
              <a:rPr lang="en-US" sz="2800" smtClean="0"/>
              <a:t>No extinction</a:t>
            </a:r>
          </a:p>
          <a:p>
            <a:r>
              <a:rPr lang="en-US" sz="2800" smtClean="0"/>
              <a:t>Variation</a:t>
            </a:r>
          </a:p>
          <a:p>
            <a:r>
              <a:rPr lang="en-US" sz="2800" smtClean="0"/>
              <a:t>Inheritance</a:t>
            </a:r>
          </a:p>
          <a:p>
            <a:r>
              <a:rPr lang="en-US" sz="2800" smtClean="0"/>
              <a:t>Differential survival</a:t>
            </a:r>
          </a:p>
          <a:p>
            <a:r>
              <a:rPr lang="en-US" sz="2800" smtClean="0"/>
              <a:t>extinction</a:t>
            </a:r>
          </a:p>
        </p:txBody>
      </p:sp>
      <p:pic>
        <p:nvPicPr>
          <p:cNvPr id="21509" name="Picture 5" descr="Lamarck2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0"/>
            <a:ext cx="5765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descr="darwin_be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04800"/>
            <a:ext cx="5429250"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fade">
                                      <p:cBhvr>
                                        <p:cTn id="7" dur="2000"/>
                                        <p:tgtEl>
                                          <p:spTgt spid="21509"/>
                                        </p:tgtEl>
                                      </p:cBhvr>
                                    </p:animEffect>
                                    <p:anim calcmode="lin" valueType="num">
                                      <p:cBhvr>
                                        <p:cTn id="8" dur="2000" fill="hold"/>
                                        <p:tgtEl>
                                          <p:spTgt spid="21509"/>
                                        </p:tgtEl>
                                        <p:attrNameLst>
                                          <p:attrName>style.rotation</p:attrName>
                                        </p:attrNameLst>
                                      </p:cBhvr>
                                      <p:tavLst>
                                        <p:tav tm="0">
                                          <p:val>
                                            <p:fltVal val="720"/>
                                          </p:val>
                                        </p:tav>
                                        <p:tav tm="100000">
                                          <p:val>
                                            <p:fltVal val="0"/>
                                          </p:val>
                                        </p:tav>
                                      </p:tavLst>
                                    </p:anim>
                                    <p:anim calcmode="lin" valueType="num">
                                      <p:cBhvr>
                                        <p:cTn id="9" dur="2000" fill="hold"/>
                                        <p:tgtEl>
                                          <p:spTgt spid="21509"/>
                                        </p:tgtEl>
                                        <p:attrNameLst>
                                          <p:attrName>ppt_h</p:attrName>
                                        </p:attrNameLst>
                                      </p:cBhvr>
                                      <p:tavLst>
                                        <p:tav tm="0">
                                          <p:val>
                                            <p:fltVal val="0"/>
                                          </p:val>
                                        </p:tav>
                                        <p:tav tm="100000">
                                          <p:val>
                                            <p:strVal val="#ppt_h"/>
                                          </p:val>
                                        </p:tav>
                                      </p:tavLst>
                                    </p:anim>
                                    <p:anim calcmode="lin" valueType="num">
                                      <p:cBhvr>
                                        <p:cTn id="10" dur="2000" fill="hold"/>
                                        <p:tgtEl>
                                          <p:spTgt spid="21509"/>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8" presetClass="exit" presetSubtype="0" decel="50000" fill="hold" nodeType="clickEffect">
                                  <p:stCondLst>
                                    <p:cond delay="0"/>
                                  </p:stCondLst>
                                  <p:childTnLst>
                                    <p:anim calcmode="lin" valueType="num">
                                      <p:cBhvr>
                                        <p:cTn id="14" dur="1000"/>
                                        <p:tgtEl>
                                          <p:spTgt spid="21509"/>
                                        </p:tgtEl>
                                        <p:attrNameLst>
                                          <p:attrName>style.rotation</p:attrName>
                                        </p:attrNameLst>
                                      </p:cBhvr>
                                      <p:tavLst>
                                        <p:tav tm="0">
                                          <p:val>
                                            <p:fltVal val="0"/>
                                          </p:val>
                                        </p:tav>
                                        <p:tav tm="20000">
                                          <p:val>
                                            <p:fltVal val="90"/>
                                          </p:val>
                                        </p:tav>
                                        <p:tav tm="20000">
                                          <p:val>
                                            <p:fltVal val="90"/>
                                          </p:val>
                                        </p:tav>
                                        <p:tav tm="100000">
                                          <p:val>
                                            <p:fltVal val="90"/>
                                          </p:val>
                                        </p:tav>
                                      </p:tavLst>
                                    </p:anim>
                                    <p:anim calcmode="lin" valueType="num">
                                      <p:cBhvr>
                                        <p:cTn id="15" dur="1000"/>
                                        <p:tgtEl>
                                          <p:spTgt spid="21509"/>
                                        </p:tgtEl>
                                        <p:attrNameLst>
                                          <p:attrName>ppt_x</p:attrName>
                                        </p:attrNameLst>
                                      </p:cBhvr>
                                      <p:tavLst>
                                        <p:tav tm="0">
                                          <p:val>
                                            <p:strVal val="ppt_x"/>
                                          </p:val>
                                        </p:tav>
                                        <p:tav tm="50000">
                                          <p:val>
                                            <p:fltVal val="0.95"/>
                                          </p:val>
                                        </p:tav>
                                        <p:tav tm="100000">
                                          <p:val>
                                            <p:fltVal val="-1"/>
                                          </p:val>
                                        </p:tav>
                                      </p:tavLst>
                                    </p:anim>
                                    <p:anim calcmode="lin" valueType="num">
                                      <p:cBhvr>
                                        <p:cTn id="16" dur="1000"/>
                                        <p:tgtEl>
                                          <p:spTgt spid="21509"/>
                                        </p:tgtEl>
                                        <p:attrNameLst>
                                          <p:attrName>ppt_y</p:attrName>
                                        </p:attrNameLst>
                                      </p:cBhvr>
                                      <p:tavLst>
                                        <p:tav tm="0">
                                          <p:val>
                                            <p:strVal val="ppt_y"/>
                                          </p:val>
                                        </p:tav>
                                        <p:tav tm="100000">
                                          <p:val>
                                            <p:strVal val="ppt_y"/>
                                          </p:val>
                                        </p:tav>
                                      </p:tavLst>
                                    </p:anim>
                                    <p:animEffect transition="out" filter="fade">
                                      <p:cBhvr>
                                        <p:cTn id="17" dur="1000"/>
                                        <p:tgtEl>
                                          <p:spTgt spid="21509"/>
                                        </p:tgtEl>
                                      </p:cBhvr>
                                    </p:animEffect>
                                    <p:set>
                                      <p:cBhvr>
                                        <p:cTn id="18" dur="1" fill="hold">
                                          <p:stCondLst>
                                            <p:cond delay="999"/>
                                          </p:stCondLst>
                                        </p:cTn>
                                        <p:tgtEl>
                                          <p:spTgt spid="21509"/>
                                        </p:tgtEl>
                                        <p:attrNameLst>
                                          <p:attrName>style.visibility</p:attrName>
                                        </p:attrNameLst>
                                      </p:cBhvr>
                                      <p:to>
                                        <p:strVal val="hidden"/>
                                      </p:to>
                                    </p:set>
                                  </p:childTnLst>
                                </p:cTn>
                              </p:par>
                              <p:par>
                                <p:cTn id="19" presetID="1" presetClass="entr" presetSubtype="0" fill="hold" nodeType="withEffect">
                                  <p:stCondLst>
                                    <p:cond delay="0"/>
                                  </p:stCondLst>
                                  <p:iterate type="lt">
                                    <p:tmAbs val="0"/>
                                  </p:iterate>
                                  <p:childTnLst>
                                    <p:set>
                                      <p:cBhvr>
                                        <p:cTn id="20" dur="1" fill="hold">
                                          <p:stCondLst>
                                            <p:cond delay="0"/>
                                          </p:stCondLst>
                                        </p:cTn>
                                        <p:tgtEl>
                                          <p:spTgt spid="21507">
                                            <p:txEl>
                                              <p:pRg st="7" end="7"/>
                                            </p:txEl>
                                          </p:spTgt>
                                        </p:tgtEl>
                                        <p:attrNameLst>
                                          <p:attrName>style.visibility</p:attrName>
                                        </p:attrNameLst>
                                      </p:cBhvr>
                                      <p:to>
                                        <p:strVal val="visible"/>
                                      </p:to>
                                    </p:set>
                                  </p:childTnLst>
                                </p:cTn>
                              </p:par>
                              <p:par>
                                <p:cTn id="21" presetID="48" presetClass="exit" presetSubtype="0" decel="50000" fill="hold" nodeType="withEffect">
                                  <p:stCondLst>
                                    <p:cond delay="0"/>
                                  </p:stCondLst>
                                  <p:iterate type="lt">
                                    <p:tmPct val="0"/>
                                  </p:iterate>
                                  <p:childTnLst>
                                    <p:anim calcmode="lin" valueType="num">
                                      <p:cBhvr>
                                        <p:cTn id="22" dur="1000"/>
                                        <p:tgtEl>
                                          <p:spTgt spid="21507">
                                            <p:txEl>
                                              <p:pRg st="7" end="7"/>
                                            </p:txEl>
                                          </p:spTgt>
                                        </p:tgtEl>
                                        <p:attrNameLst>
                                          <p:attrName>style.rotation</p:attrName>
                                        </p:attrNameLst>
                                      </p:cBhvr>
                                      <p:tavLst>
                                        <p:tav tm="0">
                                          <p:val>
                                            <p:fltVal val="0"/>
                                          </p:val>
                                        </p:tav>
                                        <p:tav tm="20000">
                                          <p:val>
                                            <p:fltVal val="90"/>
                                          </p:val>
                                        </p:tav>
                                        <p:tav tm="20000">
                                          <p:val>
                                            <p:fltVal val="90"/>
                                          </p:val>
                                        </p:tav>
                                        <p:tav tm="100000">
                                          <p:val>
                                            <p:fltVal val="90"/>
                                          </p:val>
                                        </p:tav>
                                      </p:tavLst>
                                    </p:anim>
                                    <p:anim calcmode="lin" valueType="num">
                                      <p:cBhvr>
                                        <p:cTn id="23" dur="1000"/>
                                        <p:tgtEl>
                                          <p:spTgt spid="21507">
                                            <p:txEl>
                                              <p:pRg st="7" end="7"/>
                                            </p:txEl>
                                          </p:spTgt>
                                        </p:tgtEl>
                                        <p:attrNameLst>
                                          <p:attrName>ppt_x</p:attrName>
                                        </p:attrNameLst>
                                      </p:cBhvr>
                                      <p:tavLst>
                                        <p:tav tm="0">
                                          <p:val>
                                            <p:strVal val="ppt_x"/>
                                          </p:val>
                                        </p:tav>
                                        <p:tav tm="50000">
                                          <p:val>
                                            <p:fltVal val="0.95"/>
                                          </p:val>
                                        </p:tav>
                                        <p:tav tm="100000">
                                          <p:val>
                                            <p:fltVal val="-1"/>
                                          </p:val>
                                        </p:tav>
                                      </p:tavLst>
                                    </p:anim>
                                    <p:anim calcmode="lin" valueType="num">
                                      <p:cBhvr>
                                        <p:cTn id="24" dur="1000"/>
                                        <p:tgtEl>
                                          <p:spTgt spid="21507">
                                            <p:txEl>
                                              <p:pRg st="7" end="7"/>
                                            </p:txEl>
                                          </p:spTgt>
                                        </p:tgtEl>
                                        <p:attrNameLst>
                                          <p:attrName>ppt_y</p:attrName>
                                        </p:attrNameLst>
                                      </p:cBhvr>
                                      <p:tavLst>
                                        <p:tav tm="0">
                                          <p:val>
                                            <p:strVal val="ppt_y"/>
                                          </p:val>
                                        </p:tav>
                                        <p:tav tm="100000">
                                          <p:val>
                                            <p:strVal val="ppt_y"/>
                                          </p:val>
                                        </p:tav>
                                      </p:tavLst>
                                    </p:anim>
                                    <p:animEffect transition="out" filter="fade">
                                      <p:cBhvr>
                                        <p:cTn id="25" dur="1000"/>
                                        <p:tgtEl>
                                          <p:spTgt spid="21507">
                                            <p:txEl>
                                              <p:pRg st="7" end="7"/>
                                            </p:txEl>
                                          </p:spTgt>
                                        </p:tgtEl>
                                      </p:cBhvr>
                                    </p:animEffect>
                                    <p:set>
                                      <p:cBhvr>
                                        <p:cTn id="26" dur="1" fill="hold">
                                          <p:stCondLst>
                                            <p:cond delay="999"/>
                                          </p:stCondLst>
                                        </p:cTn>
                                        <p:tgtEl>
                                          <p:spTgt spid="21507">
                                            <p:txEl>
                                              <p:pRg st="7" end="7"/>
                                            </p:txEl>
                                          </p:spTgt>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34" presetClass="entr" presetSubtype="0" fill="hold" nodeType="clickEffect">
                                  <p:stCondLst>
                                    <p:cond delay="0"/>
                                  </p:stCondLst>
                                  <p:childTnLst>
                                    <p:set>
                                      <p:cBhvr>
                                        <p:cTn id="30" dur="1" fill="hold">
                                          <p:stCondLst>
                                            <p:cond delay="0"/>
                                          </p:stCondLst>
                                        </p:cTn>
                                        <p:tgtEl>
                                          <p:spTgt spid="21507">
                                            <p:txEl>
                                              <p:pRg st="0" end="0"/>
                                            </p:txEl>
                                          </p:spTgt>
                                        </p:tgtEl>
                                        <p:attrNameLst>
                                          <p:attrName>style.visibility</p:attrName>
                                        </p:attrNameLst>
                                      </p:cBhvr>
                                      <p:to>
                                        <p:strVal val="visible"/>
                                      </p:to>
                                    </p:set>
                                    <p:anim from="(-#ppt_w/2)" to="(#ppt_x)" calcmode="lin" valueType="num">
                                      <p:cBhvr>
                                        <p:cTn id="31" dur="600" fill="hold">
                                          <p:stCondLst>
                                            <p:cond delay="0"/>
                                          </p:stCondLst>
                                        </p:cTn>
                                        <p:tgtEl>
                                          <p:spTgt spid="21507">
                                            <p:txEl>
                                              <p:pRg st="0" end="0"/>
                                            </p:txEl>
                                          </p:spTgt>
                                        </p:tgtEl>
                                        <p:attrNameLst>
                                          <p:attrName>ppt_x</p:attrName>
                                        </p:attrNameLst>
                                      </p:cBhvr>
                                    </p:anim>
                                    <p:anim from="0" to="-1.0" calcmode="lin" valueType="num">
                                      <p:cBhvr>
                                        <p:cTn id="32" dur="200" decel="50000" autoRev="1" fill="hold">
                                          <p:stCondLst>
                                            <p:cond delay="600"/>
                                          </p:stCondLst>
                                        </p:cTn>
                                        <p:tgtEl>
                                          <p:spTgt spid="21507">
                                            <p:txEl>
                                              <p:pRg st="0" end="0"/>
                                            </p:txEl>
                                          </p:spTgt>
                                        </p:tgtEl>
                                        <p:attrNameLst>
                                          <p:attrName>xshear</p:attrName>
                                        </p:attrNameLst>
                                      </p:cBhvr>
                                    </p:anim>
                                    <p:animScale>
                                      <p:cBhvr>
                                        <p:cTn id="33" dur="200" decel="100000" autoRev="1" fill="hold">
                                          <p:stCondLst>
                                            <p:cond delay="600"/>
                                          </p:stCondLst>
                                        </p:cTn>
                                        <p:tgtEl>
                                          <p:spTgt spid="21507">
                                            <p:txEl>
                                              <p:pRg st="0" end="0"/>
                                            </p:txEl>
                                          </p:spTgt>
                                        </p:tgtEl>
                                      </p:cBhvr>
                                      <p:from x="100000" y="100000"/>
                                      <p:to x="80000" y="100000"/>
                                    </p:animScale>
                                    <p:anim by="(#ppt_h/3+#ppt_w*0.1)" calcmode="lin" valueType="num">
                                      <p:cBhvr additive="sum">
                                        <p:cTn id="34" dur="200" decel="100000" autoRev="1" fill="hold">
                                          <p:stCondLst>
                                            <p:cond delay="600"/>
                                          </p:stCondLst>
                                        </p:cTn>
                                        <p:tgtEl>
                                          <p:spTgt spid="21507">
                                            <p:txEl>
                                              <p:pRg st="0" end="0"/>
                                            </p:txEl>
                                          </p:spTgt>
                                        </p:tgtEl>
                                        <p:attrNameLst>
                                          <p:attrName>ppt_x</p:attrName>
                                        </p:attrNameLst>
                                      </p:cBhvr>
                                    </p:anim>
                                  </p:childTnLst>
                                </p:cTn>
                              </p:par>
                              <p:par>
                                <p:cTn id="35" presetID="34" presetClass="entr" presetSubtype="0" fill="hold" nodeType="withEffect">
                                  <p:stCondLst>
                                    <p:cond delay="0"/>
                                  </p:stCondLst>
                                  <p:childTnLst>
                                    <p:set>
                                      <p:cBhvr>
                                        <p:cTn id="36" dur="1" fill="hold">
                                          <p:stCondLst>
                                            <p:cond delay="0"/>
                                          </p:stCondLst>
                                        </p:cTn>
                                        <p:tgtEl>
                                          <p:spTgt spid="21507">
                                            <p:txEl>
                                              <p:pRg st="1" end="1"/>
                                            </p:txEl>
                                          </p:spTgt>
                                        </p:tgtEl>
                                        <p:attrNameLst>
                                          <p:attrName>style.visibility</p:attrName>
                                        </p:attrNameLst>
                                      </p:cBhvr>
                                      <p:to>
                                        <p:strVal val="visible"/>
                                      </p:to>
                                    </p:set>
                                    <p:anim from="(-#ppt_w/2)" to="(#ppt_x)" calcmode="lin" valueType="num">
                                      <p:cBhvr>
                                        <p:cTn id="37" dur="600" fill="hold">
                                          <p:stCondLst>
                                            <p:cond delay="0"/>
                                          </p:stCondLst>
                                        </p:cTn>
                                        <p:tgtEl>
                                          <p:spTgt spid="21507">
                                            <p:txEl>
                                              <p:pRg st="1" end="1"/>
                                            </p:txEl>
                                          </p:spTgt>
                                        </p:tgtEl>
                                        <p:attrNameLst>
                                          <p:attrName>ppt_x</p:attrName>
                                        </p:attrNameLst>
                                      </p:cBhvr>
                                    </p:anim>
                                    <p:anim from="0" to="-1.0" calcmode="lin" valueType="num">
                                      <p:cBhvr>
                                        <p:cTn id="38" dur="200" decel="50000" autoRev="1" fill="hold">
                                          <p:stCondLst>
                                            <p:cond delay="600"/>
                                          </p:stCondLst>
                                        </p:cTn>
                                        <p:tgtEl>
                                          <p:spTgt spid="21507">
                                            <p:txEl>
                                              <p:pRg st="1" end="1"/>
                                            </p:txEl>
                                          </p:spTgt>
                                        </p:tgtEl>
                                        <p:attrNameLst>
                                          <p:attrName>xshear</p:attrName>
                                        </p:attrNameLst>
                                      </p:cBhvr>
                                    </p:anim>
                                    <p:animScale>
                                      <p:cBhvr>
                                        <p:cTn id="39" dur="200" decel="100000" autoRev="1" fill="hold">
                                          <p:stCondLst>
                                            <p:cond delay="600"/>
                                          </p:stCondLst>
                                        </p:cTn>
                                        <p:tgtEl>
                                          <p:spTgt spid="21507">
                                            <p:txEl>
                                              <p:pRg st="1" end="1"/>
                                            </p:txEl>
                                          </p:spTgt>
                                        </p:tgtEl>
                                      </p:cBhvr>
                                      <p:from x="100000" y="100000"/>
                                      <p:to x="80000" y="100000"/>
                                    </p:animScale>
                                    <p:anim by="(#ppt_h/3+#ppt_w*0.1)" calcmode="lin" valueType="num">
                                      <p:cBhvr additive="sum">
                                        <p:cTn id="40" dur="200" decel="100000" autoRev="1" fill="hold">
                                          <p:stCondLst>
                                            <p:cond delay="600"/>
                                          </p:stCondLst>
                                        </p:cTn>
                                        <p:tgtEl>
                                          <p:spTgt spid="21507">
                                            <p:txEl>
                                              <p:pRg st="1" end="1"/>
                                            </p:txEl>
                                          </p:spTgt>
                                        </p:tgtEl>
                                        <p:attrNameLst>
                                          <p:attrName>ppt_x</p:attrName>
                                        </p:attrNameLst>
                                      </p:cBhvr>
                                    </p:anim>
                                  </p:childTnLst>
                                </p:cTn>
                              </p:par>
                              <p:par>
                                <p:cTn id="41" presetID="34" presetClass="entr" presetSubtype="0" fill="hold" nodeType="withEffect">
                                  <p:stCondLst>
                                    <p:cond delay="0"/>
                                  </p:stCondLst>
                                  <p:childTnLst>
                                    <p:set>
                                      <p:cBhvr>
                                        <p:cTn id="42" dur="1" fill="hold">
                                          <p:stCondLst>
                                            <p:cond delay="0"/>
                                          </p:stCondLst>
                                        </p:cTn>
                                        <p:tgtEl>
                                          <p:spTgt spid="21507">
                                            <p:txEl>
                                              <p:pRg st="2" end="2"/>
                                            </p:txEl>
                                          </p:spTgt>
                                        </p:tgtEl>
                                        <p:attrNameLst>
                                          <p:attrName>style.visibility</p:attrName>
                                        </p:attrNameLst>
                                      </p:cBhvr>
                                      <p:to>
                                        <p:strVal val="visible"/>
                                      </p:to>
                                    </p:set>
                                    <p:anim from="(-#ppt_w/2)" to="(#ppt_x)" calcmode="lin" valueType="num">
                                      <p:cBhvr>
                                        <p:cTn id="43" dur="600" fill="hold">
                                          <p:stCondLst>
                                            <p:cond delay="0"/>
                                          </p:stCondLst>
                                        </p:cTn>
                                        <p:tgtEl>
                                          <p:spTgt spid="21507">
                                            <p:txEl>
                                              <p:pRg st="2" end="2"/>
                                            </p:txEl>
                                          </p:spTgt>
                                        </p:tgtEl>
                                        <p:attrNameLst>
                                          <p:attrName>ppt_x</p:attrName>
                                        </p:attrNameLst>
                                      </p:cBhvr>
                                    </p:anim>
                                    <p:anim from="0" to="-1.0" calcmode="lin" valueType="num">
                                      <p:cBhvr>
                                        <p:cTn id="44" dur="200" decel="50000" autoRev="1" fill="hold">
                                          <p:stCondLst>
                                            <p:cond delay="600"/>
                                          </p:stCondLst>
                                        </p:cTn>
                                        <p:tgtEl>
                                          <p:spTgt spid="21507">
                                            <p:txEl>
                                              <p:pRg st="2" end="2"/>
                                            </p:txEl>
                                          </p:spTgt>
                                        </p:tgtEl>
                                        <p:attrNameLst>
                                          <p:attrName>xshear</p:attrName>
                                        </p:attrNameLst>
                                      </p:cBhvr>
                                    </p:anim>
                                    <p:animScale>
                                      <p:cBhvr>
                                        <p:cTn id="45" dur="200" decel="100000" autoRev="1" fill="hold">
                                          <p:stCondLst>
                                            <p:cond delay="600"/>
                                          </p:stCondLst>
                                        </p:cTn>
                                        <p:tgtEl>
                                          <p:spTgt spid="21507">
                                            <p:txEl>
                                              <p:pRg st="2" end="2"/>
                                            </p:txEl>
                                          </p:spTgt>
                                        </p:tgtEl>
                                      </p:cBhvr>
                                      <p:from x="100000" y="100000"/>
                                      <p:to x="80000" y="100000"/>
                                    </p:animScale>
                                    <p:anim by="(#ppt_h/3+#ppt_w*0.1)" calcmode="lin" valueType="num">
                                      <p:cBhvr additive="sum">
                                        <p:cTn id="46" dur="200" decel="100000" autoRev="1" fill="hold">
                                          <p:stCondLst>
                                            <p:cond delay="600"/>
                                          </p:stCondLst>
                                        </p:cTn>
                                        <p:tgtEl>
                                          <p:spTgt spid="21507">
                                            <p:txEl>
                                              <p:pRg st="2" end="2"/>
                                            </p:txEl>
                                          </p:spTgt>
                                        </p:tgtEl>
                                        <p:attrNameLst>
                                          <p:attrName>ppt_x</p:attrName>
                                        </p:attrNameLst>
                                      </p:cBhvr>
                                    </p:anim>
                                  </p:childTnLst>
                                </p:cTn>
                              </p:par>
                              <p:par>
                                <p:cTn id="47" presetID="34" presetClass="entr" presetSubtype="0" fill="hold" nodeType="withEffect">
                                  <p:stCondLst>
                                    <p:cond delay="0"/>
                                  </p:stCondLst>
                                  <p:childTnLst>
                                    <p:set>
                                      <p:cBhvr>
                                        <p:cTn id="48" dur="1" fill="hold">
                                          <p:stCondLst>
                                            <p:cond delay="0"/>
                                          </p:stCondLst>
                                        </p:cTn>
                                        <p:tgtEl>
                                          <p:spTgt spid="21507">
                                            <p:txEl>
                                              <p:pRg st="3" end="3"/>
                                            </p:txEl>
                                          </p:spTgt>
                                        </p:tgtEl>
                                        <p:attrNameLst>
                                          <p:attrName>style.visibility</p:attrName>
                                        </p:attrNameLst>
                                      </p:cBhvr>
                                      <p:to>
                                        <p:strVal val="visible"/>
                                      </p:to>
                                    </p:set>
                                    <p:anim from="(-#ppt_w/2)" to="(#ppt_x)" calcmode="lin" valueType="num">
                                      <p:cBhvr>
                                        <p:cTn id="49" dur="600" fill="hold">
                                          <p:stCondLst>
                                            <p:cond delay="0"/>
                                          </p:stCondLst>
                                        </p:cTn>
                                        <p:tgtEl>
                                          <p:spTgt spid="21507">
                                            <p:txEl>
                                              <p:pRg st="3" end="3"/>
                                            </p:txEl>
                                          </p:spTgt>
                                        </p:tgtEl>
                                        <p:attrNameLst>
                                          <p:attrName>ppt_x</p:attrName>
                                        </p:attrNameLst>
                                      </p:cBhvr>
                                    </p:anim>
                                    <p:anim from="0" to="-1.0" calcmode="lin" valueType="num">
                                      <p:cBhvr>
                                        <p:cTn id="50" dur="200" decel="50000" autoRev="1" fill="hold">
                                          <p:stCondLst>
                                            <p:cond delay="600"/>
                                          </p:stCondLst>
                                        </p:cTn>
                                        <p:tgtEl>
                                          <p:spTgt spid="21507">
                                            <p:txEl>
                                              <p:pRg st="3" end="3"/>
                                            </p:txEl>
                                          </p:spTgt>
                                        </p:tgtEl>
                                        <p:attrNameLst>
                                          <p:attrName>xshear</p:attrName>
                                        </p:attrNameLst>
                                      </p:cBhvr>
                                    </p:anim>
                                    <p:animScale>
                                      <p:cBhvr>
                                        <p:cTn id="51" dur="200" decel="100000" autoRev="1" fill="hold">
                                          <p:stCondLst>
                                            <p:cond delay="600"/>
                                          </p:stCondLst>
                                        </p:cTn>
                                        <p:tgtEl>
                                          <p:spTgt spid="21507">
                                            <p:txEl>
                                              <p:pRg st="3" end="3"/>
                                            </p:txEl>
                                          </p:spTgt>
                                        </p:tgtEl>
                                      </p:cBhvr>
                                      <p:from x="100000" y="100000"/>
                                      <p:to x="80000" y="100000"/>
                                    </p:animScale>
                                    <p:anim by="(#ppt_h/3+#ppt_w*0.1)" calcmode="lin" valueType="num">
                                      <p:cBhvr additive="sum">
                                        <p:cTn id="52" dur="200" decel="100000" autoRev="1" fill="hold">
                                          <p:stCondLst>
                                            <p:cond delay="600"/>
                                          </p:stCondLst>
                                        </p:cTn>
                                        <p:tgtEl>
                                          <p:spTgt spid="21507">
                                            <p:txEl>
                                              <p:pRg st="3" end="3"/>
                                            </p:txEl>
                                          </p:spTgt>
                                        </p:tgtEl>
                                        <p:attrNameLst>
                                          <p:attrName>ppt_x</p:attrName>
                                        </p:attrNameLst>
                                      </p:cBhvr>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xit" presetSubtype="4" fill="hold" nodeType="clickEffect">
                                  <p:stCondLst>
                                    <p:cond delay="0"/>
                                  </p:stCondLst>
                                  <p:childTnLst>
                                    <p:anim calcmode="lin" valueType="num">
                                      <p:cBhvr additive="base">
                                        <p:cTn id="56" dur="500"/>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57" dur="500"/>
                                        <p:tgtEl>
                                          <p:spTgt spid="21507">
                                            <p:txEl>
                                              <p:pRg st="0" end="0"/>
                                            </p:txEl>
                                          </p:spTgt>
                                        </p:tgtEl>
                                        <p:attrNameLst>
                                          <p:attrName>ppt_y</p:attrName>
                                        </p:attrNameLst>
                                      </p:cBhvr>
                                      <p:tavLst>
                                        <p:tav tm="0">
                                          <p:val>
                                            <p:strVal val="ppt_y"/>
                                          </p:val>
                                        </p:tav>
                                        <p:tav tm="100000">
                                          <p:val>
                                            <p:strVal val="1+ppt_h/2"/>
                                          </p:val>
                                        </p:tav>
                                      </p:tavLst>
                                    </p:anim>
                                    <p:set>
                                      <p:cBhvr>
                                        <p:cTn id="58" dur="1" fill="hold">
                                          <p:stCondLst>
                                            <p:cond delay="499"/>
                                          </p:stCondLst>
                                        </p:cTn>
                                        <p:tgtEl>
                                          <p:spTgt spid="21507">
                                            <p:txEl>
                                              <p:pRg st="0" end="0"/>
                                            </p:txEl>
                                          </p:spTgt>
                                        </p:tgtEl>
                                        <p:attrNameLst>
                                          <p:attrName>style.visibility</p:attrName>
                                        </p:attrNameLst>
                                      </p:cBhvr>
                                      <p:to>
                                        <p:strVal val="hidden"/>
                                      </p:to>
                                    </p:set>
                                  </p:childTnLst>
                                </p:cTn>
                              </p:par>
                              <p:par>
                                <p:cTn id="59" presetID="2" presetClass="exit" presetSubtype="4" fill="hold" nodeType="withEffect">
                                  <p:stCondLst>
                                    <p:cond delay="0"/>
                                  </p:stCondLst>
                                  <p:childTnLst>
                                    <p:anim calcmode="lin" valueType="num">
                                      <p:cBhvr additive="base">
                                        <p:cTn id="60" dur="500"/>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61" dur="500"/>
                                        <p:tgtEl>
                                          <p:spTgt spid="21507">
                                            <p:txEl>
                                              <p:pRg st="1" end="1"/>
                                            </p:txEl>
                                          </p:spTgt>
                                        </p:tgtEl>
                                        <p:attrNameLst>
                                          <p:attrName>ppt_y</p:attrName>
                                        </p:attrNameLst>
                                      </p:cBhvr>
                                      <p:tavLst>
                                        <p:tav tm="0">
                                          <p:val>
                                            <p:strVal val="ppt_y"/>
                                          </p:val>
                                        </p:tav>
                                        <p:tav tm="100000">
                                          <p:val>
                                            <p:strVal val="1+ppt_h/2"/>
                                          </p:val>
                                        </p:tav>
                                      </p:tavLst>
                                    </p:anim>
                                    <p:set>
                                      <p:cBhvr>
                                        <p:cTn id="62" dur="1" fill="hold">
                                          <p:stCondLst>
                                            <p:cond delay="499"/>
                                          </p:stCondLst>
                                        </p:cTn>
                                        <p:tgtEl>
                                          <p:spTgt spid="21507">
                                            <p:txEl>
                                              <p:pRg st="1" end="1"/>
                                            </p:txEl>
                                          </p:spTgt>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500"/>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65" dur="500"/>
                                        <p:tgtEl>
                                          <p:spTgt spid="21507">
                                            <p:txEl>
                                              <p:pRg st="2" end="2"/>
                                            </p:txEl>
                                          </p:spTgt>
                                        </p:tgtEl>
                                        <p:attrNameLst>
                                          <p:attrName>ppt_y</p:attrName>
                                        </p:attrNameLst>
                                      </p:cBhvr>
                                      <p:tavLst>
                                        <p:tav tm="0">
                                          <p:val>
                                            <p:strVal val="ppt_y"/>
                                          </p:val>
                                        </p:tav>
                                        <p:tav tm="100000">
                                          <p:val>
                                            <p:strVal val="1+ppt_h/2"/>
                                          </p:val>
                                        </p:tav>
                                      </p:tavLst>
                                    </p:anim>
                                    <p:set>
                                      <p:cBhvr>
                                        <p:cTn id="66" dur="1" fill="hold">
                                          <p:stCondLst>
                                            <p:cond delay="499"/>
                                          </p:stCondLst>
                                        </p:cTn>
                                        <p:tgtEl>
                                          <p:spTgt spid="21507">
                                            <p:txEl>
                                              <p:pRg st="2" end="2"/>
                                            </p:txEl>
                                          </p:spTgt>
                                        </p:tgtEl>
                                        <p:attrNameLst>
                                          <p:attrName>style.visibility</p:attrName>
                                        </p:attrNameLst>
                                      </p:cBhvr>
                                      <p:to>
                                        <p:strVal val="hidden"/>
                                      </p:to>
                                    </p:set>
                                  </p:childTnLst>
                                </p:cTn>
                              </p:par>
                              <p:par>
                                <p:cTn id="67" presetID="2" presetClass="exit" presetSubtype="4" fill="hold" nodeType="withEffect">
                                  <p:stCondLst>
                                    <p:cond delay="0"/>
                                  </p:stCondLst>
                                  <p:childTnLst>
                                    <p:anim calcmode="lin" valueType="num">
                                      <p:cBhvr additive="base">
                                        <p:cTn id="68" dur="500"/>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69" dur="500"/>
                                        <p:tgtEl>
                                          <p:spTgt spid="21507">
                                            <p:txEl>
                                              <p:pRg st="3" end="3"/>
                                            </p:txEl>
                                          </p:spTgt>
                                        </p:tgtEl>
                                        <p:attrNameLst>
                                          <p:attrName>ppt_y</p:attrName>
                                        </p:attrNameLst>
                                      </p:cBhvr>
                                      <p:tavLst>
                                        <p:tav tm="0">
                                          <p:val>
                                            <p:strVal val="ppt_y"/>
                                          </p:val>
                                        </p:tav>
                                        <p:tav tm="100000">
                                          <p:val>
                                            <p:strVal val="1+ppt_h/2"/>
                                          </p:val>
                                        </p:tav>
                                      </p:tavLst>
                                    </p:anim>
                                    <p:set>
                                      <p:cBhvr>
                                        <p:cTn id="70" dur="1" fill="hold">
                                          <p:stCondLst>
                                            <p:cond delay="499"/>
                                          </p:stCondLst>
                                        </p:cTn>
                                        <p:tgtEl>
                                          <p:spTgt spid="21507">
                                            <p:txEl>
                                              <p:pRg st="3" end="3"/>
                                            </p:txEl>
                                          </p:spTgt>
                                        </p:tgtEl>
                                        <p:attrNameLst>
                                          <p:attrName>style.visibility</p:attrName>
                                        </p:attrNameLst>
                                      </p:cBhvr>
                                      <p:to>
                                        <p:strVal val="hidden"/>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26" presetClass="entr" presetSubtype="0" fill="hold" nodeType="clickEffect">
                                  <p:stCondLst>
                                    <p:cond delay="0"/>
                                  </p:stCondLst>
                                  <p:childTnLst>
                                    <p:set>
                                      <p:cBhvr>
                                        <p:cTn id="74" dur="1" fill="hold">
                                          <p:stCondLst>
                                            <p:cond delay="0"/>
                                          </p:stCondLst>
                                        </p:cTn>
                                        <p:tgtEl>
                                          <p:spTgt spid="21511"/>
                                        </p:tgtEl>
                                        <p:attrNameLst>
                                          <p:attrName>style.visibility</p:attrName>
                                        </p:attrNameLst>
                                      </p:cBhvr>
                                      <p:to>
                                        <p:strVal val="visible"/>
                                      </p:to>
                                    </p:set>
                                    <p:animEffect transition="in" filter="wipe(down)">
                                      <p:cBhvr>
                                        <p:cTn id="75" dur="580">
                                          <p:stCondLst>
                                            <p:cond delay="0"/>
                                          </p:stCondLst>
                                        </p:cTn>
                                        <p:tgtEl>
                                          <p:spTgt spid="21511"/>
                                        </p:tgtEl>
                                      </p:cBhvr>
                                    </p:animEffect>
                                    <p:anim calcmode="lin" valueType="num">
                                      <p:cBhvr>
                                        <p:cTn id="76" dur="1822" tmFilter="0,0; 0.14,0.36; 0.43,0.73; 0.71,0.91; 1.0,1.0">
                                          <p:stCondLst>
                                            <p:cond delay="0"/>
                                          </p:stCondLst>
                                        </p:cTn>
                                        <p:tgtEl>
                                          <p:spTgt spid="21511"/>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1511"/>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1511"/>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1511"/>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1511"/>
                                        </p:tgtEl>
                                        <p:attrNameLst>
                                          <p:attrName>ppt_y</p:attrName>
                                        </p:attrNameLst>
                                      </p:cBhvr>
                                      <p:tavLst>
                                        <p:tav tm="0" fmla="#ppt_y-sin(pi*$)/81">
                                          <p:val>
                                            <p:fltVal val="0"/>
                                          </p:val>
                                        </p:tav>
                                        <p:tav tm="100000">
                                          <p:val>
                                            <p:fltVal val="1"/>
                                          </p:val>
                                        </p:tav>
                                      </p:tavLst>
                                    </p:anim>
                                    <p:animScale>
                                      <p:cBhvr>
                                        <p:cTn id="81" dur="26">
                                          <p:stCondLst>
                                            <p:cond delay="650"/>
                                          </p:stCondLst>
                                        </p:cTn>
                                        <p:tgtEl>
                                          <p:spTgt spid="21511"/>
                                        </p:tgtEl>
                                      </p:cBhvr>
                                      <p:to x="100000" y="60000"/>
                                    </p:animScale>
                                    <p:animScale>
                                      <p:cBhvr>
                                        <p:cTn id="82" dur="166" decel="50000">
                                          <p:stCondLst>
                                            <p:cond delay="676"/>
                                          </p:stCondLst>
                                        </p:cTn>
                                        <p:tgtEl>
                                          <p:spTgt spid="21511"/>
                                        </p:tgtEl>
                                      </p:cBhvr>
                                      <p:to x="100000" y="100000"/>
                                    </p:animScale>
                                    <p:animScale>
                                      <p:cBhvr>
                                        <p:cTn id="83" dur="26">
                                          <p:stCondLst>
                                            <p:cond delay="1312"/>
                                          </p:stCondLst>
                                        </p:cTn>
                                        <p:tgtEl>
                                          <p:spTgt spid="21511"/>
                                        </p:tgtEl>
                                      </p:cBhvr>
                                      <p:to x="100000" y="80000"/>
                                    </p:animScale>
                                    <p:animScale>
                                      <p:cBhvr>
                                        <p:cTn id="84" dur="166" decel="50000">
                                          <p:stCondLst>
                                            <p:cond delay="1338"/>
                                          </p:stCondLst>
                                        </p:cTn>
                                        <p:tgtEl>
                                          <p:spTgt spid="21511"/>
                                        </p:tgtEl>
                                      </p:cBhvr>
                                      <p:to x="100000" y="100000"/>
                                    </p:animScale>
                                    <p:animScale>
                                      <p:cBhvr>
                                        <p:cTn id="85" dur="26">
                                          <p:stCondLst>
                                            <p:cond delay="1642"/>
                                          </p:stCondLst>
                                        </p:cTn>
                                        <p:tgtEl>
                                          <p:spTgt spid="21511"/>
                                        </p:tgtEl>
                                      </p:cBhvr>
                                      <p:to x="100000" y="90000"/>
                                    </p:animScale>
                                    <p:animScale>
                                      <p:cBhvr>
                                        <p:cTn id="86" dur="166" decel="50000">
                                          <p:stCondLst>
                                            <p:cond delay="1668"/>
                                          </p:stCondLst>
                                        </p:cTn>
                                        <p:tgtEl>
                                          <p:spTgt spid="21511"/>
                                        </p:tgtEl>
                                      </p:cBhvr>
                                      <p:to x="100000" y="100000"/>
                                    </p:animScale>
                                    <p:animScale>
                                      <p:cBhvr>
                                        <p:cTn id="87" dur="26">
                                          <p:stCondLst>
                                            <p:cond delay="1808"/>
                                          </p:stCondLst>
                                        </p:cTn>
                                        <p:tgtEl>
                                          <p:spTgt spid="21511"/>
                                        </p:tgtEl>
                                      </p:cBhvr>
                                      <p:to x="100000" y="95000"/>
                                    </p:animScale>
                                    <p:animScale>
                                      <p:cBhvr>
                                        <p:cTn id="88" dur="166" decel="50000">
                                          <p:stCondLst>
                                            <p:cond delay="1834"/>
                                          </p:stCondLst>
                                        </p:cTn>
                                        <p:tgtEl>
                                          <p:spTgt spid="21511"/>
                                        </p:tgtEl>
                                      </p:cBhvr>
                                      <p:to x="100000" y="100000"/>
                                    </p:animScale>
                                  </p:childTnLst>
                                </p:cTn>
                              </p:par>
                            </p:childTnLst>
                          </p:cTn>
                        </p:par>
                      </p:childTnLst>
                    </p:cTn>
                  </p:par>
                  <p:par>
                    <p:cTn id="89" fill="hold" nodeType="clickPar">
                      <p:stCondLst>
                        <p:cond delay="indefinite"/>
                      </p:stCondLst>
                      <p:childTnLst>
                        <p:par>
                          <p:cTn id="90" fill="hold" nodeType="withGroup">
                            <p:stCondLst>
                              <p:cond delay="0"/>
                            </p:stCondLst>
                            <p:childTnLst>
                              <p:par>
                                <p:cTn id="91" presetID="49" presetClass="exit" presetSubtype="0" accel="100000" fill="hold" nodeType="clickEffect">
                                  <p:stCondLst>
                                    <p:cond delay="0"/>
                                  </p:stCondLst>
                                  <p:childTnLst>
                                    <p:anim calcmode="lin" valueType="num">
                                      <p:cBhvr>
                                        <p:cTn id="92" dur="500"/>
                                        <p:tgtEl>
                                          <p:spTgt spid="21511"/>
                                        </p:tgtEl>
                                        <p:attrNameLst>
                                          <p:attrName>ppt_w</p:attrName>
                                        </p:attrNameLst>
                                      </p:cBhvr>
                                      <p:tavLst>
                                        <p:tav tm="0">
                                          <p:val>
                                            <p:strVal val="ppt_w"/>
                                          </p:val>
                                        </p:tav>
                                        <p:tav tm="100000">
                                          <p:val>
                                            <p:fltVal val="0"/>
                                          </p:val>
                                        </p:tav>
                                      </p:tavLst>
                                    </p:anim>
                                    <p:anim calcmode="lin" valueType="num">
                                      <p:cBhvr>
                                        <p:cTn id="93" dur="500"/>
                                        <p:tgtEl>
                                          <p:spTgt spid="21511"/>
                                        </p:tgtEl>
                                        <p:attrNameLst>
                                          <p:attrName>ppt_h</p:attrName>
                                        </p:attrNameLst>
                                      </p:cBhvr>
                                      <p:tavLst>
                                        <p:tav tm="0">
                                          <p:val>
                                            <p:strVal val="ppt_h"/>
                                          </p:val>
                                        </p:tav>
                                        <p:tav tm="100000">
                                          <p:val>
                                            <p:fltVal val="0"/>
                                          </p:val>
                                        </p:tav>
                                      </p:tavLst>
                                    </p:anim>
                                    <p:anim calcmode="lin" valueType="num">
                                      <p:cBhvr>
                                        <p:cTn id="94" dur="500"/>
                                        <p:tgtEl>
                                          <p:spTgt spid="21511"/>
                                        </p:tgtEl>
                                        <p:attrNameLst>
                                          <p:attrName>style.rotation</p:attrName>
                                        </p:attrNameLst>
                                      </p:cBhvr>
                                      <p:tavLst>
                                        <p:tav tm="0">
                                          <p:val>
                                            <p:fltVal val="0"/>
                                          </p:val>
                                        </p:tav>
                                        <p:tav tm="100000">
                                          <p:val>
                                            <p:fltVal val="360"/>
                                          </p:val>
                                        </p:tav>
                                      </p:tavLst>
                                    </p:anim>
                                    <p:animEffect transition="out" filter="fade">
                                      <p:cBhvr>
                                        <p:cTn id="95" dur="500"/>
                                        <p:tgtEl>
                                          <p:spTgt spid="21511"/>
                                        </p:tgtEl>
                                      </p:cBhvr>
                                    </p:animEffect>
                                    <p:set>
                                      <p:cBhvr>
                                        <p:cTn id="96" dur="1" fill="hold">
                                          <p:stCondLst>
                                            <p:cond delay="499"/>
                                          </p:stCondLst>
                                        </p:cTn>
                                        <p:tgtEl>
                                          <p:spTgt spid="21511"/>
                                        </p:tgtEl>
                                        <p:attrNameLst>
                                          <p:attrName>style.visibility</p:attrName>
                                        </p:attrNameLst>
                                      </p:cBhvr>
                                      <p:to>
                                        <p:strVal val="hidden"/>
                                      </p:to>
                                    </p:set>
                                  </p:childTnLst>
                                </p:cTn>
                              </p:par>
                            </p:childTnLst>
                          </p:cTn>
                        </p:par>
                      </p:childTnLst>
                    </p:cTn>
                  </p:par>
                  <p:par>
                    <p:cTn id="97" fill="hold" nodeType="clickPar">
                      <p:stCondLst>
                        <p:cond delay="indefinite"/>
                      </p:stCondLst>
                      <p:childTnLst>
                        <p:par>
                          <p:cTn id="98" fill="hold" nodeType="withGroup">
                            <p:stCondLst>
                              <p:cond delay="0"/>
                            </p:stCondLst>
                            <p:childTnLst>
                              <p:par>
                                <p:cTn id="99" presetID="56" presetClass="entr" presetSubtype="0" fill="hold" nodeType="clickEffect">
                                  <p:stCondLst>
                                    <p:cond delay="0"/>
                                  </p:stCondLst>
                                  <p:iterate type="lt">
                                    <p:tmPct val="10000"/>
                                  </p:iterate>
                                  <p:childTnLst>
                                    <p:set>
                                      <p:cBhvr>
                                        <p:cTn id="100" dur="1" fill="hold">
                                          <p:stCondLst>
                                            <p:cond delay="0"/>
                                          </p:stCondLst>
                                        </p:cTn>
                                        <p:tgtEl>
                                          <p:spTgt spid="21507">
                                            <p:txEl>
                                              <p:pRg st="4" end="4"/>
                                            </p:txEl>
                                          </p:spTgt>
                                        </p:tgtEl>
                                        <p:attrNameLst>
                                          <p:attrName>style.visibility</p:attrName>
                                        </p:attrNameLst>
                                      </p:cBhvr>
                                      <p:to>
                                        <p:strVal val="visible"/>
                                      </p:to>
                                    </p:set>
                                    <p:anim by="(-#ppt_w*2)" calcmode="lin" valueType="num">
                                      <p:cBhvr rctx="PPT">
                                        <p:cTn id="101" dur="500" autoRev="1" fill="hold">
                                          <p:stCondLst>
                                            <p:cond delay="0"/>
                                          </p:stCondLst>
                                        </p:cTn>
                                        <p:tgtEl>
                                          <p:spTgt spid="21507">
                                            <p:txEl>
                                              <p:pRg st="4" end="4"/>
                                            </p:txEl>
                                          </p:spTgt>
                                        </p:tgtEl>
                                        <p:attrNameLst>
                                          <p:attrName>ppt_w</p:attrName>
                                        </p:attrNameLst>
                                      </p:cBhvr>
                                    </p:anim>
                                    <p:anim by="(#ppt_w*0.50)" calcmode="lin" valueType="num">
                                      <p:cBhvr>
                                        <p:cTn id="102" dur="500" decel="50000" autoRev="1" fill="hold">
                                          <p:stCondLst>
                                            <p:cond delay="0"/>
                                          </p:stCondLst>
                                        </p:cTn>
                                        <p:tgtEl>
                                          <p:spTgt spid="21507">
                                            <p:txEl>
                                              <p:pRg st="4" end="4"/>
                                            </p:txEl>
                                          </p:spTgt>
                                        </p:tgtEl>
                                        <p:attrNameLst>
                                          <p:attrName>ppt_x</p:attrName>
                                        </p:attrNameLst>
                                      </p:cBhvr>
                                    </p:anim>
                                    <p:anim from="(-#ppt_h/2)" to="(#ppt_y)" calcmode="lin" valueType="num">
                                      <p:cBhvr>
                                        <p:cTn id="103" dur="1000" fill="hold">
                                          <p:stCondLst>
                                            <p:cond delay="0"/>
                                          </p:stCondLst>
                                        </p:cTn>
                                        <p:tgtEl>
                                          <p:spTgt spid="21507">
                                            <p:txEl>
                                              <p:pRg st="4" end="4"/>
                                            </p:txEl>
                                          </p:spTgt>
                                        </p:tgtEl>
                                        <p:attrNameLst>
                                          <p:attrName>ppt_y</p:attrName>
                                        </p:attrNameLst>
                                      </p:cBhvr>
                                    </p:anim>
                                    <p:animRot by="21600000">
                                      <p:cBhvr>
                                        <p:cTn id="104" dur="1000" fill="hold">
                                          <p:stCondLst>
                                            <p:cond delay="0"/>
                                          </p:stCondLst>
                                        </p:cTn>
                                        <p:tgtEl>
                                          <p:spTgt spid="21507">
                                            <p:txEl>
                                              <p:pRg st="4" end="4"/>
                                            </p:txEl>
                                          </p:spTgt>
                                        </p:tgtEl>
                                        <p:attrNameLst>
                                          <p:attrName>r</p:attrName>
                                        </p:attrNameLst>
                                      </p:cBhvr>
                                    </p:animRot>
                                  </p:childTnLst>
                                </p:cTn>
                              </p:par>
                              <p:par>
                                <p:cTn id="105" presetID="56" presetClass="entr" presetSubtype="0" fill="hold" nodeType="withEffect">
                                  <p:stCondLst>
                                    <p:cond delay="0"/>
                                  </p:stCondLst>
                                  <p:iterate type="lt">
                                    <p:tmPct val="10000"/>
                                  </p:iterate>
                                  <p:childTnLst>
                                    <p:set>
                                      <p:cBhvr>
                                        <p:cTn id="106" dur="1" fill="hold">
                                          <p:stCondLst>
                                            <p:cond delay="0"/>
                                          </p:stCondLst>
                                        </p:cTn>
                                        <p:tgtEl>
                                          <p:spTgt spid="21507">
                                            <p:txEl>
                                              <p:pRg st="5" end="5"/>
                                            </p:txEl>
                                          </p:spTgt>
                                        </p:tgtEl>
                                        <p:attrNameLst>
                                          <p:attrName>style.visibility</p:attrName>
                                        </p:attrNameLst>
                                      </p:cBhvr>
                                      <p:to>
                                        <p:strVal val="visible"/>
                                      </p:to>
                                    </p:set>
                                    <p:anim by="(-#ppt_w*2)" calcmode="lin" valueType="num">
                                      <p:cBhvr rctx="PPT">
                                        <p:cTn id="107" dur="500" autoRev="1" fill="hold">
                                          <p:stCondLst>
                                            <p:cond delay="0"/>
                                          </p:stCondLst>
                                        </p:cTn>
                                        <p:tgtEl>
                                          <p:spTgt spid="21507">
                                            <p:txEl>
                                              <p:pRg st="5" end="5"/>
                                            </p:txEl>
                                          </p:spTgt>
                                        </p:tgtEl>
                                        <p:attrNameLst>
                                          <p:attrName>ppt_w</p:attrName>
                                        </p:attrNameLst>
                                      </p:cBhvr>
                                    </p:anim>
                                    <p:anim by="(#ppt_w*0.50)" calcmode="lin" valueType="num">
                                      <p:cBhvr>
                                        <p:cTn id="108" dur="500" decel="50000" autoRev="1" fill="hold">
                                          <p:stCondLst>
                                            <p:cond delay="0"/>
                                          </p:stCondLst>
                                        </p:cTn>
                                        <p:tgtEl>
                                          <p:spTgt spid="21507">
                                            <p:txEl>
                                              <p:pRg st="5" end="5"/>
                                            </p:txEl>
                                          </p:spTgt>
                                        </p:tgtEl>
                                        <p:attrNameLst>
                                          <p:attrName>ppt_x</p:attrName>
                                        </p:attrNameLst>
                                      </p:cBhvr>
                                    </p:anim>
                                    <p:anim from="(-#ppt_h/2)" to="(#ppt_y)" calcmode="lin" valueType="num">
                                      <p:cBhvr>
                                        <p:cTn id="109" dur="1000" fill="hold">
                                          <p:stCondLst>
                                            <p:cond delay="0"/>
                                          </p:stCondLst>
                                        </p:cTn>
                                        <p:tgtEl>
                                          <p:spTgt spid="21507">
                                            <p:txEl>
                                              <p:pRg st="5" end="5"/>
                                            </p:txEl>
                                          </p:spTgt>
                                        </p:tgtEl>
                                        <p:attrNameLst>
                                          <p:attrName>ppt_y</p:attrName>
                                        </p:attrNameLst>
                                      </p:cBhvr>
                                    </p:anim>
                                    <p:animRot by="21600000">
                                      <p:cBhvr>
                                        <p:cTn id="110" dur="1000" fill="hold">
                                          <p:stCondLst>
                                            <p:cond delay="0"/>
                                          </p:stCondLst>
                                        </p:cTn>
                                        <p:tgtEl>
                                          <p:spTgt spid="21507">
                                            <p:txEl>
                                              <p:pRg st="5" end="5"/>
                                            </p:txEl>
                                          </p:spTgt>
                                        </p:tgtEl>
                                        <p:attrNameLst>
                                          <p:attrName>r</p:attrName>
                                        </p:attrNameLst>
                                      </p:cBhvr>
                                    </p:animRot>
                                  </p:childTnLst>
                                </p:cTn>
                              </p:par>
                              <p:par>
                                <p:cTn id="111" presetID="56" presetClass="entr" presetSubtype="0" fill="hold" nodeType="withEffect">
                                  <p:stCondLst>
                                    <p:cond delay="0"/>
                                  </p:stCondLst>
                                  <p:iterate type="lt">
                                    <p:tmPct val="10000"/>
                                  </p:iterate>
                                  <p:childTnLst>
                                    <p:set>
                                      <p:cBhvr>
                                        <p:cTn id="112" dur="1" fill="hold">
                                          <p:stCondLst>
                                            <p:cond delay="0"/>
                                          </p:stCondLst>
                                        </p:cTn>
                                        <p:tgtEl>
                                          <p:spTgt spid="21507">
                                            <p:txEl>
                                              <p:pRg st="6" end="6"/>
                                            </p:txEl>
                                          </p:spTgt>
                                        </p:tgtEl>
                                        <p:attrNameLst>
                                          <p:attrName>style.visibility</p:attrName>
                                        </p:attrNameLst>
                                      </p:cBhvr>
                                      <p:to>
                                        <p:strVal val="visible"/>
                                      </p:to>
                                    </p:set>
                                    <p:anim by="(-#ppt_w*2)" calcmode="lin" valueType="num">
                                      <p:cBhvr rctx="PPT">
                                        <p:cTn id="113" dur="500" autoRev="1" fill="hold">
                                          <p:stCondLst>
                                            <p:cond delay="0"/>
                                          </p:stCondLst>
                                        </p:cTn>
                                        <p:tgtEl>
                                          <p:spTgt spid="21507">
                                            <p:txEl>
                                              <p:pRg st="6" end="6"/>
                                            </p:txEl>
                                          </p:spTgt>
                                        </p:tgtEl>
                                        <p:attrNameLst>
                                          <p:attrName>ppt_w</p:attrName>
                                        </p:attrNameLst>
                                      </p:cBhvr>
                                    </p:anim>
                                    <p:anim by="(#ppt_w*0.50)" calcmode="lin" valueType="num">
                                      <p:cBhvr>
                                        <p:cTn id="114" dur="500" decel="50000" autoRev="1" fill="hold">
                                          <p:stCondLst>
                                            <p:cond delay="0"/>
                                          </p:stCondLst>
                                        </p:cTn>
                                        <p:tgtEl>
                                          <p:spTgt spid="21507">
                                            <p:txEl>
                                              <p:pRg st="6" end="6"/>
                                            </p:txEl>
                                          </p:spTgt>
                                        </p:tgtEl>
                                        <p:attrNameLst>
                                          <p:attrName>ppt_x</p:attrName>
                                        </p:attrNameLst>
                                      </p:cBhvr>
                                    </p:anim>
                                    <p:anim from="(-#ppt_h/2)" to="(#ppt_y)" calcmode="lin" valueType="num">
                                      <p:cBhvr>
                                        <p:cTn id="115" dur="1000" fill="hold">
                                          <p:stCondLst>
                                            <p:cond delay="0"/>
                                          </p:stCondLst>
                                        </p:cTn>
                                        <p:tgtEl>
                                          <p:spTgt spid="21507">
                                            <p:txEl>
                                              <p:pRg st="6" end="6"/>
                                            </p:txEl>
                                          </p:spTgt>
                                        </p:tgtEl>
                                        <p:attrNameLst>
                                          <p:attrName>ppt_y</p:attrName>
                                        </p:attrNameLst>
                                      </p:cBhvr>
                                    </p:anim>
                                    <p:animRot by="21600000">
                                      <p:cBhvr>
                                        <p:cTn id="116" dur="1000" fill="hold">
                                          <p:stCondLst>
                                            <p:cond delay="0"/>
                                          </p:stCondLst>
                                        </p:cTn>
                                        <p:tgtEl>
                                          <p:spTgt spid="21507">
                                            <p:txEl>
                                              <p:pRg st="6" end="6"/>
                                            </p:txEl>
                                          </p:spTgt>
                                        </p:tgtEl>
                                        <p:attrNameLst>
                                          <p:attrName>r</p:attrName>
                                        </p:attrNameLst>
                                      </p:cBhvr>
                                    </p:animRot>
                                  </p:childTnLst>
                                </p:cTn>
                              </p:par>
                              <p:par>
                                <p:cTn id="117" presetID="56" presetClass="entr" presetSubtype="0" fill="hold" nodeType="withEffect">
                                  <p:stCondLst>
                                    <p:cond delay="0"/>
                                  </p:stCondLst>
                                  <p:iterate type="lt">
                                    <p:tmPct val="10000"/>
                                  </p:iterate>
                                  <p:childTnLst>
                                    <p:set>
                                      <p:cBhvr>
                                        <p:cTn id="118" dur="1" fill="hold">
                                          <p:stCondLst>
                                            <p:cond delay="0"/>
                                          </p:stCondLst>
                                        </p:cTn>
                                        <p:tgtEl>
                                          <p:spTgt spid="21507">
                                            <p:txEl>
                                              <p:pRg st="7" end="7"/>
                                            </p:txEl>
                                          </p:spTgt>
                                        </p:tgtEl>
                                        <p:attrNameLst>
                                          <p:attrName>style.visibility</p:attrName>
                                        </p:attrNameLst>
                                      </p:cBhvr>
                                      <p:to>
                                        <p:strVal val="visible"/>
                                      </p:to>
                                    </p:set>
                                    <p:anim by="(-#ppt_w*2)" calcmode="lin" valueType="num">
                                      <p:cBhvr rctx="PPT">
                                        <p:cTn id="119" dur="500" autoRev="1" fill="hold">
                                          <p:stCondLst>
                                            <p:cond delay="0"/>
                                          </p:stCondLst>
                                        </p:cTn>
                                        <p:tgtEl>
                                          <p:spTgt spid="21507">
                                            <p:txEl>
                                              <p:pRg st="7" end="7"/>
                                            </p:txEl>
                                          </p:spTgt>
                                        </p:tgtEl>
                                        <p:attrNameLst>
                                          <p:attrName>ppt_w</p:attrName>
                                        </p:attrNameLst>
                                      </p:cBhvr>
                                    </p:anim>
                                    <p:anim by="(#ppt_w*0.50)" calcmode="lin" valueType="num">
                                      <p:cBhvr>
                                        <p:cTn id="120" dur="500" decel="50000" autoRev="1" fill="hold">
                                          <p:stCondLst>
                                            <p:cond delay="0"/>
                                          </p:stCondLst>
                                        </p:cTn>
                                        <p:tgtEl>
                                          <p:spTgt spid="21507">
                                            <p:txEl>
                                              <p:pRg st="7" end="7"/>
                                            </p:txEl>
                                          </p:spTgt>
                                        </p:tgtEl>
                                        <p:attrNameLst>
                                          <p:attrName>ppt_x</p:attrName>
                                        </p:attrNameLst>
                                      </p:cBhvr>
                                    </p:anim>
                                    <p:anim from="(-#ppt_h/2)" to="(#ppt_y)" calcmode="lin" valueType="num">
                                      <p:cBhvr>
                                        <p:cTn id="121" dur="1000" fill="hold">
                                          <p:stCondLst>
                                            <p:cond delay="0"/>
                                          </p:stCondLst>
                                        </p:cTn>
                                        <p:tgtEl>
                                          <p:spTgt spid="21507">
                                            <p:txEl>
                                              <p:pRg st="7" end="7"/>
                                            </p:txEl>
                                          </p:spTgt>
                                        </p:tgtEl>
                                        <p:attrNameLst>
                                          <p:attrName>ppt_y</p:attrName>
                                        </p:attrNameLst>
                                      </p:cBhvr>
                                    </p:anim>
                                    <p:animRot by="21600000">
                                      <p:cBhvr>
                                        <p:cTn id="122" dur="1000" fill="hold">
                                          <p:stCondLst>
                                            <p:cond delay="0"/>
                                          </p:stCondLst>
                                        </p:cTn>
                                        <p:tgtEl>
                                          <p:spTgt spid="21507">
                                            <p:txEl>
                                              <p:pRg st="7" end="7"/>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9CBB2D9B-05C1-4106-B7FC-13DB45892D2D}" type="slidenum">
              <a:rPr lang="en-US" sz="1400" smtClean="0"/>
              <a:pPr/>
              <a:t>24</a:t>
            </a:fld>
            <a:endParaRPr lang="en-US" sz="1400" smtClean="0"/>
          </a:p>
        </p:txBody>
      </p:sp>
      <p:sp>
        <p:nvSpPr>
          <p:cNvPr id="21507" name="Rectangle 3"/>
          <p:cNvSpPr>
            <a:spLocks noGrp="1" noChangeArrowheads="1"/>
          </p:cNvSpPr>
          <p:nvPr>
            <p:ph type="body" idx="1"/>
          </p:nvPr>
        </p:nvSpPr>
        <p:spPr>
          <a:xfrm>
            <a:off x="685800" y="1143000"/>
            <a:ext cx="7772400" cy="4953000"/>
          </a:xfrm>
        </p:spPr>
        <p:txBody>
          <a:bodyPr/>
          <a:lstStyle/>
          <a:p>
            <a:pPr eaLnBrk="1" hangingPunct="1">
              <a:lnSpc>
                <a:spcPct val="90000"/>
              </a:lnSpc>
            </a:pPr>
            <a:r>
              <a:rPr lang="en-US" smtClean="0"/>
              <a:t>When the environment changes, natural selection often favors different traits in a species</a:t>
            </a:r>
          </a:p>
          <a:p>
            <a:pPr eaLnBrk="1" hangingPunct="1">
              <a:lnSpc>
                <a:spcPct val="90000"/>
              </a:lnSpc>
            </a:pPr>
            <a:r>
              <a:rPr lang="en-US" b="1" i="1" smtClean="0">
                <a:solidFill>
                  <a:srgbClr val="FF0000"/>
                </a:solidFill>
              </a:rPr>
              <a:t>Biston betularia</a:t>
            </a:r>
            <a:r>
              <a:rPr lang="en-US" b="1" smtClean="0">
                <a:solidFill>
                  <a:srgbClr val="FF0000"/>
                </a:solidFill>
              </a:rPr>
              <a:t>:</a:t>
            </a:r>
            <a:r>
              <a:rPr lang="en-US" smtClean="0"/>
              <a:t>  peppered moth</a:t>
            </a:r>
          </a:p>
          <a:p>
            <a:pPr lvl="1" eaLnBrk="1" hangingPunct="1">
              <a:lnSpc>
                <a:spcPct val="90000"/>
              </a:lnSpc>
            </a:pPr>
            <a:r>
              <a:rPr lang="en-US" sz="3200" smtClean="0"/>
              <a:t>Light gray with black specks to jet black coloration</a:t>
            </a:r>
          </a:p>
          <a:p>
            <a:pPr lvl="1" eaLnBrk="1" hangingPunct="1">
              <a:lnSpc>
                <a:spcPct val="90000"/>
              </a:lnSpc>
            </a:pPr>
            <a:r>
              <a:rPr lang="en-US" sz="3200" smtClean="0"/>
              <a:t>Black individuals have the dominant allele</a:t>
            </a:r>
          </a:p>
          <a:p>
            <a:pPr lvl="1" eaLnBrk="1" hangingPunct="1">
              <a:lnSpc>
                <a:spcPct val="90000"/>
              </a:lnSpc>
            </a:pPr>
            <a:r>
              <a:rPr lang="en-US" sz="3200" smtClean="0"/>
              <a:t>Dominant allele was rare in the population until 1850s</a:t>
            </a:r>
          </a:p>
        </p:txBody>
      </p:sp>
      <p:sp>
        <p:nvSpPr>
          <p:cNvPr id="27652" name="Rectangle 4"/>
          <p:cNvSpPr>
            <a:spLocks noGrp="1" noChangeArrowheads="1"/>
          </p:cNvSpPr>
          <p:nvPr>
            <p:ph type="title"/>
          </p:nvPr>
        </p:nvSpPr>
        <p:spPr>
          <a:xfrm>
            <a:off x="685800" y="304800"/>
            <a:ext cx="7772400" cy="8382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5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15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150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15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2"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143F3E0-D114-49F5-939D-0349AD4C3263}" type="slidenum">
              <a:rPr lang="en-US" sz="1400" smtClean="0"/>
              <a:pPr/>
              <a:t>25</a:t>
            </a:fld>
            <a:endParaRPr lang="en-US" sz="1400" smtClean="0"/>
          </a:p>
        </p:txBody>
      </p:sp>
      <p:sp>
        <p:nvSpPr>
          <p:cNvPr id="28675" name="Rectangle 3"/>
          <p:cNvSpPr>
            <a:spLocks noGrp="1" noChangeArrowheads="1"/>
          </p:cNvSpPr>
          <p:nvPr>
            <p:ph type="body" idx="1"/>
          </p:nvPr>
        </p:nvSpPr>
        <p:spPr>
          <a:xfrm>
            <a:off x="685800" y="1219200"/>
            <a:ext cx="7772400" cy="4876800"/>
          </a:xfrm>
        </p:spPr>
        <p:txBody>
          <a:bodyPr/>
          <a:lstStyle/>
          <a:p>
            <a:pPr eaLnBrk="1" hangingPunct="1"/>
            <a:r>
              <a:rPr lang="en-US" smtClean="0"/>
              <a:t>J.W. Tutt hypothesized that light-colored moths declined because of predation</a:t>
            </a:r>
          </a:p>
          <a:p>
            <a:pPr eaLnBrk="1" hangingPunct="1"/>
            <a:r>
              <a:rPr lang="en-US" smtClean="0"/>
              <a:t>Light moths were easily seen by birds on darkened (sooty) trees</a:t>
            </a:r>
          </a:p>
        </p:txBody>
      </p:sp>
      <p:sp>
        <p:nvSpPr>
          <p:cNvPr id="28676" name="Rectangle 4"/>
          <p:cNvSpPr>
            <a:spLocks noGrp="1" noChangeArrowheads="1"/>
          </p:cNvSpPr>
          <p:nvPr>
            <p:ph type="title"/>
          </p:nvPr>
        </p:nvSpPr>
        <p:spPr>
          <a:xfrm>
            <a:off x="685800" y="228600"/>
            <a:ext cx="7772400" cy="8382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pic>
        <p:nvPicPr>
          <p:cNvPr id="28677"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5443"/>
          <a:stretch>
            <a:fillRect/>
          </a:stretch>
        </p:blipFill>
        <p:spPr bwMode="auto">
          <a:xfrm>
            <a:off x="685800" y="3886200"/>
            <a:ext cx="76962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endParaRPr lang="en-US" smtClean="0"/>
          </a:p>
        </p:txBody>
      </p:sp>
      <p:sp>
        <p:nvSpPr>
          <p:cNvPr id="29699" name="Content Placeholder 2"/>
          <p:cNvSpPr>
            <a:spLocks noGrp="1"/>
          </p:cNvSpPr>
          <p:nvPr>
            <p:ph idx="1"/>
          </p:nvPr>
        </p:nvSpPr>
        <p:spPr/>
        <p:txBody>
          <a:bodyPr/>
          <a:lstStyle/>
          <a:p>
            <a:r>
              <a:rPr lang="en-US" smtClean="0">
                <a:hlinkClick r:id="rId2"/>
              </a:rPr>
              <a:t>http://www.techapps.net/interactives/peppermoths.htm</a:t>
            </a:r>
            <a:endParaRPr lang="en-US" smtClean="0"/>
          </a:p>
        </p:txBody>
      </p:sp>
      <p:sp>
        <p:nvSpPr>
          <p:cNvPr id="2970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A33897F7-8614-48FC-A4EE-3BAD360E524A}" type="slidenum">
              <a:rPr lang="en-US" sz="1400" smtClean="0"/>
              <a:pPr/>
              <a:t>26</a:t>
            </a:fld>
            <a:endParaRPr lang="en-US" sz="14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A7532B21-69DA-4904-8774-3C5E70628558}" type="slidenum">
              <a:rPr lang="en-US" sz="1400" smtClean="0"/>
              <a:pPr/>
              <a:t>27</a:t>
            </a:fld>
            <a:endParaRPr lang="en-US" sz="1400" smtClean="0"/>
          </a:p>
        </p:txBody>
      </p:sp>
      <p:sp>
        <p:nvSpPr>
          <p:cNvPr id="30723" name="Rectangle 9"/>
          <p:cNvSpPr>
            <a:spLocks noGrp="1" noChangeArrowheads="1"/>
          </p:cNvSpPr>
          <p:nvPr>
            <p:ph type="title"/>
          </p:nvPr>
        </p:nvSpPr>
        <p:spPr>
          <a:xfrm>
            <a:off x="685800" y="228600"/>
            <a:ext cx="7772400" cy="8382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sp>
        <p:nvSpPr>
          <p:cNvPr id="23562" name="Rectangle 10"/>
          <p:cNvSpPr>
            <a:spLocks noGrp="1" noChangeArrowheads="1"/>
          </p:cNvSpPr>
          <p:nvPr>
            <p:ph type="body" idx="1"/>
          </p:nvPr>
        </p:nvSpPr>
        <p:spPr>
          <a:xfrm>
            <a:off x="609600" y="1371600"/>
            <a:ext cx="7772400" cy="4648200"/>
          </a:xfrm>
        </p:spPr>
        <p:txBody>
          <a:bodyPr/>
          <a:lstStyle/>
          <a:p>
            <a:pPr eaLnBrk="1" hangingPunct="1"/>
            <a:r>
              <a:rPr lang="en-US" smtClean="0"/>
              <a:t>Bernard Kettlewell tested the hypothesis</a:t>
            </a:r>
          </a:p>
          <a:p>
            <a:pPr lvl="1" eaLnBrk="1" hangingPunct="1"/>
            <a:r>
              <a:rPr lang="en-US" sz="3200" smtClean="0"/>
              <a:t>Dark tree trunks = more dark-colored moths survived</a:t>
            </a:r>
          </a:p>
          <a:p>
            <a:pPr lvl="1" eaLnBrk="1" hangingPunct="1"/>
            <a:r>
              <a:rPr lang="en-US" sz="3200" smtClean="0"/>
              <a:t>Light tree trunks = more light-colored moths survived</a:t>
            </a:r>
          </a:p>
          <a:p>
            <a:pPr eaLnBrk="1" hangingPunct="1"/>
            <a:r>
              <a:rPr lang="en-US" smtClean="0"/>
              <a:t>When environmental conditions reverse, so does selection pressure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56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56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56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356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2" grpId="0" build="p" bldLvl="2"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CED403BC-CE19-4C5F-AA0B-1F2D1141D20C}" type="slidenum">
              <a:rPr lang="en-US" sz="1400" smtClean="0"/>
              <a:pPr/>
              <a:t>28</a:t>
            </a:fld>
            <a:endParaRPr lang="en-US" sz="1400" smtClean="0"/>
          </a:p>
        </p:txBody>
      </p:sp>
      <p:sp>
        <p:nvSpPr>
          <p:cNvPr id="24579" name="Rectangle 3"/>
          <p:cNvSpPr>
            <a:spLocks noGrp="1" noChangeArrowheads="1"/>
          </p:cNvSpPr>
          <p:nvPr>
            <p:ph type="body" idx="1"/>
          </p:nvPr>
        </p:nvSpPr>
        <p:spPr>
          <a:xfrm>
            <a:off x="685800" y="1676400"/>
            <a:ext cx="7772400" cy="4495800"/>
          </a:xfrm>
        </p:spPr>
        <p:txBody>
          <a:bodyPr/>
          <a:lstStyle/>
          <a:p>
            <a:pPr eaLnBrk="1" hangingPunct="1"/>
            <a:r>
              <a:rPr lang="en-US" b="1" smtClean="0">
                <a:solidFill>
                  <a:srgbClr val="FF0000"/>
                </a:solidFill>
              </a:rPr>
              <a:t>Industrial melanism:</a:t>
            </a:r>
            <a:r>
              <a:rPr lang="en-US" smtClean="0"/>
              <a:t>  phenomenon in which darker individuals come to predominate over lighter ones</a:t>
            </a:r>
          </a:p>
          <a:p>
            <a:pPr eaLnBrk="1" hangingPunct="1"/>
            <a:r>
              <a:rPr lang="en-US" b="1" smtClean="0">
                <a:solidFill>
                  <a:srgbClr val="FF0000"/>
                </a:solidFill>
              </a:rPr>
              <a:t>Pollution control</a:t>
            </a:r>
            <a:r>
              <a:rPr lang="en-US" b="1" smtClean="0">
                <a:solidFill>
                  <a:srgbClr val="3C0955"/>
                </a:solidFill>
              </a:rPr>
              <a:t> </a:t>
            </a:r>
            <a:r>
              <a:rPr lang="en-US" smtClean="0"/>
              <a:t>resulted in lichen growing on trees and bark color being lighter again</a:t>
            </a:r>
          </a:p>
          <a:p>
            <a:pPr eaLnBrk="1" hangingPunct="1"/>
            <a:r>
              <a:rPr lang="en-US" smtClean="0"/>
              <a:t>Light-colored peppered moths now are dominant in the population</a:t>
            </a:r>
          </a:p>
        </p:txBody>
      </p:sp>
      <p:sp>
        <p:nvSpPr>
          <p:cNvPr id="31748" name="Rectangle 5"/>
          <p:cNvSpPr>
            <a:spLocks noGrp="1" noChangeArrowheads="1"/>
          </p:cNvSpPr>
          <p:nvPr>
            <p:ph type="title"/>
          </p:nvPr>
        </p:nvSpPr>
        <p:spPr>
          <a:xfrm>
            <a:off x="6858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5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5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B034D380-83B8-4873-BE36-6FEC817C5186}" type="slidenum">
              <a:rPr lang="en-US" sz="1400" smtClean="0"/>
              <a:pPr/>
              <a:t>29</a:t>
            </a:fld>
            <a:endParaRPr lang="en-US" sz="1400" smtClean="0"/>
          </a:p>
        </p:txBody>
      </p:sp>
      <p:sp>
        <p:nvSpPr>
          <p:cNvPr id="25603" name="Rectangle 3"/>
          <p:cNvSpPr>
            <a:spLocks noGrp="1" noChangeArrowheads="1"/>
          </p:cNvSpPr>
          <p:nvPr>
            <p:ph type="body" idx="1"/>
          </p:nvPr>
        </p:nvSpPr>
        <p:spPr>
          <a:xfrm>
            <a:off x="838200" y="1143000"/>
            <a:ext cx="3581400" cy="5181600"/>
          </a:xfrm>
        </p:spPr>
        <p:txBody>
          <a:bodyPr/>
          <a:lstStyle/>
          <a:p>
            <a:pPr eaLnBrk="1" hangingPunct="1"/>
            <a:r>
              <a:rPr lang="en-US" smtClean="0"/>
              <a:t>The agent of selection may be difficult to pin down</a:t>
            </a:r>
          </a:p>
          <a:p>
            <a:pPr eaLnBrk="1" hangingPunct="1"/>
            <a:r>
              <a:rPr lang="en-US" smtClean="0"/>
              <a:t>Could poisoning by pollution be the agent of natural selection?</a:t>
            </a:r>
          </a:p>
        </p:txBody>
      </p:sp>
      <p:pic>
        <p:nvPicPr>
          <p:cNvPr id="32772"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3847"/>
          <a:stretch>
            <a:fillRect/>
          </a:stretch>
        </p:blipFill>
        <p:spPr bwMode="auto">
          <a:xfrm>
            <a:off x="4724400" y="1219200"/>
            <a:ext cx="36385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 Box 6"/>
          <p:cNvSpPr txBox="1">
            <a:spLocks noChangeArrowheads="1"/>
          </p:cNvSpPr>
          <p:nvPr/>
        </p:nvSpPr>
        <p:spPr bwMode="auto">
          <a:xfrm>
            <a:off x="4495800" y="5105400"/>
            <a:ext cx="3733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spcBef>
                <a:spcPct val="50000"/>
              </a:spcBef>
            </a:pPr>
            <a:r>
              <a:rPr lang="en-US"/>
              <a:t>Selection against melanism</a:t>
            </a:r>
          </a:p>
        </p:txBody>
      </p:sp>
      <p:sp>
        <p:nvSpPr>
          <p:cNvPr id="32774" name="Rectangle 8"/>
          <p:cNvSpPr>
            <a:spLocks noGrp="1" noChangeArrowheads="1"/>
          </p:cNvSpPr>
          <p:nvPr>
            <p:ph type="title"/>
          </p:nvPr>
        </p:nvSpPr>
        <p:spPr>
          <a:xfrm>
            <a:off x="685800" y="228600"/>
            <a:ext cx="7772400" cy="8382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6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6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0"/>
            <a:ext cx="8001000" cy="1143000"/>
          </a:xfrm>
        </p:spPr>
        <p:txBody>
          <a:bodyPr/>
          <a:lstStyle/>
          <a:p>
            <a:r>
              <a:rPr lang="en-US" sz="4000" smtClean="0"/>
              <a:t>Inheritance of Acquired Characteristics</a:t>
            </a:r>
          </a:p>
        </p:txBody>
      </p:sp>
      <p:sp>
        <p:nvSpPr>
          <p:cNvPr id="9219" name="Rectangle 3"/>
          <p:cNvSpPr>
            <a:spLocks noGrp="1" noChangeArrowheads="1"/>
          </p:cNvSpPr>
          <p:nvPr>
            <p:ph type="body" idx="1"/>
          </p:nvPr>
        </p:nvSpPr>
        <p:spPr/>
        <p:txBody>
          <a:bodyPr/>
          <a:lstStyle/>
          <a:p>
            <a:r>
              <a:rPr lang="en-US" smtClean="0"/>
              <a:t>Widely accepted in early 1800s – believed organisms develop new organs or modify existing organs as environmental problems present themselves</a:t>
            </a:r>
          </a:p>
          <a:p>
            <a:r>
              <a:rPr lang="en-US" smtClean="0"/>
              <a:t>Organs change as the need arises</a:t>
            </a:r>
          </a:p>
          <a:p>
            <a:r>
              <a:rPr lang="en-US" smtClean="0"/>
              <a:t>Used giraffes as his explanation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9219">
                                            <p:txEl>
                                              <p:pRg st="0" end="0"/>
                                            </p:txEl>
                                          </p:spTgt>
                                        </p:tgtEl>
                                        <p:attrNameLst>
                                          <p:attrName>ppt_x</p:attrName>
                                        </p:attrNameLst>
                                      </p:cBhvr>
                                    </p:anim>
                                    <p:anim from="0" to="-1.0" calcmode="lin" valueType="num">
                                      <p:cBhvr>
                                        <p:cTn id="8" dur="200" decel="50000" autoRev="1" fill="hold">
                                          <p:stCondLst>
                                            <p:cond delay="600"/>
                                          </p:stCondLst>
                                        </p:cTn>
                                        <p:tgtEl>
                                          <p:spTgt spid="9219">
                                            <p:txEl>
                                              <p:pRg st="0" end="0"/>
                                            </p:txEl>
                                          </p:spTgt>
                                        </p:tgtEl>
                                        <p:attrNameLst>
                                          <p:attrName>xshear</p:attrName>
                                        </p:attrNameLst>
                                      </p:cBhvr>
                                    </p:anim>
                                    <p:animScale>
                                      <p:cBhvr>
                                        <p:cTn id="9" dur="200" decel="100000" autoRev="1" fill="hold">
                                          <p:stCondLst>
                                            <p:cond delay="600"/>
                                          </p:stCondLst>
                                        </p:cTn>
                                        <p:tgtEl>
                                          <p:spTgt spid="9219">
                                            <p:txEl>
                                              <p:pRg st="0" end="0"/>
                                            </p:txEl>
                                          </p:spTgt>
                                        </p:tgtEl>
                                      </p:cBhvr>
                                      <p:from x="100000" y="100000"/>
                                      <p:to x="80000" y="100000"/>
                                    </p:animScale>
                                    <p:anim by="(#ppt_h/3+#ppt_w*0.1)" calcmode="lin" valueType="num">
                                      <p:cBhvr additive="sum">
                                        <p:cTn id="10" dur="200" decel="100000" autoRev="1" fill="hold">
                                          <p:stCondLst>
                                            <p:cond delay="600"/>
                                          </p:stCondLst>
                                        </p:cTn>
                                        <p:tgtEl>
                                          <p:spTgt spid="9219">
                                            <p:txEl>
                                              <p:pRg st="0" end="0"/>
                                            </p:txEl>
                                          </p:spTgt>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nodeType="clickEffect">
                                  <p:stCondLst>
                                    <p:cond delay="0"/>
                                  </p:stCondLst>
                                  <p:iterate type="lt">
                                    <p:tmPct val="0"/>
                                  </p:iterate>
                                  <p:childTnLst>
                                    <p:set>
                                      <p:cBhvr>
                                        <p:cTn id="14" dur="1" fill="hold">
                                          <p:stCondLst>
                                            <p:cond delay="0"/>
                                          </p:stCondLst>
                                        </p:cTn>
                                        <p:tgtEl>
                                          <p:spTgt spid="9219">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9219">
                                            <p:txEl>
                                              <p:pRg st="1" end="1"/>
                                            </p:txEl>
                                          </p:spTgt>
                                        </p:tgtEl>
                                        <p:attrNameLst>
                                          <p:attrName>ppt_x</p:attrName>
                                        </p:attrNameLst>
                                      </p:cBhvr>
                                    </p:anim>
                                    <p:anim from="0" to="-1.0" calcmode="lin" valueType="num">
                                      <p:cBhvr>
                                        <p:cTn id="16" dur="200" decel="50000" autoRev="1" fill="hold">
                                          <p:stCondLst>
                                            <p:cond delay="600"/>
                                          </p:stCondLst>
                                        </p:cTn>
                                        <p:tgtEl>
                                          <p:spTgt spid="9219">
                                            <p:txEl>
                                              <p:pRg st="1" end="1"/>
                                            </p:txEl>
                                          </p:spTgt>
                                        </p:tgtEl>
                                        <p:attrNameLst>
                                          <p:attrName>xshear</p:attrName>
                                        </p:attrNameLst>
                                      </p:cBhvr>
                                    </p:anim>
                                    <p:animScale>
                                      <p:cBhvr>
                                        <p:cTn id="17" dur="200" decel="100000" autoRev="1" fill="hold">
                                          <p:stCondLst>
                                            <p:cond delay="600"/>
                                          </p:stCondLst>
                                        </p:cTn>
                                        <p:tgtEl>
                                          <p:spTgt spid="9219">
                                            <p:txEl>
                                              <p:pRg st="1" end="1"/>
                                            </p:txEl>
                                          </p:spTgt>
                                        </p:tgtEl>
                                      </p:cBhvr>
                                      <p:from x="100000" y="100000"/>
                                      <p:to x="80000" y="100000"/>
                                    </p:animScale>
                                    <p:anim by="(#ppt_h/3+#ppt_w*0.1)" calcmode="lin" valueType="num">
                                      <p:cBhvr additive="sum">
                                        <p:cTn id="18" dur="200" decel="100000" autoRev="1" fill="hold">
                                          <p:stCondLst>
                                            <p:cond delay="600"/>
                                          </p:stCondLst>
                                        </p:cTn>
                                        <p:tgtEl>
                                          <p:spTgt spid="9219">
                                            <p:txEl>
                                              <p:pRg st="1" end="1"/>
                                            </p:txEl>
                                          </p:spTgt>
                                        </p:tgtEl>
                                        <p:attrNameLst>
                                          <p:attrName>ppt_x</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4" presetClass="entr" presetSubtype="0" fill="hold" nodeType="clickEffect">
                                  <p:stCondLst>
                                    <p:cond delay="0"/>
                                  </p:stCondLst>
                                  <p:childTnLst>
                                    <p:set>
                                      <p:cBhvr>
                                        <p:cTn id="22" dur="1" fill="hold">
                                          <p:stCondLst>
                                            <p:cond delay="0"/>
                                          </p:stCondLst>
                                        </p:cTn>
                                        <p:tgtEl>
                                          <p:spTgt spid="9219">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9219">
                                            <p:txEl>
                                              <p:pRg st="2" end="2"/>
                                            </p:txEl>
                                          </p:spTgt>
                                        </p:tgtEl>
                                        <p:attrNameLst>
                                          <p:attrName>ppt_x</p:attrName>
                                        </p:attrNameLst>
                                      </p:cBhvr>
                                    </p:anim>
                                    <p:anim from="0" to="-1.0" calcmode="lin" valueType="num">
                                      <p:cBhvr>
                                        <p:cTn id="24" dur="200" decel="50000" autoRev="1" fill="hold">
                                          <p:stCondLst>
                                            <p:cond delay="600"/>
                                          </p:stCondLst>
                                        </p:cTn>
                                        <p:tgtEl>
                                          <p:spTgt spid="9219">
                                            <p:txEl>
                                              <p:pRg st="2" end="2"/>
                                            </p:txEl>
                                          </p:spTgt>
                                        </p:tgtEl>
                                        <p:attrNameLst>
                                          <p:attrName>xshear</p:attrName>
                                        </p:attrNameLst>
                                      </p:cBhvr>
                                    </p:anim>
                                    <p:animScale>
                                      <p:cBhvr>
                                        <p:cTn id="25" dur="200" decel="100000" autoRev="1" fill="hold">
                                          <p:stCondLst>
                                            <p:cond delay="600"/>
                                          </p:stCondLst>
                                        </p:cTn>
                                        <p:tgtEl>
                                          <p:spTgt spid="9219">
                                            <p:txEl>
                                              <p:pRg st="2" end="2"/>
                                            </p:txEl>
                                          </p:spTgt>
                                        </p:tgtEl>
                                      </p:cBhvr>
                                      <p:from x="100000" y="100000"/>
                                      <p:to x="80000" y="100000"/>
                                    </p:animScale>
                                    <p:anim by="(#ppt_h/3+#ppt_w*0.1)" calcmode="lin" valueType="num">
                                      <p:cBhvr additive="sum">
                                        <p:cTn id="26" dur="200" decel="100000" autoRev="1" fill="hold">
                                          <p:stCondLst>
                                            <p:cond delay="600"/>
                                          </p:stCondLst>
                                        </p:cTn>
                                        <p:tgtEl>
                                          <p:spTgt spid="9219">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27E9727-C9FC-4175-B451-D34F1DFD6C00}" type="slidenum">
              <a:rPr lang="en-US" sz="1400" smtClean="0"/>
              <a:pPr/>
              <a:t>30</a:t>
            </a:fld>
            <a:endParaRPr lang="en-US" sz="1400" smtClean="0"/>
          </a:p>
        </p:txBody>
      </p:sp>
      <p:sp>
        <p:nvSpPr>
          <p:cNvPr id="33795" name="Rectangle 2"/>
          <p:cNvSpPr>
            <a:spLocks noGrp="1" noChangeArrowheads="1"/>
          </p:cNvSpPr>
          <p:nvPr>
            <p:ph type="title"/>
          </p:nvPr>
        </p:nvSpPr>
        <p:spPr>
          <a:xfrm>
            <a:off x="685800" y="304800"/>
            <a:ext cx="7772400" cy="762000"/>
          </a:xfrm>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sp>
        <p:nvSpPr>
          <p:cNvPr id="16387" name="Rectangle 3"/>
          <p:cNvSpPr>
            <a:spLocks noGrp="1" noChangeArrowheads="1"/>
          </p:cNvSpPr>
          <p:nvPr>
            <p:ph type="body" idx="1"/>
          </p:nvPr>
        </p:nvSpPr>
        <p:spPr>
          <a:xfrm>
            <a:off x="381000" y="1219200"/>
            <a:ext cx="8382000" cy="5257800"/>
          </a:xfrm>
        </p:spPr>
        <p:txBody>
          <a:bodyPr/>
          <a:lstStyle/>
          <a:p>
            <a:pPr eaLnBrk="1" hangingPunct="1">
              <a:buFontTx/>
              <a:buNone/>
            </a:pPr>
            <a:r>
              <a:rPr lang="en-US" smtClean="0"/>
              <a:t>Darwin collected a closely related group of 14 finch species in the Gal</a:t>
            </a:r>
            <a:r>
              <a:rPr lang="en-US" smtClean="0">
                <a:cs typeface="Arial" pitchFamily="34" charset="0"/>
              </a:rPr>
              <a:t>á</a:t>
            </a:r>
            <a:r>
              <a:rPr lang="en-US" smtClean="0"/>
              <a:t>pagos Islands</a:t>
            </a:r>
            <a:endParaRPr lang="en-US" b="1" smtClean="0"/>
          </a:p>
          <a:p>
            <a:pPr lvl="1" eaLnBrk="1" hangingPunct="1"/>
            <a:r>
              <a:rPr lang="en-US" sz="3200" smtClean="0"/>
              <a:t>All were similar except for beak characteristics</a:t>
            </a:r>
          </a:p>
          <a:p>
            <a:pPr lvl="1" eaLnBrk="1" hangingPunct="1"/>
            <a:r>
              <a:rPr lang="en-US" sz="3200" smtClean="0"/>
              <a:t>Darwin hypothesized that different beak shapes were related to food gathering</a:t>
            </a:r>
          </a:p>
          <a:p>
            <a:pPr lvl="1" eaLnBrk="1" hangingPunct="1"/>
            <a:r>
              <a:rPr lang="en-US" sz="3200" smtClean="0"/>
              <a:t>Darwin wrote “…one might really fancy that…one species has been taken and modified for different ends.”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3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3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3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bldLvl="2"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D28739F6-A505-421C-AF5F-8ECD8F5E7595}" type="slidenum">
              <a:rPr lang="en-US" sz="1400" smtClean="0"/>
              <a:pPr/>
              <a:t>31</a:t>
            </a:fld>
            <a:endParaRPr lang="en-US" sz="1400" smtClean="0"/>
          </a:p>
        </p:txBody>
      </p:sp>
      <p:sp>
        <p:nvSpPr>
          <p:cNvPr id="34819" name="Rectangle 3"/>
          <p:cNvSpPr>
            <a:spLocks noGrp="1" noChangeArrowheads="1"/>
          </p:cNvSpPr>
          <p:nvPr>
            <p:ph type="body" idx="1"/>
          </p:nvPr>
        </p:nvSpPr>
        <p:spPr>
          <a:xfrm>
            <a:off x="609600" y="5943600"/>
            <a:ext cx="7772400" cy="685800"/>
          </a:xfrm>
        </p:spPr>
        <p:txBody>
          <a:bodyPr/>
          <a:lstStyle/>
          <a:p>
            <a:pPr algn="ctr" eaLnBrk="1" hangingPunct="1">
              <a:buFontTx/>
              <a:buNone/>
            </a:pPr>
            <a:r>
              <a:rPr lang="en-US" smtClean="0"/>
              <a:t>Darwin’s finches</a:t>
            </a:r>
          </a:p>
        </p:txBody>
      </p:sp>
      <p:pic>
        <p:nvPicPr>
          <p:cNvPr id="34820"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a:stretch>
            <a:fillRect/>
          </a:stretch>
        </p:blipFill>
        <p:spPr bwMode="auto">
          <a:xfrm>
            <a:off x="1219200" y="1600200"/>
            <a:ext cx="7010400" cy="422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Rectangle 7"/>
          <p:cNvSpPr>
            <a:spLocks noGrp="1" noChangeArrowheads="1"/>
          </p:cNvSpPr>
          <p:nvPr>
            <p:ph type="title"/>
          </p:nvPr>
        </p:nvSpPr>
        <p:spPr>
          <a:xfrm>
            <a:off x="685800" y="3048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079AC18-95C3-4E4A-A5B5-9FAEEE319455}" type="slidenum">
              <a:rPr lang="en-US" sz="1400" smtClean="0"/>
              <a:pPr/>
              <a:t>32</a:t>
            </a:fld>
            <a:endParaRPr lang="en-US" sz="1400" smtClean="0"/>
          </a:p>
        </p:txBody>
      </p:sp>
      <p:sp>
        <p:nvSpPr>
          <p:cNvPr id="18435" name="Rectangle 3"/>
          <p:cNvSpPr>
            <a:spLocks noGrp="1" noChangeArrowheads="1"/>
          </p:cNvSpPr>
          <p:nvPr>
            <p:ph type="body" idx="1"/>
          </p:nvPr>
        </p:nvSpPr>
        <p:spPr>
          <a:xfrm>
            <a:off x="685800" y="1219200"/>
            <a:ext cx="7772400" cy="5257800"/>
          </a:xfrm>
        </p:spPr>
        <p:txBody>
          <a:bodyPr/>
          <a:lstStyle/>
          <a:p>
            <a:pPr eaLnBrk="1" hangingPunct="1">
              <a:lnSpc>
                <a:spcPct val="90000"/>
              </a:lnSpc>
            </a:pPr>
            <a:r>
              <a:rPr lang="en-US" smtClean="0"/>
              <a:t>Modern research has verified Darwin’s selection hypothesis</a:t>
            </a:r>
          </a:p>
          <a:p>
            <a:pPr eaLnBrk="1" hangingPunct="1">
              <a:lnSpc>
                <a:spcPct val="90000"/>
              </a:lnSpc>
            </a:pPr>
            <a:r>
              <a:rPr lang="en-US" b="1" smtClean="0">
                <a:solidFill>
                  <a:srgbClr val="FF0000"/>
                </a:solidFill>
              </a:rPr>
              <a:t>3 conditions of natural selection</a:t>
            </a:r>
            <a:endParaRPr lang="en-US" smtClean="0"/>
          </a:p>
          <a:p>
            <a:pPr lvl="1" eaLnBrk="1" hangingPunct="1">
              <a:lnSpc>
                <a:spcPct val="90000"/>
              </a:lnSpc>
            </a:pPr>
            <a:r>
              <a:rPr lang="en-US" sz="3200" smtClean="0"/>
              <a:t>Variation must exist in the population</a:t>
            </a:r>
          </a:p>
          <a:p>
            <a:pPr lvl="1" eaLnBrk="1" hangingPunct="1">
              <a:lnSpc>
                <a:spcPct val="90000"/>
              </a:lnSpc>
            </a:pPr>
            <a:r>
              <a:rPr lang="en-US" sz="3200" smtClean="0"/>
              <a:t>This variation must lead to differences among individuals in reproductive success</a:t>
            </a:r>
          </a:p>
          <a:p>
            <a:pPr lvl="1" eaLnBrk="1" hangingPunct="1">
              <a:lnSpc>
                <a:spcPct val="90000"/>
              </a:lnSpc>
            </a:pPr>
            <a:r>
              <a:rPr lang="en-US" sz="3200" smtClean="0"/>
              <a:t>Variation among individuals must be genetically transmitted to the next generation</a:t>
            </a:r>
          </a:p>
        </p:txBody>
      </p:sp>
      <p:sp>
        <p:nvSpPr>
          <p:cNvPr id="35844" name="Rectangle 4"/>
          <p:cNvSpPr>
            <a:spLocks noGrp="1" noChangeArrowheads="1"/>
          </p:cNvSpPr>
          <p:nvPr>
            <p:ph type="title"/>
          </p:nvPr>
        </p:nvSpPr>
        <p:spPr>
          <a:xfrm>
            <a:off x="685800" y="1524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4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4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4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4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bldLvl="3"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9AAE2F6C-3B1A-41A9-8EAA-B049CE3ECA9F}" type="slidenum">
              <a:rPr lang="en-US" sz="1400" smtClean="0"/>
              <a:pPr/>
              <a:t>33</a:t>
            </a:fld>
            <a:endParaRPr lang="en-US" sz="1400" smtClean="0"/>
          </a:p>
        </p:txBody>
      </p:sp>
      <p:sp>
        <p:nvSpPr>
          <p:cNvPr id="19459" name="Rectangle 3"/>
          <p:cNvSpPr>
            <a:spLocks noGrp="1" noChangeArrowheads="1"/>
          </p:cNvSpPr>
          <p:nvPr>
            <p:ph type="body" idx="1"/>
          </p:nvPr>
        </p:nvSpPr>
        <p:spPr>
          <a:xfrm>
            <a:off x="685800" y="1066800"/>
            <a:ext cx="7772400" cy="5334000"/>
          </a:xfrm>
        </p:spPr>
        <p:txBody>
          <a:bodyPr/>
          <a:lstStyle/>
          <a:p>
            <a:pPr eaLnBrk="1" hangingPunct="1">
              <a:lnSpc>
                <a:spcPct val="90000"/>
              </a:lnSpc>
            </a:pPr>
            <a:r>
              <a:rPr lang="en-US" smtClean="0"/>
              <a:t>Peter and Rosemary Grant studied medium ground finch</a:t>
            </a:r>
          </a:p>
          <a:p>
            <a:pPr eaLnBrk="1" hangingPunct="1">
              <a:lnSpc>
                <a:spcPct val="90000"/>
              </a:lnSpc>
            </a:pPr>
            <a:r>
              <a:rPr lang="en-US" smtClean="0"/>
              <a:t>Found </a:t>
            </a:r>
            <a:r>
              <a:rPr lang="en-US" b="1" smtClean="0">
                <a:solidFill>
                  <a:srgbClr val="FF0000"/>
                </a:solidFill>
              </a:rPr>
              <a:t>beak depth variation</a:t>
            </a:r>
            <a:r>
              <a:rPr lang="en-US" smtClean="0"/>
              <a:t> among members of the population</a:t>
            </a:r>
          </a:p>
          <a:p>
            <a:pPr eaLnBrk="1" hangingPunct="1">
              <a:lnSpc>
                <a:spcPct val="90000"/>
              </a:lnSpc>
            </a:pPr>
            <a:r>
              <a:rPr lang="en-US" smtClean="0"/>
              <a:t>Average beak depth changed from one year to the next in a predictable fashion</a:t>
            </a:r>
          </a:p>
          <a:p>
            <a:pPr eaLnBrk="1" hangingPunct="1">
              <a:lnSpc>
                <a:spcPct val="90000"/>
              </a:lnSpc>
              <a:buFontTx/>
              <a:buNone/>
            </a:pPr>
            <a:r>
              <a:rPr lang="en-US" b="1" smtClean="0">
                <a:solidFill>
                  <a:srgbClr val="FF0000"/>
                </a:solidFill>
              </a:rPr>
              <a:t>	- Droughts:</a:t>
            </a:r>
            <a:r>
              <a:rPr lang="en-US" smtClean="0"/>
              <a:t>  birds with deeper, more powerful beaks survived better </a:t>
            </a:r>
          </a:p>
          <a:p>
            <a:pPr eaLnBrk="1" hangingPunct="1">
              <a:lnSpc>
                <a:spcPct val="90000"/>
              </a:lnSpc>
              <a:buFontTx/>
              <a:buNone/>
            </a:pPr>
            <a:r>
              <a:rPr lang="en-US" b="1" smtClean="0">
                <a:solidFill>
                  <a:srgbClr val="FF0000"/>
                </a:solidFill>
              </a:rPr>
              <a:t>	- Normal rains:</a:t>
            </a:r>
            <a:r>
              <a:rPr lang="en-US" smtClean="0"/>
              <a:t>  average beak depth decreased to its original size</a:t>
            </a:r>
          </a:p>
        </p:txBody>
      </p:sp>
      <p:sp>
        <p:nvSpPr>
          <p:cNvPr id="36868" name="Rectangle 4"/>
          <p:cNvSpPr>
            <a:spLocks noGrp="1" noChangeArrowheads="1"/>
          </p:cNvSpPr>
          <p:nvPr>
            <p:ph type="title"/>
          </p:nvPr>
        </p:nvSpPr>
        <p:spPr>
          <a:xfrm>
            <a:off x="685800" y="228600"/>
            <a:ext cx="7772400" cy="6858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4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45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45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94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F1ACB518-FE71-488B-A00D-F6AEFDFC5CA9}" type="slidenum">
              <a:rPr lang="en-US" sz="1400" smtClean="0"/>
              <a:pPr/>
              <a:t>34</a:t>
            </a:fld>
            <a:endParaRPr lang="en-US" sz="1400" smtClean="0"/>
          </a:p>
        </p:txBody>
      </p:sp>
      <p:sp>
        <p:nvSpPr>
          <p:cNvPr id="37891" name="Rectangle 3"/>
          <p:cNvSpPr>
            <a:spLocks noGrp="1" noChangeArrowheads="1"/>
          </p:cNvSpPr>
          <p:nvPr>
            <p:ph type="body" idx="1"/>
          </p:nvPr>
        </p:nvSpPr>
        <p:spPr>
          <a:xfrm>
            <a:off x="609600" y="5562600"/>
            <a:ext cx="7772400" cy="990600"/>
          </a:xfrm>
        </p:spPr>
        <p:txBody>
          <a:bodyPr/>
          <a:lstStyle/>
          <a:p>
            <a:pPr algn="ctr" eaLnBrk="1" hangingPunct="1">
              <a:lnSpc>
                <a:spcPct val="90000"/>
              </a:lnSpc>
              <a:buFontTx/>
              <a:buNone/>
            </a:pPr>
            <a:r>
              <a:rPr lang="en-US" smtClean="0"/>
              <a:t>Evidence that natural selection alters beak shape</a:t>
            </a:r>
          </a:p>
        </p:txBody>
      </p:sp>
      <p:pic>
        <p:nvPicPr>
          <p:cNvPr id="37892" name="Picture 5"/>
          <p:cNvPicPr>
            <a:picLocks noChangeAspect="1" noChangeArrowheads="1"/>
          </p:cNvPicPr>
          <p:nvPr/>
        </p:nvPicPr>
        <p:blipFill>
          <a:blip r:embed="rId3">
            <a:lum bright="-12000" contrast="24000"/>
            <a:extLst>
              <a:ext uri="{28A0092B-C50C-407E-A947-70E740481C1C}">
                <a14:useLocalDpi xmlns:a14="http://schemas.microsoft.com/office/drawing/2010/main" val="0"/>
              </a:ext>
            </a:extLst>
          </a:blip>
          <a:srcRect/>
          <a:stretch>
            <a:fillRect/>
          </a:stretch>
        </p:blipFill>
        <p:spPr bwMode="auto">
          <a:xfrm>
            <a:off x="838200" y="1371600"/>
            <a:ext cx="6553200" cy="393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7"/>
          <p:cNvSpPr>
            <a:spLocks noGrp="1" noChangeArrowheads="1"/>
          </p:cNvSpPr>
          <p:nvPr>
            <p:ph type="title"/>
          </p:nvPr>
        </p:nvSpPr>
        <p:spPr>
          <a:xfrm>
            <a:off x="685800" y="3048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Evidence of Natural Selection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subTitle" idx="1"/>
          </p:nvPr>
        </p:nvSpPr>
        <p:spPr>
          <a:xfrm>
            <a:off x="685800" y="1676400"/>
            <a:ext cx="7772400" cy="1981200"/>
          </a:xfrm>
        </p:spPr>
        <p:txBody>
          <a:bodyPr/>
          <a:lstStyle/>
          <a:p>
            <a:pPr algn="l" eaLnBrk="1" hangingPunct="1">
              <a:lnSpc>
                <a:spcPct val="90000"/>
              </a:lnSpc>
              <a:buFontTx/>
              <a:buChar char="•"/>
            </a:pPr>
            <a:r>
              <a:rPr lang="en-US" smtClean="0">
                <a:cs typeface="Times New Roman" pitchFamily="18" charset="0"/>
              </a:rPr>
              <a:t> Bacterial speciation may occur from a combination of repeated periodic selection for a favorable trait within an </a:t>
            </a:r>
            <a:r>
              <a:rPr lang="en-US" b="1" smtClean="0">
                <a:cs typeface="Times New Roman" pitchFamily="18" charset="0"/>
              </a:rPr>
              <a:t>ecotype</a:t>
            </a:r>
            <a:r>
              <a:rPr lang="en-US" smtClean="0">
                <a:cs typeface="Times New Roman" pitchFamily="18" charset="0"/>
              </a:rPr>
              <a:t> and lateral gene flow (</a:t>
            </a:r>
            <a:r>
              <a:rPr lang="en-US" b="1" smtClean="0">
                <a:cs typeface="Times New Roman" pitchFamily="18" charset="0"/>
              </a:rPr>
              <a:t>Figure 11.26</a:t>
            </a:r>
            <a:r>
              <a:rPr lang="en-US" smtClean="0">
                <a:cs typeface="Times New Roman" pitchFamily="18" charset="0"/>
              </a:rPr>
              <a: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11_F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2938" y="228600"/>
            <a:ext cx="5503862" cy="639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3"/>
          <p:cNvSpPr txBox="1">
            <a:spLocks noChangeArrowheads="1"/>
          </p:cNvSpPr>
          <p:nvPr/>
        </p:nvSpPr>
        <p:spPr bwMode="auto">
          <a:xfrm>
            <a:off x="0" y="533400"/>
            <a:ext cx="38100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lang="en-US" sz="2800" b="1">
                <a:solidFill>
                  <a:srgbClr val="CC9900"/>
                </a:solidFill>
              </a:rPr>
              <a:t>A model for bacterial</a:t>
            </a:r>
          </a:p>
          <a:p>
            <a:pPr>
              <a:spcBef>
                <a:spcPct val="50000"/>
              </a:spcBef>
            </a:pPr>
            <a:r>
              <a:rPr lang="en-US" sz="2800" b="1">
                <a:solidFill>
                  <a:srgbClr val="CC9900"/>
                </a:solidFill>
              </a:rPr>
              <a:t>speciation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subTitle" idx="1"/>
          </p:nvPr>
        </p:nvSpPr>
        <p:spPr>
          <a:xfrm>
            <a:off x="685800" y="1676400"/>
            <a:ext cx="7772400" cy="4191000"/>
          </a:xfrm>
        </p:spPr>
        <p:txBody>
          <a:bodyPr/>
          <a:lstStyle/>
          <a:p>
            <a:pPr algn="l" eaLnBrk="1" hangingPunct="1">
              <a:buFontTx/>
              <a:buChar char="•"/>
            </a:pPr>
            <a:r>
              <a:rPr lang="en-US" smtClean="0">
                <a:cs typeface="Times New Roman" pitchFamily="18" charset="0"/>
              </a:rPr>
              <a:t> The model for speciation shown is based solely on the assumption of vertical (mother to daughter) gene flow. However, bacterial speciation is also affected to some degree by </a:t>
            </a:r>
            <a:r>
              <a:rPr lang="en-US" b="1" smtClean="0">
                <a:cs typeface="Times New Roman" pitchFamily="18" charset="0"/>
              </a:rPr>
              <a:t>lateral (horizontal) gene transfer</a:t>
            </a:r>
            <a:r>
              <a:rPr lang="en-US" smtClean="0">
                <a:cs typeface="Times New Roman" pitchFamily="18" charset="0"/>
              </a:rPr>
              <a:t>. Lateral flow is the transfer of genes between species by conjugation, transduction, and transformation.</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endParaRPr lang="en-US" smtClean="0"/>
          </a:p>
        </p:txBody>
      </p:sp>
      <p:sp>
        <p:nvSpPr>
          <p:cNvPr id="41987" name="Content Placeholder 2"/>
          <p:cNvSpPr>
            <a:spLocks noGrp="1"/>
          </p:cNvSpPr>
          <p:nvPr>
            <p:ph idx="1"/>
          </p:nvPr>
        </p:nvSpPr>
        <p:spPr/>
        <p:txBody>
          <a:bodyPr/>
          <a:lstStyle/>
          <a:p>
            <a:r>
              <a:rPr lang="en-US" smtClean="0">
                <a:hlinkClick r:id="rId2"/>
              </a:rPr>
              <a:t>http://www.pbs.org/wgbh/nova/beta/evolution/arms-race-superbug.html</a:t>
            </a:r>
            <a:endParaRPr lang="en-US" smtClean="0"/>
          </a:p>
        </p:txBody>
      </p:sp>
      <p:sp>
        <p:nvSpPr>
          <p:cNvPr id="4198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095DB9A5-6749-44FB-99D0-247BFE989D4E}" type="slidenum">
              <a:rPr lang="en-US" sz="1400" smtClean="0"/>
              <a:pPr/>
              <a:t>38</a:t>
            </a:fld>
            <a:endParaRPr lang="en-US" sz="140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FACFEFD3-331C-4827-8735-DC66CCAC589E}" type="slidenum">
              <a:rPr lang="en-US" sz="1400" smtClean="0"/>
              <a:pPr/>
              <a:t>39</a:t>
            </a:fld>
            <a:endParaRPr lang="en-US" sz="1400" smtClean="0"/>
          </a:p>
        </p:txBody>
      </p:sp>
      <p:sp>
        <p:nvSpPr>
          <p:cNvPr id="26627" name="Rectangle 3"/>
          <p:cNvSpPr>
            <a:spLocks noGrp="1" noChangeArrowheads="1"/>
          </p:cNvSpPr>
          <p:nvPr>
            <p:ph type="body" idx="1"/>
          </p:nvPr>
        </p:nvSpPr>
        <p:spPr/>
        <p:txBody>
          <a:bodyPr/>
          <a:lstStyle/>
          <a:p>
            <a:pPr eaLnBrk="1" hangingPunct="1">
              <a:buFontTx/>
              <a:buNone/>
            </a:pPr>
            <a:r>
              <a:rPr lang="en-US" b="1" smtClean="0">
                <a:solidFill>
                  <a:srgbClr val="FF0000"/>
                </a:solidFill>
              </a:rPr>
              <a:t>Laboratory Experiments</a:t>
            </a:r>
            <a:endParaRPr lang="en-US" smtClean="0"/>
          </a:p>
          <a:p>
            <a:pPr eaLnBrk="1" hangingPunct="1"/>
            <a:r>
              <a:rPr lang="en-US" i="1" smtClean="0"/>
              <a:t>Drosophila melanogaster</a:t>
            </a:r>
            <a:r>
              <a:rPr lang="en-US" smtClean="0"/>
              <a:t> (fruit fly) </a:t>
            </a:r>
          </a:p>
          <a:p>
            <a:pPr lvl="1" eaLnBrk="1" hangingPunct="1"/>
            <a:r>
              <a:rPr lang="en-US" sz="3200" smtClean="0"/>
              <a:t>Selected fruit flies with many bristles on abdomen</a:t>
            </a:r>
          </a:p>
          <a:p>
            <a:pPr lvl="1" eaLnBrk="1" hangingPunct="1"/>
            <a:r>
              <a:rPr lang="en-US" sz="3200" smtClean="0"/>
              <a:t>Chose only those with most bristles to reproduce</a:t>
            </a:r>
          </a:p>
          <a:p>
            <a:pPr lvl="1" eaLnBrk="1" hangingPunct="1"/>
            <a:r>
              <a:rPr lang="en-US" sz="3200" smtClean="0"/>
              <a:t>86 generations later:  average number of bristles had quadrupled</a:t>
            </a:r>
          </a:p>
        </p:txBody>
      </p:sp>
      <p:sp>
        <p:nvSpPr>
          <p:cNvPr id="43012" name="Rectangle 4"/>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Artificial Selection</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6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662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662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66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bldLvl="2"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endParaRPr lang="en-US" smtClean="0"/>
          </a:p>
        </p:txBody>
      </p:sp>
      <p:sp>
        <p:nvSpPr>
          <p:cNvPr id="7171" name="Rectangle 3"/>
          <p:cNvSpPr>
            <a:spLocks noGrp="1" noChangeArrowheads="1"/>
          </p:cNvSpPr>
          <p:nvPr>
            <p:ph type="body" idx="1"/>
          </p:nvPr>
        </p:nvSpPr>
        <p:spPr/>
        <p:txBody>
          <a:bodyPr/>
          <a:lstStyle/>
          <a:p>
            <a:endParaRPr lang="en-US" smtClean="0"/>
          </a:p>
        </p:txBody>
      </p:sp>
      <p:pic>
        <p:nvPicPr>
          <p:cNvPr id="12295" name="Picture 7" descr="giraff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938"/>
            <a:ext cx="77724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9" descr="image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0"/>
            <a:ext cx="7620000"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2295"/>
                                        </p:tgtEl>
                                        <p:attrNameLst>
                                          <p:attrName>style.visibility</p:attrName>
                                        </p:attrNameLst>
                                      </p:cBhvr>
                                      <p:to>
                                        <p:strVal val="visible"/>
                                      </p:to>
                                    </p:set>
                                    <p:animEffect transition="in" filter="circle(in)">
                                      <p:cBhvr>
                                        <p:cTn id="7" dur="2000"/>
                                        <p:tgtEl>
                                          <p:spTgt spid="122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2295"/>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1" presetClass="entr" presetSubtype="4" fill="hold" nodeType="clickEffect">
                                  <p:stCondLst>
                                    <p:cond delay="0"/>
                                  </p:stCondLst>
                                  <p:childTnLst>
                                    <p:set>
                                      <p:cBhvr>
                                        <p:cTn id="15" dur="1" fill="hold">
                                          <p:stCondLst>
                                            <p:cond delay="0"/>
                                          </p:stCondLst>
                                        </p:cTn>
                                        <p:tgtEl>
                                          <p:spTgt spid="12297"/>
                                        </p:tgtEl>
                                        <p:attrNameLst>
                                          <p:attrName>style.visibility</p:attrName>
                                        </p:attrNameLst>
                                      </p:cBhvr>
                                      <p:to>
                                        <p:strVal val="visible"/>
                                      </p:to>
                                    </p:set>
                                    <p:animEffect transition="in" filter="wheel(4)">
                                      <p:cBhvr>
                                        <p:cTn id="16" dur="2000"/>
                                        <p:tgtEl>
                                          <p:spTgt spid="12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0D48A9CA-24C6-4368-8807-23A8CB6BB518}" type="slidenum">
              <a:rPr lang="en-US" sz="1400" smtClean="0"/>
              <a:pPr/>
              <a:t>40</a:t>
            </a:fld>
            <a:endParaRPr lang="en-US" sz="1400" smtClean="0"/>
          </a:p>
        </p:txBody>
      </p:sp>
      <p:sp>
        <p:nvSpPr>
          <p:cNvPr id="44035" name="Rectangle 3"/>
          <p:cNvSpPr>
            <a:spLocks noGrp="1" noChangeArrowheads="1"/>
          </p:cNvSpPr>
          <p:nvPr>
            <p:ph type="body" idx="1"/>
          </p:nvPr>
        </p:nvSpPr>
        <p:spPr>
          <a:xfrm>
            <a:off x="533400" y="5715000"/>
            <a:ext cx="8077200" cy="762000"/>
          </a:xfrm>
        </p:spPr>
        <p:txBody>
          <a:bodyPr/>
          <a:lstStyle/>
          <a:p>
            <a:pPr algn="ctr" eaLnBrk="1" hangingPunct="1">
              <a:buFontTx/>
              <a:buNone/>
            </a:pPr>
            <a:r>
              <a:rPr lang="en-US" smtClean="0"/>
              <a:t>Artificial selection in the laboratory</a:t>
            </a:r>
          </a:p>
        </p:txBody>
      </p:sp>
      <p:pic>
        <p:nvPicPr>
          <p:cNvPr id="44036"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2519"/>
          <a:stretch>
            <a:fillRect/>
          </a:stretch>
        </p:blipFill>
        <p:spPr bwMode="auto">
          <a:xfrm>
            <a:off x="1600200" y="1143000"/>
            <a:ext cx="5715000"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8"/>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Artificial Selection</a:t>
            </a:r>
            <a:endParaRPr lang="en-US" smtClean="0">
              <a:solidFill>
                <a:schemeClr val="accent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05F1B9AE-7FDB-43DA-9CD4-55600CECCDBA}" type="slidenum">
              <a:rPr lang="en-US" sz="1400" smtClean="0"/>
              <a:pPr/>
              <a:t>41</a:t>
            </a:fld>
            <a:endParaRPr lang="en-US" sz="1400" smtClean="0"/>
          </a:p>
        </p:txBody>
      </p:sp>
      <p:sp>
        <p:nvSpPr>
          <p:cNvPr id="45059" name="Rectangle 3"/>
          <p:cNvSpPr>
            <a:spLocks noGrp="1" noChangeArrowheads="1"/>
          </p:cNvSpPr>
          <p:nvPr>
            <p:ph type="body" idx="1"/>
          </p:nvPr>
        </p:nvSpPr>
        <p:spPr>
          <a:xfrm>
            <a:off x="533400" y="1143000"/>
            <a:ext cx="2819400" cy="762000"/>
          </a:xfrm>
        </p:spPr>
        <p:txBody>
          <a:bodyPr/>
          <a:lstStyle/>
          <a:p>
            <a:pPr eaLnBrk="1" hangingPunct="1">
              <a:buFontTx/>
              <a:buNone/>
            </a:pPr>
            <a:r>
              <a:rPr lang="en-US" b="1" smtClean="0">
                <a:solidFill>
                  <a:srgbClr val="FF0000"/>
                </a:solidFill>
              </a:rPr>
              <a:t>Agriculture</a:t>
            </a:r>
            <a:endParaRPr lang="en-US" sz="3600" b="1" smtClean="0">
              <a:solidFill>
                <a:srgbClr val="3C0955"/>
              </a:solidFill>
            </a:endParaRPr>
          </a:p>
        </p:txBody>
      </p:sp>
      <p:sp>
        <p:nvSpPr>
          <p:cNvPr id="45060" name="Text Box 5"/>
          <p:cNvSpPr txBox="1">
            <a:spLocks noChangeArrowheads="1"/>
          </p:cNvSpPr>
          <p:nvPr/>
        </p:nvSpPr>
        <p:spPr bwMode="auto">
          <a:xfrm>
            <a:off x="381000" y="5715000"/>
            <a:ext cx="8458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a:spcBef>
                <a:spcPct val="50000"/>
              </a:spcBef>
            </a:pPr>
            <a:r>
              <a:rPr lang="en-US"/>
              <a:t>Corn looks very different from its ancestor</a:t>
            </a:r>
          </a:p>
        </p:txBody>
      </p:sp>
      <p:pic>
        <p:nvPicPr>
          <p:cNvPr id="45061" name="Picture 6"/>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5951"/>
          <a:stretch>
            <a:fillRect/>
          </a:stretch>
        </p:blipFill>
        <p:spPr bwMode="auto">
          <a:xfrm>
            <a:off x="1752600" y="1981200"/>
            <a:ext cx="5638800"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Rectangle 8"/>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Artificial Selection</a:t>
            </a:r>
            <a:endParaRPr lang="en-US"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EA585FEE-F466-4B20-8CF7-AC325551ABE0}" type="slidenum">
              <a:rPr lang="en-US" sz="1400" smtClean="0"/>
              <a:pPr/>
              <a:t>42</a:t>
            </a:fld>
            <a:endParaRPr lang="en-US" sz="1400" smtClean="0"/>
          </a:p>
        </p:txBody>
      </p:sp>
      <p:sp>
        <p:nvSpPr>
          <p:cNvPr id="46083" name="Rectangle 3"/>
          <p:cNvSpPr>
            <a:spLocks noGrp="1" noChangeArrowheads="1"/>
          </p:cNvSpPr>
          <p:nvPr>
            <p:ph type="body" idx="1"/>
          </p:nvPr>
        </p:nvSpPr>
        <p:spPr>
          <a:xfrm>
            <a:off x="762000" y="5486400"/>
            <a:ext cx="7772400" cy="1066800"/>
          </a:xfrm>
        </p:spPr>
        <p:txBody>
          <a:bodyPr/>
          <a:lstStyle/>
          <a:p>
            <a:pPr algn="ctr" eaLnBrk="1" hangingPunct="1">
              <a:buFontTx/>
              <a:buNone/>
            </a:pPr>
            <a:r>
              <a:rPr lang="en-US" smtClean="0"/>
              <a:t>Domestication of silver foxes are a result of artificial selection</a:t>
            </a:r>
          </a:p>
        </p:txBody>
      </p:sp>
      <p:pic>
        <p:nvPicPr>
          <p:cNvPr id="46084"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3531"/>
          <a:stretch>
            <a:fillRect/>
          </a:stretch>
        </p:blipFill>
        <p:spPr bwMode="auto">
          <a:xfrm>
            <a:off x="1905000" y="1600200"/>
            <a:ext cx="5105400" cy="357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Rectangle 7"/>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Artificial Selection</a:t>
            </a:r>
            <a:endParaRPr lang="en-US"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8066D17C-7008-4ECD-A226-8C9E3C01D133}" type="slidenum">
              <a:rPr lang="en-US" sz="1400" smtClean="0"/>
              <a:pPr/>
              <a:t>43</a:t>
            </a:fld>
            <a:endParaRPr lang="en-US" sz="1400" smtClean="0"/>
          </a:p>
        </p:txBody>
      </p:sp>
      <p:sp>
        <p:nvSpPr>
          <p:cNvPr id="47107" name="Rectangle 3"/>
          <p:cNvSpPr>
            <a:spLocks noGrp="1" noChangeArrowheads="1"/>
          </p:cNvSpPr>
          <p:nvPr>
            <p:ph type="body" idx="1"/>
          </p:nvPr>
        </p:nvSpPr>
        <p:spPr>
          <a:xfrm>
            <a:off x="609600" y="4800600"/>
            <a:ext cx="8153400" cy="1828800"/>
          </a:xfrm>
        </p:spPr>
        <p:txBody>
          <a:bodyPr/>
          <a:lstStyle/>
          <a:p>
            <a:pPr marL="0" indent="0" eaLnBrk="1" hangingPunct="1">
              <a:buFontTx/>
              <a:buNone/>
            </a:pPr>
            <a:r>
              <a:rPr lang="en-US" smtClean="0"/>
              <a:t>Breeds of dogs:  The differences among dog breeds are greater than the differences displayed among wild species of canids.</a:t>
            </a:r>
          </a:p>
        </p:txBody>
      </p:sp>
      <p:pic>
        <p:nvPicPr>
          <p:cNvPr id="47108"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3636"/>
          <a:stretch>
            <a:fillRect/>
          </a:stretch>
        </p:blipFill>
        <p:spPr bwMode="auto">
          <a:xfrm>
            <a:off x="4343400" y="1066800"/>
            <a:ext cx="318928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 Box 6"/>
          <p:cNvSpPr txBox="1">
            <a:spLocks noChangeArrowheads="1"/>
          </p:cNvSpPr>
          <p:nvPr/>
        </p:nvSpPr>
        <p:spPr bwMode="auto">
          <a:xfrm>
            <a:off x="685800" y="1295400"/>
            <a:ext cx="281940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lang="en-US" b="1">
                <a:solidFill>
                  <a:srgbClr val="FF0000"/>
                </a:solidFill>
              </a:rPr>
              <a:t>Can selection produce major evolutionary changes?</a:t>
            </a:r>
          </a:p>
        </p:txBody>
      </p:sp>
      <p:sp>
        <p:nvSpPr>
          <p:cNvPr id="47110" name="Rectangle 8"/>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Artificial Selection</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6"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BDFC36C-8B2F-439B-9712-4E755DB2EF7A}" type="slidenum">
              <a:rPr lang="en-US" sz="1400" smtClean="0"/>
              <a:pPr/>
              <a:t>44</a:t>
            </a:fld>
            <a:endParaRPr lang="en-US" sz="1400" smtClean="0"/>
          </a:p>
        </p:txBody>
      </p:sp>
      <p:sp>
        <p:nvSpPr>
          <p:cNvPr id="48131" name="Rectangle 2"/>
          <p:cNvSpPr>
            <a:spLocks noGrp="1" noChangeArrowheads="1"/>
          </p:cNvSpPr>
          <p:nvPr>
            <p:ph type="title"/>
          </p:nvPr>
        </p:nvSpPr>
        <p:spPr>
          <a:xfrm>
            <a:off x="609600" y="228600"/>
            <a:ext cx="7772400" cy="762000"/>
          </a:xfrm>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Fossil Evidence of Evolution</a:t>
            </a:r>
          </a:p>
        </p:txBody>
      </p:sp>
      <p:sp>
        <p:nvSpPr>
          <p:cNvPr id="32771" name="Rectangle 3"/>
          <p:cNvSpPr>
            <a:spLocks noGrp="1" noChangeArrowheads="1"/>
          </p:cNvSpPr>
          <p:nvPr>
            <p:ph type="body" idx="1"/>
          </p:nvPr>
        </p:nvSpPr>
        <p:spPr>
          <a:xfrm>
            <a:off x="762000" y="1143000"/>
            <a:ext cx="7391400" cy="4953000"/>
          </a:xfrm>
        </p:spPr>
        <p:txBody>
          <a:bodyPr/>
          <a:lstStyle/>
          <a:p>
            <a:pPr eaLnBrk="1" hangingPunct="1"/>
            <a:r>
              <a:rPr lang="en-US" smtClean="0"/>
              <a:t>Fossils are the preserved remains of once-living organisms</a:t>
            </a:r>
          </a:p>
          <a:p>
            <a:pPr eaLnBrk="1" hangingPunct="1"/>
            <a:r>
              <a:rPr lang="en-US" smtClean="0"/>
              <a:t>Rock fossils are created when three events occur</a:t>
            </a:r>
          </a:p>
          <a:p>
            <a:pPr marL="915988" lvl="1" indent="-458788" eaLnBrk="1" hangingPunct="1"/>
            <a:r>
              <a:rPr lang="en-US" sz="3200" smtClean="0"/>
              <a:t>organism buried in sediment</a:t>
            </a:r>
          </a:p>
          <a:p>
            <a:pPr marL="915988" lvl="1" indent="-458788" eaLnBrk="1" hangingPunct="1"/>
            <a:r>
              <a:rPr lang="en-US" sz="3200" smtClean="0"/>
              <a:t>calcium in bone or other hard tissue mineralizes</a:t>
            </a:r>
          </a:p>
          <a:p>
            <a:pPr marL="915988" lvl="1" indent="-458788" eaLnBrk="1" hangingPunct="1"/>
            <a:r>
              <a:rPr lang="en-US" sz="3200" smtClean="0"/>
              <a:t>surrounding sediment hardens to form rock</a:t>
            </a:r>
          </a:p>
        </p:txBody>
      </p:sp>
      <p:pic>
        <p:nvPicPr>
          <p:cNvPr id="48133" name="Picture 5"/>
          <p:cNvPicPr>
            <a:picLocks noChangeAspect="1" noChangeArrowheads="1"/>
          </p:cNvPicPr>
          <p:nvPr/>
        </p:nvPicPr>
        <p:blipFill>
          <a:blip r:embed="rId3">
            <a:extLst>
              <a:ext uri="{28A0092B-C50C-407E-A947-70E740481C1C}">
                <a14:useLocalDpi xmlns:a14="http://schemas.microsoft.com/office/drawing/2010/main" val="0"/>
              </a:ext>
            </a:extLst>
          </a:blip>
          <a:srcRect l="38585" t="37500" r="24316" b="14583"/>
          <a:stretch>
            <a:fillRect/>
          </a:stretch>
        </p:blipFill>
        <p:spPr bwMode="auto">
          <a:xfrm>
            <a:off x="7620000" y="2667000"/>
            <a:ext cx="990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27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27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27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277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27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bldLvl="2"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F68944F-360E-4C6F-A823-CCAEEBFB1214}" type="slidenum">
              <a:rPr lang="en-US" sz="1400" smtClean="0"/>
              <a:pPr/>
              <a:t>45</a:t>
            </a:fld>
            <a:endParaRPr lang="en-US" sz="1400" smtClean="0"/>
          </a:p>
        </p:txBody>
      </p:sp>
      <p:sp>
        <p:nvSpPr>
          <p:cNvPr id="33795" name="Rectangle 3"/>
          <p:cNvSpPr>
            <a:spLocks noGrp="1" noChangeArrowheads="1"/>
          </p:cNvSpPr>
          <p:nvPr>
            <p:ph type="body" idx="1"/>
          </p:nvPr>
        </p:nvSpPr>
        <p:spPr>
          <a:xfrm>
            <a:off x="304800" y="1295400"/>
            <a:ext cx="8382000" cy="5029200"/>
          </a:xfrm>
        </p:spPr>
        <p:txBody>
          <a:bodyPr/>
          <a:lstStyle/>
          <a:p>
            <a:pPr eaLnBrk="1" hangingPunct="1"/>
            <a:r>
              <a:rPr lang="en-US" b="1" smtClean="0">
                <a:solidFill>
                  <a:srgbClr val="FF0000"/>
                </a:solidFill>
              </a:rPr>
              <a:t>Absolute dating</a:t>
            </a:r>
            <a:r>
              <a:rPr lang="en-US" smtClean="0">
                <a:solidFill>
                  <a:srgbClr val="FF0000"/>
                </a:solidFill>
              </a:rPr>
              <a:t>:</a:t>
            </a:r>
            <a:r>
              <a:rPr lang="en-US" smtClean="0"/>
              <a:t> age of fossils is estimated by rates of radioactive decay </a:t>
            </a:r>
          </a:p>
          <a:p>
            <a:pPr eaLnBrk="1" hangingPunct="1"/>
            <a:r>
              <a:rPr lang="en-US" b="1" smtClean="0">
                <a:solidFill>
                  <a:srgbClr val="FF0000"/>
                </a:solidFill>
              </a:rPr>
              <a:t>Relative dating</a:t>
            </a:r>
            <a:r>
              <a:rPr lang="en-US" smtClean="0">
                <a:solidFill>
                  <a:srgbClr val="FF0000"/>
                </a:solidFill>
              </a:rPr>
              <a:t>:</a:t>
            </a:r>
            <a:r>
              <a:rPr lang="en-US" smtClean="0"/>
              <a:t> position of the fossil in the sediment </a:t>
            </a:r>
          </a:p>
          <a:p>
            <a:pPr eaLnBrk="1" hangingPunct="1"/>
            <a:r>
              <a:rPr lang="en-US" smtClean="0"/>
              <a:t>Isotopes, like U</a:t>
            </a:r>
            <a:r>
              <a:rPr lang="en-US" baseline="30000" smtClean="0"/>
              <a:t>238</a:t>
            </a:r>
            <a:r>
              <a:rPr lang="en-US" smtClean="0"/>
              <a:t>, transform at precisely known rates into nonradioactive forms.</a:t>
            </a:r>
          </a:p>
          <a:p>
            <a:pPr eaLnBrk="1" hangingPunct="1"/>
            <a:r>
              <a:rPr lang="en-US" smtClean="0"/>
              <a:t>The rate of decay is known as an isotope’s </a:t>
            </a:r>
            <a:r>
              <a:rPr lang="en-US" b="1" smtClean="0">
                <a:solidFill>
                  <a:srgbClr val="FF0000"/>
                </a:solidFill>
              </a:rPr>
              <a:t>half-life</a:t>
            </a:r>
            <a:endParaRPr lang="en-US" b="1" smtClean="0">
              <a:solidFill>
                <a:srgbClr val="3C0955"/>
              </a:solidFill>
            </a:endParaRPr>
          </a:p>
        </p:txBody>
      </p:sp>
      <p:pic>
        <p:nvPicPr>
          <p:cNvPr id="49156"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l="58415" t="3088" r="1981" b="72209"/>
          <a:stretch>
            <a:fillRect/>
          </a:stretch>
        </p:blipFill>
        <p:spPr bwMode="auto">
          <a:xfrm>
            <a:off x="3505200" y="5334000"/>
            <a:ext cx="2057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Rectangle 7"/>
          <p:cNvSpPr>
            <a:spLocks noGrp="1" noChangeArrowheads="1"/>
          </p:cNvSpPr>
          <p:nvPr>
            <p:ph type="title"/>
          </p:nvPr>
        </p:nvSpPr>
        <p:spPr>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Fossil Evidence of Evolution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37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379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37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859C3CF7-78E4-4460-BFE6-3843E2034369}" type="slidenum">
              <a:rPr lang="en-US" sz="1400" smtClean="0"/>
              <a:pPr/>
              <a:t>46</a:t>
            </a:fld>
            <a:endParaRPr lang="en-US" sz="1400" smtClean="0"/>
          </a:p>
        </p:txBody>
      </p:sp>
      <p:sp>
        <p:nvSpPr>
          <p:cNvPr id="50179" name="Rectangle 3"/>
          <p:cNvSpPr>
            <a:spLocks noGrp="1" noChangeArrowheads="1"/>
          </p:cNvSpPr>
          <p:nvPr>
            <p:ph type="body" idx="1"/>
          </p:nvPr>
        </p:nvSpPr>
        <p:spPr>
          <a:xfrm>
            <a:off x="685800" y="6019800"/>
            <a:ext cx="7772400" cy="609600"/>
          </a:xfrm>
        </p:spPr>
        <p:txBody>
          <a:bodyPr/>
          <a:lstStyle/>
          <a:p>
            <a:pPr algn="ctr" eaLnBrk="1" hangingPunct="1">
              <a:buFontTx/>
              <a:buNone/>
            </a:pPr>
            <a:r>
              <a:rPr lang="en-US" smtClean="0"/>
              <a:t>Radioactive Decay</a:t>
            </a:r>
          </a:p>
        </p:txBody>
      </p:sp>
      <p:pic>
        <p:nvPicPr>
          <p:cNvPr id="50180"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3088"/>
          <a:stretch>
            <a:fillRect/>
          </a:stretch>
        </p:blipFill>
        <p:spPr bwMode="auto">
          <a:xfrm>
            <a:off x="685800" y="1295400"/>
            <a:ext cx="7696200" cy="478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Rectangle 7"/>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Fossil Evidence of Evolution</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E624C7E-4E71-491C-8143-37AB4FD42574}" type="slidenum">
              <a:rPr lang="en-US" sz="1400" smtClean="0"/>
              <a:pPr/>
              <a:t>47</a:t>
            </a:fld>
            <a:endParaRPr lang="en-US" sz="1400" smtClean="0"/>
          </a:p>
        </p:txBody>
      </p:sp>
      <p:sp>
        <p:nvSpPr>
          <p:cNvPr id="51203" name="Rectangle 3"/>
          <p:cNvSpPr>
            <a:spLocks noGrp="1" noChangeArrowheads="1"/>
          </p:cNvSpPr>
          <p:nvPr>
            <p:ph type="body" idx="1"/>
          </p:nvPr>
        </p:nvSpPr>
        <p:spPr>
          <a:xfrm>
            <a:off x="304800" y="990600"/>
            <a:ext cx="2362200" cy="5410200"/>
          </a:xfrm>
        </p:spPr>
        <p:txBody>
          <a:bodyPr/>
          <a:lstStyle/>
          <a:p>
            <a:pPr marL="0" indent="0" eaLnBrk="1" hangingPunct="1">
              <a:buFontTx/>
              <a:buNone/>
            </a:pPr>
            <a:endParaRPr lang="en-US" smtClean="0"/>
          </a:p>
          <a:p>
            <a:pPr marL="0" indent="0" eaLnBrk="1" hangingPunct="1">
              <a:buFontTx/>
              <a:buNone/>
            </a:pPr>
            <a:r>
              <a:rPr lang="en-US" smtClean="0"/>
              <a:t>Fossil </a:t>
            </a:r>
          </a:p>
          <a:p>
            <a:pPr marL="0" indent="0" eaLnBrk="1" hangingPunct="1">
              <a:buFontTx/>
              <a:buNone/>
            </a:pPr>
            <a:r>
              <a:rPr lang="en-US" smtClean="0"/>
              <a:t>records </a:t>
            </a:r>
          </a:p>
          <a:p>
            <a:pPr marL="0" indent="0" eaLnBrk="1" hangingPunct="1">
              <a:buFontTx/>
              <a:buNone/>
            </a:pPr>
            <a:r>
              <a:rPr lang="en-US" smtClean="0"/>
              <a:t>document </a:t>
            </a:r>
          </a:p>
          <a:p>
            <a:pPr marL="0" indent="0" eaLnBrk="1" hangingPunct="1">
              <a:buFontTx/>
              <a:buNone/>
            </a:pPr>
            <a:r>
              <a:rPr lang="en-US" smtClean="0"/>
              <a:t>the course </a:t>
            </a:r>
          </a:p>
          <a:p>
            <a:pPr marL="0" indent="0" eaLnBrk="1" hangingPunct="1">
              <a:buFontTx/>
              <a:buNone/>
            </a:pPr>
            <a:r>
              <a:rPr lang="en-US" smtClean="0"/>
              <a:t>of life through</a:t>
            </a:r>
          </a:p>
          <a:p>
            <a:pPr marL="0" indent="0" eaLnBrk="1" hangingPunct="1">
              <a:buFontTx/>
              <a:buNone/>
            </a:pPr>
            <a:r>
              <a:rPr lang="en-US" smtClean="0"/>
              <a:t>time</a:t>
            </a:r>
          </a:p>
        </p:txBody>
      </p:sp>
      <p:pic>
        <p:nvPicPr>
          <p:cNvPr id="51204"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a:stretch>
            <a:fillRect/>
          </a:stretch>
        </p:blipFill>
        <p:spPr bwMode="auto">
          <a:xfrm>
            <a:off x="2743200" y="1219200"/>
            <a:ext cx="524033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7"/>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Fossil Evidence of Evolution</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315C881-A5CD-4B8D-9402-E622CD190772}" type="slidenum">
              <a:rPr lang="en-US" sz="1400" smtClean="0"/>
              <a:pPr/>
              <a:t>48</a:t>
            </a:fld>
            <a:endParaRPr lang="en-US" sz="1400" smtClean="0"/>
          </a:p>
        </p:txBody>
      </p:sp>
      <p:sp>
        <p:nvSpPr>
          <p:cNvPr id="35843" name="Rectangle 3"/>
          <p:cNvSpPr>
            <a:spLocks noGrp="1" noChangeArrowheads="1"/>
          </p:cNvSpPr>
          <p:nvPr>
            <p:ph type="body" idx="1"/>
          </p:nvPr>
        </p:nvSpPr>
        <p:spPr/>
        <p:txBody>
          <a:bodyPr/>
          <a:lstStyle/>
          <a:p>
            <a:pPr eaLnBrk="1" hangingPunct="1"/>
            <a:r>
              <a:rPr lang="en-US" smtClean="0"/>
              <a:t>Fossils document evolutionary transition</a:t>
            </a:r>
          </a:p>
          <a:p>
            <a:pPr eaLnBrk="1" hangingPunct="1"/>
            <a:r>
              <a:rPr lang="en-US" smtClean="0"/>
              <a:t>The oldest known bird fossil is the </a:t>
            </a:r>
            <a:r>
              <a:rPr lang="en-US" b="1" i="1" smtClean="0">
                <a:solidFill>
                  <a:srgbClr val="FF0000"/>
                </a:solidFill>
              </a:rPr>
              <a:t>Archaeopteryx</a:t>
            </a:r>
            <a:endParaRPr lang="en-US" smtClean="0"/>
          </a:p>
          <a:p>
            <a:pPr eaLnBrk="1" hangingPunct="1"/>
            <a:r>
              <a:rPr lang="en-US" smtClean="0"/>
              <a:t>It is intermediate between bird and dinosaur</a:t>
            </a:r>
          </a:p>
          <a:p>
            <a:pPr eaLnBrk="1" hangingPunct="1"/>
            <a:r>
              <a:rPr lang="en-US" smtClean="0"/>
              <a:t>Possesses some ancestral traits and some traits of present day birds</a:t>
            </a:r>
          </a:p>
          <a:p>
            <a:pPr eaLnBrk="1" hangingPunct="1"/>
            <a:r>
              <a:rPr lang="en-US" i="1" smtClean="0"/>
              <a:t>Archaeopteryx</a:t>
            </a:r>
            <a:r>
              <a:rPr lang="en-US" smtClean="0"/>
              <a:t> was first found in 1859</a:t>
            </a:r>
            <a:endParaRPr lang="en-US" i="1" smtClean="0"/>
          </a:p>
        </p:txBody>
      </p:sp>
      <p:sp>
        <p:nvSpPr>
          <p:cNvPr id="52228" name="Rectangle 5"/>
          <p:cNvSpPr>
            <a:spLocks noGrp="1" noChangeArrowheads="1"/>
          </p:cNvSpPr>
          <p:nvPr>
            <p:ph type="title"/>
          </p:nvPr>
        </p:nvSpPr>
        <p:spPr>
          <a:xfrm>
            <a:off x="6858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Fossil Evidence of Evolution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58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58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58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584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58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A30D3D64-9157-4E5D-8E7F-5163544ED37D}" type="slidenum">
              <a:rPr lang="en-US" sz="1400" smtClean="0"/>
              <a:pPr/>
              <a:t>49</a:t>
            </a:fld>
            <a:endParaRPr lang="en-US" sz="1400" smtClean="0"/>
          </a:p>
        </p:txBody>
      </p:sp>
      <p:sp>
        <p:nvSpPr>
          <p:cNvPr id="53251" name="Rectangle 3"/>
          <p:cNvSpPr>
            <a:spLocks noGrp="1" noChangeArrowheads="1"/>
          </p:cNvSpPr>
          <p:nvPr>
            <p:ph type="body" idx="1"/>
          </p:nvPr>
        </p:nvSpPr>
        <p:spPr>
          <a:xfrm>
            <a:off x="609600" y="5943600"/>
            <a:ext cx="7772400" cy="685800"/>
          </a:xfrm>
        </p:spPr>
        <p:txBody>
          <a:bodyPr/>
          <a:lstStyle/>
          <a:p>
            <a:pPr algn="ctr" eaLnBrk="1" hangingPunct="1">
              <a:buFontTx/>
              <a:buNone/>
            </a:pPr>
            <a:r>
              <a:rPr lang="en-US" smtClean="0"/>
              <a:t>Fossil of </a:t>
            </a:r>
            <a:r>
              <a:rPr lang="en-US" i="1" smtClean="0"/>
              <a:t>Archaeopteryx</a:t>
            </a:r>
            <a:endParaRPr lang="en-US" smtClean="0"/>
          </a:p>
        </p:txBody>
      </p:sp>
      <p:pic>
        <p:nvPicPr>
          <p:cNvPr id="53252"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3163"/>
          <a:stretch>
            <a:fillRect/>
          </a:stretch>
        </p:blipFill>
        <p:spPr bwMode="auto">
          <a:xfrm>
            <a:off x="685800" y="1219200"/>
            <a:ext cx="7848600"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Rectangle 7"/>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Fossil Evidence of Evolution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en-US" smtClean="0"/>
          </a:p>
        </p:txBody>
      </p:sp>
      <p:sp>
        <p:nvSpPr>
          <p:cNvPr id="14339" name="Rectangle 3"/>
          <p:cNvSpPr>
            <a:spLocks noGrp="1" noChangeArrowheads="1"/>
          </p:cNvSpPr>
          <p:nvPr>
            <p:ph type="body" idx="1"/>
          </p:nvPr>
        </p:nvSpPr>
        <p:spPr/>
        <p:txBody>
          <a:bodyPr/>
          <a:lstStyle/>
          <a:p>
            <a:pPr>
              <a:lnSpc>
                <a:spcPct val="90000"/>
              </a:lnSpc>
            </a:pPr>
            <a:r>
              <a:rPr lang="en-US" smtClean="0"/>
              <a:t>Lamarck then suggested that those acquired traits were then passed on to the offspring (hence, offspring receiving acquired traits)</a:t>
            </a:r>
          </a:p>
          <a:p>
            <a:pPr>
              <a:lnSpc>
                <a:spcPct val="90000"/>
              </a:lnSpc>
            </a:pPr>
            <a:r>
              <a:rPr lang="en-US" smtClean="0"/>
              <a:t>Another example would be a couple who enjoy bike riding, and become very proficient at it</a:t>
            </a:r>
          </a:p>
          <a:p>
            <a:pPr>
              <a:lnSpc>
                <a:spcPct val="90000"/>
              </a:lnSpc>
            </a:pPr>
            <a:r>
              <a:rPr lang="en-US" smtClean="0"/>
              <a:t>What happens when they reproduce?...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2000"/>
                                        <p:tgtEl>
                                          <p:spTgt spid="14339">
                                            <p:txEl>
                                              <p:pRg st="0" end="0"/>
                                            </p:txEl>
                                          </p:spTgt>
                                        </p:tgtEl>
                                      </p:cBhvr>
                                    </p:animEffect>
                                    <p:anim calcmode="lin" valueType="num">
                                      <p:cBhvr>
                                        <p:cTn id="8" dur="2000" fill="hold"/>
                                        <p:tgtEl>
                                          <p:spTgt spid="14339">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14339">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14339">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nodeType="clickEffect">
                                  <p:stCondLst>
                                    <p:cond delay="0"/>
                                  </p:stCondLst>
                                  <p:childTnLst>
                                    <p:set>
                                      <p:cBhvr>
                                        <p:cTn id="14" dur="1" fill="hold">
                                          <p:stCondLst>
                                            <p:cond delay="0"/>
                                          </p:stCondLst>
                                        </p:cTn>
                                        <p:tgtEl>
                                          <p:spTgt spid="14339">
                                            <p:txEl>
                                              <p:pRg st="1" end="1"/>
                                            </p:txEl>
                                          </p:spTgt>
                                        </p:tgtEl>
                                        <p:attrNameLst>
                                          <p:attrName>style.visibility</p:attrName>
                                        </p:attrNameLst>
                                      </p:cBhvr>
                                      <p:to>
                                        <p:strVal val="visible"/>
                                      </p:to>
                                    </p:set>
                                    <p:animEffect transition="in" filter="fade">
                                      <p:cBhvr>
                                        <p:cTn id="15" dur="2000"/>
                                        <p:tgtEl>
                                          <p:spTgt spid="14339">
                                            <p:txEl>
                                              <p:pRg st="1" end="1"/>
                                            </p:txEl>
                                          </p:spTgt>
                                        </p:tgtEl>
                                      </p:cBhvr>
                                    </p:animEffect>
                                    <p:anim calcmode="lin" valueType="num">
                                      <p:cBhvr>
                                        <p:cTn id="16" dur="2000" fill="hold"/>
                                        <p:tgtEl>
                                          <p:spTgt spid="14339">
                                            <p:txEl>
                                              <p:pRg st="1" end="1"/>
                                            </p:txEl>
                                          </p:spTgt>
                                        </p:tgtEl>
                                        <p:attrNameLst>
                                          <p:attrName>style.rotation</p:attrName>
                                        </p:attrNameLst>
                                      </p:cBhvr>
                                      <p:tavLst>
                                        <p:tav tm="0">
                                          <p:val>
                                            <p:fltVal val="720"/>
                                          </p:val>
                                        </p:tav>
                                        <p:tav tm="100000">
                                          <p:val>
                                            <p:fltVal val="0"/>
                                          </p:val>
                                        </p:tav>
                                      </p:tavLst>
                                    </p:anim>
                                    <p:anim calcmode="lin" valueType="num">
                                      <p:cBhvr>
                                        <p:cTn id="17" dur="2000" fill="hold"/>
                                        <p:tgtEl>
                                          <p:spTgt spid="14339">
                                            <p:txEl>
                                              <p:pRg st="1" end="1"/>
                                            </p:txEl>
                                          </p:spTgt>
                                        </p:tgtEl>
                                        <p:attrNameLst>
                                          <p:attrName>ppt_h</p:attrName>
                                        </p:attrNameLst>
                                      </p:cBhvr>
                                      <p:tavLst>
                                        <p:tav tm="0">
                                          <p:val>
                                            <p:fltVal val="0"/>
                                          </p:val>
                                        </p:tav>
                                        <p:tav tm="100000">
                                          <p:val>
                                            <p:strVal val="#ppt_h"/>
                                          </p:val>
                                        </p:tav>
                                      </p:tavLst>
                                    </p:anim>
                                    <p:anim calcmode="lin" valueType="num">
                                      <p:cBhvr>
                                        <p:cTn id="18" dur="2000" fill="hold"/>
                                        <p:tgtEl>
                                          <p:spTgt spid="14339">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5" presetClass="entr" presetSubtype="0" fill="hold" nodeType="clickEffect">
                                  <p:stCondLst>
                                    <p:cond delay="0"/>
                                  </p:stCondLst>
                                  <p:childTnLst>
                                    <p:set>
                                      <p:cBhvr>
                                        <p:cTn id="22" dur="1" fill="hold">
                                          <p:stCondLst>
                                            <p:cond delay="0"/>
                                          </p:stCondLst>
                                        </p:cTn>
                                        <p:tgtEl>
                                          <p:spTgt spid="14339">
                                            <p:txEl>
                                              <p:pRg st="2" end="2"/>
                                            </p:txEl>
                                          </p:spTgt>
                                        </p:tgtEl>
                                        <p:attrNameLst>
                                          <p:attrName>style.visibility</p:attrName>
                                        </p:attrNameLst>
                                      </p:cBhvr>
                                      <p:to>
                                        <p:strVal val="visible"/>
                                      </p:to>
                                    </p:set>
                                    <p:animEffect transition="in" filter="fade">
                                      <p:cBhvr>
                                        <p:cTn id="23" dur="2000"/>
                                        <p:tgtEl>
                                          <p:spTgt spid="14339">
                                            <p:txEl>
                                              <p:pRg st="2" end="2"/>
                                            </p:txEl>
                                          </p:spTgt>
                                        </p:tgtEl>
                                      </p:cBhvr>
                                    </p:animEffect>
                                    <p:anim calcmode="lin" valueType="num">
                                      <p:cBhvr>
                                        <p:cTn id="24" dur="2000" fill="hold"/>
                                        <p:tgtEl>
                                          <p:spTgt spid="14339">
                                            <p:txEl>
                                              <p:pRg st="2" end="2"/>
                                            </p:txEl>
                                          </p:spTgt>
                                        </p:tgtEl>
                                        <p:attrNameLst>
                                          <p:attrName>style.rotation</p:attrName>
                                        </p:attrNameLst>
                                      </p:cBhvr>
                                      <p:tavLst>
                                        <p:tav tm="0">
                                          <p:val>
                                            <p:fltVal val="720"/>
                                          </p:val>
                                        </p:tav>
                                        <p:tav tm="100000">
                                          <p:val>
                                            <p:fltVal val="0"/>
                                          </p:val>
                                        </p:tav>
                                      </p:tavLst>
                                    </p:anim>
                                    <p:anim calcmode="lin" valueType="num">
                                      <p:cBhvr>
                                        <p:cTn id="25" dur="2000" fill="hold"/>
                                        <p:tgtEl>
                                          <p:spTgt spid="14339">
                                            <p:txEl>
                                              <p:pRg st="2" end="2"/>
                                            </p:txEl>
                                          </p:spTgt>
                                        </p:tgtEl>
                                        <p:attrNameLst>
                                          <p:attrName>ppt_h</p:attrName>
                                        </p:attrNameLst>
                                      </p:cBhvr>
                                      <p:tavLst>
                                        <p:tav tm="0">
                                          <p:val>
                                            <p:fltVal val="0"/>
                                          </p:val>
                                        </p:tav>
                                        <p:tav tm="100000">
                                          <p:val>
                                            <p:strVal val="#ppt_h"/>
                                          </p:val>
                                        </p:tav>
                                      </p:tavLst>
                                    </p:anim>
                                    <p:anim calcmode="lin" valueType="num">
                                      <p:cBhvr>
                                        <p:cTn id="26" dur="2000" fill="hold"/>
                                        <p:tgtEl>
                                          <p:spTgt spid="14339">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E7A43AD-B368-435D-A460-A7FD3CE3362E}" type="slidenum">
              <a:rPr lang="en-US" sz="1400" smtClean="0"/>
              <a:pPr/>
              <a:t>50</a:t>
            </a:fld>
            <a:endParaRPr lang="en-US" sz="1400" smtClean="0"/>
          </a:p>
        </p:txBody>
      </p:sp>
      <p:sp>
        <p:nvSpPr>
          <p:cNvPr id="38915" name="Rectangle 3"/>
          <p:cNvSpPr>
            <a:spLocks noGrp="1" noChangeArrowheads="1"/>
          </p:cNvSpPr>
          <p:nvPr>
            <p:ph type="body" idx="1"/>
          </p:nvPr>
        </p:nvSpPr>
        <p:spPr>
          <a:xfrm>
            <a:off x="228600" y="1219200"/>
            <a:ext cx="8610600" cy="5410200"/>
          </a:xfrm>
        </p:spPr>
        <p:txBody>
          <a:bodyPr/>
          <a:lstStyle/>
          <a:p>
            <a:pPr eaLnBrk="1" hangingPunct="1">
              <a:lnSpc>
                <a:spcPct val="90000"/>
              </a:lnSpc>
              <a:buFontTx/>
              <a:buNone/>
            </a:pPr>
            <a:r>
              <a:rPr lang="en-US" b="1" smtClean="0">
                <a:solidFill>
                  <a:srgbClr val="FF0000"/>
                </a:solidFill>
              </a:rPr>
              <a:t>Recent discoveries</a:t>
            </a:r>
            <a:endParaRPr lang="en-US" smtClean="0"/>
          </a:p>
          <a:p>
            <a:pPr lvl="1" eaLnBrk="1" hangingPunct="1">
              <a:lnSpc>
                <a:spcPct val="90000"/>
              </a:lnSpc>
            </a:pPr>
            <a:r>
              <a:rPr lang="en-US" sz="3200" smtClean="0"/>
              <a:t>Four-legged aquatic mammal</a:t>
            </a:r>
          </a:p>
          <a:p>
            <a:pPr lvl="2" eaLnBrk="1" hangingPunct="1">
              <a:lnSpc>
                <a:spcPct val="90000"/>
              </a:lnSpc>
            </a:pPr>
            <a:r>
              <a:rPr lang="en-US" sz="3200" smtClean="0"/>
              <a:t>Important link in the evolution of whales and dolphins from land-dwelling, hoofed ancestors</a:t>
            </a:r>
          </a:p>
          <a:p>
            <a:pPr lvl="1" eaLnBrk="1" hangingPunct="1">
              <a:lnSpc>
                <a:spcPct val="90000"/>
              </a:lnSpc>
            </a:pPr>
            <a:r>
              <a:rPr lang="en-US" sz="3200" smtClean="0"/>
              <a:t>Fossil snake with legs</a:t>
            </a:r>
          </a:p>
          <a:p>
            <a:pPr lvl="1" eaLnBrk="1" hangingPunct="1">
              <a:lnSpc>
                <a:spcPct val="90000"/>
              </a:lnSpc>
            </a:pPr>
            <a:r>
              <a:rPr lang="en-US" sz="3200" i="1" smtClean="0"/>
              <a:t>Tiktaalik</a:t>
            </a:r>
            <a:r>
              <a:rPr lang="en-US" sz="3200" smtClean="0"/>
              <a:t>:  a species that bridged the gap between fish and the first amphibian</a:t>
            </a:r>
          </a:p>
          <a:p>
            <a:pPr lvl="1" eaLnBrk="1" hangingPunct="1">
              <a:lnSpc>
                <a:spcPct val="90000"/>
              </a:lnSpc>
            </a:pPr>
            <a:r>
              <a:rPr lang="en-US" sz="3200" smtClean="0"/>
              <a:t>Oysters:  small curved shells to large flat shells</a:t>
            </a:r>
          </a:p>
        </p:txBody>
      </p:sp>
      <p:sp>
        <p:nvSpPr>
          <p:cNvPr id="54276" name="Rectangle 5"/>
          <p:cNvSpPr>
            <a:spLocks noGrp="1" noChangeArrowheads="1"/>
          </p:cNvSpPr>
          <p:nvPr>
            <p:ph type="title"/>
          </p:nvPr>
        </p:nvSpPr>
        <p:spPr>
          <a:xfrm>
            <a:off x="533400" y="228600"/>
            <a:ext cx="8001000" cy="6858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Fossil Evidence of Evolution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89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891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891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891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89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bldLvl="3"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F5541EEE-6694-476D-81D2-B4F197CAC2E5}" type="slidenum">
              <a:rPr lang="en-US" sz="1400" smtClean="0"/>
              <a:pPr/>
              <a:t>51</a:t>
            </a:fld>
            <a:endParaRPr lang="en-US" sz="1400" smtClean="0"/>
          </a:p>
        </p:txBody>
      </p:sp>
      <p:sp>
        <p:nvSpPr>
          <p:cNvPr id="55299" name="Rectangle 3"/>
          <p:cNvSpPr>
            <a:spLocks noGrp="1" noChangeArrowheads="1"/>
          </p:cNvSpPr>
          <p:nvPr>
            <p:ph type="body" idx="1"/>
          </p:nvPr>
        </p:nvSpPr>
        <p:spPr>
          <a:xfrm>
            <a:off x="685800" y="6019800"/>
            <a:ext cx="7772400" cy="685800"/>
          </a:xfrm>
        </p:spPr>
        <p:txBody>
          <a:bodyPr/>
          <a:lstStyle/>
          <a:p>
            <a:pPr algn="ctr" eaLnBrk="1" hangingPunct="1">
              <a:buFontTx/>
              <a:buNone/>
            </a:pPr>
            <a:r>
              <a:rPr lang="en-US" smtClean="0"/>
              <a:t>Whale “missing links”</a:t>
            </a:r>
          </a:p>
        </p:txBody>
      </p:sp>
      <p:pic>
        <p:nvPicPr>
          <p:cNvPr id="55300"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3030"/>
          <a:stretch>
            <a:fillRect/>
          </a:stretch>
        </p:blipFill>
        <p:spPr bwMode="auto">
          <a:xfrm>
            <a:off x="2503488" y="1143000"/>
            <a:ext cx="4013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Rectangle 7"/>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Fossil Evidence of Evolution</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774CCD0-71C8-488F-B356-B510F692D22E}" type="slidenum">
              <a:rPr lang="en-US" sz="1400" smtClean="0"/>
              <a:pPr/>
              <a:t>52</a:t>
            </a:fld>
            <a:endParaRPr lang="en-US" sz="1400" smtClean="0"/>
          </a:p>
        </p:txBody>
      </p:sp>
      <p:sp>
        <p:nvSpPr>
          <p:cNvPr id="56323" name="Rectangle 3"/>
          <p:cNvSpPr>
            <a:spLocks noGrp="1" noChangeArrowheads="1"/>
          </p:cNvSpPr>
          <p:nvPr>
            <p:ph type="body" idx="1"/>
          </p:nvPr>
        </p:nvSpPr>
        <p:spPr>
          <a:xfrm>
            <a:off x="609600" y="5562600"/>
            <a:ext cx="7772400" cy="1143000"/>
          </a:xfrm>
        </p:spPr>
        <p:txBody>
          <a:bodyPr/>
          <a:lstStyle/>
          <a:p>
            <a:pPr algn="ctr" eaLnBrk="1" hangingPunct="1">
              <a:buFontTx/>
              <a:buNone/>
            </a:pPr>
            <a:r>
              <a:rPr lang="en-US" smtClean="0"/>
              <a:t>Evolutionary change in body size and toe reduction of horses</a:t>
            </a:r>
          </a:p>
        </p:txBody>
      </p:sp>
      <p:pic>
        <p:nvPicPr>
          <p:cNvPr id="56324"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a:stretch>
            <a:fillRect/>
          </a:stretch>
        </p:blipFill>
        <p:spPr bwMode="auto">
          <a:xfrm>
            <a:off x="228600" y="1219200"/>
            <a:ext cx="8686800" cy="397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Rectangle 7"/>
          <p:cNvSpPr>
            <a:spLocks noGrp="1" noChangeArrowheads="1"/>
          </p:cNvSpPr>
          <p:nvPr>
            <p:ph type="title"/>
          </p:nvPr>
        </p:nvSpPr>
        <p:spPr>
          <a:xfrm>
            <a:off x="6096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Fossil Evidence of Evolution</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endParaRPr lang="en-US" smtClean="0"/>
          </a:p>
        </p:txBody>
      </p:sp>
      <p:sp>
        <p:nvSpPr>
          <p:cNvPr id="57347" name="Content Placeholder 2"/>
          <p:cNvSpPr>
            <a:spLocks noGrp="1"/>
          </p:cNvSpPr>
          <p:nvPr>
            <p:ph idx="1"/>
          </p:nvPr>
        </p:nvSpPr>
        <p:spPr/>
        <p:txBody>
          <a:bodyPr/>
          <a:lstStyle/>
          <a:p>
            <a:pPr eaLnBrk="1" hangingPunct="1"/>
            <a:r>
              <a:rPr lang="en-US" smtClean="0">
                <a:hlinkClick r:id="rId2"/>
              </a:rPr>
              <a:t>http://www.pbs.org/wgbh/evolution/library/11/2/quicktime/e_s_3.html</a:t>
            </a:r>
            <a:endParaRPr lang="en-US" smtClean="0"/>
          </a:p>
        </p:txBody>
      </p:sp>
      <p:sp>
        <p:nvSpPr>
          <p:cNvPr id="5734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A6799DC4-747D-4913-872C-45A5B871EC6F}" type="slidenum">
              <a:rPr lang="en-US" sz="1400" smtClean="0"/>
              <a:pPr/>
              <a:t>53</a:t>
            </a:fld>
            <a:endParaRPr lang="en-US" sz="140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HOMOLOGOUS STRUCTURE</a:t>
            </a:r>
          </a:p>
        </p:txBody>
      </p:sp>
      <p:sp>
        <p:nvSpPr>
          <p:cNvPr id="34819" name="Rectangle 3"/>
          <p:cNvSpPr>
            <a:spLocks noGrp="1" noChangeArrowheads="1"/>
          </p:cNvSpPr>
          <p:nvPr>
            <p:ph type="body" idx="1"/>
          </p:nvPr>
        </p:nvSpPr>
        <p:spPr/>
        <p:txBody>
          <a:bodyPr/>
          <a:lstStyle/>
          <a:p>
            <a:pPr eaLnBrk="1" hangingPunct="1"/>
            <a:r>
              <a:rPr lang="en-US" smtClean="0"/>
              <a:t>Similar features that originate in a shared ancestor (derive from same embryonic structure)</a:t>
            </a:r>
          </a:p>
          <a:p>
            <a:pPr eaLnBrk="1" hangingPunct="1"/>
            <a:r>
              <a:rPr lang="en-US" smtClean="0"/>
              <a:t>Can result from modifications that change an original feature to 2 extremely different types (wing and arm)</a:t>
            </a:r>
          </a:p>
          <a:p>
            <a:pPr eaLnBrk="1" hangingPunct="1"/>
            <a:endParaRPr lang="en-US" smtClean="0"/>
          </a:p>
          <a:p>
            <a:pPr eaLnBrk="1" hangingPunct="1">
              <a:buFont typeface="Wingdings" pitchFamily="2" charset="2"/>
              <a:buNone/>
            </a:pPr>
            <a:endParaRPr lang="en-US" smtClean="0"/>
          </a:p>
        </p:txBody>
      </p:sp>
      <p:pic>
        <p:nvPicPr>
          <p:cNvPr id="34821" name="Picture 5" descr="Image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066800"/>
            <a:ext cx="7620000" cy="544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7" descr="image1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2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9" descr="homolog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6" name="Oval 10"/>
          <p:cNvSpPr>
            <a:spLocks noChangeArrowheads="1"/>
          </p:cNvSpPr>
          <p:nvPr/>
        </p:nvSpPr>
        <p:spPr bwMode="auto">
          <a:xfrm>
            <a:off x="304800" y="533400"/>
            <a:ext cx="11430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4827" name="Oval 11"/>
          <p:cNvSpPr>
            <a:spLocks noChangeArrowheads="1"/>
          </p:cNvSpPr>
          <p:nvPr/>
        </p:nvSpPr>
        <p:spPr bwMode="auto">
          <a:xfrm>
            <a:off x="1524000" y="533400"/>
            <a:ext cx="7620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4828" name="Oval 12"/>
          <p:cNvSpPr>
            <a:spLocks noChangeArrowheads="1"/>
          </p:cNvSpPr>
          <p:nvPr/>
        </p:nvSpPr>
        <p:spPr bwMode="auto">
          <a:xfrm>
            <a:off x="2438400" y="533400"/>
            <a:ext cx="762000" cy="3810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4829" name="Oval 13"/>
          <p:cNvSpPr>
            <a:spLocks noChangeArrowheads="1"/>
          </p:cNvSpPr>
          <p:nvPr/>
        </p:nvSpPr>
        <p:spPr bwMode="auto">
          <a:xfrm>
            <a:off x="3810000" y="533400"/>
            <a:ext cx="685800" cy="3810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4830" name="Oval 14"/>
          <p:cNvSpPr>
            <a:spLocks noChangeArrowheads="1"/>
          </p:cNvSpPr>
          <p:nvPr/>
        </p:nvSpPr>
        <p:spPr bwMode="auto">
          <a:xfrm>
            <a:off x="4953000" y="609600"/>
            <a:ext cx="914400" cy="2286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4831" name="Oval 15"/>
          <p:cNvSpPr>
            <a:spLocks noChangeArrowheads="1"/>
          </p:cNvSpPr>
          <p:nvPr/>
        </p:nvSpPr>
        <p:spPr bwMode="auto">
          <a:xfrm>
            <a:off x="6248400" y="609600"/>
            <a:ext cx="5334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4832" name="Oval 16"/>
          <p:cNvSpPr>
            <a:spLocks noChangeArrowheads="1"/>
          </p:cNvSpPr>
          <p:nvPr/>
        </p:nvSpPr>
        <p:spPr bwMode="auto">
          <a:xfrm>
            <a:off x="7696200" y="533400"/>
            <a:ext cx="685800" cy="381000"/>
          </a:xfrm>
          <a:prstGeom prst="ellipse">
            <a:avLst/>
          </a:prstGeom>
          <a:solidFill>
            <a:schemeClr val="accent1"/>
          </a:solidFill>
          <a:ln w="9525">
            <a:solidFill>
              <a:schemeClr val="tx1"/>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8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xit" presetSubtype="0" fill="hold" nodeType="clickEffect">
                                  <p:stCondLst>
                                    <p:cond delay="0"/>
                                  </p:stCondLst>
                                  <p:childTnLst>
                                    <p:animEffect transition="out" filter="dissolve">
                                      <p:cBhvr>
                                        <p:cTn id="12" dur="500"/>
                                        <p:tgtEl>
                                          <p:spTgt spid="34819">
                                            <p:txEl>
                                              <p:pRg st="0" end="0"/>
                                            </p:txEl>
                                          </p:spTgt>
                                        </p:tgtEl>
                                      </p:cBhvr>
                                    </p:animEffect>
                                    <p:set>
                                      <p:cBhvr>
                                        <p:cTn id="13" dur="1" fill="hold">
                                          <p:stCondLst>
                                            <p:cond delay="499"/>
                                          </p:stCondLst>
                                        </p:cTn>
                                        <p:tgtEl>
                                          <p:spTgt spid="34819">
                                            <p:txEl>
                                              <p:pRg st="0" end="0"/>
                                            </p:txEl>
                                          </p:spTgt>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34821"/>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35" presetClass="exit" presetSubtype="0" fill="hold" nodeType="clickEffect">
                                  <p:stCondLst>
                                    <p:cond delay="0"/>
                                  </p:stCondLst>
                                  <p:childTnLst>
                                    <p:animEffect transition="out" filter="fade">
                                      <p:cBhvr>
                                        <p:cTn id="21" dur="2000"/>
                                        <p:tgtEl>
                                          <p:spTgt spid="34821"/>
                                        </p:tgtEl>
                                      </p:cBhvr>
                                    </p:animEffect>
                                    <p:anim calcmode="lin" valueType="num">
                                      <p:cBhvr>
                                        <p:cTn id="22" dur="2000"/>
                                        <p:tgtEl>
                                          <p:spTgt spid="34821"/>
                                        </p:tgtEl>
                                        <p:attrNameLst>
                                          <p:attrName>style.rotation</p:attrName>
                                        </p:attrNameLst>
                                      </p:cBhvr>
                                      <p:tavLst>
                                        <p:tav tm="0">
                                          <p:val>
                                            <p:fltVal val="0"/>
                                          </p:val>
                                        </p:tav>
                                        <p:tav tm="100000">
                                          <p:val>
                                            <p:fltVal val="720"/>
                                          </p:val>
                                        </p:tav>
                                      </p:tavLst>
                                    </p:anim>
                                    <p:anim calcmode="lin" valueType="num">
                                      <p:cBhvr>
                                        <p:cTn id="23" dur="2000"/>
                                        <p:tgtEl>
                                          <p:spTgt spid="34821"/>
                                        </p:tgtEl>
                                        <p:attrNameLst>
                                          <p:attrName>ppt_h</p:attrName>
                                        </p:attrNameLst>
                                      </p:cBhvr>
                                      <p:tavLst>
                                        <p:tav tm="0">
                                          <p:val>
                                            <p:strVal val="ppt_h"/>
                                          </p:val>
                                        </p:tav>
                                        <p:tav tm="100000">
                                          <p:val>
                                            <p:fltVal val="0"/>
                                          </p:val>
                                        </p:tav>
                                      </p:tavLst>
                                    </p:anim>
                                    <p:anim calcmode="lin" valueType="num">
                                      <p:cBhvr>
                                        <p:cTn id="24" dur="2000"/>
                                        <p:tgtEl>
                                          <p:spTgt spid="34821"/>
                                        </p:tgtEl>
                                        <p:attrNameLst>
                                          <p:attrName>ppt_w</p:attrName>
                                        </p:attrNameLst>
                                      </p:cBhvr>
                                      <p:tavLst>
                                        <p:tav tm="0">
                                          <p:val>
                                            <p:strVal val="ppt_w"/>
                                          </p:val>
                                        </p:tav>
                                        <p:tav tm="100000">
                                          <p:val>
                                            <p:fltVal val="0"/>
                                          </p:val>
                                        </p:tav>
                                      </p:tavLst>
                                    </p:anim>
                                    <p:set>
                                      <p:cBhvr>
                                        <p:cTn id="25" dur="1" fill="hold">
                                          <p:stCondLst>
                                            <p:cond delay="1999"/>
                                          </p:stCondLst>
                                        </p:cTn>
                                        <p:tgtEl>
                                          <p:spTgt spid="34821"/>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34823"/>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49" presetClass="exit" presetSubtype="0" accel="100000" fill="hold" nodeType="clickEffect">
                                  <p:stCondLst>
                                    <p:cond delay="0"/>
                                  </p:stCondLst>
                                  <p:childTnLst>
                                    <p:anim calcmode="lin" valueType="num">
                                      <p:cBhvr>
                                        <p:cTn id="33" dur="500"/>
                                        <p:tgtEl>
                                          <p:spTgt spid="34823"/>
                                        </p:tgtEl>
                                        <p:attrNameLst>
                                          <p:attrName>ppt_w</p:attrName>
                                        </p:attrNameLst>
                                      </p:cBhvr>
                                      <p:tavLst>
                                        <p:tav tm="0">
                                          <p:val>
                                            <p:strVal val="ppt_w"/>
                                          </p:val>
                                        </p:tav>
                                        <p:tav tm="100000">
                                          <p:val>
                                            <p:fltVal val="0"/>
                                          </p:val>
                                        </p:tav>
                                      </p:tavLst>
                                    </p:anim>
                                    <p:anim calcmode="lin" valueType="num">
                                      <p:cBhvr>
                                        <p:cTn id="34" dur="500"/>
                                        <p:tgtEl>
                                          <p:spTgt spid="34823"/>
                                        </p:tgtEl>
                                        <p:attrNameLst>
                                          <p:attrName>ppt_h</p:attrName>
                                        </p:attrNameLst>
                                      </p:cBhvr>
                                      <p:tavLst>
                                        <p:tav tm="0">
                                          <p:val>
                                            <p:strVal val="ppt_h"/>
                                          </p:val>
                                        </p:tav>
                                        <p:tav tm="100000">
                                          <p:val>
                                            <p:fltVal val="0"/>
                                          </p:val>
                                        </p:tav>
                                      </p:tavLst>
                                    </p:anim>
                                    <p:anim calcmode="lin" valueType="num">
                                      <p:cBhvr>
                                        <p:cTn id="35" dur="500"/>
                                        <p:tgtEl>
                                          <p:spTgt spid="34823"/>
                                        </p:tgtEl>
                                        <p:attrNameLst>
                                          <p:attrName>style.rotation</p:attrName>
                                        </p:attrNameLst>
                                      </p:cBhvr>
                                      <p:tavLst>
                                        <p:tav tm="0">
                                          <p:val>
                                            <p:fltVal val="0"/>
                                          </p:val>
                                        </p:tav>
                                        <p:tav tm="100000">
                                          <p:val>
                                            <p:fltVal val="360"/>
                                          </p:val>
                                        </p:tav>
                                      </p:tavLst>
                                    </p:anim>
                                    <p:animEffect transition="out" filter="fade">
                                      <p:cBhvr>
                                        <p:cTn id="36" dur="500"/>
                                        <p:tgtEl>
                                          <p:spTgt spid="34823"/>
                                        </p:tgtEl>
                                      </p:cBhvr>
                                    </p:animEffect>
                                    <p:set>
                                      <p:cBhvr>
                                        <p:cTn id="37" dur="1" fill="hold">
                                          <p:stCondLst>
                                            <p:cond delay="499"/>
                                          </p:stCondLst>
                                        </p:cTn>
                                        <p:tgtEl>
                                          <p:spTgt spid="34823"/>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nodeType="clickEffect">
                                  <p:stCondLst>
                                    <p:cond delay="0"/>
                                  </p:stCondLst>
                                  <p:childTnLst>
                                    <p:set>
                                      <p:cBhvr>
                                        <p:cTn id="41" dur="1" fill="hold">
                                          <p:stCondLst>
                                            <p:cond delay="0"/>
                                          </p:stCondLst>
                                        </p:cTn>
                                        <p:tgtEl>
                                          <p:spTgt spid="34819">
                                            <p:txEl>
                                              <p:pRg st="1" end="1"/>
                                            </p:txEl>
                                          </p:spTgt>
                                        </p:tgtEl>
                                        <p:attrNameLst>
                                          <p:attrName>style.visibility</p:attrName>
                                        </p:attrNameLst>
                                      </p:cBhvr>
                                      <p:to>
                                        <p:strVal val="visible"/>
                                      </p:to>
                                    </p:set>
                                    <p:anim calcmode="lin" valueType="num">
                                      <p:cBhvr additive="base">
                                        <p:cTn id="42"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48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4826"/>
                                        </p:tgtEl>
                                        <p:attrNameLst>
                                          <p:attrName>style.visibility</p:attrName>
                                        </p:attrNameLst>
                                      </p:cBhvr>
                                      <p:to>
                                        <p:strVal val="visible"/>
                                      </p:to>
                                    </p:set>
                                    <p:anim calcmode="lin" valueType="num">
                                      <p:cBhvr additive="base">
                                        <p:cTn id="48" dur="500" fill="hold"/>
                                        <p:tgtEl>
                                          <p:spTgt spid="34826"/>
                                        </p:tgtEl>
                                        <p:attrNameLst>
                                          <p:attrName>ppt_x</p:attrName>
                                        </p:attrNameLst>
                                      </p:cBhvr>
                                      <p:tavLst>
                                        <p:tav tm="0">
                                          <p:val>
                                            <p:strVal val="#ppt_x"/>
                                          </p:val>
                                        </p:tav>
                                        <p:tav tm="100000">
                                          <p:val>
                                            <p:strVal val="#ppt_x"/>
                                          </p:val>
                                        </p:tav>
                                      </p:tavLst>
                                    </p:anim>
                                    <p:anim calcmode="lin" valueType="num">
                                      <p:cBhvr additive="base">
                                        <p:cTn id="49" dur="500" fill="hold"/>
                                        <p:tgtEl>
                                          <p:spTgt spid="34826"/>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4827"/>
                                        </p:tgtEl>
                                        <p:attrNameLst>
                                          <p:attrName>style.visibility</p:attrName>
                                        </p:attrNameLst>
                                      </p:cBhvr>
                                      <p:to>
                                        <p:strVal val="visible"/>
                                      </p:to>
                                    </p:set>
                                    <p:anim calcmode="lin" valueType="num">
                                      <p:cBhvr additive="base">
                                        <p:cTn id="54" dur="500" fill="hold"/>
                                        <p:tgtEl>
                                          <p:spTgt spid="34827"/>
                                        </p:tgtEl>
                                        <p:attrNameLst>
                                          <p:attrName>ppt_x</p:attrName>
                                        </p:attrNameLst>
                                      </p:cBhvr>
                                      <p:tavLst>
                                        <p:tav tm="0">
                                          <p:val>
                                            <p:strVal val="#ppt_x"/>
                                          </p:val>
                                        </p:tav>
                                        <p:tav tm="100000">
                                          <p:val>
                                            <p:strVal val="#ppt_x"/>
                                          </p:val>
                                        </p:tav>
                                      </p:tavLst>
                                    </p:anim>
                                    <p:anim calcmode="lin" valueType="num">
                                      <p:cBhvr additive="base">
                                        <p:cTn id="55" dur="500" fill="hold"/>
                                        <p:tgtEl>
                                          <p:spTgt spid="34827"/>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4828"/>
                                        </p:tgtEl>
                                        <p:attrNameLst>
                                          <p:attrName>style.visibility</p:attrName>
                                        </p:attrNameLst>
                                      </p:cBhvr>
                                      <p:to>
                                        <p:strVal val="visible"/>
                                      </p:to>
                                    </p:set>
                                    <p:anim calcmode="lin" valueType="num">
                                      <p:cBhvr additive="base">
                                        <p:cTn id="60" dur="500" fill="hold"/>
                                        <p:tgtEl>
                                          <p:spTgt spid="34828"/>
                                        </p:tgtEl>
                                        <p:attrNameLst>
                                          <p:attrName>ppt_x</p:attrName>
                                        </p:attrNameLst>
                                      </p:cBhvr>
                                      <p:tavLst>
                                        <p:tav tm="0">
                                          <p:val>
                                            <p:strVal val="#ppt_x"/>
                                          </p:val>
                                        </p:tav>
                                        <p:tav tm="100000">
                                          <p:val>
                                            <p:strVal val="#ppt_x"/>
                                          </p:val>
                                        </p:tav>
                                      </p:tavLst>
                                    </p:anim>
                                    <p:anim calcmode="lin" valueType="num">
                                      <p:cBhvr additive="base">
                                        <p:cTn id="61" dur="500" fill="hold"/>
                                        <p:tgtEl>
                                          <p:spTgt spid="34828"/>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4829"/>
                                        </p:tgtEl>
                                        <p:attrNameLst>
                                          <p:attrName>style.visibility</p:attrName>
                                        </p:attrNameLst>
                                      </p:cBhvr>
                                      <p:to>
                                        <p:strVal val="visible"/>
                                      </p:to>
                                    </p:set>
                                    <p:anim calcmode="lin" valueType="num">
                                      <p:cBhvr additive="base">
                                        <p:cTn id="66" dur="500" fill="hold"/>
                                        <p:tgtEl>
                                          <p:spTgt spid="34829"/>
                                        </p:tgtEl>
                                        <p:attrNameLst>
                                          <p:attrName>ppt_x</p:attrName>
                                        </p:attrNameLst>
                                      </p:cBhvr>
                                      <p:tavLst>
                                        <p:tav tm="0">
                                          <p:val>
                                            <p:strVal val="#ppt_x"/>
                                          </p:val>
                                        </p:tav>
                                        <p:tav tm="100000">
                                          <p:val>
                                            <p:strVal val="#ppt_x"/>
                                          </p:val>
                                        </p:tav>
                                      </p:tavLst>
                                    </p:anim>
                                    <p:anim calcmode="lin" valueType="num">
                                      <p:cBhvr additive="base">
                                        <p:cTn id="67" dur="500" fill="hold"/>
                                        <p:tgtEl>
                                          <p:spTgt spid="34829"/>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4830"/>
                                        </p:tgtEl>
                                        <p:attrNameLst>
                                          <p:attrName>style.visibility</p:attrName>
                                        </p:attrNameLst>
                                      </p:cBhvr>
                                      <p:to>
                                        <p:strVal val="visible"/>
                                      </p:to>
                                    </p:set>
                                    <p:anim calcmode="lin" valueType="num">
                                      <p:cBhvr additive="base">
                                        <p:cTn id="72" dur="500" fill="hold"/>
                                        <p:tgtEl>
                                          <p:spTgt spid="34830"/>
                                        </p:tgtEl>
                                        <p:attrNameLst>
                                          <p:attrName>ppt_x</p:attrName>
                                        </p:attrNameLst>
                                      </p:cBhvr>
                                      <p:tavLst>
                                        <p:tav tm="0">
                                          <p:val>
                                            <p:strVal val="#ppt_x"/>
                                          </p:val>
                                        </p:tav>
                                        <p:tav tm="100000">
                                          <p:val>
                                            <p:strVal val="#ppt_x"/>
                                          </p:val>
                                        </p:tav>
                                      </p:tavLst>
                                    </p:anim>
                                    <p:anim calcmode="lin" valueType="num">
                                      <p:cBhvr additive="base">
                                        <p:cTn id="73" dur="500" fill="hold"/>
                                        <p:tgtEl>
                                          <p:spTgt spid="34830"/>
                                        </p:tgtEl>
                                        <p:attrNameLst>
                                          <p:attrName>ppt_y</p:attrName>
                                        </p:attrNameLst>
                                      </p:cBhvr>
                                      <p:tavLst>
                                        <p:tav tm="0">
                                          <p:val>
                                            <p:strVal val="1+#ppt_h/2"/>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34831"/>
                                        </p:tgtEl>
                                        <p:attrNameLst>
                                          <p:attrName>style.visibility</p:attrName>
                                        </p:attrNameLst>
                                      </p:cBhvr>
                                      <p:to>
                                        <p:strVal val="visible"/>
                                      </p:to>
                                    </p:set>
                                    <p:anim calcmode="lin" valueType="num">
                                      <p:cBhvr additive="base">
                                        <p:cTn id="78" dur="500" fill="hold"/>
                                        <p:tgtEl>
                                          <p:spTgt spid="34831"/>
                                        </p:tgtEl>
                                        <p:attrNameLst>
                                          <p:attrName>ppt_x</p:attrName>
                                        </p:attrNameLst>
                                      </p:cBhvr>
                                      <p:tavLst>
                                        <p:tav tm="0">
                                          <p:val>
                                            <p:strVal val="#ppt_x"/>
                                          </p:val>
                                        </p:tav>
                                        <p:tav tm="100000">
                                          <p:val>
                                            <p:strVal val="#ppt_x"/>
                                          </p:val>
                                        </p:tav>
                                      </p:tavLst>
                                    </p:anim>
                                    <p:anim calcmode="lin" valueType="num">
                                      <p:cBhvr additive="base">
                                        <p:cTn id="79" dur="500" fill="hold"/>
                                        <p:tgtEl>
                                          <p:spTgt spid="34831"/>
                                        </p:tgtEl>
                                        <p:attrNameLst>
                                          <p:attrName>ppt_y</p:attrName>
                                        </p:attrNameLst>
                                      </p:cBhvr>
                                      <p:tavLst>
                                        <p:tav tm="0">
                                          <p:val>
                                            <p:strVal val="1+#ppt_h/2"/>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34832"/>
                                        </p:tgtEl>
                                        <p:attrNameLst>
                                          <p:attrName>style.visibility</p:attrName>
                                        </p:attrNameLst>
                                      </p:cBhvr>
                                      <p:to>
                                        <p:strVal val="visible"/>
                                      </p:to>
                                    </p:set>
                                    <p:anim calcmode="lin" valueType="num">
                                      <p:cBhvr additive="base">
                                        <p:cTn id="84" dur="500" fill="hold"/>
                                        <p:tgtEl>
                                          <p:spTgt spid="34832"/>
                                        </p:tgtEl>
                                        <p:attrNameLst>
                                          <p:attrName>ppt_x</p:attrName>
                                        </p:attrNameLst>
                                      </p:cBhvr>
                                      <p:tavLst>
                                        <p:tav tm="0">
                                          <p:val>
                                            <p:strVal val="#ppt_x"/>
                                          </p:val>
                                        </p:tav>
                                        <p:tav tm="100000">
                                          <p:val>
                                            <p:strVal val="#ppt_x"/>
                                          </p:val>
                                        </p:tav>
                                      </p:tavLst>
                                    </p:anim>
                                    <p:anim calcmode="lin" valueType="num">
                                      <p:cBhvr additive="base">
                                        <p:cTn id="85" dur="500" fill="hold"/>
                                        <p:tgtEl>
                                          <p:spTgt spid="34832"/>
                                        </p:tgtEl>
                                        <p:attrNameLst>
                                          <p:attrName>ppt_y</p:attrName>
                                        </p:attrNameLst>
                                      </p:cBhvr>
                                      <p:tavLst>
                                        <p:tav tm="0">
                                          <p:val>
                                            <p:strVal val="1+#ppt_h/2"/>
                                          </p:val>
                                        </p:tav>
                                        <p:tav tm="100000">
                                          <p:val>
                                            <p:strVal val="#ppt_y"/>
                                          </p:val>
                                        </p:tav>
                                      </p:tavLst>
                                    </p:anim>
                                  </p:childTnLst>
                                </p:cTn>
                              </p:par>
                            </p:childTnLst>
                          </p:cTn>
                        </p:par>
                      </p:childTnLst>
                    </p:cTn>
                  </p:par>
                  <p:par>
                    <p:cTn id="86" fill="hold" nodeType="clickPar">
                      <p:stCondLst>
                        <p:cond delay="indefinite"/>
                      </p:stCondLst>
                      <p:childTnLst>
                        <p:par>
                          <p:cTn id="87" fill="hold" nodeType="withGroup">
                            <p:stCondLst>
                              <p:cond delay="0"/>
                            </p:stCondLst>
                            <p:childTnLst>
                              <p:par>
                                <p:cTn id="88" presetID="21" presetClass="entr" presetSubtype="4" fill="hold" nodeType="clickEffect">
                                  <p:stCondLst>
                                    <p:cond delay="0"/>
                                  </p:stCondLst>
                                  <p:childTnLst>
                                    <p:set>
                                      <p:cBhvr>
                                        <p:cTn id="89" dur="1" fill="hold">
                                          <p:stCondLst>
                                            <p:cond delay="0"/>
                                          </p:stCondLst>
                                        </p:cTn>
                                        <p:tgtEl>
                                          <p:spTgt spid="34825"/>
                                        </p:tgtEl>
                                        <p:attrNameLst>
                                          <p:attrName>style.visibility</p:attrName>
                                        </p:attrNameLst>
                                      </p:cBhvr>
                                      <p:to>
                                        <p:strVal val="visible"/>
                                      </p:to>
                                    </p:set>
                                    <p:animEffect transition="in" filter="wheel(4)">
                                      <p:cBhvr>
                                        <p:cTn id="90" dur="2000"/>
                                        <p:tgtEl>
                                          <p:spTgt spid="34825"/>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xit" presetSubtype="0" fill="hold" grpId="1" nodeType="clickEffect">
                                  <p:stCondLst>
                                    <p:cond delay="0"/>
                                  </p:stCondLst>
                                  <p:childTnLst>
                                    <p:animEffect transition="out" filter="fade">
                                      <p:cBhvr>
                                        <p:cTn id="94" dur="2000"/>
                                        <p:tgtEl>
                                          <p:spTgt spid="34826"/>
                                        </p:tgtEl>
                                      </p:cBhvr>
                                    </p:animEffect>
                                    <p:set>
                                      <p:cBhvr>
                                        <p:cTn id="95" dur="1" fill="hold">
                                          <p:stCondLst>
                                            <p:cond delay="1999"/>
                                          </p:stCondLst>
                                        </p:cTn>
                                        <p:tgtEl>
                                          <p:spTgt spid="34826"/>
                                        </p:tgtEl>
                                        <p:attrNameLst>
                                          <p:attrName>style.visibility</p:attrName>
                                        </p:attrNameLst>
                                      </p:cBhvr>
                                      <p:to>
                                        <p:strVal val="hidden"/>
                                      </p:to>
                                    </p:set>
                                  </p:childTnLst>
                                </p:cTn>
                              </p:par>
                            </p:childTnLst>
                          </p:cTn>
                        </p:par>
                      </p:childTnLst>
                    </p:cTn>
                  </p:par>
                  <p:par>
                    <p:cTn id="96" fill="hold" nodeType="clickPar">
                      <p:stCondLst>
                        <p:cond delay="indefinite"/>
                      </p:stCondLst>
                      <p:childTnLst>
                        <p:par>
                          <p:cTn id="97" fill="hold" nodeType="withGroup">
                            <p:stCondLst>
                              <p:cond delay="0"/>
                            </p:stCondLst>
                            <p:childTnLst>
                              <p:par>
                                <p:cTn id="98" presetID="9" presetClass="exit" presetSubtype="0" fill="hold" grpId="1" nodeType="clickEffect">
                                  <p:stCondLst>
                                    <p:cond delay="0"/>
                                  </p:stCondLst>
                                  <p:childTnLst>
                                    <p:animEffect transition="out" filter="dissolve">
                                      <p:cBhvr>
                                        <p:cTn id="99" dur="500"/>
                                        <p:tgtEl>
                                          <p:spTgt spid="34827"/>
                                        </p:tgtEl>
                                      </p:cBhvr>
                                    </p:animEffect>
                                    <p:set>
                                      <p:cBhvr>
                                        <p:cTn id="100" dur="1" fill="hold">
                                          <p:stCondLst>
                                            <p:cond delay="499"/>
                                          </p:stCondLst>
                                        </p:cTn>
                                        <p:tgtEl>
                                          <p:spTgt spid="34827"/>
                                        </p:tgtEl>
                                        <p:attrNameLst>
                                          <p:attrName>style.visibility</p:attrName>
                                        </p:attrNameLst>
                                      </p:cBhvr>
                                      <p:to>
                                        <p:strVal val="hidden"/>
                                      </p:to>
                                    </p:se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9" presetClass="exit" presetSubtype="0" fill="hold" grpId="1" nodeType="clickEffect">
                                  <p:stCondLst>
                                    <p:cond delay="0"/>
                                  </p:stCondLst>
                                  <p:childTnLst>
                                    <p:animEffect transition="out" filter="dissolve">
                                      <p:cBhvr>
                                        <p:cTn id="104" dur="500"/>
                                        <p:tgtEl>
                                          <p:spTgt spid="34828"/>
                                        </p:tgtEl>
                                      </p:cBhvr>
                                    </p:animEffect>
                                    <p:set>
                                      <p:cBhvr>
                                        <p:cTn id="105" dur="1" fill="hold">
                                          <p:stCondLst>
                                            <p:cond delay="499"/>
                                          </p:stCondLst>
                                        </p:cTn>
                                        <p:tgtEl>
                                          <p:spTgt spid="34828"/>
                                        </p:tgtEl>
                                        <p:attrNameLst>
                                          <p:attrName>style.visibility</p:attrName>
                                        </p:attrNameLst>
                                      </p:cBhvr>
                                      <p:to>
                                        <p:strVal val="hidden"/>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9" presetClass="exit" presetSubtype="0" fill="hold" grpId="1" nodeType="clickEffect">
                                  <p:stCondLst>
                                    <p:cond delay="0"/>
                                  </p:stCondLst>
                                  <p:childTnLst>
                                    <p:animEffect transition="out" filter="dissolve">
                                      <p:cBhvr>
                                        <p:cTn id="109" dur="500"/>
                                        <p:tgtEl>
                                          <p:spTgt spid="34829"/>
                                        </p:tgtEl>
                                      </p:cBhvr>
                                    </p:animEffect>
                                    <p:set>
                                      <p:cBhvr>
                                        <p:cTn id="110" dur="1" fill="hold">
                                          <p:stCondLst>
                                            <p:cond delay="499"/>
                                          </p:stCondLst>
                                        </p:cTn>
                                        <p:tgtEl>
                                          <p:spTgt spid="34829"/>
                                        </p:tgtEl>
                                        <p:attrNameLst>
                                          <p:attrName>style.visibility</p:attrName>
                                        </p:attrNameLst>
                                      </p:cBhvr>
                                      <p:to>
                                        <p:strVal val="hidden"/>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9" presetClass="exit" presetSubtype="0" fill="hold" grpId="1" nodeType="clickEffect">
                                  <p:stCondLst>
                                    <p:cond delay="0"/>
                                  </p:stCondLst>
                                  <p:childTnLst>
                                    <p:animEffect transition="out" filter="dissolve">
                                      <p:cBhvr>
                                        <p:cTn id="114" dur="500"/>
                                        <p:tgtEl>
                                          <p:spTgt spid="34830"/>
                                        </p:tgtEl>
                                      </p:cBhvr>
                                    </p:animEffect>
                                    <p:set>
                                      <p:cBhvr>
                                        <p:cTn id="115" dur="1" fill="hold">
                                          <p:stCondLst>
                                            <p:cond delay="499"/>
                                          </p:stCondLst>
                                        </p:cTn>
                                        <p:tgtEl>
                                          <p:spTgt spid="34830"/>
                                        </p:tgtEl>
                                        <p:attrNameLst>
                                          <p:attrName>style.visibility</p:attrName>
                                        </p:attrNameLst>
                                      </p:cBhvr>
                                      <p:to>
                                        <p:strVal val="hidden"/>
                                      </p:to>
                                    </p:se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9" presetClass="exit" presetSubtype="0" fill="hold" grpId="1" nodeType="clickEffect">
                                  <p:stCondLst>
                                    <p:cond delay="0"/>
                                  </p:stCondLst>
                                  <p:childTnLst>
                                    <p:animEffect transition="out" filter="dissolve">
                                      <p:cBhvr>
                                        <p:cTn id="119" dur="500"/>
                                        <p:tgtEl>
                                          <p:spTgt spid="34831"/>
                                        </p:tgtEl>
                                      </p:cBhvr>
                                    </p:animEffect>
                                    <p:set>
                                      <p:cBhvr>
                                        <p:cTn id="120" dur="1" fill="hold">
                                          <p:stCondLst>
                                            <p:cond delay="499"/>
                                          </p:stCondLst>
                                        </p:cTn>
                                        <p:tgtEl>
                                          <p:spTgt spid="34831"/>
                                        </p:tgtEl>
                                        <p:attrNameLst>
                                          <p:attrName>style.visibility</p:attrName>
                                        </p:attrNameLst>
                                      </p:cBhvr>
                                      <p:to>
                                        <p:strVal val="hidden"/>
                                      </p:to>
                                    </p:se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9" presetClass="exit" presetSubtype="0" fill="hold" grpId="1" nodeType="clickEffect">
                                  <p:stCondLst>
                                    <p:cond delay="0"/>
                                  </p:stCondLst>
                                  <p:childTnLst>
                                    <p:animEffect transition="out" filter="dissolve">
                                      <p:cBhvr>
                                        <p:cTn id="124" dur="500"/>
                                        <p:tgtEl>
                                          <p:spTgt spid="34832"/>
                                        </p:tgtEl>
                                      </p:cBhvr>
                                    </p:animEffect>
                                    <p:set>
                                      <p:cBhvr>
                                        <p:cTn id="125" dur="1" fill="hold">
                                          <p:stCondLst>
                                            <p:cond delay="499"/>
                                          </p:stCondLst>
                                        </p:cTn>
                                        <p:tgtEl>
                                          <p:spTgt spid="348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6" grpId="0" animBg="1"/>
      <p:bldP spid="34826" grpId="1" animBg="1"/>
      <p:bldP spid="34827" grpId="0" animBg="1"/>
      <p:bldP spid="34827" grpId="1" animBg="1"/>
      <p:bldP spid="34828" grpId="0" animBg="1"/>
      <p:bldP spid="34828" grpId="1" animBg="1"/>
      <p:bldP spid="34829" grpId="0" animBg="1"/>
      <p:bldP spid="34829" grpId="1" animBg="1"/>
      <p:bldP spid="34830" grpId="0" animBg="1"/>
      <p:bldP spid="34830" grpId="1" animBg="1"/>
      <p:bldP spid="34831" grpId="0" animBg="1"/>
      <p:bldP spid="34831" grpId="1" animBg="1"/>
      <p:bldP spid="34832" grpId="0" animBg="1"/>
      <p:bldP spid="34832" grpId="1"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03F5D964-6A21-435A-900B-BDCF2DDD46BD}" type="slidenum">
              <a:rPr lang="en-US" sz="1400" smtClean="0"/>
              <a:pPr/>
              <a:t>55</a:t>
            </a:fld>
            <a:endParaRPr lang="en-US" sz="1400" smtClean="0"/>
          </a:p>
        </p:txBody>
      </p:sp>
      <p:sp>
        <p:nvSpPr>
          <p:cNvPr id="59395" name="Rectangle 2"/>
          <p:cNvSpPr>
            <a:spLocks noGrp="1" noChangeArrowheads="1"/>
          </p:cNvSpPr>
          <p:nvPr>
            <p:ph type="title"/>
          </p:nvPr>
        </p:nvSpPr>
        <p:spPr>
          <a:xfrm>
            <a:off x="228600" y="228600"/>
            <a:ext cx="8534400" cy="1219200"/>
          </a:xfrm>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Anatomical Evidence for Evolution</a:t>
            </a:r>
          </a:p>
        </p:txBody>
      </p:sp>
      <p:sp>
        <p:nvSpPr>
          <p:cNvPr id="41987" name="Rectangle 3"/>
          <p:cNvSpPr>
            <a:spLocks noGrp="1" noChangeArrowheads="1"/>
          </p:cNvSpPr>
          <p:nvPr>
            <p:ph type="body" idx="1"/>
          </p:nvPr>
        </p:nvSpPr>
        <p:spPr>
          <a:xfrm>
            <a:off x="304800" y="1905000"/>
            <a:ext cx="8458200" cy="4343400"/>
          </a:xfrm>
        </p:spPr>
        <p:txBody>
          <a:bodyPr/>
          <a:lstStyle/>
          <a:p>
            <a:pPr eaLnBrk="1" hangingPunct="1"/>
            <a:r>
              <a:rPr lang="en-US" b="1" smtClean="0">
                <a:solidFill>
                  <a:srgbClr val="FF0000"/>
                </a:solidFill>
              </a:rPr>
              <a:t>Homologous structures</a:t>
            </a:r>
            <a:r>
              <a:rPr lang="en-US" smtClean="0">
                <a:solidFill>
                  <a:srgbClr val="FF0000"/>
                </a:solidFill>
              </a:rPr>
              <a:t>:</a:t>
            </a:r>
            <a:r>
              <a:rPr lang="en-US" smtClean="0"/>
              <a:t>  structures with different appearances and functions that all derived from the same body part in a common ancestor</a:t>
            </a:r>
          </a:p>
          <a:p>
            <a:pPr eaLnBrk="1" hangingPunct="1"/>
            <a:r>
              <a:rPr lang="en-US" smtClean="0"/>
              <a:t>The bones in the forelimb of mammals are homologous structures</a:t>
            </a:r>
          </a:p>
          <a:p>
            <a:pPr eaLnBrk="1" hangingPunct="1"/>
            <a:r>
              <a:rPr lang="en-US" smtClean="0"/>
              <a:t>Different functions, same ancestor structure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19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19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19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ADCE0BA1-9A66-48CC-98EE-DFCB7FB5E14F}" type="slidenum">
              <a:rPr lang="en-US" sz="1400" smtClean="0"/>
              <a:pPr/>
              <a:t>56</a:t>
            </a:fld>
            <a:endParaRPr lang="en-US" sz="1400" smtClean="0"/>
          </a:p>
        </p:txBody>
      </p:sp>
      <p:sp>
        <p:nvSpPr>
          <p:cNvPr id="60419" name="Rectangle 3"/>
          <p:cNvSpPr>
            <a:spLocks noGrp="1" noChangeArrowheads="1"/>
          </p:cNvSpPr>
          <p:nvPr>
            <p:ph type="body" idx="1"/>
          </p:nvPr>
        </p:nvSpPr>
        <p:spPr>
          <a:xfrm>
            <a:off x="609600" y="5715000"/>
            <a:ext cx="7772400" cy="914400"/>
          </a:xfrm>
        </p:spPr>
        <p:txBody>
          <a:bodyPr/>
          <a:lstStyle/>
          <a:p>
            <a:pPr algn="ctr" eaLnBrk="1" hangingPunct="1">
              <a:lnSpc>
                <a:spcPct val="90000"/>
              </a:lnSpc>
              <a:buFontTx/>
              <a:buNone/>
            </a:pPr>
            <a:r>
              <a:rPr lang="en-US" smtClean="0"/>
              <a:t>Homology of the bones of the forelimb of mammals</a:t>
            </a:r>
          </a:p>
        </p:txBody>
      </p:sp>
      <p:pic>
        <p:nvPicPr>
          <p:cNvPr id="60420"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4082"/>
          <a:stretch>
            <a:fillRect/>
          </a:stretch>
        </p:blipFill>
        <p:spPr bwMode="auto">
          <a:xfrm>
            <a:off x="2895600" y="1828800"/>
            <a:ext cx="32670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Rectangle 8"/>
          <p:cNvSpPr>
            <a:spLocks noGrp="1" noChangeArrowheads="1"/>
          </p:cNvSpPr>
          <p:nvPr>
            <p:ph type="title"/>
          </p:nvPr>
        </p:nvSpPr>
        <p:spPr>
          <a:xfrm>
            <a:off x="304800" y="228600"/>
            <a:ext cx="8534400" cy="1447800"/>
          </a:xfrm>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Anatomical Evidence for Evolution</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endParaRPr lang="en-US" smtClean="0"/>
          </a:p>
        </p:txBody>
      </p:sp>
      <p:sp>
        <p:nvSpPr>
          <p:cNvPr id="61443" name="Content Placeholder 2"/>
          <p:cNvSpPr>
            <a:spLocks noGrp="1"/>
          </p:cNvSpPr>
          <p:nvPr>
            <p:ph idx="1"/>
          </p:nvPr>
        </p:nvSpPr>
        <p:spPr/>
        <p:txBody>
          <a:bodyPr/>
          <a:lstStyle/>
          <a:p>
            <a:endParaRPr lang="en-US" smtClean="0"/>
          </a:p>
        </p:txBody>
      </p:sp>
      <p:sp>
        <p:nvSpPr>
          <p:cNvPr id="6144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9A31EA66-AEE1-4CDA-810D-616DE23144B8}" type="slidenum">
              <a:rPr lang="en-US" sz="1400" smtClean="0"/>
              <a:pPr/>
              <a:t>57</a:t>
            </a:fld>
            <a:endParaRPr lang="en-US" sz="1400" smtClean="0"/>
          </a:p>
        </p:txBody>
      </p:sp>
      <p:pic>
        <p:nvPicPr>
          <p:cNvPr id="61445" name="Picture 2" descr="http://www.schools.ccps.k12.va.us/sites/HIGH/solquiz/Document%20Library/1/EOC07Biology/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371600"/>
            <a:ext cx="6043613"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0" name="Picture 4" descr="http://www.bio.miami.edu/dana/pix/hemoglobincomparis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9177338"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74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p:nvPr>
        </p:nvSpPr>
        <p:spPr/>
        <p:txBody>
          <a:bodyPr/>
          <a:lstStyle/>
          <a:p>
            <a:pPr eaLnBrk="1" hangingPunct="1"/>
            <a:endParaRPr lang="en-US" smtClean="0"/>
          </a:p>
        </p:txBody>
      </p:sp>
      <p:sp>
        <p:nvSpPr>
          <p:cNvPr id="62467" name="Rectangle 2"/>
          <p:cNvSpPr>
            <a:spLocks noGrp="1" noChangeArrowheads="1"/>
          </p:cNvSpPr>
          <p:nvPr>
            <p:ph type="title" idx="4294967295"/>
          </p:nvPr>
        </p:nvSpPr>
        <p:spPr>
          <a:xfrm>
            <a:off x="0" y="277813"/>
            <a:ext cx="8229600" cy="1143000"/>
          </a:xfrm>
        </p:spPr>
        <p:txBody>
          <a:bodyPr/>
          <a:lstStyle/>
          <a:p>
            <a:pPr eaLnBrk="1" hangingPunct="1"/>
            <a:r>
              <a:rPr lang="en-US" smtClean="0"/>
              <a:t>ANALAGOUS FEATURE</a:t>
            </a:r>
          </a:p>
        </p:txBody>
      </p:sp>
      <p:sp>
        <p:nvSpPr>
          <p:cNvPr id="35843" name="Rectangle 3"/>
          <p:cNvSpPr>
            <a:spLocks noGrp="1" noChangeArrowheads="1"/>
          </p:cNvSpPr>
          <p:nvPr>
            <p:ph type="body" idx="4294967295"/>
          </p:nvPr>
        </p:nvSpPr>
        <p:spPr>
          <a:xfrm>
            <a:off x="0" y="1600200"/>
            <a:ext cx="8229600" cy="4530725"/>
          </a:xfrm>
        </p:spPr>
        <p:txBody>
          <a:bodyPr/>
          <a:lstStyle/>
          <a:p>
            <a:pPr eaLnBrk="1" hangingPunct="1"/>
            <a:r>
              <a:rPr lang="en-US" smtClean="0"/>
              <a:t>Serve identical functions and look similar</a:t>
            </a:r>
          </a:p>
          <a:p>
            <a:pPr eaLnBrk="1" hangingPunct="1"/>
            <a:r>
              <a:rPr lang="en-US" smtClean="0"/>
              <a:t>No anatomical/embryological similarity</a:t>
            </a:r>
          </a:p>
          <a:p>
            <a:pPr eaLnBrk="1" hangingPunct="1"/>
            <a:r>
              <a:rPr lang="en-US" smtClean="0"/>
              <a:t>Wing developed independently and differently in more-recent ancestors of each animal</a:t>
            </a:r>
          </a:p>
        </p:txBody>
      </p:sp>
      <p:pic>
        <p:nvPicPr>
          <p:cNvPr id="35845" name="Picture 5" descr="genera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9144000" cy="707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Rectangle 6"/>
          <p:cNvSpPr>
            <a:spLocks noChangeArrowheads="1"/>
          </p:cNvSpPr>
          <p:nvPr/>
        </p:nvSpPr>
        <p:spPr bwMode="auto">
          <a:xfrm>
            <a:off x="0" y="4572000"/>
            <a:ext cx="34290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1" hangingPunct="1"/>
            <a:r>
              <a:rPr lang="en-US">
                <a:solidFill>
                  <a:srgbClr val="000000"/>
                </a:solidFill>
                <a:latin typeface="Tahoma" pitchFamily="34" charset="0"/>
              </a:rPr>
              <a:t>Analogous structures: wing of an insect, bird bat and pterosaur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58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xit" presetSubtype="0" fill="hold" nodeType="clickEffect">
                                  <p:stCondLst>
                                    <p:cond delay="0"/>
                                  </p:stCondLst>
                                  <p:childTnLst>
                                    <p:animEffect transition="out" filter="dissolve">
                                      <p:cBhvr>
                                        <p:cTn id="14" dur="500"/>
                                        <p:tgtEl>
                                          <p:spTgt spid="35845"/>
                                        </p:tgtEl>
                                      </p:cBhvr>
                                    </p:animEffect>
                                    <p:set>
                                      <p:cBhvr>
                                        <p:cTn id="15" dur="1" fill="hold">
                                          <p:stCondLst>
                                            <p:cond delay="499"/>
                                          </p:stCondLst>
                                        </p:cTn>
                                        <p:tgtEl>
                                          <p:spTgt spid="35845"/>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5843">
                                            <p:txEl>
                                              <p:pRg st="1" end="1"/>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58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99313563-3D55-4A24-B405-4AC1A01DE37F}" type="slidenum">
              <a:rPr lang="en-US" sz="1400" smtClean="0"/>
              <a:pPr/>
              <a:t>59</a:t>
            </a:fld>
            <a:endParaRPr lang="en-US" sz="1400" smtClean="0"/>
          </a:p>
        </p:txBody>
      </p:sp>
      <p:sp>
        <p:nvSpPr>
          <p:cNvPr id="44035" name="Rectangle 3"/>
          <p:cNvSpPr>
            <a:spLocks noGrp="1" noChangeArrowheads="1"/>
          </p:cNvSpPr>
          <p:nvPr>
            <p:ph type="body" idx="1"/>
          </p:nvPr>
        </p:nvSpPr>
        <p:spPr>
          <a:xfrm>
            <a:off x="228600" y="1981200"/>
            <a:ext cx="8610600" cy="4343400"/>
          </a:xfrm>
        </p:spPr>
        <p:txBody>
          <a:bodyPr/>
          <a:lstStyle/>
          <a:p>
            <a:pPr eaLnBrk="1" hangingPunct="1"/>
            <a:r>
              <a:rPr lang="en-US" smtClean="0"/>
              <a:t>Strongest anatomical evidence supporting evolution comes from comparisons of how organisms develop.</a:t>
            </a:r>
          </a:p>
          <a:p>
            <a:pPr eaLnBrk="1" hangingPunct="1"/>
            <a:r>
              <a:rPr lang="en-US" smtClean="0"/>
              <a:t>Early vertebrate embryos possess pharyngeal pouches that develop into:</a:t>
            </a:r>
          </a:p>
          <a:p>
            <a:pPr lvl="1" eaLnBrk="1" hangingPunct="1"/>
            <a:r>
              <a:rPr lang="en-US" sz="3200" b="1" smtClean="0">
                <a:solidFill>
                  <a:srgbClr val="FF0000"/>
                </a:solidFill>
              </a:rPr>
              <a:t>In humans:  glands and ducts</a:t>
            </a:r>
            <a:endParaRPr lang="en-US" sz="3200" smtClean="0"/>
          </a:p>
          <a:p>
            <a:pPr lvl="1" eaLnBrk="1" hangingPunct="1"/>
            <a:r>
              <a:rPr lang="en-US" sz="3200" b="1" smtClean="0">
                <a:solidFill>
                  <a:srgbClr val="FF0000"/>
                </a:solidFill>
              </a:rPr>
              <a:t>In fish:  gill slits</a:t>
            </a:r>
          </a:p>
        </p:txBody>
      </p:sp>
      <p:sp>
        <p:nvSpPr>
          <p:cNvPr id="63492" name="Rectangle 5"/>
          <p:cNvSpPr>
            <a:spLocks noGrp="1" noChangeArrowheads="1"/>
          </p:cNvSpPr>
          <p:nvPr>
            <p:ph type="title"/>
          </p:nvPr>
        </p:nvSpPr>
        <p:spPr>
          <a:xfrm>
            <a:off x="381000" y="228600"/>
            <a:ext cx="8382000" cy="14478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Anatomical Evidence for Evolution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40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40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40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40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bldLvl="2"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en-US" smtClean="0"/>
          </a:p>
        </p:txBody>
      </p:sp>
      <p:sp>
        <p:nvSpPr>
          <p:cNvPr id="9219" name="Rectangle 3"/>
          <p:cNvSpPr>
            <a:spLocks noGrp="1" noChangeArrowheads="1"/>
          </p:cNvSpPr>
          <p:nvPr>
            <p:ph type="body" idx="1"/>
          </p:nvPr>
        </p:nvSpPr>
        <p:spPr/>
        <p:txBody>
          <a:bodyPr/>
          <a:lstStyle/>
          <a:p>
            <a:endParaRPr lang="en-US" smtClean="0"/>
          </a:p>
        </p:txBody>
      </p:sp>
      <p:pic>
        <p:nvPicPr>
          <p:cNvPr id="11269" name="Picture 5" descr="lamar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6038"/>
            <a:ext cx="8988425" cy="641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9" descr="question-mark-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267200"/>
            <a:ext cx="16764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1" descr="larmstro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0"/>
            <a:ext cx="4859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wedge">
                                      <p:cBhvr>
                                        <p:cTn id="7" dur="2000"/>
                                        <p:tgtEl>
                                          <p:spTgt spid="112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1273"/>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xit" presetSubtype="0" fill="hold" nodeType="clickEffect">
                                  <p:stCondLst>
                                    <p:cond delay="0"/>
                                  </p:stCondLst>
                                  <p:childTnLst>
                                    <p:animEffect transition="out" filter="dissolve">
                                      <p:cBhvr>
                                        <p:cTn id="15" dur="500"/>
                                        <p:tgtEl>
                                          <p:spTgt spid="11269"/>
                                        </p:tgtEl>
                                      </p:cBhvr>
                                    </p:animEffect>
                                    <p:set>
                                      <p:cBhvr>
                                        <p:cTn id="16" dur="1" fill="hold">
                                          <p:stCondLst>
                                            <p:cond delay="499"/>
                                          </p:stCondLst>
                                        </p:cTn>
                                        <p:tgtEl>
                                          <p:spTgt spid="11269"/>
                                        </p:tgtEl>
                                        <p:attrNameLst>
                                          <p:attrName>style.visibility</p:attrName>
                                        </p:attrNameLst>
                                      </p:cBhvr>
                                      <p:to>
                                        <p:strVal val="hidden"/>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6" presetClass="emph" presetSubtype="0" fill="hold" nodeType="clickEffect">
                                  <p:stCondLst>
                                    <p:cond delay="0"/>
                                  </p:stCondLst>
                                  <p:childTnLst>
                                    <p:animScale>
                                      <p:cBhvr>
                                        <p:cTn id="20" dur="2000" fill="hold"/>
                                        <p:tgtEl>
                                          <p:spTgt spid="11273"/>
                                        </p:tgtEl>
                                      </p:cBhvr>
                                      <p:by x="400000" y="4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xit" presetSubtype="0" fill="hold" nodeType="clickEffect">
                                  <p:stCondLst>
                                    <p:cond delay="0"/>
                                  </p:stCondLst>
                                  <p:childTnLst>
                                    <p:animEffect transition="out" filter="dissolve">
                                      <p:cBhvr>
                                        <p:cTn id="24" dur="500"/>
                                        <p:tgtEl>
                                          <p:spTgt spid="11273"/>
                                        </p:tgtEl>
                                      </p:cBhvr>
                                    </p:animEffect>
                                    <p:set>
                                      <p:cBhvr>
                                        <p:cTn id="25" dur="1" fill="hold">
                                          <p:stCondLst>
                                            <p:cond delay="499"/>
                                          </p:stCondLst>
                                        </p:cTn>
                                        <p:tgtEl>
                                          <p:spTgt spid="11273"/>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35" presetClass="entr" presetSubtype="0" fill="hold" nodeType="clickEffect">
                                  <p:stCondLst>
                                    <p:cond delay="0"/>
                                  </p:stCondLst>
                                  <p:childTnLst>
                                    <p:set>
                                      <p:cBhvr>
                                        <p:cTn id="29" dur="1" fill="hold">
                                          <p:stCondLst>
                                            <p:cond delay="0"/>
                                          </p:stCondLst>
                                        </p:cTn>
                                        <p:tgtEl>
                                          <p:spTgt spid="11275"/>
                                        </p:tgtEl>
                                        <p:attrNameLst>
                                          <p:attrName>style.visibility</p:attrName>
                                        </p:attrNameLst>
                                      </p:cBhvr>
                                      <p:to>
                                        <p:strVal val="visible"/>
                                      </p:to>
                                    </p:set>
                                    <p:animEffect transition="in" filter="fade">
                                      <p:cBhvr>
                                        <p:cTn id="30" dur="2000"/>
                                        <p:tgtEl>
                                          <p:spTgt spid="11275"/>
                                        </p:tgtEl>
                                      </p:cBhvr>
                                    </p:animEffect>
                                    <p:anim calcmode="lin" valueType="num">
                                      <p:cBhvr>
                                        <p:cTn id="31" dur="2000" fill="hold"/>
                                        <p:tgtEl>
                                          <p:spTgt spid="11275"/>
                                        </p:tgtEl>
                                        <p:attrNameLst>
                                          <p:attrName>style.rotation</p:attrName>
                                        </p:attrNameLst>
                                      </p:cBhvr>
                                      <p:tavLst>
                                        <p:tav tm="0">
                                          <p:val>
                                            <p:fltVal val="720"/>
                                          </p:val>
                                        </p:tav>
                                        <p:tav tm="100000">
                                          <p:val>
                                            <p:fltVal val="0"/>
                                          </p:val>
                                        </p:tav>
                                      </p:tavLst>
                                    </p:anim>
                                    <p:anim calcmode="lin" valueType="num">
                                      <p:cBhvr>
                                        <p:cTn id="32" dur="2000" fill="hold"/>
                                        <p:tgtEl>
                                          <p:spTgt spid="11275"/>
                                        </p:tgtEl>
                                        <p:attrNameLst>
                                          <p:attrName>ppt_h</p:attrName>
                                        </p:attrNameLst>
                                      </p:cBhvr>
                                      <p:tavLst>
                                        <p:tav tm="0">
                                          <p:val>
                                            <p:fltVal val="0"/>
                                          </p:val>
                                        </p:tav>
                                        <p:tav tm="100000">
                                          <p:val>
                                            <p:strVal val="#ppt_h"/>
                                          </p:val>
                                        </p:tav>
                                      </p:tavLst>
                                    </p:anim>
                                    <p:anim calcmode="lin" valueType="num">
                                      <p:cBhvr>
                                        <p:cTn id="33" dur="2000" fill="hold"/>
                                        <p:tgtEl>
                                          <p:spTgt spid="1127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5396E0D4-EB66-4259-865C-4FD1BFA70836}" type="slidenum">
              <a:rPr lang="en-US" sz="1400" smtClean="0"/>
              <a:pPr/>
              <a:t>60</a:t>
            </a:fld>
            <a:endParaRPr lang="en-US" sz="1400" smtClean="0"/>
          </a:p>
        </p:txBody>
      </p:sp>
      <p:sp>
        <p:nvSpPr>
          <p:cNvPr id="64515" name="Rectangle 3"/>
          <p:cNvSpPr>
            <a:spLocks noGrp="1" noChangeArrowheads="1"/>
          </p:cNvSpPr>
          <p:nvPr>
            <p:ph type="body" idx="1"/>
          </p:nvPr>
        </p:nvSpPr>
        <p:spPr>
          <a:xfrm>
            <a:off x="304800" y="1600200"/>
            <a:ext cx="3886200" cy="4267200"/>
          </a:xfrm>
        </p:spPr>
        <p:txBody>
          <a:bodyPr/>
          <a:lstStyle/>
          <a:p>
            <a:pPr eaLnBrk="1" hangingPunct="1"/>
            <a:r>
              <a:rPr lang="en-US" b="1" smtClean="0">
                <a:solidFill>
                  <a:srgbClr val="FF0000"/>
                </a:solidFill>
              </a:rPr>
              <a:t>Vestigial structures:</a:t>
            </a:r>
            <a:r>
              <a:rPr lang="en-US" smtClean="0"/>
              <a:t>  have no apparent function, but resemble structures their ancestors possessed</a:t>
            </a:r>
          </a:p>
        </p:txBody>
      </p:sp>
      <p:sp>
        <p:nvSpPr>
          <p:cNvPr id="64516" name="Rectangle 7"/>
          <p:cNvSpPr>
            <a:spLocks noGrp="1" noChangeArrowheads="1"/>
          </p:cNvSpPr>
          <p:nvPr>
            <p:ph type="title"/>
          </p:nvPr>
        </p:nvSpPr>
        <p:spPr>
          <a:xfrm>
            <a:off x="304800" y="228600"/>
            <a:ext cx="8305800" cy="14478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r>
              <a:rPr lang="en-US" sz="4400" b="0" smtClean="0">
                <a:solidFill>
                  <a:schemeClr val="accent1"/>
                </a:solidFill>
                <a:ea typeface="ＭＳ Ｐゴシック" pitchFamily="8" charset="-128"/>
              </a:rPr>
              <a:t>Anatomical Evidence for Evolution</a:t>
            </a:r>
          </a:p>
        </p:txBody>
      </p:sp>
      <p:grpSp>
        <p:nvGrpSpPr>
          <p:cNvPr id="2" name="Group 9"/>
          <p:cNvGrpSpPr>
            <a:grpSpLocks/>
          </p:cNvGrpSpPr>
          <p:nvPr/>
        </p:nvGrpSpPr>
        <p:grpSpPr bwMode="auto">
          <a:xfrm>
            <a:off x="4267200" y="1981200"/>
            <a:ext cx="4648200" cy="4343400"/>
            <a:chOff x="2688" y="1248"/>
            <a:chExt cx="2928" cy="2736"/>
          </a:xfrm>
        </p:grpSpPr>
        <p:pic>
          <p:nvPicPr>
            <p:cNvPr id="64518" name="Picture 6"/>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2477"/>
            <a:stretch>
              <a:fillRect/>
            </a:stretch>
          </p:blipFill>
          <p:spPr bwMode="auto">
            <a:xfrm>
              <a:off x="2688" y="1248"/>
              <a:ext cx="2592" cy="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Rectangle 8"/>
            <p:cNvSpPr>
              <a:spLocks noChangeArrowheads="1"/>
            </p:cNvSpPr>
            <p:nvPr/>
          </p:nvSpPr>
          <p:spPr bwMode="auto">
            <a:xfrm>
              <a:off x="2736" y="3168"/>
              <a:ext cx="2880"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pPr>
              <a:r>
                <a:rPr lang="en-US" b="1">
                  <a:solidFill>
                    <a:srgbClr val="FF0000"/>
                  </a:solidFill>
                </a:rPr>
                <a:t>Vestigial structures of a whale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9797070F-E03D-40D1-BD3A-66E9BBB001B3}" type="slidenum">
              <a:rPr lang="en-US" sz="1400" smtClean="0"/>
              <a:pPr/>
              <a:t>61</a:t>
            </a:fld>
            <a:endParaRPr lang="en-US" sz="1400" smtClean="0"/>
          </a:p>
        </p:txBody>
      </p:sp>
      <p:pic>
        <p:nvPicPr>
          <p:cNvPr id="65539" name="Picture 8"/>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l="2777" t="52422" r="2777" b="6407"/>
          <a:stretch>
            <a:fillRect/>
          </a:stretch>
        </p:blipFill>
        <p:spPr bwMode="auto">
          <a:xfrm>
            <a:off x="5334000" y="5105400"/>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5" name="Rectangle 9"/>
          <p:cNvSpPr>
            <a:spLocks noGrp="1" noChangeArrowheads="1"/>
          </p:cNvSpPr>
          <p:nvPr>
            <p:ph type="body" idx="1"/>
          </p:nvPr>
        </p:nvSpPr>
        <p:spPr>
          <a:xfrm>
            <a:off x="533400" y="1828800"/>
            <a:ext cx="7772400" cy="4648200"/>
          </a:xfrm>
        </p:spPr>
        <p:txBody>
          <a:bodyPr/>
          <a:lstStyle/>
          <a:p>
            <a:pPr eaLnBrk="1" hangingPunct="1">
              <a:lnSpc>
                <a:spcPct val="90000"/>
              </a:lnSpc>
            </a:pPr>
            <a:r>
              <a:rPr lang="en-US" smtClean="0"/>
              <a:t>Humans</a:t>
            </a:r>
          </a:p>
          <a:p>
            <a:pPr lvl="1" eaLnBrk="1" hangingPunct="1">
              <a:lnSpc>
                <a:spcPct val="90000"/>
              </a:lnSpc>
            </a:pPr>
            <a:r>
              <a:rPr lang="en-US" sz="3200" smtClean="0"/>
              <a:t>Muscles for wiggling ears</a:t>
            </a:r>
          </a:p>
          <a:p>
            <a:pPr eaLnBrk="1" hangingPunct="1">
              <a:lnSpc>
                <a:spcPct val="90000"/>
              </a:lnSpc>
            </a:pPr>
            <a:r>
              <a:rPr lang="en-US" smtClean="0"/>
              <a:t>Boa constrictors</a:t>
            </a:r>
          </a:p>
          <a:p>
            <a:pPr lvl="1" eaLnBrk="1" hangingPunct="1">
              <a:lnSpc>
                <a:spcPct val="90000"/>
              </a:lnSpc>
            </a:pPr>
            <a:r>
              <a:rPr lang="en-US" sz="3200" smtClean="0"/>
              <a:t>Hip bones and rudimentary hind legs</a:t>
            </a:r>
          </a:p>
          <a:p>
            <a:pPr eaLnBrk="1" hangingPunct="1">
              <a:lnSpc>
                <a:spcPct val="90000"/>
              </a:lnSpc>
            </a:pPr>
            <a:r>
              <a:rPr lang="en-US" smtClean="0"/>
              <a:t>Manatees</a:t>
            </a:r>
          </a:p>
          <a:p>
            <a:pPr lvl="1" eaLnBrk="1" hangingPunct="1">
              <a:lnSpc>
                <a:spcPct val="90000"/>
              </a:lnSpc>
            </a:pPr>
            <a:r>
              <a:rPr lang="en-US" sz="3200" smtClean="0"/>
              <a:t>Fingernails on their fins</a:t>
            </a:r>
          </a:p>
          <a:p>
            <a:pPr eaLnBrk="1" hangingPunct="1">
              <a:lnSpc>
                <a:spcPct val="90000"/>
              </a:lnSpc>
            </a:pPr>
            <a:r>
              <a:rPr lang="en-US" smtClean="0"/>
              <a:t>Blind cave fish</a:t>
            </a:r>
          </a:p>
          <a:p>
            <a:pPr lvl="1" eaLnBrk="1" hangingPunct="1">
              <a:lnSpc>
                <a:spcPct val="90000"/>
              </a:lnSpc>
            </a:pPr>
            <a:r>
              <a:rPr lang="en-US" sz="3200" smtClean="0"/>
              <a:t>Nonfunctional eyes</a:t>
            </a:r>
          </a:p>
        </p:txBody>
      </p:sp>
      <p:sp>
        <p:nvSpPr>
          <p:cNvPr id="65541" name="Rectangle 10"/>
          <p:cNvSpPr>
            <a:spLocks noGrp="1" noChangeArrowheads="1"/>
          </p:cNvSpPr>
          <p:nvPr>
            <p:ph type="title"/>
          </p:nvPr>
        </p:nvSpPr>
        <p:spPr>
          <a:xfrm>
            <a:off x="304800" y="228600"/>
            <a:ext cx="8305800" cy="14478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r>
              <a:rPr lang="en-US" sz="4400" b="0" smtClean="0">
                <a:solidFill>
                  <a:schemeClr val="accent1"/>
                </a:solidFill>
                <a:ea typeface="ＭＳ Ｐゴシック" pitchFamily="8" charset="-128"/>
              </a:rPr>
              <a:t>Anatomical Evidence for Evolution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18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018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018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018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018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018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5018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5018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5" grpId="0" build="p" bldLvl="3"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B127F0E2-6C6E-49C8-8056-C7D2811F29FD}" type="slidenum">
              <a:rPr lang="en-US" sz="1400" smtClean="0"/>
              <a:pPr/>
              <a:t>62</a:t>
            </a:fld>
            <a:endParaRPr lang="en-US" sz="1400" smtClean="0"/>
          </a:p>
        </p:txBody>
      </p:sp>
      <p:sp>
        <p:nvSpPr>
          <p:cNvPr id="46083" name="Rectangle 3"/>
          <p:cNvSpPr>
            <a:spLocks noGrp="1" noChangeArrowheads="1"/>
          </p:cNvSpPr>
          <p:nvPr>
            <p:ph type="body" idx="1"/>
          </p:nvPr>
        </p:nvSpPr>
        <p:spPr>
          <a:xfrm>
            <a:off x="304800" y="1981200"/>
            <a:ext cx="8610600" cy="4419600"/>
          </a:xfrm>
        </p:spPr>
        <p:txBody>
          <a:bodyPr/>
          <a:lstStyle/>
          <a:p>
            <a:pPr eaLnBrk="1" hangingPunct="1"/>
            <a:r>
              <a:rPr lang="en-US" b="1" smtClean="0">
                <a:solidFill>
                  <a:srgbClr val="FF0000"/>
                </a:solidFill>
              </a:rPr>
              <a:t>Neck vertebrae</a:t>
            </a:r>
            <a:endParaRPr lang="en-US" smtClean="0"/>
          </a:p>
          <a:p>
            <a:pPr lvl="1" eaLnBrk="1" hangingPunct="1"/>
            <a:r>
              <a:rPr lang="en-US" sz="3200" smtClean="0"/>
              <a:t>Geese: 25</a:t>
            </a:r>
          </a:p>
          <a:p>
            <a:pPr lvl="1" eaLnBrk="1" hangingPunct="1"/>
            <a:r>
              <a:rPr lang="en-US" sz="3200" smtClean="0"/>
              <a:t>Plesiosaurs:  76</a:t>
            </a:r>
          </a:p>
          <a:p>
            <a:pPr lvl="1" eaLnBrk="1" hangingPunct="1"/>
            <a:r>
              <a:rPr lang="en-US" sz="3200" smtClean="0"/>
              <a:t>Mammals: 7</a:t>
            </a:r>
          </a:p>
          <a:p>
            <a:pPr lvl="2" eaLnBrk="1" hangingPunct="1"/>
            <a:r>
              <a:rPr lang="en-US" sz="3200" smtClean="0"/>
              <a:t>The giraffe has 7 vertebrae, very large in size, to make up for the length of the neck</a:t>
            </a:r>
            <a:endParaRPr lang="en-US" smtClean="0"/>
          </a:p>
        </p:txBody>
      </p:sp>
      <p:sp>
        <p:nvSpPr>
          <p:cNvPr id="66564" name="Rectangle 5"/>
          <p:cNvSpPr>
            <a:spLocks noGrp="1" noChangeArrowheads="1"/>
          </p:cNvSpPr>
          <p:nvPr>
            <p:ph type="title"/>
          </p:nvPr>
        </p:nvSpPr>
        <p:spPr>
          <a:xfrm>
            <a:off x="457200" y="304800"/>
            <a:ext cx="8229600" cy="13716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r>
              <a:rPr lang="en-US" sz="4400" b="0" smtClean="0">
                <a:solidFill>
                  <a:schemeClr val="accent1"/>
                </a:solidFill>
                <a:ea typeface="ＭＳ Ｐゴシック" pitchFamily="8" charset="-128"/>
              </a:rPr>
              <a:t>Anatomical Evidence for Evolution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60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608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60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bldLvl="3"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ATAVISMS</a:t>
            </a:r>
          </a:p>
        </p:txBody>
      </p:sp>
      <p:sp>
        <p:nvSpPr>
          <p:cNvPr id="37891" name="Rectangle 3"/>
          <p:cNvSpPr>
            <a:spLocks noGrp="1" noChangeArrowheads="1"/>
          </p:cNvSpPr>
          <p:nvPr>
            <p:ph type="body" idx="1"/>
          </p:nvPr>
        </p:nvSpPr>
        <p:spPr/>
        <p:txBody>
          <a:bodyPr/>
          <a:lstStyle/>
          <a:p>
            <a:pPr eaLnBrk="1" hangingPunct="1"/>
            <a:r>
              <a:rPr lang="en-US" sz="2800" smtClean="0"/>
              <a:t>An </a:t>
            </a:r>
            <a:r>
              <a:rPr lang="en-US" sz="2800" i="1" smtClean="0"/>
              <a:t>atavism</a:t>
            </a:r>
            <a:r>
              <a:rPr lang="en-US" sz="2800" smtClean="0"/>
              <a:t> is the reappearance of a lost character specific to a remote evolutionary ancestor and not observed in the parents or recent ancestors of the organism displaying the atavistic character. </a:t>
            </a:r>
          </a:p>
          <a:p>
            <a:pPr eaLnBrk="1" hangingPunct="1"/>
            <a:r>
              <a:rPr lang="en-US" sz="2800" smtClean="0"/>
              <a:t>Atavisms have several essential features: (1) presence in adult stages of life, (2) absence in parents or recent ancestors, and (3) extreme rarity in a population </a:t>
            </a:r>
          </a:p>
        </p:txBody>
      </p:sp>
      <p:pic>
        <p:nvPicPr>
          <p:cNvPr id="37893" name="Picture 5" descr="t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04800"/>
            <a:ext cx="3768725"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7" descr="[Figure2.2.1 (atavistic whale l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0"/>
            <a:ext cx="45418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78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xit" presetSubtype="0" fill="hold" grpId="0" nodeType="clickEffect">
                                  <p:stCondLst>
                                    <p:cond delay="0"/>
                                  </p:stCondLst>
                                  <p:childTnLst>
                                    <p:animEffect transition="out" filter="fade">
                                      <p:cBhvr>
                                        <p:cTn id="14" dur="2000"/>
                                        <p:tgtEl>
                                          <p:spTgt spid="37891">
                                            <p:txEl>
                                              <p:pRg st="0" end="0"/>
                                            </p:txEl>
                                          </p:spTgt>
                                        </p:tgtEl>
                                      </p:cBhvr>
                                    </p:animEffect>
                                    <p:anim calcmode="lin" valueType="num">
                                      <p:cBhvr>
                                        <p:cTn id="15" dur="2000"/>
                                        <p:tgtEl>
                                          <p:spTgt spid="37891">
                                            <p:txEl>
                                              <p:pRg st="0" end="0"/>
                                            </p:txEl>
                                          </p:spTgt>
                                        </p:tgtEl>
                                        <p:attrNameLst>
                                          <p:attrName>style.rotation</p:attrName>
                                        </p:attrNameLst>
                                      </p:cBhvr>
                                      <p:tavLst>
                                        <p:tav tm="0">
                                          <p:val>
                                            <p:fltVal val="0"/>
                                          </p:val>
                                        </p:tav>
                                        <p:tav tm="100000">
                                          <p:val>
                                            <p:fltVal val="720"/>
                                          </p:val>
                                        </p:tav>
                                      </p:tavLst>
                                    </p:anim>
                                    <p:anim calcmode="lin" valueType="num">
                                      <p:cBhvr>
                                        <p:cTn id="16" dur="2000"/>
                                        <p:tgtEl>
                                          <p:spTgt spid="37891">
                                            <p:txEl>
                                              <p:pRg st="0" end="0"/>
                                            </p:txEl>
                                          </p:spTgt>
                                        </p:tgtEl>
                                        <p:attrNameLst>
                                          <p:attrName>ppt_h</p:attrName>
                                        </p:attrNameLst>
                                      </p:cBhvr>
                                      <p:tavLst>
                                        <p:tav tm="0">
                                          <p:val>
                                            <p:strVal val="ppt_h"/>
                                          </p:val>
                                        </p:tav>
                                        <p:tav tm="100000">
                                          <p:val>
                                            <p:fltVal val="0"/>
                                          </p:val>
                                        </p:tav>
                                      </p:tavLst>
                                    </p:anim>
                                    <p:anim calcmode="lin" valueType="num">
                                      <p:cBhvr>
                                        <p:cTn id="17" dur="2000"/>
                                        <p:tgtEl>
                                          <p:spTgt spid="37891">
                                            <p:txEl>
                                              <p:pRg st="0" end="0"/>
                                            </p:txEl>
                                          </p:spTgt>
                                        </p:tgtEl>
                                        <p:attrNameLst>
                                          <p:attrName>ppt_w</p:attrName>
                                        </p:attrNameLst>
                                      </p:cBhvr>
                                      <p:tavLst>
                                        <p:tav tm="0">
                                          <p:val>
                                            <p:strVal val="ppt_w"/>
                                          </p:val>
                                        </p:tav>
                                        <p:tav tm="100000">
                                          <p:val>
                                            <p:fltVal val="0"/>
                                          </p:val>
                                        </p:tav>
                                      </p:tavLst>
                                    </p:anim>
                                    <p:set>
                                      <p:cBhvr>
                                        <p:cTn id="18" dur="1" fill="hold">
                                          <p:stCondLst>
                                            <p:cond delay="1999"/>
                                          </p:stCondLst>
                                        </p:cTn>
                                        <p:tgtEl>
                                          <p:spTgt spid="37891">
                                            <p:txEl>
                                              <p:pRg st="0" end="0"/>
                                            </p:txEl>
                                          </p:spTgt>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35" presetClass="exit" presetSubtype="0" fill="hold" grpId="0" nodeType="clickEffect">
                                  <p:stCondLst>
                                    <p:cond delay="0"/>
                                  </p:stCondLst>
                                  <p:childTnLst>
                                    <p:animEffect transition="out" filter="fade">
                                      <p:cBhvr>
                                        <p:cTn id="22" dur="2000"/>
                                        <p:tgtEl>
                                          <p:spTgt spid="37891">
                                            <p:txEl>
                                              <p:pRg st="1" end="1"/>
                                            </p:txEl>
                                          </p:spTgt>
                                        </p:tgtEl>
                                      </p:cBhvr>
                                    </p:animEffect>
                                    <p:anim calcmode="lin" valueType="num">
                                      <p:cBhvr>
                                        <p:cTn id="23" dur="2000"/>
                                        <p:tgtEl>
                                          <p:spTgt spid="37891">
                                            <p:txEl>
                                              <p:pRg st="1" end="1"/>
                                            </p:txEl>
                                          </p:spTgt>
                                        </p:tgtEl>
                                        <p:attrNameLst>
                                          <p:attrName>style.rotation</p:attrName>
                                        </p:attrNameLst>
                                      </p:cBhvr>
                                      <p:tavLst>
                                        <p:tav tm="0">
                                          <p:val>
                                            <p:fltVal val="0"/>
                                          </p:val>
                                        </p:tav>
                                        <p:tav tm="100000">
                                          <p:val>
                                            <p:fltVal val="720"/>
                                          </p:val>
                                        </p:tav>
                                      </p:tavLst>
                                    </p:anim>
                                    <p:anim calcmode="lin" valueType="num">
                                      <p:cBhvr>
                                        <p:cTn id="24" dur="2000"/>
                                        <p:tgtEl>
                                          <p:spTgt spid="37891">
                                            <p:txEl>
                                              <p:pRg st="1" end="1"/>
                                            </p:txEl>
                                          </p:spTgt>
                                        </p:tgtEl>
                                        <p:attrNameLst>
                                          <p:attrName>ppt_h</p:attrName>
                                        </p:attrNameLst>
                                      </p:cBhvr>
                                      <p:tavLst>
                                        <p:tav tm="0">
                                          <p:val>
                                            <p:strVal val="ppt_h"/>
                                          </p:val>
                                        </p:tav>
                                        <p:tav tm="100000">
                                          <p:val>
                                            <p:fltVal val="0"/>
                                          </p:val>
                                        </p:tav>
                                      </p:tavLst>
                                    </p:anim>
                                    <p:anim calcmode="lin" valueType="num">
                                      <p:cBhvr>
                                        <p:cTn id="25" dur="2000"/>
                                        <p:tgtEl>
                                          <p:spTgt spid="37891">
                                            <p:txEl>
                                              <p:pRg st="1" end="1"/>
                                            </p:txEl>
                                          </p:spTgt>
                                        </p:tgtEl>
                                        <p:attrNameLst>
                                          <p:attrName>ppt_w</p:attrName>
                                        </p:attrNameLst>
                                      </p:cBhvr>
                                      <p:tavLst>
                                        <p:tav tm="0">
                                          <p:val>
                                            <p:strVal val="ppt_w"/>
                                          </p:val>
                                        </p:tav>
                                        <p:tav tm="100000">
                                          <p:val>
                                            <p:fltVal val="0"/>
                                          </p:val>
                                        </p:tav>
                                      </p:tavLst>
                                    </p:anim>
                                    <p:set>
                                      <p:cBhvr>
                                        <p:cTn id="26" dur="1" fill="hold">
                                          <p:stCondLst>
                                            <p:cond delay="1999"/>
                                          </p:stCondLst>
                                        </p:cTn>
                                        <p:tgtEl>
                                          <p:spTgt spid="37891">
                                            <p:txEl>
                                              <p:pRg st="1" end="1"/>
                                            </p:txEl>
                                          </p:spTgt>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789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xit" presetSubtype="0" fill="hold" nodeType="clickEffect">
                                  <p:stCondLst>
                                    <p:cond delay="0"/>
                                  </p:stCondLst>
                                  <p:childTnLst>
                                    <p:animEffect transition="out" filter="dissolve">
                                      <p:cBhvr>
                                        <p:cTn id="34" dur="500"/>
                                        <p:tgtEl>
                                          <p:spTgt spid="37893"/>
                                        </p:tgtEl>
                                      </p:cBhvr>
                                    </p:animEffect>
                                    <p:set>
                                      <p:cBhvr>
                                        <p:cTn id="35" dur="1" fill="hold">
                                          <p:stCondLst>
                                            <p:cond delay="499"/>
                                          </p:stCondLst>
                                        </p:cTn>
                                        <p:tgtEl>
                                          <p:spTgt spid="37893"/>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35" presetClass="entr" presetSubtype="0" fill="hold" nodeType="clickEffect">
                                  <p:stCondLst>
                                    <p:cond delay="0"/>
                                  </p:stCondLst>
                                  <p:childTnLst>
                                    <p:set>
                                      <p:cBhvr>
                                        <p:cTn id="39" dur="1" fill="hold">
                                          <p:stCondLst>
                                            <p:cond delay="0"/>
                                          </p:stCondLst>
                                        </p:cTn>
                                        <p:tgtEl>
                                          <p:spTgt spid="37895"/>
                                        </p:tgtEl>
                                        <p:attrNameLst>
                                          <p:attrName>style.visibility</p:attrName>
                                        </p:attrNameLst>
                                      </p:cBhvr>
                                      <p:to>
                                        <p:strVal val="visible"/>
                                      </p:to>
                                    </p:set>
                                    <p:animEffect transition="in" filter="fade">
                                      <p:cBhvr>
                                        <p:cTn id="40" dur="2000"/>
                                        <p:tgtEl>
                                          <p:spTgt spid="37895"/>
                                        </p:tgtEl>
                                      </p:cBhvr>
                                    </p:animEffect>
                                    <p:anim calcmode="lin" valueType="num">
                                      <p:cBhvr>
                                        <p:cTn id="41" dur="2000" fill="hold"/>
                                        <p:tgtEl>
                                          <p:spTgt spid="37895"/>
                                        </p:tgtEl>
                                        <p:attrNameLst>
                                          <p:attrName>style.rotation</p:attrName>
                                        </p:attrNameLst>
                                      </p:cBhvr>
                                      <p:tavLst>
                                        <p:tav tm="0">
                                          <p:val>
                                            <p:fltVal val="720"/>
                                          </p:val>
                                        </p:tav>
                                        <p:tav tm="100000">
                                          <p:val>
                                            <p:fltVal val="0"/>
                                          </p:val>
                                        </p:tav>
                                      </p:tavLst>
                                    </p:anim>
                                    <p:anim calcmode="lin" valueType="num">
                                      <p:cBhvr>
                                        <p:cTn id="42" dur="2000" fill="hold"/>
                                        <p:tgtEl>
                                          <p:spTgt spid="37895"/>
                                        </p:tgtEl>
                                        <p:attrNameLst>
                                          <p:attrName>ppt_h</p:attrName>
                                        </p:attrNameLst>
                                      </p:cBhvr>
                                      <p:tavLst>
                                        <p:tav tm="0">
                                          <p:val>
                                            <p:fltVal val="0"/>
                                          </p:val>
                                        </p:tav>
                                        <p:tav tm="100000">
                                          <p:val>
                                            <p:strVal val="#ppt_h"/>
                                          </p:val>
                                        </p:tav>
                                      </p:tavLst>
                                    </p:anim>
                                    <p:anim calcmode="lin" valueType="num">
                                      <p:cBhvr>
                                        <p:cTn id="43" dur="2000" fill="hold"/>
                                        <p:tgtEl>
                                          <p:spTgt spid="37895"/>
                                        </p:tgtEl>
                                        <p:attrNameLst>
                                          <p:attrName>ppt_w</p:attrName>
                                        </p:attrNameLst>
                                      </p:cBhvr>
                                      <p:tavLst>
                                        <p:tav tm="0">
                                          <p:val>
                                            <p:fltVal val="0"/>
                                          </p:val>
                                        </p:tav>
                                        <p:tav tm="100000">
                                          <p:val>
                                            <p:strVal val="#ppt_w"/>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49" presetClass="exit" presetSubtype="0" accel="100000" fill="hold" nodeType="clickEffect">
                                  <p:stCondLst>
                                    <p:cond delay="0"/>
                                  </p:stCondLst>
                                  <p:childTnLst>
                                    <p:anim calcmode="lin" valueType="num">
                                      <p:cBhvr>
                                        <p:cTn id="47" dur="500"/>
                                        <p:tgtEl>
                                          <p:spTgt spid="37895"/>
                                        </p:tgtEl>
                                        <p:attrNameLst>
                                          <p:attrName>ppt_w</p:attrName>
                                        </p:attrNameLst>
                                      </p:cBhvr>
                                      <p:tavLst>
                                        <p:tav tm="0">
                                          <p:val>
                                            <p:strVal val="ppt_w"/>
                                          </p:val>
                                        </p:tav>
                                        <p:tav tm="100000">
                                          <p:val>
                                            <p:fltVal val="0"/>
                                          </p:val>
                                        </p:tav>
                                      </p:tavLst>
                                    </p:anim>
                                    <p:anim calcmode="lin" valueType="num">
                                      <p:cBhvr>
                                        <p:cTn id="48" dur="500"/>
                                        <p:tgtEl>
                                          <p:spTgt spid="37895"/>
                                        </p:tgtEl>
                                        <p:attrNameLst>
                                          <p:attrName>ppt_h</p:attrName>
                                        </p:attrNameLst>
                                      </p:cBhvr>
                                      <p:tavLst>
                                        <p:tav tm="0">
                                          <p:val>
                                            <p:strVal val="ppt_h"/>
                                          </p:val>
                                        </p:tav>
                                        <p:tav tm="100000">
                                          <p:val>
                                            <p:fltVal val="0"/>
                                          </p:val>
                                        </p:tav>
                                      </p:tavLst>
                                    </p:anim>
                                    <p:anim calcmode="lin" valueType="num">
                                      <p:cBhvr>
                                        <p:cTn id="49" dur="500"/>
                                        <p:tgtEl>
                                          <p:spTgt spid="37895"/>
                                        </p:tgtEl>
                                        <p:attrNameLst>
                                          <p:attrName>style.rotation</p:attrName>
                                        </p:attrNameLst>
                                      </p:cBhvr>
                                      <p:tavLst>
                                        <p:tav tm="0">
                                          <p:val>
                                            <p:fltVal val="0"/>
                                          </p:val>
                                        </p:tav>
                                        <p:tav tm="100000">
                                          <p:val>
                                            <p:fltVal val="360"/>
                                          </p:val>
                                        </p:tav>
                                      </p:tavLst>
                                    </p:anim>
                                    <p:animEffect transition="out" filter="fade">
                                      <p:cBhvr>
                                        <p:cTn id="50" dur="500"/>
                                        <p:tgtEl>
                                          <p:spTgt spid="37895"/>
                                        </p:tgtEl>
                                      </p:cBhvr>
                                    </p:animEffect>
                                    <p:set>
                                      <p:cBhvr>
                                        <p:cTn id="51" dur="1" fill="hold">
                                          <p:stCondLst>
                                            <p:cond delay="499"/>
                                          </p:stCondLst>
                                        </p:cTn>
                                        <p:tgtEl>
                                          <p:spTgt spid="378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26E46D6C-EF8A-4FF0-BB3E-345AA88F2148}" type="slidenum">
              <a:rPr lang="en-US" sz="1400" smtClean="0"/>
              <a:pPr/>
              <a:t>64</a:t>
            </a:fld>
            <a:endParaRPr lang="en-US" sz="1400" smtClean="0"/>
          </a:p>
        </p:txBody>
      </p:sp>
      <p:sp>
        <p:nvSpPr>
          <p:cNvPr id="60419" name="Rectangle 3"/>
          <p:cNvSpPr>
            <a:spLocks noGrp="1" noChangeArrowheads="1"/>
          </p:cNvSpPr>
          <p:nvPr>
            <p:ph type="body" idx="1"/>
          </p:nvPr>
        </p:nvSpPr>
        <p:spPr>
          <a:xfrm>
            <a:off x="609600" y="1676400"/>
            <a:ext cx="7772400" cy="4114800"/>
          </a:xfrm>
        </p:spPr>
        <p:txBody>
          <a:bodyPr/>
          <a:lstStyle/>
          <a:p>
            <a:pPr eaLnBrk="1" hangingPunct="1"/>
            <a:r>
              <a:rPr lang="en-US" b="1" smtClean="0">
                <a:solidFill>
                  <a:srgbClr val="FF0000"/>
                </a:solidFill>
              </a:rPr>
              <a:t>Eyes</a:t>
            </a:r>
            <a:endParaRPr lang="en-US" smtClean="0"/>
          </a:p>
          <a:p>
            <a:pPr lvl="1" eaLnBrk="1" hangingPunct="1"/>
            <a:r>
              <a:rPr lang="en-US" sz="3200" smtClean="0"/>
              <a:t>Mollusks:  photoreceptors face forward</a:t>
            </a:r>
          </a:p>
          <a:p>
            <a:pPr lvl="1" eaLnBrk="1" hangingPunct="1"/>
            <a:endParaRPr lang="en-US" sz="3200" smtClean="0"/>
          </a:p>
          <a:p>
            <a:pPr lvl="1" eaLnBrk="1" hangingPunct="1"/>
            <a:endParaRPr lang="en-US" sz="3200" smtClean="0"/>
          </a:p>
          <a:p>
            <a:pPr lvl="1" eaLnBrk="1" hangingPunct="1"/>
            <a:r>
              <a:rPr lang="en-US" sz="3200" smtClean="0"/>
              <a:t>Vertebrate:  photoreceptors face backward</a:t>
            </a:r>
          </a:p>
        </p:txBody>
      </p:sp>
      <p:sp>
        <p:nvSpPr>
          <p:cNvPr id="68612" name="Rectangle 4"/>
          <p:cNvSpPr>
            <a:spLocks noGrp="1" noChangeArrowheads="1"/>
          </p:cNvSpPr>
          <p:nvPr>
            <p:ph type="title"/>
          </p:nvPr>
        </p:nvSpPr>
        <p:spPr>
          <a:xfrm>
            <a:off x="685800" y="228600"/>
            <a:ext cx="7772400" cy="14478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r>
              <a:rPr lang="en-US" sz="4400" b="0" smtClean="0">
                <a:solidFill>
                  <a:schemeClr val="accent1"/>
                </a:solidFill>
                <a:ea typeface="ＭＳ Ｐゴシック" pitchFamily="8" charset="-128"/>
              </a:rPr>
              <a:t>Anatomical Evidence for Evolution</a:t>
            </a:r>
          </a:p>
        </p:txBody>
      </p:sp>
      <p:pic>
        <p:nvPicPr>
          <p:cNvPr id="60421" name="Picture 5" descr="diversity_of_eyes_c_ph_435"/>
          <p:cNvPicPr>
            <a:picLocks noChangeAspect="1" noChangeArrowheads="1"/>
          </p:cNvPicPr>
          <p:nvPr/>
        </p:nvPicPr>
        <p:blipFill>
          <a:blip r:embed="rId3">
            <a:extLst>
              <a:ext uri="{28A0092B-C50C-407E-A947-70E740481C1C}">
                <a14:useLocalDpi xmlns:a14="http://schemas.microsoft.com/office/drawing/2010/main" val="0"/>
              </a:ext>
            </a:extLst>
          </a:blip>
          <a:srcRect t="7913" r="75000" b="12943"/>
          <a:stretch>
            <a:fillRect/>
          </a:stretch>
        </p:blipFill>
        <p:spPr bwMode="auto">
          <a:xfrm>
            <a:off x="4876800" y="5029200"/>
            <a:ext cx="12795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6" descr="diversity_of_eyes_c_ph_435"/>
          <p:cNvPicPr>
            <a:picLocks noChangeAspect="1" noChangeArrowheads="1"/>
          </p:cNvPicPr>
          <p:nvPr/>
        </p:nvPicPr>
        <p:blipFill>
          <a:blip r:embed="rId3">
            <a:extLst>
              <a:ext uri="{28A0092B-C50C-407E-A947-70E740481C1C}">
                <a14:useLocalDpi xmlns:a14="http://schemas.microsoft.com/office/drawing/2010/main" val="0"/>
              </a:ext>
            </a:extLst>
          </a:blip>
          <a:srcRect l="49687" t="7123" r="25313" b="23232"/>
          <a:stretch>
            <a:fillRect/>
          </a:stretch>
        </p:blipFill>
        <p:spPr bwMode="auto">
          <a:xfrm>
            <a:off x="4724400" y="2819400"/>
            <a:ext cx="15240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4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041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041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604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6042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04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bldLvl="2"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4DDA55B-9C59-4249-BFEC-27522794C5ED}" type="slidenum">
              <a:rPr lang="en-US" sz="1400" smtClean="0"/>
              <a:pPr/>
              <a:t>65</a:t>
            </a:fld>
            <a:endParaRPr lang="en-US" sz="1400" smtClean="0"/>
          </a:p>
        </p:txBody>
      </p:sp>
      <p:sp>
        <p:nvSpPr>
          <p:cNvPr id="69635" name="Rectangle 3"/>
          <p:cNvSpPr>
            <a:spLocks noGrp="1" noChangeArrowheads="1"/>
          </p:cNvSpPr>
          <p:nvPr>
            <p:ph type="body" idx="1"/>
          </p:nvPr>
        </p:nvSpPr>
        <p:spPr>
          <a:xfrm>
            <a:off x="609600" y="6019800"/>
            <a:ext cx="7772400" cy="533400"/>
          </a:xfrm>
        </p:spPr>
        <p:txBody>
          <a:bodyPr/>
          <a:lstStyle/>
          <a:p>
            <a:pPr algn="ctr" eaLnBrk="1" hangingPunct="1">
              <a:lnSpc>
                <a:spcPct val="90000"/>
              </a:lnSpc>
              <a:buFontTx/>
              <a:buNone/>
            </a:pPr>
            <a:r>
              <a:rPr lang="en-US" smtClean="0"/>
              <a:t>Eyes of vertebrates</a:t>
            </a:r>
          </a:p>
        </p:txBody>
      </p:sp>
      <p:pic>
        <p:nvPicPr>
          <p:cNvPr id="69636"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5823"/>
          <a:stretch>
            <a:fillRect/>
          </a:stretch>
        </p:blipFill>
        <p:spPr bwMode="auto">
          <a:xfrm>
            <a:off x="228600" y="1735138"/>
            <a:ext cx="8534400" cy="397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Rectangle 7"/>
          <p:cNvSpPr>
            <a:spLocks noGrp="1" noChangeArrowheads="1"/>
          </p:cNvSpPr>
          <p:nvPr>
            <p:ph type="title"/>
          </p:nvPr>
        </p:nvSpPr>
        <p:spPr>
          <a:xfrm>
            <a:off x="457200" y="304800"/>
            <a:ext cx="8229600" cy="13716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r>
              <a:rPr lang="en-US" sz="4400" b="0" smtClean="0">
                <a:solidFill>
                  <a:schemeClr val="accent1"/>
                </a:solidFill>
                <a:ea typeface="ＭＳ Ｐゴシック" pitchFamily="8" charset="-128"/>
              </a:rPr>
              <a:t>Anatomical Evidence for Evolution</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F74C9C4-4602-4F93-AA6F-349BEA463808}" type="slidenum">
              <a:rPr lang="en-US" sz="1400" smtClean="0"/>
              <a:pPr/>
              <a:t>66</a:t>
            </a:fld>
            <a:endParaRPr lang="en-US" sz="1400" smtClean="0"/>
          </a:p>
        </p:txBody>
      </p:sp>
      <p:sp>
        <p:nvSpPr>
          <p:cNvPr id="70659" name="Rectangle 3"/>
          <p:cNvSpPr>
            <a:spLocks noGrp="1" noChangeArrowheads="1"/>
          </p:cNvSpPr>
          <p:nvPr>
            <p:ph type="body" idx="1"/>
          </p:nvPr>
        </p:nvSpPr>
        <p:spPr>
          <a:xfrm>
            <a:off x="685800" y="5943600"/>
            <a:ext cx="7772400" cy="685800"/>
          </a:xfrm>
        </p:spPr>
        <p:txBody>
          <a:bodyPr/>
          <a:lstStyle/>
          <a:p>
            <a:pPr algn="ctr" eaLnBrk="1" hangingPunct="1">
              <a:buFontTx/>
              <a:buNone/>
            </a:pPr>
            <a:r>
              <a:rPr lang="en-US" smtClean="0"/>
              <a:t>Eyes of Mollusks</a:t>
            </a:r>
          </a:p>
        </p:txBody>
      </p:sp>
      <p:pic>
        <p:nvPicPr>
          <p:cNvPr id="70660"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4968"/>
          <a:stretch>
            <a:fillRect/>
          </a:stretch>
        </p:blipFill>
        <p:spPr bwMode="auto">
          <a:xfrm>
            <a:off x="304800" y="1525588"/>
            <a:ext cx="8534400" cy="434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Rectangle 7"/>
          <p:cNvSpPr>
            <a:spLocks noGrp="1" noChangeArrowheads="1"/>
          </p:cNvSpPr>
          <p:nvPr>
            <p:ph type="title"/>
          </p:nvPr>
        </p:nvSpPr>
        <p:spPr>
          <a:xfrm>
            <a:off x="457200" y="304800"/>
            <a:ext cx="8229600" cy="13716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r>
              <a:rPr lang="en-US" sz="4400" b="0" smtClean="0">
                <a:solidFill>
                  <a:schemeClr val="accent1"/>
                </a:solidFill>
                <a:ea typeface="ＭＳ Ｐゴシック" pitchFamily="8" charset="-128"/>
              </a:rPr>
              <a:t>Anatomical Evidence for Evolution</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endParaRPr lang="en-US" smtClean="0"/>
          </a:p>
        </p:txBody>
      </p:sp>
      <p:sp>
        <p:nvSpPr>
          <p:cNvPr id="71683" name="Content Placeholder 2"/>
          <p:cNvSpPr>
            <a:spLocks noGrp="1"/>
          </p:cNvSpPr>
          <p:nvPr>
            <p:ph idx="1"/>
          </p:nvPr>
        </p:nvSpPr>
        <p:spPr/>
        <p:txBody>
          <a:bodyPr/>
          <a:lstStyle/>
          <a:p>
            <a:pPr eaLnBrk="1" hangingPunct="1"/>
            <a:r>
              <a:rPr lang="en-US" smtClean="0">
                <a:hlinkClick r:id="rId2"/>
              </a:rPr>
              <a:t>http://www.pbs.org/wgbh/evolution/library/01/1/quicktime/l_011_01.html</a:t>
            </a:r>
            <a:endParaRPr lang="en-US" smtClean="0"/>
          </a:p>
        </p:txBody>
      </p:sp>
      <p:sp>
        <p:nvSpPr>
          <p:cNvPr id="7168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5BA30964-60B8-4231-96F4-F9B626A0B3D7}" type="slidenum">
              <a:rPr lang="en-US" sz="1400" smtClean="0"/>
              <a:pPr/>
              <a:t>67</a:t>
            </a:fld>
            <a:endParaRPr lang="en-US" sz="1400"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693B6744-5FC0-4ADA-AE1C-A38F1347CEA5}" type="slidenum">
              <a:rPr lang="en-US" sz="1400" smtClean="0"/>
              <a:pPr/>
              <a:t>68</a:t>
            </a:fld>
            <a:endParaRPr lang="en-US" sz="1400" smtClean="0"/>
          </a:p>
        </p:txBody>
      </p:sp>
      <p:sp>
        <p:nvSpPr>
          <p:cNvPr id="72707" name="Rectangle 3"/>
          <p:cNvSpPr>
            <a:spLocks noGrp="1" noChangeArrowheads="1"/>
          </p:cNvSpPr>
          <p:nvPr>
            <p:ph type="body" idx="1"/>
          </p:nvPr>
        </p:nvSpPr>
        <p:spPr>
          <a:xfrm>
            <a:off x="609600" y="5715000"/>
            <a:ext cx="7772400" cy="914400"/>
          </a:xfrm>
        </p:spPr>
        <p:txBody>
          <a:bodyPr/>
          <a:lstStyle/>
          <a:p>
            <a:pPr algn="ctr" eaLnBrk="1" hangingPunct="1">
              <a:lnSpc>
                <a:spcPct val="90000"/>
              </a:lnSpc>
              <a:buFontTx/>
              <a:buNone/>
            </a:pPr>
            <a:r>
              <a:rPr lang="en-US" smtClean="0"/>
              <a:t>Developmental similarities reflect descent from a common ancestor</a:t>
            </a:r>
          </a:p>
        </p:txBody>
      </p:sp>
      <p:pic>
        <p:nvPicPr>
          <p:cNvPr id="72708" name="Picture 5"/>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3920"/>
          <a:stretch>
            <a:fillRect/>
          </a:stretch>
        </p:blipFill>
        <p:spPr bwMode="auto">
          <a:xfrm>
            <a:off x="2362200" y="1752600"/>
            <a:ext cx="4114800" cy="373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Rectangle 7"/>
          <p:cNvSpPr>
            <a:spLocks noGrp="1" noChangeArrowheads="1"/>
          </p:cNvSpPr>
          <p:nvPr/>
        </p:nvSpPr>
        <p:spPr bwMode="auto">
          <a:xfrm>
            <a:off x="304800" y="228600"/>
            <a:ext cx="8534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nchor="ctr"/>
          <a:lstStyle/>
          <a:p>
            <a:pPr algn="ctr"/>
            <a:r>
              <a:rPr lang="en-US" sz="4400">
                <a:solidFill>
                  <a:schemeClr val="accent1"/>
                </a:solidFill>
                <a:ea typeface="ＭＳ Ｐゴシック" pitchFamily="8" charset="-128"/>
              </a:rPr>
              <a:t>Anatomical Evidence for Evolution</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smtClean="0"/>
              <a:t>EMBRYOLOGY</a:t>
            </a:r>
          </a:p>
        </p:txBody>
      </p:sp>
      <p:sp>
        <p:nvSpPr>
          <p:cNvPr id="73731" name="Rectangle 3"/>
          <p:cNvSpPr>
            <a:spLocks noGrp="1" noChangeArrowheads="1"/>
          </p:cNvSpPr>
          <p:nvPr>
            <p:ph type="body" idx="1"/>
          </p:nvPr>
        </p:nvSpPr>
        <p:spPr/>
        <p:txBody>
          <a:bodyPr/>
          <a:lstStyle/>
          <a:p>
            <a:pPr eaLnBrk="1" hangingPunct="1"/>
            <a:r>
              <a:rPr lang="en-US" smtClean="0"/>
              <a:t>During development, ALL vertebrates are similar, but fade as development proceeds</a:t>
            </a:r>
          </a:p>
        </p:txBody>
      </p:sp>
      <p:pic>
        <p:nvPicPr>
          <p:cNvPr id="38917" name="Picture 5" descr="300px-Haeckel_drawin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79248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Rectangle 6"/>
          <p:cNvSpPr>
            <a:spLocks noChangeArrowheads="1"/>
          </p:cNvSpPr>
          <p:nvPr/>
        </p:nvSpPr>
        <p:spPr bwMode="auto">
          <a:xfrm>
            <a:off x="838200" y="2057400"/>
            <a:ext cx="7391400" cy="4495800"/>
          </a:xfrm>
          <a:prstGeom prst="rect">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9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xit" presetSubtype="0" fill="hold" grpId="1" nodeType="clickEffect">
                                  <p:stCondLst>
                                    <p:cond delay="0"/>
                                  </p:stCondLst>
                                  <p:childTnLst>
                                    <p:animEffect transition="out" filter="dissolve">
                                      <p:cBhvr>
                                        <p:cTn id="14" dur="500"/>
                                        <p:tgtEl>
                                          <p:spTgt spid="38918"/>
                                        </p:tgtEl>
                                      </p:cBhvr>
                                    </p:animEffect>
                                    <p:set>
                                      <p:cBhvr>
                                        <p:cTn id="15" dur="1" fill="hold">
                                          <p:stCondLst>
                                            <p:cond delay="499"/>
                                          </p:stCondLst>
                                        </p:cTn>
                                        <p:tgtEl>
                                          <p:spTgt spid="389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animBg="1"/>
      <p:bldP spid="3891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en-US" smtClean="0"/>
          </a:p>
        </p:txBody>
      </p:sp>
      <p:sp>
        <p:nvSpPr>
          <p:cNvPr id="10243" name="Rectangle 3"/>
          <p:cNvSpPr>
            <a:spLocks noGrp="1" noChangeArrowheads="1"/>
          </p:cNvSpPr>
          <p:nvPr>
            <p:ph type="body" idx="1"/>
          </p:nvPr>
        </p:nvSpPr>
        <p:spPr/>
        <p:txBody>
          <a:bodyPr/>
          <a:lstStyle/>
          <a:p>
            <a:r>
              <a:rPr lang="en-US" smtClean="0"/>
              <a:t>Lamarck also believed the spontaneous generation of traits was an ongoing process that was PURPOSE driven</a:t>
            </a:r>
          </a:p>
          <a:p>
            <a:r>
              <a:rPr lang="en-US" smtClean="0"/>
              <a:t>Eventually lead to “perfect” form</a:t>
            </a:r>
          </a:p>
          <a:p>
            <a:r>
              <a:rPr lang="en-US" smtClean="0"/>
              <a:t>Although Lamarck’s mechanism of change was incorrect, he should be remembered for promoting idea of evolutionary change</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endParaRPr lang="en-US" smtClean="0"/>
          </a:p>
        </p:txBody>
      </p:sp>
      <p:sp>
        <p:nvSpPr>
          <p:cNvPr id="74755" name="Rectangle 3"/>
          <p:cNvSpPr>
            <a:spLocks noGrp="1" noChangeArrowheads="1"/>
          </p:cNvSpPr>
          <p:nvPr>
            <p:ph type="body" idx="1"/>
          </p:nvPr>
        </p:nvSpPr>
        <p:spPr/>
        <p:txBody>
          <a:bodyPr/>
          <a:lstStyle/>
          <a:p>
            <a:pPr eaLnBrk="1" hangingPunct="1"/>
            <a:endParaRPr lang="en-US" smtClean="0"/>
          </a:p>
        </p:txBody>
      </p:sp>
      <p:sp>
        <p:nvSpPr>
          <p:cNvPr id="74756" name="Rectangle 4"/>
          <p:cNvSpPr>
            <a:spLocks noChangeArrowheads="1"/>
          </p:cNvSpPr>
          <p:nvPr/>
        </p:nvSpPr>
        <p:spPr bwMode="auto">
          <a:xfrm>
            <a:off x="609600" y="304800"/>
            <a:ext cx="75628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1" hangingPunct="1"/>
            <a:r>
              <a:rPr lang="en-US" sz="1600"/>
              <a:t>Figure 2. Drawings of the developing human head and face between the 4th and 5th week (adapted from Nelson, 1953). The top row are side views, and the bottom row are face views of the same stages. The face develops from extensions and fusions of the pharyngeal arches, structures which are found in all other vertebrates, and which are modified in different ways in different species. Abbreviations: m, maxillary process (upper jaw); j, lower jaw; h, hyoid; n, nasal pit. </a:t>
            </a:r>
          </a:p>
        </p:txBody>
      </p:sp>
      <p:graphicFrame>
        <p:nvGraphicFramePr>
          <p:cNvPr id="39950" name="Group 14"/>
          <p:cNvGraphicFramePr>
            <a:graphicFrameLocks noGrp="1"/>
          </p:cNvGraphicFramePr>
          <p:nvPr/>
        </p:nvGraphicFramePr>
        <p:xfrm>
          <a:off x="-4467225" y="2195513"/>
          <a:ext cx="4121150" cy="3384550"/>
        </p:xfrm>
        <a:graphic>
          <a:graphicData uri="http://schemas.openxmlformats.org/drawingml/2006/table">
            <a:tbl>
              <a:tblPr/>
              <a:tblGrid>
                <a:gridCol w="4121150"/>
              </a:tblGrid>
              <a:tr h="3384550">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smtClean="0">
                          <a:ln>
                            <a:noFill/>
                          </a:ln>
                          <a:solidFill>
                            <a:schemeClr val="tx1"/>
                          </a:solidFill>
                          <a:effectLst/>
                          <a:latin typeface="Arial" charset="0"/>
                        </a:rPr>
                        <a:t>  </a:t>
                      </a:r>
                      <a:r>
                        <a:rPr kumimoji="0" lang="en-US" sz="198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                                                           </a:t>
                      </a:r>
                    </a:p>
                  </a:txBody>
                  <a:tcPr anchor="ctr" horzOverflow="overflow">
                    <a:lnL cap="flat">
                      <a:noFill/>
                    </a:lnL>
                    <a:lnR cap="flat">
                      <a:noFill/>
                    </a:lnR>
                    <a:lnT cap="flat">
                      <a:noFill/>
                    </a:lnT>
                    <a:lnB cap="flat">
                      <a:noFill/>
                    </a:lnB>
                    <a:lnTlToBr>
                      <a:noFill/>
                    </a:lnTlToBr>
                    <a:lnBlToTr>
                      <a:noFill/>
                    </a:lnBlToTr>
                    <a:noFill/>
                  </a:tcPr>
                </a:tc>
              </a:tr>
            </a:tbl>
          </a:graphicData>
        </a:graphic>
      </p:graphicFrame>
      <p:pic>
        <p:nvPicPr>
          <p:cNvPr id="74759" name="Picture 6" descr="embryonic f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752600"/>
            <a:ext cx="5410200"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pPr eaLnBrk="1" hangingPunct="1"/>
            <a:endParaRPr lang="en-US" smtClean="0"/>
          </a:p>
        </p:txBody>
      </p:sp>
      <p:sp>
        <p:nvSpPr>
          <p:cNvPr id="75779" name="Content Placeholder 2"/>
          <p:cNvSpPr>
            <a:spLocks noGrp="1"/>
          </p:cNvSpPr>
          <p:nvPr>
            <p:ph idx="1"/>
          </p:nvPr>
        </p:nvSpPr>
        <p:spPr/>
        <p:txBody>
          <a:bodyPr/>
          <a:lstStyle/>
          <a:p>
            <a:pPr eaLnBrk="1" hangingPunct="1"/>
            <a:r>
              <a:rPr lang="en-US" smtClean="0">
                <a:hlinkClick r:id="rId2"/>
              </a:rPr>
              <a:t>http://www.pbs.org/wgbh/evolution/library/04/2/quicktime/l_042_02.html</a:t>
            </a:r>
            <a:endParaRPr lang="en-US" smtClean="0"/>
          </a:p>
        </p:txBody>
      </p:sp>
      <p:sp>
        <p:nvSpPr>
          <p:cNvPr id="7578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F5ADFEB3-F47B-4CC7-97C3-616757ADDDF9}" type="slidenum">
              <a:rPr lang="en-US" sz="1400" smtClean="0"/>
              <a:pPr/>
              <a:t>71</a:t>
            </a:fld>
            <a:endParaRPr lang="en-US" sz="140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95F2B2FA-6817-4DF4-9216-AA8B7DD8523C}" type="slidenum">
              <a:rPr lang="en-US" sz="1400" smtClean="0"/>
              <a:pPr/>
              <a:t>72</a:t>
            </a:fld>
            <a:endParaRPr lang="en-US" sz="1400" smtClean="0"/>
          </a:p>
        </p:txBody>
      </p:sp>
      <p:sp>
        <p:nvSpPr>
          <p:cNvPr id="76803" name="Rectangle 2"/>
          <p:cNvSpPr>
            <a:spLocks noGrp="1" noChangeArrowheads="1"/>
          </p:cNvSpPr>
          <p:nvPr>
            <p:ph type="title"/>
          </p:nvPr>
        </p:nvSpPr>
        <p:spPr>
          <a:xfrm>
            <a:off x="609600" y="152400"/>
            <a:ext cx="7772400" cy="762000"/>
          </a:xfrm>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Convergent Evolution</a:t>
            </a:r>
          </a:p>
        </p:txBody>
      </p:sp>
      <p:sp>
        <p:nvSpPr>
          <p:cNvPr id="51203" name="Rectangle 3"/>
          <p:cNvSpPr>
            <a:spLocks noGrp="1" noChangeArrowheads="1"/>
          </p:cNvSpPr>
          <p:nvPr>
            <p:ph type="body" idx="1"/>
          </p:nvPr>
        </p:nvSpPr>
        <p:spPr>
          <a:xfrm>
            <a:off x="381000" y="1143000"/>
            <a:ext cx="8382000" cy="5410200"/>
          </a:xfrm>
        </p:spPr>
        <p:txBody>
          <a:bodyPr/>
          <a:lstStyle/>
          <a:p>
            <a:pPr eaLnBrk="1" hangingPunct="1"/>
            <a:r>
              <a:rPr lang="en-US" b="1" smtClean="0">
                <a:solidFill>
                  <a:srgbClr val="FF0000"/>
                </a:solidFill>
              </a:rPr>
              <a:t>Biogeography</a:t>
            </a:r>
            <a:r>
              <a:rPr lang="en-US" smtClean="0">
                <a:solidFill>
                  <a:srgbClr val="FF0000"/>
                </a:solidFill>
              </a:rPr>
              <a:t>:</a:t>
            </a:r>
            <a:r>
              <a:rPr lang="en-US" smtClean="0"/>
              <a:t>  the study of the geographic distribution of species</a:t>
            </a:r>
          </a:p>
          <a:p>
            <a:pPr lvl="1" eaLnBrk="1" hangingPunct="1"/>
            <a:r>
              <a:rPr lang="en-US" sz="3200" smtClean="0"/>
              <a:t>Some plants and animals have similar appearance but are only distantly related</a:t>
            </a:r>
          </a:p>
          <a:p>
            <a:pPr eaLnBrk="1" hangingPunct="1"/>
            <a:r>
              <a:rPr lang="en-US" b="1" smtClean="0">
                <a:solidFill>
                  <a:srgbClr val="FF0000"/>
                </a:solidFill>
              </a:rPr>
              <a:t>Convergent evolution</a:t>
            </a:r>
            <a:r>
              <a:rPr lang="en-US" smtClean="0">
                <a:solidFill>
                  <a:srgbClr val="FF0000"/>
                </a:solidFill>
              </a:rPr>
              <a:t>:</a:t>
            </a:r>
            <a:r>
              <a:rPr lang="en-US" smtClean="0"/>
              <a:t>  the independent development of similar structures in organisms that are not directly related</a:t>
            </a:r>
          </a:p>
          <a:p>
            <a:pPr eaLnBrk="1" hangingPunct="1"/>
            <a:r>
              <a:rPr lang="en-US" smtClean="0"/>
              <a:t>Convergent evolution is usually seen in animals and plants that live in similar environments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2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2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12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bldLvl="2"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395162B2-43D8-42C0-9169-17FB90DB281C}" type="slidenum">
              <a:rPr lang="en-US" sz="1400" smtClean="0"/>
              <a:pPr/>
              <a:t>73</a:t>
            </a:fld>
            <a:endParaRPr lang="en-US" sz="1400" smtClean="0"/>
          </a:p>
        </p:txBody>
      </p:sp>
      <p:sp>
        <p:nvSpPr>
          <p:cNvPr id="52227" name="Rectangle 3"/>
          <p:cNvSpPr>
            <a:spLocks noGrp="1" noChangeArrowheads="1"/>
          </p:cNvSpPr>
          <p:nvPr>
            <p:ph type="body" idx="1"/>
          </p:nvPr>
        </p:nvSpPr>
        <p:spPr>
          <a:xfrm>
            <a:off x="304800" y="1219200"/>
            <a:ext cx="8382000" cy="4876800"/>
          </a:xfrm>
        </p:spPr>
        <p:txBody>
          <a:bodyPr/>
          <a:lstStyle/>
          <a:p>
            <a:pPr eaLnBrk="1" hangingPunct="1"/>
            <a:r>
              <a:rPr lang="en-US" b="1" smtClean="0">
                <a:solidFill>
                  <a:srgbClr val="FF0000"/>
                </a:solidFill>
              </a:rPr>
              <a:t>Marsupials and placentals</a:t>
            </a:r>
            <a:endParaRPr lang="en-US" smtClean="0"/>
          </a:p>
          <a:p>
            <a:pPr lvl="1" eaLnBrk="1" hangingPunct="1"/>
            <a:r>
              <a:rPr lang="en-US" sz="3200" smtClean="0"/>
              <a:t>Marsupials:  young are born in an immature condition and held in a pouch until they develop</a:t>
            </a:r>
          </a:p>
          <a:p>
            <a:pPr lvl="1" eaLnBrk="1" hangingPunct="1"/>
            <a:r>
              <a:rPr lang="en-US" sz="3200" smtClean="0"/>
              <a:t>Placentals:  young are not born until they can safely survive in the external environment</a:t>
            </a:r>
          </a:p>
          <a:p>
            <a:pPr lvl="1" eaLnBrk="1" hangingPunct="1"/>
            <a:endParaRPr lang="en-US" sz="3200" smtClean="0"/>
          </a:p>
        </p:txBody>
      </p:sp>
      <p:pic>
        <p:nvPicPr>
          <p:cNvPr id="77828" name="Picture 5"/>
          <p:cNvPicPr>
            <a:picLocks noChangeAspect="1" noChangeArrowheads="1"/>
          </p:cNvPicPr>
          <p:nvPr/>
        </p:nvPicPr>
        <p:blipFill>
          <a:blip r:embed="rId3">
            <a:extLst>
              <a:ext uri="{28A0092B-C50C-407E-A947-70E740481C1C}">
                <a14:useLocalDpi xmlns:a14="http://schemas.microsoft.com/office/drawing/2010/main" val="0"/>
              </a:ext>
            </a:extLst>
          </a:blip>
          <a:srcRect t="5084"/>
          <a:stretch>
            <a:fillRect/>
          </a:stretch>
        </p:blipFill>
        <p:spPr bwMode="auto">
          <a:xfrm>
            <a:off x="3886200" y="4419600"/>
            <a:ext cx="4419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Rectangle 7"/>
          <p:cNvSpPr>
            <a:spLocks noGrp="1" noChangeArrowheads="1"/>
          </p:cNvSpPr>
          <p:nvPr>
            <p:ph type="title"/>
          </p:nvPr>
        </p:nvSpPr>
        <p:spPr>
          <a:xfrm>
            <a:off x="685800" y="2286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Convergent Evolution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22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22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222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bldLvl="3"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BE4161DB-CE34-45C4-8236-FAD73679ED27}" type="slidenum">
              <a:rPr lang="en-US" sz="1400" smtClean="0"/>
              <a:pPr/>
              <a:t>74</a:t>
            </a:fld>
            <a:endParaRPr lang="en-US" sz="1400" smtClean="0"/>
          </a:p>
        </p:txBody>
      </p:sp>
      <p:pic>
        <p:nvPicPr>
          <p:cNvPr id="78851" name="Picture 6"/>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3696"/>
          <a:stretch>
            <a:fillRect/>
          </a:stretch>
        </p:blipFill>
        <p:spPr bwMode="auto">
          <a:xfrm>
            <a:off x="304800" y="1524000"/>
            <a:ext cx="8610600" cy="397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2" name="Rectangle 7"/>
          <p:cNvSpPr>
            <a:spLocks noGrp="1" noChangeArrowheads="1"/>
          </p:cNvSpPr>
          <p:nvPr>
            <p:ph type="title"/>
          </p:nvPr>
        </p:nvSpPr>
        <p:spPr>
          <a:xfrm>
            <a:off x="609600" y="1524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Convergent Evolution</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7BF14A04-8E27-48F0-BE26-604974680D57}" type="slidenum">
              <a:rPr lang="en-US" sz="1400" smtClean="0"/>
              <a:pPr/>
              <a:t>75</a:t>
            </a:fld>
            <a:endParaRPr lang="en-US" sz="1400" smtClean="0"/>
          </a:p>
        </p:txBody>
      </p:sp>
      <p:sp>
        <p:nvSpPr>
          <p:cNvPr id="79875" name="Rectangle 3"/>
          <p:cNvSpPr>
            <a:spLocks noGrp="1" noChangeArrowheads="1"/>
          </p:cNvSpPr>
          <p:nvPr>
            <p:ph type="body" idx="1"/>
          </p:nvPr>
        </p:nvSpPr>
        <p:spPr>
          <a:xfrm>
            <a:off x="762000" y="5181600"/>
            <a:ext cx="7772400" cy="1066800"/>
          </a:xfrm>
        </p:spPr>
        <p:txBody>
          <a:bodyPr/>
          <a:lstStyle/>
          <a:p>
            <a:pPr algn="ctr" eaLnBrk="1" hangingPunct="1">
              <a:buFontTx/>
              <a:buNone/>
            </a:pPr>
            <a:r>
              <a:rPr lang="en-US" smtClean="0"/>
              <a:t>Convergence among fast-swimming predators</a:t>
            </a:r>
          </a:p>
        </p:txBody>
      </p:sp>
      <p:pic>
        <p:nvPicPr>
          <p:cNvPr id="79876" name="Picture 4"/>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t="8458"/>
          <a:stretch>
            <a:fillRect/>
          </a:stretch>
        </p:blipFill>
        <p:spPr bwMode="auto">
          <a:xfrm>
            <a:off x="457200" y="2209800"/>
            <a:ext cx="8153400" cy="164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7" name="Rectangle 7"/>
          <p:cNvSpPr>
            <a:spLocks noGrp="1" noChangeArrowheads="1"/>
          </p:cNvSpPr>
          <p:nvPr>
            <p:ph type="title"/>
          </p:nvPr>
        </p:nvSpPr>
        <p:spPr>
          <a:xfrm>
            <a:off x="609600" y="152400"/>
            <a:ext cx="7772400" cy="762000"/>
          </a:xfrm>
          <a:noFill/>
          <a:ln>
            <a:noFill/>
          </a:ln>
          <a:extLst>
            <a:ext uri="{91240B29-F687-4F45-9708-019B960494DF}">
              <a14:hiddenLine xmlns:a14="http://schemas.microsoft.com/office/drawing/2010/main" w="57150">
                <a:solidFill>
                  <a:schemeClr val="tx1"/>
                </a:solidFill>
                <a:miter lim="800000"/>
                <a:headEnd/>
                <a:tailEnd/>
              </a14:hiddenLine>
            </a:ext>
          </a:extLst>
        </p:spPr>
        <p:txBody>
          <a:bodyPr/>
          <a:lstStyle/>
          <a:p>
            <a:pPr eaLnBrk="1" hangingPunct="1"/>
            <a:r>
              <a:rPr lang="en-US" sz="4400" b="0" smtClean="0">
                <a:solidFill>
                  <a:schemeClr val="accent1"/>
                </a:solidFill>
              </a:rPr>
              <a:t>Convergent Evolution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smtClean="0"/>
              <a:t>Darwin’s Theories</a:t>
            </a:r>
          </a:p>
        </p:txBody>
      </p:sp>
      <p:sp>
        <p:nvSpPr>
          <p:cNvPr id="16387" name="Rectangle 3"/>
          <p:cNvSpPr>
            <a:spLocks noGrp="1" noChangeArrowheads="1"/>
          </p:cNvSpPr>
          <p:nvPr>
            <p:ph type="body" sz="half" idx="1"/>
          </p:nvPr>
        </p:nvSpPr>
        <p:spPr>
          <a:xfrm>
            <a:off x="457200" y="1600200"/>
            <a:ext cx="7772400" cy="4530725"/>
          </a:xfrm>
        </p:spPr>
        <p:txBody>
          <a:bodyPr/>
          <a:lstStyle/>
          <a:p>
            <a:r>
              <a:rPr lang="en-US" sz="2400" smtClean="0"/>
              <a:t>Summed up in 2 theories</a:t>
            </a:r>
          </a:p>
          <a:p>
            <a:r>
              <a:rPr lang="en-US" sz="2400" smtClean="0"/>
              <a:t>1. Descent with Modification: new forms appearing in the fossil record are actually the modified descendents of older species</a:t>
            </a:r>
          </a:p>
          <a:p>
            <a:r>
              <a:rPr lang="en-US" sz="2400" smtClean="0"/>
              <a:t>Inferred that ALL species had descended from one or a few original types of life</a:t>
            </a:r>
          </a:p>
          <a:p>
            <a:r>
              <a:rPr lang="en-US" sz="2400" smtClean="0"/>
              <a:t>Accounted for biogeography: similar organisms arise in the same geographic location</a:t>
            </a:r>
          </a:p>
          <a:p>
            <a:r>
              <a:rPr lang="en-US" sz="2400" smtClean="0"/>
              <a:t>Modern kangaroos evolved from now-extinct ancestor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16387">
                                            <p:txEl>
                                              <p:pRg st="0" end="0"/>
                                            </p:txEl>
                                          </p:spTgt>
                                        </p:tgtEl>
                                        <p:attrNameLst>
                                          <p:attrName>ppt_x</p:attrName>
                                        </p:attrNameLst>
                                      </p:cBhvr>
                                    </p:anim>
                                    <p:anim from="0" to="-1.0" calcmode="lin" valueType="num">
                                      <p:cBhvr>
                                        <p:cTn id="8" dur="200" decel="50000" autoRev="1" fill="hold">
                                          <p:stCondLst>
                                            <p:cond delay="600"/>
                                          </p:stCondLst>
                                        </p:cTn>
                                        <p:tgtEl>
                                          <p:spTgt spid="16387">
                                            <p:txEl>
                                              <p:pRg st="0" end="0"/>
                                            </p:txEl>
                                          </p:spTgt>
                                        </p:tgtEl>
                                        <p:attrNameLst>
                                          <p:attrName>xshear</p:attrName>
                                        </p:attrNameLst>
                                      </p:cBhvr>
                                    </p:anim>
                                    <p:animScale>
                                      <p:cBhvr>
                                        <p:cTn id="9" dur="200" decel="100000" autoRev="1" fill="hold">
                                          <p:stCondLst>
                                            <p:cond delay="600"/>
                                          </p:stCondLst>
                                        </p:cTn>
                                        <p:tgtEl>
                                          <p:spTgt spid="16387">
                                            <p:txEl>
                                              <p:pRg st="0" end="0"/>
                                            </p:txEl>
                                          </p:spTgt>
                                        </p:tgtEl>
                                      </p:cBhvr>
                                      <p:from x="100000" y="100000"/>
                                      <p:to x="80000" y="100000"/>
                                    </p:animScale>
                                    <p:anim by="(#ppt_h/3+#ppt_w*0.1)" calcmode="lin" valueType="num">
                                      <p:cBhvr additive="sum">
                                        <p:cTn id="10" dur="200" decel="100000" autoRev="1" fill="hold">
                                          <p:stCondLst>
                                            <p:cond delay="600"/>
                                          </p:stCondLst>
                                        </p:cTn>
                                        <p:tgtEl>
                                          <p:spTgt spid="16387">
                                            <p:txEl>
                                              <p:pRg st="0" end="0"/>
                                            </p:txEl>
                                          </p:spTgt>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nodeType="clickEffect">
                                  <p:stCondLst>
                                    <p:cond delay="0"/>
                                  </p:stCondLst>
                                  <p:childTnLst>
                                    <p:set>
                                      <p:cBhvr>
                                        <p:cTn id="14" dur="1" fill="hold">
                                          <p:stCondLst>
                                            <p:cond delay="0"/>
                                          </p:stCondLst>
                                        </p:cTn>
                                        <p:tgtEl>
                                          <p:spTgt spid="16387">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16387">
                                            <p:txEl>
                                              <p:pRg st="1" end="1"/>
                                            </p:txEl>
                                          </p:spTgt>
                                        </p:tgtEl>
                                        <p:attrNameLst>
                                          <p:attrName>ppt_x</p:attrName>
                                        </p:attrNameLst>
                                      </p:cBhvr>
                                    </p:anim>
                                    <p:anim from="0" to="-1.0" calcmode="lin" valueType="num">
                                      <p:cBhvr>
                                        <p:cTn id="16" dur="200" decel="50000" autoRev="1" fill="hold">
                                          <p:stCondLst>
                                            <p:cond delay="600"/>
                                          </p:stCondLst>
                                        </p:cTn>
                                        <p:tgtEl>
                                          <p:spTgt spid="16387">
                                            <p:txEl>
                                              <p:pRg st="1" end="1"/>
                                            </p:txEl>
                                          </p:spTgt>
                                        </p:tgtEl>
                                        <p:attrNameLst>
                                          <p:attrName>xshear</p:attrName>
                                        </p:attrNameLst>
                                      </p:cBhvr>
                                    </p:anim>
                                    <p:animScale>
                                      <p:cBhvr>
                                        <p:cTn id="17" dur="200" decel="100000" autoRev="1" fill="hold">
                                          <p:stCondLst>
                                            <p:cond delay="600"/>
                                          </p:stCondLst>
                                        </p:cTn>
                                        <p:tgtEl>
                                          <p:spTgt spid="16387">
                                            <p:txEl>
                                              <p:pRg st="1" end="1"/>
                                            </p:txEl>
                                          </p:spTgt>
                                        </p:tgtEl>
                                      </p:cBhvr>
                                      <p:from x="100000" y="100000"/>
                                      <p:to x="80000" y="100000"/>
                                    </p:animScale>
                                    <p:anim by="(#ppt_h/3+#ppt_w*0.1)" calcmode="lin" valueType="num">
                                      <p:cBhvr additive="sum">
                                        <p:cTn id="18" dur="200" decel="100000" autoRev="1" fill="hold">
                                          <p:stCondLst>
                                            <p:cond delay="600"/>
                                          </p:stCondLst>
                                        </p:cTn>
                                        <p:tgtEl>
                                          <p:spTgt spid="16387">
                                            <p:txEl>
                                              <p:pRg st="1" end="1"/>
                                            </p:txEl>
                                          </p:spTgt>
                                        </p:tgtEl>
                                        <p:attrNameLst>
                                          <p:attrName>ppt_x</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4" presetClass="entr" presetSubtype="0" fill="hold" nodeType="clickEffect">
                                  <p:stCondLst>
                                    <p:cond delay="0"/>
                                  </p:stCondLst>
                                  <p:childTnLst>
                                    <p:set>
                                      <p:cBhvr>
                                        <p:cTn id="22" dur="1" fill="hold">
                                          <p:stCondLst>
                                            <p:cond delay="0"/>
                                          </p:stCondLst>
                                        </p:cTn>
                                        <p:tgtEl>
                                          <p:spTgt spid="16387">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16387">
                                            <p:txEl>
                                              <p:pRg st="2" end="2"/>
                                            </p:txEl>
                                          </p:spTgt>
                                        </p:tgtEl>
                                        <p:attrNameLst>
                                          <p:attrName>ppt_x</p:attrName>
                                        </p:attrNameLst>
                                      </p:cBhvr>
                                    </p:anim>
                                    <p:anim from="0" to="-1.0" calcmode="lin" valueType="num">
                                      <p:cBhvr>
                                        <p:cTn id="24" dur="200" decel="50000" autoRev="1" fill="hold">
                                          <p:stCondLst>
                                            <p:cond delay="600"/>
                                          </p:stCondLst>
                                        </p:cTn>
                                        <p:tgtEl>
                                          <p:spTgt spid="16387">
                                            <p:txEl>
                                              <p:pRg st="2" end="2"/>
                                            </p:txEl>
                                          </p:spTgt>
                                        </p:tgtEl>
                                        <p:attrNameLst>
                                          <p:attrName>xshear</p:attrName>
                                        </p:attrNameLst>
                                      </p:cBhvr>
                                    </p:anim>
                                    <p:animScale>
                                      <p:cBhvr>
                                        <p:cTn id="25" dur="200" decel="100000" autoRev="1" fill="hold">
                                          <p:stCondLst>
                                            <p:cond delay="600"/>
                                          </p:stCondLst>
                                        </p:cTn>
                                        <p:tgtEl>
                                          <p:spTgt spid="16387">
                                            <p:txEl>
                                              <p:pRg st="2" end="2"/>
                                            </p:txEl>
                                          </p:spTgt>
                                        </p:tgtEl>
                                      </p:cBhvr>
                                      <p:from x="100000" y="100000"/>
                                      <p:to x="80000" y="100000"/>
                                    </p:animScale>
                                    <p:anim by="(#ppt_h/3+#ppt_w*0.1)" calcmode="lin" valueType="num">
                                      <p:cBhvr additive="sum">
                                        <p:cTn id="26" dur="200" decel="100000" autoRev="1" fill="hold">
                                          <p:stCondLst>
                                            <p:cond delay="600"/>
                                          </p:stCondLst>
                                        </p:cTn>
                                        <p:tgtEl>
                                          <p:spTgt spid="16387">
                                            <p:txEl>
                                              <p:pRg st="2" end="2"/>
                                            </p:txEl>
                                          </p:spTgt>
                                        </p:tgtEl>
                                        <p:attrNameLst>
                                          <p:attrName>ppt_x</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4" presetClass="entr" presetSubtype="0" fill="hold" nodeType="clickEffect">
                                  <p:stCondLst>
                                    <p:cond delay="0"/>
                                  </p:stCondLst>
                                  <p:childTnLst>
                                    <p:set>
                                      <p:cBhvr>
                                        <p:cTn id="30" dur="1" fill="hold">
                                          <p:stCondLst>
                                            <p:cond delay="0"/>
                                          </p:stCondLst>
                                        </p:cTn>
                                        <p:tgtEl>
                                          <p:spTgt spid="16387">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16387">
                                            <p:txEl>
                                              <p:pRg st="3" end="3"/>
                                            </p:txEl>
                                          </p:spTgt>
                                        </p:tgtEl>
                                        <p:attrNameLst>
                                          <p:attrName>ppt_x</p:attrName>
                                        </p:attrNameLst>
                                      </p:cBhvr>
                                    </p:anim>
                                    <p:anim from="0" to="-1.0" calcmode="lin" valueType="num">
                                      <p:cBhvr>
                                        <p:cTn id="32" dur="200" decel="50000" autoRev="1" fill="hold">
                                          <p:stCondLst>
                                            <p:cond delay="600"/>
                                          </p:stCondLst>
                                        </p:cTn>
                                        <p:tgtEl>
                                          <p:spTgt spid="16387">
                                            <p:txEl>
                                              <p:pRg st="3" end="3"/>
                                            </p:txEl>
                                          </p:spTgt>
                                        </p:tgtEl>
                                        <p:attrNameLst>
                                          <p:attrName>xshear</p:attrName>
                                        </p:attrNameLst>
                                      </p:cBhvr>
                                    </p:anim>
                                    <p:animScale>
                                      <p:cBhvr>
                                        <p:cTn id="33" dur="200" decel="100000" autoRev="1" fill="hold">
                                          <p:stCondLst>
                                            <p:cond delay="600"/>
                                          </p:stCondLst>
                                        </p:cTn>
                                        <p:tgtEl>
                                          <p:spTgt spid="16387">
                                            <p:txEl>
                                              <p:pRg st="3" end="3"/>
                                            </p:txEl>
                                          </p:spTgt>
                                        </p:tgtEl>
                                      </p:cBhvr>
                                      <p:from x="100000" y="100000"/>
                                      <p:to x="80000" y="100000"/>
                                    </p:animScale>
                                    <p:anim by="(#ppt_h/3+#ppt_w*0.1)" calcmode="lin" valueType="num">
                                      <p:cBhvr additive="sum">
                                        <p:cTn id="34" dur="200" decel="100000" autoRev="1" fill="hold">
                                          <p:stCondLst>
                                            <p:cond delay="600"/>
                                          </p:stCondLst>
                                        </p:cTn>
                                        <p:tgtEl>
                                          <p:spTgt spid="16387">
                                            <p:txEl>
                                              <p:pRg st="3" end="3"/>
                                            </p:txEl>
                                          </p:spTgt>
                                        </p:tgtEl>
                                        <p:attrNameLst>
                                          <p:attrName>ppt_x</p:attrName>
                                        </p:attrNameLst>
                                      </p:cBhvr>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4" presetClass="entr" presetSubtype="0" fill="hold" nodeType="clickEffect">
                                  <p:stCondLst>
                                    <p:cond delay="0"/>
                                  </p:stCondLst>
                                  <p:childTnLst>
                                    <p:set>
                                      <p:cBhvr>
                                        <p:cTn id="38" dur="1" fill="hold">
                                          <p:stCondLst>
                                            <p:cond delay="0"/>
                                          </p:stCondLst>
                                        </p:cTn>
                                        <p:tgtEl>
                                          <p:spTgt spid="16387">
                                            <p:txEl>
                                              <p:pRg st="4" end="4"/>
                                            </p:txEl>
                                          </p:spTgt>
                                        </p:tgtEl>
                                        <p:attrNameLst>
                                          <p:attrName>style.visibility</p:attrName>
                                        </p:attrNameLst>
                                      </p:cBhvr>
                                      <p:to>
                                        <p:strVal val="visible"/>
                                      </p:to>
                                    </p:set>
                                    <p:anim from="(-#ppt_w/2)" to="(#ppt_x)" calcmode="lin" valueType="num">
                                      <p:cBhvr>
                                        <p:cTn id="39" dur="600" fill="hold">
                                          <p:stCondLst>
                                            <p:cond delay="0"/>
                                          </p:stCondLst>
                                        </p:cTn>
                                        <p:tgtEl>
                                          <p:spTgt spid="16387">
                                            <p:txEl>
                                              <p:pRg st="4" end="4"/>
                                            </p:txEl>
                                          </p:spTgt>
                                        </p:tgtEl>
                                        <p:attrNameLst>
                                          <p:attrName>ppt_x</p:attrName>
                                        </p:attrNameLst>
                                      </p:cBhvr>
                                    </p:anim>
                                    <p:anim from="0" to="-1.0" calcmode="lin" valueType="num">
                                      <p:cBhvr>
                                        <p:cTn id="40" dur="200" decel="50000" autoRev="1" fill="hold">
                                          <p:stCondLst>
                                            <p:cond delay="600"/>
                                          </p:stCondLst>
                                        </p:cTn>
                                        <p:tgtEl>
                                          <p:spTgt spid="16387">
                                            <p:txEl>
                                              <p:pRg st="4" end="4"/>
                                            </p:txEl>
                                          </p:spTgt>
                                        </p:tgtEl>
                                        <p:attrNameLst>
                                          <p:attrName>xshear</p:attrName>
                                        </p:attrNameLst>
                                      </p:cBhvr>
                                    </p:anim>
                                    <p:animScale>
                                      <p:cBhvr>
                                        <p:cTn id="41" dur="200" decel="100000" autoRev="1" fill="hold">
                                          <p:stCondLst>
                                            <p:cond delay="600"/>
                                          </p:stCondLst>
                                        </p:cTn>
                                        <p:tgtEl>
                                          <p:spTgt spid="16387">
                                            <p:txEl>
                                              <p:pRg st="4" end="4"/>
                                            </p:txEl>
                                          </p:spTgt>
                                        </p:tgtEl>
                                      </p:cBhvr>
                                      <p:from x="100000" y="100000"/>
                                      <p:to x="80000" y="100000"/>
                                    </p:animScale>
                                    <p:anim by="(#ppt_h/3+#ppt_w*0.1)" calcmode="lin" valueType="num">
                                      <p:cBhvr additive="sum">
                                        <p:cTn id="42" dur="200" decel="100000" autoRev="1" fill="hold">
                                          <p:stCondLst>
                                            <p:cond delay="600"/>
                                          </p:stCondLst>
                                        </p:cTn>
                                        <p:tgtEl>
                                          <p:spTgt spid="16387">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34290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Placeholder 2"/>
          <p:cNvSpPr>
            <a:spLocks noGrp="1"/>
          </p:cNvSpPr>
          <p:nvPr>
            <p:ph type="body" sz="half" idx="1"/>
          </p:nvPr>
        </p:nvSpPr>
        <p:spPr/>
        <p:txBody>
          <a:bodyPr/>
          <a:lstStyle/>
          <a:p>
            <a:endParaRPr lang="en-US" smtClean="0"/>
          </a:p>
        </p:txBody>
      </p:sp>
      <p:sp>
        <p:nvSpPr>
          <p:cNvPr id="12292" name="Content Placeholder 3"/>
          <p:cNvSpPr>
            <a:spLocks noGrp="1"/>
          </p:cNvSpPr>
          <p:nvPr>
            <p:ph sz="half" idx="2"/>
          </p:nvPr>
        </p:nvSpPr>
        <p:spPr/>
        <p:txBody>
          <a:bodyPr/>
          <a:lstStyle/>
          <a:p>
            <a:endParaRPr lang="en-US" smtClean="0"/>
          </a:p>
        </p:txBody>
      </p:sp>
      <p:sp>
        <p:nvSpPr>
          <p:cNvPr id="1229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defRPr>
            </a:lvl1pPr>
            <a:lvl2pPr marL="742950" indent="-285750">
              <a:defRPr sz="32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3200">
                <a:solidFill>
                  <a:schemeClr val="tx1"/>
                </a:solidFill>
                <a:latin typeface="Arial" pitchFamily="34" charset="0"/>
              </a:defRPr>
            </a:lvl4pPr>
            <a:lvl5pPr marL="2057400" indent="-22860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fld id="{9D0C6DAA-E1C0-4483-9056-0D63A430384F}" type="slidenum">
              <a:rPr lang="en-US" sz="1400" smtClean="0"/>
              <a:pPr/>
              <a:t>9</a:t>
            </a:fld>
            <a:endParaRPr lang="en-US" sz="1400" smtClean="0"/>
          </a:p>
        </p:txBody>
      </p:sp>
      <p:pic>
        <p:nvPicPr>
          <p:cNvPr id="122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304800"/>
            <a:ext cx="6400800" cy="580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raven master">
  <a:themeElements>
    <a:clrScheme name="raven master 13">
      <a:dk1>
        <a:srgbClr val="000000"/>
      </a:dk1>
      <a:lt1>
        <a:srgbClr val="FFF8D2"/>
      </a:lt1>
      <a:dk2>
        <a:srgbClr val="000000"/>
      </a:dk2>
      <a:lt2>
        <a:srgbClr val="0C0D80"/>
      </a:lt2>
      <a:accent1>
        <a:srgbClr val="1617E3"/>
      </a:accent1>
      <a:accent2>
        <a:srgbClr val="333399"/>
      </a:accent2>
      <a:accent3>
        <a:srgbClr val="FFFBE5"/>
      </a:accent3>
      <a:accent4>
        <a:srgbClr val="000000"/>
      </a:accent4>
      <a:accent5>
        <a:srgbClr val="ABABEF"/>
      </a:accent5>
      <a:accent6>
        <a:srgbClr val="2D2D8A"/>
      </a:accent6>
      <a:hlink>
        <a:srgbClr val="009999"/>
      </a:hlink>
      <a:folHlink>
        <a:srgbClr val="99CC00"/>
      </a:folHlink>
    </a:clrScheme>
    <a:fontScheme name="raven 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raven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aven 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aven 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aven 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aven 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aven 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aven master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aven 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aven 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aven 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aven 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aven 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raven master 13">
        <a:dk1>
          <a:srgbClr val="000000"/>
        </a:dk1>
        <a:lt1>
          <a:srgbClr val="FFF8D2"/>
        </a:lt1>
        <a:dk2>
          <a:srgbClr val="000000"/>
        </a:dk2>
        <a:lt2>
          <a:srgbClr val="0C0D80"/>
        </a:lt2>
        <a:accent1>
          <a:srgbClr val="1617E3"/>
        </a:accent1>
        <a:accent2>
          <a:srgbClr val="333399"/>
        </a:accent2>
        <a:accent3>
          <a:srgbClr val="FFFBE5"/>
        </a:accent3>
        <a:accent4>
          <a:srgbClr val="000000"/>
        </a:accent4>
        <a:accent5>
          <a:srgbClr val="ABAB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lexar:Raven Chapters:evolution:raven master.ppt</Template>
  <TotalTime>1590</TotalTime>
  <Words>2070</Words>
  <Application>Microsoft Office PowerPoint</Application>
  <PresentationFormat>On-screen Show (4:3)</PresentationFormat>
  <Paragraphs>335</Paragraphs>
  <Slides>75</Slides>
  <Notes>43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75</vt:i4>
      </vt:variant>
    </vt:vector>
  </HeadingPairs>
  <TitlesOfParts>
    <vt:vector size="82" baseType="lpstr">
      <vt:lpstr>Arial</vt:lpstr>
      <vt:lpstr>Times New Roman</vt:lpstr>
      <vt:lpstr>MS Reference Sans Serif</vt:lpstr>
      <vt:lpstr>Wingdings</vt:lpstr>
      <vt:lpstr>Tahoma</vt:lpstr>
      <vt:lpstr>ＭＳ Ｐゴシック</vt:lpstr>
      <vt:lpstr>raven master</vt:lpstr>
      <vt:lpstr>PowerPoint Presentation</vt:lpstr>
      <vt:lpstr>Pre-Darwinian Theories</vt:lpstr>
      <vt:lpstr>Inheritance of Acquired Characteristics</vt:lpstr>
      <vt:lpstr>PowerPoint Presentation</vt:lpstr>
      <vt:lpstr>PowerPoint Presentation</vt:lpstr>
      <vt:lpstr>PowerPoint Presentation</vt:lpstr>
      <vt:lpstr>PowerPoint Presentation</vt:lpstr>
      <vt:lpstr>Darwin’s Theories</vt:lpstr>
      <vt:lpstr>PowerPoint Presentation</vt:lpstr>
      <vt:lpstr>PowerPoint Presentation</vt:lpstr>
      <vt:lpstr>PowerPoint Presentation</vt:lpstr>
      <vt:lpstr>Eukaryotes and Organelles: Endosymbiosis</vt:lpstr>
      <vt:lpstr>PowerPoint Presentation</vt:lpstr>
      <vt:lpstr>PowerPoint Presentation</vt:lpstr>
      <vt:lpstr>PowerPoint Presentation</vt:lpstr>
      <vt:lpstr>Biogeographical Record</vt:lpstr>
      <vt:lpstr>Biogeographical Record</vt:lpstr>
      <vt:lpstr>Natural Selection</vt:lpstr>
      <vt:lpstr>PowerPoint Presentation</vt:lpstr>
      <vt:lpstr>PowerPoint Presentation</vt:lpstr>
      <vt:lpstr>PowerPoint Presentation</vt:lpstr>
      <vt:lpstr>PowerPoint Presentation</vt:lpstr>
      <vt:lpstr>Lamarck vs. Darwin</vt:lpstr>
      <vt:lpstr>Evidence of Natural Selection</vt:lpstr>
      <vt:lpstr>Evidence of Natural Selection</vt:lpstr>
      <vt:lpstr>PowerPoint Presentation</vt:lpstr>
      <vt:lpstr>Evidence of Natural Selection</vt:lpstr>
      <vt:lpstr>Evidence of Natural Selection</vt:lpstr>
      <vt:lpstr>Evidence of Natural Selection</vt:lpstr>
      <vt:lpstr>Evidence of Natural Selection</vt:lpstr>
      <vt:lpstr>Evidence of Natural Selection</vt:lpstr>
      <vt:lpstr>Evidence of Natural Selection</vt:lpstr>
      <vt:lpstr>Evidence of Natural Selection</vt:lpstr>
      <vt:lpstr>Evidence of Natural Selection</vt:lpstr>
      <vt:lpstr>PowerPoint Presentation</vt:lpstr>
      <vt:lpstr>PowerPoint Presentation</vt:lpstr>
      <vt:lpstr>PowerPoint Presentation</vt:lpstr>
      <vt:lpstr>PowerPoint Presentation</vt:lpstr>
      <vt:lpstr>Artificial Selection</vt:lpstr>
      <vt:lpstr>Artificial Selection</vt:lpstr>
      <vt:lpstr>Artificial Selection</vt:lpstr>
      <vt:lpstr>Artificial Selection</vt:lpstr>
      <vt:lpstr>Artificial Selection</vt:lpstr>
      <vt:lpstr>Fossil Evidence of Evolution</vt:lpstr>
      <vt:lpstr>Fossil Evidence of Evolution</vt:lpstr>
      <vt:lpstr>Fossil Evidence of Evolution</vt:lpstr>
      <vt:lpstr>Fossil Evidence of Evolution</vt:lpstr>
      <vt:lpstr>Fossil Evidence of Evolution</vt:lpstr>
      <vt:lpstr>Fossil Evidence of Evolution</vt:lpstr>
      <vt:lpstr>Fossil Evidence of Evolution</vt:lpstr>
      <vt:lpstr>Fossil Evidence of Evolution</vt:lpstr>
      <vt:lpstr>Fossil Evidence of Evolution</vt:lpstr>
      <vt:lpstr>PowerPoint Presentation</vt:lpstr>
      <vt:lpstr>HOMOLOGOUS STRUCTURE</vt:lpstr>
      <vt:lpstr>Anatomical Evidence for Evolution</vt:lpstr>
      <vt:lpstr>Anatomical Evidence for Evolution</vt:lpstr>
      <vt:lpstr>PowerPoint Presentation</vt:lpstr>
      <vt:lpstr>ANALAGOUS FEATURE</vt:lpstr>
      <vt:lpstr>Anatomical Evidence for Evolution</vt:lpstr>
      <vt:lpstr>Anatomical Evidence for Evolution</vt:lpstr>
      <vt:lpstr>Anatomical Evidence for Evolution</vt:lpstr>
      <vt:lpstr>Anatomical Evidence for Evolution</vt:lpstr>
      <vt:lpstr>ATAVISMS</vt:lpstr>
      <vt:lpstr>Anatomical Evidence for Evolution</vt:lpstr>
      <vt:lpstr>Anatomical Evidence for Evolution</vt:lpstr>
      <vt:lpstr>Anatomical Evidence for Evolution</vt:lpstr>
      <vt:lpstr>PowerPoint Presentation</vt:lpstr>
      <vt:lpstr>PowerPoint Presentation</vt:lpstr>
      <vt:lpstr>EMBRYOLOGY</vt:lpstr>
      <vt:lpstr>PowerPoint Presentation</vt:lpstr>
      <vt:lpstr>PowerPoint Presentation</vt:lpstr>
      <vt:lpstr>Convergent Evolution</vt:lpstr>
      <vt:lpstr>Convergent Evolution</vt:lpstr>
      <vt:lpstr>Convergent Evolution</vt:lpstr>
      <vt:lpstr>Convergent Evolution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Arlene Billock</dc:creator>
  <cp:lastModifiedBy>Teacher E-Solutions</cp:lastModifiedBy>
  <cp:revision>155</cp:revision>
  <dcterms:created xsi:type="dcterms:W3CDTF">2007-06-21T18:15:18Z</dcterms:created>
  <dcterms:modified xsi:type="dcterms:W3CDTF">2019-01-18T16:36:57Z</dcterms:modified>
</cp:coreProperties>
</file>