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73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56" r:id="rId10"/>
    <p:sldId id="260" r:id="rId11"/>
    <p:sldId id="259" r:id="rId12"/>
    <p:sldId id="261" r:id="rId13"/>
    <p:sldId id="276" r:id="rId14"/>
    <p:sldId id="262" r:id="rId15"/>
    <p:sldId id="275" r:id="rId16"/>
    <p:sldId id="266" r:id="rId17"/>
    <p:sldId id="263" r:id="rId18"/>
    <p:sldId id="264" r:id="rId19"/>
    <p:sldId id="265" r:id="rId20"/>
    <p:sldId id="267" r:id="rId21"/>
    <p:sldId id="274" r:id="rId22"/>
    <p:sldId id="257" r:id="rId23"/>
    <p:sldId id="268" r:id="rId24"/>
    <p:sldId id="269" r:id="rId25"/>
    <p:sldId id="270" r:id="rId26"/>
    <p:sldId id="272" r:id="rId27"/>
    <p:sldId id="271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/>
  </p:normalViewPr>
  <p:slideViewPr>
    <p:cSldViewPr>
      <p:cViewPr>
        <p:scale>
          <a:sx n="66" d="100"/>
          <a:sy n="66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4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3.xml"/><Relationship Id="rId2" Type="http://schemas.openxmlformats.org/officeDocument/2006/relationships/slide" Target="slides/slide10.xml"/><Relationship Id="rId1" Type="http://schemas.openxmlformats.org/officeDocument/2006/relationships/slide" Target="slides/slide9.xml"/><Relationship Id="rId4" Type="http://schemas.openxmlformats.org/officeDocument/2006/relationships/slide" Target="slides/slide2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fld id="{45A88CC1-CAFF-4B75-B40C-ABF4CF03B5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6740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325A8E1-DA2E-4D21-8761-C0D72F7AF3C0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97F652B-6E4E-4683-9EC8-FCEB422BBB3A}" type="slidenum">
              <a:rPr lang="en-US" sz="1200"/>
              <a:pPr eaLnBrk="1" hangingPunct="1"/>
              <a:t>10</a:t>
            </a:fld>
            <a:endParaRPr lang="en-US" sz="120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C6EC4D9-A252-45BA-BB09-D46C928EF3FF}" type="slidenum">
              <a:rPr lang="en-US" sz="1200"/>
              <a:pPr eaLnBrk="1" hangingPunct="1"/>
              <a:t>11</a:t>
            </a:fld>
            <a:endParaRPr lang="en-US" sz="120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4931E6E-A3F0-4EC2-8BAE-F0482D53C1DF}" type="slidenum">
              <a:rPr lang="en-US" sz="1200"/>
              <a:pPr eaLnBrk="1" hangingPunct="1"/>
              <a:t>12</a:t>
            </a:fld>
            <a:endParaRPr lang="en-US" sz="120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71CC3F3-5AC5-46AB-ADE3-B5167166B62D}" type="slidenum">
              <a:rPr lang="en-US" sz="1200"/>
              <a:pPr eaLnBrk="1" hangingPunct="1"/>
              <a:t>13</a:t>
            </a:fld>
            <a:endParaRPr lang="en-US" sz="120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F377319-1007-4E06-A7B9-8E43262A1A92}" type="slidenum">
              <a:rPr lang="en-US" sz="1200"/>
              <a:pPr eaLnBrk="1" hangingPunct="1"/>
              <a:t>14</a:t>
            </a:fld>
            <a:endParaRPr lang="en-US" sz="120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249BAB2-DF93-4B09-80DD-DE616F0E9B4F}" type="slidenum">
              <a:rPr lang="en-US" sz="1200"/>
              <a:pPr eaLnBrk="1" hangingPunct="1"/>
              <a:t>15</a:t>
            </a:fld>
            <a:endParaRPr lang="en-US" sz="120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4F624EB-0DEF-4D59-85BD-AE789D606521}" type="slidenum">
              <a:rPr lang="en-US" sz="1200"/>
              <a:pPr eaLnBrk="1" hangingPunct="1"/>
              <a:t>16</a:t>
            </a:fld>
            <a:endParaRPr lang="en-US" sz="120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1B41503-A4F8-4A4B-A707-FF3CF74A59F4}" type="slidenum">
              <a:rPr lang="en-US" sz="1200"/>
              <a:pPr eaLnBrk="1" hangingPunct="1"/>
              <a:t>17</a:t>
            </a:fld>
            <a:endParaRPr lang="en-US" sz="120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A2E9587-E356-4923-9659-1CB358EDD214}" type="slidenum">
              <a:rPr lang="en-US" sz="1200"/>
              <a:pPr eaLnBrk="1" hangingPunct="1"/>
              <a:t>18</a:t>
            </a:fld>
            <a:endParaRPr lang="en-US" sz="120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898FDA7-A68E-48F9-91BD-5F42A8AA7083}" type="slidenum">
              <a:rPr lang="en-US" sz="1200"/>
              <a:pPr eaLnBrk="1" hangingPunct="1"/>
              <a:t>19</a:t>
            </a:fld>
            <a:endParaRPr lang="en-US" sz="120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497FDC8-6EFA-454F-B579-B158B0B52499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561A866-9988-4693-9CF1-0C2AE383DA9B}" type="slidenum">
              <a:rPr lang="en-US" sz="1200"/>
              <a:pPr eaLnBrk="1" hangingPunct="1"/>
              <a:t>20</a:t>
            </a:fld>
            <a:endParaRPr lang="en-US" sz="120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3892488-4637-4496-A3A5-80C231273229}" type="slidenum">
              <a:rPr lang="en-US" sz="1200"/>
              <a:pPr eaLnBrk="1" hangingPunct="1"/>
              <a:t>21</a:t>
            </a:fld>
            <a:endParaRPr lang="en-US" sz="120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B0075E7-59E7-4D42-9EFF-D2DD1105A766}" type="slidenum">
              <a:rPr lang="en-US" sz="1200"/>
              <a:pPr eaLnBrk="1" hangingPunct="1"/>
              <a:t>22</a:t>
            </a:fld>
            <a:endParaRPr lang="en-US" sz="120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0AE49FC-CDCD-499F-9C89-7B4D183E5CBB}" type="slidenum">
              <a:rPr lang="en-US" sz="1200"/>
              <a:pPr eaLnBrk="1" hangingPunct="1"/>
              <a:t>23</a:t>
            </a:fld>
            <a:endParaRPr lang="en-US" sz="120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9DA04A9-B36B-4DB3-9B33-6ACEC3E7B039}" type="slidenum">
              <a:rPr lang="en-US" sz="1200"/>
              <a:pPr eaLnBrk="1" hangingPunct="1"/>
              <a:t>24</a:t>
            </a:fld>
            <a:endParaRPr lang="en-US" sz="120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C655BFF-D7CC-4E3F-8BE8-CB17E55D9612}" type="slidenum">
              <a:rPr lang="en-US" sz="1200"/>
              <a:pPr eaLnBrk="1" hangingPunct="1"/>
              <a:t>25</a:t>
            </a:fld>
            <a:endParaRPr lang="en-US" sz="120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5994F3B-0004-4C3E-8586-FCE8FDA75C62}" type="slidenum">
              <a:rPr lang="en-US" sz="1200"/>
              <a:pPr eaLnBrk="1" hangingPunct="1"/>
              <a:t>26</a:t>
            </a:fld>
            <a:endParaRPr lang="en-US" sz="120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B420AA-681B-44BE-A055-3A391E9699AE}" type="slidenum">
              <a:rPr lang="en-US" sz="1200"/>
              <a:pPr eaLnBrk="1" hangingPunct="1"/>
              <a:t>27</a:t>
            </a:fld>
            <a:endParaRPr lang="en-US" sz="120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0CAABAF-E16C-48C8-8992-7F7E7FD2CEE4}" type="slidenum">
              <a:rPr lang="en-US" sz="1200"/>
              <a:pPr eaLnBrk="1" hangingPunct="1"/>
              <a:t>3</a:t>
            </a:fld>
            <a:endParaRPr lang="en-US" sz="1200"/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C9DA04B-D656-4CA9-A758-173312496031}" type="slidenum">
              <a:rPr lang="en-US" sz="1200"/>
              <a:pPr eaLnBrk="1" hangingPunct="1"/>
              <a:t>4</a:t>
            </a:fld>
            <a:endParaRPr lang="en-US" sz="1200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EC9956D-B610-453E-879B-A495C7AEF0AF}" type="slidenum">
              <a:rPr lang="en-US" sz="1200"/>
              <a:pPr eaLnBrk="1" hangingPunct="1"/>
              <a:t>5</a:t>
            </a:fld>
            <a:endParaRPr lang="en-US" sz="1200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B28488F-0098-4758-8BEE-E91AAD5E2170}" type="slidenum">
              <a:rPr lang="en-US" sz="1200"/>
              <a:pPr eaLnBrk="1" hangingPunct="1"/>
              <a:t>6</a:t>
            </a:fld>
            <a:endParaRPr lang="en-US" sz="1200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077F997-724A-4EAB-954A-F67A89D78D97}" type="slidenum">
              <a:rPr lang="en-US" sz="1200"/>
              <a:pPr eaLnBrk="1" hangingPunct="1"/>
              <a:t>7</a:t>
            </a:fld>
            <a:endParaRPr lang="en-US" sz="1200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99C7A27-07AC-4663-8B10-636D74BA88C6}" type="slidenum">
              <a:rPr lang="en-US" sz="1200"/>
              <a:pPr eaLnBrk="1" hangingPunct="1"/>
              <a:t>8</a:t>
            </a:fld>
            <a:endParaRPr lang="en-US" sz="1200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E11ED4C-7EFE-4F73-8AB1-EB9EDBF64B0B}" type="slidenum">
              <a:rPr lang="en-US" sz="1200"/>
              <a:pPr eaLnBrk="1" hangingPunct="1"/>
              <a:t>9</a:t>
            </a:fld>
            <a:endParaRPr lang="en-US" sz="120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D8E25-8652-4A24-91E6-BD1E5BAFED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54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95235-929B-4212-845D-11E5A8FFFE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419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C3581-7992-46A1-9114-4524538CA6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32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832A01-9525-46DA-9293-263A175507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786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7DE85-90F8-4031-BA52-B3FDC4371D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648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BE772-85E2-4B50-A217-26EE9E7698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947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4EF81-6956-4F2A-B0D8-527D5B73B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0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05183-3FBC-4A84-B844-E1D138FC99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DE102-C43A-40B6-8C75-846E226DAF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343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3CFAF-B78F-4AB5-A9B3-5EED493D33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13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64BFC-A2DC-4141-9864-28FCCE3FD7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31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Times New Roman" charset="0"/>
              </a:defRPr>
            </a:lvl1pPr>
          </a:lstStyle>
          <a:p>
            <a:pPr>
              <a:defRPr/>
            </a:pPr>
            <a:fld id="{6D257587-3F58-404C-8682-D3291799DD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The Nervous  </a:t>
            </a:r>
            <a:br>
              <a:rPr lang="en-US" smtClean="0"/>
            </a:br>
            <a:r>
              <a:rPr lang="en-US" smtClean="0"/>
              <a:t>and Endocrine Systems</a:t>
            </a:r>
          </a:p>
        </p:txBody>
      </p:sp>
      <p:sp>
        <p:nvSpPr>
          <p:cNvPr id="2051" name="Rectangle 1027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Biology 155</a:t>
            </a:r>
          </a:p>
          <a:p>
            <a:pPr eaLnBrk="1" hangingPunct="1"/>
            <a:r>
              <a:rPr lang="en-US" smtClean="0"/>
              <a:t>B. L. Krilowicz</a:t>
            </a:r>
          </a:p>
          <a:p>
            <a:pPr eaLnBrk="1" hangingPunct="1"/>
            <a:r>
              <a:rPr lang="en-US" smtClean="0"/>
              <a:t>Spring 2010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"/>
          <p:cNvSpPr txBox="1">
            <a:spLocks noChangeArrowheads="1"/>
          </p:cNvSpPr>
          <p:nvPr/>
        </p:nvSpPr>
        <p:spPr bwMode="auto">
          <a:xfrm>
            <a:off x="1295400" y="990600"/>
            <a:ext cx="449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381000" y="457200"/>
            <a:ext cx="7010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IV. The Brain = site of the highest levels of integration</a:t>
            </a:r>
          </a:p>
        </p:txBody>
      </p:sp>
      <p:pic>
        <p:nvPicPr>
          <p:cNvPr id="11268" name="Picture 7" descr="FGu33_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95400"/>
            <a:ext cx="7467600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9"/>
          <p:cNvSpPr txBox="1">
            <a:spLocks noChangeArrowheads="1"/>
          </p:cNvSpPr>
          <p:nvPr/>
        </p:nvSpPr>
        <p:spPr bwMode="auto">
          <a:xfrm>
            <a:off x="685800" y="1381125"/>
            <a:ext cx="18288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/>
              <a:t>Cerebrum </a:t>
            </a:r>
            <a:r>
              <a:rPr lang="en-US" sz="1600"/>
              <a:t>= “newest” part of the vertebrate brain, site of all higher brain functions, increases in size from fish to mammals</a:t>
            </a:r>
          </a:p>
        </p:txBody>
      </p:sp>
      <p:sp>
        <p:nvSpPr>
          <p:cNvPr id="11270" name="Line 10"/>
          <p:cNvSpPr>
            <a:spLocks noChangeShapeType="1"/>
          </p:cNvSpPr>
          <p:nvPr/>
        </p:nvSpPr>
        <p:spPr bwMode="auto">
          <a:xfrm>
            <a:off x="2286000" y="2286000"/>
            <a:ext cx="838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1" name="Text Box 11"/>
          <p:cNvSpPr txBox="1">
            <a:spLocks noChangeArrowheads="1"/>
          </p:cNvSpPr>
          <p:nvPr/>
        </p:nvSpPr>
        <p:spPr bwMode="auto">
          <a:xfrm>
            <a:off x="6781800" y="3429000"/>
            <a:ext cx="20574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/>
              <a:t>Cerebellum</a:t>
            </a:r>
            <a:r>
              <a:rPr lang="en-US" sz="1600"/>
              <a:t> = balance and motor control, size depends on intricacy of movements </a:t>
            </a:r>
          </a:p>
        </p:txBody>
      </p:sp>
      <p:sp>
        <p:nvSpPr>
          <p:cNvPr id="11272" name="Line 12"/>
          <p:cNvSpPr>
            <a:spLocks noChangeShapeType="1"/>
          </p:cNvSpPr>
          <p:nvPr/>
        </p:nvSpPr>
        <p:spPr bwMode="auto">
          <a:xfrm flipH="1">
            <a:off x="5334000" y="4267200"/>
            <a:ext cx="1371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3" name="Text Box 14"/>
          <p:cNvSpPr txBox="1">
            <a:spLocks noChangeArrowheads="1"/>
          </p:cNvSpPr>
          <p:nvPr/>
        </p:nvSpPr>
        <p:spPr bwMode="auto">
          <a:xfrm>
            <a:off x="6553200" y="4876800"/>
            <a:ext cx="228600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/>
              <a:t>Brainstem </a:t>
            </a:r>
            <a:r>
              <a:rPr lang="en-US" sz="1600"/>
              <a:t>= midbrain, pons and medulla, regulates all autonomic functions, essentially conserved in all vertebrates</a:t>
            </a:r>
          </a:p>
        </p:txBody>
      </p:sp>
      <p:sp>
        <p:nvSpPr>
          <p:cNvPr id="11274" name="Line 15"/>
          <p:cNvSpPr>
            <a:spLocks noChangeShapeType="1"/>
          </p:cNvSpPr>
          <p:nvPr/>
        </p:nvSpPr>
        <p:spPr bwMode="auto">
          <a:xfrm flipH="1" flipV="1">
            <a:off x="4191000" y="4876800"/>
            <a:ext cx="2286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5" name="Text Box 16"/>
          <p:cNvSpPr txBox="1">
            <a:spLocks noChangeArrowheads="1"/>
          </p:cNvSpPr>
          <p:nvPr/>
        </p:nvSpPr>
        <p:spPr bwMode="auto">
          <a:xfrm>
            <a:off x="5943600" y="1219200"/>
            <a:ext cx="220980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/>
              <a:t>Hypothalamus </a:t>
            </a:r>
            <a:r>
              <a:rPr lang="en-US" sz="1600"/>
              <a:t>= controls “ancient drives” and regulates the pituitary gland, essentially conserved in all vertebrates</a:t>
            </a:r>
          </a:p>
        </p:txBody>
      </p:sp>
      <p:sp>
        <p:nvSpPr>
          <p:cNvPr id="11276" name="Line 17"/>
          <p:cNvSpPr>
            <a:spLocks noChangeShapeType="1"/>
          </p:cNvSpPr>
          <p:nvPr/>
        </p:nvSpPr>
        <p:spPr bwMode="auto">
          <a:xfrm flipH="1">
            <a:off x="3810000" y="1828800"/>
            <a:ext cx="205740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7" name="Text Box 18"/>
          <p:cNvSpPr txBox="1">
            <a:spLocks noChangeArrowheads="1"/>
          </p:cNvSpPr>
          <p:nvPr/>
        </p:nvSpPr>
        <p:spPr bwMode="auto">
          <a:xfrm>
            <a:off x="1371600" y="5867400"/>
            <a:ext cx="2209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/>
              <a:t>Pituitary gland</a:t>
            </a:r>
            <a:r>
              <a:rPr lang="en-US" sz="1600"/>
              <a:t> = endocrine gland</a:t>
            </a:r>
          </a:p>
        </p:txBody>
      </p:sp>
      <p:sp>
        <p:nvSpPr>
          <p:cNvPr id="11278" name="Line 19"/>
          <p:cNvSpPr>
            <a:spLocks noChangeShapeType="1"/>
          </p:cNvSpPr>
          <p:nvPr/>
        </p:nvSpPr>
        <p:spPr bwMode="auto">
          <a:xfrm flipV="1">
            <a:off x="2438400" y="4648200"/>
            <a:ext cx="990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9" name="Text Box 20"/>
          <p:cNvSpPr txBox="1">
            <a:spLocks noChangeArrowheads="1"/>
          </p:cNvSpPr>
          <p:nvPr/>
        </p:nvSpPr>
        <p:spPr bwMode="auto">
          <a:xfrm>
            <a:off x="6705600" y="3810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Fig. 28.15A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G33_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1524000"/>
            <a:ext cx="6426200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914400" y="381000"/>
            <a:ext cx="7620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V. A. Spinal Cord function – connects the brain to everything below the neck and conducts simple information processing in the form of the reflex arch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57200" y="5715000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Fig. 28.11B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G33_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1143000"/>
            <a:ext cx="6654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52400" y="228600"/>
            <a:ext cx="8991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V. B. The Withdrawal Reflex = negative feedback loop that controls pain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533400" y="990600"/>
            <a:ext cx="16002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1) Hand contacts sharp or hot object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200400" y="685800"/>
            <a:ext cx="175260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2) Nocioreceptor in hand is activated, action potential conveys info to spinal cord over spinal nerve</a:t>
            </a:r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1219200" y="1752600"/>
            <a:ext cx="7620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3657600" y="22098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6477000" y="4495800"/>
            <a:ext cx="21336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3) Interneuron in spinal cord coveys info to motor neuron</a:t>
            </a: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 flipV="1">
            <a:off x="6248400" y="3429000"/>
            <a:ext cx="1219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4572000" y="4800600"/>
            <a:ext cx="17526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4) Motor neuron conveys info to biceps muscle over spinal nerve</a:t>
            </a:r>
          </a:p>
        </p:txBody>
      </p:sp>
      <p:sp>
        <p:nvSpPr>
          <p:cNvPr id="13323" name="Line 12"/>
          <p:cNvSpPr>
            <a:spLocks noChangeShapeType="1"/>
          </p:cNvSpPr>
          <p:nvPr/>
        </p:nvSpPr>
        <p:spPr bwMode="auto">
          <a:xfrm flipH="1" flipV="1">
            <a:off x="4343400" y="4419600"/>
            <a:ext cx="457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4" name="Text Box 13"/>
          <p:cNvSpPr txBox="1">
            <a:spLocks noChangeArrowheads="1"/>
          </p:cNvSpPr>
          <p:nvPr/>
        </p:nvSpPr>
        <p:spPr bwMode="auto">
          <a:xfrm>
            <a:off x="1752600" y="5257800"/>
            <a:ext cx="19812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5) Biceps muscle contracts and removes hand from painful stimulus</a:t>
            </a:r>
          </a:p>
        </p:txBody>
      </p:sp>
      <p:sp>
        <p:nvSpPr>
          <p:cNvPr id="13325" name="Line 14"/>
          <p:cNvSpPr>
            <a:spLocks noChangeShapeType="1"/>
          </p:cNvSpPr>
          <p:nvPr/>
        </p:nvSpPr>
        <p:spPr bwMode="auto">
          <a:xfrm flipH="1" flipV="1">
            <a:off x="1905000" y="4800600"/>
            <a:ext cx="381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6" name="Text Box 15"/>
          <p:cNvSpPr txBox="1">
            <a:spLocks noChangeArrowheads="1"/>
          </p:cNvSpPr>
          <p:nvPr/>
        </p:nvSpPr>
        <p:spPr bwMode="auto">
          <a:xfrm>
            <a:off x="6858000" y="685800"/>
            <a:ext cx="19050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6) Sensory info is conveyed to the brain, reaches cerebrum after reflex</a:t>
            </a:r>
          </a:p>
        </p:txBody>
      </p:sp>
      <p:sp>
        <p:nvSpPr>
          <p:cNvPr id="13327" name="Line 16"/>
          <p:cNvSpPr>
            <a:spLocks noChangeShapeType="1"/>
          </p:cNvSpPr>
          <p:nvPr/>
        </p:nvSpPr>
        <p:spPr bwMode="auto">
          <a:xfrm flipH="1">
            <a:off x="7848600" y="1752600"/>
            <a:ext cx="76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8" name="Text Box 17"/>
          <p:cNvSpPr txBox="1">
            <a:spLocks noChangeArrowheads="1"/>
          </p:cNvSpPr>
          <p:nvPr/>
        </p:nvSpPr>
        <p:spPr bwMode="auto">
          <a:xfrm>
            <a:off x="7162800" y="57912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Fig. 28.1B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G33_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09600" y="457200"/>
            <a:ext cx="8153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VI. A. The Peripheral Nervous System contains nerves and sensory receptors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7223125" y="2708275"/>
            <a:ext cx="1463675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600" b="1"/>
              <a:t>1. Nerves</a:t>
            </a:r>
            <a:r>
              <a:rPr lang="en-US" sz="1600"/>
              <a:t> can be </a:t>
            </a:r>
            <a:r>
              <a:rPr lang="en-US" sz="1600" b="1"/>
              <a:t>(a) spinal</a:t>
            </a:r>
            <a:r>
              <a:rPr lang="en-US" sz="1600"/>
              <a:t> (arise from the spinal cord) or </a:t>
            </a:r>
            <a:r>
              <a:rPr lang="en-US" sz="1600" b="1"/>
              <a:t>(b) cranial</a:t>
            </a:r>
            <a:r>
              <a:rPr lang="en-US" sz="1600"/>
              <a:t> (arise from the brain); groups of nerve cell processes bundled together with connective tissue</a:t>
            </a:r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6629400" y="28956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381000" y="3962400"/>
            <a:ext cx="2286000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/>
              <a:t>2. Sensory receptors</a:t>
            </a:r>
            <a:r>
              <a:rPr lang="en-US" sz="1600"/>
              <a:t> are located throughout the body (</a:t>
            </a:r>
            <a:r>
              <a:rPr lang="en-US" sz="1600" b="1"/>
              <a:t>a. general receptors</a:t>
            </a:r>
            <a:r>
              <a:rPr lang="en-US" sz="1600"/>
              <a:t>) or are localized in one place (</a:t>
            </a:r>
            <a:r>
              <a:rPr lang="en-US" sz="1600" b="1"/>
              <a:t>b. special receptors</a:t>
            </a:r>
            <a:r>
              <a:rPr lang="en-US" sz="1600"/>
              <a:t>), they can also be classified based on </a:t>
            </a:r>
            <a:r>
              <a:rPr lang="en-US" sz="1600" b="1"/>
              <a:t>(c) what they detect</a:t>
            </a:r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 flipV="1">
            <a:off x="2133600" y="4114800"/>
            <a:ext cx="1524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3886200" y="5867400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Fig. 28.12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G33_16a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762000" y="685800"/>
            <a:ext cx="6781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1. Mechanoreceptors respond to mechanical stimulation (touch, vibration, etc.)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066800" y="4648200"/>
            <a:ext cx="28194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/>
              <a:t>Ears</a:t>
            </a:r>
            <a:r>
              <a:rPr lang="en-US" sz="1600"/>
              <a:t> and </a:t>
            </a:r>
            <a:r>
              <a:rPr lang="en-US" sz="1600" b="1"/>
              <a:t>semi-circular canals</a:t>
            </a:r>
            <a:r>
              <a:rPr lang="en-US" sz="1600"/>
              <a:t> are </a:t>
            </a:r>
            <a:r>
              <a:rPr lang="en-US" sz="1600" b="1"/>
              <a:t>special mechanoreceptors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4953000" y="5105400"/>
            <a:ext cx="28956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/>
              <a:t>Touch</a:t>
            </a:r>
            <a:r>
              <a:rPr lang="en-US" sz="1600"/>
              <a:t>  and </a:t>
            </a:r>
            <a:r>
              <a:rPr lang="en-US" sz="1600" b="1"/>
              <a:t>proprioreception </a:t>
            </a:r>
            <a:r>
              <a:rPr lang="en-US" sz="1600"/>
              <a:t>(not shown) are </a:t>
            </a:r>
            <a:r>
              <a:rPr lang="en-US" sz="1600" b="1"/>
              <a:t>general mechanoreceptive</a:t>
            </a:r>
            <a:r>
              <a:rPr lang="en-US" sz="1600"/>
              <a:t> senses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2. Thermoreceptors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Respond to temperature</a:t>
            </a:r>
          </a:p>
          <a:p>
            <a:pPr eaLnBrk="1" hangingPunct="1"/>
            <a:r>
              <a:rPr lang="en-US" smtClean="0"/>
              <a:t>Examples –</a:t>
            </a:r>
          </a:p>
          <a:p>
            <a:pPr lvl="1" eaLnBrk="1" hangingPunct="1"/>
            <a:r>
              <a:rPr lang="en-US" smtClean="0"/>
              <a:t>Mammalian thermoreceptors located throughout skin and hypothalamus (general receptors)</a:t>
            </a:r>
          </a:p>
          <a:p>
            <a:pPr lvl="1" eaLnBrk="1" hangingPunct="1"/>
            <a:r>
              <a:rPr lang="en-US" smtClean="0"/>
              <a:t>Pit organs of snakes are special thermoreceptors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G33_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762000" y="457200"/>
            <a:ext cx="6858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3. Nocioreceptors respond to painful stimuli (probably chemicals released from damaged tissues) – general receptors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G33_19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533400" y="457200"/>
            <a:ext cx="792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4. Photoreceptors respond to light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33400" y="1371600"/>
            <a:ext cx="16764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/>
              <a:t>Vertebrate eyes</a:t>
            </a:r>
            <a:r>
              <a:rPr lang="en-US" sz="1600"/>
              <a:t> are </a:t>
            </a:r>
            <a:r>
              <a:rPr lang="en-US" sz="1600" b="1"/>
              <a:t>special receptors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G33_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533400" y="53340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5. Chemoreceptors respond to chemicals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533400" y="1524000"/>
            <a:ext cx="1600200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Smell (a special receptor in mammals) </a:t>
            </a:r>
            <a:r>
              <a:rPr lang="en-US" sz="1800"/>
              <a:t>allows perception of far chemicals</a:t>
            </a:r>
            <a:endParaRPr lang="en-US" sz="1800" b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G33_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609600" y="457200"/>
            <a:ext cx="35052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Taste (special receptor in mammals)</a:t>
            </a:r>
            <a:r>
              <a:rPr lang="en-US"/>
              <a:t> allows perception of close chemicals</a:t>
            </a:r>
            <a:endParaRPr lang="en-US" b="1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6629400" y="3962400"/>
            <a:ext cx="1981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Do fish smell or taste?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I. Function: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A. Two systems in the body are responsible for integration = regulation of other body systems</a:t>
            </a:r>
          </a:p>
          <a:p>
            <a:pPr lvl="1" eaLnBrk="1" hangingPunct="1"/>
            <a:r>
              <a:rPr lang="en-US" smtClean="0"/>
              <a:t>Nervous System</a:t>
            </a:r>
          </a:p>
          <a:p>
            <a:pPr lvl="1" eaLnBrk="1" hangingPunct="1"/>
            <a:r>
              <a:rPr lang="en-US" smtClean="0"/>
              <a:t>Endocrine System</a:t>
            </a:r>
          </a:p>
          <a:p>
            <a:pPr eaLnBrk="1" hangingPunct="1">
              <a:buFontTx/>
              <a:buNone/>
            </a:pPr>
            <a:r>
              <a:rPr lang="en-US" smtClean="0"/>
              <a:t>B. Why are regulatory systems needed?</a:t>
            </a:r>
          </a:p>
          <a:p>
            <a:pPr eaLnBrk="1" hangingPunct="1">
              <a:buFontTx/>
              <a:buNone/>
            </a:pPr>
            <a:r>
              <a:rPr lang="en-US" smtClean="0"/>
              <a:t>	maintenance of homeostasis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G33_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762000" y="457200"/>
            <a:ext cx="7620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6. Electrical Receptors allow detection of electrical (below) and magnetic fields (bird navigation)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FG33_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609600" y="457200"/>
            <a:ext cx="8153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VI. B. The Peripheral Nervous System is Divided into the Somatic and Autonomic Nervous Systems</a:t>
            </a:r>
          </a:p>
        </p:txBody>
      </p:sp>
      <p:sp>
        <p:nvSpPr>
          <p:cNvPr id="22532" name="Text Box 8"/>
          <p:cNvSpPr txBox="1">
            <a:spLocks noChangeArrowheads="1"/>
          </p:cNvSpPr>
          <p:nvPr/>
        </p:nvSpPr>
        <p:spPr bwMode="auto">
          <a:xfrm>
            <a:off x="7086600" y="2743200"/>
            <a:ext cx="15240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Both divisions have motor and sensory subdivisions</a:t>
            </a:r>
          </a:p>
        </p:txBody>
      </p:sp>
      <p:sp>
        <p:nvSpPr>
          <p:cNvPr id="22533" name="Line 9"/>
          <p:cNvSpPr>
            <a:spLocks noChangeShapeType="1"/>
          </p:cNvSpPr>
          <p:nvPr/>
        </p:nvSpPr>
        <p:spPr bwMode="auto">
          <a:xfrm flipH="1">
            <a:off x="6629400" y="3048000"/>
            <a:ext cx="457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4" name="Text Box 10"/>
          <p:cNvSpPr txBox="1">
            <a:spLocks noChangeArrowheads="1"/>
          </p:cNvSpPr>
          <p:nvPr/>
        </p:nvSpPr>
        <p:spPr bwMode="auto">
          <a:xfrm>
            <a:off x="2895600" y="4876800"/>
            <a:ext cx="12954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Activation causes adrenalin release </a:t>
            </a:r>
          </a:p>
        </p:txBody>
      </p:sp>
      <p:sp>
        <p:nvSpPr>
          <p:cNvPr id="22535" name="Line 11"/>
          <p:cNvSpPr>
            <a:spLocks noChangeShapeType="1"/>
          </p:cNvSpPr>
          <p:nvPr/>
        </p:nvSpPr>
        <p:spPr bwMode="auto">
          <a:xfrm flipV="1">
            <a:off x="3352800" y="4724400"/>
            <a:ext cx="838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6" name="Text Box 12"/>
          <p:cNvSpPr txBox="1">
            <a:spLocks noChangeArrowheads="1"/>
          </p:cNvSpPr>
          <p:nvPr/>
        </p:nvSpPr>
        <p:spPr bwMode="auto">
          <a:xfrm>
            <a:off x="533400" y="4495800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Fig. 28.12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G33_08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990600" y="762000"/>
            <a:ext cx="7162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Actions of the Sympathetic versus Parasympathetic Nervous Systems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990600" y="52578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Fig. 28.13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G32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685800" y="457200"/>
            <a:ext cx="769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VII. Some Endocrine System Definitions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457200" y="1371600"/>
            <a:ext cx="19050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/>
              <a:t>A. Endocrine glands</a:t>
            </a:r>
            <a:r>
              <a:rPr lang="en-US" sz="1600"/>
              <a:t> are </a:t>
            </a:r>
            <a:r>
              <a:rPr lang="en-US" sz="1600" b="1"/>
              <a:t>ductless </a:t>
            </a:r>
            <a:r>
              <a:rPr lang="en-US" sz="1600"/>
              <a:t>glands that release a product into the </a:t>
            </a:r>
            <a:r>
              <a:rPr lang="en-US" sz="1600" b="1"/>
              <a:t>bloodstream</a:t>
            </a:r>
            <a:r>
              <a:rPr lang="en-US" sz="1600"/>
              <a:t> for transport to body targets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609600" y="4267200"/>
            <a:ext cx="220980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/>
              <a:t>B. Exocrine glands </a:t>
            </a:r>
            <a:r>
              <a:rPr lang="en-US" sz="1600"/>
              <a:t>(not shown) release their products </a:t>
            </a:r>
            <a:r>
              <a:rPr lang="en-US" sz="1600" b="1"/>
              <a:t>through ducts</a:t>
            </a:r>
            <a:r>
              <a:rPr lang="en-US" sz="1600"/>
              <a:t> onto the </a:t>
            </a:r>
            <a:r>
              <a:rPr lang="en-US" sz="1600" b="1"/>
              <a:t>body surface</a:t>
            </a:r>
            <a:r>
              <a:rPr lang="en-US" sz="1600"/>
              <a:t> or into the </a:t>
            </a:r>
            <a:r>
              <a:rPr lang="en-US" sz="1600" b="1"/>
              <a:t>lumen of an organ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6781800" y="5105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Fig. 26.3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FG32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24000"/>
            <a:ext cx="508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609600" y="381000"/>
            <a:ext cx="792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VII. Some Endocrine System Definitions (continued)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304800" y="1295400"/>
            <a:ext cx="17526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/>
              <a:t>C. Hormones </a:t>
            </a:r>
            <a:r>
              <a:rPr lang="en-US" sz="1600"/>
              <a:t>are chemical signals produced by an endocrine gland that act at some  distance from the gland</a:t>
            </a:r>
            <a:endParaRPr lang="en-US" sz="1600" b="1"/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457200" y="3429000"/>
            <a:ext cx="17526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/>
              <a:t>D. Targets</a:t>
            </a:r>
            <a:r>
              <a:rPr lang="en-US" sz="1600"/>
              <a:t> are organs, tissues or cells capable of responding to the hormone due to the presence of a receptor that binds the hormone</a:t>
            </a:r>
            <a:endParaRPr lang="en-US" sz="1600" b="1"/>
          </a:p>
        </p:txBody>
      </p:sp>
      <p:sp>
        <p:nvSpPr>
          <p:cNvPr id="25606" name="Text Box 7"/>
          <p:cNvSpPr txBox="1">
            <a:spLocks noChangeArrowheads="1"/>
          </p:cNvSpPr>
          <p:nvPr/>
        </p:nvSpPr>
        <p:spPr bwMode="auto">
          <a:xfrm>
            <a:off x="533400" y="57150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Fig. 26.1A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G32_0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609600" y="53340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VIII. Mechanism of Hormone Action – A. Gene Activation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609600" y="1295400"/>
            <a:ext cx="99060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1. Must be </a:t>
            </a:r>
            <a:r>
              <a:rPr lang="en-US" sz="1600" b="1"/>
              <a:t>lipid soluble</a:t>
            </a:r>
            <a:r>
              <a:rPr lang="en-US" sz="1600"/>
              <a:t> hormones (ex. Steroids)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533400" y="3429000"/>
            <a:ext cx="13716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2. Response is </a:t>
            </a:r>
            <a:r>
              <a:rPr lang="en-US" sz="1600" b="1"/>
              <a:t>slow</a:t>
            </a:r>
            <a:r>
              <a:rPr lang="en-US" sz="1600"/>
              <a:t> (1 to many hours)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685800" y="4724400"/>
            <a:ext cx="1143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3. steps</a:t>
            </a:r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 flipV="1">
            <a:off x="1447800" y="4495800"/>
            <a:ext cx="914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7467600" y="1600200"/>
            <a:ext cx="10668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4. How can two different targets exhibit two different responses to the same hormone?</a:t>
            </a:r>
          </a:p>
        </p:txBody>
      </p:sp>
      <p:sp>
        <p:nvSpPr>
          <p:cNvPr id="26633" name="Text Box 10"/>
          <p:cNvSpPr txBox="1">
            <a:spLocks noChangeArrowheads="1"/>
          </p:cNvSpPr>
          <p:nvPr/>
        </p:nvSpPr>
        <p:spPr bwMode="auto">
          <a:xfrm>
            <a:off x="762000" y="56388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Fig. 26.2B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FG32_03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800100" y="304800"/>
            <a:ext cx="7543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VIII. Mechanism of Hormone Action – B. Second Messengers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533400" y="1447800"/>
            <a:ext cx="1143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1200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609600" y="1447800"/>
            <a:ext cx="10668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1. </a:t>
            </a:r>
            <a:r>
              <a:rPr lang="en-US" sz="1600" b="1"/>
              <a:t>Protein </a:t>
            </a:r>
            <a:r>
              <a:rPr lang="en-US" sz="1600"/>
              <a:t>and other hormones that cannot pass the plasma membrane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609600" y="3962400"/>
            <a:ext cx="14478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2. </a:t>
            </a:r>
            <a:r>
              <a:rPr lang="en-US" sz="1600" b="1"/>
              <a:t>Rapid </a:t>
            </a:r>
            <a:r>
              <a:rPr lang="en-US" sz="1600"/>
              <a:t>response, within minutes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609600" y="5181600"/>
            <a:ext cx="1143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3. steps</a:t>
            </a:r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 flipV="1">
            <a:off x="1447800" y="4953000"/>
            <a:ext cx="838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7315200" y="1143000"/>
            <a:ext cx="10668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4. How can two different targets exhibit two different response to the same hormone? 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762000" y="5791200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Fig. 26.2A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FG32_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952500" y="304800"/>
            <a:ext cx="7239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IX. Example of Negative Feedback Regulation in the Endocrine System – insulin’s control of blood glucose levels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228600" y="1524000"/>
            <a:ext cx="21336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1. Eating due to low blood glucose/hunger leads to digestion and glucose absorption</a:t>
            </a:r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>
            <a:off x="2133600" y="1676400"/>
            <a:ext cx="685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28600" y="3962400"/>
            <a:ext cx="21336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2. </a:t>
            </a:r>
            <a:r>
              <a:rPr lang="en-US" sz="1600" b="1"/>
              <a:t>Blood glucose</a:t>
            </a:r>
            <a:r>
              <a:rPr lang="en-US" sz="1600"/>
              <a:t> (</a:t>
            </a:r>
            <a:r>
              <a:rPr lang="en-US" sz="1600" b="1"/>
              <a:t>controlled variable</a:t>
            </a:r>
            <a:r>
              <a:rPr lang="en-US" sz="1600"/>
              <a:t>) is elevated</a:t>
            </a:r>
          </a:p>
        </p:txBody>
      </p:sp>
      <p:sp>
        <p:nvSpPr>
          <p:cNvPr id="28679" name="Text Box 8"/>
          <p:cNvSpPr txBox="1">
            <a:spLocks noChangeArrowheads="1"/>
          </p:cNvSpPr>
          <p:nvPr/>
        </p:nvSpPr>
        <p:spPr bwMode="auto">
          <a:xfrm>
            <a:off x="6781800" y="1143000"/>
            <a:ext cx="144780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3. Insulin secreting cells in the </a:t>
            </a:r>
            <a:r>
              <a:rPr lang="en-US" sz="1600" b="1"/>
              <a:t>pancreas</a:t>
            </a:r>
            <a:r>
              <a:rPr lang="en-US" sz="1600"/>
              <a:t> (in </a:t>
            </a:r>
            <a:r>
              <a:rPr lang="en-US" sz="1600" b="1"/>
              <a:t>Islets of Langerhans</a:t>
            </a:r>
            <a:r>
              <a:rPr lang="en-US" sz="1600"/>
              <a:t>) sense high glucose levels (i.e. serve as the </a:t>
            </a:r>
            <a:r>
              <a:rPr lang="en-US" sz="1600" b="1"/>
              <a:t>sensor</a:t>
            </a:r>
            <a:r>
              <a:rPr lang="en-US" sz="1600"/>
              <a:t>) and release insulin (i.e. serve as the </a:t>
            </a:r>
            <a:r>
              <a:rPr lang="en-US" sz="1600" b="1"/>
              <a:t>central processor </a:t>
            </a:r>
            <a:r>
              <a:rPr lang="en-US" sz="1600"/>
              <a:t>and send a chemical signal to body)</a:t>
            </a:r>
          </a:p>
        </p:txBody>
      </p:sp>
      <p:sp>
        <p:nvSpPr>
          <p:cNvPr id="28680" name="Line 10"/>
          <p:cNvSpPr>
            <a:spLocks noChangeShapeType="1"/>
          </p:cNvSpPr>
          <p:nvPr/>
        </p:nvSpPr>
        <p:spPr bwMode="auto">
          <a:xfrm flipH="1">
            <a:off x="4572000" y="2057400"/>
            <a:ext cx="2209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1" name="Text Box 11"/>
          <p:cNvSpPr txBox="1">
            <a:spLocks noChangeArrowheads="1"/>
          </p:cNvSpPr>
          <p:nvPr/>
        </p:nvSpPr>
        <p:spPr bwMode="auto">
          <a:xfrm>
            <a:off x="1752600" y="5054600"/>
            <a:ext cx="18288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4. </a:t>
            </a:r>
            <a:r>
              <a:rPr lang="en-US" sz="1600" b="1"/>
              <a:t>Most body cells</a:t>
            </a:r>
            <a:r>
              <a:rPr lang="en-US" sz="1600"/>
              <a:t> </a:t>
            </a:r>
            <a:r>
              <a:rPr lang="en-US" sz="1600" b="1"/>
              <a:t>take up glucose</a:t>
            </a:r>
            <a:r>
              <a:rPr lang="en-US" sz="1600"/>
              <a:t> in response to insulin binding, serve as </a:t>
            </a:r>
            <a:r>
              <a:rPr lang="en-US" sz="1600" b="1"/>
              <a:t>targets</a:t>
            </a:r>
            <a:r>
              <a:rPr lang="en-US" sz="1600"/>
              <a:t> for the hormone and thus as </a:t>
            </a:r>
            <a:r>
              <a:rPr lang="en-US" sz="1600" b="1"/>
              <a:t>effectors</a:t>
            </a:r>
          </a:p>
        </p:txBody>
      </p:sp>
      <p:sp>
        <p:nvSpPr>
          <p:cNvPr id="28682" name="Line 15"/>
          <p:cNvSpPr>
            <a:spLocks noChangeShapeType="1"/>
          </p:cNvSpPr>
          <p:nvPr/>
        </p:nvSpPr>
        <p:spPr bwMode="auto">
          <a:xfrm flipV="1">
            <a:off x="3505200" y="4800600"/>
            <a:ext cx="10668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3" name="Line 16"/>
          <p:cNvSpPr>
            <a:spLocks noChangeShapeType="1"/>
          </p:cNvSpPr>
          <p:nvPr/>
        </p:nvSpPr>
        <p:spPr bwMode="auto">
          <a:xfrm flipV="1">
            <a:off x="4114800" y="4648200"/>
            <a:ext cx="1524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4" name="Text Box 17"/>
          <p:cNvSpPr txBox="1">
            <a:spLocks noChangeArrowheads="1"/>
          </p:cNvSpPr>
          <p:nvPr/>
        </p:nvSpPr>
        <p:spPr bwMode="auto">
          <a:xfrm>
            <a:off x="4572000" y="5334000"/>
            <a:ext cx="19812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5. </a:t>
            </a:r>
            <a:r>
              <a:rPr lang="en-US" sz="1600" b="1"/>
              <a:t>Blood glucose</a:t>
            </a:r>
            <a:r>
              <a:rPr lang="en-US" sz="1600"/>
              <a:t> levels return to </a:t>
            </a:r>
            <a:r>
              <a:rPr lang="en-US" sz="1600" b="1"/>
              <a:t>normal</a:t>
            </a:r>
            <a:r>
              <a:rPr lang="en-US" sz="1600"/>
              <a:t> and </a:t>
            </a:r>
            <a:r>
              <a:rPr lang="en-US" sz="1600" b="1"/>
              <a:t>insulin release stops</a:t>
            </a:r>
          </a:p>
        </p:txBody>
      </p:sp>
      <p:sp>
        <p:nvSpPr>
          <p:cNvPr id="28685" name="Line 18"/>
          <p:cNvSpPr>
            <a:spLocks noChangeShapeType="1"/>
          </p:cNvSpPr>
          <p:nvPr/>
        </p:nvSpPr>
        <p:spPr bwMode="auto">
          <a:xfrm flipV="1">
            <a:off x="1524000" y="2667000"/>
            <a:ext cx="1219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6" name="Text Box 19"/>
          <p:cNvSpPr txBox="1">
            <a:spLocks noChangeArrowheads="1"/>
          </p:cNvSpPr>
          <p:nvPr/>
        </p:nvSpPr>
        <p:spPr bwMode="auto">
          <a:xfrm>
            <a:off x="7315200" y="60960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Fig. 26.7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How do the Nervous and Endocrine Systems Differ?</a:t>
            </a:r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Nervous System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Rapid acting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Involved in control of things that change over short time periods (seconds to minutes)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Examples –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Heart rate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Respiration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Voluntary muscle contractions</a:t>
            </a:r>
          </a:p>
        </p:txBody>
      </p:sp>
      <p:sp>
        <p:nvSpPr>
          <p:cNvPr id="4100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Endocrine System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More slowly acting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Involved in control of things that change over long time periods (minutes to years)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Examples –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Growth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reproduction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II. Basic Design and Evolution of  Nervous Systems: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b="1" smtClean="0"/>
              <a:t>A. Design -</a:t>
            </a:r>
          </a:p>
        </p:txBody>
      </p:sp>
      <p:sp>
        <p:nvSpPr>
          <p:cNvPr id="5124" name="Oval 4"/>
          <p:cNvSpPr>
            <a:spLocks noChangeArrowheads="1"/>
          </p:cNvSpPr>
          <p:nvPr/>
        </p:nvSpPr>
        <p:spPr bwMode="auto">
          <a:xfrm>
            <a:off x="3124200" y="2514600"/>
            <a:ext cx="2819400" cy="1600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Central Processor</a:t>
            </a:r>
          </a:p>
          <a:p>
            <a:pPr algn="ctr"/>
            <a:r>
              <a:rPr lang="en-US"/>
              <a:t> (brain or ganglion)</a:t>
            </a:r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838200" y="4267200"/>
            <a:ext cx="2590800" cy="1600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Sensory Receptors</a:t>
            </a:r>
          </a:p>
        </p:txBody>
      </p:sp>
      <p:sp>
        <p:nvSpPr>
          <p:cNvPr id="5126" name="Oval 6"/>
          <p:cNvSpPr>
            <a:spLocks noChangeArrowheads="1"/>
          </p:cNvSpPr>
          <p:nvPr/>
        </p:nvSpPr>
        <p:spPr bwMode="auto">
          <a:xfrm>
            <a:off x="5638800" y="4191000"/>
            <a:ext cx="2743200" cy="1676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Effectors </a:t>
            </a:r>
          </a:p>
          <a:p>
            <a:pPr algn="ctr"/>
            <a:r>
              <a:rPr lang="en-US"/>
              <a:t>(muscles or glands)</a:t>
            </a:r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 flipV="1">
            <a:off x="1905000" y="3733800"/>
            <a:ext cx="1295400" cy="533400"/>
          </a:xfrm>
          <a:prstGeom prst="line">
            <a:avLst/>
          </a:prstGeom>
          <a:noFill/>
          <a:ln w="57150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5943600" y="3429000"/>
            <a:ext cx="1447800" cy="762000"/>
          </a:xfrm>
          <a:prstGeom prst="line">
            <a:avLst/>
          </a:prstGeom>
          <a:noFill/>
          <a:ln w="57150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0" y="2514600"/>
            <a:ext cx="28194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Sensory = afferent nerves</a:t>
            </a:r>
            <a:r>
              <a:rPr lang="en-US"/>
              <a:t>, carry info to central processor as action potentials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6705600" y="2514600"/>
            <a:ext cx="24384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Motor = efferent nerves</a:t>
            </a:r>
            <a:r>
              <a:rPr lang="en-US"/>
              <a:t>, carry info toward effectors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228600" y="5715000"/>
            <a:ext cx="4267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Special nervous tissue to collect information that is important to the animal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5486400" y="5943600"/>
            <a:ext cx="3276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Organs that can cause a change in the body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3505200" y="1676400"/>
            <a:ext cx="5638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a) Interprets incoming information, b) generates response when needed</a:t>
            </a:r>
          </a:p>
        </p:txBody>
      </p:sp>
      <p:cxnSp>
        <p:nvCxnSpPr>
          <p:cNvPr id="5134" name="AutoShape 14"/>
          <p:cNvCxnSpPr>
            <a:cxnSpLocks noChangeShapeType="1"/>
          </p:cNvCxnSpPr>
          <p:nvPr/>
        </p:nvCxnSpPr>
        <p:spPr bwMode="auto">
          <a:xfrm rot="5400000">
            <a:off x="1033462" y="5214938"/>
            <a:ext cx="250825" cy="793750"/>
          </a:xfrm>
          <a:prstGeom prst="curvedConnector3">
            <a:avLst>
              <a:gd name="adj1" fmla="val 3167"/>
            </a:avLst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35" name="AutoShape 15"/>
          <p:cNvCxnSpPr>
            <a:cxnSpLocks noChangeShapeType="1"/>
            <a:stCxn id="5132" idx="1"/>
            <a:endCxn id="5126" idx="3"/>
          </p:cNvCxnSpPr>
          <p:nvPr/>
        </p:nvCxnSpPr>
        <p:spPr bwMode="auto">
          <a:xfrm rot="10800000" flipH="1">
            <a:off x="5486400" y="5621338"/>
            <a:ext cx="554038" cy="733425"/>
          </a:xfrm>
          <a:prstGeom prst="curvedConnector4">
            <a:avLst>
              <a:gd name="adj1" fmla="val -41259"/>
              <a:gd name="adj2" fmla="val 61255"/>
            </a:avLst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36" name="AutoShape 16"/>
          <p:cNvCxnSpPr>
            <a:cxnSpLocks noChangeShapeType="1"/>
            <a:stCxn id="5133" idx="1"/>
            <a:endCxn id="5124" idx="1"/>
          </p:cNvCxnSpPr>
          <p:nvPr/>
        </p:nvCxnSpPr>
        <p:spPr bwMode="auto">
          <a:xfrm rot="10800000" flipH="1" flipV="1">
            <a:off x="3505200" y="2087563"/>
            <a:ext cx="31750" cy="661987"/>
          </a:xfrm>
          <a:prstGeom prst="curvedConnector4">
            <a:avLst>
              <a:gd name="adj1" fmla="val -720000"/>
              <a:gd name="adj2" fmla="val 63310"/>
            </a:avLst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37" name="Line 18"/>
          <p:cNvSpPr>
            <a:spLocks noChangeShapeType="1"/>
          </p:cNvSpPr>
          <p:nvPr/>
        </p:nvSpPr>
        <p:spPr bwMode="auto">
          <a:xfrm>
            <a:off x="2209800" y="37338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8" name="Line 19"/>
          <p:cNvSpPr>
            <a:spLocks noChangeShapeType="1"/>
          </p:cNvSpPr>
          <p:nvPr/>
        </p:nvSpPr>
        <p:spPr bwMode="auto">
          <a:xfrm flipH="1">
            <a:off x="6858000" y="3657600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9" name="Text Box 20"/>
          <p:cNvSpPr txBox="1">
            <a:spLocks noChangeArrowheads="1"/>
          </p:cNvSpPr>
          <p:nvPr/>
        </p:nvSpPr>
        <p:spPr bwMode="auto">
          <a:xfrm>
            <a:off x="6781800" y="0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Fig. 28.1A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B. Evolutionary Trends:</a:t>
            </a:r>
          </a:p>
        </p:txBody>
      </p:sp>
      <p:pic>
        <p:nvPicPr>
          <p:cNvPr id="6147" name="Picture 5" descr="30_03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2800" y="1981200"/>
            <a:ext cx="5486400" cy="4114800"/>
          </a:xfrm>
          <a:noFill/>
        </p:spPr>
      </p:pic>
      <p:sp>
        <p:nvSpPr>
          <p:cNvPr id="6148" name="Text Box 8"/>
          <p:cNvSpPr txBox="1">
            <a:spLocks noChangeArrowheads="1"/>
          </p:cNvSpPr>
          <p:nvPr/>
        </p:nvSpPr>
        <p:spPr bwMode="auto">
          <a:xfrm>
            <a:off x="457200" y="1752600"/>
            <a:ext cx="21336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1. Sponges – lack a nervous system, are they really animals?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B. Evolutionary Trends Continued:</a:t>
            </a:r>
          </a:p>
        </p:txBody>
      </p:sp>
      <p:pic>
        <p:nvPicPr>
          <p:cNvPr id="7171" name="Picture 4" descr="30_05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1905000"/>
            <a:ext cx="5486400" cy="4114800"/>
          </a:xfrm>
          <a:noFill/>
        </p:spPr>
      </p:pic>
      <p:sp>
        <p:nvSpPr>
          <p:cNvPr id="7172" name="Text Box 7"/>
          <p:cNvSpPr txBox="1">
            <a:spLocks noChangeArrowheads="1"/>
          </p:cNvSpPr>
          <p:nvPr/>
        </p:nvSpPr>
        <p:spPr bwMode="auto">
          <a:xfrm>
            <a:off x="685800" y="1752600"/>
            <a:ext cx="2438400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2. Jellyfish and their relatives have a </a:t>
            </a:r>
            <a:r>
              <a:rPr lang="en-US" b="1"/>
              <a:t>nerve net</a:t>
            </a:r>
            <a:r>
              <a:rPr lang="en-US"/>
              <a:t> nervous system – lacks a central processor so only capable of  reflex behavior that is not modifiable</a:t>
            </a:r>
          </a:p>
        </p:txBody>
      </p:sp>
      <p:sp>
        <p:nvSpPr>
          <p:cNvPr id="7173" name="Text Box 8"/>
          <p:cNvSpPr txBox="1">
            <a:spLocks noChangeArrowheads="1"/>
          </p:cNvSpPr>
          <p:nvPr/>
        </p:nvSpPr>
        <p:spPr bwMode="auto">
          <a:xfrm>
            <a:off x="3886200" y="6172200"/>
            <a:ext cx="167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/>
              <a:t>Motor cell</a:t>
            </a:r>
          </a:p>
        </p:txBody>
      </p:sp>
      <p:sp>
        <p:nvSpPr>
          <p:cNvPr id="7174" name="Line 9"/>
          <p:cNvSpPr>
            <a:spLocks noChangeShapeType="1"/>
          </p:cNvSpPr>
          <p:nvPr/>
        </p:nvSpPr>
        <p:spPr bwMode="auto">
          <a:xfrm flipV="1">
            <a:off x="4343400" y="5638800"/>
            <a:ext cx="838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" name="Text Box 10"/>
          <p:cNvSpPr txBox="1">
            <a:spLocks noChangeArrowheads="1"/>
          </p:cNvSpPr>
          <p:nvPr/>
        </p:nvSpPr>
        <p:spPr bwMode="auto">
          <a:xfrm>
            <a:off x="457200" y="5715000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Fig. 28.10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B. Evolutionary Trends Continued:</a:t>
            </a:r>
          </a:p>
        </p:txBody>
      </p:sp>
      <p:pic>
        <p:nvPicPr>
          <p:cNvPr id="8195" name="Picture 4" descr="30_06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1981200"/>
            <a:ext cx="5486400" cy="4114800"/>
          </a:xfrm>
          <a:noFill/>
        </p:spPr>
      </p:pic>
      <p:sp>
        <p:nvSpPr>
          <p:cNvPr id="8196" name="Text Box 7"/>
          <p:cNvSpPr txBox="1">
            <a:spLocks noChangeArrowheads="1"/>
          </p:cNvSpPr>
          <p:nvPr/>
        </p:nvSpPr>
        <p:spPr bwMode="auto">
          <a:xfrm>
            <a:off x="457200" y="1447800"/>
            <a:ext cx="2667000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3. Flatworms and their relatives exhibit </a:t>
            </a:r>
            <a:r>
              <a:rPr lang="en-US" b="1"/>
              <a:t>cephalization </a:t>
            </a:r>
            <a:r>
              <a:rPr lang="en-US"/>
              <a:t>(a concentration of nervous tissues at one end of the animal to form a simple central processor = </a:t>
            </a:r>
            <a:r>
              <a:rPr lang="en-US" b="1"/>
              <a:t>ganglion</a:t>
            </a:r>
            <a:r>
              <a:rPr lang="en-US"/>
              <a:t>), simple learning possible, but much behavior is still reflex</a:t>
            </a:r>
          </a:p>
        </p:txBody>
      </p:sp>
      <p:sp>
        <p:nvSpPr>
          <p:cNvPr id="8197" name="Rectangle 9"/>
          <p:cNvSpPr>
            <a:spLocks noChangeArrowheads="1"/>
          </p:cNvSpPr>
          <p:nvPr/>
        </p:nvSpPr>
        <p:spPr bwMode="auto">
          <a:xfrm>
            <a:off x="7696200" y="5867400"/>
            <a:ext cx="990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Text Box 8"/>
          <p:cNvSpPr txBox="1">
            <a:spLocks noChangeArrowheads="1"/>
          </p:cNvSpPr>
          <p:nvPr/>
        </p:nvSpPr>
        <p:spPr bwMode="auto">
          <a:xfrm>
            <a:off x="7772400" y="5791200"/>
            <a:ext cx="1066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/>
              <a:t>ganglion</a:t>
            </a:r>
          </a:p>
        </p:txBody>
      </p:sp>
      <p:sp>
        <p:nvSpPr>
          <p:cNvPr id="8199" name="Text Box 10"/>
          <p:cNvSpPr txBox="1">
            <a:spLocks noChangeArrowheads="1"/>
          </p:cNvSpPr>
          <p:nvPr/>
        </p:nvSpPr>
        <p:spPr bwMode="auto">
          <a:xfrm>
            <a:off x="4267200" y="60960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Fig. 28.10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B. Evolutionary Trends Continued: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Round and Segmented Worms, Insects, Vertebrates (Fish through Mammals) all have </a:t>
            </a:r>
            <a:r>
              <a:rPr lang="en-US" b="1" smtClean="0"/>
              <a:t>true brains</a:t>
            </a:r>
          </a:p>
          <a:p>
            <a:pPr eaLnBrk="1" hangingPunct="1">
              <a:buFontTx/>
              <a:buNone/>
            </a:pPr>
            <a:endParaRPr lang="en-US" b="1" smtClean="0"/>
          </a:p>
          <a:p>
            <a:pPr lvl="1" eaLnBrk="1" hangingPunct="1"/>
            <a:r>
              <a:rPr lang="en-US" smtClean="0"/>
              <a:t>Enlarged, highly specialized rostral ganglion where much information processing occurs</a:t>
            </a:r>
          </a:p>
          <a:p>
            <a:pPr lvl="1" eaLnBrk="1" hangingPunct="1"/>
            <a:r>
              <a:rPr lang="en-US" smtClean="0"/>
              <a:t>Very complex behaviors emerge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G33_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609600" y="457200"/>
            <a:ext cx="815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III. Overall Design of the Vertebrate Nervous System</a:t>
            </a:r>
          </a:p>
        </p:txBody>
      </p:sp>
      <p:sp>
        <p:nvSpPr>
          <p:cNvPr id="10244" name="Text Box 8"/>
          <p:cNvSpPr txBox="1">
            <a:spLocks noChangeArrowheads="1"/>
          </p:cNvSpPr>
          <p:nvPr/>
        </p:nvSpPr>
        <p:spPr bwMode="auto">
          <a:xfrm>
            <a:off x="762000" y="1752600"/>
            <a:ext cx="1371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/>
              <a:t>1. Function = integration</a:t>
            </a:r>
          </a:p>
        </p:txBody>
      </p:sp>
      <p:sp>
        <p:nvSpPr>
          <p:cNvPr id="10245" name="Line 9"/>
          <p:cNvSpPr>
            <a:spLocks noChangeShapeType="1"/>
          </p:cNvSpPr>
          <p:nvPr/>
        </p:nvSpPr>
        <p:spPr bwMode="auto">
          <a:xfrm>
            <a:off x="1981200" y="21336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6" name="Text Box 10"/>
          <p:cNvSpPr txBox="1">
            <a:spLocks noChangeArrowheads="1"/>
          </p:cNvSpPr>
          <p:nvPr/>
        </p:nvSpPr>
        <p:spPr bwMode="auto">
          <a:xfrm>
            <a:off x="1219200" y="4343400"/>
            <a:ext cx="990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/>
              <a:t>2. Parts</a:t>
            </a:r>
          </a:p>
        </p:txBody>
      </p:sp>
      <p:sp>
        <p:nvSpPr>
          <p:cNvPr id="10247" name="Line 11"/>
          <p:cNvSpPr>
            <a:spLocks noChangeShapeType="1"/>
          </p:cNvSpPr>
          <p:nvPr/>
        </p:nvSpPr>
        <p:spPr bwMode="auto">
          <a:xfrm flipV="1">
            <a:off x="1600200" y="3886200"/>
            <a:ext cx="609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8" name="Line 12"/>
          <p:cNvSpPr>
            <a:spLocks noChangeShapeType="1"/>
          </p:cNvSpPr>
          <p:nvPr/>
        </p:nvSpPr>
        <p:spPr bwMode="auto">
          <a:xfrm flipV="1">
            <a:off x="2209800" y="3657600"/>
            <a:ext cx="1295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Text Box 13"/>
          <p:cNvSpPr txBox="1">
            <a:spLocks noChangeArrowheads="1"/>
          </p:cNvSpPr>
          <p:nvPr/>
        </p:nvSpPr>
        <p:spPr bwMode="auto">
          <a:xfrm>
            <a:off x="2895600" y="1676400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A.</a:t>
            </a:r>
          </a:p>
        </p:txBody>
      </p:sp>
      <p:sp>
        <p:nvSpPr>
          <p:cNvPr id="10250" name="Text Box 14"/>
          <p:cNvSpPr txBox="1">
            <a:spLocks noChangeArrowheads="1"/>
          </p:cNvSpPr>
          <p:nvPr/>
        </p:nvSpPr>
        <p:spPr bwMode="auto">
          <a:xfrm>
            <a:off x="5867400" y="17526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B.</a:t>
            </a:r>
          </a:p>
        </p:txBody>
      </p:sp>
      <p:sp>
        <p:nvSpPr>
          <p:cNvPr id="10251" name="Text Box 15"/>
          <p:cNvSpPr txBox="1">
            <a:spLocks noChangeArrowheads="1"/>
          </p:cNvSpPr>
          <p:nvPr/>
        </p:nvSpPr>
        <p:spPr bwMode="auto">
          <a:xfrm>
            <a:off x="7010400" y="1676400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/>
              <a:t>1. Function -  </a:t>
            </a:r>
          </a:p>
        </p:txBody>
      </p:sp>
      <p:sp>
        <p:nvSpPr>
          <p:cNvPr id="10252" name="Line 16"/>
          <p:cNvSpPr>
            <a:spLocks noChangeShapeType="1"/>
          </p:cNvSpPr>
          <p:nvPr/>
        </p:nvSpPr>
        <p:spPr bwMode="auto">
          <a:xfrm flipH="1">
            <a:off x="5410200" y="2133600"/>
            <a:ext cx="1752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3" name="Line 17"/>
          <p:cNvSpPr>
            <a:spLocks noChangeShapeType="1"/>
          </p:cNvSpPr>
          <p:nvPr/>
        </p:nvSpPr>
        <p:spPr bwMode="auto">
          <a:xfrm flipH="1">
            <a:off x="6629400" y="2133600"/>
            <a:ext cx="1524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4" name="Text Box 18"/>
          <p:cNvSpPr txBox="1">
            <a:spLocks noChangeArrowheads="1"/>
          </p:cNvSpPr>
          <p:nvPr/>
        </p:nvSpPr>
        <p:spPr bwMode="auto">
          <a:xfrm>
            <a:off x="6934200" y="3092450"/>
            <a:ext cx="20415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600"/>
              <a:t>(Collects sensory info)</a:t>
            </a:r>
          </a:p>
        </p:txBody>
      </p:sp>
      <p:sp>
        <p:nvSpPr>
          <p:cNvPr id="10255" name="Text Box 19"/>
          <p:cNvSpPr txBox="1">
            <a:spLocks noChangeArrowheads="1"/>
          </p:cNvSpPr>
          <p:nvPr/>
        </p:nvSpPr>
        <p:spPr bwMode="auto">
          <a:xfrm>
            <a:off x="7086600" y="3733800"/>
            <a:ext cx="16002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/>
              <a:t>2. Parts are nerves and sensory receptors</a:t>
            </a:r>
          </a:p>
        </p:txBody>
      </p:sp>
      <p:sp>
        <p:nvSpPr>
          <p:cNvPr id="10256" name="Text Box 20"/>
          <p:cNvSpPr txBox="1">
            <a:spLocks noChangeArrowheads="1"/>
          </p:cNvSpPr>
          <p:nvPr/>
        </p:nvSpPr>
        <p:spPr bwMode="auto">
          <a:xfrm>
            <a:off x="838200" y="54102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Fig. 28.11A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1242</Words>
  <Application>Microsoft Office PowerPoint</Application>
  <PresentationFormat>On-screen Show (4:3)</PresentationFormat>
  <Paragraphs>158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Times New Roman</vt:lpstr>
      <vt:lpstr>Arial</vt:lpstr>
      <vt:lpstr>Default Design</vt:lpstr>
      <vt:lpstr>The Nervous   and Endocrine Systems</vt:lpstr>
      <vt:lpstr>I. Function:</vt:lpstr>
      <vt:lpstr>How do the Nervous and Endocrine Systems Differ?</vt:lpstr>
      <vt:lpstr>II. Basic Design and Evolution of  Nervous Systems:</vt:lpstr>
      <vt:lpstr>B. Evolutionary Trends:</vt:lpstr>
      <vt:lpstr>B. Evolutionary Trends Continued:</vt:lpstr>
      <vt:lpstr>B. Evolutionary Trends Continued:</vt:lpstr>
      <vt:lpstr>B. Evolutionary Trends Continued: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Thermoreceptors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Unknown User</dc:creator>
  <cp:lastModifiedBy>Teacher E-Solutions</cp:lastModifiedBy>
  <cp:revision>24</cp:revision>
  <dcterms:created xsi:type="dcterms:W3CDTF">2002-10-17T06:27:10Z</dcterms:created>
  <dcterms:modified xsi:type="dcterms:W3CDTF">2019-01-18T16:36:59Z</dcterms:modified>
</cp:coreProperties>
</file>