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3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56" r:id="rId10"/>
    <p:sldId id="260" r:id="rId11"/>
    <p:sldId id="259" r:id="rId12"/>
    <p:sldId id="261" r:id="rId13"/>
    <p:sldId id="276" r:id="rId14"/>
    <p:sldId id="262" r:id="rId15"/>
    <p:sldId id="275" r:id="rId16"/>
    <p:sldId id="266" r:id="rId17"/>
    <p:sldId id="263" r:id="rId18"/>
    <p:sldId id="264" r:id="rId19"/>
    <p:sldId id="265" r:id="rId20"/>
    <p:sldId id="267" r:id="rId21"/>
    <p:sldId id="274" r:id="rId22"/>
    <p:sldId id="257" r:id="rId23"/>
    <p:sldId id="268" r:id="rId24"/>
    <p:sldId id="269" r:id="rId25"/>
    <p:sldId id="270" r:id="rId26"/>
    <p:sldId id="272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4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45A88CC1-CAFF-4B75-B40C-ABF4CF03B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4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25A8E1-DA2E-4D21-8761-C0D72F7AF3C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7F652B-6E4E-4683-9EC8-FCEB422BBB3A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EC4D9-A252-45BA-BB09-D46C928EF3F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931E6E-A3F0-4EC2-8BAE-F0482D53C1D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1CC3F3-5AC5-46AB-ADE3-B5167166B62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377319-1007-4E06-A7B9-8E43262A1A9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49BAB2-DF93-4B09-80DD-DE616F0E9B4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F624EB-0DEF-4D59-85BD-AE789D60652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B41503-A4F8-4A4B-A707-FF3CF74A59F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2E9587-E356-4923-9659-1CB358EDD21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98FDA7-A68E-48F9-91BD-5F42A8AA708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97FDC8-6EFA-454F-B579-B158B0B5249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1A866-9988-4693-9CF1-0C2AE383DA9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892488-4637-4496-A3A5-80C231273229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0075E7-59E7-4D42-9EFF-D2DD1105A76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AE49FC-CDCD-499F-9C89-7B4D183E5CBB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DA04A9-B36B-4DB3-9B33-6ACEC3E7B03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655BFF-D7CC-4E3F-8BE8-CB17E55D961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994F3B-0004-4C3E-8586-FCE8FDA75C6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420AA-681B-44BE-A055-3A391E9699A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CAABAF-E16C-48C8-8992-7F7E7FD2CEE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9DA04B-D656-4CA9-A758-173312496031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C9956D-B610-453E-879B-A495C7AEF0A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28488F-0098-4758-8BEE-E91AAD5E217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7F997-724A-4EAB-954A-F67A89D78D9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9C7A27-07AC-4663-8B10-636D74BA88C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11ED4C-7EFE-4F73-8AB1-EB9EDBF64B0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8E25-8652-4A24-91E6-BD1E5BAF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5235-929B-4212-845D-11E5A8FFF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3581-7992-46A1-9114-4524538C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2A01-9525-46DA-9293-263A1755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DE85-90F8-4031-BA52-B3FDC4371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E772-85E2-4B50-A217-26EE9E769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EF81-6956-4F2A-B0D8-527D5B73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5183-3FBC-4A84-B844-E1D138FC9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E102-C43A-40B6-8C75-846E226D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CFAF-B78F-4AB5-A9B3-5EED493D3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4BFC-A2DC-4141-9864-28FCCE3F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6D257587-3F58-404C-8682-D3291799D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Nervous  </a:t>
            </a:r>
            <a:br>
              <a:rPr lang="en-US" smtClean="0"/>
            </a:br>
            <a:r>
              <a:rPr lang="en-US" smtClean="0"/>
              <a:t>and Endocrine Systems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Biology 155</a:t>
            </a:r>
          </a:p>
          <a:p>
            <a:pPr eaLnBrk="1" hangingPunct="1"/>
            <a:r>
              <a:rPr lang="en-US" smtClean="0"/>
              <a:t>B. L. Krilowicz</a:t>
            </a:r>
          </a:p>
          <a:p>
            <a:pPr eaLnBrk="1" hangingPunct="1"/>
            <a:r>
              <a:rPr lang="en-US" smtClean="0"/>
              <a:t>Spring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IV. The Brain = site of the highest levels of integration</a:t>
            </a:r>
          </a:p>
        </p:txBody>
      </p:sp>
      <p:pic>
        <p:nvPicPr>
          <p:cNvPr id="11268" name="Picture 7" descr="FGu3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85800" y="1381125"/>
            <a:ext cx="1828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Cerebrum </a:t>
            </a:r>
            <a:r>
              <a:rPr lang="en-US" sz="1600"/>
              <a:t>= “newest” part of the vertebrate brain, site of all higher brain functions, increases in size from fish to mammals</a:t>
            </a: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2286000" y="2286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6781800" y="3429000"/>
            <a:ext cx="2057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Cerebellum</a:t>
            </a:r>
            <a:r>
              <a:rPr lang="en-US" sz="1600"/>
              <a:t> = balance and motor control, size depends on intricacy of movements </a:t>
            </a:r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 flipH="1">
            <a:off x="5334000" y="42672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6553200" y="4876800"/>
            <a:ext cx="2286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Brainstem </a:t>
            </a:r>
            <a:r>
              <a:rPr lang="en-US" sz="1600"/>
              <a:t>= midbrain, pons and medulla, regulates all autonomic functions, essentially conserved in all vertebrates</a:t>
            </a:r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 flipH="1" flipV="1">
            <a:off x="4191000" y="48768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943600" y="1219200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Hypothalamus </a:t>
            </a:r>
            <a:r>
              <a:rPr lang="en-US" sz="1600"/>
              <a:t>= controls “ancient drives” and regulates the pituitary gland, essentially conserved in all vertebrates</a:t>
            </a: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3810000" y="1828800"/>
            <a:ext cx="2057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1371600" y="5867400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Pituitary gland</a:t>
            </a:r>
            <a:r>
              <a:rPr lang="en-US" sz="1600"/>
              <a:t> = endocrine gland</a:t>
            </a: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 flipV="1">
            <a:off x="2438400" y="46482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6705600" y="381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28.15A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3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524000"/>
            <a:ext cx="6426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V. A. Spinal Cord function – connects the brain to everything below the neck and conducts simple information processing in the form of the reflex arch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28.11B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3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43000"/>
            <a:ext cx="665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9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V. B. The Withdrawal Reflex = negative feedback loop that controls pain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1600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1) Hand contacts sharp or hot object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00400" y="685800"/>
            <a:ext cx="1752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2) Nocioreceptor in hand is activated, action potential conveys info to spinal cord over spinal nerve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219200" y="1752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6576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477000" y="4495800"/>
            <a:ext cx="213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3) Interneuron in spinal cord coveys info to motor neuron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6248400" y="34290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72000" y="48006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4) Motor neuron conveys info to biceps muscle over spinal nerve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 flipH="1" flipV="1">
            <a:off x="43434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752600" y="5257800"/>
            <a:ext cx="1981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5) Biceps muscle contracts and removes hand from painful stimulus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H="1" flipV="1">
            <a:off x="1905000" y="4800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858000" y="685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6) Sensory info is conveyed to the brain, reaches cerebrum after reflex</a:t>
            </a:r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 flipH="1">
            <a:off x="7848600" y="1752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7162800" y="5791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3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VI. A. The Peripheral Nervous System contains nerves and sensory receptors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223125" y="2708275"/>
            <a:ext cx="1463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1. Nerves</a:t>
            </a:r>
            <a:r>
              <a:rPr lang="en-US" sz="1600"/>
              <a:t> can be </a:t>
            </a:r>
            <a:r>
              <a:rPr lang="en-US" sz="1600" b="1"/>
              <a:t>(a) spinal</a:t>
            </a:r>
            <a:r>
              <a:rPr lang="en-US" sz="1600"/>
              <a:t> (arise from the spinal cord) or </a:t>
            </a:r>
            <a:r>
              <a:rPr lang="en-US" sz="1600" b="1"/>
              <a:t>(b) cranial</a:t>
            </a:r>
            <a:r>
              <a:rPr lang="en-US" sz="1600"/>
              <a:t> (arise from the brain); groups of nerve cell processes bundled together with connective tissue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6629400" y="2895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2286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2. Sensory receptors</a:t>
            </a:r>
            <a:r>
              <a:rPr lang="en-US" sz="1600"/>
              <a:t> are located throughout the body (</a:t>
            </a:r>
            <a:r>
              <a:rPr lang="en-US" sz="1600" b="1"/>
              <a:t>a. general receptors</a:t>
            </a:r>
            <a:r>
              <a:rPr lang="en-US" sz="1600"/>
              <a:t>) or are localized in one place (</a:t>
            </a:r>
            <a:r>
              <a:rPr lang="en-US" sz="1600" b="1"/>
              <a:t>b. special receptors</a:t>
            </a:r>
            <a:r>
              <a:rPr lang="en-US" sz="1600"/>
              <a:t>), they can also be classified based on </a:t>
            </a:r>
            <a:r>
              <a:rPr lang="en-US" sz="1600" b="1"/>
              <a:t>(c) what they detect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133600" y="41148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862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33_16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678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1. Mechanoreceptors respond to mechanical stimulation (touch, vibration, etc.)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4648200"/>
            <a:ext cx="281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Ears</a:t>
            </a:r>
            <a:r>
              <a:rPr lang="en-US" sz="1600"/>
              <a:t> and </a:t>
            </a:r>
            <a:r>
              <a:rPr lang="en-US" sz="1600" b="1"/>
              <a:t>semi-circular canals</a:t>
            </a:r>
            <a:r>
              <a:rPr lang="en-US" sz="1600"/>
              <a:t> are </a:t>
            </a:r>
            <a:r>
              <a:rPr lang="en-US" sz="1600" b="1"/>
              <a:t>special mechanoreceptors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53000" y="5105400"/>
            <a:ext cx="289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Touch</a:t>
            </a:r>
            <a:r>
              <a:rPr lang="en-US" sz="1600"/>
              <a:t>  and </a:t>
            </a:r>
            <a:r>
              <a:rPr lang="en-US" sz="1600" b="1"/>
              <a:t>proprioreception </a:t>
            </a:r>
            <a:r>
              <a:rPr lang="en-US" sz="1600"/>
              <a:t>(not shown) are </a:t>
            </a:r>
            <a:r>
              <a:rPr lang="en-US" sz="1600" b="1"/>
              <a:t>general mechanoreceptive</a:t>
            </a:r>
            <a:r>
              <a:rPr lang="en-US" sz="1600"/>
              <a:t> senses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Thermoreceptors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 to temperature</a:t>
            </a:r>
          </a:p>
          <a:p>
            <a:pPr eaLnBrk="1" hangingPunct="1"/>
            <a:r>
              <a:rPr lang="en-US" smtClean="0"/>
              <a:t>Examples –</a:t>
            </a:r>
          </a:p>
          <a:p>
            <a:pPr lvl="1" eaLnBrk="1" hangingPunct="1"/>
            <a:r>
              <a:rPr lang="en-US" smtClean="0"/>
              <a:t>Mammalian thermoreceptors located throughout skin and hypothalamus (general receptors)</a:t>
            </a:r>
          </a:p>
          <a:p>
            <a:pPr lvl="1" eaLnBrk="1" hangingPunct="1"/>
            <a:r>
              <a:rPr lang="en-US" smtClean="0"/>
              <a:t>Pit organs of snakes are special thermoreceptors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G33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3. Nocioreceptors respond to painful stimuli (probably chemicals released from damaged tissues) – general receptors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33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4. Photoreceptors respond to light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Vertebrate eyes</a:t>
            </a:r>
            <a:r>
              <a:rPr lang="en-US" sz="1600"/>
              <a:t> are </a:t>
            </a:r>
            <a:r>
              <a:rPr lang="en-US" sz="1600" b="1"/>
              <a:t>special receptors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33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5. Chemoreceptors respond to chemicals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1600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Smell (a special receptor in mammals) </a:t>
            </a:r>
            <a:r>
              <a:rPr lang="en-US" sz="1800"/>
              <a:t>allows perception of far chemicals</a:t>
            </a:r>
            <a:endParaRPr lang="en-US" sz="1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G33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350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Taste (special receptor in mammals)</a:t>
            </a:r>
            <a:r>
              <a:rPr lang="en-US"/>
              <a:t> allows perception of close chemicals</a:t>
            </a:r>
            <a:endParaRPr lang="en-US" b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629400" y="39624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Do fish smell or taste?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Function: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A. Two systems in the body are responsible for integration = regulation of other body systems</a:t>
            </a:r>
          </a:p>
          <a:p>
            <a:pPr lvl="1" eaLnBrk="1" hangingPunct="1"/>
            <a:r>
              <a:rPr lang="en-US" smtClean="0"/>
              <a:t>Nervous System</a:t>
            </a:r>
          </a:p>
          <a:p>
            <a:pPr lvl="1" eaLnBrk="1" hangingPunct="1"/>
            <a:r>
              <a:rPr lang="en-US" smtClean="0"/>
              <a:t>Endocrine System</a:t>
            </a:r>
          </a:p>
          <a:p>
            <a:pPr eaLnBrk="1" hangingPunct="1">
              <a:buFontTx/>
              <a:buNone/>
            </a:pPr>
            <a:r>
              <a:rPr lang="en-US" smtClean="0"/>
              <a:t>B. Why are regulatory systems needed?</a:t>
            </a:r>
          </a:p>
          <a:p>
            <a:pPr eaLnBrk="1" hangingPunct="1">
              <a:buFontTx/>
              <a:buNone/>
            </a:pPr>
            <a:r>
              <a:rPr lang="en-US" smtClean="0"/>
              <a:t>	maintenance of homeostasis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33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6. Electrical Receptors allow detection of electrical (below) and magnetic fields (bird navigation)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G3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VI. B. The Peripheral Nervous System is Divided into the Somatic and Autonomic Nervous Systems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086600" y="2743200"/>
            <a:ext cx="152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Both divisions have motor and sensory subdivisions</a:t>
            </a:r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H="1">
            <a:off x="6629400" y="3048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2895600" y="4876800"/>
            <a:ext cx="129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Activation causes adrenalin release </a:t>
            </a:r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 flipV="1">
            <a:off x="3352800" y="4724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533400" y="4495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33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Actions of the Sympathetic versus Parasympathetic Nervous Systems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5257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3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VII. Some Endocrine System Definitions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190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A. Endocrine glands</a:t>
            </a:r>
            <a:r>
              <a:rPr lang="en-US" sz="1600"/>
              <a:t> are </a:t>
            </a:r>
            <a:r>
              <a:rPr lang="en-US" sz="1600" b="1"/>
              <a:t>ductless </a:t>
            </a:r>
            <a:r>
              <a:rPr lang="en-US" sz="1600"/>
              <a:t>glands that release a product into the </a:t>
            </a:r>
            <a:r>
              <a:rPr lang="en-US" sz="1600" b="1"/>
              <a:t>bloodstream</a:t>
            </a:r>
            <a:r>
              <a:rPr lang="en-US" sz="1600"/>
              <a:t> for transport to body targets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B. Exocrine glands </a:t>
            </a:r>
            <a:r>
              <a:rPr lang="en-US" sz="1600"/>
              <a:t>(not shown) release their products </a:t>
            </a:r>
            <a:r>
              <a:rPr lang="en-US" sz="1600" b="1"/>
              <a:t>through ducts</a:t>
            </a:r>
            <a:r>
              <a:rPr lang="en-US" sz="1600"/>
              <a:t> onto the </a:t>
            </a:r>
            <a:r>
              <a:rPr lang="en-US" sz="1600" b="1"/>
              <a:t>body surface</a:t>
            </a:r>
            <a:r>
              <a:rPr lang="en-US" sz="1600"/>
              <a:t> or into the </a:t>
            </a:r>
            <a:r>
              <a:rPr lang="en-US" sz="1600" b="1"/>
              <a:t>lumen of an organ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7818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26.3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3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VII. Some Endocrine System Definitions (continued)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1752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C. Hormones </a:t>
            </a:r>
            <a:r>
              <a:rPr lang="en-US" sz="1600"/>
              <a:t>are chemical signals produced by an endocrine gland that act at some  distance from the gland</a:t>
            </a:r>
            <a:endParaRPr lang="en-US" sz="1600" b="1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1752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D. Targets</a:t>
            </a:r>
            <a:r>
              <a:rPr lang="en-US" sz="1600"/>
              <a:t> are organs, tissues or cells capable of responding to the hormone due to the presence of a receptor that binds the hormone</a:t>
            </a:r>
            <a:endParaRPr lang="en-US" sz="1600" b="1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33400" y="571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26.1A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32_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VIII. Mechanism of Hormone Action – A. Gene Activation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990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1. Must be </a:t>
            </a:r>
            <a:r>
              <a:rPr lang="en-US" sz="1600" b="1"/>
              <a:t>lipid soluble</a:t>
            </a:r>
            <a:r>
              <a:rPr lang="en-US" sz="1600"/>
              <a:t> hormones (ex. Steroids)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1371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2. Response is </a:t>
            </a:r>
            <a:r>
              <a:rPr lang="en-US" sz="1600" b="1"/>
              <a:t>slow</a:t>
            </a:r>
            <a:r>
              <a:rPr lang="en-US" sz="1600"/>
              <a:t> (1 to many hours)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3. steps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447800" y="4495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467600" y="1600200"/>
            <a:ext cx="106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4. How can two different targets exhibit two different responses to the same hormone?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762000" y="5638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26.2B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G32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00100" y="3048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VIII. Mechanism of Hormone Action – B. Second Messengers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1066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1. </a:t>
            </a:r>
            <a:r>
              <a:rPr lang="en-US" sz="1600" b="1"/>
              <a:t>Protein </a:t>
            </a:r>
            <a:r>
              <a:rPr lang="en-US" sz="1600"/>
              <a:t>and other hormones that cannot pass the plasma membrane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1447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2. </a:t>
            </a:r>
            <a:r>
              <a:rPr lang="en-US" sz="1600" b="1"/>
              <a:t>Rapid </a:t>
            </a:r>
            <a:r>
              <a:rPr lang="en-US" sz="1600"/>
              <a:t>response, within minutes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3. steps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1447800" y="4953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315200" y="1143000"/>
            <a:ext cx="106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4. How can two different targets exhibit two different response to the same hormone?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62000" y="5791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26.2A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G3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52500" y="304800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IX. Example of Negative Feedback Regulation in the Endocrine System – insulin’s control of blood glucose levels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2133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1. Eating due to low blood glucose/hunger leads to digestion and glucose absorption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133600" y="1676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213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2. </a:t>
            </a:r>
            <a:r>
              <a:rPr lang="en-US" sz="1600" b="1"/>
              <a:t>Blood glucose</a:t>
            </a:r>
            <a:r>
              <a:rPr lang="en-US" sz="1600"/>
              <a:t> (</a:t>
            </a:r>
            <a:r>
              <a:rPr lang="en-US" sz="1600" b="1"/>
              <a:t>controlled variable</a:t>
            </a:r>
            <a:r>
              <a:rPr lang="en-US" sz="1600"/>
              <a:t>) is elevated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781800" y="1143000"/>
            <a:ext cx="14478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3. Insulin secreting cells in the </a:t>
            </a:r>
            <a:r>
              <a:rPr lang="en-US" sz="1600" b="1"/>
              <a:t>pancreas</a:t>
            </a:r>
            <a:r>
              <a:rPr lang="en-US" sz="1600"/>
              <a:t> (in </a:t>
            </a:r>
            <a:r>
              <a:rPr lang="en-US" sz="1600" b="1"/>
              <a:t>Islets of Langerhans</a:t>
            </a:r>
            <a:r>
              <a:rPr lang="en-US" sz="1600"/>
              <a:t>) sense high glucose levels (i.e. serve as the </a:t>
            </a:r>
            <a:r>
              <a:rPr lang="en-US" sz="1600" b="1"/>
              <a:t>sensor</a:t>
            </a:r>
            <a:r>
              <a:rPr lang="en-US" sz="1600"/>
              <a:t>) and release insulin (i.e. serve as the </a:t>
            </a:r>
            <a:r>
              <a:rPr lang="en-US" sz="1600" b="1"/>
              <a:t>central processor </a:t>
            </a:r>
            <a:r>
              <a:rPr lang="en-US" sz="1600"/>
              <a:t>and send a chemical signal to body)</a:t>
            </a:r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H="1">
            <a:off x="4572000" y="20574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752600" y="5054600"/>
            <a:ext cx="1828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4. </a:t>
            </a:r>
            <a:r>
              <a:rPr lang="en-US" sz="1600" b="1"/>
              <a:t>Most body cells</a:t>
            </a:r>
            <a:r>
              <a:rPr lang="en-US" sz="1600"/>
              <a:t> </a:t>
            </a:r>
            <a:r>
              <a:rPr lang="en-US" sz="1600" b="1"/>
              <a:t>take up glucose</a:t>
            </a:r>
            <a:r>
              <a:rPr lang="en-US" sz="1600"/>
              <a:t> in response to insulin binding, serve as </a:t>
            </a:r>
            <a:r>
              <a:rPr lang="en-US" sz="1600" b="1"/>
              <a:t>targets</a:t>
            </a:r>
            <a:r>
              <a:rPr lang="en-US" sz="1600"/>
              <a:t> for the hormone and thus as </a:t>
            </a:r>
            <a:r>
              <a:rPr lang="en-US" sz="1600" b="1"/>
              <a:t>effectors</a:t>
            </a:r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 flipV="1">
            <a:off x="3505200" y="48006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V="1">
            <a:off x="4114800" y="46482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4572000" y="5334000"/>
            <a:ext cx="1981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5. </a:t>
            </a:r>
            <a:r>
              <a:rPr lang="en-US" sz="1600" b="1"/>
              <a:t>Blood glucose</a:t>
            </a:r>
            <a:r>
              <a:rPr lang="en-US" sz="1600"/>
              <a:t> levels return to </a:t>
            </a:r>
            <a:r>
              <a:rPr lang="en-US" sz="1600" b="1"/>
              <a:t>normal</a:t>
            </a:r>
            <a:r>
              <a:rPr lang="en-US" sz="1600"/>
              <a:t> and </a:t>
            </a:r>
            <a:r>
              <a:rPr lang="en-US" sz="1600" b="1"/>
              <a:t>insulin release stops</a:t>
            </a:r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 flipV="1">
            <a:off x="1524000" y="26670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7315200" y="6096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26.7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do the Nervous and Endocrine Systems Differ?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Nervous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Rapid acting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Involved in control of things that change over short time periods (seconds to minutes)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Examples –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Heart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Respiration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Voluntary muscle contractions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Endocrine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More slowly acting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Involved in control of things that change over long time periods (minutes to years)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Examples –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Growth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reproduction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II. Basic Design and Evolution of  Nervous Systems: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A. Design -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124200" y="2514600"/>
            <a:ext cx="2819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Central Processor</a:t>
            </a:r>
          </a:p>
          <a:p>
            <a:pPr algn="ctr"/>
            <a:r>
              <a:rPr lang="en-US"/>
              <a:t> (brain or ganglion)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838200" y="4267200"/>
            <a:ext cx="25908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Sensory Receptors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638800" y="4191000"/>
            <a:ext cx="2743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Effectors </a:t>
            </a:r>
          </a:p>
          <a:p>
            <a:pPr algn="ctr"/>
            <a:r>
              <a:rPr lang="en-US"/>
              <a:t>(muscles or glands)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905000" y="3733800"/>
            <a:ext cx="1295400" cy="5334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943600" y="3429000"/>
            <a:ext cx="1447800" cy="7620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2514600"/>
            <a:ext cx="281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Sensory = afferent nerves</a:t>
            </a:r>
            <a:r>
              <a:rPr lang="en-US"/>
              <a:t>, carry info to central processor as action potentials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705600" y="2514600"/>
            <a:ext cx="243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Motor = efferent nerves</a:t>
            </a:r>
            <a:r>
              <a:rPr lang="en-US"/>
              <a:t>, carry info toward effectors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Special nervous tissue to collect information that is important to the animal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486400" y="59436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Organs that can cause a change in the body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505200" y="167640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a) Interprets incoming information, b) generates response when needed</a:t>
            </a:r>
          </a:p>
        </p:txBody>
      </p:sp>
      <p:cxnSp>
        <p:nvCxnSpPr>
          <p:cNvPr id="5134" name="AutoShape 14"/>
          <p:cNvCxnSpPr>
            <a:cxnSpLocks noChangeShapeType="1"/>
          </p:cNvCxnSpPr>
          <p:nvPr/>
        </p:nvCxnSpPr>
        <p:spPr bwMode="auto">
          <a:xfrm rot="5400000">
            <a:off x="1033462" y="5214938"/>
            <a:ext cx="250825" cy="793750"/>
          </a:xfrm>
          <a:prstGeom prst="curvedConnector3">
            <a:avLst>
              <a:gd name="adj1" fmla="val 316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5"/>
          <p:cNvCxnSpPr>
            <a:cxnSpLocks noChangeShapeType="1"/>
            <a:stCxn id="5132" idx="1"/>
            <a:endCxn id="5126" idx="3"/>
          </p:cNvCxnSpPr>
          <p:nvPr/>
        </p:nvCxnSpPr>
        <p:spPr bwMode="auto">
          <a:xfrm rot="10800000" flipH="1">
            <a:off x="5486400" y="5621338"/>
            <a:ext cx="554038" cy="733425"/>
          </a:xfrm>
          <a:prstGeom prst="curvedConnector4">
            <a:avLst>
              <a:gd name="adj1" fmla="val -41259"/>
              <a:gd name="adj2" fmla="val 6125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16"/>
          <p:cNvCxnSpPr>
            <a:cxnSpLocks noChangeShapeType="1"/>
            <a:stCxn id="5133" idx="1"/>
            <a:endCxn id="5124" idx="1"/>
          </p:cNvCxnSpPr>
          <p:nvPr/>
        </p:nvCxnSpPr>
        <p:spPr bwMode="auto">
          <a:xfrm rot="10800000" flipH="1" flipV="1">
            <a:off x="3505200" y="2087563"/>
            <a:ext cx="31750" cy="661987"/>
          </a:xfrm>
          <a:prstGeom prst="curvedConnector4">
            <a:avLst>
              <a:gd name="adj1" fmla="val -720000"/>
              <a:gd name="adj2" fmla="val 6331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2209800" y="3733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 flipH="1">
            <a:off x="6858000" y="3657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6781800" y="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Evolutionary Trends:</a:t>
            </a:r>
          </a:p>
        </p:txBody>
      </p:sp>
      <p:pic>
        <p:nvPicPr>
          <p:cNvPr id="6147" name="Picture 5" descr="30_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981200"/>
            <a:ext cx="5486400" cy="4114800"/>
          </a:xfrm>
          <a:noFill/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2133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1. Sponges – lack a nervous system, are they really animals?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B. Evolutionary Trends Continued:</a:t>
            </a:r>
          </a:p>
        </p:txBody>
      </p:sp>
      <p:pic>
        <p:nvPicPr>
          <p:cNvPr id="7171" name="Picture 4" descr="30_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05000"/>
            <a:ext cx="5486400" cy="4114800"/>
          </a:xfrm>
          <a:noFill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85800" y="1752600"/>
            <a:ext cx="2438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2. Jellyfish and their relatives have a </a:t>
            </a:r>
            <a:r>
              <a:rPr lang="en-US" b="1"/>
              <a:t>nerve net</a:t>
            </a:r>
            <a:r>
              <a:rPr lang="en-US"/>
              <a:t> nervous system – lacks a central processor so only capable of  reflex behavior that is not modifiable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886200" y="6172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Motor cell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4343400" y="5638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B. Evolutionary Trends Continued:</a:t>
            </a:r>
          </a:p>
        </p:txBody>
      </p:sp>
      <p:pic>
        <p:nvPicPr>
          <p:cNvPr id="8195" name="Picture 4" descr="30_0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81200"/>
            <a:ext cx="5486400" cy="4114800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667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3. Flatworms and their relatives exhibit </a:t>
            </a:r>
            <a:r>
              <a:rPr lang="en-US" b="1"/>
              <a:t>cephalization </a:t>
            </a:r>
            <a:r>
              <a:rPr lang="en-US"/>
              <a:t>(a concentration of nervous tissues at one end of the animal to form a simple central processor = </a:t>
            </a:r>
            <a:r>
              <a:rPr lang="en-US" b="1"/>
              <a:t>ganglion</a:t>
            </a:r>
            <a:r>
              <a:rPr lang="en-US"/>
              <a:t>), simple learning possible, but much behavior is still reflex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7696200" y="58674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7772400" y="5791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ganglion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4267200" y="6096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B. Evolutionary Trends Continued: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 and Segmented Worms, Insects, Vertebrates (Fish through Mammals) all have </a:t>
            </a:r>
            <a:r>
              <a:rPr lang="en-US" b="1" smtClean="0"/>
              <a:t>true brains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lvl="1" eaLnBrk="1" hangingPunct="1"/>
            <a:r>
              <a:rPr lang="en-US" smtClean="0"/>
              <a:t>Enlarged, highly specialized rostral ganglion where much information processing occurs</a:t>
            </a:r>
          </a:p>
          <a:p>
            <a:pPr lvl="1" eaLnBrk="1" hangingPunct="1"/>
            <a:r>
              <a:rPr lang="en-US" smtClean="0"/>
              <a:t>Very complex behaviors emerge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G3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III. Overall Design of the Vertebrate Nervous System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1. Function = integration</a:t>
            </a:r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981200" y="213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219200" y="4343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2. Parts</a:t>
            </a: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 flipV="1">
            <a:off x="1600200" y="3886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V="1">
            <a:off x="2209800" y="36576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2895600" y="1676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A.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5867400" y="1752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B.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7010400" y="16764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1. Function -  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H="1">
            <a:off x="5410200" y="21336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H="1">
            <a:off x="6629400" y="21336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6934200" y="3092450"/>
            <a:ext cx="204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(Collects sensory info)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7086600" y="3733800"/>
            <a:ext cx="1600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2. Parts are nerves and sensory receptors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838200" y="5410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Fig. 28.11A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1242</Words>
  <Application>Microsoft Office PowerPoint</Application>
  <PresentationFormat>On-screen Show (4:3)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Times New Roman</vt:lpstr>
      <vt:lpstr>Arial</vt:lpstr>
      <vt:lpstr>Default Design</vt:lpstr>
      <vt:lpstr>The Nervous   and Endocrine Systems</vt:lpstr>
      <vt:lpstr>I. Function:</vt:lpstr>
      <vt:lpstr>How do the Nervous and Endocrine Systems Differ?</vt:lpstr>
      <vt:lpstr>II. Basic Design and Evolution of  Nervous Systems:</vt:lpstr>
      <vt:lpstr>B. Evolutionary Trends:</vt:lpstr>
      <vt:lpstr>B. Evolutionary Trends Continued:</vt:lpstr>
      <vt:lpstr>B. Evolutionary Trends Continued:</vt:lpstr>
      <vt:lpstr>B. Evolutionary Trends Continued: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Thermoreceptors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Teacher E-Solutions</cp:lastModifiedBy>
  <cp:revision>24</cp:revision>
  <dcterms:created xsi:type="dcterms:W3CDTF">2002-10-17T06:27:10Z</dcterms:created>
  <dcterms:modified xsi:type="dcterms:W3CDTF">2019-01-18T16:36:59Z</dcterms:modified>
</cp:coreProperties>
</file>