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5"/>
    <p:sldMasterId id="2147483653" r:id="rId6"/>
  </p:sldMasterIdLst>
  <p:notesMasterIdLst>
    <p:notesMasterId r:id="rId80"/>
  </p:notesMasterIdLst>
  <p:handoutMasterIdLst>
    <p:handoutMasterId r:id="rId81"/>
  </p:handoutMasterIdLst>
  <p:sldIdLst>
    <p:sldId id="265" r:id="rId7"/>
    <p:sldId id="364" r:id="rId8"/>
    <p:sldId id="477" r:id="rId9"/>
    <p:sldId id="479" r:id="rId10"/>
    <p:sldId id="269" r:id="rId11"/>
    <p:sldId id="515" r:id="rId12"/>
    <p:sldId id="272" r:id="rId13"/>
    <p:sldId id="273" r:id="rId14"/>
    <p:sldId id="274" r:id="rId15"/>
    <p:sldId id="275" r:id="rId16"/>
    <p:sldId id="277" r:id="rId17"/>
    <p:sldId id="516" r:id="rId18"/>
    <p:sldId id="482" r:id="rId19"/>
    <p:sldId id="484" r:id="rId20"/>
    <p:sldId id="483" r:id="rId21"/>
    <p:sldId id="281" r:id="rId22"/>
    <p:sldId id="447" r:id="rId23"/>
    <p:sldId id="282" r:id="rId24"/>
    <p:sldId id="284" r:id="rId25"/>
    <p:sldId id="486" r:id="rId26"/>
    <p:sldId id="286" r:id="rId27"/>
    <p:sldId id="289" r:id="rId28"/>
    <p:sldId id="291" r:id="rId29"/>
    <p:sldId id="294" r:id="rId30"/>
    <p:sldId id="491" r:id="rId31"/>
    <p:sldId id="492" r:id="rId32"/>
    <p:sldId id="304" r:id="rId33"/>
    <p:sldId id="305" r:id="rId34"/>
    <p:sldId id="494" r:id="rId35"/>
    <p:sldId id="306" r:id="rId36"/>
    <p:sldId id="495" r:id="rId37"/>
    <p:sldId id="309" r:id="rId38"/>
    <p:sldId id="310" r:id="rId39"/>
    <p:sldId id="497" r:id="rId40"/>
    <p:sldId id="313" r:id="rId41"/>
    <p:sldId id="314" r:id="rId42"/>
    <p:sldId id="498" r:id="rId43"/>
    <p:sldId id="316" r:id="rId44"/>
    <p:sldId id="324" r:id="rId45"/>
    <p:sldId id="502" r:id="rId46"/>
    <p:sldId id="326" r:id="rId47"/>
    <p:sldId id="327" r:id="rId48"/>
    <p:sldId id="328" r:id="rId49"/>
    <p:sldId id="329" r:id="rId50"/>
    <p:sldId id="526" r:id="rId51"/>
    <p:sldId id="503" r:id="rId52"/>
    <p:sldId id="396" r:id="rId53"/>
    <p:sldId id="504" r:id="rId54"/>
    <p:sldId id="444" r:id="rId55"/>
    <p:sldId id="332" r:id="rId56"/>
    <p:sldId id="505" r:id="rId57"/>
    <p:sldId id="333" r:id="rId58"/>
    <p:sldId id="334" r:id="rId59"/>
    <p:sldId id="506" r:id="rId60"/>
    <p:sldId id="337" r:id="rId61"/>
    <p:sldId id="507" r:id="rId62"/>
    <p:sldId id="339" r:id="rId63"/>
    <p:sldId id="508" r:id="rId64"/>
    <p:sldId id="520" r:id="rId65"/>
    <p:sldId id="521" r:id="rId66"/>
    <p:sldId id="341" r:id="rId67"/>
    <p:sldId id="342" r:id="rId68"/>
    <p:sldId id="509" r:id="rId69"/>
    <p:sldId id="344" r:id="rId70"/>
    <p:sldId id="345" r:id="rId71"/>
    <p:sldId id="348" r:id="rId72"/>
    <p:sldId id="510" r:id="rId73"/>
    <p:sldId id="446" r:id="rId74"/>
    <p:sldId id="350" r:id="rId75"/>
    <p:sldId id="352" r:id="rId76"/>
    <p:sldId id="511" r:id="rId77"/>
    <p:sldId id="442" r:id="rId78"/>
    <p:sldId id="527" r:id="rId79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Arial" pitchFamily="34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475"/>
    <a:srgbClr val="6E0061"/>
    <a:srgbClr val="000000"/>
    <a:srgbClr val="6600CC"/>
    <a:srgbClr val="FF7D26"/>
    <a:srgbClr val="993366"/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19" autoAdjust="0"/>
  </p:normalViewPr>
  <p:slideViewPr>
    <p:cSldViewPr snapToGrid="0">
      <p:cViewPr>
        <p:scale>
          <a:sx n="60" d="100"/>
          <a:sy n="60" d="100"/>
        </p:scale>
        <p:origin x="-120" y="-58"/>
      </p:cViewPr>
      <p:guideLst>
        <p:guide orient="horz" pos="809"/>
        <p:guide orient="horz" pos="3696"/>
        <p:guide orient="horz" pos="289"/>
        <p:guide orient="horz" pos="621"/>
        <p:guide pos="2876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5.xml"/><Relationship Id="rId82" Type="http://schemas.openxmlformats.org/officeDocument/2006/relationships/tags" Target="tags/tag1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fld id="{4F73EB5B-016C-458D-9ECC-93D653C05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sym typeface="Symbol" pitchFamily="18" charset="2"/>
              </a:defRPr>
            </a:lvl1pPr>
          </a:lstStyle>
          <a:p>
            <a:pPr>
              <a:defRPr/>
            </a:pPr>
            <a:fld id="{5F85DCC0-6D79-4572-9A75-6667932F9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DDC303BF-E754-4454-AA1B-7E0968715C9A}" type="slidenum">
              <a:rPr kumimoji="0" lang="en-US" sz="1200" smtClean="0">
                <a:latin typeface="Times New Roman" pitchFamily="18" charset="0"/>
              </a:rPr>
              <a:pPr/>
              <a:t>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882D1EF7-4357-448E-A5C0-418B4C95968A}" type="slidenum">
              <a:rPr kumimoji="0" lang="en-US" sz="1200" smtClean="0">
                <a:latin typeface="Times New Roman" pitchFamily="18" charset="0"/>
              </a:rPr>
              <a:pPr/>
              <a:t>10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DA824A34-218E-481E-8CD1-8E5A7C38FDFC}" type="slidenum">
              <a:rPr kumimoji="0" lang="en-US" sz="1200" smtClean="0">
                <a:latin typeface="Times New Roman" pitchFamily="18" charset="0"/>
              </a:rPr>
              <a:pPr/>
              <a:t>11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E2B48CF-1B75-435E-BF13-D218BDDA4C78}" type="slidenum">
              <a:rPr kumimoji="0" lang="en-US" sz="1200" smtClean="0">
                <a:latin typeface="Times New Roman" pitchFamily="18" charset="0"/>
              </a:rPr>
              <a:pPr/>
              <a:t>12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39.5 What part of a grass coleoptile senses light, and how is the signal transmitted?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576FBAE-2C6F-4024-845A-003053E10766}" type="slidenum">
              <a:rPr kumimoji="0" lang="en-US" sz="1200" smtClean="0">
                <a:latin typeface="Times New Roman" pitchFamily="18" charset="0"/>
              </a:rPr>
              <a:pPr/>
              <a:t>13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39.5 What part of a grass coleoptile senses light, and how is the signal transmitted?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24BBB4E-9080-4606-B1E2-D780A3682EA7}" type="slidenum">
              <a:rPr kumimoji="0" lang="en-US" sz="1200" smtClean="0">
                <a:latin typeface="Times New Roman" pitchFamily="18" charset="0"/>
              </a:rPr>
              <a:pPr/>
              <a:t>14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39.5 What part of a grass coleoptile senses light, and how is the signal transmitted?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E1D89CEB-AFBD-4CC2-8E75-69F69737E32C}" type="slidenum">
              <a:rPr kumimoji="0" lang="en-US" sz="1200" smtClean="0">
                <a:latin typeface="Times New Roman" pitchFamily="18" charset="0"/>
              </a:rPr>
              <a:pPr/>
              <a:t>15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39.6 Does asymmetric distribution of a growth-promoting chemical cause a coleoptile to grow toward the light?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65DBC63B-FA2B-4076-95AB-5672C32394A3}" type="slidenum">
              <a:rPr kumimoji="0" lang="en-US" sz="1200" smtClean="0">
                <a:latin typeface="Times New Roman" pitchFamily="18" charset="0"/>
              </a:rPr>
              <a:pPr/>
              <a:t>16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E4305BB-2D34-4435-89B9-E11B5435851D}" type="slidenum">
              <a:rPr kumimoji="0" lang="en-US" sz="1200" smtClean="0">
                <a:latin typeface="Times New Roman" pitchFamily="18" charset="0"/>
              </a:rPr>
              <a:pPr/>
              <a:t>17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876CC004-BD66-4C1A-B054-D576B9CAD4AB}" type="slidenum">
              <a:rPr kumimoji="0" lang="en-US" sz="1200" smtClean="0">
                <a:latin typeface="Times New Roman" pitchFamily="18" charset="0"/>
              </a:rPr>
              <a:pPr/>
              <a:t>18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62BCC1E7-4C89-4307-ADD1-C3D65EBB8404}" type="slidenum">
              <a:rPr kumimoji="0" lang="en-US" sz="1200" smtClean="0">
                <a:latin typeface="Times New Roman" pitchFamily="18" charset="0"/>
              </a:rPr>
              <a:pPr/>
              <a:t>19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BBCE12A9-72A2-46C4-AC63-6749214B52B7}" type="slidenum">
              <a:rPr kumimoji="0" lang="en-US" sz="1200" smtClean="0">
                <a:latin typeface="Times New Roman" pitchFamily="18" charset="0"/>
              </a:rPr>
              <a:pPr/>
              <a:t>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7A3A5BA7-A628-4918-B352-18848BB9E372}" type="slidenum">
              <a:rPr kumimoji="0" lang="en-US" sz="1200" smtClean="0">
                <a:latin typeface="Times New Roman" pitchFamily="18" charset="0"/>
              </a:rPr>
              <a:pPr/>
              <a:t>20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39.8 Cell elongation in response to auxin: the acid growth hypothesis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FCF4229E-69B8-4AFA-B7EE-0281F7C8B56D}" type="slidenum">
              <a:rPr kumimoji="0" lang="en-US" sz="1200" smtClean="0">
                <a:latin typeface="Times New Roman" pitchFamily="18" charset="0"/>
              </a:rPr>
              <a:pPr/>
              <a:t>21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DD0340C3-861C-424F-A254-E34F9F3A79AB}" type="slidenum">
              <a:rPr kumimoji="0" lang="en-US" sz="1200" smtClean="0">
                <a:latin typeface="Times New Roman" pitchFamily="18" charset="0"/>
              </a:rPr>
              <a:pPr/>
              <a:t>22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F1461003-B6FC-4A14-9F06-0A85198092C5}" type="slidenum">
              <a:rPr kumimoji="0" lang="en-US" sz="1200" smtClean="0">
                <a:latin typeface="Times New Roman" pitchFamily="18" charset="0"/>
              </a:rPr>
              <a:pPr/>
              <a:t>23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8B050F7-B394-4E98-BE86-65ADF720D8A8}" type="slidenum">
              <a:rPr kumimoji="0" lang="en-US" sz="1200" smtClean="0">
                <a:latin typeface="Times New Roman" pitchFamily="18" charset="0"/>
              </a:rPr>
              <a:pPr/>
              <a:t>24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238DB66-C336-479E-A6C0-3575BA674243}" type="slidenum">
              <a:rPr kumimoji="0" lang="en-US" sz="1200" smtClean="0">
                <a:latin typeface="Times New Roman" pitchFamily="18" charset="0"/>
              </a:rPr>
              <a:pPr/>
              <a:t>25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39.10 Effects of gibberellins on stem elongation and fruit growth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E2D5B940-5AE4-4999-A5B0-23693E5339DA}" type="slidenum">
              <a:rPr kumimoji="0" lang="en-US" sz="1200" smtClean="0">
                <a:latin typeface="Times New Roman" pitchFamily="18" charset="0"/>
              </a:rPr>
              <a:pPr/>
              <a:t>26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39.11 Mobilization of nutrients by gibberellins during the germination of grain seeds such as barley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53B5545C-B9FE-4AFF-98D0-797AD58FA4E3}" type="slidenum">
              <a:rPr kumimoji="0" lang="en-US" sz="1200" smtClean="0">
                <a:latin typeface="Times New Roman" pitchFamily="18" charset="0"/>
              </a:rPr>
              <a:pPr/>
              <a:t>27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57F8344E-A67E-47F7-821B-16E14C8041CB}" type="slidenum">
              <a:rPr kumimoji="0" lang="en-US" sz="1200" smtClean="0">
                <a:latin typeface="Times New Roman" pitchFamily="18" charset="0"/>
              </a:rPr>
              <a:pPr/>
              <a:t>28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FE0C7F49-5168-4B1F-9CC3-0FEEC6AB3C20}" type="slidenum">
              <a:rPr kumimoji="0" lang="en-US" sz="1200" smtClean="0">
                <a:latin typeface="Times New Roman" pitchFamily="18" charset="0"/>
              </a:rPr>
              <a:pPr/>
              <a:t>29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39.13 The ethylene-induced triple response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A723BD2-0163-4D1C-9AA7-9AEC533B0785}" type="slidenum">
              <a:rPr kumimoji="0" lang="en-US" sz="1200" smtClean="0">
                <a:latin typeface="Times New Roman" pitchFamily="18" charset="0"/>
              </a:rPr>
              <a:pPr/>
              <a:t>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 Light-induced de-etiolation (greening) of dark-grown potatoes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BE3B4A24-5DBF-4142-B8B1-18C4AA83CB1A}" type="slidenum">
              <a:rPr kumimoji="0" lang="en-US" sz="1200" smtClean="0">
                <a:latin typeface="Times New Roman" pitchFamily="18" charset="0"/>
              </a:rPr>
              <a:pPr/>
              <a:t>30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2F632BB-F3B0-4CC1-8603-5AD2C6CA804B}" type="slidenum">
              <a:rPr kumimoji="0" lang="en-US" sz="1200" smtClean="0">
                <a:latin typeface="Times New Roman" pitchFamily="18" charset="0"/>
              </a:rPr>
              <a:pPr/>
              <a:t>31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39.14 Ethylene triple-response </a:t>
            </a:r>
            <a:r>
              <a:rPr lang="en-US" i="1" smtClean="0"/>
              <a:t>Arabidopsis </a:t>
            </a:r>
            <a:r>
              <a:rPr lang="en-US" smtClean="0"/>
              <a:t>mutants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3657673-C0A1-4581-BC2F-CE1DD44504C3}" type="slidenum">
              <a:rPr kumimoji="0" lang="en-US" sz="1200" smtClean="0">
                <a:latin typeface="Times New Roman" pitchFamily="18" charset="0"/>
              </a:rPr>
              <a:pPr/>
              <a:t>32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66D46DD-4E92-4761-A1BD-5A65227CB5C3}" type="slidenum">
              <a:rPr kumimoji="0" lang="en-US" sz="1200" smtClean="0">
                <a:latin typeface="Times New Roman" pitchFamily="18" charset="0"/>
              </a:rPr>
              <a:pPr/>
              <a:t>33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E0E7645B-0437-44EA-B502-C3E1EDFEFE9C}" type="slidenum">
              <a:rPr kumimoji="0" lang="en-US" sz="1200" smtClean="0">
                <a:latin typeface="Times New Roman" pitchFamily="18" charset="0"/>
              </a:rPr>
              <a:pPr/>
              <a:t>34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39.15 Abscission of a maple leaf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5A72E66-6938-407B-99B1-65389F5F42AB}" type="slidenum">
              <a:rPr kumimoji="0" lang="en-US" sz="1200" smtClean="0">
                <a:latin typeface="Times New Roman" pitchFamily="18" charset="0"/>
              </a:rPr>
              <a:pPr/>
              <a:t>35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5F5B3AF-C377-4054-BEEE-CDF540A37F2B}" type="slidenum">
              <a:rPr kumimoji="0" lang="en-US" sz="1200" smtClean="0">
                <a:latin typeface="Times New Roman" pitchFamily="18" charset="0"/>
              </a:rPr>
              <a:pPr/>
              <a:t>36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C016C5A-F77D-419A-80B9-4C1578038D34}" type="slidenum">
              <a:rPr kumimoji="0" lang="en-US" sz="1200" smtClean="0">
                <a:latin typeface="Times New Roman" pitchFamily="18" charset="0"/>
              </a:rPr>
              <a:pPr/>
              <a:t>37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39.16 Action spectrum for blue-light-stimulated phototropism in maize coleoptiles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D31D332-23C5-45E3-8290-18386E3E5315}" type="slidenum">
              <a:rPr kumimoji="0" lang="en-US" sz="1200" smtClean="0">
                <a:latin typeface="Times New Roman" pitchFamily="18" charset="0"/>
              </a:rPr>
              <a:pPr/>
              <a:t>38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2F195CD-B5E8-429F-9486-DA0A49DE15F5}" type="slidenum">
              <a:rPr kumimoji="0" lang="en-US" sz="1200" smtClean="0">
                <a:latin typeface="Times New Roman" pitchFamily="18" charset="0"/>
              </a:rPr>
              <a:pPr/>
              <a:t>39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E3971EE3-D133-46CE-90B0-66C86C82C166}" type="slidenum">
              <a:rPr kumimoji="0" lang="en-US" sz="1200" smtClean="0">
                <a:latin typeface="Times New Roman" pitchFamily="18" charset="0"/>
              </a:rPr>
              <a:pPr/>
              <a:t>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39.3 Review of a general model for signal transduction pathways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13B9E628-7B74-4D11-BB4D-36609441FAEC}" type="slidenum">
              <a:rPr kumimoji="0" lang="en-US" sz="1200" smtClean="0">
                <a:latin typeface="Times New Roman" pitchFamily="18" charset="0"/>
              </a:rPr>
              <a:pPr/>
              <a:t>40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39.20 Sleep movements of a bean plant (</a:t>
            </a:r>
            <a:r>
              <a:rPr lang="en-US" i="1" smtClean="0"/>
              <a:t>Phaseolus vulgaris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DC680D90-D55D-4DF5-B08C-327DF686EFC2}" type="slidenum">
              <a:rPr kumimoji="0" lang="en-US" sz="1200" smtClean="0">
                <a:latin typeface="Times New Roman" pitchFamily="18" charset="0"/>
              </a:rPr>
              <a:pPr/>
              <a:t>41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6690F6CB-1A01-4402-B6B4-E58522ED0150}" type="slidenum">
              <a:rPr kumimoji="0" lang="en-US" sz="1200" smtClean="0">
                <a:latin typeface="Times New Roman" pitchFamily="18" charset="0"/>
              </a:rPr>
              <a:pPr/>
              <a:t>42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2691A19-9A32-48DC-B6F2-6827C011EEA3}" type="slidenum">
              <a:rPr kumimoji="0" lang="en-US" sz="1200" smtClean="0">
                <a:latin typeface="Times New Roman" pitchFamily="18" charset="0"/>
              </a:rPr>
              <a:pPr/>
              <a:t>43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595DC52-A64F-468B-91B8-061B0DCB59D3}" type="slidenum">
              <a:rPr kumimoji="0" lang="en-US" sz="1200" smtClean="0">
                <a:latin typeface="Times New Roman" pitchFamily="18" charset="0"/>
              </a:rPr>
              <a:pPr/>
              <a:t>44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81EA20A9-8B08-4700-8582-72E93AFAAC5D}" type="slidenum">
              <a:rPr kumimoji="0" lang="en-US" sz="1200" smtClean="0">
                <a:latin typeface="Times New Roman" pitchFamily="18" charset="0"/>
              </a:rPr>
              <a:pPr/>
              <a:t>45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FA155265-79A5-4EB5-A366-F6DAA72356BA}" type="slidenum">
              <a:rPr kumimoji="0" lang="en-US" sz="1200" smtClean="0">
                <a:latin typeface="Times New Roman" pitchFamily="18" charset="0"/>
              </a:rPr>
              <a:pPr/>
              <a:t>46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39.21 Photoperiodic control of flowering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7539E5E7-7D13-4588-B8AA-DB3A38864A98}" type="slidenum">
              <a:rPr kumimoji="0" lang="en-US" sz="1200" smtClean="0">
                <a:latin typeface="Times New Roman" pitchFamily="18" charset="0"/>
              </a:rPr>
              <a:pPr/>
              <a:t>47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71874CC6-7700-46F0-9531-3920063617A2}" type="slidenum">
              <a:rPr kumimoji="0" lang="en-US" sz="1200" smtClean="0">
                <a:latin typeface="Times New Roman" pitchFamily="18" charset="0"/>
              </a:rPr>
              <a:pPr/>
              <a:t>48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39.22 Reversible effects of red and far-red light on photoperiodic response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85B91A4-4718-4DB7-909E-C82AA4E08802}" type="slidenum">
              <a:rPr kumimoji="0" lang="en-US" sz="1200" smtClean="0">
                <a:latin typeface="Times New Roman" pitchFamily="18" charset="0"/>
              </a:rPr>
              <a:pPr/>
              <a:t>49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8A753454-5270-47A8-883F-FF83A7327699}" type="slidenum">
              <a:rPr kumimoji="0" lang="en-US" sz="1200" smtClean="0">
                <a:latin typeface="Times New Roman" pitchFamily="18" charset="0"/>
              </a:rPr>
              <a:pPr/>
              <a:t>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2872B400-E078-4FDB-9DC2-57C0D6741085}" type="slidenum">
              <a:rPr kumimoji="0" lang="en-US" sz="1200" smtClean="0">
                <a:latin typeface="Times New Roman" pitchFamily="18" charset="0"/>
              </a:rPr>
              <a:pPr/>
              <a:t>50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3D046CA4-DA3D-4138-8A23-969F130E342A}" type="slidenum">
              <a:rPr kumimoji="0" lang="en-US" sz="1200" smtClean="0">
                <a:latin typeface="Times New Roman" pitchFamily="18" charset="0"/>
              </a:rPr>
              <a:pPr/>
              <a:t>51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39.23 Experimental evidence for a flowering hormone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FD0E5B5E-4502-4950-8886-28517ADB60C5}" type="slidenum">
              <a:rPr kumimoji="0" lang="en-US" sz="1200" smtClean="0">
                <a:latin typeface="Times New Roman" pitchFamily="18" charset="0"/>
              </a:rPr>
              <a:pPr/>
              <a:t>52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D7AF5D82-9B02-4E31-9992-14CC0D7918D7}" type="slidenum">
              <a:rPr kumimoji="0" lang="en-US" sz="1200" smtClean="0">
                <a:latin typeface="Times New Roman" pitchFamily="18" charset="0"/>
              </a:rPr>
              <a:pPr/>
              <a:t>53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9D616D81-91DB-465B-83C8-735E56D04403}" type="slidenum">
              <a:rPr kumimoji="0" lang="en-US" sz="1200" smtClean="0">
                <a:latin typeface="Times New Roman" pitchFamily="18" charset="0"/>
              </a:rPr>
              <a:pPr/>
              <a:t>54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39.24 Positive gravitropism in roots: the statolith hypothesis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B59FFB64-170D-4115-89CA-33B869C9333B}" type="slidenum">
              <a:rPr kumimoji="0" lang="en-US" sz="1200" smtClean="0">
                <a:latin typeface="Times New Roman" pitchFamily="18" charset="0"/>
              </a:rPr>
              <a:pPr/>
              <a:t>55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B93B4ECD-0B38-48A6-8F44-21403B845C9C}" type="slidenum">
              <a:rPr kumimoji="0" lang="en-US" sz="1200" smtClean="0">
                <a:latin typeface="Times New Roman" pitchFamily="18" charset="0"/>
              </a:rPr>
              <a:pPr/>
              <a:t>56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39.25 Altering gene expression by touch in </a:t>
            </a:r>
            <a:r>
              <a:rPr lang="en-US" i="1" smtClean="0"/>
              <a:t>Arabidopsis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326CE27A-9AFA-4A72-B31E-248488A1EC5A}" type="slidenum">
              <a:rPr kumimoji="0" lang="en-US" sz="1200" smtClean="0">
                <a:latin typeface="Times New Roman" pitchFamily="18" charset="0"/>
              </a:rPr>
              <a:pPr/>
              <a:t>57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56EA53FF-3337-4D7D-BED4-B7D1649E3912}" type="slidenum">
              <a:rPr kumimoji="0" lang="en-US" sz="1200" smtClean="0">
                <a:latin typeface="Times New Roman" pitchFamily="18" charset="0"/>
              </a:rPr>
              <a:pPr/>
              <a:t>58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39.26 Rapid turgor movements by the sensitive plant (</a:t>
            </a:r>
            <a:r>
              <a:rPr lang="en-US" i="1" smtClean="0"/>
              <a:t>Mimosa pudica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75BC2722-62C2-4919-918D-EFEF5F20EAE7}" type="slidenum">
              <a:rPr kumimoji="0" lang="en-US" sz="1200" smtClean="0">
                <a:latin typeface="Times New Roman" pitchFamily="18" charset="0"/>
              </a:rPr>
              <a:pPr/>
              <a:t>59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39.26 Rapid turgor movements by the sensitive plant (</a:t>
            </a:r>
            <a:r>
              <a:rPr lang="en-US" i="1" smtClean="0"/>
              <a:t>Mimosa pudica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4604391B-2E3F-4FCB-9EC6-6029E4F03953}" type="slidenum">
              <a:rPr kumimoji="0" lang="en-US" sz="1200" smtClean="0">
                <a:latin typeface="Times New Roman" pitchFamily="18" charset="0"/>
              </a:rPr>
              <a:pPr/>
              <a:t>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39.4 An example of signal transduction in plants: the role of phytochrome in the de-etiolation (greening) response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59BD3D32-9D29-45FB-BA32-DBFD57D319E7}" type="slidenum">
              <a:rPr kumimoji="0" lang="en-US" sz="1200" smtClean="0">
                <a:latin typeface="Times New Roman" pitchFamily="18" charset="0"/>
              </a:rPr>
              <a:pPr/>
              <a:t>60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39.26 Rapid turgor movements by the sensitive plant (</a:t>
            </a:r>
            <a:r>
              <a:rPr lang="en-US" i="1" smtClean="0"/>
              <a:t>Mimosa pudica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5A91785-697A-4AAA-A507-9E55AD3A6D05}" type="slidenum">
              <a:rPr kumimoji="0" lang="en-US" sz="1200" smtClean="0">
                <a:latin typeface="Times New Roman" pitchFamily="18" charset="0"/>
              </a:rPr>
              <a:pPr/>
              <a:t>61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01B08C6B-A763-4567-8245-086CF73DE235}" type="slidenum">
              <a:rPr kumimoji="0" lang="en-US" sz="1200" smtClean="0">
                <a:latin typeface="Times New Roman" pitchFamily="18" charset="0"/>
              </a:rPr>
              <a:pPr/>
              <a:t>62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95AE541A-7FCA-40FE-9342-4A9225D1CF89}" type="slidenum">
              <a:rPr kumimoji="0" lang="en-US" sz="1200" smtClean="0">
                <a:latin typeface="Times New Roman" pitchFamily="18" charset="0"/>
              </a:rPr>
              <a:pPr/>
              <a:t>63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39.27 A developmental response of maize roots to flooding and oxygen deprivation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B289E368-B36A-4A80-A587-B914DC363252}" type="slidenum">
              <a:rPr kumimoji="0" lang="en-US" sz="1200" smtClean="0">
                <a:latin typeface="Times New Roman" pitchFamily="18" charset="0"/>
              </a:rPr>
              <a:pPr/>
              <a:t>64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C34E1616-CFA8-4577-9AD1-11BFEC7ADD78}" type="slidenum">
              <a:rPr kumimoji="0" lang="en-US" sz="1200" smtClean="0">
                <a:latin typeface="Times New Roman" pitchFamily="18" charset="0"/>
              </a:rPr>
              <a:pPr/>
              <a:t>65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8B28799-989B-474C-A8D4-E1B80DBFC5FC}" type="slidenum">
              <a:rPr kumimoji="0" lang="en-US" sz="1200" smtClean="0">
                <a:latin typeface="Times New Roman" pitchFamily="18" charset="0"/>
              </a:rPr>
              <a:pPr/>
              <a:t>66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2BD6E925-7A98-4DF3-BAFF-3389F178B37B}" type="slidenum">
              <a:rPr kumimoji="0" lang="en-US" sz="1200" smtClean="0">
                <a:latin typeface="Times New Roman" pitchFamily="18" charset="0"/>
              </a:rPr>
              <a:pPr/>
              <a:t>67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39.28 A maize leaf </a:t>
            </a:r>
            <a:r>
              <a:rPr lang="en-US" smtClean="0">
                <a:latin typeface="Arial" pitchFamily="34" charset="0"/>
              </a:rPr>
              <a:t>“</a:t>
            </a:r>
            <a:r>
              <a:rPr lang="en-US" smtClean="0"/>
              <a:t>recruiting</a:t>
            </a:r>
            <a:r>
              <a:rPr lang="en-US" smtClean="0">
                <a:latin typeface="Arial" pitchFamily="34" charset="0"/>
              </a:rPr>
              <a:t>”</a:t>
            </a:r>
            <a:r>
              <a:rPr lang="en-US" smtClean="0"/>
              <a:t> a parasitoid wasp as a defensive response to an armyworm caterpillar, an herbivore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A79500E3-7A0F-4417-8974-5FE78125507D}" type="slidenum">
              <a:rPr kumimoji="0" lang="en-US" sz="1200" smtClean="0">
                <a:latin typeface="Times New Roman" pitchFamily="18" charset="0"/>
              </a:rPr>
              <a:pPr/>
              <a:t>68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757B8F1B-2C0C-4086-8E1A-8A2284D8847A}" type="slidenum">
              <a:rPr kumimoji="0" lang="en-US" sz="1200" smtClean="0">
                <a:latin typeface="Times New Roman" pitchFamily="18" charset="0"/>
              </a:rPr>
              <a:pPr/>
              <a:t>69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E537E962-882A-450D-A48D-058414DF754F}" type="slidenum">
              <a:rPr kumimoji="0" lang="en-US" sz="1200" smtClean="0">
                <a:latin typeface="Times New Roman" pitchFamily="18" charset="0"/>
              </a:rPr>
              <a:pPr/>
              <a:t>7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1ABE002C-9A34-486C-BA82-4F577BA09526}" type="slidenum">
              <a:rPr kumimoji="0" lang="en-US" sz="1200" smtClean="0">
                <a:latin typeface="Times New Roman" pitchFamily="18" charset="0"/>
              </a:rPr>
              <a:pPr/>
              <a:t>70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E183607D-DB67-4181-AA8B-AF384F13BFDF}" type="slidenum">
              <a:rPr kumimoji="0" lang="en-US" sz="1200" smtClean="0">
                <a:latin typeface="Times New Roman" pitchFamily="18" charset="0"/>
              </a:rPr>
              <a:pPr/>
              <a:t>71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Figure 39.29 Defense responses against an avirulent pathogen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9D1D09B6-F971-4F07-98B1-D9503A4B18EF}" type="slidenum">
              <a:rPr kumimoji="0" lang="en-US" sz="1200" smtClean="0">
                <a:latin typeface="Times New Roman" pitchFamily="18" charset="0"/>
              </a:rPr>
              <a:pPr/>
              <a:t>72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7EC689F1-86FC-4B7C-9687-359DFCC32690}" type="slidenum">
              <a:rPr kumimoji="0" lang="en-US" sz="1200" smtClean="0">
                <a:latin typeface="Times New Roman" pitchFamily="18" charset="0"/>
              </a:rPr>
              <a:pPr/>
              <a:t>8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fld id="{DA162271-C658-40DA-9239-2FD1E58AE9F9}" type="slidenum">
              <a:rPr kumimoji="0" lang="en-US" sz="1200" smtClean="0">
                <a:latin typeface="Times New Roman" pitchFamily="18" charset="0"/>
              </a:rPr>
              <a:pPr/>
              <a:t>9</a:t>
            </a:fld>
            <a:endParaRPr kumimoji="0" lang="en-US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0" lang="en-US" sz="2700">
              <a:latin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>
              <a:defRPr/>
            </a:pPr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sz="1800" b="1">
                <a:latin typeface="Arial Narrow" pitchFamily="34" charset="0"/>
              </a:rPr>
              <a:t>PowerPoint</a:t>
            </a:r>
            <a:r>
              <a:rPr kumimoji="0" lang="en-US" sz="1800" b="1" baseline="30000">
                <a:latin typeface="Arial Narrow" pitchFamily="34" charset="0"/>
              </a:rPr>
              <a:t>®</a:t>
            </a:r>
            <a:r>
              <a:rPr kumimoji="0" lang="en-US" sz="1800" b="1">
                <a:latin typeface="Arial Narrow" pitchFamily="34" charset="0"/>
              </a:rPr>
              <a:t> Lecture Presentations for</a:t>
            </a:r>
            <a:r>
              <a:rPr kumimoji="0" lang="en-US" sz="1800">
                <a:solidFill>
                  <a:srgbClr val="006699"/>
                </a:solidFill>
                <a:latin typeface="Arial" charset="0"/>
              </a:rPr>
              <a:t> </a:t>
            </a:r>
            <a:r>
              <a:rPr kumimoji="0" lang="en-US" sz="4800" b="1">
                <a:latin typeface="Arial" charset="0"/>
              </a:rPr>
              <a:t>Biology</a:t>
            </a:r>
            <a:r>
              <a:rPr kumimoji="0" lang="en-US" sz="2400" b="1">
                <a:latin typeface="Arial" charset="0"/>
              </a:rPr>
              <a:t> </a:t>
            </a:r>
          </a:p>
          <a:p>
            <a:pPr algn="ctr">
              <a:defRPr/>
            </a:pPr>
            <a:r>
              <a:rPr kumimoji="0" lang="en-US" sz="2000" b="1" i="1">
                <a:latin typeface="Times New Roman" pitchFamily="18" charset="0"/>
              </a:rPr>
              <a:t>Eighth Edition</a:t>
            </a:r>
          </a:p>
          <a:p>
            <a:pPr algn="ctr" eaLnBrk="1" hangingPunct="1">
              <a:defRPr/>
            </a:pPr>
            <a:r>
              <a:rPr kumimoji="0" lang="en-US" sz="2000" b="1">
                <a:latin typeface="Times New Roman" pitchFamily="18" charset="0"/>
              </a:rPr>
              <a:t>Neil Campbell and Jane Reece</a:t>
            </a:r>
            <a:endParaRPr kumimoji="0" lang="en-US" sz="1600" b="1">
              <a:latin typeface="Times New Roman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kumimoji="0" lang="en-US" sz="1800" b="1">
                <a:solidFill>
                  <a:schemeClr val="bg1"/>
                </a:solidFill>
                <a:latin typeface="Times New Roman" pitchFamily="18" charset="0"/>
              </a:rPr>
              <a:t>Lectures by Chris Romero, updated by Erin Barley with contributions from Joan Sharp</a:t>
            </a:r>
            <a:r>
              <a:rPr kumimoji="0" lang="en-US" sz="24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1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6350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0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7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30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791200"/>
            <a:ext cx="42291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791200"/>
            <a:ext cx="42291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4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18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4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926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4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15265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0555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2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342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342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4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30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33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 userDrawn="1"/>
        </p:nvSpPr>
        <p:spPr bwMode="auto">
          <a:xfrm>
            <a:off x="211138" y="6597650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spAutoFit/>
          </a:bodyPr>
          <a:lstStyle/>
          <a:p>
            <a:pPr>
              <a:defRPr/>
            </a:pPr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  <a:ea typeface="ＭＳ Ｐゴシック" pitchFamily="48" charset="-128"/>
              </a:rPr>
              <a:t>Copyright </a:t>
            </a:r>
            <a:r>
              <a:rPr kumimoji="0" lang="en-US" sz="1100">
                <a:solidFill>
                  <a:srgbClr val="000000"/>
                </a:solidFill>
                <a:latin typeface="Arial"/>
                <a:ea typeface="ＭＳ Ｐゴシック" pitchFamily="48" charset="-128"/>
              </a:rPr>
              <a:t>©</a:t>
            </a:r>
            <a:r>
              <a:rPr kumimoji="0" lang="en-US" sz="1100">
                <a:solidFill>
                  <a:srgbClr val="000000"/>
                </a:solidFill>
                <a:latin typeface="Times New Roman" pitchFamily="18" charset="0"/>
                <a:ea typeface="ＭＳ Ｐゴシック" pitchFamily="48" charset="-128"/>
              </a:rPr>
              <a:t> 2008 Pearson Education, Inc., publishing as Pearson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/>
      </p:par>
    </p:tnLst>
  </p:timing>
  <p:txStyles>
    <p:titleStyle>
      <a:lvl1pPr marL="571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571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marL="571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marL="571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marL="57150" indent="63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5143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9715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4287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1885950" indent="63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350838" indent="-350838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3716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57912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hfreeman.com/thelifewire/content/chp40/40020.html" TargetMode="External"/><Relationship Id="rId3" Type="http://schemas.openxmlformats.org/officeDocument/2006/relationships/hyperlink" Target="http://bcs.whfreeman.com/thelifewire/content/chp38/3802003.html" TargetMode="External"/><Relationship Id="rId7" Type="http://schemas.openxmlformats.org/officeDocument/2006/relationships/hyperlink" Target="http://www.youtube.com/watch?v=dju6tTb55Fw&amp;feature=BFa&amp;list=UUEik-U3T6u6JA0XiHLbNbOw&amp;lf=plpp_video" TargetMode="External"/><Relationship Id="rId2" Type="http://schemas.openxmlformats.org/officeDocument/2006/relationships/hyperlink" Target="http://bcs.whfreeman.com/thelifewire/content/chp38/38020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ghered.mcgraw-hill.com/sites/9834092339/student_view0/chapter41/animation_-_phytochrome_signaling.html" TargetMode="External"/><Relationship Id="rId5" Type="http://schemas.openxmlformats.org/officeDocument/2006/relationships/hyperlink" Target="http://bcs.whfreeman.com/thelifewire/content/chp39/3902002.html" TargetMode="External"/><Relationship Id="rId10" Type="http://schemas.openxmlformats.org/officeDocument/2006/relationships/hyperlink" Target="http://www.hbwbiology.net/quizzes/ch39-plant-responses.htm" TargetMode="External"/><Relationship Id="rId4" Type="http://schemas.openxmlformats.org/officeDocument/2006/relationships/hyperlink" Target="http://bcs.whfreeman.com/thelifewire/content/chp38/3802002.html" TargetMode="External"/><Relationship Id="rId9" Type="http://schemas.openxmlformats.org/officeDocument/2006/relationships/hyperlink" Target="http://media.pearsoncmg.com/bc/bc_campbell_biology_8/cumulative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Signal transduction pathways </a:t>
            </a:r>
            <a:br>
              <a:rPr lang="en-US" smtClean="0"/>
            </a:br>
            <a:r>
              <a:rPr lang="en-US" smtClean="0"/>
              <a:t>link signal reception to response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66813"/>
            <a:ext cx="8534400" cy="5148262"/>
          </a:xfrm>
        </p:spPr>
        <p:txBody>
          <a:bodyPr/>
          <a:lstStyle/>
          <a:p>
            <a:pPr eaLnBrk="1" hangingPunct="1"/>
            <a:r>
              <a:rPr lang="en-US" sz="3000" smtClean="0"/>
              <a:t>Plants have cellular receptors that detect changes in their environment</a:t>
            </a:r>
          </a:p>
          <a:p>
            <a:pPr eaLnBrk="1" hangingPunct="1"/>
            <a:r>
              <a:rPr lang="en-US" sz="3000" smtClean="0"/>
              <a:t>For a stimulus to elicit a response, certain cells must have an appropriate receptor</a:t>
            </a:r>
          </a:p>
          <a:p>
            <a:pPr eaLnBrk="1" hangingPunct="1"/>
            <a:r>
              <a:rPr lang="en-US" sz="3000" smtClean="0"/>
              <a:t>Stimulation of the receptor initiates a specific signal transduction pathway</a:t>
            </a:r>
          </a:p>
          <a:p>
            <a:pPr eaLnBrk="1" hangingPunct="1"/>
            <a:r>
              <a:rPr lang="en-US" sz="3000" smtClean="0"/>
              <a:t>A potato left growing in darkness produces shoots that look unhealthy and lacks elongated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De-Etiolation (“Greening”) Proteins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2676525"/>
          </a:xfrm>
        </p:spPr>
        <p:txBody>
          <a:bodyPr/>
          <a:lstStyle/>
          <a:p>
            <a:pPr marL="533400" indent="-533400" eaLnBrk="1" hangingPunct="1"/>
            <a:r>
              <a:rPr lang="en-US" sz="3000" smtClean="0"/>
              <a:t>Many enzymes that function in certain signal responses are directly involved in photosynthesis</a:t>
            </a:r>
          </a:p>
          <a:p>
            <a:pPr marL="533400" indent="-533400" eaLnBrk="1" hangingPunct="1"/>
            <a:r>
              <a:rPr lang="en-US" sz="3000" smtClean="0"/>
              <a:t>Other enzymes are involved in supplying chemical precursors for chlorophyll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Plant Hormones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3462337"/>
          </a:xfrm>
        </p:spPr>
        <p:txBody>
          <a:bodyPr/>
          <a:lstStyle/>
          <a:p>
            <a:pPr eaLnBrk="1" hangingPunct="1"/>
            <a:r>
              <a:rPr lang="en-US" sz="3000" b="1" smtClean="0"/>
              <a:t>Hormones </a:t>
            </a:r>
            <a:r>
              <a:rPr lang="en-US" sz="3000" smtClean="0"/>
              <a:t>are chemical signals that coordinate different parts of an organism</a:t>
            </a:r>
          </a:p>
          <a:p>
            <a:pPr eaLnBrk="1" hangingPunct="1"/>
            <a:r>
              <a:rPr lang="en-US" sz="3000" smtClean="0"/>
              <a:t>Any response resulting in curvature of organs toward or away from a stimulus is called a </a:t>
            </a:r>
            <a:r>
              <a:rPr lang="en-US" sz="3000" b="1" smtClean="0"/>
              <a:t>tropism</a:t>
            </a:r>
          </a:p>
          <a:p>
            <a:pPr eaLnBrk="1" hangingPunct="1"/>
            <a:r>
              <a:rPr lang="en-US" sz="3000" smtClean="0"/>
              <a:t>Tropisms are often caused by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17588"/>
            <a:ext cx="85725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3"/>
          <p:cNvSpPr>
            <a:spLocks noChangeArrowheads="1"/>
          </p:cNvSpPr>
          <p:nvPr/>
        </p:nvSpPr>
        <p:spPr bwMode="auto">
          <a:xfrm>
            <a:off x="350838" y="1066800"/>
            <a:ext cx="2566987" cy="417513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25"/>
          <p:cNvSpPr txBox="1">
            <a:spLocks noChangeArrowheads="1"/>
          </p:cNvSpPr>
          <p:nvPr/>
        </p:nvSpPr>
        <p:spPr bwMode="auto">
          <a:xfrm>
            <a:off x="492125" y="1120775"/>
            <a:ext cx="1482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25605" name="Text Box 26"/>
          <p:cNvSpPr txBox="1">
            <a:spLocks noChangeArrowheads="1"/>
          </p:cNvSpPr>
          <p:nvPr/>
        </p:nvSpPr>
        <p:spPr bwMode="auto">
          <a:xfrm>
            <a:off x="339725" y="2047875"/>
            <a:ext cx="16970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Control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5606" name="Text Box 27"/>
          <p:cNvSpPr txBox="1">
            <a:spLocks noChangeArrowheads="1"/>
          </p:cNvSpPr>
          <p:nvPr/>
        </p:nvSpPr>
        <p:spPr bwMode="auto">
          <a:xfrm>
            <a:off x="1306513" y="2767013"/>
            <a:ext cx="10334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Light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5607" name="Text Box 28"/>
          <p:cNvSpPr txBox="1">
            <a:spLocks noChangeArrowheads="1"/>
          </p:cNvSpPr>
          <p:nvPr/>
        </p:nvSpPr>
        <p:spPr bwMode="auto">
          <a:xfrm>
            <a:off x="5113338" y="3938588"/>
            <a:ext cx="17637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Illuminated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side of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coleoptile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5608" name="Text Box 29"/>
          <p:cNvSpPr txBox="1">
            <a:spLocks noChangeArrowheads="1"/>
          </p:cNvSpPr>
          <p:nvPr/>
        </p:nvSpPr>
        <p:spPr bwMode="auto">
          <a:xfrm>
            <a:off x="7394575" y="1657350"/>
            <a:ext cx="13985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Shaded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side of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coleoptile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5609" name="Line 30"/>
          <p:cNvSpPr>
            <a:spLocks noChangeShapeType="1"/>
          </p:cNvSpPr>
          <p:nvPr/>
        </p:nvSpPr>
        <p:spPr bwMode="auto">
          <a:xfrm flipV="1">
            <a:off x="6704013" y="1820863"/>
            <a:ext cx="639762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31"/>
          <p:cNvSpPr>
            <a:spLocks noChangeShapeType="1"/>
          </p:cNvSpPr>
          <p:nvPr/>
        </p:nvSpPr>
        <p:spPr bwMode="auto">
          <a:xfrm flipH="1">
            <a:off x="5762625" y="2882900"/>
            <a:ext cx="239713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3050"/>
            <a:ext cx="85725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73063" y="349250"/>
            <a:ext cx="2566987" cy="417513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514350" y="403225"/>
            <a:ext cx="1482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588963" y="2876550"/>
            <a:ext cx="10334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Light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535113" y="4689475"/>
            <a:ext cx="1366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Tip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removed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334963" y="1008063"/>
            <a:ext cx="58705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Darwin and Darwin: phototropic response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only when tip is illuminated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3313113" y="4676775"/>
            <a:ext cx="17097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Tip covered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by opaque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cap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332413" y="4689475"/>
            <a:ext cx="143351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Tip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covered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by trans-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parent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cap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7186613" y="4687888"/>
            <a:ext cx="15224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Site of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curvature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covered by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opaque 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shield</a:t>
            </a:r>
            <a:endParaRPr kumimoji="0" lang="en-US" sz="2200" b="1">
              <a:solidFill>
                <a:srgbClr val="563A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41338"/>
            <a:ext cx="82931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84188" y="582613"/>
            <a:ext cx="2566987" cy="417512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25475" y="636588"/>
            <a:ext cx="1482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727200" y="2909888"/>
            <a:ext cx="1033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Light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71488" y="1296988"/>
            <a:ext cx="81788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Boysen-Jensen: phototropic response when tip is separated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by permeable barrier, but not with impermeable barrier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3606800" y="4862513"/>
            <a:ext cx="20177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Tip separated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by gelatin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(permeable)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6111875" y="4881563"/>
            <a:ext cx="20177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2200" b="1"/>
              <a:t>Tip separated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by mica</a:t>
            </a:r>
          </a:p>
          <a:p>
            <a:pPr>
              <a:buFont typeface="Arial" pitchFamily="34" charset="0"/>
              <a:buNone/>
            </a:pPr>
            <a:r>
              <a:rPr kumimoji="0" lang="en-US" sz="2200" b="1"/>
              <a:t>(impermeable)</a:t>
            </a:r>
            <a:endParaRPr kumimoji="0" lang="en-US" sz="2200" b="1">
              <a:solidFill>
                <a:srgbClr val="563A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39700"/>
            <a:ext cx="445611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408238" y="190500"/>
            <a:ext cx="1816100" cy="273050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4857750" y="925513"/>
            <a:ext cx="16430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Excised tip placed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on agar cube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505075" y="228600"/>
            <a:ext cx="10969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700" b="1">
                <a:solidFill>
                  <a:srgbClr val="563A84"/>
                </a:solidFill>
              </a:rPr>
              <a:t>RESULTS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4879975" y="1801813"/>
            <a:ext cx="16430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Growth-promoting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chemical diffuses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into agar cube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4884738" y="2860675"/>
            <a:ext cx="16430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Agar cube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with chemical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stimulates growth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5199063" y="3617913"/>
            <a:ext cx="16430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kumimoji="0" lang="en-US" sz="1400" b="1"/>
              <a:t>Offset cubes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kumimoji="0" lang="en-US" sz="1400" b="1"/>
              <a:t>cause curvature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3662363" y="2978150"/>
            <a:ext cx="9477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Control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(agar cube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lacking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chemical)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has no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effect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2830513" y="3940175"/>
            <a:ext cx="9477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Control</a:t>
            </a:r>
            <a:endParaRPr kumimoji="0" lang="en-US" sz="1400" b="1">
              <a:solidFill>
                <a:srgbClr val="563A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A Survey of Plant Hormones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157288"/>
            <a:ext cx="8534400" cy="3133725"/>
          </a:xfrm>
        </p:spPr>
        <p:txBody>
          <a:bodyPr/>
          <a:lstStyle/>
          <a:p>
            <a:pPr eaLnBrk="1" hangingPunct="1"/>
            <a:r>
              <a:rPr lang="en-US" sz="3000" smtClean="0"/>
              <a:t>In general, hormones control plant growth and development by affecting the division, elongation, and differentiation of cells</a:t>
            </a:r>
          </a:p>
          <a:p>
            <a:pPr eaLnBrk="1" hangingPunct="1"/>
            <a:r>
              <a:rPr lang="en-US" sz="3000" smtClean="0"/>
              <a:t>Plant hormones are produced in very low concentration, but a minute amount can greatly affect growth and development of a plant organ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0025"/>
            <a:ext cx="81819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Auxin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4346575"/>
          </a:xfrm>
        </p:spPr>
        <p:txBody>
          <a:bodyPr/>
          <a:lstStyle/>
          <a:p>
            <a:pPr eaLnBrk="1" hangingPunct="1"/>
            <a:r>
              <a:rPr lang="en-US" sz="3000" smtClean="0"/>
              <a:t>The term </a:t>
            </a:r>
            <a:r>
              <a:rPr lang="en-US" sz="3000" b="1" smtClean="0"/>
              <a:t>auxin </a:t>
            </a:r>
            <a:r>
              <a:rPr lang="en-US" sz="3000" smtClean="0"/>
              <a:t>refers to any chemical that promotes elongation of coleoptiles</a:t>
            </a:r>
          </a:p>
          <a:p>
            <a:pPr eaLnBrk="1" hangingPunct="1"/>
            <a:r>
              <a:rPr lang="en-US" sz="3000" smtClean="0"/>
              <a:t>Indoleacetic acid (IAA) is a common auxin in plants; in this lecture the term auxin refers specifically to IAA</a:t>
            </a:r>
          </a:p>
          <a:p>
            <a:pPr eaLnBrk="1" hangingPunct="1"/>
            <a:r>
              <a:rPr lang="en-US" sz="3000" smtClean="0"/>
              <a:t>Auxin transporter proteins move the hormone from the basal end of one cell into the apical end of the neighboring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43000"/>
            <a:ext cx="8534400" cy="510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smtClean="0"/>
              <a:t>The Role of Auxin in Cell Elongation</a:t>
            </a:r>
          </a:p>
          <a:p>
            <a:pPr eaLnBrk="1" hangingPunct="1"/>
            <a:r>
              <a:rPr lang="en-US" sz="3000" smtClean="0"/>
              <a:t>According to the </a:t>
            </a:r>
            <a:r>
              <a:rPr lang="en-US" sz="3000" i="1" smtClean="0"/>
              <a:t>acid growth hypothesis</a:t>
            </a:r>
            <a:r>
              <a:rPr lang="en-US" sz="3000" smtClean="0"/>
              <a:t>, auxin stimulates proton pumps in the plasma membrane</a:t>
            </a:r>
          </a:p>
          <a:p>
            <a:pPr eaLnBrk="1" hangingPunct="1"/>
            <a:r>
              <a:rPr lang="en-US" sz="3000" smtClean="0"/>
              <a:t>The proton pumps lower the pH in the cell wall, activating </a:t>
            </a:r>
            <a:r>
              <a:rPr lang="en-US" sz="3000" b="1" smtClean="0"/>
              <a:t>expansins</a:t>
            </a:r>
            <a:r>
              <a:rPr lang="en-US" sz="3000" smtClean="0"/>
              <a:t>, enzymes that loosen the wall’s fabric</a:t>
            </a:r>
          </a:p>
          <a:p>
            <a:pPr eaLnBrk="1" hangingPunct="1"/>
            <a:r>
              <a:rPr lang="en-US" sz="3000" smtClean="0"/>
              <a:t>With the cellulose loosened, the cell can elongate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023938"/>
            <a:ext cx="8534400" cy="5608637"/>
          </a:xfrm>
        </p:spPr>
        <p:txBody>
          <a:bodyPr/>
          <a:lstStyle/>
          <a:p>
            <a:pPr eaLnBrk="1" hangingPunct="1"/>
            <a:r>
              <a:rPr lang="en-US" sz="3000" smtClean="0"/>
              <a:t>These are morphological adaptations for growing in darkness, collectively called </a:t>
            </a:r>
            <a:r>
              <a:rPr lang="en-US" sz="3000" b="1" smtClean="0"/>
              <a:t>etiolation</a:t>
            </a:r>
          </a:p>
          <a:p>
            <a:pPr eaLnBrk="1" hangingPunct="1"/>
            <a:r>
              <a:rPr lang="en-US" sz="3000" smtClean="0"/>
              <a:t>After exposure to light, a potato undergoes changes called </a:t>
            </a:r>
            <a:r>
              <a:rPr lang="en-US" sz="3000" b="1" smtClean="0"/>
              <a:t>de-etiolation</a:t>
            </a:r>
            <a:r>
              <a:rPr lang="en-US" sz="3000" smtClean="0"/>
              <a:t>, in which shoots and roots grow normally</a:t>
            </a:r>
          </a:p>
          <a:p>
            <a:pPr eaLnBrk="1" hangingPunct="1"/>
            <a:r>
              <a:rPr lang="en-US" sz="3000" smtClean="0"/>
              <a:t>A potato’s response to light is an example of cell-signal processing</a:t>
            </a:r>
          </a:p>
          <a:p>
            <a:pPr eaLnBrk="1" hangingPunct="1"/>
            <a:r>
              <a:rPr lang="en-US" sz="3000" smtClean="0"/>
              <a:t>The stages are reception, transduction, and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34988"/>
            <a:ext cx="8561387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501650" y="1276350"/>
            <a:ext cx="1365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Cross-linking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polysaccharides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590550" y="2486025"/>
            <a:ext cx="9080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Cellulose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microfibril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409575" y="3668713"/>
            <a:ext cx="908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 Cell wall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becomes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more acidic.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798" name="Oval 10"/>
          <p:cNvSpPr>
            <a:spLocks noChangeArrowheads="1"/>
          </p:cNvSpPr>
          <p:nvPr/>
        </p:nvSpPr>
        <p:spPr bwMode="auto">
          <a:xfrm>
            <a:off x="434975" y="3668713"/>
            <a:ext cx="212725" cy="2032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487363" y="3668713"/>
            <a:ext cx="163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2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3800" name="Oval 12"/>
          <p:cNvSpPr>
            <a:spLocks noChangeArrowheads="1"/>
          </p:cNvSpPr>
          <p:nvPr/>
        </p:nvSpPr>
        <p:spPr bwMode="auto">
          <a:xfrm>
            <a:off x="679450" y="4694238"/>
            <a:ext cx="212725" cy="2032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731838" y="4697413"/>
            <a:ext cx="163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1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3802" name="Text Box 14"/>
          <p:cNvSpPr txBox="1">
            <a:spLocks noChangeArrowheads="1"/>
          </p:cNvSpPr>
          <p:nvPr/>
        </p:nvSpPr>
        <p:spPr bwMode="auto">
          <a:xfrm>
            <a:off x="334963" y="4706938"/>
            <a:ext cx="11588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       Auxin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 increases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proton pump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    activity.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03" name="Text Box 15"/>
          <p:cNvSpPr txBox="1">
            <a:spLocks noChangeArrowheads="1"/>
          </p:cNvSpPr>
          <p:nvPr/>
        </p:nvSpPr>
        <p:spPr bwMode="auto">
          <a:xfrm>
            <a:off x="2252663" y="1111250"/>
            <a:ext cx="19208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Cell wall–loosening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enzymes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5272088" y="1487488"/>
            <a:ext cx="9953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Expansin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4257675" y="581025"/>
            <a:ext cx="2292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 Expansins separate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microfibrils from cross-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linking polysaccharides.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06" name="Oval 18"/>
          <p:cNvSpPr>
            <a:spLocks noChangeArrowheads="1"/>
          </p:cNvSpPr>
          <p:nvPr/>
        </p:nvSpPr>
        <p:spPr bwMode="auto">
          <a:xfrm>
            <a:off x="4260850" y="568325"/>
            <a:ext cx="212725" cy="2032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4316413" y="568325"/>
            <a:ext cx="163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3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3808" name="Oval 20"/>
          <p:cNvSpPr>
            <a:spLocks noChangeArrowheads="1"/>
          </p:cNvSpPr>
          <p:nvPr/>
        </p:nvSpPr>
        <p:spPr bwMode="auto">
          <a:xfrm>
            <a:off x="6416675" y="2228850"/>
            <a:ext cx="212725" cy="2032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21"/>
          <p:cNvSpPr txBox="1">
            <a:spLocks noChangeArrowheads="1"/>
          </p:cNvSpPr>
          <p:nvPr/>
        </p:nvSpPr>
        <p:spPr bwMode="auto">
          <a:xfrm>
            <a:off x="6469063" y="2228850"/>
            <a:ext cx="163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4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3810" name="Oval 22"/>
          <p:cNvSpPr>
            <a:spLocks noChangeArrowheads="1"/>
          </p:cNvSpPr>
          <p:nvPr/>
        </p:nvSpPr>
        <p:spPr bwMode="auto">
          <a:xfrm>
            <a:off x="6438900" y="5894388"/>
            <a:ext cx="212725" cy="2032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23"/>
          <p:cNvSpPr txBox="1">
            <a:spLocks noChangeArrowheads="1"/>
          </p:cNvSpPr>
          <p:nvPr/>
        </p:nvSpPr>
        <p:spPr bwMode="auto">
          <a:xfrm>
            <a:off x="6494463" y="5900738"/>
            <a:ext cx="163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5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3812" name="Text Box 24"/>
          <p:cNvSpPr txBox="1">
            <a:spLocks noChangeArrowheads="1"/>
          </p:cNvSpPr>
          <p:nvPr/>
        </p:nvSpPr>
        <p:spPr bwMode="auto">
          <a:xfrm>
            <a:off x="5121275" y="2016125"/>
            <a:ext cx="9953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CELL WALL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33813" name="Text Box 25"/>
          <p:cNvSpPr txBox="1">
            <a:spLocks noChangeArrowheads="1"/>
          </p:cNvSpPr>
          <p:nvPr/>
        </p:nvSpPr>
        <p:spPr bwMode="auto">
          <a:xfrm>
            <a:off x="6453188" y="2232025"/>
            <a:ext cx="17192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     Cleaving allows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microfibrils to slide.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14" name="Text Box 26"/>
          <p:cNvSpPr txBox="1">
            <a:spLocks noChangeArrowheads="1"/>
          </p:cNvSpPr>
          <p:nvPr/>
        </p:nvSpPr>
        <p:spPr bwMode="auto">
          <a:xfrm>
            <a:off x="4822825" y="5876925"/>
            <a:ext cx="9953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CYTOPLASM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33815" name="Text Box 27"/>
          <p:cNvSpPr txBox="1">
            <a:spLocks noChangeArrowheads="1"/>
          </p:cNvSpPr>
          <p:nvPr/>
        </p:nvSpPr>
        <p:spPr bwMode="auto">
          <a:xfrm>
            <a:off x="4165600" y="5376863"/>
            <a:ext cx="18938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300" b="1"/>
              <a:t>Plasma</a:t>
            </a:r>
            <a:r>
              <a:rPr kumimoji="0" lang="en-US" sz="1400" b="1"/>
              <a:t> membrane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16" name="Text Box 28"/>
          <p:cNvSpPr txBox="1">
            <a:spLocks noChangeArrowheads="1"/>
          </p:cNvSpPr>
          <p:nvPr/>
        </p:nvSpPr>
        <p:spPr bwMode="auto">
          <a:xfrm>
            <a:off x="7900988" y="3054350"/>
            <a:ext cx="42068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H</a:t>
            </a:r>
            <a:r>
              <a:rPr kumimoji="0" lang="en-US" sz="1400" b="1" baseline="-25000"/>
              <a:t>2</a:t>
            </a:r>
            <a:r>
              <a:rPr kumimoji="0" lang="en-US" sz="1400" b="1"/>
              <a:t>O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17" name="Text Box 29"/>
          <p:cNvSpPr txBox="1">
            <a:spLocks noChangeArrowheads="1"/>
          </p:cNvSpPr>
          <p:nvPr/>
        </p:nvSpPr>
        <p:spPr bwMode="auto">
          <a:xfrm>
            <a:off x="7392988" y="3556000"/>
            <a:ext cx="4206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Cell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wall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18" name="Text Box 30"/>
          <p:cNvSpPr txBox="1">
            <a:spLocks noChangeArrowheads="1"/>
          </p:cNvSpPr>
          <p:nvPr/>
        </p:nvSpPr>
        <p:spPr bwMode="auto">
          <a:xfrm>
            <a:off x="6262688" y="3681413"/>
            <a:ext cx="1038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Plasma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membrane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19" name="Text Box 31"/>
          <p:cNvSpPr txBox="1">
            <a:spLocks noChangeArrowheads="1"/>
          </p:cNvSpPr>
          <p:nvPr/>
        </p:nvSpPr>
        <p:spPr bwMode="auto">
          <a:xfrm>
            <a:off x="6254750" y="5294313"/>
            <a:ext cx="1038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Nucleus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20" name="Text Box 32"/>
          <p:cNvSpPr txBox="1">
            <a:spLocks noChangeArrowheads="1"/>
          </p:cNvSpPr>
          <p:nvPr/>
        </p:nvSpPr>
        <p:spPr bwMode="auto">
          <a:xfrm>
            <a:off x="7407275" y="5310188"/>
            <a:ext cx="1038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Cytoplasm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21" name="Text Box 33"/>
          <p:cNvSpPr txBox="1">
            <a:spLocks noChangeArrowheads="1"/>
          </p:cNvSpPr>
          <p:nvPr/>
        </p:nvSpPr>
        <p:spPr bwMode="auto">
          <a:xfrm>
            <a:off x="6807200" y="5583238"/>
            <a:ext cx="10382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Vacuole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22" name="Text Box 34"/>
          <p:cNvSpPr txBox="1">
            <a:spLocks noChangeArrowheads="1"/>
          </p:cNvSpPr>
          <p:nvPr/>
        </p:nvSpPr>
        <p:spPr bwMode="auto">
          <a:xfrm>
            <a:off x="6705600" y="5902325"/>
            <a:ext cx="15748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Cell can elongate.</a:t>
            </a:r>
            <a:endParaRPr kumimoji="0" lang="en-US" sz="1400" b="1">
              <a:solidFill>
                <a:srgbClr val="563A84"/>
              </a:solidFill>
            </a:endParaRPr>
          </a:p>
        </p:txBody>
      </p:sp>
      <p:sp>
        <p:nvSpPr>
          <p:cNvPr id="33823" name="Line 35"/>
          <p:cNvSpPr>
            <a:spLocks noChangeShapeType="1"/>
          </p:cNvSpPr>
          <p:nvPr/>
        </p:nvSpPr>
        <p:spPr bwMode="auto">
          <a:xfrm flipH="1" flipV="1">
            <a:off x="1503363" y="2760663"/>
            <a:ext cx="249237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Line 36"/>
          <p:cNvSpPr>
            <a:spLocks noChangeShapeType="1"/>
          </p:cNvSpPr>
          <p:nvPr/>
        </p:nvSpPr>
        <p:spPr bwMode="auto">
          <a:xfrm flipH="1" flipV="1">
            <a:off x="1714500" y="1685925"/>
            <a:ext cx="1125538" cy="1104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Line 37"/>
          <p:cNvSpPr>
            <a:spLocks noChangeShapeType="1"/>
          </p:cNvSpPr>
          <p:nvPr/>
        </p:nvSpPr>
        <p:spPr bwMode="auto">
          <a:xfrm flipH="1" flipV="1">
            <a:off x="1714500" y="1695450"/>
            <a:ext cx="338138" cy="896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Line 38"/>
          <p:cNvSpPr>
            <a:spLocks noChangeShapeType="1"/>
          </p:cNvSpPr>
          <p:nvPr/>
        </p:nvSpPr>
        <p:spPr bwMode="auto">
          <a:xfrm flipH="1" flipV="1">
            <a:off x="2752725" y="1497013"/>
            <a:ext cx="706438" cy="1096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Line 39"/>
          <p:cNvSpPr>
            <a:spLocks noChangeShapeType="1"/>
          </p:cNvSpPr>
          <p:nvPr/>
        </p:nvSpPr>
        <p:spPr bwMode="auto">
          <a:xfrm flipH="1" flipV="1">
            <a:off x="2747963" y="1501775"/>
            <a:ext cx="828675" cy="1570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Line 40"/>
          <p:cNvSpPr>
            <a:spLocks noChangeShapeType="1"/>
          </p:cNvSpPr>
          <p:nvPr/>
        </p:nvSpPr>
        <p:spPr bwMode="auto">
          <a:xfrm flipV="1">
            <a:off x="3962400" y="1244600"/>
            <a:ext cx="927100" cy="1155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Line 41"/>
          <p:cNvSpPr>
            <a:spLocks noChangeShapeType="1"/>
          </p:cNvSpPr>
          <p:nvPr/>
        </p:nvSpPr>
        <p:spPr bwMode="auto">
          <a:xfrm flipV="1">
            <a:off x="4041775" y="1606550"/>
            <a:ext cx="1190625" cy="842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Line 42"/>
          <p:cNvSpPr>
            <a:spLocks noChangeShapeType="1"/>
          </p:cNvSpPr>
          <p:nvPr/>
        </p:nvSpPr>
        <p:spPr bwMode="auto">
          <a:xfrm flipV="1">
            <a:off x="5578475" y="2540000"/>
            <a:ext cx="817563" cy="152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Line 43"/>
          <p:cNvSpPr>
            <a:spLocks noChangeShapeType="1"/>
          </p:cNvSpPr>
          <p:nvPr/>
        </p:nvSpPr>
        <p:spPr bwMode="auto">
          <a:xfrm flipH="1" flipV="1">
            <a:off x="6805613" y="4057650"/>
            <a:ext cx="177800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Line 44"/>
          <p:cNvSpPr>
            <a:spLocks noChangeShapeType="1"/>
          </p:cNvSpPr>
          <p:nvPr/>
        </p:nvSpPr>
        <p:spPr bwMode="auto">
          <a:xfrm flipV="1">
            <a:off x="7424738" y="3940175"/>
            <a:ext cx="104775" cy="25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45"/>
          <p:cNvSpPr>
            <a:spLocks noChangeShapeType="1"/>
          </p:cNvSpPr>
          <p:nvPr/>
        </p:nvSpPr>
        <p:spPr bwMode="auto">
          <a:xfrm flipV="1">
            <a:off x="6713538" y="4965700"/>
            <a:ext cx="320675" cy="347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6"/>
          <p:cNvSpPr>
            <a:spLocks noChangeShapeType="1"/>
          </p:cNvSpPr>
          <p:nvPr/>
        </p:nvSpPr>
        <p:spPr bwMode="auto">
          <a:xfrm flipV="1">
            <a:off x="7153275" y="4792663"/>
            <a:ext cx="71438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7"/>
          <p:cNvSpPr>
            <a:spLocks noChangeShapeType="1"/>
          </p:cNvSpPr>
          <p:nvPr/>
        </p:nvSpPr>
        <p:spPr bwMode="auto">
          <a:xfrm flipH="1" flipV="1">
            <a:off x="7323138" y="5008563"/>
            <a:ext cx="1016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8"/>
          <p:cNvSpPr>
            <a:spLocks noChangeShapeType="1"/>
          </p:cNvSpPr>
          <p:nvPr/>
        </p:nvSpPr>
        <p:spPr bwMode="auto">
          <a:xfrm flipH="1" flipV="1">
            <a:off x="4837113" y="4970463"/>
            <a:ext cx="184150" cy="427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9"/>
          <p:cNvSpPr>
            <a:spLocks noChangeShapeType="1"/>
          </p:cNvSpPr>
          <p:nvPr/>
        </p:nvSpPr>
        <p:spPr bwMode="auto">
          <a:xfrm flipH="1">
            <a:off x="1514475" y="4845050"/>
            <a:ext cx="1546225" cy="242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50"/>
          <p:cNvSpPr>
            <a:spLocks noChangeShapeType="1"/>
          </p:cNvSpPr>
          <p:nvPr/>
        </p:nvSpPr>
        <p:spPr bwMode="auto">
          <a:xfrm flipH="1" flipV="1">
            <a:off x="1482725" y="3941763"/>
            <a:ext cx="68897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490538"/>
            <a:ext cx="8534400" cy="6208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smtClean="0"/>
              <a:t>Lateral and Adventitious Root Formation</a:t>
            </a:r>
          </a:p>
          <a:p>
            <a:pPr eaLnBrk="1" hangingPunct="1"/>
            <a:r>
              <a:rPr lang="en-US" sz="3000" smtClean="0"/>
              <a:t>Auxin is involved in root formation and branching</a:t>
            </a:r>
          </a:p>
          <a:p>
            <a:pPr eaLnBrk="1" hangingPunct="1">
              <a:buFontTx/>
              <a:buNone/>
            </a:pPr>
            <a:r>
              <a:rPr lang="en-US" sz="3000" b="1" smtClean="0"/>
              <a:t>Auxins as Herbicides</a:t>
            </a:r>
          </a:p>
          <a:p>
            <a:pPr eaLnBrk="1" hangingPunct="1"/>
            <a:r>
              <a:rPr lang="en-US" sz="3000" smtClean="0"/>
              <a:t>An overdose of synthetic auxins can kill eudicots</a:t>
            </a:r>
          </a:p>
          <a:p>
            <a:pPr eaLnBrk="1" hangingPunct="1">
              <a:buFontTx/>
              <a:buNone/>
            </a:pPr>
            <a:r>
              <a:rPr lang="en-US" sz="3000" b="1" smtClean="0"/>
              <a:t>Other Effects of Auxin</a:t>
            </a:r>
          </a:p>
          <a:p>
            <a:pPr eaLnBrk="1" hangingPunct="1"/>
            <a:r>
              <a:rPr lang="en-US" sz="3000" smtClean="0"/>
              <a:t>Auxin affects secondary growth by inducing cell division in the vascular cambium and influencing differentiation of secondary xylem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Cytokinins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4224337"/>
          </a:xfrm>
        </p:spPr>
        <p:txBody>
          <a:bodyPr/>
          <a:lstStyle/>
          <a:p>
            <a:pPr eaLnBrk="1" hangingPunct="1"/>
            <a:r>
              <a:rPr lang="en-US" sz="3000" b="1" smtClean="0"/>
              <a:t>Cytokinins </a:t>
            </a:r>
            <a:r>
              <a:rPr lang="en-US" sz="3000" smtClean="0"/>
              <a:t>are so named because they stimulate cytokinesis (cell division)</a:t>
            </a:r>
          </a:p>
          <a:p>
            <a:pPr eaLnBrk="1" hangingPunct="1">
              <a:buFontTx/>
              <a:buNone/>
            </a:pPr>
            <a:r>
              <a:rPr lang="en-US" sz="3000" b="1" smtClean="0"/>
              <a:t>Control of Cell Division and Differentiation</a:t>
            </a:r>
          </a:p>
          <a:p>
            <a:pPr eaLnBrk="1" hangingPunct="1"/>
            <a:r>
              <a:rPr lang="en-US" sz="3000" smtClean="0"/>
              <a:t>Cytokinins are produced in actively growing tissues such as roots, embryos, and fruits</a:t>
            </a:r>
          </a:p>
          <a:p>
            <a:pPr eaLnBrk="1" hangingPunct="1"/>
            <a:r>
              <a:rPr lang="en-US" sz="3000" smtClean="0"/>
              <a:t>Cytokinins work together with auxin to control cell division and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319088"/>
            <a:ext cx="8534400" cy="595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Control of Apical Dominance</a:t>
            </a:r>
          </a:p>
          <a:p>
            <a:pPr eaLnBrk="1" hangingPunct="1"/>
            <a:r>
              <a:rPr lang="en-US" smtClean="0"/>
              <a:t>Cytokinins, auxin, and other factors interact in the control of apical dominance, a terminal bud’s ability to suppress development of axillary buds</a:t>
            </a:r>
          </a:p>
          <a:p>
            <a:pPr eaLnBrk="1" hangingPunct="1"/>
            <a:r>
              <a:rPr lang="en-US" smtClean="0"/>
              <a:t>If the terminal bud is removed, plants become bushier</a:t>
            </a:r>
          </a:p>
          <a:p>
            <a:pPr eaLnBrk="1" hangingPunct="1">
              <a:buFontTx/>
              <a:buNone/>
            </a:pPr>
            <a:r>
              <a:rPr lang="en-US" b="1" smtClean="0"/>
              <a:t>Anti-Aging Effects</a:t>
            </a:r>
          </a:p>
          <a:p>
            <a:pPr eaLnBrk="1" hangingPunct="1"/>
            <a:r>
              <a:rPr lang="en-US" smtClean="0"/>
              <a:t>Cytokinins retard the aging of some plant organs by inhibiting protein breakdown, stimulating RNA and protein synthesis, and mobilizing nutrients from surrounding tissues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Gibberellins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5521325"/>
          </a:xfrm>
        </p:spPr>
        <p:txBody>
          <a:bodyPr/>
          <a:lstStyle/>
          <a:p>
            <a:pPr eaLnBrk="1" hangingPunct="1"/>
            <a:r>
              <a:rPr lang="en-US" b="1" smtClean="0"/>
              <a:t>Gibberellins </a:t>
            </a:r>
            <a:r>
              <a:rPr lang="en-US" smtClean="0"/>
              <a:t>have a variety of effects, such as stem elongation, fruit growth, and seed germination</a:t>
            </a:r>
          </a:p>
          <a:p>
            <a:pPr eaLnBrk="1" hangingPunct="1"/>
            <a:r>
              <a:rPr lang="en-US" smtClean="0"/>
              <a:t>Gibberellins stimulate growth of leaves and stems</a:t>
            </a:r>
          </a:p>
          <a:p>
            <a:pPr eaLnBrk="1" hangingPunct="1"/>
            <a:r>
              <a:rPr lang="en-US" smtClean="0"/>
              <a:t>In stems, they stimulate cell elongation and cell division</a:t>
            </a:r>
          </a:p>
          <a:p>
            <a:pPr eaLnBrk="1" hangingPunct="1"/>
            <a:r>
              <a:rPr lang="en-US" smtClean="0"/>
              <a:t>In many plants, both auxin and gibberellins must be present for fruit to set</a:t>
            </a:r>
          </a:p>
          <a:p>
            <a:pPr eaLnBrk="1" hangingPunct="1"/>
            <a:r>
              <a:rPr lang="en-US" smtClean="0"/>
              <a:t>Gibberellins are used in spraying of Thompson seedless grapes</a:t>
            </a:r>
            <a:endParaRPr lang="en-US" sz="30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71500"/>
            <a:ext cx="856138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92113" y="5494338"/>
            <a:ext cx="42529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Times" pitchFamily="48" charset="0"/>
              <a:buAutoNum type="alphaLcParenBoth"/>
            </a:pPr>
            <a:r>
              <a:rPr kumimoji="0" lang="en-US" sz="2200" b="1"/>
              <a:t>Gibberellin-induced stem </a:t>
            </a:r>
          </a:p>
          <a:p>
            <a:pPr>
              <a:lnSpc>
                <a:spcPct val="90000"/>
              </a:lnSpc>
              <a:buFont typeface="Times" pitchFamily="48" charset="0"/>
              <a:buNone/>
            </a:pPr>
            <a:r>
              <a:rPr kumimoji="0" lang="en-US" sz="2200" b="1"/>
              <a:t>      growth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725988" y="4387850"/>
            <a:ext cx="42529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Times" pitchFamily="48" charset="0"/>
              <a:buNone/>
            </a:pP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965700" y="3509963"/>
            <a:ext cx="37576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(b) Gibberellin-induced fruit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      growth</a:t>
            </a:r>
            <a:endParaRPr kumimoji="0" lang="en-US" sz="1600" b="1">
              <a:solidFill>
                <a:srgbClr val="563A84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63575"/>
            <a:ext cx="85486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347663" y="708025"/>
            <a:ext cx="20272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     Gibberellins (GA)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send signal to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aleurone.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2789238" y="946150"/>
            <a:ext cx="29765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      Aleurone secretes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-amylase and other enzymes.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6381750" y="923925"/>
            <a:ext cx="25828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      Sugars and other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600" b="1"/>
              <a:t>nutrients are consumed.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533400" y="2319338"/>
            <a:ext cx="9667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Aleurone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1576388" y="2565400"/>
            <a:ext cx="10985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Endosperm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>
            <a:off x="1066800" y="2540000"/>
            <a:ext cx="449263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 flipV="1">
            <a:off x="1689100" y="2776538"/>
            <a:ext cx="58738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2216150" y="4298950"/>
            <a:ext cx="5746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Water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1885950" y="4964113"/>
            <a:ext cx="1104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Scutellum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(cotyledon)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>
            <a:off x="1498600" y="4551363"/>
            <a:ext cx="350838" cy="48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6"/>
          <p:cNvSpPr>
            <a:spLocks noChangeShapeType="1"/>
          </p:cNvSpPr>
          <p:nvPr/>
        </p:nvSpPr>
        <p:spPr bwMode="auto">
          <a:xfrm>
            <a:off x="3695700" y="4386263"/>
            <a:ext cx="363538" cy="62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4089400" y="4889500"/>
            <a:ext cx="704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Radicle</a:t>
            </a:r>
            <a:endParaRPr kumimoji="0" lang="en-US" sz="1600" b="1">
              <a:solidFill>
                <a:srgbClr val="563A84"/>
              </a:solidFill>
            </a:endParaRPr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 flipH="1">
            <a:off x="4805363" y="4991100"/>
            <a:ext cx="9477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Oval 19"/>
          <p:cNvSpPr>
            <a:spLocks noChangeArrowheads="1"/>
          </p:cNvSpPr>
          <p:nvPr/>
        </p:nvSpPr>
        <p:spPr bwMode="auto">
          <a:xfrm>
            <a:off x="368300" y="698500"/>
            <a:ext cx="222250" cy="2222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379413" y="711200"/>
            <a:ext cx="1793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1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9954" name="Oval 21"/>
          <p:cNvSpPr>
            <a:spLocks noChangeArrowheads="1"/>
          </p:cNvSpPr>
          <p:nvPr/>
        </p:nvSpPr>
        <p:spPr bwMode="auto">
          <a:xfrm>
            <a:off x="2809875" y="922338"/>
            <a:ext cx="222250" cy="2222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2836863" y="925513"/>
            <a:ext cx="1698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2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9956" name="Oval 23"/>
          <p:cNvSpPr>
            <a:spLocks noChangeArrowheads="1"/>
          </p:cNvSpPr>
          <p:nvPr/>
        </p:nvSpPr>
        <p:spPr bwMode="auto">
          <a:xfrm>
            <a:off x="6416675" y="920750"/>
            <a:ext cx="222250" cy="2222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Text Box 24"/>
          <p:cNvSpPr txBox="1">
            <a:spLocks noChangeArrowheads="1"/>
          </p:cNvSpPr>
          <p:nvPr/>
        </p:nvSpPr>
        <p:spPr bwMode="auto">
          <a:xfrm>
            <a:off x="6434138" y="930275"/>
            <a:ext cx="1793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>
                <a:solidFill>
                  <a:schemeClr val="bg1"/>
                </a:solidFill>
              </a:rPr>
              <a:t>3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39958" name="Line 25"/>
          <p:cNvSpPr>
            <a:spLocks noChangeShapeType="1"/>
          </p:cNvSpPr>
          <p:nvPr/>
        </p:nvSpPr>
        <p:spPr bwMode="auto">
          <a:xfrm>
            <a:off x="355600" y="1468438"/>
            <a:ext cx="1719263" cy="1587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6"/>
          <p:cNvSpPr>
            <a:spLocks noChangeShapeType="1"/>
          </p:cNvSpPr>
          <p:nvPr/>
        </p:nvSpPr>
        <p:spPr bwMode="auto">
          <a:xfrm flipV="1">
            <a:off x="2784475" y="1466850"/>
            <a:ext cx="2968625" cy="1588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7"/>
          <p:cNvSpPr>
            <a:spLocks noChangeShapeType="1"/>
          </p:cNvSpPr>
          <p:nvPr/>
        </p:nvSpPr>
        <p:spPr bwMode="auto">
          <a:xfrm>
            <a:off x="6378575" y="1466850"/>
            <a:ext cx="2338388" cy="1588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8"/>
          <p:cNvSpPr>
            <a:spLocks noChangeShapeType="1"/>
          </p:cNvSpPr>
          <p:nvPr/>
        </p:nvSpPr>
        <p:spPr bwMode="auto">
          <a:xfrm flipH="1" flipV="1">
            <a:off x="1208088" y="1463675"/>
            <a:ext cx="2319337" cy="1801813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9"/>
          <p:cNvSpPr>
            <a:spLocks noChangeArrowheads="1"/>
          </p:cNvSpPr>
          <p:nvPr/>
        </p:nvSpPr>
        <p:spPr bwMode="auto">
          <a:xfrm>
            <a:off x="3482975" y="3221038"/>
            <a:ext cx="69850" cy="698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30"/>
          <p:cNvSpPr>
            <a:spLocks noChangeShapeType="1"/>
          </p:cNvSpPr>
          <p:nvPr/>
        </p:nvSpPr>
        <p:spPr bwMode="auto">
          <a:xfrm flipH="1" flipV="1">
            <a:off x="4235450" y="1465263"/>
            <a:ext cx="960438" cy="15557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Oval 31"/>
          <p:cNvSpPr>
            <a:spLocks noChangeArrowheads="1"/>
          </p:cNvSpPr>
          <p:nvPr/>
        </p:nvSpPr>
        <p:spPr bwMode="auto">
          <a:xfrm>
            <a:off x="5175250" y="3005138"/>
            <a:ext cx="69850" cy="698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Oval 32"/>
          <p:cNvSpPr>
            <a:spLocks noChangeArrowheads="1"/>
          </p:cNvSpPr>
          <p:nvPr/>
        </p:nvSpPr>
        <p:spPr bwMode="auto">
          <a:xfrm>
            <a:off x="7208838" y="3113088"/>
            <a:ext cx="69850" cy="698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3"/>
          <p:cNvSpPr>
            <a:spLocks noChangeShapeType="1"/>
          </p:cNvSpPr>
          <p:nvPr/>
        </p:nvSpPr>
        <p:spPr bwMode="auto">
          <a:xfrm flipV="1">
            <a:off x="7250113" y="1468438"/>
            <a:ext cx="331787" cy="16573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Text Box 34"/>
          <p:cNvSpPr txBox="1">
            <a:spLocks noChangeArrowheads="1"/>
          </p:cNvSpPr>
          <p:nvPr/>
        </p:nvSpPr>
        <p:spPr bwMode="auto">
          <a:xfrm>
            <a:off x="3319463" y="3468688"/>
            <a:ext cx="2508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GA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39968" name="Text Box 35"/>
          <p:cNvSpPr txBox="1">
            <a:spLocks noChangeArrowheads="1"/>
          </p:cNvSpPr>
          <p:nvPr/>
        </p:nvSpPr>
        <p:spPr bwMode="auto">
          <a:xfrm>
            <a:off x="3611563" y="4090988"/>
            <a:ext cx="2508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GA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39969" name="Text Box 36"/>
          <p:cNvSpPr txBox="1">
            <a:spLocks noChangeArrowheads="1"/>
          </p:cNvSpPr>
          <p:nvPr/>
        </p:nvSpPr>
        <p:spPr bwMode="auto">
          <a:xfrm>
            <a:off x="4864100" y="3224213"/>
            <a:ext cx="73977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-amylase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39970" name="Text Box 37"/>
          <p:cNvSpPr txBox="1">
            <a:spLocks noChangeArrowheads="1"/>
          </p:cNvSpPr>
          <p:nvPr/>
        </p:nvSpPr>
        <p:spPr bwMode="auto">
          <a:xfrm>
            <a:off x="6927850" y="3332163"/>
            <a:ext cx="4603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Sugar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39971" name="Line 38"/>
          <p:cNvSpPr>
            <a:spLocks noChangeShapeType="1"/>
          </p:cNvSpPr>
          <p:nvPr/>
        </p:nvSpPr>
        <p:spPr bwMode="auto">
          <a:xfrm flipH="1" flipV="1">
            <a:off x="1781175" y="4181475"/>
            <a:ext cx="406400" cy="196850"/>
          </a:xfrm>
          <a:prstGeom prst="line">
            <a:avLst/>
          </a:prstGeom>
          <a:noFill/>
          <a:ln w="25400">
            <a:solidFill>
              <a:srgbClr val="0092C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Ethylene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3133725"/>
          </a:xfrm>
        </p:spPr>
        <p:txBody>
          <a:bodyPr/>
          <a:lstStyle/>
          <a:p>
            <a:pPr eaLnBrk="1" hangingPunct="1"/>
            <a:r>
              <a:rPr lang="en-US" sz="3000" smtClean="0"/>
              <a:t>Plants produce </a:t>
            </a:r>
            <a:r>
              <a:rPr lang="en-US" sz="3000" b="1" smtClean="0"/>
              <a:t>ethylene </a:t>
            </a:r>
            <a:r>
              <a:rPr lang="en-US" sz="3000" smtClean="0"/>
              <a:t>in response to stresses such as drought, flooding, mechanical pressure, injury, and infection</a:t>
            </a:r>
          </a:p>
          <a:p>
            <a:pPr eaLnBrk="1" hangingPunct="1"/>
            <a:r>
              <a:rPr lang="en-US" sz="3000" smtClean="0"/>
              <a:t>The effects of ethylene include response to mechanical stress, leaf abscission, and fruit ripening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343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smtClean="0"/>
              <a:t>The Triple Response to Mechanical Stress</a:t>
            </a:r>
          </a:p>
          <a:p>
            <a:pPr eaLnBrk="1" hangingPunct="1"/>
            <a:r>
              <a:rPr lang="en-US" sz="3000" smtClean="0"/>
              <a:t>Ethylene induces the </a:t>
            </a:r>
            <a:r>
              <a:rPr lang="en-US" sz="3000" b="1" smtClean="0"/>
              <a:t>triple response</a:t>
            </a:r>
            <a:r>
              <a:rPr lang="en-US" sz="3000" smtClean="0"/>
              <a:t>, which allows a growing shoot to avoid obstacles</a:t>
            </a:r>
          </a:p>
          <a:p>
            <a:pPr eaLnBrk="1" hangingPunct="1"/>
            <a:r>
              <a:rPr lang="en-US" sz="3000" smtClean="0"/>
              <a:t>The triple response consists of a slowing of stem elongation, a thickening of the stem, and horizontal growth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36525"/>
            <a:ext cx="73596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217738" y="5911850"/>
            <a:ext cx="48720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Ethylene concentration (parts per million)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2867025" y="5146675"/>
            <a:ext cx="508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0.10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1416050" y="5137150"/>
            <a:ext cx="508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0.00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4308475" y="5146675"/>
            <a:ext cx="508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0.20</a:t>
            </a:r>
          </a:p>
        </p:txBody>
      </p:sp>
      <p:sp>
        <p:nvSpPr>
          <p:cNvPr id="43015" name="Text Box 10"/>
          <p:cNvSpPr txBox="1">
            <a:spLocks noChangeArrowheads="1"/>
          </p:cNvSpPr>
          <p:nvPr/>
        </p:nvSpPr>
        <p:spPr bwMode="auto">
          <a:xfrm>
            <a:off x="5749925" y="5149850"/>
            <a:ext cx="508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0.40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7137400" y="5143500"/>
            <a:ext cx="508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0.80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44575"/>
            <a:ext cx="85725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34963" y="5000625"/>
            <a:ext cx="35353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kumimoji="0" lang="en-US" sz="2200" b="1"/>
              <a:t>(a) Before exposure to light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813300" y="4975225"/>
            <a:ext cx="42846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(b) After a week’s exposure to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      natural daylight</a:t>
            </a:r>
            <a:endParaRPr kumimoji="0" lang="en-US" sz="2200" b="1">
              <a:solidFill>
                <a:srgbClr val="563A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2768600"/>
          </a:xfrm>
        </p:spPr>
        <p:txBody>
          <a:bodyPr/>
          <a:lstStyle/>
          <a:p>
            <a:pPr eaLnBrk="1" hangingPunct="1"/>
            <a:r>
              <a:rPr lang="en-US" sz="3000" smtClean="0"/>
              <a:t>Ethylene-insensitive mutants fail to undergo the triple response after exposure to ethylene</a:t>
            </a:r>
          </a:p>
          <a:p>
            <a:pPr eaLnBrk="1" hangingPunct="1"/>
            <a:r>
              <a:rPr lang="en-US" sz="3000" smtClean="0"/>
              <a:t>Other mutants undergo the triple response in air but do not respond to inhibitors of ethylene synthesis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80975"/>
            <a:ext cx="74818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4992688" y="188913"/>
            <a:ext cx="13160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 i="1"/>
              <a:t>ein</a:t>
            </a:r>
            <a:r>
              <a:rPr kumimoji="0" lang="en-US" sz="1800" b="1"/>
              <a:t> mutant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7031038" y="493713"/>
            <a:ext cx="13160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 i="1"/>
              <a:t>ctr</a:t>
            </a:r>
            <a:r>
              <a:rPr kumimoji="0" lang="en-US" sz="1800" b="1"/>
              <a:t> mutant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882650" y="6313488"/>
            <a:ext cx="13160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(a)</a:t>
            </a:r>
            <a:r>
              <a:rPr kumimoji="0" lang="en-US" sz="1800" b="1" i="1"/>
              <a:t> ein</a:t>
            </a:r>
            <a:r>
              <a:rPr kumimoji="0" lang="en-US" sz="1800" b="1"/>
              <a:t> mutant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4656138" y="6323013"/>
            <a:ext cx="15954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(b)</a:t>
            </a:r>
            <a:r>
              <a:rPr kumimoji="0" lang="en-US" sz="1800" b="1" i="1"/>
              <a:t> ctr</a:t>
            </a:r>
            <a:r>
              <a:rPr kumimoji="0" lang="en-US" sz="1800" b="1"/>
              <a:t> mutant</a:t>
            </a:r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 flipH="1">
            <a:off x="3170238" y="336550"/>
            <a:ext cx="1719262" cy="411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 flipV="1">
            <a:off x="6345238" y="776288"/>
            <a:ext cx="814387" cy="387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352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smtClean="0"/>
              <a:t>Senescence</a:t>
            </a:r>
          </a:p>
          <a:p>
            <a:pPr eaLnBrk="1" hangingPunct="1"/>
            <a:r>
              <a:rPr lang="en-US" sz="3000" b="1" smtClean="0"/>
              <a:t>Senescence </a:t>
            </a:r>
            <a:r>
              <a:rPr lang="en-US" sz="3000" smtClean="0"/>
              <a:t>is the programmed death of plant cells or organs</a:t>
            </a:r>
          </a:p>
          <a:p>
            <a:pPr eaLnBrk="1" hangingPunct="1"/>
            <a:r>
              <a:rPr lang="en-US" sz="3000" smtClean="0"/>
              <a:t>A burst of ethylene is associated with </a:t>
            </a:r>
            <a:r>
              <a:rPr lang="en-US" sz="3000" b="1" smtClean="0"/>
              <a:t>apoptosis</a:t>
            </a:r>
            <a:r>
              <a:rPr lang="en-US" sz="3000" smtClean="0"/>
              <a:t>, the programmed destruction of cells, organs, or whole plants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4986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b="1" smtClean="0"/>
              <a:t>Leaf Abscission</a:t>
            </a:r>
          </a:p>
          <a:p>
            <a:pPr eaLnBrk="1" hangingPunct="1"/>
            <a:r>
              <a:rPr lang="en-US" sz="3000" smtClean="0"/>
              <a:t>A change in the balance of auxin and ethylene controls leaf abscission, the process that occurs in autumn when a leaf falls</a:t>
            </a:r>
          </a:p>
          <a:p>
            <a:pPr eaLnBrk="1" hangingPunct="1">
              <a:buFontTx/>
              <a:buNone/>
            </a:pPr>
            <a:r>
              <a:rPr lang="en-US" sz="3000" b="1" smtClean="0"/>
              <a:t>Fruit Ripening</a:t>
            </a:r>
          </a:p>
          <a:p>
            <a:pPr eaLnBrk="1" hangingPunct="1"/>
            <a:r>
              <a:rPr lang="en-US" sz="3000" smtClean="0"/>
              <a:t>A burst of ethylene production in a fruit triggers the ripening process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6525"/>
            <a:ext cx="56642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Line 5"/>
          <p:cNvSpPr>
            <a:spLocks noChangeShapeType="1"/>
          </p:cNvSpPr>
          <p:nvPr/>
        </p:nvSpPr>
        <p:spPr bwMode="auto">
          <a:xfrm flipH="1">
            <a:off x="3446463" y="5405438"/>
            <a:ext cx="1350962" cy="51276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4970463" y="5334000"/>
            <a:ext cx="498475" cy="5794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6626225" y="2230438"/>
            <a:ext cx="13160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0.5 mm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2906713" y="5935663"/>
            <a:ext cx="1511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Protective layer</a:t>
            </a:r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6527800" y="2413000"/>
            <a:ext cx="0" cy="109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7358063" y="2403475"/>
            <a:ext cx="0" cy="109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2"/>
          <p:cNvSpPr>
            <a:spLocks noChangeShapeType="1"/>
          </p:cNvSpPr>
          <p:nvPr/>
        </p:nvSpPr>
        <p:spPr bwMode="auto">
          <a:xfrm>
            <a:off x="6523038" y="2463800"/>
            <a:ext cx="830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3"/>
          <p:cNvSpPr txBox="1">
            <a:spLocks noChangeArrowheads="1"/>
          </p:cNvSpPr>
          <p:nvPr/>
        </p:nvSpPr>
        <p:spPr bwMode="auto">
          <a:xfrm>
            <a:off x="3308350" y="6343650"/>
            <a:ext cx="5032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Stem</a:t>
            </a:r>
          </a:p>
        </p:txBody>
      </p:sp>
      <p:sp>
        <p:nvSpPr>
          <p:cNvPr id="48139" name="Text Box 14"/>
          <p:cNvSpPr txBox="1">
            <a:spLocks noChangeArrowheads="1"/>
          </p:cNvSpPr>
          <p:nvPr/>
        </p:nvSpPr>
        <p:spPr bwMode="auto">
          <a:xfrm>
            <a:off x="4892675" y="5938838"/>
            <a:ext cx="1511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Abscission layer</a:t>
            </a:r>
          </a:p>
        </p:txBody>
      </p:sp>
      <p:sp>
        <p:nvSpPr>
          <p:cNvPr id="48140" name="Text Box 15"/>
          <p:cNvSpPr txBox="1">
            <a:spLocks noChangeArrowheads="1"/>
          </p:cNvSpPr>
          <p:nvPr/>
        </p:nvSpPr>
        <p:spPr bwMode="auto">
          <a:xfrm>
            <a:off x="5713413" y="6354763"/>
            <a:ext cx="8112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Petiole</a:t>
            </a:r>
          </a:p>
        </p:txBody>
      </p:sp>
      <p:sp>
        <p:nvSpPr>
          <p:cNvPr id="48141" name="AutoShape 16"/>
          <p:cNvSpPr>
            <a:spLocks/>
          </p:cNvSpPr>
          <p:nvPr/>
        </p:nvSpPr>
        <p:spPr bwMode="auto">
          <a:xfrm rot="5429388">
            <a:off x="3449638" y="5173662"/>
            <a:ext cx="215900" cy="2092325"/>
          </a:xfrm>
          <a:prstGeom prst="rightBrace">
            <a:avLst>
              <a:gd name="adj1" fmla="val 8076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AutoShape 17"/>
          <p:cNvSpPr>
            <a:spLocks/>
          </p:cNvSpPr>
          <p:nvPr/>
        </p:nvSpPr>
        <p:spPr bwMode="auto">
          <a:xfrm rot="5400000">
            <a:off x="5903119" y="4914106"/>
            <a:ext cx="219075" cy="2614613"/>
          </a:xfrm>
          <a:prstGeom prst="rightBrace">
            <a:avLst>
              <a:gd name="adj1" fmla="val 99457"/>
              <a:gd name="adj2" fmla="val 5020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8"/>
          <p:cNvSpPr>
            <a:spLocks noChangeShapeType="1"/>
          </p:cNvSpPr>
          <p:nvPr/>
        </p:nvSpPr>
        <p:spPr bwMode="auto">
          <a:xfrm flipH="1">
            <a:off x="3436938" y="5405438"/>
            <a:ext cx="1350962" cy="512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Line 19"/>
          <p:cNvSpPr>
            <a:spLocks noChangeShapeType="1"/>
          </p:cNvSpPr>
          <p:nvPr/>
        </p:nvSpPr>
        <p:spPr bwMode="auto">
          <a:xfrm>
            <a:off x="4970463" y="5334000"/>
            <a:ext cx="498475" cy="579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8000"/>
          </a:xfrm>
        </p:spPr>
        <p:txBody>
          <a:bodyPr/>
          <a:lstStyle/>
          <a:p>
            <a:pPr eaLnBrk="1" hangingPunct="1"/>
            <a:r>
              <a:rPr lang="en-US" smtClean="0"/>
              <a:t>Responses to light are critical for plant success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57288"/>
            <a:ext cx="8534400" cy="2219325"/>
          </a:xfrm>
        </p:spPr>
        <p:txBody>
          <a:bodyPr/>
          <a:lstStyle/>
          <a:p>
            <a:pPr eaLnBrk="1" hangingPunct="1"/>
            <a:r>
              <a:rPr lang="en-US" sz="3000" smtClean="0"/>
              <a:t>Light cues many key events in plant growth and development</a:t>
            </a:r>
          </a:p>
          <a:p>
            <a:pPr eaLnBrk="1" hangingPunct="1"/>
            <a:r>
              <a:rPr lang="en-US" sz="3000" smtClean="0"/>
              <a:t>Effects of light on plant morphology are called </a:t>
            </a:r>
            <a:r>
              <a:rPr lang="en-US" sz="3000" b="1" smtClean="0"/>
              <a:t>photomorphogenesis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2050"/>
            <a:ext cx="8534400" cy="3889375"/>
          </a:xfrm>
        </p:spPr>
        <p:txBody>
          <a:bodyPr/>
          <a:lstStyle/>
          <a:p>
            <a:pPr eaLnBrk="1" hangingPunct="1"/>
            <a:r>
              <a:rPr lang="en-US" sz="3000" smtClean="0"/>
              <a:t>Plants detect not only presence of light but also its direction, intensity, and wavelength (color)</a:t>
            </a:r>
          </a:p>
          <a:p>
            <a:pPr eaLnBrk="1" hangingPunct="1"/>
            <a:r>
              <a:rPr lang="en-US" sz="3000" smtClean="0"/>
              <a:t>A graph called an </a:t>
            </a:r>
            <a:r>
              <a:rPr lang="en-US" sz="3000" b="1" smtClean="0"/>
              <a:t>action spectrum </a:t>
            </a:r>
            <a:r>
              <a:rPr lang="en-US" sz="3000" smtClean="0"/>
              <a:t>depicts relative response of a process to different wavelengths</a:t>
            </a:r>
          </a:p>
          <a:p>
            <a:pPr eaLnBrk="1" hangingPunct="1"/>
            <a:r>
              <a:rPr lang="en-US" sz="3000" smtClean="0"/>
              <a:t>Action spectra are useful in studying any process that depends on light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6525"/>
            <a:ext cx="50292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 rot="-5400000">
            <a:off x="1246981" y="1362870"/>
            <a:ext cx="2371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Phototropic effectiveness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4005263" y="179388"/>
            <a:ext cx="7413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436 nm</a:t>
            </a:r>
          </a:p>
        </p:txBody>
      </p:sp>
      <p:sp>
        <p:nvSpPr>
          <p:cNvPr id="51205" name="Line 8"/>
          <p:cNvSpPr>
            <a:spLocks noChangeShapeType="1"/>
          </p:cNvSpPr>
          <p:nvPr/>
        </p:nvSpPr>
        <p:spPr bwMode="auto">
          <a:xfrm flipV="1">
            <a:off x="3656013" y="260350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2608263" y="153988"/>
            <a:ext cx="2714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1.0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2608263" y="714375"/>
            <a:ext cx="2714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0.8</a:t>
            </a: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2601913" y="1268413"/>
            <a:ext cx="2714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0.6</a:t>
            </a:r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2601913" y="1789113"/>
            <a:ext cx="2714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0.4</a:t>
            </a:r>
          </a:p>
        </p:txBody>
      </p:sp>
      <p:sp>
        <p:nvSpPr>
          <p:cNvPr id="51210" name="Text Box 13"/>
          <p:cNvSpPr txBox="1">
            <a:spLocks noChangeArrowheads="1"/>
          </p:cNvSpPr>
          <p:nvPr/>
        </p:nvSpPr>
        <p:spPr bwMode="auto">
          <a:xfrm>
            <a:off x="2603500" y="2339975"/>
            <a:ext cx="2714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0.2</a:t>
            </a: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2759075" y="2774950"/>
            <a:ext cx="1317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0</a:t>
            </a: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3016250" y="2935288"/>
            <a:ext cx="2968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400</a:t>
            </a:r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3549650" y="2940050"/>
            <a:ext cx="296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450</a:t>
            </a: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4100513" y="2930525"/>
            <a:ext cx="2968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500</a:t>
            </a:r>
          </a:p>
        </p:txBody>
      </p:sp>
      <p:sp>
        <p:nvSpPr>
          <p:cNvPr id="51215" name="Text Box 18"/>
          <p:cNvSpPr txBox="1">
            <a:spLocks noChangeArrowheads="1"/>
          </p:cNvSpPr>
          <p:nvPr/>
        </p:nvSpPr>
        <p:spPr bwMode="auto">
          <a:xfrm>
            <a:off x="4657725" y="2935288"/>
            <a:ext cx="2968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550</a:t>
            </a:r>
          </a:p>
        </p:txBody>
      </p:sp>
      <p:sp>
        <p:nvSpPr>
          <p:cNvPr id="51216" name="Text Box 19"/>
          <p:cNvSpPr txBox="1">
            <a:spLocks noChangeArrowheads="1"/>
          </p:cNvSpPr>
          <p:nvPr/>
        </p:nvSpPr>
        <p:spPr bwMode="auto">
          <a:xfrm>
            <a:off x="5197475" y="2944813"/>
            <a:ext cx="2968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600</a:t>
            </a:r>
          </a:p>
        </p:txBody>
      </p:sp>
      <p:sp>
        <p:nvSpPr>
          <p:cNvPr id="51217" name="Text Box 20"/>
          <p:cNvSpPr txBox="1">
            <a:spLocks noChangeArrowheads="1"/>
          </p:cNvSpPr>
          <p:nvPr/>
        </p:nvSpPr>
        <p:spPr bwMode="auto">
          <a:xfrm>
            <a:off x="5734050" y="2940050"/>
            <a:ext cx="296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650</a:t>
            </a:r>
          </a:p>
        </p:txBody>
      </p:sp>
      <p:sp>
        <p:nvSpPr>
          <p:cNvPr id="51218" name="Text Box 21"/>
          <p:cNvSpPr txBox="1">
            <a:spLocks noChangeArrowheads="1"/>
          </p:cNvSpPr>
          <p:nvPr/>
        </p:nvSpPr>
        <p:spPr bwMode="auto">
          <a:xfrm>
            <a:off x="6267450" y="2940050"/>
            <a:ext cx="2968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700</a:t>
            </a:r>
          </a:p>
        </p:txBody>
      </p:sp>
      <p:sp>
        <p:nvSpPr>
          <p:cNvPr id="51219" name="Text Box 22"/>
          <p:cNvSpPr txBox="1">
            <a:spLocks noChangeArrowheads="1"/>
          </p:cNvSpPr>
          <p:nvPr/>
        </p:nvSpPr>
        <p:spPr bwMode="auto">
          <a:xfrm>
            <a:off x="4229100" y="3316288"/>
            <a:ext cx="14605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Wavelength (nm)</a:t>
            </a:r>
          </a:p>
        </p:txBody>
      </p:sp>
      <p:sp>
        <p:nvSpPr>
          <p:cNvPr id="51220" name="Text Box 23"/>
          <p:cNvSpPr txBox="1">
            <a:spLocks noChangeArrowheads="1"/>
          </p:cNvSpPr>
          <p:nvPr/>
        </p:nvSpPr>
        <p:spPr bwMode="auto">
          <a:xfrm>
            <a:off x="2105025" y="3713163"/>
            <a:ext cx="41592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(a) Action spectrum for blue-light phototropism</a:t>
            </a:r>
          </a:p>
        </p:txBody>
      </p:sp>
      <p:sp>
        <p:nvSpPr>
          <p:cNvPr id="51221" name="Text Box 24"/>
          <p:cNvSpPr txBox="1">
            <a:spLocks noChangeArrowheads="1"/>
          </p:cNvSpPr>
          <p:nvPr/>
        </p:nvSpPr>
        <p:spPr bwMode="auto">
          <a:xfrm>
            <a:off x="2473325" y="4221163"/>
            <a:ext cx="6223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Light</a:t>
            </a:r>
          </a:p>
        </p:txBody>
      </p:sp>
      <p:sp>
        <p:nvSpPr>
          <p:cNvPr id="51222" name="Text Box 25"/>
          <p:cNvSpPr txBox="1">
            <a:spLocks noChangeArrowheads="1"/>
          </p:cNvSpPr>
          <p:nvPr/>
        </p:nvSpPr>
        <p:spPr bwMode="auto">
          <a:xfrm>
            <a:off x="2143125" y="4926013"/>
            <a:ext cx="11366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Time = 0 min</a:t>
            </a:r>
          </a:p>
        </p:txBody>
      </p:sp>
      <p:sp>
        <p:nvSpPr>
          <p:cNvPr id="51223" name="Text Box 26"/>
          <p:cNvSpPr txBox="1">
            <a:spLocks noChangeArrowheads="1"/>
          </p:cNvSpPr>
          <p:nvPr/>
        </p:nvSpPr>
        <p:spPr bwMode="auto">
          <a:xfrm>
            <a:off x="2181225" y="5834063"/>
            <a:ext cx="12382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Time = 90 min</a:t>
            </a:r>
          </a:p>
        </p:txBody>
      </p:sp>
      <p:sp>
        <p:nvSpPr>
          <p:cNvPr id="51224" name="Text Box 27"/>
          <p:cNvSpPr txBox="1">
            <a:spLocks noChangeArrowheads="1"/>
          </p:cNvSpPr>
          <p:nvPr/>
        </p:nvSpPr>
        <p:spPr bwMode="auto">
          <a:xfrm>
            <a:off x="2098675" y="6335713"/>
            <a:ext cx="41592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(b) Coleoptile response to light colors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995363"/>
            <a:ext cx="8534400" cy="5608637"/>
          </a:xfrm>
        </p:spPr>
        <p:txBody>
          <a:bodyPr/>
          <a:lstStyle/>
          <a:p>
            <a:pPr eaLnBrk="1" hangingPunct="1"/>
            <a:r>
              <a:rPr lang="en-US" sz="3000" smtClean="0"/>
              <a:t>There are two major classes of light receptors: </a:t>
            </a:r>
            <a:r>
              <a:rPr lang="en-US" sz="3000" b="1" smtClean="0"/>
              <a:t>blue-light photoreceptors </a:t>
            </a:r>
            <a:r>
              <a:rPr lang="en-US" sz="3000" smtClean="0"/>
              <a:t>and </a:t>
            </a:r>
            <a:r>
              <a:rPr lang="en-US" sz="3000" b="1" smtClean="0"/>
              <a:t>phytochromes</a:t>
            </a:r>
          </a:p>
          <a:p>
            <a:pPr eaLnBrk="1" hangingPunct="1"/>
            <a:r>
              <a:rPr lang="en-US" sz="3000" smtClean="0"/>
              <a:t>Various blue-light photoreceptors control hypocotyl elongation, stomatal opening, and phototropism</a:t>
            </a:r>
          </a:p>
          <a:p>
            <a:pPr eaLnBrk="1" hangingPunct="1"/>
            <a:r>
              <a:rPr lang="en-US" sz="3000" smtClean="0"/>
              <a:t>Phytochromes are pigments that regulate many of a plant’s responses to light throughout its life</a:t>
            </a:r>
          </a:p>
          <a:p>
            <a:pPr eaLnBrk="1" hangingPunct="1"/>
            <a:r>
              <a:rPr lang="en-US" sz="3000" smtClean="0"/>
              <a:t>These responses include seed germination and shade avoidance</a:t>
            </a:r>
            <a:endParaRPr lang="en-US" sz="3000" b="1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Blue-Light Photoreceptors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Biological Clocks and Circadian Rhythms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2050"/>
            <a:ext cx="8534400" cy="2676525"/>
          </a:xfrm>
        </p:spPr>
        <p:txBody>
          <a:bodyPr/>
          <a:lstStyle/>
          <a:p>
            <a:pPr eaLnBrk="1" hangingPunct="1"/>
            <a:r>
              <a:rPr lang="en-US" sz="3000" smtClean="0"/>
              <a:t>Many plant processes oscillate during the day</a:t>
            </a:r>
          </a:p>
          <a:p>
            <a:pPr eaLnBrk="1" hangingPunct="1"/>
            <a:r>
              <a:rPr lang="en-US" sz="3000" smtClean="0"/>
              <a:t>Many legumes lower their leaves in the evening and raise them in the morning, even when kept under constant light or dark conditions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0875"/>
            <a:ext cx="85725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112838" y="873125"/>
            <a:ext cx="9699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CELL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WALL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021138" y="860425"/>
            <a:ext cx="23288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CYTOPLASM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671638" y="1927225"/>
            <a:ext cx="1643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Reception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4237038" y="1914525"/>
            <a:ext cx="18716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Transduction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7119938" y="1914525"/>
            <a:ext cx="18716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Response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62338" y="2997200"/>
            <a:ext cx="2849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Relay proteins and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3373438" y="3644900"/>
            <a:ext cx="2849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second messengers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959600" y="3022600"/>
            <a:ext cx="14779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Activation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of cellular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responses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19" name="Text Box 14"/>
          <p:cNvSpPr txBox="1">
            <a:spLocks noChangeArrowheads="1"/>
          </p:cNvSpPr>
          <p:nvPr/>
        </p:nvSpPr>
        <p:spPr bwMode="auto">
          <a:xfrm>
            <a:off x="520700" y="4940300"/>
            <a:ext cx="1998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Hormone or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environmental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stimulus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1430338" y="4276725"/>
            <a:ext cx="1643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Receptor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4364038" y="5572125"/>
            <a:ext cx="26336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Plasma membrane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3556000" y="57023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 flipH="1">
            <a:off x="1968500" y="3886200"/>
            <a:ext cx="26670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9"/>
          <p:cNvSpPr>
            <a:spLocks noChangeArrowheads="1"/>
          </p:cNvSpPr>
          <p:nvPr/>
        </p:nvSpPr>
        <p:spPr bwMode="auto">
          <a:xfrm>
            <a:off x="1244600" y="1905000"/>
            <a:ext cx="327025" cy="3175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1319213" y="1917700"/>
            <a:ext cx="163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>
                <a:solidFill>
                  <a:schemeClr val="bg1"/>
                </a:solidFill>
              </a:rPr>
              <a:t>1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26" name="Oval 21"/>
          <p:cNvSpPr>
            <a:spLocks noChangeArrowheads="1"/>
          </p:cNvSpPr>
          <p:nvPr/>
        </p:nvSpPr>
        <p:spPr bwMode="auto">
          <a:xfrm>
            <a:off x="3816350" y="1908175"/>
            <a:ext cx="327025" cy="3175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3897313" y="1920875"/>
            <a:ext cx="163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>
                <a:solidFill>
                  <a:schemeClr val="bg1"/>
                </a:solidFill>
              </a:rPr>
              <a:t>2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28" name="Oval 23"/>
          <p:cNvSpPr>
            <a:spLocks noChangeArrowheads="1"/>
          </p:cNvSpPr>
          <p:nvPr/>
        </p:nvSpPr>
        <p:spPr bwMode="auto">
          <a:xfrm>
            <a:off x="6756400" y="1908175"/>
            <a:ext cx="327025" cy="31750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6837363" y="1920875"/>
            <a:ext cx="163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>
                <a:solidFill>
                  <a:schemeClr val="bg1"/>
                </a:solidFill>
              </a:rPr>
              <a:t>3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757238" y="4716463"/>
            <a:ext cx="101600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20775"/>
            <a:ext cx="8542337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1839913" y="5238750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300" b="1"/>
              <a:t>Noon</a:t>
            </a:r>
            <a:endParaRPr kumimoji="0" lang="en-US" sz="2300" b="1">
              <a:solidFill>
                <a:schemeClr val="bg1"/>
              </a:solidFill>
            </a:endParaRP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6170613" y="5219700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300" b="1"/>
              <a:t>Midnight</a:t>
            </a:r>
            <a:endParaRPr kumimoji="0" lang="en-US" sz="23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4346575"/>
          </a:xfrm>
        </p:spPr>
        <p:txBody>
          <a:bodyPr/>
          <a:lstStyle/>
          <a:p>
            <a:pPr eaLnBrk="1" hangingPunct="1"/>
            <a:r>
              <a:rPr lang="en-US" sz="3000" b="1" smtClean="0"/>
              <a:t>Circadian rhythms </a:t>
            </a:r>
            <a:r>
              <a:rPr lang="en-US" sz="3000" smtClean="0"/>
              <a:t>are cycles that are about 24 hours long and are governed by an internal “clock”</a:t>
            </a:r>
          </a:p>
          <a:p>
            <a:pPr eaLnBrk="1" hangingPunct="1"/>
            <a:r>
              <a:rPr lang="en-US" sz="3000" smtClean="0"/>
              <a:t>Circadian rhythms can be entrained to exactly 24 hours by the day/night cycle</a:t>
            </a:r>
          </a:p>
          <a:p>
            <a:pPr eaLnBrk="1" hangingPunct="1"/>
            <a:r>
              <a:rPr lang="en-US" sz="3000" smtClean="0"/>
              <a:t>The clock may depend on synthesis of a protein regulated through feedback control and may be common to all eukaryotes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The Effect of Light on the Biological Clock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1463675"/>
          </a:xfrm>
        </p:spPr>
        <p:txBody>
          <a:bodyPr/>
          <a:lstStyle/>
          <a:p>
            <a:pPr eaLnBrk="1" hangingPunct="1"/>
            <a:r>
              <a:rPr lang="en-US" sz="3000" smtClean="0"/>
              <a:t>Phytochrome conversion marks sunrise and sunset, providing the biological clock with environmental cues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Photoperiodism and Responses to Seasons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2676525"/>
          </a:xfrm>
        </p:spPr>
        <p:txBody>
          <a:bodyPr/>
          <a:lstStyle/>
          <a:p>
            <a:pPr eaLnBrk="1" hangingPunct="1"/>
            <a:r>
              <a:rPr lang="en-US" sz="3000" smtClean="0"/>
              <a:t>Photoperiod, the relative lengths of night and day, is the environmental stimulus plants use most often to detect the time of year</a:t>
            </a:r>
          </a:p>
          <a:p>
            <a:pPr eaLnBrk="1" hangingPunct="1"/>
            <a:r>
              <a:rPr lang="en-US" sz="3000" b="1" smtClean="0"/>
              <a:t>Photoperiodism </a:t>
            </a:r>
            <a:r>
              <a:rPr lang="en-US" sz="3000" smtClean="0"/>
              <a:t>is a physiological response to photoperiod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Photoperiodism and Control of Flowering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533717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3000" smtClean="0"/>
              <a:t>Some processes, including flowering in many species, require a certain photoperiod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Plants that flower when a light period is shorter than a critical length are called </a:t>
            </a:r>
            <a:r>
              <a:rPr lang="en-US" sz="3000" b="1" smtClean="0"/>
              <a:t>short-day plants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Plants that flower when a light period is longer than a certain number of hours are called </a:t>
            </a:r>
            <a:r>
              <a:rPr lang="en-US" sz="3000" b="1" smtClean="0"/>
              <a:t>long-day plants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Flowering in </a:t>
            </a:r>
            <a:r>
              <a:rPr lang="en-US" sz="3000" b="1" smtClean="0"/>
              <a:t>day-neutral plants </a:t>
            </a:r>
            <a:r>
              <a:rPr lang="en-US" sz="3000" smtClean="0"/>
              <a:t>is controlled by plant maturity, not photoperiod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1169988"/>
            <a:ext cx="8534400" cy="3225800"/>
          </a:xfrm>
        </p:spPr>
        <p:txBody>
          <a:bodyPr/>
          <a:lstStyle/>
          <a:p>
            <a:pPr eaLnBrk="1" hangingPunct="1">
              <a:buFont typeface="Times" pitchFamily="48" charset="0"/>
              <a:buChar char="•"/>
            </a:pPr>
            <a:r>
              <a:rPr lang="en-US" sz="3000" smtClean="0"/>
              <a:t>Short-day plants are governed by whether the critical night length sets a minimum number of hours of darkness</a:t>
            </a:r>
          </a:p>
          <a:p>
            <a:pPr eaLnBrk="1" hangingPunct="1">
              <a:buFont typeface="Times" pitchFamily="48" charset="0"/>
              <a:buChar char="•"/>
            </a:pPr>
            <a:r>
              <a:rPr lang="en-US" sz="3000" smtClean="0"/>
              <a:t>Long-day plants are governed by whether the critical night length sets a maximum number of hours of darkness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0175"/>
            <a:ext cx="58467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10"/>
          <p:cNvSpPr txBox="1">
            <a:spLocks noChangeArrowheads="1"/>
          </p:cNvSpPr>
          <p:nvPr/>
        </p:nvSpPr>
        <p:spPr bwMode="auto">
          <a:xfrm>
            <a:off x="2524125" y="192088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24 hours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60420" name="Text Box 11"/>
          <p:cNvSpPr txBox="1">
            <a:spLocks noChangeArrowheads="1"/>
          </p:cNvSpPr>
          <p:nvPr/>
        </p:nvSpPr>
        <p:spPr bwMode="auto">
          <a:xfrm>
            <a:off x="1685925" y="2611438"/>
            <a:ext cx="1225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Light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60421" name="Text Box 12"/>
          <p:cNvSpPr txBox="1">
            <a:spLocks noChangeArrowheads="1"/>
          </p:cNvSpPr>
          <p:nvPr/>
        </p:nvSpPr>
        <p:spPr bwMode="auto">
          <a:xfrm>
            <a:off x="1795463" y="3035300"/>
            <a:ext cx="12255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Critical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dark period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60422" name="Text Box 13"/>
          <p:cNvSpPr txBox="1">
            <a:spLocks noChangeArrowheads="1"/>
          </p:cNvSpPr>
          <p:nvPr/>
        </p:nvSpPr>
        <p:spPr bwMode="auto">
          <a:xfrm>
            <a:off x="3060700" y="2616200"/>
            <a:ext cx="5857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Flash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of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light</a:t>
            </a:r>
          </a:p>
        </p:txBody>
      </p:sp>
      <p:sp>
        <p:nvSpPr>
          <p:cNvPr id="60423" name="Text Box 14"/>
          <p:cNvSpPr txBox="1">
            <a:spLocks noChangeArrowheads="1"/>
          </p:cNvSpPr>
          <p:nvPr/>
        </p:nvSpPr>
        <p:spPr bwMode="auto">
          <a:xfrm>
            <a:off x="3832225" y="2646363"/>
            <a:ext cx="1225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Darkness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60424" name="Line 15"/>
          <p:cNvSpPr>
            <a:spLocks noChangeShapeType="1"/>
          </p:cNvSpPr>
          <p:nvPr/>
        </p:nvSpPr>
        <p:spPr bwMode="auto">
          <a:xfrm>
            <a:off x="1922463" y="2370138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16"/>
          <p:cNvSpPr>
            <a:spLocks noChangeShapeType="1"/>
          </p:cNvSpPr>
          <p:nvPr/>
        </p:nvSpPr>
        <p:spPr bwMode="auto">
          <a:xfrm>
            <a:off x="3382963" y="23749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17"/>
          <p:cNvSpPr>
            <a:spLocks noChangeShapeType="1"/>
          </p:cNvSpPr>
          <p:nvPr/>
        </p:nvSpPr>
        <p:spPr bwMode="auto">
          <a:xfrm>
            <a:off x="3881438" y="2371725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8"/>
          <p:cNvSpPr>
            <a:spLocks noChangeShapeType="1"/>
          </p:cNvSpPr>
          <p:nvPr/>
        </p:nvSpPr>
        <p:spPr bwMode="auto">
          <a:xfrm flipV="1">
            <a:off x="2511425" y="3006725"/>
            <a:ext cx="396875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Text Box 19"/>
          <p:cNvSpPr txBox="1">
            <a:spLocks noChangeArrowheads="1"/>
          </p:cNvSpPr>
          <p:nvPr/>
        </p:nvSpPr>
        <p:spPr bwMode="auto">
          <a:xfrm>
            <a:off x="4949825" y="901700"/>
            <a:ext cx="256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Times" pitchFamily="48" charset="0"/>
              <a:buNone/>
            </a:pPr>
            <a:r>
              <a:rPr kumimoji="0" lang="en-US" sz="1500" b="1"/>
              <a:t>(a) Short-day (long-night) </a:t>
            </a:r>
          </a:p>
          <a:p>
            <a:pPr>
              <a:lnSpc>
                <a:spcPct val="90000"/>
              </a:lnSpc>
              <a:buFont typeface="Times" pitchFamily="48" charset="0"/>
              <a:buNone/>
            </a:pPr>
            <a:r>
              <a:rPr kumimoji="0" lang="en-US" sz="1500" b="1"/>
              <a:t>      plant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60429" name="Text Box 20"/>
          <p:cNvSpPr txBox="1">
            <a:spLocks noChangeArrowheads="1"/>
          </p:cNvSpPr>
          <p:nvPr/>
        </p:nvSpPr>
        <p:spPr bwMode="auto">
          <a:xfrm>
            <a:off x="3065463" y="5916613"/>
            <a:ext cx="5857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Flash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of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500" b="1"/>
              <a:t>light</a:t>
            </a:r>
          </a:p>
        </p:txBody>
      </p:sp>
      <p:sp>
        <p:nvSpPr>
          <p:cNvPr id="60430" name="Line 21"/>
          <p:cNvSpPr>
            <a:spLocks noChangeShapeType="1"/>
          </p:cNvSpPr>
          <p:nvPr/>
        </p:nvSpPr>
        <p:spPr bwMode="auto">
          <a:xfrm>
            <a:off x="3390900" y="5691188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22"/>
          <p:cNvSpPr txBox="1">
            <a:spLocks noChangeArrowheads="1"/>
          </p:cNvSpPr>
          <p:nvPr/>
        </p:nvSpPr>
        <p:spPr bwMode="auto">
          <a:xfrm>
            <a:off x="5021263" y="3871913"/>
            <a:ext cx="256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Times" pitchFamily="48" charset="0"/>
              <a:buNone/>
            </a:pPr>
            <a:r>
              <a:rPr kumimoji="0" lang="en-US" sz="1500" b="1"/>
              <a:t>(b) Long-day (short-night) </a:t>
            </a:r>
          </a:p>
          <a:p>
            <a:pPr>
              <a:lnSpc>
                <a:spcPct val="90000"/>
              </a:lnSpc>
              <a:buFont typeface="Times" pitchFamily="48" charset="0"/>
              <a:buNone/>
            </a:pPr>
            <a:r>
              <a:rPr kumimoji="0" lang="en-US" sz="1500" b="1"/>
              <a:t>      plant</a:t>
            </a:r>
            <a:endParaRPr kumimoji="0" lang="en-US" sz="1500" b="1">
              <a:solidFill>
                <a:schemeClr val="bg1"/>
              </a:solidFill>
            </a:endParaRPr>
          </a:p>
        </p:txBody>
      </p:sp>
      <p:sp>
        <p:nvSpPr>
          <p:cNvPr id="60432" name="Line 23"/>
          <p:cNvSpPr>
            <a:spLocks noChangeShapeType="1"/>
          </p:cNvSpPr>
          <p:nvPr/>
        </p:nvSpPr>
        <p:spPr bwMode="auto">
          <a:xfrm>
            <a:off x="1693863" y="185738"/>
            <a:ext cx="0" cy="233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24"/>
          <p:cNvSpPr>
            <a:spLocks noChangeShapeType="1"/>
          </p:cNvSpPr>
          <p:nvPr/>
        </p:nvSpPr>
        <p:spPr bwMode="auto">
          <a:xfrm>
            <a:off x="1693863" y="296863"/>
            <a:ext cx="78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25"/>
          <p:cNvSpPr>
            <a:spLocks noChangeShapeType="1"/>
          </p:cNvSpPr>
          <p:nvPr/>
        </p:nvSpPr>
        <p:spPr bwMode="auto">
          <a:xfrm>
            <a:off x="4010025" y="180975"/>
            <a:ext cx="0" cy="233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26"/>
          <p:cNvSpPr>
            <a:spLocks noChangeShapeType="1"/>
          </p:cNvSpPr>
          <p:nvPr/>
        </p:nvSpPr>
        <p:spPr bwMode="auto">
          <a:xfrm>
            <a:off x="3352800" y="296863"/>
            <a:ext cx="6429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2676525"/>
          </a:xfrm>
        </p:spPr>
        <p:txBody>
          <a:bodyPr/>
          <a:lstStyle/>
          <a:p>
            <a:pPr eaLnBrk="1" hangingPunct="1"/>
            <a:r>
              <a:rPr lang="en-US" sz="3000" smtClean="0"/>
              <a:t>Red light can interrupt the nighttime portion of the photoperiod</a:t>
            </a:r>
          </a:p>
          <a:p>
            <a:pPr eaLnBrk="1" hangingPunct="1"/>
            <a:r>
              <a:rPr lang="en-US" sz="3000" smtClean="0"/>
              <a:t>Action spectra and photoreversibility experiments show that phytochrome is the pigment that receives red light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30175"/>
            <a:ext cx="701198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2447925" y="220663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700" b="1"/>
              <a:t>24 hours</a:t>
            </a:r>
            <a:endParaRPr kumimoji="0" lang="en-US" sz="1700" b="1">
              <a:solidFill>
                <a:schemeClr val="bg1"/>
              </a:solidFill>
            </a:endParaRPr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3775075" y="2886075"/>
            <a:ext cx="5857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R</a:t>
            </a:r>
          </a:p>
        </p:txBody>
      </p:sp>
      <p:sp>
        <p:nvSpPr>
          <p:cNvPr id="62469" name="Line 8"/>
          <p:cNvSpPr>
            <a:spLocks noChangeShapeType="1"/>
          </p:cNvSpPr>
          <p:nvPr/>
        </p:nvSpPr>
        <p:spPr bwMode="auto">
          <a:xfrm>
            <a:off x="1125538" y="204788"/>
            <a:ext cx="0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9"/>
          <p:cNvSpPr>
            <a:spLocks noChangeShapeType="1"/>
          </p:cNvSpPr>
          <p:nvPr/>
        </p:nvSpPr>
        <p:spPr bwMode="auto">
          <a:xfrm>
            <a:off x="1125538" y="336550"/>
            <a:ext cx="1303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Line 10"/>
          <p:cNvSpPr>
            <a:spLocks noChangeShapeType="1"/>
          </p:cNvSpPr>
          <p:nvPr/>
        </p:nvSpPr>
        <p:spPr bwMode="auto">
          <a:xfrm>
            <a:off x="4703763" y="200025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Line 11"/>
          <p:cNvSpPr>
            <a:spLocks noChangeShapeType="1"/>
          </p:cNvSpPr>
          <p:nvPr/>
        </p:nvSpPr>
        <p:spPr bwMode="auto">
          <a:xfrm flipV="1">
            <a:off x="3395663" y="341313"/>
            <a:ext cx="12906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3787775" y="3817938"/>
            <a:ext cx="5857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RFR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3783013" y="4752975"/>
            <a:ext cx="5857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RFRR</a:t>
            </a:r>
          </a:p>
        </p:txBody>
      </p:sp>
      <p:sp>
        <p:nvSpPr>
          <p:cNvPr id="62475" name="Text Box 14"/>
          <p:cNvSpPr txBox="1">
            <a:spLocks noChangeArrowheads="1"/>
          </p:cNvSpPr>
          <p:nvPr/>
        </p:nvSpPr>
        <p:spPr bwMode="auto">
          <a:xfrm>
            <a:off x="3786188" y="5689600"/>
            <a:ext cx="7048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400" b="1"/>
              <a:t>RFRRFR</a:t>
            </a:r>
          </a:p>
        </p:txBody>
      </p:sp>
      <p:sp>
        <p:nvSpPr>
          <p:cNvPr id="62476" name="Text Box 15"/>
          <p:cNvSpPr txBox="1">
            <a:spLocks noChangeArrowheads="1"/>
          </p:cNvSpPr>
          <p:nvPr/>
        </p:nvSpPr>
        <p:spPr bwMode="auto">
          <a:xfrm>
            <a:off x="2836863" y="6140450"/>
            <a:ext cx="214788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Critical dark period</a:t>
            </a:r>
          </a:p>
        </p:txBody>
      </p:sp>
      <p:sp>
        <p:nvSpPr>
          <p:cNvPr id="62477" name="Line 16"/>
          <p:cNvSpPr>
            <a:spLocks noChangeShapeType="1"/>
          </p:cNvSpPr>
          <p:nvPr/>
        </p:nvSpPr>
        <p:spPr bwMode="auto">
          <a:xfrm>
            <a:off x="4716463" y="5918200"/>
            <a:ext cx="0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7"/>
          <p:cNvSpPr>
            <a:spLocks noChangeShapeType="1"/>
          </p:cNvSpPr>
          <p:nvPr/>
        </p:nvSpPr>
        <p:spPr bwMode="auto">
          <a:xfrm>
            <a:off x="3035300" y="5989638"/>
            <a:ext cx="1671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Text Box 18"/>
          <p:cNvSpPr txBox="1">
            <a:spLocks noChangeArrowheads="1"/>
          </p:cNvSpPr>
          <p:nvPr/>
        </p:nvSpPr>
        <p:spPr bwMode="auto">
          <a:xfrm>
            <a:off x="5291138" y="5800725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Short-day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(long-night)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plant</a:t>
            </a:r>
          </a:p>
        </p:txBody>
      </p:sp>
      <p:sp>
        <p:nvSpPr>
          <p:cNvPr id="62480" name="Text Box 19"/>
          <p:cNvSpPr txBox="1">
            <a:spLocks noChangeArrowheads="1"/>
          </p:cNvSpPr>
          <p:nvPr/>
        </p:nvSpPr>
        <p:spPr bwMode="auto">
          <a:xfrm>
            <a:off x="6778625" y="5791200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Long-day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(short-night)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plant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4570412"/>
          </a:xfrm>
        </p:spPr>
        <p:txBody>
          <a:bodyPr/>
          <a:lstStyle/>
          <a:p>
            <a:pPr eaLnBrk="1" hangingPunct="1"/>
            <a:r>
              <a:rPr lang="en-US" sz="3000" smtClean="0"/>
              <a:t>Some plants flower after only a single exposure to the required photoperiod</a:t>
            </a:r>
          </a:p>
          <a:p>
            <a:pPr eaLnBrk="1" hangingPunct="1"/>
            <a:r>
              <a:rPr lang="en-US" sz="3000" smtClean="0"/>
              <a:t>Other plants need several successive days of the required photoperiod</a:t>
            </a:r>
          </a:p>
          <a:p>
            <a:pPr eaLnBrk="1" hangingPunct="1"/>
            <a:r>
              <a:rPr lang="en-US" sz="3000" smtClean="0"/>
              <a:t>Still others need an environmental stimulus in addition to the required photoperiod</a:t>
            </a:r>
          </a:p>
          <a:p>
            <a:pPr lvl="1" eaLnBrk="1" hangingPunct="1">
              <a:buFont typeface="Arial" pitchFamily="34" charset="0"/>
              <a:buChar char="–"/>
            </a:pPr>
            <a:r>
              <a:rPr lang="en-US" smtClean="0"/>
              <a:t>For example, </a:t>
            </a:r>
            <a:r>
              <a:rPr lang="en-US" b="1" smtClean="0"/>
              <a:t>vernalization </a:t>
            </a:r>
            <a:r>
              <a:rPr lang="en-US" smtClean="0"/>
              <a:t>is a pretreatment with cold to induce flowering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Reception and Transduction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3924300"/>
          </a:xfrm>
        </p:spPr>
        <p:txBody>
          <a:bodyPr/>
          <a:lstStyle/>
          <a:p>
            <a:pPr eaLnBrk="1" hangingPunct="1"/>
            <a:r>
              <a:rPr lang="en-US" sz="3000" smtClean="0"/>
              <a:t>Internal and external signals are detected by receptors, proteins that change in response to specific stimuli</a:t>
            </a:r>
          </a:p>
          <a:p>
            <a:pPr eaLnBrk="1" hangingPunct="1"/>
            <a:r>
              <a:rPr lang="en-US" sz="3000" b="1" smtClean="0"/>
              <a:t>Second messengers </a:t>
            </a:r>
            <a:r>
              <a:rPr lang="en-US" sz="3000" smtClean="0"/>
              <a:t>transfer and amplify signals from receptors to proteins that cause responses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A Flowering Hormone?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2219325"/>
          </a:xfrm>
        </p:spPr>
        <p:txBody>
          <a:bodyPr/>
          <a:lstStyle/>
          <a:p>
            <a:pPr eaLnBrk="1" hangingPunct="1"/>
            <a:r>
              <a:rPr lang="en-US" sz="3000" smtClean="0"/>
              <a:t>The flowering signal, not yet chemically identified, is called </a:t>
            </a:r>
            <a:r>
              <a:rPr lang="en-US" sz="3000" b="1" smtClean="0"/>
              <a:t>florigen</a:t>
            </a:r>
          </a:p>
          <a:p>
            <a:pPr eaLnBrk="1" hangingPunct="1"/>
            <a:r>
              <a:rPr lang="en-US" sz="3000" smtClean="0"/>
              <a:t>Florigen may be a macromolecule governed by the </a:t>
            </a:r>
            <a:r>
              <a:rPr lang="en-US" sz="3000" i="1" smtClean="0"/>
              <a:t>CONSTANS </a:t>
            </a:r>
            <a:r>
              <a:rPr lang="en-US" sz="3000" smtClean="0"/>
              <a:t>gene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06375"/>
            <a:ext cx="75549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1338263" y="293688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000" b="1"/>
              <a:t>24 hours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5540" name="Line 7"/>
          <p:cNvSpPr>
            <a:spLocks noChangeShapeType="1"/>
          </p:cNvSpPr>
          <p:nvPr/>
        </p:nvSpPr>
        <p:spPr bwMode="auto">
          <a:xfrm>
            <a:off x="871538" y="280988"/>
            <a:ext cx="0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866775" y="433388"/>
            <a:ext cx="439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2903538" y="2176463"/>
            <a:ext cx="10144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Graft</a:t>
            </a: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1168400" y="5708650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Short-day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plant</a:t>
            </a: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>
            <a:off x="2433638" y="43656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2"/>
          <p:cNvSpPr>
            <a:spLocks noChangeShapeType="1"/>
          </p:cNvSpPr>
          <p:nvPr/>
        </p:nvSpPr>
        <p:spPr bwMode="auto">
          <a:xfrm>
            <a:off x="2832100" y="279400"/>
            <a:ext cx="0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4175125" y="287338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000" b="1"/>
              <a:t>24 hours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5547" name="Line 14"/>
          <p:cNvSpPr>
            <a:spLocks noChangeShapeType="1"/>
          </p:cNvSpPr>
          <p:nvPr/>
        </p:nvSpPr>
        <p:spPr bwMode="auto">
          <a:xfrm>
            <a:off x="3708400" y="274638"/>
            <a:ext cx="0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3703638" y="427038"/>
            <a:ext cx="439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>
            <a:off x="5270500" y="43021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Line 17"/>
          <p:cNvSpPr>
            <a:spLocks noChangeShapeType="1"/>
          </p:cNvSpPr>
          <p:nvPr/>
        </p:nvSpPr>
        <p:spPr bwMode="auto">
          <a:xfrm>
            <a:off x="5668963" y="273050"/>
            <a:ext cx="0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6799263" y="280988"/>
            <a:ext cx="1225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000" b="1"/>
              <a:t>24 hours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5552" name="Line 19"/>
          <p:cNvSpPr>
            <a:spLocks noChangeShapeType="1"/>
          </p:cNvSpPr>
          <p:nvPr/>
        </p:nvSpPr>
        <p:spPr bwMode="auto">
          <a:xfrm>
            <a:off x="6332538" y="268288"/>
            <a:ext cx="0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20"/>
          <p:cNvSpPr>
            <a:spLocks noChangeShapeType="1"/>
          </p:cNvSpPr>
          <p:nvPr/>
        </p:nvSpPr>
        <p:spPr bwMode="auto">
          <a:xfrm>
            <a:off x="6327775" y="420688"/>
            <a:ext cx="439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21"/>
          <p:cNvSpPr>
            <a:spLocks noChangeShapeType="1"/>
          </p:cNvSpPr>
          <p:nvPr/>
        </p:nvSpPr>
        <p:spPr bwMode="auto">
          <a:xfrm>
            <a:off x="7894638" y="42386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22"/>
          <p:cNvSpPr>
            <a:spLocks noChangeShapeType="1"/>
          </p:cNvSpPr>
          <p:nvPr/>
        </p:nvSpPr>
        <p:spPr bwMode="auto">
          <a:xfrm>
            <a:off x="8293100" y="266700"/>
            <a:ext cx="0" cy="322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Line 23"/>
          <p:cNvSpPr>
            <a:spLocks noChangeShapeType="1"/>
          </p:cNvSpPr>
          <p:nvPr/>
        </p:nvSpPr>
        <p:spPr bwMode="auto">
          <a:xfrm flipH="1" flipV="1">
            <a:off x="3789363" y="2332038"/>
            <a:ext cx="8763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Text Box 24"/>
          <p:cNvSpPr txBox="1">
            <a:spLocks noChangeArrowheads="1"/>
          </p:cNvSpPr>
          <p:nvPr/>
        </p:nvSpPr>
        <p:spPr bwMode="auto">
          <a:xfrm>
            <a:off x="3652838" y="5711825"/>
            <a:ext cx="217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Long-day plant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grafted to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short-day plant</a:t>
            </a:r>
          </a:p>
        </p:txBody>
      </p:sp>
      <p:sp>
        <p:nvSpPr>
          <p:cNvPr id="65558" name="Text Box 25"/>
          <p:cNvSpPr txBox="1">
            <a:spLocks noChangeArrowheads="1"/>
          </p:cNvSpPr>
          <p:nvPr/>
        </p:nvSpPr>
        <p:spPr bwMode="auto">
          <a:xfrm>
            <a:off x="6691313" y="5708650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Long-day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plant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Meristem Transition and Flowering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3590925"/>
          </a:xfrm>
        </p:spPr>
        <p:txBody>
          <a:bodyPr/>
          <a:lstStyle/>
          <a:p>
            <a:pPr eaLnBrk="1" hangingPunct="1"/>
            <a:r>
              <a:rPr lang="en-US" sz="3000" smtClean="0"/>
              <a:t>For a bud to form a flower instead of a vegetative shoot, meristem identity genes must first be switched on</a:t>
            </a:r>
          </a:p>
          <a:p>
            <a:pPr eaLnBrk="1" hangingPunct="1"/>
            <a:r>
              <a:rPr lang="en-US" sz="3000" smtClean="0"/>
              <a:t>Researchers seek to identify the signal transduction pathways that link cues such as photoperiod and hormonal changes to the gene expression required for flowering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1338263"/>
          </a:xfrm>
        </p:spPr>
        <p:txBody>
          <a:bodyPr/>
          <a:lstStyle/>
          <a:p>
            <a:pPr eaLnBrk="1" hangingPunct="1"/>
            <a:r>
              <a:rPr lang="en-US" smtClean="0"/>
              <a:t>Plants respond to a wide </a:t>
            </a:r>
            <a:br>
              <a:rPr lang="en-US" smtClean="0"/>
            </a:br>
            <a:r>
              <a:rPr lang="en-US" smtClean="0"/>
              <a:t>variety of stimuli other than light</a:t>
            </a:r>
            <a:br>
              <a:rPr lang="en-US" smtClean="0"/>
            </a:b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1463675"/>
          </a:xfrm>
        </p:spPr>
        <p:txBody>
          <a:bodyPr/>
          <a:lstStyle/>
          <a:p>
            <a:pPr eaLnBrk="1" hangingPunct="1"/>
            <a:r>
              <a:rPr lang="en-US" sz="3000" smtClean="0"/>
              <a:t>Because of immobility, plants must adjust to a range of environmental circumstances through developmental and physiological mechanisms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39_24RootGravitropism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30175"/>
            <a:ext cx="82613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5065713" y="2995613"/>
            <a:ext cx="1435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Statoliths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7572375" y="3175000"/>
            <a:ext cx="1435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20 µm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8613" name="Line 8"/>
          <p:cNvSpPr>
            <a:spLocks noChangeShapeType="1"/>
          </p:cNvSpPr>
          <p:nvPr/>
        </p:nvSpPr>
        <p:spPr bwMode="auto">
          <a:xfrm>
            <a:off x="7410450" y="2992438"/>
            <a:ext cx="3175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9"/>
          <p:cNvSpPr>
            <a:spLocks noChangeShapeType="1"/>
          </p:cNvSpPr>
          <p:nvPr/>
        </p:nvSpPr>
        <p:spPr bwMode="auto">
          <a:xfrm>
            <a:off x="8629650" y="2997200"/>
            <a:ext cx="3175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10"/>
          <p:cNvSpPr>
            <a:spLocks noChangeShapeType="1"/>
          </p:cNvSpPr>
          <p:nvPr/>
        </p:nvSpPr>
        <p:spPr bwMode="auto">
          <a:xfrm>
            <a:off x="7408863" y="3081338"/>
            <a:ext cx="1209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5035550" y="6207125"/>
            <a:ext cx="3128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(b) Statoliths settling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8617" name="Text Box 12"/>
          <p:cNvSpPr txBox="1">
            <a:spLocks noChangeArrowheads="1"/>
          </p:cNvSpPr>
          <p:nvPr/>
        </p:nvSpPr>
        <p:spPr bwMode="auto">
          <a:xfrm>
            <a:off x="482600" y="6207125"/>
            <a:ext cx="3857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2200" b="1"/>
              <a:t>(a) Root gravitropic bending</a:t>
            </a:r>
            <a:endParaRPr kumimoji="0" lang="en-US" sz="2000" b="1">
              <a:solidFill>
                <a:schemeClr val="bg1"/>
              </a:solidFill>
            </a:endParaRPr>
          </a:p>
        </p:txBody>
      </p:sp>
      <p:sp>
        <p:nvSpPr>
          <p:cNvPr id="68618" name="Line 13"/>
          <p:cNvSpPr>
            <a:spLocks noChangeShapeType="1"/>
          </p:cNvSpPr>
          <p:nvPr/>
        </p:nvSpPr>
        <p:spPr bwMode="auto">
          <a:xfrm flipH="1">
            <a:off x="6434138" y="1176338"/>
            <a:ext cx="1008062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4"/>
          <p:cNvSpPr>
            <a:spLocks noChangeShapeType="1"/>
          </p:cNvSpPr>
          <p:nvPr/>
        </p:nvSpPr>
        <p:spPr bwMode="auto">
          <a:xfrm flipH="1" flipV="1">
            <a:off x="6426200" y="3157538"/>
            <a:ext cx="52546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Mechanical Stimuli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3133725"/>
          </a:xfrm>
        </p:spPr>
        <p:txBody>
          <a:bodyPr/>
          <a:lstStyle/>
          <a:p>
            <a:pPr eaLnBrk="1" hangingPunct="1"/>
            <a:r>
              <a:rPr lang="en-US" sz="3000" smtClean="0"/>
              <a:t>The term </a:t>
            </a:r>
            <a:r>
              <a:rPr lang="en-US" sz="3000" b="1" smtClean="0"/>
              <a:t>thigmomorphogenesis </a:t>
            </a:r>
            <a:r>
              <a:rPr lang="en-US" sz="3000" smtClean="0"/>
              <a:t>refers to changes in form that result from mechanical disturbance</a:t>
            </a:r>
          </a:p>
          <a:p>
            <a:pPr eaLnBrk="1" hangingPunct="1"/>
            <a:r>
              <a:rPr lang="en-US" sz="3000" smtClean="0"/>
              <a:t>Rubbing stems of young plants a couple of times daily results in plants that are shorter than controls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"/>
            <a:ext cx="57134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3432175"/>
          </a:xfrm>
        </p:spPr>
        <p:txBody>
          <a:bodyPr/>
          <a:lstStyle/>
          <a:p>
            <a:pPr eaLnBrk="1" hangingPunct="1"/>
            <a:r>
              <a:rPr lang="en-US" sz="3000" b="1" smtClean="0"/>
              <a:t>Thigmotropism </a:t>
            </a:r>
            <a:r>
              <a:rPr lang="en-US" sz="3000" smtClean="0"/>
              <a:t>is growth in response to touch</a:t>
            </a:r>
          </a:p>
          <a:p>
            <a:pPr eaLnBrk="1" hangingPunct="1"/>
            <a:r>
              <a:rPr lang="en-US" sz="3000" smtClean="0"/>
              <a:t>It occurs in vines and other climbing plants</a:t>
            </a:r>
          </a:p>
          <a:p>
            <a:pPr eaLnBrk="1" hangingPunct="1"/>
            <a:r>
              <a:rPr lang="en-US" sz="3000" smtClean="0"/>
              <a:t>Rapid leaf movements in response to mechanical stimulation are examples of transmission of electrical impulses called </a:t>
            </a:r>
            <a:r>
              <a:rPr lang="en-US" sz="3000" b="1" smtClean="0"/>
              <a:t>action potentials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36525"/>
            <a:ext cx="65611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1246188" y="2733675"/>
            <a:ext cx="1843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1200" b="1"/>
              <a:t>(a) Unstimulated state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1331913" y="3886200"/>
            <a:ext cx="866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Leaflets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after 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stimulation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1323975" y="4805363"/>
            <a:ext cx="866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Pulvinus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(motor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organ)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10" name="Line 9"/>
          <p:cNvSpPr>
            <a:spLocks noChangeShapeType="1"/>
          </p:cNvSpPr>
          <p:nvPr/>
        </p:nvSpPr>
        <p:spPr bwMode="auto">
          <a:xfrm>
            <a:off x="2006600" y="4910138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10"/>
          <p:cNvSpPr>
            <a:spLocks noChangeShapeType="1"/>
          </p:cNvSpPr>
          <p:nvPr/>
        </p:nvSpPr>
        <p:spPr bwMode="auto">
          <a:xfrm flipV="1">
            <a:off x="1960563" y="3992563"/>
            <a:ext cx="944562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11"/>
          <p:cNvSpPr>
            <a:spLocks noChangeShapeType="1"/>
          </p:cNvSpPr>
          <p:nvPr/>
        </p:nvSpPr>
        <p:spPr bwMode="auto">
          <a:xfrm flipH="1">
            <a:off x="1960563" y="3763963"/>
            <a:ext cx="541337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Text Box 12"/>
          <p:cNvSpPr txBox="1">
            <a:spLocks noChangeArrowheads="1"/>
          </p:cNvSpPr>
          <p:nvPr/>
        </p:nvSpPr>
        <p:spPr bwMode="auto">
          <a:xfrm>
            <a:off x="1338263" y="6346825"/>
            <a:ext cx="47498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(c) Cross section of a leaflet pair in the stimulated state (LM) 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14" name="Text Box 13"/>
          <p:cNvSpPr txBox="1">
            <a:spLocks noChangeArrowheads="1"/>
          </p:cNvSpPr>
          <p:nvPr/>
        </p:nvSpPr>
        <p:spPr bwMode="auto">
          <a:xfrm>
            <a:off x="4583113" y="2732088"/>
            <a:ext cx="1843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1200" b="1"/>
              <a:t>(b) Stimulated state</a:t>
            </a:r>
          </a:p>
        </p:txBody>
      </p:sp>
      <p:sp>
        <p:nvSpPr>
          <p:cNvPr id="72715" name="Text Box 14"/>
          <p:cNvSpPr txBox="1">
            <a:spLocks noChangeArrowheads="1"/>
          </p:cNvSpPr>
          <p:nvPr/>
        </p:nvSpPr>
        <p:spPr bwMode="auto">
          <a:xfrm>
            <a:off x="6216650" y="3328988"/>
            <a:ext cx="1557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Side of pulvinus with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flaccid cells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16" name="Text Box 15"/>
          <p:cNvSpPr txBox="1">
            <a:spLocks noChangeArrowheads="1"/>
          </p:cNvSpPr>
          <p:nvPr/>
        </p:nvSpPr>
        <p:spPr bwMode="auto">
          <a:xfrm>
            <a:off x="6208713" y="4156075"/>
            <a:ext cx="15573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Side of pulvinus with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turgid cells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17" name="Text Box 16"/>
          <p:cNvSpPr txBox="1">
            <a:spLocks noChangeArrowheads="1"/>
          </p:cNvSpPr>
          <p:nvPr/>
        </p:nvSpPr>
        <p:spPr bwMode="auto">
          <a:xfrm>
            <a:off x="6210300" y="4797425"/>
            <a:ext cx="15573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Vein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18" name="Line 17"/>
          <p:cNvSpPr>
            <a:spLocks noChangeShapeType="1"/>
          </p:cNvSpPr>
          <p:nvPr/>
        </p:nvSpPr>
        <p:spPr bwMode="auto">
          <a:xfrm flipV="1">
            <a:off x="4838700" y="3435350"/>
            <a:ext cx="1346200" cy="82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8"/>
          <p:cNvSpPr>
            <a:spLocks noChangeShapeType="1"/>
          </p:cNvSpPr>
          <p:nvPr/>
        </p:nvSpPr>
        <p:spPr bwMode="auto">
          <a:xfrm flipV="1">
            <a:off x="5429250" y="4279900"/>
            <a:ext cx="72390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9"/>
          <p:cNvSpPr>
            <a:spLocks noChangeShapeType="1"/>
          </p:cNvSpPr>
          <p:nvPr/>
        </p:nvSpPr>
        <p:spPr bwMode="auto">
          <a:xfrm>
            <a:off x="5200650" y="4895850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Text Box 20"/>
          <p:cNvSpPr txBox="1">
            <a:spLocks noChangeArrowheads="1"/>
          </p:cNvSpPr>
          <p:nvPr/>
        </p:nvSpPr>
        <p:spPr bwMode="auto">
          <a:xfrm rot="-5376779">
            <a:off x="5791994" y="5639594"/>
            <a:ext cx="566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0.5 µm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72722" name="Line 21"/>
          <p:cNvSpPr>
            <a:spLocks noChangeShapeType="1"/>
          </p:cNvSpPr>
          <p:nvPr/>
        </p:nvSpPr>
        <p:spPr bwMode="auto">
          <a:xfrm>
            <a:off x="5880100" y="5354638"/>
            <a:ext cx="11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Line 22"/>
          <p:cNvSpPr>
            <a:spLocks noChangeShapeType="1"/>
          </p:cNvSpPr>
          <p:nvPr/>
        </p:nvSpPr>
        <p:spPr bwMode="auto">
          <a:xfrm>
            <a:off x="5876925" y="6215063"/>
            <a:ext cx="114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Line 23"/>
          <p:cNvSpPr>
            <a:spLocks noChangeShapeType="1"/>
          </p:cNvSpPr>
          <p:nvPr/>
        </p:nvSpPr>
        <p:spPr bwMode="auto">
          <a:xfrm>
            <a:off x="5930900" y="5364163"/>
            <a:ext cx="0" cy="846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84313"/>
            <a:ext cx="85486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24"/>
          <p:cNvSpPr txBox="1">
            <a:spLocks noChangeArrowheads="1"/>
          </p:cNvSpPr>
          <p:nvPr/>
        </p:nvSpPr>
        <p:spPr bwMode="auto">
          <a:xfrm>
            <a:off x="255588" y="4865688"/>
            <a:ext cx="3019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1700" b="1"/>
              <a:t>(a) Unstimulated state</a:t>
            </a:r>
          </a:p>
        </p:txBody>
      </p:sp>
      <p:sp>
        <p:nvSpPr>
          <p:cNvPr id="73732" name="Text Box 25"/>
          <p:cNvSpPr txBox="1">
            <a:spLocks noChangeArrowheads="1"/>
          </p:cNvSpPr>
          <p:nvPr/>
        </p:nvSpPr>
        <p:spPr bwMode="auto">
          <a:xfrm>
            <a:off x="4622800" y="4864100"/>
            <a:ext cx="28400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sz="1700" b="1"/>
              <a:t>(b) Stimulated state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7850"/>
            <a:ext cx="8548687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4"/>
          <p:cNvSpPr txBox="1">
            <a:spLocks noChangeArrowheads="1"/>
          </p:cNvSpPr>
          <p:nvPr/>
        </p:nvSpPr>
        <p:spPr bwMode="auto">
          <a:xfrm>
            <a:off x="1714500" y="1189038"/>
            <a:ext cx="10715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CYTOPLASM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901700" y="812800"/>
            <a:ext cx="10715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Reception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1" name="Text Box 26"/>
          <p:cNvSpPr txBox="1">
            <a:spLocks noChangeArrowheads="1"/>
          </p:cNvSpPr>
          <p:nvPr/>
        </p:nvSpPr>
        <p:spPr bwMode="auto">
          <a:xfrm>
            <a:off x="1173163" y="1522413"/>
            <a:ext cx="107156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Plasma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membrane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2" name="Line 27"/>
          <p:cNvSpPr>
            <a:spLocks noChangeShapeType="1"/>
          </p:cNvSpPr>
          <p:nvPr/>
        </p:nvSpPr>
        <p:spPr bwMode="auto">
          <a:xfrm flipV="1">
            <a:off x="939800" y="1617663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28"/>
          <p:cNvSpPr txBox="1">
            <a:spLocks noChangeArrowheads="1"/>
          </p:cNvSpPr>
          <p:nvPr/>
        </p:nvSpPr>
        <p:spPr bwMode="auto">
          <a:xfrm>
            <a:off x="428625" y="2884488"/>
            <a:ext cx="10715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Cell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wall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4" name="Text Box 29"/>
          <p:cNvSpPr txBox="1">
            <a:spLocks noChangeArrowheads="1"/>
          </p:cNvSpPr>
          <p:nvPr/>
        </p:nvSpPr>
        <p:spPr bwMode="auto">
          <a:xfrm>
            <a:off x="1339850" y="2271713"/>
            <a:ext cx="10715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200" b="1"/>
              <a:t>Phytochrome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activated </a:t>
            </a:r>
          </a:p>
          <a:p>
            <a:pPr>
              <a:buFont typeface="Arial" pitchFamily="34" charset="0"/>
              <a:buNone/>
            </a:pPr>
            <a:r>
              <a:rPr kumimoji="0" lang="en-US" sz="1200" b="1"/>
              <a:t>by light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5" name="Line 30"/>
          <p:cNvSpPr>
            <a:spLocks noChangeShapeType="1"/>
          </p:cNvSpPr>
          <p:nvPr/>
        </p:nvSpPr>
        <p:spPr bwMode="auto">
          <a:xfrm flipV="1">
            <a:off x="736600" y="2874963"/>
            <a:ext cx="195263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31"/>
          <p:cNvSpPr>
            <a:spLocks noChangeShapeType="1"/>
          </p:cNvSpPr>
          <p:nvPr/>
        </p:nvSpPr>
        <p:spPr bwMode="auto">
          <a:xfrm>
            <a:off x="1582738" y="2827338"/>
            <a:ext cx="263525" cy="233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32"/>
          <p:cNvSpPr txBox="1">
            <a:spLocks noChangeArrowheads="1"/>
          </p:cNvSpPr>
          <p:nvPr/>
        </p:nvSpPr>
        <p:spPr bwMode="auto">
          <a:xfrm>
            <a:off x="630238" y="3873500"/>
            <a:ext cx="10715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Light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8" name="Text Box 33"/>
          <p:cNvSpPr txBox="1">
            <a:spLocks noChangeArrowheads="1"/>
          </p:cNvSpPr>
          <p:nvPr/>
        </p:nvSpPr>
        <p:spPr bwMode="auto">
          <a:xfrm>
            <a:off x="4119563" y="811213"/>
            <a:ext cx="10715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Transduction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69" name="Text Box 34"/>
          <p:cNvSpPr txBox="1">
            <a:spLocks noChangeArrowheads="1"/>
          </p:cNvSpPr>
          <p:nvPr/>
        </p:nvSpPr>
        <p:spPr bwMode="auto">
          <a:xfrm>
            <a:off x="3467100" y="1884363"/>
            <a:ext cx="1571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Second messenger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produced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70" name="Text Box 35"/>
          <p:cNvSpPr txBox="1">
            <a:spLocks noChangeArrowheads="1"/>
          </p:cNvSpPr>
          <p:nvPr/>
        </p:nvSpPr>
        <p:spPr bwMode="auto">
          <a:xfrm>
            <a:off x="3708400" y="1539875"/>
            <a:ext cx="10715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cGMP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71" name="Text Box 36"/>
          <p:cNvSpPr txBox="1">
            <a:spLocks noChangeArrowheads="1"/>
          </p:cNvSpPr>
          <p:nvPr/>
        </p:nvSpPr>
        <p:spPr bwMode="auto">
          <a:xfrm>
            <a:off x="5238750" y="1460500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Specific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protein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kinase 1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activated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72" name="Text Box 37"/>
          <p:cNvSpPr txBox="1">
            <a:spLocks noChangeArrowheads="1"/>
          </p:cNvSpPr>
          <p:nvPr/>
        </p:nvSpPr>
        <p:spPr bwMode="auto">
          <a:xfrm>
            <a:off x="7986713" y="1354138"/>
            <a:ext cx="10715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NUCLEUS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73" name="Oval 38"/>
          <p:cNvSpPr>
            <a:spLocks noChangeArrowheads="1"/>
          </p:cNvSpPr>
          <p:nvPr/>
        </p:nvSpPr>
        <p:spPr bwMode="auto">
          <a:xfrm>
            <a:off x="709613" y="819150"/>
            <a:ext cx="142875" cy="147638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39"/>
          <p:cNvSpPr txBox="1">
            <a:spLocks noChangeArrowheads="1"/>
          </p:cNvSpPr>
          <p:nvPr/>
        </p:nvSpPr>
        <p:spPr bwMode="auto">
          <a:xfrm>
            <a:off x="749300" y="835025"/>
            <a:ext cx="111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900" b="1">
                <a:solidFill>
                  <a:schemeClr val="bg1"/>
                </a:solidFill>
              </a:rPr>
              <a:t>1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9475" name="Oval 40"/>
          <p:cNvSpPr>
            <a:spLocks noChangeArrowheads="1"/>
          </p:cNvSpPr>
          <p:nvPr/>
        </p:nvSpPr>
        <p:spPr bwMode="auto">
          <a:xfrm>
            <a:off x="3924300" y="815975"/>
            <a:ext cx="142875" cy="147638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41"/>
          <p:cNvSpPr txBox="1">
            <a:spLocks noChangeArrowheads="1"/>
          </p:cNvSpPr>
          <p:nvPr/>
        </p:nvSpPr>
        <p:spPr bwMode="auto">
          <a:xfrm>
            <a:off x="3963988" y="831850"/>
            <a:ext cx="111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900" b="1">
                <a:solidFill>
                  <a:schemeClr val="bg1"/>
                </a:solidFill>
              </a:rPr>
              <a:t>2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9477" name="Text Box 42"/>
          <p:cNvSpPr txBox="1">
            <a:spLocks noChangeArrowheads="1"/>
          </p:cNvSpPr>
          <p:nvPr/>
        </p:nvSpPr>
        <p:spPr bwMode="auto">
          <a:xfrm>
            <a:off x="5526088" y="3003550"/>
            <a:ext cx="714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Specific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protein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kinase 2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100" b="1"/>
              <a:t>activated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78" name="Text Box 43"/>
          <p:cNvSpPr txBox="1">
            <a:spLocks noChangeArrowheads="1"/>
          </p:cNvSpPr>
          <p:nvPr/>
        </p:nvSpPr>
        <p:spPr bwMode="auto">
          <a:xfrm>
            <a:off x="4003675" y="4837113"/>
            <a:ext cx="10715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kumimoji="0" lang="en-US" sz="1300" b="1"/>
              <a:t>Ca</a:t>
            </a:r>
            <a:r>
              <a:rPr kumimoji="0" lang="en-US" sz="1300" b="1" baseline="30000"/>
              <a:t>2+</a:t>
            </a:r>
            <a:r>
              <a:rPr kumimoji="0" lang="en-US" sz="1300" b="1"/>
              <a:t> channel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kumimoji="0" lang="en-US" sz="1300" b="1"/>
              <a:t>opened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79" name="Text Box 44"/>
          <p:cNvSpPr txBox="1">
            <a:spLocks noChangeArrowheads="1"/>
          </p:cNvSpPr>
          <p:nvPr/>
        </p:nvSpPr>
        <p:spPr bwMode="auto">
          <a:xfrm>
            <a:off x="2700338" y="5619750"/>
            <a:ext cx="10715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kumimoji="0" lang="en-US" sz="1300" b="1"/>
              <a:t>Ca</a:t>
            </a:r>
            <a:r>
              <a:rPr kumimoji="0" lang="en-US" sz="1300" b="1" baseline="30000"/>
              <a:t>2+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80" name="Text Box 45"/>
          <p:cNvSpPr txBox="1">
            <a:spLocks noChangeArrowheads="1"/>
          </p:cNvSpPr>
          <p:nvPr/>
        </p:nvSpPr>
        <p:spPr bwMode="auto">
          <a:xfrm>
            <a:off x="7588250" y="815975"/>
            <a:ext cx="107156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Response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81" name="Oval 46"/>
          <p:cNvSpPr>
            <a:spLocks noChangeArrowheads="1"/>
          </p:cNvSpPr>
          <p:nvPr/>
        </p:nvSpPr>
        <p:spPr bwMode="auto">
          <a:xfrm>
            <a:off x="7392988" y="820738"/>
            <a:ext cx="142875" cy="147637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Text Box 47"/>
          <p:cNvSpPr txBox="1">
            <a:spLocks noChangeArrowheads="1"/>
          </p:cNvSpPr>
          <p:nvPr/>
        </p:nvSpPr>
        <p:spPr bwMode="auto">
          <a:xfrm>
            <a:off x="7435850" y="836613"/>
            <a:ext cx="111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900" b="1">
                <a:solidFill>
                  <a:schemeClr val="bg1"/>
                </a:solidFill>
              </a:rPr>
              <a:t>3</a:t>
            </a:r>
            <a:endParaRPr kumimoji="0" lang="en-US" sz="2200" b="1">
              <a:solidFill>
                <a:srgbClr val="563A84"/>
              </a:solidFill>
            </a:endParaRPr>
          </a:p>
        </p:txBody>
      </p:sp>
      <p:sp>
        <p:nvSpPr>
          <p:cNvPr id="19483" name="Text Box 48"/>
          <p:cNvSpPr txBox="1">
            <a:spLocks noChangeArrowheads="1"/>
          </p:cNvSpPr>
          <p:nvPr/>
        </p:nvSpPr>
        <p:spPr bwMode="auto">
          <a:xfrm>
            <a:off x="6915150" y="1073150"/>
            <a:ext cx="10382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Transcription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factor 1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84" name="Text Box 49"/>
          <p:cNvSpPr txBox="1">
            <a:spLocks noChangeArrowheads="1"/>
          </p:cNvSpPr>
          <p:nvPr/>
        </p:nvSpPr>
        <p:spPr bwMode="auto">
          <a:xfrm>
            <a:off x="6737350" y="2098675"/>
            <a:ext cx="10382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Transcription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factor 2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85" name="Text Box 50"/>
          <p:cNvSpPr txBox="1">
            <a:spLocks noChangeArrowheads="1"/>
          </p:cNvSpPr>
          <p:nvPr/>
        </p:nvSpPr>
        <p:spPr bwMode="auto">
          <a:xfrm>
            <a:off x="7978775" y="1355725"/>
            <a:ext cx="103822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NUCLEUS</a:t>
            </a:r>
            <a:endParaRPr kumimoji="0" lang="en-US" sz="1200" b="1">
              <a:solidFill>
                <a:srgbClr val="563A84"/>
              </a:solidFill>
            </a:endParaRPr>
          </a:p>
        </p:txBody>
      </p:sp>
      <p:sp>
        <p:nvSpPr>
          <p:cNvPr id="19486" name="Text Box 51"/>
          <p:cNvSpPr txBox="1">
            <a:spLocks noChangeArrowheads="1"/>
          </p:cNvSpPr>
          <p:nvPr/>
        </p:nvSpPr>
        <p:spPr bwMode="auto">
          <a:xfrm>
            <a:off x="7688263" y="3527425"/>
            <a:ext cx="10382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Transcription</a:t>
            </a:r>
          </a:p>
        </p:txBody>
      </p:sp>
      <p:sp>
        <p:nvSpPr>
          <p:cNvPr id="19487" name="Text Box 52"/>
          <p:cNvSpPr txBox="1">
            <a:spLocks noChangeArrowheads="1"/>
          </p:cNvSpPr>
          <p:nvPr/>
        </p:nvSpPr>
        <p:spPr bwMode="auto">
          <a:xfrm>
            <a:off x="7773988" y="4192588"/>
            <a:ext cx="10382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Translation</a:t>
            </a:r>
          </a:p>
        </p:txBody>
      </p:sp>
      <p:sp>
        <p:nvSpPr>
          <p:cNvPr id="19488" name="Text Box 53"/>
          <p:cNvSpPr txBox="1">
            <a:spLocks noChangeArrowheads="1"/>
          </p:cNvSpPr>
          <p:nvPr/>
        </p:nvSpPr>
        <p:spPr bwMode="auto">
          <a:xfrm>
            <a:off x="7772400" y="4708525"/>
            <a:ext cx="830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kumimoji="0" lang="en-US" sz="1000" b="1"/>
              <a:t>De-etiolation</a:t>
            </a:r>
          </a:p>
          <a:p>
            <a:pPr algn="ctr">
              <a:buFont typeface="Arial" pitchFamily="34" charset="0"/>
              <a:buNone/>
            </a:pPr>
            <a:r>
              <a:rPr kumimoji="0" lang="en-US" sz="1000" b="1"/>
              <a:t>(greening)</a:t>
            </a:r>
          </a:p>
          <a:p>
            <a:pPr algn="ctr">
              <a:buFont typeface="Arial" pitchFamily="34" charset="0"/>
              <a:buNone/>
            </a:pPr>
            <a:r>
              <a:rPr kumimoji="0" lang="en-US" sz="1000" b="1"/>
              <a:t>response</a:t>
            </a:r>
          </a:p>
          <a:p>
            <a:pPr algn="ctr">
              <a:buFont typeface="Arial" pitchFamily="34" charset="0"/>
              <a:buNone/>
            </a:pPr>
            <a:r>
              <a:rPr kumimoji="0" lang="en-US" sz="1000" b="1"/>
              <a:t>proteins</a:t>
            </a:r>
          </a:p>
        </p:txBody>
      </p:sp>
      <p:sp>
        <p:nvSpPr>
          <p:cNvPr id="19489" name="Text Box 54"/>
          <p:cNvSpPr txBox="1">
            <a:spLocks noChangeArrowheads="1"/>
          </p:cNvSpPr>
          <p:nvPr/>
        </p:nvSpPr>
        <p:spPr bwMode="auto">
          <a:xfrm>
            <a:off x="8062913" y="1620838"/>
            <a:ext cx="18732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000" b="1"/>
              <a:t>P</a:t>
            </a:r>
            <a:endParaRPr kumimoji="0" lang="en-US" sz="1000" b="1">
              <a:solidFill>
                <a:srgbClr val="563A84"/>
              </a:solidFill>
            </a:endParaRPr>
          </a:p>
        </p:txBody>
      </p:sp>
      <p:sp>
        <p:nvSpPr>
          <p:cNvPr id="19490" name="Text Box 55"/>
          <p:cNvSpPr txBox="1">
            <a:spLocks noChangeArrowheads="1"/>
          </p:cNvSpPr>
          <p:nvPr/>
        </p:nvSpPr>
        <p:spPr bwMode="auto">
          <a:xfrm>
            <a:off x="7724775" y="2695575"/>
            <a:ext cx="1873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000" b="1"/>
              <a:t>P</a:t>
            </a:r>
            <a:endParaRPr kumimoji="0" lang="en-US" sz="1000" b="1">
              <a:solidFill>
                <a:srgbClr val="563A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93788"/>
            <a:ext cx="854868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24"/>
          <p:cNvSpPr txBox="1">
            <a:spLocks noChangeArrowheads="1"/>
          </p:cNvSpPr>
          <p:nvPr/>
        </p:nvSpPr>
        <p:spPr bwMode="auto">
          <a:xfrm>
            <a:off x="346075" y="2132013"/>
            <a:ext cx="11588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Leaflets</a:t>
            </a:r>
          </a:p>
          <a:p>
            <a:pPr>
              <a:buFont typeface="Arial" pitchFamily="34" charset="0"/>
              <a:buNone/>
            </a:pPr>
            <a:r>
              <a:rPr kumimoji="0" lang="en-US" sz="1600" b="1"/>
              <a:t>after </a:t>
            </a:r>
          </a:p>
          <a:p>
            <a:pPr>
              <a:buFont typeface="Arial" pitchFamily="34" charset="0"/>
              <a:buNone/>
            </a:pPr>
            <a:r>
              <a:rPr kumimoji="0" lang="en-US" sz="1600" b="1"/>
              <a:t>stimulation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56" name="Line 25"/>
          <p:cNvSpPr>
            <a:spLocks noChangeShapeType="1"/>
          </p:cNvSpPr>
          <p:nvPr/>
        </p:nvSpPr>
        <p:spPr bwMode="auto">
          <a:xfrm flipV="1">
            <a:off x="1154113" y="2279650"/>
            <a:ext cx="11874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Line 26"/>
          <p:cNvSpPr>
            <a:spLocks noChangeShapeType="1"/>
          </p:cNvSpPr>
          <p:nvPr/>
        </p:nvSpPr>
        <p:spPr bwMode="auto">
          <a:xfrm flipH="1">
            <a:off x="1154113" y="1965325"/>
            <a:ext cx="712787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Text Box 27"/>
          <p:cNvSpPr txBox="1">
            <a:spLocks noChangeArrowheads="1"/>
          </p:cNvSpPr>
          <p:nvPr/>
        </p:nvSpPr>
        <p:spPr bwMode="auto">
          <a:xfrm>
            <a:off x="334963" y="5343525"/>
            <a:ext cx="5956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(c) Cross section of a leaflet pair in the stimulated state (LM) 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59" name="Text Box 28"/>
          <p:cNvSpPr txBox="1">
            <a:spLocks noChangeArrowheads="1"/>
          </p:cNvSpPr>
          <p:nvPr/>
        </p:nvSpPr>
        <p:spPr bwMode="auto">
          <a:xfrm>
            <a:off x="6711950" y="1408113"/>
            <a:ext cx="212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Side of pulvinus with</a:t>
            </a:r>
          </a:p>
          <a:p>
            <a:pPr>
              <a:buFont typeface="Arial" pitchFamily="34" charset="0"/>
              <a:buNone/>
            </a:pPr>
            <a:r>
              <a:rPr kumimoji="0" lang="en-US" sz="1600" b="1"/>
              <a:t>flaccid cells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60" name="Text Box 29"/>
          <p:cNvSpPr txBox="1">
            <a:spLocks noChangeArrowheads="1"/>
          </p:cNvSpPr>
          <p:nvPr/>
        </p:nvSpPr>
        <p:spPr bwMode="auto">
          <a:xfrm>
            <a:off x="6723063" y="2486025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Side of pulvinus with</a:t>
            </a:r>
          </a:p>
          <a:p>
            <a:pPr>
              <a:buFont typeface="Arial" pitchFamily="34" charset="0"/>
              <a:buNone/>
            </a:pPr>
            <a:r>
              <a:rPr kumimoji="0" lang="en-US" sz="1600" b="1"/>
              <a:t>turgid cells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61" name="Text Box 30"/>
          <p:cNvSpPr txBox="1">
            <a:spLocks noChangeArrowheads="1"/>
          </p:cNvSpPr>
          <p:nvPr/>
        </p:nvSpPr>
        <p:spPr bwMode="auto">
          <a:xfrm>
            <a:off x="6726238" y="3328988"/>
            <a:ext cx="15573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Vein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62" name="Line 31"/>
          <p:cNvSpPr>
            <a:spLocks noChangeShapeType="1"/>
          </p:cNvSpPr>
          <p:nvPr/>
        </p:nvSpPr>
        <p:spPr bwMode="auto">
          <a:xfrm flipV="1">
            <a:off x="4922838" y="1555750"/>
            <a:ext cx="1752600" cy="1071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Line 32"/>
          <p:cNvSpPr>
            <a:spLocks noChangeShapeType="1"/>
          </p:cNvSpPr>
          <p:nvPr/>
        </p:nvSpPr>
        <p:spPr bwMode="auto">
          <a:xfrm flipV="1">
            <a:off x="5726113" y="2628900"/>
            <a:ext cx="927100" cy="45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33"/>
          <p:cNvSpPr>
            <a:spLocks noChangeShapeType="1"/>
          </p:cNvSpPr>
          <p:nvPr/>
        </p:nvSpPr>
        <p:spPr bwMode="auto">
          <a:xfrm>
            <a:off x="5391150" y="3443288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Text Box 34"/>
          <p:cNvSpPr txBox="1">
            <a:spLocks noChangeArrowheads="1"/>
          </p:cNvSpPr>
          <p:nvPr/>
        </p:nvSpPr>
        <p:spPr bwMode="auto">
          <a:xfrm>
            <a:off x="328613" y="3327400"/>
            <a:ext cx="11588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Pulvinus</a:t>
            </a:r>
          </a:p>
          <a:p>
            <a:pPr>
              <a:buFont typeface="Arial" pitchFamily="34" charset="0"/>
              <a:buNone/>
            </a:pPr>
            <a:r>
              <a:rPr kumimoji="0" lang="en-US" sz="1600" b="1"/>
              <a:t>(motor </a:t>
            </a:r>
          </a:p>
          <a:p>
            <a:pPr>
              <a:buFont typeface="Arial" pitchFamily="34" charset="0"/>
              <a:buNone/>
            </a:pPr>
            <a:r>
              <a:rPr kumimoji="0" lang="en-US" sz="1600" b="1"/>
              <a:t>organ)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66" name="Line 35"/>
          <p:cNvSpPr>
            <a:spLocks noChangeShapeType="1"/>
          </p:cNvSpPr>
          <p:nvPr/>
        </p:nvSpPr>
        <p:spPr bwMode="auto">
          <a:xfrm>
            <a:off x="1223963" y="3475038"/>
            <a:ext cx="477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Text Box 36"/>
          <p:cNvSpPr txBox="1">
            <a:spLocks noChangeArrowheads="1"/>
          </p:cNvSpPr>
          <p:nvPr/>
        </p:nvSpPr>
        <p:spPr bwMode="auto">
          <a:xfrm rot="-5382566">
            <a:off x="6138069" y="4442619"/>
            <a:ext cx="752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600" b="1"/>
              <a:t>0.5 µm</a:t>
            </a:r>
            <a:endParaRPr kumimoji="0" lang="en-US" sz="1600" b="1">
              <a:solidFill>
                <a:schemeClr val="bg1"/>
              </a:solidFill>
            </a:endParaRPr>
          </a:p>
        </p:txBody>
      </p:sp>
      <p:sp>
        <p:nvSpPr>
          <p:cNvPr id="74768" name="Line 37"/>
          <p:cNvSpPr>
            <a:spLocks noChangeShapeType="1"/>
          </p:cNvSpPr>
          <p:nvPr/>
        </p:nvSpPr>
        <p:spPr bwMode="auto">
          <a:xfrm>
            <a:off x="6286500" y="4051300"/>
            <a:ext cx="130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38"/>
          <p:cNvSpPr>
            <a:spLocks noChangeShapeType="1"/>
          </p:cNvSpPr>
          <p:nvPr/>
        </p:nvSpPr>
        <p:spPr bwMode="auto">
          <a:xfrm>
            <a:off x="6284913" y="5173663"/>
            <a:ext cx="130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39"/>
          <p:cNvSpPr>
            <a:spLocks noChangeShapeType="1"/>
          </p:cNvSpPr>
          <p:nvPr/>
        </p:nvSpPr>
        <p:spPr bwMode="auto">
          <a:xfrm>
            <a:off x="6345238" y="4059238"/>
            <a:ext cx="0" cy="1104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Environmental Stresses</a:t>
            </a:r>
            <a:endParaRPr lang="en-US" b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3889375"/>
          </a:xfrm>
        </p:spPr>
        <p:txBody>
          <a:bodyPr/>
          <a:lstStyle/>
          <a:p>
            <a:pPr eaLnBrk="1" hangingPunct="1"/>
            <a:r>
              <a:rPr lang="en-US" sz="3000" smtClean="0"/>
              <a:t>Environmental stresses have a potentially adverse effect on survival, growth, and reproduction</a:t>
            </a:r>
          </a:p>
          <a:p>
            <a:pPr eaLnBrk="1" hangingPunct="1"/>
            <a:r>
              <a:rPr lang="en-US" sz="3000" smtClean="0"/>
              <a:t>Stresses can be </a:t>
            </a:r>
            <a:r>
              <a:rPr lang="en-US" sz="3000" b="1" smtClean="0"/>
              <a:t>abiotic </a:t>
            </a:r>
            <a:r>
              <a:rPr lang="en-US" sz="3000" smtClean="0"/>
              <a:t>(nonliving) or </a:t>
            </a:r>
            <a:r>
              <a:rPr lang="en-US" sz="3000" b="1" smtClean="0"/>
              <a:t>biotic </a:t>
            </a:r>
            <a:r>
              <a:rPr lang="en-US" sz="3000" smtClean="0"/>
              <a:t>(living)</a:t>
            </a:r>
          </a:p>
          <a:p>
            <a:pPr eaLnBrk="1" hangingPunct="1"/>
            <a:r>
              <a:rPr lang="en-US" sz="3000" smtClean="0"/>
              <a:t>Abiotic stresses include drought, flooding, salt stress, heat stress, and cold stress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Drought and Flooding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5148262"/>
          </a:xfrm>
        </p:spPr>
        <p:txBody>
          <a:bodyPr/>
          <a:lstStyle/>
          <a:p>
            <a:pPr eaLnBrk="1" hangingPunct="1"/>
            <a:r>
              <a:rPr lang="en-US" sz="3000" smtClean="0"/>
              <a:t>During drought, plants reduce transpiration by closing stomata, slowing leaf growth, and reducing exposed surface area</a:t>
            </a:r>
          </a:p>
          <a:p>
            <a:pPr eaLnBrk="1" hangingPunct="1"/>
            <a:r>
              <a:rPr lang="en-US" sz="3000" smtClean="0"/>
              <a:t>Growth of shallow roots is inhibited, while deeper roots continue to grow</a:t>
            </a:r>
          </a:p>
          <a:p>
            <a:pPr eaLnBrk="1" hangingPunct="1"/>
            <a:r>
              <a:rPr lang="en-US" sz="3000" smtClean="0"/>
              <a:t>Enzymatic destruction of root cortex cells creates air tubes that help plants survive oxygen deprivation during flooding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39_27FloodRespon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19150"/>
            <a:ext cx="85486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309563" y="5575300"/>
            <a:ext cx="2932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(a) Control root (aerated)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28" name="Text Box 7"/>
          <p:cNvSpPr txBox="1">
            <a:spLocks noChangeArrowheads="1"/>
          </p:cNvSpPr>
          <p:nvPr/>
        </p:nvSpPr>
        <p:spPr bwMode="auto">
          <a:xfrm>
            <a:off x="4068763" y="1236663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Vascular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cylinder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>
            <a:off x="4041775" y="2692400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Air tubes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30" name="Text Box 9"/>
          <p:cNvSpPr txBox="1">
            <a:spLocks noChangeArrowheads="1"/>
          </p:cNvSpPr>
          <p:nvPr/>
        </p:nvSpPr>
        <p:spPr bwMode="auto">
          <a:xfrm>
            <a:off x="3989388" y="4211638"/>
            <a:ext cx="1290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Epidermis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31" name="Text Box 10"/>
          <p:cNvSpPr txBox="1">
            <a:spLocks noChangeArrowheads="1"/>
          </p:cNvSpPr>
          <p:nvPr/>
        </p:nvSpPr>
        <p:spPr bwMode="auto">
          <a:xfrm>
            <a:off x="5235575" y="5583238"/>
            <a:ext cx="387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(b) Experimental root (nonaerated)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32" name="Text Box 11"/>
          <p:cNvSpPr txBox="1">
            <a:spLocks noChangeArrowheads="1"/>
          </p:cNvSpPr>
          <p:nvPr/>
        </p:nvSpPr>
        <p:spPr bwMode="auto">
          <a:xfrm>
            <a:off x="2981325" y="5253038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100 µm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33" name="Text Box 12"/>
          <p:cNvSpPr txBox="1">
            <a:spLocks noChangeArrowheads="1"/>
          </p:cNvSpPr>
          <p:nvPr/>
        </p:nvSpPr>
        <p:spPr bwMode="auto">
          <a:xfrm>
            <a:off x="8031163" y="5246688"/>
            <a:ext cx="1036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100 µm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77834" name="Line 13"/>
          <p:cNvSpPr>
            <a:spLocks noChangeShapeType="1"/>
          </p:cNvSpPr>
          <p:nvPr/>
        </p:nvSpPr>
        <p:spPr bwMode="auto">
          <a:xfrm>
            <a:off x="3017838" y="5126038"/>
            <a:ext cx="0" cy="109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4"/>
          <p:cNvSpPr>
            <a:spLocks noChangeShapeType="1"/>
          </p:cNvSpPr>
          <p:nvPr/>
        </p:nvSpPr>
        <p:spPr bwMode="auto">
          <a:xfrm>
            <a:off x="3708400" y="5124450"/>
            <a:ext cx="0" cy="109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5"/>
          <p:cNvSpPr>
            <a:spLocks noChangeShapeType="1"/>
          </p:cNvSpPr>
          <p:nvPr/>
        </p:nvSpPr>
        <p:spPr bwMode="auto">
          <a:xfrm>
            <a:off x="3017838" y="517683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6"/>
          <p:cNvSpPr>
            <a:spLocks noChangeShapeType="1"/>
          </p:cNvSpPr>
          <p:nvPr/>
        </p:nvSpPr>
        <p:spPr bwMode="auto">
          <a:xfrm>
            <a:off x="8059738" y="5129213"/>
            <a:ext cx="0" cy="109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7"/>
          <p:cNvSpPr>
            <a:spLocks noChangeShapeType="1"/>
          </p:cNvSpPr>
          <p:nvPr/>
        </p:nvSpPr>
        <p:spPr bwMode="auto">
          <a:xfrm>
            <a:off x="8750300" y="5127625"/>
            <a:ext cx="0" cy="109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8"/>
          <p:cNvSpPr>
            <a:spLocks noChangeShapeType="1"/>
          </p:cNvSpPr>
          <p:nvPr/>
        </p:nvSpPr>
        <p:spPr bwMode="auto">
          <a:xfrm>
            <a:off x="8059738" y="518001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9"/>
          <p:cNvSpPr>
            <a:spLocks noChangeShapeType="1"/>
          </p:cNvSpPr>
          <p:nvPr/>
        </p:nvSpPr>
        <p:spPr bwMode="auto">
          <a:xfrm flipV="1">
            <a:off x="1997075" y="1322388"/>
            <a:ext cx="1997075" cy="833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Line 20"/>
          <p:cNvSpPr>
            <a:spLocks noChangeShapeType="1"/>
          </p:cNvSpPr>
          <p:nvPr/>
        </p:nvSpPr>
        <p:spPr bwMode="auto">
          <a:xfrm flipH="1">
            <a:off x="5026025" y="1203325"/>
            <a:ext cx="1455738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21"/>
          <p:cNvSpPr>
            <a:spLocks noChangeShapeType="1"/>
          </p:cNvSpPr>
          <p:nvPr/>
        </p:nvSpPr>
        <p:spPr bwMode="auto">
          <a:xfrm flipH="1">
            <a:off x="5053013" y="2436813"/>
            <a:ext cx="3162300" cy="407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Line 22"/>
          <p:cNvSpPr>
            <a:spLocks noChangeShapeType="1"/>
          </p:cNvSpPr>
          <p:nvPr/>
        </p:nvSpPr>
        <p:spPr bwMode="auto">
          <a:xfrm>
            <a:off x="5054600" y="2849563"/>
            <a:ext cx="2405063" cy="906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Line 23"/>
          <p:cNvSpPr>
            <a:spLocks noChangeShapeType="1"/>
          </p:cNvSpPr>
          <p:nvPr/>
        </p:nvSpPr>
        <p:spPr bwMode="auto">
          <a:xfrm flipV="1">
            <a:off x="5119688" y="4232275"/>
            <a:ext cx="2606675" cy="119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Line 24"/>
          <p:cNvSpPr>
            <a:spLocks noChangeShapeType="1"/>
          </p:cNvSpPr>
          <p:nvPr/>
        </p:nvSpPr>
        <p:spPr bwMode="auto">
          <a:xfrm flipV="1">
            <a:off x="3340100" y="4368800"/>
            <a:ext cx="58420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Salt Stress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3432175"/>
          </a:xfrm>
        </p:spPr>
        <p:txBody>
          <a:bodyPr/>
          <a:lstStyle/>
          <a:p>
            <a:pPr eaLnBrk="1" hangingPunct="1"/>
            <a:r>
              <a:rPr lang="en-US" sz="3000" smtClean="0"/>
              <a:t>Salt can lower the water potential of the soil solution and reduce water uptake</a:t>
            </a:r>
          </a:p>
          <a:p>
            <a:pPr eaLnBrk="1" hangingPunct="1"/>
            <a:r>
              <a:rPr lang="en-US" sz="3000" smtClean="0"/>
              <a:t>Plants respond to salt stress by producing solutes tolerated at high concentrations</a:t>
            </a:r>
          </a:p>
          <a:p>
            <a:pPr eaLnBrk="1" hangingPunct="1"/>
            <a:r>
              <a:rPr lang="en-US" sz="3000" smtClean="0"/>
              <a:t>This process keeps the water potential of cells more negative than that of the soil solution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Heat and Cold Stress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5448300"/>
          </a:xfrm>
        </p:spPr>
        <p:txBody>
          <a:bodyPr/>
          <a:lstStyle/>
          <a:p>
            <a:pPr eaLnBrk="1" hangingPunct="1"/>
            <a:r>
              <a:rPr lang="en-US" sz="3000" smtClean="0"/>
              <a:t>Excessive heat can denature a plant’s enzymes</a:t>
            </a:r>
          </a:p>
          <a:p>
            <a:pPr eaLnBrk="1" hangingPunct="1"/>
            <a:r>
              <a:rPr lang="en-US" sz="3000" b="1" smtClean="0"/>
              <a:t>Heat-shock proteins </a:t>
            </a:r>
            <a:r>
              <a:rPr lang="en-US" sz="3000" smtClean="0"/>
              <a:t>help protect other proteins from heat stress</a:t>
            </a:r>
          </a:p>
          <a:p>
            <a:pPr eaLnBrk="1" hangingPunct="1"/>
            <a:r>
              <a:rPr lang="en-US" sz="3000" smtClean="0"/>
              <a:t>Cold temperatures decrease membrane fluidity</a:t>
            </a:r>
          </a:p>
          <a:p>
            <a:pPr eaLnBrk="1" hangingPunct="1"/>
            <a:r>
              <a:rPr lang="en-US" sz="3000" smtClean="0"/>
              <a:t>Altering lipid composition of membranes is a response to cold stress</a:t>
            </a:r>
          </a:p>
          <a:p>
            <a:pPr eaLnBrk="1" hangingPunct="1"/>
            <a:r>
              <a:rPr lang="en-US" sz="3000" smtClean="0"/>
              <a:t>Freezing causes ice to form in a plant’s cell walls and intercellular spaces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Defenses Against Herbivores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62050"/>
            <a:ext cx="8534400" cy="5102225"/>
          </a:xfrm>
        </p:spPr>
        <p:txBody>
          <a:bodyPr/>
          <a:lstStyle/>
          <a:p>
            <a:pPr eaLnBrk="1" hangingPunct="1"/>
            <a:r>
              <a:rPr lang="en-US" sz="3000" smtClean="0"/>
              <a:t>Herbivory, animals eating plants, is a stress that plants face in any ecosystem</a:t>
            </a:r>
          </a:p>
          <a:p>
            <a:pPr eaLnBrk="1" hangingPunct="1"/>
            <a:r>
              <a:rPr lang="en-US" sz="3000" smtClean="0"/>
              <a:t>Plants counter excessive herbivory with physical defenses such as thorns and chemical defenses such as distasteful or toxic compounds</a:t>
            </a:r>
          </a:p>
          <a:p>
            <a:pPr eaLnBrk="1" hangingPunct="1"/>
            <a:r>
              <a:rPr lang="en-US" sz="3000" smtClean="0"/>
              <a:t>Some plants even “recruit” predatory animals that help defend against specific herbivores</a:t>
            </a:r>
          </a:p>
          <a:p>
            <a:pPr eaLnBrk="1" hangingPunct="1"/>
            <a:endParaRPr lang="en-US" sz="30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36525"/>
            <a:ext cx="73533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5280025" y="255588"/>
            <a:ext cx="23241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buFont typeface="Arial" pitchFamily="34" charset="0"/>
              <a:buNone/>
            </a:pPr>
            <a:r>
              <a:rPr kumimoji="0" lang="en-US" sz="1800" b="1"/>
              <a:t>Recruitment of </a:t>
            </a:r>
          </a:p>
          <a:p>
            <a:pPr>
              <a:buFont typeface="Arial" pitchFamily="34" charset="0"/>
              <a:buNone/>
            </a:pPr>
            <a:r>
              <a:rPr kumimoji="0" lang="en-US" sz="1800" b="1"/>
              <a:t>parasitoid wasps </a:t>
            </a:r>
          </a:p>
          <a:p>
            <a:pPr>
              <a:buFont typeface="Arial" pitchFamily="34" charset="0"/>
              <a:buNone/>
            </a:pPr>
            <a:r>
              <a:rPr kumimoji="0" lang="en-US" sz="1800" b="1"/>
              <a:t>that lay their eggs </a:t>
            </a:r>
          </a:p>
          <a:p>
            <a:pPr>
              <a:buFont typeface="Arial" pitchFamily="34" charset="0"/>
              <a:buNone/>
            </a:pPr>
            <a:r>
              <a:rPr kumimoji="0" lang="en-US" sz="1800" b="1"/>
              <a:t>within caterpillars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5372100" y="2816225"/>
            <a:ext cx="2046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Synthesis and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release of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volatile attractants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3830638" y="4530725"/>
            <a:ext cx="2046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Chemical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in saliva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81926" name="Text Box 9"/>
          <p:cNvSpPr txBox="1">
            <a:spLocks noChangeArrowheads="1"/>
          </p:cNvSpPr>
          <p:nvPr/>
        </p:nvSpPr>
        <p:spPr bwMode="auto">
          <a:xfrm>
            <a:off x="2119313" y="4538663"/>
            <a:ext cx="20462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Wounding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76500" y="5518150"/>
            <a:ext cx="2336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Signal transduction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800" b="1"/>
              <a:t>pathway</a:t>
            </a:r>
            <a:endParaRPr kumimoji="0" lang="en-US" sz="1800" b="1">
              <a:solidFill>
                <a:schemeClr val="bg1"/>
              </a:solidFill>
            </a:endParaRPr>
          </a:p>
        </p:txBody>
      </p:sp>
      <p:sp>
        <p:nvSpPr>
          <p:cNvPr id="81928" name="Oval 11"/>
          <p:cNvSpPr>
            <a:spLocks noChangeArrowheads="1"/>
          </p:cNvSpPr>
          <p:nvPr/>
        </p:nvSpPr>
        <p:spPr bwMode="auto">
          <a:xfrm>
            <a:off x="1790700" y="4521200"/>
            <a:ext cx="268288" cy="280988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Text Box 12"/>
          <p:cNvSpPr txBox="1">
            <a:spLocks noChangeArrowheads="1"/>
          </p:cNvSpPr>
          <p:nvPr/>
        </p:nvSpPr>
        <p:spPr bwMode="auto">
          <a:xfrm>
            <a:off x="1855788" y="4533900"/>
            <a:ext cx="1222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900" b="1">
                <a:solidFill>
                  <a:schemeClr val="bg1"/>
                </a:solidFill>
              </a:rPr>
              <a:t>1</a:t>
            </a:r>
            <a:endParaRPr kumimoji="0" lang="en-US" sz="1900" b="1">
              <a:solidFill>
                <a:srgbClr val="563A84"/>
              </a:solidFill>
            </a:endParaRPr>
          </a:p>
        </p:txBody>
      </p:sp>
      <p:sp>
        <p:nvSpPr>
          <p:cNvPr id="81930" name="Oval 13"/>
          <p:cNvSpPr>
            <a:spLocks noChangeArrowheads="1"/>
          </p:cNvSpPr>
          <p:nvPr/>
        </p:nvSpPr>
        <p:spPr bwMode="auto">
          <a:xfrm>
            <a:off x="3490913" y="4522788"/>
            <a:ext cx="268287" cy="2698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Text Box 14"/>
          <p:cNvSpPr txBox="1">
            <a:spLocks noChangeArrowheads="1"/>
          </p:cNvSpPr>
          <p:nvPr/>
        </p:nvSpPr>
        <p:spPr bwMode="auto">
          <a:xfrm>
            <a:off x="3560763" y="4540250"/>
            <a:ext cx="1222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900" b="1">
                <a:solidFill>
                  <a:schemeClr val="bg1"/>
                </a:solidFill>
              </a:rPr>
              <a:t>1</a:t>
            </a:r>
            <a:endParaRPr kumimoji="0" lang="en-US" sz="1900" b="1">
              <a:solidFill>
                <a:srgbClr val="563A84"/>
              </a:solidFill>
            </a:endParaRPr>
          </a:p>
        </p:txBody>
      </p:sp>
      <p:sp>
        <p:nvSpPr>
          <p:cNvPr id="81932" name="Oval 15"/>
          <p:cNvSpPr>
            <a:spLocks noChangeArrowheads="1"/>
          </p:cNvSpPr>
          <p:nvPr/>
        </p:nvSpPr>
        <p:spPr bwMode="auto">
          <a:xfrm>
            <a:off x="2166938" y="5516563"/>
            <a:ext cx="263525" cy="2825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Text Box 16"/>
          <p:cNvSpPr txBox="1">
            <a:spLocks noChangeArrowheads="1"/>
          </p:cNvSpPr>
          <p:nvPr/>
        </p:nvSpPr>
        <p:spPr bwMode="auto">
          <a:xfrm>
            <a:off x="2238375" y="5529263"/>
            <a:ext cx="122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900" b="1">
                <a:solidFill>
                  <a:schemeClr val="bg1"/>
                </a:solidFill>
              </a:rPr>
              <a:t>2</a:t>
            </a:r>
            <a:endParaRPr kumimoji="0" lang="en-US" sz="1900" b="1">
              <a:solidFill>
                <a:srgbClr val="563A84"/>
              </a:solidFill>
            </a:endParaRPr>
          </a:p>
        </p:txBody>
      </p:sp>
      <p:sp>
        <p:nvSpPr>
          <p:cNvPr id="81934" name="Oval 17"/>
          <p:cNvSpPr>
            <a:spLocks noChangeArrowheads="1"/>
          </p:cNvSpPr>
          <p:nvPr/>
        </p:nvSpPr>
        <p:spPr bwMode="auto">
          <a:xfrm>
            <a:off x="5068888" y="2801938"/>
            <a:ext cx="265112" cy="273050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8"/>
          <p:cNvSpPr txBox="1">
            <a:spLocks noChangeArrowheads="1"/>
          </p:cNvSpPr>
          <p:nvPr/>
        </p:nvSpPr>
        <p:spPr bwMode="auto">
          <a:xfrm>
            <a:off x="5140325" y="2813050"/>
            <a:ext cx="122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900" b="1">
                <a:solidFill>
                  <a:schemeClr val="bg1"/>
                </a:solidFill>
              </a:rPr>
              <a:t>3</a:t>
            </a:r>
            <a:endParaRPr kumimoji="0" lang="en-US" sz="1900" b="1">
              <a:solidFill>
                <a:srgbClr val="563A84"/>
              </a:solidFill>
            </a:endParaRPr>
          </a:p>
        </p:txBody>
      </p:sp>
      <p:sp>
        <p:nvSpPr>
          <p:cNvPr id="81936" name="Oval 19"/>
          <p:cNvSpPr>
            <a:spLocks noChangeArrowheads="1"/>
          </p:cNvSpPr>
          <p:nvPr/>
        </p:nvSpPr>
        <p:spPr bwMode="auto">
          <a:xfrm>
            <a:off x="4953000" y="271463"/>
            <a:ext cx="277813" cy="282575"/>
          </a:xfrm>
          <a:prstGeom prst="ellipse">
            <a:avLst/>
          </a:prstGeom>
          <a:solidFill>
            <a:srgbClr val="009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Text Box 20"/>
          <p:cNvSpPr txBox="1">
            <a:spLocks noChangeArrowheads="1"/>
          </p:cNvSpPr>
          <p:nvPr/>
        </p:nvSpPr>
        <p:spPr bwMode="auto">
          <a:xfrm>
            <a:off x="5013325" y="290513"/>
            <a:ext cx="122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900" b="1">
                <a:solidFill>
                  <a:schemeClr val="bg1"/>
                </a:solidFill>
              </a:rPr>
              <a:t>4</a:t>
            </a:r>
            <a:endParaRPr kumimoji="0" lang="en-US" sz="2200" b="1">
              <a:solidFill>
                <a:srgbClr val="563A84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157288"/>
            <a:ext cx="8534400" cy="2676525"/>
          </a:xfrm>
        </p:spPr>
        <p:txBody>
          <a:bodyPr/>
          <a:lstStyle/>
          <a:p>
            <a:pPr eaLnBrk="1" hangingPunct="1"/>
            <a:r>
              <a:rPr lang="en-US" sz="3000" smtClean="0"/>
              <a:t>Plants damaged by insects can release volatile chemicals to warn other plants of the same species</a:t>
            </a:r>
          </a:p>
          <a:p>
            <a:pPr eaLnBrk="1" hangingPunct="1"/>
            <a:r>
              <a:rPr lang="en-US" sz="3000" b="1" smtClean="0"/>
              <a:t>Methyljasmonic acid </a:t>
            </a:r>
            <a:r>
              <a:rPr lang="en-US" sz="3000" smtClean="0"/>
              <a:t>can activate the expression of genes involved in plant defenses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Defenses Against Pathogens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4346575"/>
          </a:xfrm>
        </p:spPr>
        <p:txBody>
          <a:bodyPr/>
          <a:lstStyle/>
          <a:p>
            <a:pPr eaLnBrk="1" hangingPunct="1"/>
            <a:r>
              <a:rPr lang="en-US" sz="3000" smtClean="0"/>
              <a:t>A plant’s first line of defense against infection is the epidermis and periderm</a:t>
            </a:r>
          </a:p>
          <a:p>
            <a:pPr eaLnBrk="1" hangingPunct="1"/>
            <a:r>
              <a:rPr lang="en-US" sz="3000" smtClean="0"/>
              <a:t>If a pathogen penetrates the dermal tissue, the second line of defense is a chemical attack that kills the pathogen and prevents its spread</a:t>
            </a:r>
          </a:p>
          <a:p>
            <a:pPr eaLnBrk="1" hangingPunct="1"/>
            <a:r>
              <a:rPr lang="en-US" sz="3000" smtClean="0"/>
              <a:t>This second defense system is enhanced by the inherited ability to recognize certain pathogens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Response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66813"/>
            <a:ext cx="8534400" cy="3432175"/>
          </a:xfrm>
        </p:spPr>
        <p:txBody>
          <a:bodyPr/>
          <a:lstStyle/>
          <a:p>
            <a:pPr eaLnBrk="1" hangingPunct="1"/>
            <a:r>
              <a:rPr lang="en-US" sz="3000" smtClean="0"/>
              <a:t>A signal transduction pathway leads to regulation of one or more cellular activities</a:t>
            </a:r>
          </a:p>
          <a:p>
            <a:pPr eaLnBrk="1" hangingPunct="1"/>
            <a:r>
              <a:rPr lang="en-US" sz="3000" smtClean="0"/>
              <a:t>In most cases, these responses to stimulation involve increased activity of enzymes</a:t>
            </a:r>
          </a:p>
          <a:p>
            <a:pPr eaLnBrk="1" hangingPunct="1"/>
            <a:r>
              <a:rPr lang="en-US" sz="3000" smtClean="0"/>
              <a:t>This can occur by transcriptional regulation or post-translational modification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57288"/>
            <a:ext cx="8534400" cy="2219325"/>
          </a:xfrm>
        </p:spPr>
        <p:txBody>
          <a:bodyPr/>
          <a:lstStyle/>
          <a:p>
            <a:pPr eaLnBrk="1" hangingPunct="1"/>
            <a:r>
              <a:rPr lang="en-US" sz="3000" smtClean="0"/>
              <a:t>A </a:t>
            </a:r>
            <a:r>
              <a:rPr lang="en-US" sz="3000" b="1" smtClean="0"/>
              <a:t>virulent </a:t>
            </a:r>
            <a:r>
              <a:rPr lang="en-US" sz="3000" smtClean="0"/>
              <a:t>pathogen is one that a plant has little specific defense against</a:t>
            </a:r>
          </a:p>
          <a:p>
            <a:pPr eaLnBrk="1" hangingPunct="1"/>
            <a:r>
              <a:rPr lang="en-US" sz="3000" smtClean="0"/>
              <a:t>An </a:t>
            </a:r>
            <a:r>
              <a:rPr lang="en-US" sz="3000" b="1" smtClean="0"/>
              <a:t>avirulent </a:t>
            </a:r>
            <a:r>
              <a:rPr lang="en-US" sz="3000" smtClean="0"/>
              <a:t>pathogen is one that may harm but does not kill the host plant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33350"/>
            <a:ext cx="69564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3124200" y="2455863"/>
            <a:ext cx="696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Signal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3008313" y="3289300"/>
            <a:ext cx="1158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Hypersensitive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response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2289175" y="3952875"/>
            <a:ext cx="1666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Signal transduction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pathway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1763713" y="5238750"/>
            <a:ext cx="1158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Avirulent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pathogen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5703888" y="3243263"/>
            <a:ext cx="16668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Signal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transduction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pathway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86024" name="Text Box 11"/>
          <p:cNvSpPr txBox="1">
            <a:spLocks noChangeArrowheads="1"/>
          </p:cNvSpPr>
          <p:nvPr/>
        </p:nvSpPr>
        <p:spPr bwMode="auto">
          <a:xfrm>
            <a:off x="6469063" y="4232275"/>
            <a:ext cx="1031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Acquired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200" b="1"/>
              <a:t>resistance</a:t>
            </a:r>
            <a:endParaRPr kumimoji="0" lang="en-US" sz="1200" b="1">
              <a:solidFill>
                <a:schemeClr val="bg1"/>
              </a:solidFill>
            </a:endParaRPr>
          </a:p>
        </p:txBody>
      </p:sp>
      <p:sp>
        <p:nvSpPr>
          <p:cNvPr id="86025" name="Text Box 12"/>
          <p:cNvSpPr txBox="1">
            <a:spLocks noChangeArrowheads="1"/>
          </p:cNvSpPr>
          <p:nvPr/>
        </p:nvSpPr>
        <p:spPr bwMode="auto">
          <a:xfrm>
            <a:off x="2381250" y="6157913"/>
            <a:ext cx="22764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300" b="1" i="1"/>
              <a:t>R-Avr</a:t>
            </a:r>
            <a:r>
              <a:rPr kumimoji="0" lang="en-US" sz="1300" b="1"/>
              <a:t> recognition and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300" b="1"/>
              <a:t>hypersensitive response</a:t>
            </a:r>
            <a:endParaRPr kumimoji="0" lang="en-US" sz="1300" b="1">
              <a:solidFill>
                <a:schemeClr val="bg1"/>
              </a:solidFill>
            </a:endParaRPr>
          </a:p>
        </p:txBody>
      </p:sp>
      <p:sp>
        <p:nvSpPr>
          <p:cNvPr id="86026" name="Text Box 13"/>
          <p:cNvSpPr txBox="1">
            <a:spLocks noChangeArrowheads="1"/>
          </p:cNvSpPr>
          <p:nvPr/>
        </p:nvSpPr>
        <p:spPr bwMode="auto">
          <a:xfrm>
            <a:off x="5692775" y="6159500"/>
            <a:ext cx="22098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itchFamily="34" charset="0"/>
                <a:sym typeface="Symbol" pitchFamily="18" charset="2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300" b="1"/>
              <a:t>Systemic acquired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kumimoji="0" lang="en-US" sz="1300" b="1"/>
              <a:t>resistance</a:t>
            </a:r>
            <a:endParaRPr kumimoji="0" lang="en-US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Systemic Acquired Resistance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7288"/>
            <a:ext cx="8534400" cy="3133725"/>
          </a:xfrm>
        </p:spPr>
        <p:txBody>
          <a:bodyPr/>
          <a:lstStyle/>
          <a:p>
            <a:pPr eaLnBrk="1" hangingPunct="1"/>
            <a:r>
              <a:rPr lang="en-US" sz="3000" b="1" smtClean="0"/>
              <a:t>Systemic acquired resistance </a:t>
            </a:r>
            <a:r>
              <a:rPr lang="en-US" sz="3000" smtClean="0"/>
              <a:t>causes systemic expression of defense genes and is a long-lasting response</a:t>
            </a:r>
          </a:p>
          <a:p>
            <a:pPr eaLnBrk="1" hangingPunct="1"/>
            <a:r>
              <a:rPr lang="en-US" sz="3000" b="1" smtClean="0"/>
              <a:t>Salicylic acid </a:t>
            </a:r>
            <a:r>
              <a:rPr lang="en-US" sz="3000" smtClean="0"/>
              <a:t>is synthesized around the infection site and is likely the signal that triggers systemic acquired resistance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Animations and Videos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288925" y="544513"/>
            <a:ext cx="8534400" cy="6210300"/>
          </a:xfrm>
        </p:spPr>
        <p:txBody>
          <a:bodyPr/>
          <a:lstStyle/>
          <a:p>
            <a:r>
              <a:rPr lang="en-US" smtClean="0">
                <a:hlinkClick r:id="rId2"/>
              </a:rPr>
              <a:t>Tropisms</a:t>
            </a:r>
            <a:endParaRPr lang="en-US" smtClean="0"/>
          </a:p>
          <a:p>
            <a:r>
              <a:rPr lang="en-US" smtClean="0">
                <a:hlinkClick r:id="rId3"/>
              </a:rPr>
              <a:t>Auxin Affects Cell Wall</a:t>
            </a:r>
            <a:endParaRPr lang="en-US" smtClean="0"/>
          </a:p>
          <a:p>
            <a:r>
              <a:rPr lang="en-US" smtClean="0">
                <a:hlinkClick r:id="rId4"/>
              </a:rPr>
              <a:t>Went's Experiment</a:t>
            </a:r>
            <a:endParaRPr lang="en-US" smtClean="0"/>
          </a:p>
          <a:p>
            <a:r>
              <a:rPr lang="en-US" smtClean="0">
                <a:hlinkClick r:id="rId5"/>
              </a:rPr>
              <a:t>The Effect of Interrupted Day and Night</a:t>
            </a:r>
            <a:endParaRPr lang="en-US" smtClean="0"/>
          </a:p>
          <a:p>
            <a:r>
              <a:rPr lang="en-US" smtClean="0">
                <a:hlinkClick r:id="rId6"/>
              </a:rPr>
              <a:t>Phytochrome Signaling</a:t>
            </a:r>
            <a:endParaRPr lang="en-US" smtClean="0"/>
          </a:p>
          <a:p>
            <a:r>
              <a:rPr lang="en-US" smtClean="0">
                <a:hlinkClick r:id="rId7"/>
              </a:rPr>
              <a:t>Bozeman - Phototropism and Photoperiodism</a:t>
            </a:r>
            <a:endParaRPr lang="en-US" smtClean="0"/>
          </a:p>
          <a:p>
            <a:r>
              <a:rPr lang="en-US" smtClean="0">
                <a:hlinkClick r:id="rId8"/>
              </a:rPr>
              <a:t>Signaling Between Plants and Pathogens</a:t>
            </a:r>
            <a:endParaRPr lang="en-US" smtClean="0"/>
          </a:p>
          <a:p>
            <a:r>
              <a:rPr lang="en-US" smtClean="0">
                <a:hlinkClick r:id="rId9"/>
              </a:rPr>
              <a:t>Chapter Quiz Questions -1</a:t>
            </a:r>
            <a:endParaRPr lang="en-US" smtClean="0"/>
          </a:p>
          <a:p>
            <a:r>
              <a:rPr lang="en-US" smtClean="0">
                <a:hlinkClick r:id="rId10"/>
              </a:rPr>
              <a:t>Chapter Quiz Questions – 2</a:t>
            </a: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3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Transcriptional Regulation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2050"/>
            <a:ext cx="8534400" cy="4048125"/>
          </a:xfrm>
        </p:spPr>
        <p:txBody>
          <a:bodyPr/>
          <a:lstStyle/>
          <a:p>
            <a:pPr eaLnBrk="1" hangingPunct="1"/>
            <a:r>
              <a:rPr lang="en-US" sz="3000" i="1" smtClean="0"/>
              <a:t>Specific transcription factors</a:t>
            </a:r>
            <a:r>
              <a:rPr lang="en-US" sz="3000" smtClean="0"/>
              <a:t> bind directly to specific regions of DNA and control transcription of genes</a:t>
            </a:r>
          </a:p>
          <a:p>
            <a:pPr eaLnBrk="1" hangingPunct="1"/>
            <a:r>
              <a:rPr lang="en-US" sz="3000" smtClean="0"/>
              <a:t>Positive transcription factors are proteins that </a:t>
            </a:r>
            <a:r>
              <a:rPr lang="en-US" sz="3000" i="1" smtClean="0"/>
              <a:t>increase</a:t>
            </a:r>
            <a:r>
              <a:rPr lang="en-US" sz="3000" smtClean="0"/>
              <a:t> the transcription of specific genes, while negative transcription factors are proteins that </a:t>
            </a:r>
            <a:r>
              <a:rPr lang="en-US" sz="3000" i="1" smtClean="0"/>
              <a:t>decrease</a:t>
            </a:r>
            <a:r>
              <a:rPr lang="en-US" sz="3000" smtClean="0"/>
              <a:t> the transcription of specific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762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Post-Translational Modification of Proteins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6813"/>
            <a:ext cx="8534400" cy="2676525"/>
          </a:xfrm>
        </p:spPr>
        <p:txBody>
          <a:bodyPr/>
          <a:lstStyle/>
          <a:p>
            <a:pPr eaLnBrk="1" hangingPunct="1"/>
            <a:r>
              <a:rPr lang="en-US" sz="3000" smtClean="0"/>
              <a:t>Post-translational modification involves modification of existing proteins in the signal response</a:t>
            </a:r>
          </a:p>
          <a:p>
            <a:pPr eaLnBrk="1" hangingPunct="1"/>
            <a:r>
              <a:rPr lang="en-US" sz="3000" smtClean="0"/>
              <a:t>Modification often involves the phosphorylation of specific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EEDC90876E947B913D1B459EC27BE" ma:contentTypeVersion="0" ma:contentTypeDescription="Create a new document." ma:contentTypeScope="" ma:versionID="4cafca6b8387429bff49889f1d411b2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43B246-694A-447E-A8E1-D6439281E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D436A48-8EEA-4A20-8419-BE3079C51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0CB2C2-ADB6-408E-856F-AC8D4660B42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A83555B-BE91-4F6B-B317-CEC03165EDC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RKaul-4:Applications (Mac OS 9):Microsoft Office 2001:Templates:Presentations:Designs:CPB7_2line</Template>
  <TotalTime>5080</TotalTime>
  <Words>2940</Words>
  <Application>Microsoft Office PowerPoint</Application>
  <PresentationFormat>On-screen Show (4:3)</PresentationFormat>
  <Paragraphs>599</Paragraphs>
  <Slides>73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Symbol</vt:lpstr>
      <vt:lpstr>Times New Roman</vt:lpstr>
      <vt:lpstr>ＭＳ Ｐゴシック</vt:lpstr>
      <vt:lpstr>Arial Narrow</vt:lpstr>
      <vt:lpstr>Times</vt:lpstr>
      <vt:lpstr>C6eActiveLectureQuestions</vt:lpstr>
      <vt:lpstr>Custom Design</vt:lpstr>
      <vt:lpstr>Signal transduction pathways  link signal reception to response</vt:lpstr>
      <vt:lpstr>PowerPoint Presentation</vt:lpstr>
      <vt:lpstr>PowerPoint Presentation</vt:lpstr>
      <vt:lpstr>PowerPoint Presentation</vt:lpstr>
      <vt:lpstr>Reception and Transduction</vt:lpstr>
      <vt:lpstr>PowerPoint Presentation</vt:lpstr>
      <vt:lpstr>Response</vt:lpstr>
      <vt:lpstr>Transcriptional Regulation</vt:lpstr>
      <vt:lpstr>Post-Translational Modification of Proteins</vt:lpstr>
      <vt:lpstr>De-Etiolation (“Greening”) Proteins</vt:lpstr>
      <vt:lpstr>Plant Hormones</vt:lpstr>
      <vt:lpstr>PowerPoint Presentation</vt:lpstr>
      <vt:lpstr>PowerPoint Presentation</vt:lpstr>
      <vt:lpstr>PowerPoint Presentation</vt:lpstr>
      <vt:lpstr>PowerPoint Presentation</vt:lpstr>
      <vt:lpstr>A Survey of Plant Hormones</vt:lpstr>
      <vt:lpstr>PowerPoint Presentation</vt:lpstr>
      <vt:lpstr>Auxin</vt:lpstr>
      <vt:lpstr>PowerPoint Presentation</vt:lpstr>
      <vt:lpstr>PowerPoint Presentation</vt:lpstr>
      <vt:lpstr>PowerPoint Presentation</vt:lpstr>
      <vt:lpstr>Cytokinins</vt:lpstr>
      <vt:lpstr>PowerPoint Presentation</vt:lpstr>
      <vt:lpstr>Gibberellins</vt:lpstr>
      <vt:lpstr>PowerPoint Presentation</vt:lpstr>
      <vt:lpstr>PowerPoint Presentation</vt:lpstr>
      <vt:lpstr>Ethylene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Responses to light are critical for plant success</vt:lpstr>
      <vt:lpstr>PowerPoint Presentation</vt:lpstr>
      <vt:lpstr>PowerPoint Presentation</vt:lpstr>
      <vt:lpstr>Blue-Light Photoreceptors</vt:lpstr>
      <vt:lpstr>Biological Clocks and Circadian Rhythms</vt:lpstr>
      <vt:lpstr>PowerPoint Presentation</vt:lpstr>
      <vt:lpstr>PowerPoint Presentation</vt:lpstr>
      <vt:lpstr>The Effect of Light on the Biological Clock</vt:lpstr>
      <vt:lpstr>Photoperiodism and Responses to Seasons</vt:lpstr>
      <vt:lpstr>Photoperiodism and Control of Flowering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Flowering Hormone?</vt:lpstr>
      <vt:lpstr>PowerPoint Presentation</vt:lpstr>
      <vt:lpstr>Meristem Transition and Flowering</vt:lpstr>
      <vt:lpstr>Plants respond to a wide  variety of stimuli other than light </vt:lpstr>
      <vt:lpstr>PowerPoint Presentation</vt:lpstr>
      <vt:lpstr>Mechanical Stimuli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Environmental Stresses</vt:lpstr>
      <vt:lpstr>Drought and Flooding</vt:lpstr>
      <vt:lpstr>PowerPoint Presentation</vt:lpstr>
      <vt:lpstr>Salt Stress</vt:lpstr>
      <vt:lpstr>Heat and Cold Stress</vt:lpstr>
      <vt:lpstr>Defenses Against Herbivores</vt:lpstr>
      <vt:lpstr>PowerPoint Presentation</vt:lpstr>
      <vt:lpstr>PowerPoint Presentation</vt:lpstr>
      <vt:lpstr>Defenses Against Pathogens</vt:lpstr>
      <vt:lpstr>PowerPoint Presentation</vt:lpstr>
      <vt:lpstr>PowerPoint Presentation</vt:lpstr>
      <vt:lpstr>Systemic Acquired Resistance</vt:lpstr>
      <vt:lpstr>Animations and Videos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39 PPT Plant Response</dc:title>
  <dc:creator>BCP User</dc:creator>
  <cp:lastModifiedBy>Teacher E-Solutions</cp:lastModifiedBy>
  <cp:revision>3537</cp:revision>
  <cp:lastPrinted>2004-12-15T20:57:25Z</cp:lastPrinted>
  <dcterms:created xsi:type="dcterms:W3CDTF">2002-07-11T17:04:39Z</dcterms:created>
  <dcterms:modified xsi:type="dcterms:W3CDTF">2019-01-18T16:37:02Z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