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62.xml" ContentType="application/vnd.openxmlformats-officedocument.presentationml.notesSlide+xml"/>
  <Override PartName="/ppt/notesSlides/notesSlide63.xml" ContentType="application/vnd.openxmlformats-officedocument.presentationml.notesSlide+xml"/>
  <Override PartName="/ppt/notesSlides/notesSlide64.xml" ContentType="application/vnd.openxmlformats-officedocument.presentationml.notesSlide+xml"/>
  <Override PartName="/ppt/notesSlides/notesSlide65.xml" ContentType="application/vnd.openxmlformats-officedocument.presentationml.notesSlide+xml"/>
  <Override PartName="/ppt/notesSlides/notesSlide66.xml" ContentType="application/vnd.openxmlformats-officedocument.presentationml.notesSlide+xml"/>
  <Override PartName="/ppt/notesSlides/notesSlide67.xml" ContentType="application/vnd.openxmlformats-officedocument.presentationml.notesSlide+xml"/>
  <Override PartName="/ppt/notesSlides/notesSlide68.xml" ContentType="application/vnd.openxmlformats-officedocument.presentationml.notesSlide+xml"/>
  <Override PartName="/ppt/notesSlides/notesSlide69.xml" ContentType="application/vnd.openxmlformats-officedocument.presentationml.notesSlide+xml"/>
  <Override PartName="/ppt/notesSlides/notesSlide70.xml" ContentType="application/vnd.openxmlformats-officedocument.presentationml.notesSlide+xml"/>
  <Override PartName="/ppt/notesSlides/notesSlide71.xml" ContentType="application/vnd.openxmlformats-officedocument.presentationml.notesSlide+xml"/>
  <Override PartName="/ppt/notesSlides/notesSlide7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51" r:id="rId5"/>
    <p:sldMasterId id="2147483653" r:id="rId6"/>
  </p:sldMasterIdLst>
  <p:notesMasterIdLst>
    <p:notesMasterId r:id="rId80"/>
  </p:notesMasterIdLst>
  <p:handoutMasterIdLst>
    <p:handoutMasterId r:id="rId81"/>
  </p:handoutMasterIdLst>
  <p:sldIdLst>
    <p:sldId id="265" r:id="rId7"/>
    <p:sldId id="364" r:id="rId8"/>
    <p:sldId id="477" r:id="rId9"/>
    <p:sldId id="479" r:id="rId10"/>
    <p:sldId id="269" r:id="rId11"/>
    <p:sldId id="515" r:id="rId12"/>
    <p:sldId id="272" r:id="rId13"/>
    <p:sldId id="273" r:id="rId14"/>
    <p:sldId id="274" r:id="rId15"/>
    <p:sldId id="275" r:id="rId16"/>
    <p:sldId id="277" r:id="rId17"/>
    <p:sldId id="516" r:id="rId18"/>
    <p:sldId id="482" r:id="rId19"/>
    <p:sldId id="484" r:id="rId20"/>
    <p:sldId id="483" r:id="rId21"/>
    <p:sldId id="281" r:id="rId22"/>
    <p:sldId id="447" r:id="rId23"/>
    <p:sldId id="282" r:id="rId24"/>
    <p:sldId id="284" r:id="rId25"/>
    <p:sldId id="486" r:id="rId26"/>
    <p:sldId id="286" r:id="rId27"/>
    <p:sldId id="289" r:id="rId28"/>
    <p:sldId id="291" r:id="rId29"/>
    <p:sldId id="294" r:id="rId30"/>
    <p:sldId id="491" r:id="rId31"/>
    <p:sldId id="492" r:id="rId32"/>
    <p:sldId id="304" r:id="rId33"/>
    <p:sldId id="305" r:id="rId34"/>
    <p:sldId id="494" r:id="rId35"/>
    <p:sldId id="306" r:id="rId36"/>
    <p:sldId id="495" r:id="rId37"/>
    <p:sldId id="309" r:id="rId38"/>
    <p:sldId id="310" r:id="rId39"/>
    <p:sldId id="497" r:id="rId40"/>
    <p:sldId id="313" r:id="rId41"/>
    <p:sldId id="314" r:id="rId42"/>
    <p:sldId id="498" r:id="rId43"/>
    <p:sldId id="316" r:id="rId44"/>
    <p:sldId id="324" r:id="rId45"/>
    <p:sldId id="502" r:id="rId46"/>
    <p:sldId id="326" r:id="rId47"/>
    <p:sldId id="327" r:id="rId48"/>
    <p:sldId id="328" r:id="rId49"/>
    <p:sldId id="329" r:id="rId50"/>
    <p:sldId id="526" r:id="rId51"/>
    <p:sldId id="503" r:id="rId52"/>
    <p:sldId id="396" r:id="rId53"/>
    <p:sldId id="504" r:id="rId54"/>
    <p:sldId id="444" r:id="rId55"/>
    <p:sldId id="332" r:id="rId56"/>
    <p:sldId id="505" r:id="rId57"/>
    <p:sldId id="333" r:id="rId58"/>
    <p:sldId id="334" r:id="rId59"/>
    <p:sldId id="506" r:id="rId60"/>
    <p:sldId id="337" r:id="rId61"/>
    <p:sldId id="507" r:id="rId62"/>
    <p:sldId id="339" r:id="rId63"/>
    <p:sldId id="508" r:id="rId64"/>
    <p:sldId id="520" r:id="rId65"/>
    <p:sldId id="521" r:id="rId66"/>
    <p:sldId id="341" r:id="rId67"/>
    <p:sldId id="342" r:id="rId68"/>
    <p:sldId id="509" r:id="rId69"/>
    <p:sldId id="344" r:id="rId70"/>
    <p:sldId id="345" r:id="rId71"/>
    <p:sldId id="348" r:id="rId72"/>
    <p:sldId id="510" r:id="rId73"/>
    <p:sldId id="446" r:id="rId74"/>
    <p:sldId id="350" r:id="rId75"/>
    <p:sldId id="352" r:id="rId76"/>
    <p:sldId id="511" r:id="rId77"/>
    <p:sldId id="442" r:id="rId78"/>
    <p:sldId id="527" r:id="rId79"/>
  </p:sldIdLst>
  <p:sldSz cx="9144000" cy="6858000" type="screen4x3"/>
  <p:notesSz cx="6858000" cy="9144000"/>
  <p:custDataLst>
    <p:tags r:id="rId82"/>
  </p:custDataLst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umimoji="1" sz="3000" kern="1200">
        <a:solidFill>
          <a:schemeClr val="tx1"/>
        </a:solidFill>
        <a:latin typeface="Arial" pitchFamily="34" charset="0"/>
        <a:ea typeface="+mn-ea"/>
        <a:cs typeface="+mn-cs"/>
        <a:sym typeface="Symbol" pitchFamily="18" charset="2"/>
      </a:defRPr>
    </a:lvl1pPr>
    <a:lvl2pPr marL="457200" algn="l" rtl="0" eaLnBrk="0" fontAlgn="base" hangingPunct="0">
      <a:spcBef>
        <a:spcPct val="0"/>
      </a:spcBef>
      <a:spcAft>
        <a:spcPct val="0"/>
      </a:spcAft>
      <a:defRPr kumimoji="1" sz="3000" kern="1200">
        <a:solidFill>
          <a:schemeClr val="tx1"/>
        </a:solidFill>
        <a:latin typeface="Arial" pitchFamily="34" charset="0"/>
        <a:ea typeface="+mn-ea"/>
        <a:cs typeface="+mn-cs"/>
        <a:sym typeface="Symbol" pitchFamily="18" charset="2"/>
      </a:defRPr>
    </a:lvl2pPr>
    <a:lvl3pPr marL="914400" algn="l" rtl="0" eaLnBrk="0" fontAlgn="base" hangingPunct="0">
      <a:spcBef>
        <a:spcPct val="0"/>
      </a:spcBef>
      <a:spcAft>
        <a:spcPct val="0"/>
      </a:spcAft>
      <a:defRPr kumimoji="1" sz="3000" kern="1200">
        <a:solidFill>
          <a:schemeClr val="tx1"/>
        </a:solidFill>
        <a:latin typeface="Arial" pitchFamily="34" charset="0"/>
        <a:ea typeface="+mn-ea"/>
        <a:cs typeface="+mn-cs"/>
        <a:sym typeface="Symbol" pitchFamily="18" charset="2"/>
      </a:defRPr>
    </a:lvl3pPr>
    <a:lvl4pPr marL="1371600" algn="l" rtl="0" eaLnBrk="0" fontAlgn="base" hangingPunct="0">
      <a:spcBef>
        <a:spcPct val="0"/>
      </a:spcBef>
      <a:spcAft>
        <a:spcPct val="0"/>
      </a:spcAft>
      <a:defRPr kumimoji="1" sz="3000" kern="1200">
        <a:solidFill>
          <a:schemeClr val="tx1"/>
        </a:solidFill>
        <a:latin typeface="Arial" pitchFamily="34" charset="0"/>
        <a:ea typeface="+mn-ea"/>
        <a:cs typeface="+mn-cs"/>
        <a:sym typeface="Symbol" pitchFamily="18" charset="2"/>
      </a:defRPr>
    </a:lvl4pPr>
    <a:lvl5pPr marL="1828800" algn="l" rtl="0" eaLnBrk="0" fontAlgn="base" hangingPunct="0">
      <a:spcBef>
        <a:spcPct val="0"/>
      </a:spcBef>
      <a:spcAft>
        <a:spcPct val="0"/>
      </a:spcAft>
      <a:defRPr kumimoji="1" sz="3000" kern="1200">
        <a:solidFill>
          <a:schemeClr val="tx1"/>
        </a:solidFill>
        <a:latin typeface="Arial" pitchFamily="34" charset="0"/>
        <a:ea typeface="+mn-ea"/>
        <a:cs typeface="+mn-cs"/>
        <a:sym typeface="Symbol" pitchFamily="18" charset="2"/>
      </a:defRPr>
    </a:lvl5pPr>
    <a:lvl6pPr marL="2286000" algn="l" defTabSz="914400" rtl="0" eaLnBrk="1" latinLnBrk="0" hangingPunct="1">
      <a:defRPr kumimoji="1" sz="3000" kern="1200">
        <a:solidFill>
          <a:schemeClr val="tx1"/>
        </a:solidFill>
        <a:latin typeface="Arial" pitchFamily="34" charset="0"/>
        <a:ea typeface="+mn-ea"/>
        <a:cs typeface="+mn-cs"/>
        <a:sym typeface="Symbol" pitchFamily="18" charset="2"/>
      </a:defRPr>
    </a:lvl6pPr>
    <a:lvl7pPr marL="2743200" algn="l" defTabSz="914400" rtl="0" eaLnBrk="1" latinLnBrk="0" hangingPunct="1">
      <a:defRPr kumimoji="1" sz="3000" kern="1200">
        <a:solidFill>
          <a:schemeClr val="tx1"/>
        </a:solidFill>
        <a:latin typeface="Arial" pitchFamily="34" charset="0"/>
        <a:ea typeface="+mn-ea"/>
        <a:cs typeface="+mn-cs"/>
        <a:sym typeface="Symbol" pitchFamily="18" charset="2"/>
      </a:defRPr>
    </a:lvl7pPr>
    <a:lvl8pPr marL="3200400" algn="l" defTabSz="914400" rtl="0" eaLnBrk="1" latinLnBrk="0" hangingPunct="1">
      <a:defRPr kumimoji="1" sz="3000" kern="1200">
        <a:solidFill>
          <a:schemeClr val="tx1"/>
        </a:solidFill>
        <a:latin typeface="Arial" pitchFamily="34" charset="0"/>
        <a:ea typeface="+mn-ea"/>
        <a:cs typeface="+mn-cs"/>
        <a:sym typeface="Symbol" pitchFamily="18" charset="2"/>
      </a:defRPr>
    </a:lvl8pPr>
    <a:lvl9pPr marL="3657600" algn="l" defTabSz="914400" rtl="0" eaLnBrk="1" latinLnBrk="0" hangingPunct="1">
      <a:defRPr kumimoji="1" sz="3000" kern="1200">
        <a:solidFill>
          <a:schemeClr val="tx1"/>
        </a:solidFill>
        <a:latin typeface="Arial" pitchFamily="34" charset="0"/>
        <a:ea typeface="+mn-ea"/>
        <a:cs typeface="+mn-cs"/>
        <a:sym typeface="Symbol" pitchFamily="18" charset="2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821475"/>
    <a:srgbClr val="6E0061"/>
    <a:srgbClr val="000000"/>
    <a:srgbClr val="6600CC"/>
    <a:srgbClr val="FF7D26"/>
    <a:srgbClr val="993366"/>
    <a:srgbClr val="034694"/>
    <a:srgbClr val="99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019" autoAdjust="0"/>
  </p:normalViewPr>
  <p:slideViewPr>
    <p:cSldViewPr snapToGrid="0">
      <p:cViewPr>
        <p:scale>
          <a:sx n="60" d="100"/>
          <a:sy n="60" d="100"/>
        </p:scale>
        <p:origin x="-120" y="-58"/>
      </p:cViewPr>
      <p:guideLst>
        <p:guide orient="horz" pos="809"/>
        <p:guide orient="horz" pos="3696"/>
        <p:guide orient="horz" pos="289"/>
        <p:guide orient="horz" pos="621"/>
        <p:guide pos="2876"/>
        <p:guide pos="192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75" d="100"/>
        <a:sy n="75" d="100"/>
      </p:scale>
      <p:origin x="0" y="0"/>
    </p:cViewPr>
  </p:sorterViewPr>
  <p:notesViewPr>
    <p:cSldViewPr snapToGrid="0">
      <p:cViewPr varScale="1">
        <p:scale>
          <a:sx n="77" d="100"/>
          <a:sy n="77" d="100"/>
        </p:scale>
        <p:origin x="-1920" y="-104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9" Type="http://schemas.openxmlformats.org/officeDocument/2006/relationships/slide" Target="slides/slide33.xml"/><Relationship Id="rId21" Type="http://schemas.openxmlformats.org/officeDocument/2006/relationships/slide" Target="slides/slide15.xml"/><Relationship Id="rId34" Type="http://schemas.openxmlformats.org/officeDocument/2006/relationships/slide" Target="slides/slide28.xml"/><Relationship Id="rId42" Type="http://schemas.openxmlformats.org/officeDocument/2006/relationships/slide" Target="slides/slide36.xml"/><Relationship Id="rId47" Type="http://schemas.openxmlformats.org/officeDocument/2006/relationships/slide" Target="slides/slide41.xml"/><Relationship Id="rId50" Type="http://schemas.openxmlformats.org/officeDocument/2006/relationships/slide" Target="slides/slide44.xml"/><Relationship Id="rId55" Type="http://schemas.openxmlformats.org/officeDocument/2006/relationships/slide" Target="slides/slide49.xml"/><Relationship Id="rId63" Type="http://schemas.openxmlformats.org/officeDocument/2006/relationships/slide" Target="slides/slide57.xml"/><Relationship Id="rId68" Type="http://schemas.openxmlformats.org/officeDocument/2006/relationships/slide" Target="slides/slide62.xml"/><Relationship Id="rId76" Type="http://schemas.openxmlformats.org/officeDocument/2006/relationships/slide" Target="slides/slide70.xml"/><Relationship Id="rId84" Type="http://schemas.openxmlformats.org/officeDocument/2006/relationships/viewProps" Target="viewProps.xml"/><Relationship Id="rId7" Type="http://schemas.openxmlformats.org/officeDocument/2006/relationships/slide" Target="slides/slide1.xml"/><Relationship Id="rId71" Type="http://schemas.openxmlformats.org/officeDocument/2006/relationships/slide" Target="slides/slide65.xml"/><Relationship Id="rId2" Type="http://schemas.openxmlformats.org/officeDocument/2006/relationships/customXml" Target="../customXml/item2.xml"/><Relationship Id="rId16" Type="http://schemas.openxmlformats.org/officeDocument/2006/relationships/slide" Target="slides/slide10.xml"/><Relationship Id="rId29" Type="http://schemas.openxmlformats.org/officeDocument/2006/relationships/slide" Target="slides/slide23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slide" Target="slides/slide26.xml"/><Relationship Id="rId37" Type="http://schemas.openxmlformats.org/officeDocument/2006/relationships/slide" Target="slides/slide31.xml"/><Relationship Id="rId40" Type="http://schemas.openxmlformats.org/officeDocument/2006/relationships/slide" Target="slides/slide34.xml"/><Relationship Id="rId45" Type="http://schemas.openxmlformats.org/officeDocument/2006/relationships/slide" Target="slides/slide39.xml"/><Relationship Id="rId53" Type="http://schemas.openxmlformats.org/officeDocument/2006/relationships/slide" Target="slides/slide47.xml"/><Relationship Id="rId58" Type="http://schemas.openxmlformats.org/officeDocument/2006/relationships/slide" Target="slides/slide52.xml"/><Relationship Id="rId66" Type="http://schemas.openxmlformats.org/officeDocument/2006/relationships/slide" Target="slides/slide60.xml"/><Relationship Id="rId74" Type="http://schemas.openxmlformats.org/officeDocument/2006/relationships/slide" Target="slides/slide68.xml"/><Relationship Id="rId79" Type="http://schemas.openxmlformats.org/officeDocument/2006/relationships/slide" Target="slides/slide73.xml"/><Relationship Id="rId5" Type="http://schemas.openxmlformats.org/officeDocument/2006/relationships/slideMaster" Target="slideMasters/slideMaster1.xml"/><Relationship Id="rId61" Type="http://schemas.openxmlformats.org/officeDocument/2006/relationships/slide" Target="slides/slide55.xml"/><Relationship Id="rId82" Type="http://schemas.openxmlformats.org/officeDocument/2006/relationships/tags" Target="tags/tag1.xml"/><Relationship Id="rId19" Type="http://schemas.openxmlformats.org/officeDocument/2006/relationships/slide" Target="slides/slide13.xml"/><Relationship Id="rId4" Type="http://schemas.openxmlformats.org/officeDocument/2006/relationships/customXml" Target="../customXml/item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slide" Target="slides/slide29.xml"/><Relationship Id="rId43" Type="http://schemas.openxmlformats.org/officeDocument/2006/relationships/slide" Target="slides/slide37.xml"/><Relationship Id="rId48" Type="http://schemas.openxmlformats.org/officeDocument/2006/relationships/slide" Target="slides/slide42.xml"/><Relationship Id="rId56" Type="http://schemas.openxmlformats.org/officeDocument/2006/relationships/slide" Target="slides/slide50.xml"/><Relationship Id="rId64" Type="http://schemas.openxmlformats.org/officeDocument/2006/relationships/slide" Target="slides/slide58.xml"/><Relationship Id="rId69" Type="http://schemas.openxmlformats.org/officeDocument/2006/relationships/slide" Target="slides/slide63.xml"/><Relationship Id="rId77" Type="http://schemas.openxmlformats.org/officeDocument/2006/relationships/slide" Target="slides/slide71.xml"/><Relationship Id="rId8" Type="http://schemas.openxmlformats.org/officeDocument/2006/relationships/slide" Target="slides/slide2.xml"/><Relationship Id="rId51" Type="http://schemas.openxmlformats.org/officeDocument/2006/relationships/slide" Target="slides/slide45.xml"/><Relationship Id="rId72" Type="http://schemas.openxmlformats.org/officeDocument/2006/relationships/slide" Target="slides/slide66.xml"/><Relationship Id="rId80" Type="http://schemas.openxmlformats.org/officeDocument/2006/relationships/notesMaster" Target="notesMasters/notesMaster1.xml"/><Relationship Id="rId85" Type="http://schemas.openxmlformats.org/officeDocument/2006/relationships/theme" Target="theme/theme1.xml"/><Relationship Id="rId3" Type="http://schemas.openxmlformats.org/officeDocument/2006/relationships/customXml" Target="../customXml/item3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slide" Target="slides/slide32.xml"/><Relationship Id="rId46" Type="http://schemas.openxmlformats.org/officeDocument/2006/relationships/slide" Target="slides/slide40.xml"/><Relationship Id="rId59" Type="http://schemas.openxmlformats.org/officeDocument/2006/relationships/slide" Target="slides/slide53.xml"/><Relationship Id="rId67" Type="http://schemas.openxmlformats.org/officeDocument/2006/relationships/slide" Target="slides/slide61.xml"/><Relationship Id="rId20" Type="http://schemas.openxmlformats.org/officeDocument/2006/relationships/slide" Target="slides/slide14.xml"/><Relationship Id="rId41" Type="http://schemas.openxmlformats.org/officeDocument/2006/relationships/slide" Target="slides/slide35.xml"/><Relationship Id="rId54" Type="http://schemas.openxmlformats.org/officeDocument/2006/relationships/slide" Target="slides/slide48.xml"/><Relationship Id="rId62" Type="http://schemas.openxmlformats.org/officeDocument/2006/relationships/slide" Target="slides/slide56.xml"/><Relationship Id="rId70" Type="http://schemas.openxmlformats.org/officeDocument/2006/relationships/slide" Target="slides/slide64.xml"/><Relationship Id="rId75" Type="http://schemas.openxmlformats.org/officeDocument/2006/relationships/slide" Target="slides/slide69.xml"/><Relationship Id="rId83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2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slide" Target="slides/slide30.xml"/><Relationship Id="rId49" Type="http://schemas.openxmlformats.org/officeDocument/2006/relationships/slide" Target="slides/slide43.xml"/><Relationship Id="rId57" Type="http://schemas.openxmlformats.org/officeDocument/2006/relationships/slide" Target="slides/slide51.xml"/><Relationship Id="rId10" Type="http://schemas.openxmlformats.org/officeDocument/2006/relationships/slide" Target="slides/slide4.xml"/><Relationship Id="rId31" Type="http://schemas.openxmlformats.org/officeDocument/2006/relationships/slide" Target="slides/slide25.xml"/><Relationship Id="rId44" Type="http://schemas.openxmlformats.org/officeDocument/2006/relationships/slide" Target="slides/slide38.xml"/><Relationship Id="rId52" Type="http://schemas.openxmlformats.org/officeDocument/2006/relationships/slide" Target="slides/slide46.xml"/><Relationship Id="rId60" Type="http://schemas.openxmlformats.org/officeDocument/2006/relationships/slide" Target="slides/slide54.xml"/><Relationship Id="rId65" Type="http://schemas.openxmlformats.org/officeDocument/2006/relationships/slide" Target="slides/slide59.xml"/><Relationship Id="rId73" Type="http://schemas.openxmlformats.org/officeDocument/2006/relationships/slide" Target="slides/slide67.xml"/><Relationship Id="rId78" Type="http://schemas.openxmlformats.org/officeDocument/2006/relationships/slide" Target="slides/slide72.xml"/><Relationship Id="rId81" Type="http://schemas.openxmlformats.org/officeDocument/2006/relationships/handoutMaster" Target="handoutMasters/handoutMaster1.xml"/><Relationship Id="rId86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pitchFamily="18" charset="0"/>
                <a:sym typeface="Symbol" pitchFamily="18" charset="2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277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itchFamily="18" charset="0"/>
                <a:sym typeface="Symbol" pitchFamily="18" charset="2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277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pitchFamily="18" charset="0"/>
                <a:sym typeface="Symbol" pitchFamily="18" charset="2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277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itchFamily="18" charset="0"/>
                <a:sym typeface="Symbol" pitchFamily="18" charset="2"/>
              </a:defRPr>
            </a:lvl1pPr>
          </a:lstStyle>
          <a:p>
            <a:pPr>
              <a:defRPr/>
            </a:pPr>
            <a:fld id="{4F73EB5B-016C-458D-9ECC-93D653C05FA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949012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kumimoji="0" sz="1200">
                <a:latin typeface="Times New Roman" pitchFamily="18" charset="0"/>
                <a:sym typeface="Symbol" pitchFamily="18" charset="2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9091" name="Rectangle 3"/>
          <p:cNvSpPr>
            <a:spLocks noChangeArrowheads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052" name="Rectangle 4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2053" name="Rectangle 5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kumimoji="0" sz="1200">
                <a:latin typeface="Times New Roman" pitchFamily="18" charset="0"/>
                <a:sym typeface="Symbol" pitchFamily="18" charset="2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05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kumimoji="0" sz="1200">
                <a:latin typeface="Times New Roman" pitchFamily="18" charset="0"/>
                <a:sym typeface="Symbol" pitchFamily="18" charset="2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05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kumimoji="0" sz="1200">
                <a:latin typeface="Times New Roman" pitchFamily="18" charset="0"/>
                <a:sym typeface="Symbol" pitchFamily="18" charset="2"/>
              </a:defRPr>
            </a:lvl1pPr>
          </a:lstStyle>
          <a:p>
            <a:pPr>
              <a:defRPr/>
            </a:pPr>
            <a:fld id="{5F85DCC0-6D79-4572-9A75-6667932F9AB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060206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6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6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6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6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7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7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>
            <a:lvl1pPr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1pPr>
            <a:lvl2pPr marL="742950" indent="-28575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2pPr>
            <a:lvl3pPr marL="11430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3pPr>
            <a:lvl4pPr marL="16002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4pPr>
            <a:lvl5pPr marL="20574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9pPr>
          </a:lstStyle>
          <a:p>
            <a:fld id="{DDC303BF-E754-4454-AA1B-7E0968715C9A}" type="slidenum">
              <a:rPr kumimoji="0" lang="en-US" sz="1200" smtClean="0">
                <a:latin typeface="Times New Roman" pitchFamily="18" charset="0"/>
              </a:rPr>
              <a:pPr/>
              <a:t>1</a:t>
            </a:fld>
            <a:endParaRPr kumimoji="0" lang="en-US" sz="1200" smtClean="0">
              <a:latin typeface="Times New Roman" pitchFamily="18" charset="0"/>
            </a:endParaRPr>
          </a:p>
        </p:txBody>
      </p:sp>
      <p:sp>
        <p:nvSpPr>
          <p:cNvPr id="90115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01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>
            <a:lvl1pPr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1pPr>
            <a:lvl2pPr marL="742950" indent="-28575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2pPr>
            <a:lvl3pPr marL="11430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3pPr>
            <a:lvl4pPr marL="16002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4pPr>
            <a:lvl5pPr marL="20574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9pPr>
          </a:lstStyle>
          <a:p>
            <a:fld id="{882D1EF7-4357-448E-A5C0-418B4C95968A}" type="slidenum">
              <a:rPr kumimoji="0" lang="en-US" sz="1200" smtClean="0">
                <a:latin typeface="Times New Roman" pitchFamily="18" charset="0"/>
              </a:rPr>
              <a:pPr/>
              <a:t>10</a:t>
            </a:fld>
            <a:endParaRPr kumimoji="0" lang="en-US" sz="1200" smtClean="0">
              <a:latin typeface="Times New Roman" pitchFamily="18" charset="0"/>
            </a:endParaRPr>
          </a:p>
        </p:txBody>
      </p:sp>
      <p:sp>
        <p:nvSpPr>
          <p:cNvPr id="99331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93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>
            <a:lvl1pPr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1pPr>
            <a:lvl2pPr marL="742950" indent="-28575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2pPr>
            <a:lvl3pPr marL="11430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3pPr>
            <a:lvl4pPr marL="16002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4pPr>
            <a:lvl5pPr marL="20574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9pPr>
          </a:lstStyle>
          <a:p>
            <a:fld id="{DA824A34-218E-481E-8CD1-8E5A7C38FDFC}" type="slidenum">
              <a:rPr kumimoji="0" lang="en-US" sz="1200" smtClean="0">
                <a:latin typeface="Times New Roman" pitchFamily="18" charset="0"/>
              </a:rPr>
              <a:pPr/>
              <a:t>11</a:t>
            </a:fld>
            <a:endParaRPr kumimoji="0" lang="en-US" sz="1200" smtClean="0">
              <a:latin typeface="Times New Roman" pitchFamily="18" charset="0"/>
            </a:endParaRPr>
          </a:p>
        </p:txBody>
      </p:sp>
      <p:sp>
        <p:nvSpPr>
          <p:cNvPr id="100355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03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>
            <a:lvl1pPr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1pPr>
            <a:lvl2pPr marL="742950" indent="-28575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2pPr>
            <a:lvl3pPr marL="11430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3pPr>
            <a:lvl4pPr marL="16002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4pPr>
            <a:lvl5pPr marL="20574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9pPr>
          </a:lstStyle>
          <a:p>
            <a:fld id="{0E2B48CF-1B75-435E-BF13-D218BDDA4C78}" type="slidenum">
              <a:rPr kumimoji="0" lang="en-US" sz="1200" smtClean="0">
                <a:latin typeface="Times New Roman" pitchFamily="18" charset="0"/>
              </a:rPr>
              <a:pPr/>
              <a:t>12</a:t>
            </a:fld>
            <a:endParaRPr kumimoji="0" lang="en-US" sz="1200" smtClean="0">
              <a:latin typeface="Times New Roman" pitchFamily="18" charset="0"/>
            </a:endParaRPr>
          </a:p>
        </p:txBody>
      </p:sp>
      <p:sp>
        <p:nvSpPr>
          <p:cNvPr id="101379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13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/>
          <a:p>
            <a:pPr eaLnBrk="1" hangingPunct="1"/>
            <a:r>
              <a:rPr lang="en-US" smtClean="0"/>
              <a:t>Figure 39.5 What part of a grass coleoptile senses light, and how is the signal transmitted?</a:t>
            </a: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>
            <a:lvl1pPr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1pPr>
            <a:lvl2pPr marL="742950" indent="-28575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2pPr>
            <a:lvl3pPr marL="11430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3pPr>
            <a:lvl4pPr marL="16002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4pPr>
            <a:lvl5pPr marL="20574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9pPr>
          </a:lstStyle>
          <a:p>
            <a:fld id="{A576FBAE-2C6F-4024-845A-003053E10766}" type="slidenum">
              <a:rPr kumimoji="0" lang="en-US" sz="1200" smtClean="0">
                <a:latin typeface="Times New Roman" pitchFamily="18" charset="0"/>
              </a:rPr>
              <a:pPr/>
              <a:t>13</a:t>
            </a:fld>
            <a:endParaRPr kumimoji="0" lang="en-US" sz="1200" smtClean="0">
              <a:latin typeface="Times New Roman" pitchFamily="18" charset="0"/>
            </a:endParaRPr>
          </a:p>
        </p:txBody>
      </p:sp>
      <p:sp>
        <p:nvSpPr>
          <p:cNvPr id="102403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24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/>
          <a:p>
            <a:pPr eaLnBrk="1" hangingPunct="1"/>
            <a:r>
              <a:rPr lang="en-US" smtClean="0"/>
              <a:t>Figure 39.5 What part of a grass coleoptile senses light, and how is the signal transmitted?</a:t>
            </a: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>
            <a:lvl1pPr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1pPr>
            <a:lvl2pPr marL="742950" indent="-28575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2pPr>
            <a:lvl3pPr marL="11430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3pPr>
            <a:lvl4pPr marL="16002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4pPr>
            <a:lvl5pPr marL="20574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9pPr>
          </a:lstStyle>
          <a:p>
            <a:fld id="{424BBB4E-9080-4606-B1E2-D780A3682EA7}" type="slidenum">
              <a:rPr kumimoji="0" lang="en-US" sz="1200" smtClean="0">
                <a:latin typeface="Times New Roman" pitchFamily="18" charset="0"/>
              </a:rPr>
              <a:pPr/>
              <a:t>14</a:t>
            </a:fld>
            <a:endParaRPr kumimoji="0" lang="en-US" sz="1200" smtClean="0">
              <a:latin typeface="Times New Roman" pitchFamily="18" charset="0"/>
            </a:endParaRPr>
          </a:p>
        </p:txBody>
      </p:sp>
      <p:sp>
        <p:nvSpPr>
          <p:cNvPr id="103427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34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/>
          <a:p>
            <a:pPr eaLnBrk="1" hangingPunct="1"/>
            <a:r>
              <a:rPr lang="en-US" smtClean="0"/>
              <a:t>Figure 39.5 What part of a grass coleoptile senses light, and how is the signal transmitted?</a:t>
            </a: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>
            <a:lvl1pPr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1pPr>
            <a:lvl2pPr marL="742950" indent="-28575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2pPr>
            <a:lvl3pPr marL="11430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3pPr>
            <a:lvl4pPr marL="16002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4pPr>
            <a:lvl5pPr marL="20574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9pPr>
          </a:lstStyle>
          <a:p>
            <a:fld id="{E1D89CEB-AFBD-4CC2-8E75-69F69737E32C}" type="slidenum">
              <a:rPr kumimoji="0" lang="en-US" sz="1200" smtClean="0">
                <a:latin typeface="Times New Roman" pitchFamily="18" charset="0"/>
              </a:rPr>
              <a:pPr/>
              <a:t>15</a:t>
            </a:fld>
            <a:endParaRPr kumimoji="0" lang="en-US" sz="1200" smtClean="0">
              <a:latin typeface="Times New Roman" pitchFamily="18" charset="0"/>
            </a:endParaRPr>
          </a:p>
        </p:txBody>
      </p:sp>
      <p:sp>
        <p:nvSpPr>
          <p:cNvPr id="104451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44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/>
          <a:p>
            <a:pPr eaLnBrk="1" hangingPunct="1"/>
            <a:r>
              <a:rPr lang="en-US" smtClean="0"/>
              <a:t>Figure 39.6 Does asymmetric distribution of a growth-promoting chemical cause a coleoptile to grow toward the light?</a:t>
            </a: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>
            <a:lvl1pPr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1pPr>
            <a:lvl2pPr marL="742950" indent="-28575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2pPr>
            <a:lvl3pPr marL="11430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3pPr>
            <a:lvl4pPr marL="16002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4pPr>
            <a:lvl5pPr marL="20574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9pPr>
          </a:lstStyle>
          <a:p>
            <a:fld id="{65DBC63B-FA2B-4076-95AB-5672C32394A3}" type="slidenum">
              <a:rPr kumimoji="0" lang="en-US" sz="1200" smtClean="0">
                <a:latin typeface="Times New Roman" pitchFamily="18" charset="0"/>
              </a:rPr>
              <a:pPr/>
              <a:t>16</a:t>
            </a:fld>
            <a:endParaRPr kumimoji="0" lang="en-US" sz="1200" smtClean="0">
              <a:latin typeface="Times New Roman" pitchFamily="18" charset="0"/>
            </a:endParaRPr>
          </a:p>
        </p:txBody>
      </p:sp>
      <p:sp>
        <p:nvSpPr>
          <p:cNvPr id="105475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54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>
            <a:lvl1pPr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1pPr>
            <a:lvl2pPr marL="742950" indent="-28575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2pPr>
            <a:lvl3pPr marL="11430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3pPr>
            <a:lvl4pPr marL="16002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4pPr>
            <a:lvl5pPr marL="20574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9pPr>
          </a:lstStyle>
          <a:p>
            <a:fld id="{0E4305BB-2D34-4435-89B9-E11B5435851D}" type="slidenum">
              <a:rPr kumimoji="0" lang="en-US" sz="1200" smtClean="0">
                <a:latin typeface="Times New Roman" pitchFamily="18" charset="0"/>
              </a:rPr>
              <a:pPr/>
              <a:t>17</a:t>
            </a:fld>
            <a:endParaRPr kumimoji="0" lang="en-US" sz="1200" smtClean="0">
              <a:latin typeface="Times New Roman" pitchFamily="18" charset="0"/>
            </a:endParaRPr>
          </a:p>
        </p:txBody>
      </p:sp>
      <p:sp>
        <p:nvSpPr>
          <p:cNvPr id="106499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65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>
            <a:lvl1pPr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1pPr>
            <a:lvl2pPr marL="742950" indent="-28575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2pPr>
            <a:lvl3pPr marL="11430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3pPr>
            <a:lvl4pPr marL="16002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4pPr>
            <a:lvl5pPr marL="20574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9pPr>
          </a:lstStyle>
          <a:p>
            <a:fld id="{876CC004-BD66-4C1A-B054-D576B9CAD4AB}" type="slidenum">
              <a:rPr kumimoji="0" lang="en-US" sz="1200" smtClean="0">
                <a:latin typeface="Times New Roman" pitchFamily="18" charset="0"/>
              </a:rPr>
              <a:pPr/>
              <a:t>18</a:t>
            </a:fld>
            <a:endParaRPr kumimoji="0" lang="en-US" sz="1200" smtClean="0">
              <a:latin typeface="Times New Roman" pitchFamily="18" charset="0"/>
            </a:endParaRPr>
          </a:p>
        </p:txBody>
      </p:sp>
      <p:sp>
        <p:nvSpPr>
          <p:cNvPr id="107523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75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>
            <a:lvl1pPr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1pPr>
            <a:lvl2pPr marL="742950" indent="-28575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2pPr>
            <a:lvl3pPr marL="11430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3pPr>
            <a:lvl4pPr marL="16002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4pPr>
            <a:lvl5pPr marL="20574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9pPr>
          </a:lstStyle>
          <a:p>
            <a:fld id="{62BCC1E7-4C89-4307-ADD1-C3D65EBB8404}" type="slidenum">
              <a:rPr kumimoji="0" lang="en-US" sz="1200" smtClean="0">
                <a:latin typeface="Times New Roman" pitchFamily="18" charset="0"/>
              </a:rPr>
              <a:pPr/>
              <a:t>19</a:t>
            </a:fld>
            <a:endParaRPr kumimoji="0" lang="en-US" sz="1200" smtClean="0">
              <a:latin typeface="Times New Roman" pitchFamily="18" charset="0"/>
            </a:endParaRPr>
          </a:p>
        </p:txBody>
      </p:sp>
      <p:sp>
        <p:nvSpPr>
          <p:cNvPr id="108547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85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>
            <a:lvl1pPr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1pPr>
            <a:lvl2pPr marL="742950" indent="-28575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2pPr>
            <a:lvl3pPr marL="11430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3pPr>
            <a:lvl4pPr marL="16002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4pPr>
            <a:lvl5pPr marL="20574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9pPr>
          </a:lstStyle>
          <a:p>
            <a:fld id="{BBCE12A9-72A2-46C4-AC63-6749214B52B7}" type="slidenum">
              <a:rPr kumimoji="0" lang="en-US" sz="1200" smtClean="0">
                <a:latin typeface="Times New Roman" pitchFamily="18" charset="0"/>
              </a:rPr>
              <a:pPr/>
              <a:t>2</a:t>
            </a:fld>
            <a:endParaRPr kumimoji="0" lang="en-US" sz="1200" smtClean="0">
              <a:latin typeface="Times New Roman" pitchFamily="18" charset="0"/>
            </a:endParaRPr>
          </a:p>
        </p:txBody>
      </p:sp>
      <p:sp>
        <p:nvSpPr>
          <p:cNvPr id="91139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11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>
            <a:lvl1pPr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1pPr>
            <a:lvl2pPr marL="742950" indent="-28575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2pPr>
            <a:lvl3pPr marL="11430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3pPr>
            <a:lvl4pPr marL="16002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4pPr>
            <a:lvl5pPr marL="20574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9pPr>
          </a:lstStyle>
          <a:p>
            <a:fld id="{7A3A5BA7-A628-4918-B352-18848BB9E372}" type="slidenum">
              <a:rPr kumimoji="0" lang="en-US" sz="1200" smtClean="0">
                <a:latin typeface="Times New Roman" pitchFamily="18" charset="0"/>
              </a:rPr>
              <a:pPr/>
              <a:t>20</a:t>
            </a:fld>
            <a:endParaRPr kumimoji="0" lang="en-US" sz="1200" smtClean="0">
              <a:latin typeface="Times New Roman" pitchFamily="18" charset="0"/>
            </a:endParaRPr>
          </a:p>
        </p:txBody>
      </p:sp>
      <p:sp>
        <p:nvSpPr>
          <p:cNvPr id="109571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95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/>
          <a:p>
            <a:pPr eaLnBrk="1" hangingPunct="1"/>
            <a:r>
              <a:rPr lang="en-US" smtClean="0"/>
              <a:t>Figure 39.8 Cell elongation in response to auxin: the acid growth hypothesis</a:t>
            </a: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>
            <a:lvl1pPr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1pPr>
            <a:lvl2pPr marL="742950" indent="-28575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2pPr>
            <a:lvl3pPr marL="11430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3pPr>
            <a:lvl4pPr marL="16002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4pPr>
            <a:lvl5pPr marL="20574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9pPr>
          </a:lstStyle>
          <a:p>
            <a:fld id="{FCF4229E-69B8-4AFA-B7EE-0281F7C8B56D}" type="slidenum">
              <a:rPr kumimoji="0" lang="en-US" sz="1200" smtClean="0">
                <a:latin typeface="Times New Roman" pitchFamily="18" charset="0"/>
              </a:rPr>
              <a:pPr/>
              <a:t>21</a:t>
            </a:fld>
            <a:endParaRPr kumimoji="0" lang="en-US" sz="1200" smtClean="0">
              <a:latin typeface="Times New Roman" pitchFamily="18" charset="0"/>
            </a:endParaRPr>
          </a:p>
        </p:txBody>
      </p:sp>
      <p:sp>
        <p:nvSpPr>
          <p:cNvPr id="110595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05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>
            <a:lvl1pPr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1pPr>
            <a:lvl2pPr marL="742950" indent="-28575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2pPr>
            <a:lvl3pPr marL="11430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3pPr>
            <a:lvl4pPr marL="16002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4pPr>
            <a:lvl5pPr marL="20574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9pPr>
          </a:lstStyle>
          <a:p>
            <a:fld id="{DD0340C3-861C-424F-A254-E34F9F3A79AB}" type="slidenum">
              <a:rPr kumimoji="0" lang="en-US" sz="1200" smtClean="0">
                <a:latin typeface="Times New Roman" pitchFamily="18" charset="0"/>
              </a:rPr>
              <a:pPr/>
              <a:t>22</a:t>
            </a:fld>
            <a:endParaRPr kumimoji="0" lang="en-US" sz="1200" smtClean="0">
              <a:latin typeface="Times New Roman" pitchFamily="18" charset="0"/>
            </a:endParaRPr>
          </a:p>
        </p:txBody>
      </p:sp>
      <p:sp>
        <p:nvSpPr>
          <p:cNvPr id="111619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16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>
            <a:lvl1pPr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1pPr>
            <a:lvl2pPr marL="742950" indent="-28575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2pPr>
            <a:lvl3pPr marL="11430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3pPr>
            <a:lvl4pPr marL="16002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4pPr>
            <a:lvl5pPr marL="20574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9pPr>
          </a:lstStyle>
          <a:p>
            <a:fld id="{F1461003-B6FC-4A14-9F06-0A85198092C5}" type="slidenum">
              <a:rPr kumimoji="0" lang="en-US" sz="1200" smtClean="0">
                <a:latin typeface="Times New Roman" pitchFamily="18" charset="0"/>
              </a:rPr>
              <a:pPr/>
              <a:t>23</a:t>
            </a:fld>
            <a:endParaRPr kumimoji="0" lang="en-US" sz="1200" smtClean="0">
              <a:latin typeface="Times New Roman" pitchFamily="18" charset="0"/>
            </a:endParaRPr>
          </a:p>
        </p:txBody>
      </p:sp>
      <p:sp>
        <p:nvSpPr>
          <p:cNvPr id="112643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>
            <a:lvl1pPr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1pPr>
            <a:lvl2pPr marL="742950" indent="-28575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2pPr>
            <a:lvl3pPr marL="11430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3pPr>
            <a:lvl4pPr marL="16002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4pPr>
            <a:lvl5pPr marL="20574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9pPr>
          </a:lstStyle>
          <a:p>
            <a:fld id="{48B050F7-B394-4E98-BE86-65ADF720D8A8}" type="slidenum">
              <a:rPr kumimoji="0" lang="en-US" sz="1200" smtClean="0">
                <a:latin typeface="Times New Roman" pitchFamily="18" charset="0"/>
              </a:rPr>
              <a:pPr/>
              <a:t>24</a:t>
            </a:fld>
            <a:endParaRPr kumimoji="0" lang="en-US" sz="1200" smtClean="0">
              <a:latin typeface="Times New Roman" pitchFamily="18" charset="0"/>
            </a:endParaRPr>
          </a:p>
        </p:txBody>
      </p:sp>
      <p:sp>
        <p:nvSpPr>
          <p:cNvPr id="113667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36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>
            <a:lvl1pPr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1pPr>
            <a:lvl2pPr marL="742950" indent="-28575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2pPr>
            <a:lvl3pPr marL="11430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3pPr>
            <a:lvl4pPr marL="16002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4pPr>
            <a:lvl5pPr marL="20574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9pPr>
          </a:lstStyle>
          <a:p>
            <a:fld id="{4238DB66-C336-479E-A6C0-3575BA674243}" type="slidenum">
              <a:rPr kumimoji="0" lang="en-US" sz="1200" smtClean="0">
                <a:latin typeface="Times New Roman" pitchFamily="18" charset="0"/>
              </a:rPr>
              <a:pPr/>
              <a:t>25</a:t>
            </a:fld>
            <a:endParaRPr kumimoji="0" lang="en-US" sz="1200" smtClean="0">
              <a:latin typeface="Times New Roman" pitchFamily="18" charset="0"/>
            </a:endParaRPr>
          </a:p>
        </p:txBody>
      </p:sp>
      <p:sp>
        <p:nvSpPr>
          <p:cNvPr id="114691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46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/>
          <a:p>
            <a:pPr eaLnBrk="1" hangingPunct="1"/>
            <a:r>
              <a:rPr lang="en-US" smtClean="0"/>
              <a:t>Figure 39.10 Effects of gibberellins on stem elongation and fruit growth</a:t>
            </a:r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>
            <a:lvl1pPr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1pPr>
            <a:lvl2pPr marL="742950" indent="-28575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2pPr>
            <a:lvl3pPr marL="11430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3pPr>
            <a:lvl4pPr marL="16002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4pPr>
            <a:lvl5pPr marL="20574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9pPr>
          </a:lstStyle>
          <a:p>
            <a:fld id="{E2D5B940-5AE4-4999-A5B0-23693E5339DA}" type="slidenum">
              <a:rPr kumimoji="0" lang="en-US" sz="1200" smtClean="0">
                <a:latin typeface="Times New Roman" pitchFamily="18" charset="0"/>
              </a:rPr>
              <a:pPr/>
              <a:t>26</a:t>
            </a:fld>
            <a:endParaRPr kumimoji="0" lang="en-US" sz="1200" smtClean="0">
              <a:latin typeface="Times New Roman" pitchFamily="18" charset="0"/>
            </a:endParaRPr>
          </a:p>
        </p:txBody>
      </p:sp>
      <p:sp>
        <p:nvSpPr>
          <p:cNvPr id="115715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57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/>
          <a:p>
            <a:pPr eaLnBrk="1" hangingPunct="1"/>
            <a:r>
              <a:rPr lang="en-US" smtClean="0"/>
              <a:t>Figure 39.11 Mobilization of nutrients by gibberellins during the germination of grain seeds such as barley</a:t>
            </a:r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>
            <a:lvl1pPr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1pPr>
            <a:lvl2pPr marL="742950" indent="-28575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2pPr>
            <a:lvl3pPr marL="11430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3pPr>
            <a:lvl4pPr marL="16002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4pPr>
            <a:lvl5pPr marL="20574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9pPr>
          </a:lstStyle>
          <a:p>
            <a:fld id="{53B5545C-B9FE-4AFF-98D0-797AD58FA4E3}" type="slidenum">
              <a:rPr kumimoji="0" lang="en-US" sz="1200" smtClean="0">
                <a:latin typeface="Times New Roman" pitchFamily="18" charset="0"/>
              </a:rPr>
              <a:pPr/>
              <a:t>27</a:t>
            </a:fld>
            <a:endParaRPr kumimoji="0" lang="en-US" sz="1200" smtClean="0">
              <a:latin typeface="Times New Roman" pitchFamily="18" charset="0"/>
            </a:endParaRPr>
          </a:p>
        </p:txBody>
      </p:sp>
      <p:sp>
        <p:nvSpPr>
          <p:cNvPr id="116739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67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>
            <a:lvl1pPr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1pPr>
            <a:lvl2pPr marL="742950" indent="-28575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2pPr>
            <a:lvl3pPr marL="11430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3pPr>
            <a:lvl4pPr marL="16002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4pPr>
            <a:lvl5pPr marL="20574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9pPr>
          </a:lstStyle>
          <a:p>
            <a:fld id="{57F8344E-A67E-47F7-821B-16E14C8041CB}" type="slidenum">
              <a:rPr kumimoji="0" lang="en-US" sz="1200" smtClean="0">
                <a:latin typeface="Times New Roman" pitchFamily="18" charset="0"/>
              </a:rPr>
              <a:pPr/>
              <a:t>28</a:t>
            </a:fld>
            <a:endParaRPr kumimoji="0" lang="en-US" sz="1200" smtClean="0">
              <a:latin typeface="Times New Roman" pitchFamily="18" charset="0"/>
            </a:endParaRPr>
          </a:p>
        </p:txBody>
      </p:sp>
      <p:sp>
        <p:nvSpPr>
          <p:cNvPr id="117763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77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>
            <a:lvl1pPr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1pPr>
            <a:lvl2pPr marL="742950" indent="-28575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2pPr>
            <a:lvl3pPr marL="11430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3pPr>
            <a:lvl4pPr marL="16002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4pPr>
            <a:lvl5pPr marL="20574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9pPr>
          </a:lstStyle>
          <a:p>
            <a:fld id="{FE0C7F49-5168-4B1F-9CC3-0FEEC6AB3C20}" type="slidenum">
              <a:rPr kumimoji="0" lang="en-US" sz="1200" smtClean="0">
                <a:latin typeface="Times New Roman" pitchFamily="18" charset="0"/>
              </a:rPr>
              <a:pPr/>
              <a:t>29</a:t>
            </a:fld>
            <a:endParaRPr kumimoji="0" lang="en-US" sz="1200" smtClean="0">
              <a:latin typeface="Times New Roman" pitchFamily="18" charset="0"/>
            </a:endParaRPr>
          </a:p>
        </p:txBody>
      </p:sp>
      <p:sp>
        <p:nvSpPr>
          <p:cNvPr id="118787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87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/>
          <a:p>
            <a:pPr eaLnBrk="1" hangingPunct="1"/>
            <a:r>
              <a:rPr lang="en-US" smtClean="0"/>
              <a:t>Figure 39.13 The ethylene-induced triple response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>
            <a:lvl1pPr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1pPr>
            <a:lvl2pPr marL="742950" indent="-28575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2pPr>
            <a:lvl3pPr marL="11430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3pPr>
            <a:lvl4pPr marL="16002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4pPr>
            <a:lvl5pPr marL="20574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9pPr>
          </a:lstStyle>
          <a:p>
            <a:fld id="{4A723BD2-0163-4D1C-9AA7-9AEC533B0785}" type="slidenum">
              <a:rPr kumimoji="0" lang="en-US" sz="1200" smtClean="0">
                <a:latin typeface="Times New Roman" pitchFamily="18" charset="0"/>
              </a:rPr>
              <a:pPr/>
              <a:t>3</a:t>
            </a:fld>
            <a:endParaRPr kumimoji="0" lang="en-US" sz="1200" smtClean="0">
              <a:latin typeface="Times New Roman" pitchFamily="18" charset="0"/>
            </a:endParaRPr>
          </a:p>
        </p:txBody>
      </p:sp>
      <p:sp>
        <p:nvSpPr>
          <p:cNvPr id="92163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21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/>
          <a:p>
            <a:pPr eaLnBrk="1" hangingPunct="1"/>
            <a:r>
              <a:rPr lang="en-US" smtClean="0"/>
              <a:t>Figure 39.2 Light-induced de-etiolation (greening) of dark-grown potatoes</a:t>
            </a:r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>
            <a:lvl1pPr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1pPr>
            <a:lvl2pPr marL="742950" indent="-28575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2pPr>
            <a:lvl3pPr marL="11430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3pPr>
            <a:lvl4pPr marL="16002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4pPr>
            <a:lvl5pPr marL="20574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9pPr>
          </a:lstStyle>
          <a:p>
            <a:fld id="{BE3B4A24-5DBF-4142-B8B1-18C4AA83CB1A}" type="slidenum">
              <a:rPr kumimoji="0" lang="en-US" sz="1200" smtClean="0">
                <a:latin typeface="Times New Roman" pitchFamily="18" charset="0"/>
              </a:rPr>
              <a:pPr/>
              <a:t>30</a:t>
            </a:fld>
            <a:endParaRPr kumimoji="0" lang="en-US" sz="1200" smtClean="0">
              <a:latin typeface="Times New Roman" pitchFamily="18" charset="0"/>
            </a:endParaRPr>
          </a:p>
        </p:txBody>
      </p:sp>
      <p:sp>
        <p:nvSpPr>
          <p:cNvPr id="119811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98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>
            <a:lvl1pPr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1pPr>
            <a:lvl2pPr marL="742950" indent="-28575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2pPr>
            <a:lvl3pPr marL="11430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3pPr>
            <a:lvl4pPr marL="16002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4pPr>
            <a:lvl5pPr marL="20574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9pPr>
          </a:lstStyle>
          <a:p>
            <a:fld id="{02F632BB-F3B0-4CC1-8603-5AD2C6CA804B}" type="slidenum">
              <a:rPr kumimoji="0" lang="en-US" sz="1200" smtClean="0">
                <a:latin typeface="Times New Roman" pitchFamily="18" charset="0"/>
              </a:rPr>
              <a:pPr/>
              <a:t>31</a:t>
            </a:fld>
            <a:endParaRPr kumimoji="0" lang="en-US" sz="1200" smtClean="0">
              <a:latin typeface="Times New Roman" pitchFamily="18" charset="0"/>
            </a:endParaRPr>
          </a:p>
        </p:txBody>
      </p:sp>
      <p:sp>
        <p:nvSpPr>
          <p:cNvPr id="120835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08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/>
          <a:p>
            <a:pPr eaLnBrk="1" hangingPunct="1"/>
            <a:r>
              <a:rPr lang="en-US" smtClean="0"/>
              <a:t>Figure 39.14 Ethylene triple-response </a:t>
            </a:r>
            <a:r>
              <a:rPr lang="en-US" i="1" smtClean="0"/>
              <a:t>Arabidopsis </a:t>
            </a:r>
            <a:r>
              <a:rPr lang="en-US" smtClean="0"/>
              <a:t>mutants</a:t>
            </a:r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>
            <a:lvl1pPr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1pPr>
            <a:lvl2pPr marL="742950" indent="-28575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2pPr>
            <a:lvl3pPr marL="11430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3pPr>
            <a:lvl4pPr marL="16002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4pPr>
            <a:lvl5pPr marL="20574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9pPr>
          </a:lstStyle>
          <a:p>
            <a:fld id="{03657673-C0A1-4581-BC2F-CE1DD44504C3}" type="slidenum">
              <a:rPr kumimoji="0" lang="en-US" sz="1200" smtClean="0">
                <a:latin typeface="Times New Roman" pitchFamily="18" charset="0"/>
              </a:rPr>
              <a:pPr/>
              <a:t>32</a:t>
            </a:fld>
            <a:endParaRPr kumimoji="0" lang="en-US" sz="1200" smtClean="0">
              <a:latin typeface="Times New Roman" pitchFamily="18" charset="0"/>
            </a:endParaRPr>
          </a:p>
        </p:txBody>
      </p:sp>
      <p:sp>
        <p:nvSpPr>
          <p:cNvPr id="121859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18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>
            <a:lvl1pPr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1pPr>
            <a:lvl2pPr marL="742950" indent="-28575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2pPr>
            <a:lvl3pPr marL="11430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3pPr>
            <a:lvl4pPr marL="16002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4pPr>
            <a:lvl5pPr marL="20574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9pPr>
          </a:lstStyle>
          <a:p>
            <a:fld id="{466D46DD-4E92-4761-A1BD-5A65227CB5C3}" type="slidenum">
              <a:rPr kumimoji="0" lang="en-US" sz="1200" smtClean="0">
                <a:latin typeface="Times New Roman" pitchFamily="18" charset="0"/>
              </a:rPr>
              <a:pPr/>
              <a:t>33</a:t>
            </a:fld>
            <a:endParaRPr kumimoji="0" lang="en-US" sz="1200" smtClean="0">
              <a:latin typeface="Times New Roman" pitchFamily="18" charset="0"/>
            </a:endParaRPr>
          </a:p>
        </p:txBody>
      </p:sp>
      <p:sp>
        <p:nvSpPr>
          <p:cNvPr id="122883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28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>
            <a:lvl1pPr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1pPr>
            <a:lvl2pPr marL="742950" indent="-28575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2pPr>
            <a:lvl3pPr marL="11430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3pPr>
            <a:lvl4pPr marL="16002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4pPr>
            <a:lvl5pPr marL="20574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9pPr>
          </a:lstStyle>
          <a:p>
            <a:fld id="{E0E7645B-0437-44EA-B502-C3E1EDFEFE9C}" type="slidenum">
              <a:rPr kumimoji="0" lang="en-US" sz="1200" smtClean="0">
                <a:latin typeface="Times New Roman" pitchFamily="18" charset="0"/>
              </a:rPr>
              <a:pPr/>
              <a:t>34</a:t>
            </a:fld>
            <a:endParaRPr kumimoji="0" lang="en-US" sz="1200" smtClean="0">
              <a:latin typeface="Times New Roman" pitchFamily="18" charset="0"/>
            </a:endParaRPr>
          </a:p>
        </p:txBody>
      </p:sp>
      <p:sp>
        <p:nvSpPr>
          <p:cNvPr id="123907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39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/>
          <a:p>
            <a:pPr eaLnBrk="1" hangingPunct="1"/>
            <a:r>
              <a:rPr lang="en-US" smtClean="0"/>
              <a:t>Figure 39.15 Abscission of a maple leaf</a:t>
            </a:r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>
            <a:lvl1pPr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1pPr>
            <a:lvl2pPr marL="742950" indent="-28575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2pPr>
            <a:lvl3pPr marL="11430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3pPr>
            <a:lvl4pPr marL="16002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4pPr>
            <a:lvl5pPr marL="20574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9pPr>
          </a:lstStyle>
          <a:p>
            <a:fld id="{A5A72E66-6938-407B-99B1-65389F5F42AB}" type="slidenum">
              <a:rPr kumimoji="0" lang="en-US" sz="1200" smtClean="0">
                <a:latin typeface="Times New Roman" pitchFamily="18" charset="0"/>
              </a:rPr>
              <a:pPr/>
              <a:t>35</a:t>
            </a:fld>
            <a:endParaRPr kumimoji="0" lang="en-US" sz="1200" smtClean="0">
              <a:latin typeface="Times New Roman" pitchFamily="18" charset="0"/>
            </a:endParaRPr>
          </a:p>
        </p:txBody>
      </p:sp>
      <p:sp>
        <p:nvSpPr>
          <p:cNvPr id="124931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49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>
            <a:lvl1pPr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1pPr>
            <a:lvl2pPr marL="742950" indent="-28575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2pPr>
            <a:lvl3pPr marL="11430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3pPr>
            <a:lvl4pPr marL="16002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4pPr>
            <a:lvl5pPr marL="20574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9pPr>
          </a:lstStyle>
          <a:p>
            <a:fld id="{05F5B3AF-C377-4054-BEEE-CDF540A37F2B}" type="slidenum">
              <a:rPr kumimoji="0" lang="en-US" sz="1200" smtClean="0">
                <a:latin typeface="Times New Roman" pitchFamily="18" charset="0"/>
              </a:rPr>
              <a:pPr/>
              <a:t>36</a:t>
            </a:fld>
            <a:endParaRPr kumimoji="0" lang="en-US" sz="1200" smtClean="0">
              <a:latin typeface="Times New Roman" pitchFamily="18" charset="0"/>
            </a:endParaRPr>
          </a:p>
        </p:txBody>
      </p:sp>
      <p:sp>
        <p:nvSpPr>
          <p:cNvPr id="125955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59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9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>
            <a:lvl1pPr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1pPr>
            <a:lvl2pPr marL="742950" indent="-28575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2pPr>
            <a:lvl3pPr marL="11430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3pPr>
            <a:lvl4pPr marL="16002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4pPr>
            <a:lvl5pPr marL="20574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9pPr>
          </a:lstStyle>
          <a:p>
            <a:fld id="{0C016C5A-F77D-419A-80B9-4C1578038D34}" type="slidenum">
              <a:rPr kumimoji="0" lang="en-US" sz="1200" smtClean="0">
                <a:latin typeface="Times New Roman" pitchFamily="18" charset="0"/>
              </a:rPr>
              <a:pPr/>
              <a:t>37</a:t>
            </a:fld>
            <a:endParaRPr kumimoji="0" lang="en-US" sz="1200" smtClean="0">
              <a:latin typeface="Times New Roman" pitchFamily="18" charset="0"/>
            </a:endParaRPr>
          </a:p>
        </p:txBody>
      </p:sp>
      <p:sp>
        <p:nvSpPr>
          <p:cNvPr id="126979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69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/>
          <a:p>
            <a:pPr eaLnBrk="1" hangingPunct="1"/>
            <a:r>
              <a:rPr lang="en-US" smtClean="0"/>
              <a:t>Figure 39.16 Action spectrum for blue-light-stimulated phototropism in maize coleoptiles</a:t>
            </a:r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0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>
            <a:lvl1pPr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1pPr>
            <a:lvl2pPr marL="742950" indent="-28575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2pPr>
            <a:lvl3pPr marL="11430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3pPr>
            <a:lvl4pPr marL="16002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4pPr>
            <a:lvl5pPr marL="20574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9pPr>
          </a:lstStyle>
          <a:p>
            <a:fld id="{0D31D332-23C5-45E3-8290-18386E3E5315}" type="slidenum">
              <a:rPr kumimoji="0" lang="en-US" sz="1200" smtClean="0">
                <a:latin typeface="Times New Roman" pitchFamily="18" charset="0"/>
              </a:rPr>
              <a:pPr/>
              <a:t>38</a:t>
            </a:fld>
            <a:endParaRPr kumimoji="0" lang="en-US" sz="1200" smtClean="0">
              <a:latin typeface="Times New Roman" pitchFamily="18" charset="0"/>
            </a:endParaRPr>
          </a:p>
        </p:txBody>
      </p:sp>
      <p:sp>
        <p:nvSpPr>
          <p:cNvPr id="128003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80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0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>
            <a:lvl1pPr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1pPr>
            <a:lvl2pPr marL="742950" indent="-28575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2pPr>
            <a:lvl3pPr marL="11430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3pPr>
            <a:lvl4pPr marL="16002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4pPr>
            <a:lvl5pPr marL="20574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9pPr>
          </a:lstStyle>
          <a:p>
            <a:fld id="{42F195CD-B5E8-429F-9486-DA0A49DE15F5}" type="slidenum">
              <a:rPr kumimoji="0" lang="en-US" sz="1200" smtClean="0">
                <a:latin typeface="Times New Roman" pitchFamily="18" charset="0"/>
              </a:rPr>
              <a:pPr/>
              <a:t>39</a:t>
            </a:fld>
            <a:endParaRPr kumimoji="0" lang="en-US" sz="1200" smtClean="0">
              <a:latin typeface="Times New Roman" pitchFamily="18" charset="0"/>
            </a:endParaRPr>
          </a:p>
        </p:txBody>
      </p:sp>
      <p:sp>
        <p:nvSpPr>
          <p:cNvPr id="129027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90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>
            <a:lvl1pPr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1pPr>
            <a:lvl2pPr marL="742950" indent="-28575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2pPr>
            <a:lvl3pPr marL="11430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3pPr>
            <a:lvl4pPr marL="16002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4pPr>
            <a:lvl5pPr marL="20574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9pPr>
          </a:lstStyle>
          <a:p>
            <a:fld id="{E3971EE3-D133-46CE-90B0-66C86C82C166}" type="slidenum">
              <a:rPr kumimoji="0" lang="en-US" sz="1200" smtClean="0">
                <a:latin typeface="Times New Roman" pitchFamily="18" charset="0"/>
              </a:rPr>
              <a:pPr/>
              <a:t>4</a:t>
            </a:fld>
            <a:endParaRPr kumimoji="0" lang="en-US" sz="1200" smtClean="0">
              <a:latin typeface="Times New Roman" pitchFamily="18" charset="0"/>
            </a:endParaRPr>
          </a:p>
        </p:txBody>
      </p:sp>
      <p:sp>
        <p:nvSpPr>
          <p:cNvPr id="93187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31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/>
          <a:p>
            <a:pPr eaLnBrk="1" hangingPunct="1"/>
            <a:r>
              <a:rPr lang="en-US" smtClean="0"/>
              <a:t>Figure 39.3 Review of a general model for signal transduction pathways</a:t>
            </a:r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0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>
            <a:lvl1pPr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1pPr>
            <a:lvl2pPr marL="742950" indent="-28575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2pPr>
            <a:lvl3pPr marL="11430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3pPr>
            <a:lvl4pPr marL="16002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4pPr>
            <a:lvl5pPr marL="20574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9pPr>
          </a:lstStyle>
          <a:p>
            <a:fld id="{13B9E628-7B74-4D11-BB4D-36609441FAEC}" type="slidenum">
              <a:rPr kumimoji="0" lang="en-US" sz="1200" smtClean="0">
                <a:latin typeface="Times New Roman" pitchFamily="18" charset="0"/>
              </a:rPr>
              <a:pPr/>
              <a:t>40</a:t>
            </a:fld>
            <a:endParaRPr kumimoji="0" lang="en-US" sz="1200" smtClean="0">
              <a:latin typeface="Times New Roman" pitchFamily="18" charset="0"/>
            </a:endParaRPr>
          </a:p>
        </p:txBody>
      </p:sp>
      <p:sp>
        <p:nvSpPr>
          <p:cNvPr id="130051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00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/>
          <a:p>
            <a:pPr eaLnBrk="1" hangingPunct="1"/>
            <a:r>
              <a:rPr lang="en-US" smtClean="0"/>
              <a:t>Figure 39.20 Sleep movements of a bean plant (</a:t>
            </a:r>
            <a:r>
              <a:rPr lang="en-US" i="1" smtClean="0"/>
              <a:t>Phaseolus vulgaris</a:t>
            </a:r>
            <a:r>
              <a:rPr lang="en-US" smtClean="0"/>
              <a:t>)</a:t>
            </a:r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0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>
            <a:lvl1pPr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1pPr>
            <a:lvl2pPr marL="742950" indent="-28575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2pPr>
            <a:lvl3pPr marL="11430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3pPr>
            <a:lvl4pPr marL="16002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4pPr>
            <a:lvl5pPr marL="20574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9pPr>
          </a:lstStyle>
          <a:p>
            <a:fld id="{DC680D90-D55D-4DF5-B08C-327DF686EFC2}" type="slidenum">
              <a:rPr kumimoji="0" lang="en-US" sz="1200" smtClean="0">
                <a:latin typeface="Times New Roman" pitchFamily="18" charset="0"/>
              </a:rPr>
              <a:pPr/>
              <a:t>41</a:t>
            </a:fld>
            <a:endParaRPr kumimoji="0" lang="en-US" sz="1200" smtClean="0">
              <a:latin typeface="Times New Roman" pitchFamily="18" charset="0"/>
            </a:endParaRPr>
          </a:p>
        </p:txBody>
      </p:sp>
      <p:sp>
        <p:nvSpPr>
          <p:cNvPr id="131075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10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>
            <a:lvl1pPr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1pPr>
            <a:lvl2pPr marL="742950" indent="-28575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2pPr>
            <a:lvl3pPr marL="11430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3pPr>
            <a:lvl4pPr marL="16002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4pPr>
            <a:lvl5pPr marL="20574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9pPr>
          </a:lstStyle>
          <a:p>
            <a:fld id="{6690F6CB-1A01-4402-B6B4-E58522ED0150}" type="slidenum">
              <a:rPr kumimoji="0" lang="en-US" sz="1200" smtClean="0">
                <a:latin typeface="Times New Roman" pitchFamily="18" charset="0"/>
              </a:rPr>
              <a:pPr/>
              <a:t>42</a:t>
            </a:fld>
            <a:endParaRPr kumimoji="0" lang="en-US" sz="1200" smtClean="0">
              <a:latin typeface="Times New Roman" pitchFamily="18" charset="0"/>
            </a:endParaRPr>
          </a:p>
        </p:txBody>
      </p:sp>
      <p:sp>
        <p:nvSpPr>
          <p:cNvPr id="132099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21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>
            <a:lvl1pPr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1pPr>
            <a:lvl2pPr marL="742950" indent="-28575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2pPr>
            <a:lvl3pPr marL="11430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3pPr>
            <a:lvl4pPr marL="16002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4pPr>
            <a:lvl5pPr marL="20574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9pPr>
          </a:lstStyle>
          <a:p>
            <a:fld id="{A2691A19-9A32-48DC-B6F2-6827C011EEA3}" type="slidenum">
              <a:rPr kumimoji="0" lang="en-US" sz="1200" smtClean="0">
                <a:latin typeface="Times New Roman" pitchFamily="18" charset="0"/>
              </a:rPr>
              <a:pPr/>
              <a:t>43</a:t>
            </a:fld>
            <a:endParaRPr kumimoji="0" lang="en-US" sz="1200" smtClean="0">
              <a:latin typeface="Times New Roman" pitchFamily="18" charset="0"/>
            </a:endParaRPr>
          </a:p>
        </p:txBody>
      </p:sp>
      <p:sp>
        <p:nvSpPr>
          <p:cNvPr id="133123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31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1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>
            <a:lvl1pPr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1pPr>
            <a:lvl2pPr marL="742950" indent="-28575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2pPr>
            <a:lvl3pPr marL="11430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3pPr>
            <a:lvl4pPr marL="16002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4pPr>
            <a:lvl5pPr marL="20574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9pPr>
          </a:lstStyle>
          <a:p>
            <a:fld id="{4595DC52-A64F-468B-91B8-061B0DCB59D3}" type="slidenum">
              <a:rPr kumimoji="0" lang="en-US" sz="1200" smtClean="0">
                <a:latin typeface="Times New Roman" pitchFamily="18" charset="0"/>
              </a:rPr>
              <a:pPr/>
              <a:t>44</a:t>
            </a:fld>
            <a:endParaRPr kumimoji="0" lang="en-US" sz="1200" smtClean="0">
              <a:latin typeface="Times New Roman" pitchFamily="18" charset="0"/>
            </a:endParaRPr>
          </a:p>
        </p:txBody>
      </p:sp>
      <p:sp>
        <p:nvSpPr>
          <p:cNvPr id="134147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41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>
            <a:lvl1pPr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1pPr>
            <a:lvl2pPr marL="742950" indent="-28575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2pPr>
            <a:lvl3pPr marL="11430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3pPr>
            <a:lvl4pPr marL="16002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4pPr>
            <a:lvl5pPr marL="20574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9pPr>
          </a:lstStyle>
          <a:p>
            <a:fld id="{81EA20A9-8B08-4700-8582-72E93AFAAC5D}" type="slidenum">
              <a:rPr kumimoji="0" lang="en-US" sz="1200" smtClean="0">
                <a:latin typeface="Times New Roman" pitchFamily="18" charset="0"/>
              </a:rPr>
              <a:pPr/>
              <a:t>45</a:t>
            </a:fld>
            <a:endParaRPr kumimoji="0" lang="en-US" sz="1200" smtClean="0">
              <a:latin typeface="Times New Roman" pitchFamily="18" charset="0"/>
            </a:endParaRPr>
          </a:p>
        </p:txBody>
      </p:sp>
      <p:sp>
        <p:nvSpPr>
          <p:cNvPr id="135171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51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>
            <a:lvl1pPr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1pPr>
            <a:lvl2pPr marL="742950" indent="-28575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2pPr>
            <a:lvl3pPr marL="11430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3pPr>
            <a:lvl4pPr marL="16002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4pPr>
            <a:lvl5pPr marL="20574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9pPr>
          </a:lstStyle>
          <a:p>
            <a:fld id="{FA155265-79A5-4EB5-A366-F6DAA72356BA}" type="slidenum">
              <a:rPr kumimoji="0" lang="en-US" sz="1200" smtClean="0">
                <a:latin typeface="Times New Roman" pitchFamily="18" charset="0"/>
              </a:rPr>
              <a:pPr/>
              <a:t>46</a:t>
            </a:fld>
            <a:endParaRPr kumimoji="0" lang="en-US" sz="1200" smtClean="0">
              <a:latin typeface="Times New Roman" pitchFamily="18" charset="0"/>
            </a:endParaRPr>
          </a:p>
        </p:txBody>
      </p:sp>
      <p:sp>
        <p:nvSpPr>
          <p:cNvPr id="136195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61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/>
          <a:p>
            <a:pPr eaLnBrk="1" hangingPunct="1"/>
            <a:r>
              <a:rPr lang="en-US" smtClean="0"/>
              <a:t>Figure 39.21 Photoperiodic control of flowering</a:t>
            </a:r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2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>
            <a:lvl1pPr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1pPr>
            <a:lvl2pPr marL="742950" indent="-28575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2pPr>
            <a:lvl3pPr marL="11430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3pPr>
            <a:lvl4pPr marL="16002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4pPr>
            <a:lvl5pPr marL="20574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9pPr>
          </a:lstStyle>
          <a:p>
            <a:fld id="{7539E5E7-7D13-4588-B8AA-DB3A38864A98}" type="slidenum">
              <a:rPr kumimoji="0" lang="en-US" sz="1200" smtClean="0">
                <a:latin typeface="Times New Roman" pitchFamily="18" charset="0"/>
              </a:rPr>
              <a:pPr/>
              <a:t>47</a:t>
            </a:fld>
            <a:endParaRPr kumimoji="0" lang="en-US" sz="1200" smtClean="0">
              <a:latin typeface="Times New Roman" pitchFamily="18" charset="0"/>
            </a:endParaRPr>
          </a:p>
        </p:txBody>
      </p:sp>
      <p:sp>
        <p:nvSpPr>
          <p:cNvPr id="137219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72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2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>
            <a:lvl1pPr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1pPr>
            <a:lvl2pPr marL="742950" indent="-28575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2pPr>
            <a:lvl3pPr marL="11430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3pPr>
            <a:lvl4pPr marL="16002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4pPr>
            <a:lvl5pPr marL="20574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9pPr>
          </a:lstStyle>
          <a:p>
            <a:fld id="{71874CC6-7700-46F0-9531-3920063617A2}" type="slidenum">
              <a:rPr kumimoji="0" lang="en-US" sz="1200" smtClean="0">
                <a:latin typeface="Times New Roman" pitchFamily="18" charset="0"/>
              </a:rPr>
              <a:pPr/>
              <a:t>48</a:t>
            </a:fld>
            <a:endParaRPr kumimoji="0" lang="en-US" sz="1200" smtClean="0">
              <a:latin typeface="Times New Roman" pitchFamily="18" charset="0"/>
            </a:endParaRPr>
          </a:p>
        </p:txBody>
      </p:sp>
      <p:sp>
        <p:nvSpPr>
          <p:cNvPr id="138243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82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/>
          <a:p>
            <a:pPr eaLnBrk="1" hangingPunct="1"/>
            <a:r>
              <a:rPr lang="en-US" smtClean="0"/>
              <a:t>Figure 39.22 Reversible effects of red and far-red light on photoperiodic response</a:t>
            </a:r>
          </a:p>
        </p:txBody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2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>
            <a:lvl1pPr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1pPr>
            <a:lvl2pPr marL="742950" indent="-28575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2pPr>
            <a:lvl3pPr marL="11430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3pPr>
            <a:lvl4pPr marL="16002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4pPr>
            <a:lvl5pPr marL="20574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9pPr>
          </a:lstStyle>
          <a:p>
            <a:fld id="{A85B91A4-4718-4DB7-909E-C82AA4E08802}" type="slidenum">
              <a:rPr kumimoji="0" lang="en-US" sz="1200" smtClean="0">
                <a:latin typeface="Times New Roman" pitchFamily="18" charset="0"/>
              </a:rPr>
              <a:pPr/>
              <a:t>49</a:t>
            </a:fld>
            <a:endParaRPr kumimoji="0" lang="en-US" sz="1200" smtClean="0">
              <a:latin typeface="Times New Roman" pitchFamily="18" charset="0"/>
            </a:endParaRPr>
          </a:p>
        </p:txBody>
      </p:sp>
      <p:sp>
        <p:nvSpPr>
          <p:cNvPr id="139267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92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>
            <a:lvl1pPr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1pPr>
            <a:lvl2pPr marL="742950" indent="-28575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2pPr>
            <a:lvl3pPr marL="11430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3pPr>
            <a:lvl4pPr marL="16002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4pPr>
            <a:lvl5pPr marL="20574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9pPr>
          </a:lstStyle>
          <a:p>
            <a:fld id="{8A753454-5270-47A8-883F-FF83A7327699}" type="slidenum">
              <a:rPr kumimoji="0" lang="en-US" sz="1200" smtClean="0">
                <a:latin typeface="Times New Roman" pitchFamily="18" charset="0"/>
              </a:rPr>
              <a:pPr/>
              <a:t>5</a:t>
            </a:fld>
            <a:endParaRPr kumimoji="0" lang="en-US" sz="1200" smtClean="0">
              <a:latin typeface="Times New Roman" pitchFamily="18" charset="0"/>
            </a:endParaRPr>
          </a:p>
        </p:txBody>
      </p:sp>
      <p:sp>
        <p:nvSpPr>
          <p:cNvPr id="94211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42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2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>
            <a:lvl1pPr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1pPr>
            <a:lvl2pPr marL="742950" indent="-28575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2pPr>
            <a:lvl3pPr marL="11430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3pPr>
            <a:lvl4pPr marL="16002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4pPr>
            <a:lvl5pPr marL="20574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9pPr>
          </a:lstStyle>
          <a:p>
            <a:fld id="{2872B400-E078-4FDB-9DC2-57C0D6741085}" type="slidenum">
              <a:rPr kumimoji="0" lang="en-US" sz="1200" smtClean="0">
                <a:latin typeface="Times New Roman" pitchFamily="18" charset="0"/>
              </a:rPr>
              <a:pPr/>
              <a:t>50</a:t>
            </a:fld>
            <a:endParaRPr kumimoji="0" lang="en-US" sz="1200" smtClean="0">
              <a:latin typeface="Times New Roman" pitchFamily="18" charset="0"/>
            </a:endParaRPr>
          </a:p>
        </p:txBody>
      </p:sp>
      <p:sp>
        <p:nvSpPr>
          <p:cNvPr id="140291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02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3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>
            <a:lvl1pPr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1pPr>
            <a:lvl2pPr marL="742950" indent="-28575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2pPr>
            <a:lvl3pPr marL="11430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3pPr>
            <a:lvl4pPr marL="16002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4pPr>
            <a:lvl5pPr marL="20574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9pPr>
          </a:lstStyle>
          <a:p>
            <a:fld id="{3D046CA4-DA3D-4138-8A23-969F130E342A}" type="slidenum">
              <a:rPr kumimoji="0" lang="en-US" sz="1200" smtClean="0">
                <a:latin typeface="Times New Roman" pitchFamily="18" charset="0"/>
              </a:rPr>
              <a:pPr/>
              <a:t>51</a:t>
            </a:fld>
            <a:endParaRPr kumimoji="0" lang="en-US" sz="1200" smtClean="0">
              <a:latin typeface="Times New Roman" pitchFamily="18" charset="0"/>
            </a:endParaRPr>
          </a:p>
        </p:txBody>
      </p:sp>
      <p:sp>
        <p:nvSpPr>
          <p:cNvPr id="141315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13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/>
          <a:p>
            <a:pPr eaLnBrk="1" hangingPunct="1"/>
            <a:r>
              <a:rPr lang="en-US" smtClean="0"/>
              <a:t>Figure 39.23 Experimental evidence for a flowering hormone</a:t>
            </a:r>
          </a:p>
        </p:txBody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3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>
            <a:lvl1pPr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1pPr>
            <a:lvl2pPr marL="742950" indent="-28575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2pPr>
            <a:lvl3pPr marL="11430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3pPr>
            <a:lvl4pPr marL="16002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4pPr>
            <a:lvl5pPr marL="20574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9pPr>
          </a:lstStyle>
          <a:p>
            <a:fld id="{FD0E5B5E-4502-4950-8886-28517ADB60C5}" type="slidenum">
              <a:rPr kumimoji="0" lang="en-US" sz="1200" smtClean="0">
                <a:latin typeface="Times New Roman" pitchFamily="18" charset="0"/>
              </a:rPr>
              <a:pPr/>
              <a:t>52</a:t>
            </a:fld>
            <a:endParaRPr kumimoji="0" lang="en-US" sz="1200" smtClean="0">
              <a:latin typeface="Times New Roman" pitchFamily="18" charset="0"/>
            </a:endParaRPr>
          </a:p>
        </p:txBody>
      </p:sp>
      <p:sp>
        <p:nvSpPr>
          <p:cNvPr id="142339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23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>
            <a:lvl1pPr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1pPr>
            <a:lvl2pPr marL="742950" indent="-28575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2pPr>
            <a:lvl3pPr marL="11430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3pPr>
            <a:lvl4pPr marL="16002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4pPr>
            <a:lvl5pPr marL="20574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9pPr>
          </a:lstStyle>
          <a:p>
            <a:fld id="{D7AF5D82-9B02-4E31-9992-14CC0D7918D7}" type="slidenum">
              <a:rPr kumimoji="0" lang="en-US" sz="1200" smtClean="0">
                <a:latin typeface="Times New Roman" pitchFamily="18" charset="0"/>
              </a:rPr>
              <a:pPr/>
              <a:t>53</a:t>
            </a:fld>
            <a:endParaRPr kumimoji="0" lang="en-US" sz="1200" smtClean="0">
              <a:latin typeface="Times New Roman" pitchFamily="18" charset="0"/>
            </a:endParaRPr>
          </a:p>
        </p:txBody>
      </p:sp>
      <p:sp>
        <p:nvSpPr>
          <p:cNvPr id="143363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3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3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>
            <a:lvl1pPr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1pPr>
            <a:lvl2pPr marL="742950" indent="-28575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2pPr>
            <a:lvl3pPr marL="11430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3pPr>
            <a:lvl4pPr marL="16002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4pPr>
            <a:lvl5pPr marL="20574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9pPr>
          </a:lstStyle>
          <a:p>
            <a:fld id="{9D616D81-91DB-465B-83C8-735E56D04403}" type="slidenum">
              <a:rPr kumimoji="0" lang="en-US" sz="1200" smtClean="0">
                <a:latin typeface="Times New Roman" pitchFamily="18" charset="0"/>
              </a:rPr>
              <a:pPr/>
              <a:t>54</a:t>
            </a:fld>
            <a:endParaRPr kumimoji="0" lang="en-US" sz="1200" smtClean="0">
              <a:latin typeface="Times New Roman" pitchFamily="18" charset="0"/>
            </a:endParaRPr>
          </a:p>
        </p:txBody>
      </p:sp>
      <p:sp>
        <p:nvSpPr>
          <p:cNvPr id="144387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43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/>
          <a:p>
            <a:pPr eaLnBrk="1" hangingPunct="1"/>
            <a:r>
              <a:rPr lang="en-US" smtClean="0"/>
              <a:t>Figure 39.24 Positive gravitropism in roots: the statolith hypothesis</a:t>
            </a:r>
          </a:p>
        </p:txBody>
      </p:sp>
    </p:spTree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4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>
            <a:lvl1pPr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1pPr>
            <a:lvl2pPr marL="742950" indent="-28575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2pPr>
            <a:lvl3pPr marL="11430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3pPr>
            <a:lvl4pPr marL="16002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4pPr>
            <a:lvl5pPr marL="20574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9pPr>
          </a:lstStyle>
          <a:p>
            <a:fld id="{B59FFB64-170D-4115-89CA-33B869C9333B}" type="slidenum">
              <a:rPr kumimoji="0" lang="en-US" sz="1200" smtClean="0">
                <a:latin typeface="Times New Roman" pitchFamily="18" charset="0"/>
              </a:rPr>
              <a:pPr/>
              <a:t>55</a:t>
            </a:fld>
            <a:endParaRPr kumimoji="0" lang="en-US" sz="1200" smtClean="0">
              <a:latin typeface="Times New Roman" pitchFamily="18" charset="0"/>
            </a:endParaRPr>
          </a:p>
        </p:txBody>
      </p:sp>
      <p:sp>
        <p:nvSpPr>
          <p:cNvPr id="145411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54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4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>
            <a:lvl1pPr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1pPr>
            <a:lvl2pPr marL="742950" indent="-28575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2pPr>
            <a:lvl3pPr marL="11430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3pPr>
            <a:lvl4pPr marL="16002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4pPr>
            <a:lvl5pPr marL="20574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9pPr>
          </a:lstStyle>
          <a:p>
            <a:fld id="{B93B4ECD-0B38-48A6-8F44-21403B845C9C}" type="slidenum">
              <a:rPr kumimoji="0" lang="en-US" sz="1200" smtClean="0">
                <a:latin typeface="Times New Roman" pitchFamily="18" charset="0"/>
              </a:rPr>
              <a:pPr/>
              <a:t>56</a:t>
            </a:fld>
            <a:endParaRPr kumimoji="0" lang="en-US" sz="1200" smtClean="0">
              <a:latin typeface="Times New Roman" pitchFamily="18" charset="0"/>
            </a:endParaRPr>
          </a:p>
        </p:txBody>
      </p:sp>
      <p:sp>
        <p:nvSpPr>
          <p:cNvPr id="146435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64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/>
          <a:p>
            <a:pPr eaLnBrk="1" hangingPunct="1"/>
            <a:r>
              <a:rPr lang="en-US" smtClean="0"/>
              <a:t>Figure 39.25 Altering gene expression by touch in </a:t>
            </a:r>
            <a:r>
              <a:rPr lang="en-US" i="1" smtClean="0"/>
              <a:t>Arabidopsis</a:t>
            </a:r>
          </a:p>
        </p:txBody>
      </p:sp>
    </p:spTree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4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>
            <a:lvl1pPr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1pPr>
            <a:lvl2pPr marL="742950" indent="-28575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2pPr>
            <a:lvl3pPr marL="11430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3pPr>
            <a:lvl4pPr marL="16002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4pPr>
            <a:lvl5pPr marL="20574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9pPr>
          </a:lstStyle>
          <a:p>
            <a:fld id="{326CE27A-9AFA-4A72-B31E-248488A1EC5A}" type="slidenum">
              <a:rPr kumimoji="0" lang="en-US" sz="1200" smtClean="0">
                <a:latin typeface="Times New Roman" pitchFamily="18" charset="0"/>
              </a:rPr>
              <a:pPr/>
              <a:t>57</a:t>
            </a:fld>
            <a:endParaRPr kumimoji="0" lang="en-US" sz="1200" smtClean="0">
              <a:latin typeface="Times New Roman" pitchFamily="18" charset="0"/>
            </a:endParaRPr>
          </a:p>
        </p:txBody>
      </p:sp>
      <p:sp>
        <p:nvSpPr>
          <p:cNvPr id="147459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74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4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>
            <a:lvl1pPr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1pPr>
            <a:lvl2pPr marL="742950" indent="-28575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2pPr>
            <a:lvl3pPr marL="11430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3pPr>
            <a:lvl4pPr marL="16002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4pPr>
            <a:lvl5pPr marL="20574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9pPr>
          </a:lstStyle>
          <a:p>
            <a:fld id="{56EA53FF-3337-4D7D-BED4-B7D1649E3912}" type="slidenum">
              <a:rPr kumimoji="0" lang="en-US" sz="1200" smtClean="0">
                <a:latin typeface="Times New Roman" pitchFamily="18" charset="0"/>
              </a:rPr>
              <a:pPr/>
              <a:t>58</a:t>
            </a:fld>
            <a:endParaRPr kumimoji="0" lang="en-US" sz="1200" smtClean="0">
              <a:latin typeface="Times New Roman" pitchFamily="18" charset="0"/>
            </a:endParaRPr>
          </a:p>
        </p:txBody>
      </p:sp>
      <p:sp>
        <p:nvSpPr>
          <p:cNvPr id="148483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84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/>
          <a:p>
            <a:pPr eaLnBrk="1" hangingPunct="1"/>
            <a:r>
              <a:rPr lang="en-US" smtClean="0"/>
              <a:t>Figure 39.26 Rapid turgor movements by the sensitive plant (</a:t>
            </a:r>
            <a:r>
              <a:rPr lang="en-US" i="1" smtClean="0"/>
              <a:t>Mimosa pudica</a:t>
            </a:r>
            <a:r>
              <a:rPr lang="en-US" smtClean="0"/>
              <a:t>)</a:t>
            </a:r>
          </a:p>
        </p:txBody>
      </p:sp>
    </p:spTree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5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>
            <a:lvl1pPr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1pPr>
            <a:lvl2pPr marL="742950" indent="-28575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2pPr>
            <a:lvl3pPr marL="11430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3pPr>
            <a:lvl4pPr marL="16002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4pPr>
            <a:lvl5pPr marL="20574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9pPr>
          </a:lstStyle>
          <a:p>
            <a:fld id="{75BC2722-62C2-4919-918D-EFEF5F20EAE7}" type="slidenum">
              <a:rPr kumimoji="0" lang="en-US" sz="1200" smtClean="0">
                <a:latin typeface="Times New Roman" pitchFamily="18" charset="0"/>
              </a:rPr>
              <a:pPr/>
              <a:t>59</a:t>
            </a:fld>
            <a:endParaRPr kumimoji="0" lang="en-US" sz="1200" smtClean="0">
              <a:latin typeface="Times New Roman" pitchFamily="18" charset="0"/>
            </a:endParaRPr>
          </a:p>
        </p:txBody>
      </p:sp>
      <p:sp>
        <p:nvSpPr>
          <p:cNvPr id="149507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95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/>
          <a:p>
            <a:pPr eaLnBrk="1" hangingPunct="1"/>
            <a:r>
              <a:rPr lang="en-US" smtClean="0"/>
              <a:t>Figure 39.26 Rapid turgor movements by the sensitive plant (</a:t>
            </a:r>
            <a:r>
              <a:rPr lang="en-US" i="1" smtClean="0"/>
              <a:t>Mimosa pudica</a:t>
            </a:r>
            <a:r>
              <a:rPr lang="en-US" smtClean="0"/>
              <a:t>)</a:t>
            </a: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>
            <a:lvl1pPr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1pPr>
            <a:lvl2pPr marL="742950" indent="-28575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2pPr>
            <a:lvl3pPr marL="11430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3pPr>
            <a:lvl4pPr marL="16002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4pPr>
            <a:lvl5pPr marL="20574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9pPr>
          </a:lstStyle>
          <a:p>
            <a:fld id="{4604391B-2E3F-4FCB-9EC6-6029E4F03953}" type="slidenum">
              <a:rPr kumimoji="0" lang="en-US" sz="1200" smtClean="0">
                <a:latin typeface="Times New Roman" pitchFamily="18" charset="0"/>
              </a:rPr>
              <a:pPr/>
              <a:t>6</a:t>
            </a:fld>
            <a:endParaRPr kumimoji="0" lang="en-US" sz="1200" smtClean="0">
              <a:latin typeface="Times New Roman" pitchFamily="18" charset="0"/>
            </a:endParaRPr>
          </a:p>
        </p:txBody>
      </p:sp>
      <p:sp>
        <p:nvSpPr>
          <p:cNvPr id="95235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52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/>
          <a:p>
            <a:pPr eaLnBrk="1" hangingPunct="1"/>
            <a:r>
              <a:rPr lang="en-US" smtClean="0"/>
              <a:t>Figure 39.4 An example of signal transduction in plants: the role of phytochrome in the de-etiolation (greening) response</a:t>
            </a:r>
          </a:p>
        </p:txBody>
      </p:sp>
    </p:spTree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5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>
            <a:lvl1pPr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1pPr>
            <a:lvl2pPr marL="742950" indent="-28575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2pPr>
            <a:lvl3pPr marL="11430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3pPr>
            <a:lvl4pPr marL="16002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4pPr>
            <a:lvl5pPr marL="20574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9pPr>
          </a:lstStyle>
          <a:p>
            <a:fld id="{59BD3D32-9D29-45FB-BA32-DBFD57D319E7}" type="slidenum">
              <a:rPr kumimoji="0" lang="en-US" sz="1200" smtClean="0">
                <a:latin typeface="Times New Roman" pitchFamily="18" charset="0"/>
              </a:rPr>
              <a:pPr/>
              <a:t>60</a:t>
            </a:fld>
            <a:endParaRPr kumimoji="0" lang="en-US" sz="1200" smtClean="0">
              <a:latin typeface="Times New Roman" pitchFamily="18" charset="0"/>
            </a:endParaRPr>
          </a:p>
        </p:txBody>
      </p:sp>
      <p:sp>
        <p:nvSpPr>
          <p:cNvPr id="150531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05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/>
          <a:p>
            <a:pPr eaLnBrk="1" hangingPunct="1"/>
            <a:r>
              <a:rPr lang="en-US" smtClean="0"/>
              <a:t>Figure 39.26 Rapid turgor movements by the sensitive plant (</a:t>
            </a:r>
            <a:r>
              <a:rPr lang="en-US" i="1" smtClean="0"/>
              <a:t>Mimosa pudica</a:t>
            </a:r>
            <a:r>
              <a:rPr lang="en-US" smtClean="0"/>
              <a:t>)</a:t>
            </a:r>
          </a:p>
        </p:txBody>
      </p:sp>
    </p:spTree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5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>
            <a:lvl1pPr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1pPr>
            <a:lvl2pPr marL="742950" indent="-28575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2pPr>
            <a:lvl3pPr marL="11430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3pPr>
            <a:lvl4pPr marL="16002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4pPr>
            <a:lvl5pPr marL="20574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9pPr>
          </a:lstStyle>
          <a:p>
            <a:fld id="{A5A91785-697A-4AAA-A507-9E55AD3A6D05}" type="slidenum">
              <a:rPr kumimoji="0" lang="en-US" sz="1200" smtClean="0">
                <a:latin typeface="Times New Roman" pitchFamily="18" charset="0"/>
              </a:rPr>
              <a:pPr/>
              <a:t>61</a:t>
            </a:fld>
            <a:endParaRPr kumimoji="0" lang="en-US" sz="1200" smtClean="0">
              <a:latin typeface="Times New Roman" pitchFamily="18" charset="0"/>
            </a:endParaRPr>
          </a:p>
        </p:txBody>
      </p:sp>
      <p:sp>
        <p:nvSpPr>
          <p:cNvPr id="151555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15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5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>
            <a:lvl1pPr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1pPr>
            <a:lvl2pPr marL="742950" indent="-28575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2pPr>
            <a:lvl3pPr marL="11430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3pPr>
            <a:lvl4pPr marL="16002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4pPr>
            <a:lvl5pPr marL="20574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9pPr>
          </a:lstStyle>
          <a:p>
            <a:fld id="{01B08C6B-A763-4567-8245-086CF73DE235}" type="slidenum">
              <a:rPr kumimoji="0" lang="en-US" sz="1200" smtClean="0">
                <a:latin typeface="Times New Roman" pitchFamily="18" charset="0"/>
              </a:rPr>
              <a:pPr/>
              <a:t>62</a:t>
            </a:fld>
            <a:endParaRPr kumimoji="0" lang="en-US" sz="1200" smtClean="0">
              <a:latin typeface="Times New Roman" pitchFamily="18" charset="0"/>
            </a:endParaRPr>
          </a:p>
        </p:txBody>
      </p:sp>
      <p:sp>
        <p:nvSpPr>
          <p:cNvPr id="152579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25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>
            <a:lvl1pPr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1pPr>
            <a:lvl2pPr marL="742950" indent="-28575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2pPr>
            <a:lvl3pPr marL="11430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3pPr>
            <a:lvl4pPr marL="16002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4pPr>
            <a:lvl5pPr marL="20574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9pPr>
          </a:lstStyle>
          <a:p>
            <a:fld id="{95AE541A-7FCA-40FE-9342-4A9225D1CF89}" type="slidenum">
              <a:rPr kumimoji="0" lang="en-US" sz="1200" smtClean="0">
                <a:latin typeface="Times New Roman" pitchFamily="18" charset="0"/>
              </a:rPr>
              <a:pPr/>
              <a:t>63</a:t>
            </a:fld>
            <a:endParaRPr kumimoji="0" lang="en-US" sz="1200" smtClean="0">
              <a:latin typeface="Times New Roman" pitchFamily="18" charset="0"/>
            </a:endParaRPr>
          </a:p>
        </p:txBody>
      </p:sp>
      <p:sp>
        <p:nvSpPr>
          <p:cNvPr id="153603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36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/>
          <a:p>
            <a:pPr eaLnBrk="1" hangingPunct="1"/>
            <a:r>
              <a:rPr lang="en-US" smtClean="0"/>
              <a:t>Figure 39.27 A developmental response of maize roots to flooding and oxygen deprivation</a:t>
            </a:r>
          </a:p>
        </p:txBody>
      </p:sp>
    </p:spTree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6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>
            <a:lvl1pPr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1pPr>
            <a:lvl2pPr marL="742950" indent="-28575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2pPr>
            <a:lvl3pPr marL="11430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3pPr>
            <a:lvl4pPr marL="16002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4pPr>
            <a:lvl5pPr marL="20574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9pPr>
          </a:lstStyle>
          <a:p>
            <a:fld id="{B289E368-B36A-4A80-A587-B914DC363252}" type="slidenum">
              <a:rPr kumimoji="0" lang="en-US" sz="1200" smtClean="0">
                <a:latin typeface="Times New Roman" pitchFamily="18" charset="0"/>
              </a:rPr>
              <a:pPr/>
              <a:t>64</a:t>
            </a:fld>
            <a:endParaRPr kumimoji="0" lang="en-US" sz="1200" smtClean="0">
              <a:latin typeface="Times New Roman" pitchFamily="18" charset="0"/>
            </a:endParaRPr>
          </a:p>
        </p:txBody>
      </p:sp>
      <p:sp>
        <p:nvSpPr>
          <p:cNvPr id="154627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46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6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>
            <a:lvl1pPr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1pPr>
            <a:lvl2pPr marL="742950" indent="-28575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2pPr>
            <a:lvl3pPr marL="11430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3pPr>
            <a:lvl4pPr marL="16002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4pPr>
            <a:lvl5pPr marL="20574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9pPr>
          </a:lstStyle>
          <a:p>
            <a:fld id="{C34E1616-CFA8-4577-9AD1-11BFEC7ADD78}" type="slidenum">
              <a:rPr kumimoji="0" lang="en-US" sz="1200" smtClean="0">
                <a:latin typeface="Times New Roman" pitchFamily="18" charset="0"/>
              </a:rPr>
              <a:pPr/>
              <a:t>65</a:t>
            </a:fld>
            <a:endParaRPr kumimoji="0" lang="en-US" sz="1200" smtClean="0">
              <a:latin typeface="Times New Roman" pitchFamily="18" charset="0"/>
            </a:endParaRPr>
          </a:p>
        </p:txBody>
      </p:sp>
      <p:sp>
        <p:nvSpPr>
          <p:cNvPr id="155651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56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6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>
            <a:lvl1pPr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1pPr>
            <a:lvl2pPr marL="742950" indent="-28575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2pPr>
            <a:lvl3pPr marL="11430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3pPr>
            <a:lvl4pPr marL="16002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4pPr>
            <a:lvl5pPr marL="20574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9pPr>
          </a:lstStyle>
          <a:p>
            <a:fld id="{A8B28799-989B-474C-A8D4-E1B80DBFC5FC}" type="slidenum">
              <a:rPr kumimoji="0" lang="en-US" sz="1200" smtClean="0">
                <a:latin typeface="Times New Roman" pitchFamily="18" charset="0"/>
              </a:rPr>
              <a:pPr/>
              <a:t>66</a:t>
            </a:fld>
            <a:endParaRPr kumimoji="0" lang="en-US" sz="1200" smtClean="0">
              <a:latin typeface="Times New Roman" pitchFamily="18" charset="0"/>
            </a:endParaRPr>
          </a:p>
        </p:txBody>
      </p:sp>
      <p:sp>
        <p:nvSpPr>
          <p:cNvPr id="156675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66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6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>
            <a:lvl1pPr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1pPr>
            <a:lvl2pPr marL="742950" indent="-28575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2pPr>
            <a:lvl3pPr marL="11430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3pPr>
            <a:lvl4pPr marL="16002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4pPr>
            <a:lvl5pPr marL="20574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9pPr>
          </a:lstStyle>
          <a:p>
            <a:fld id="{2BD6E925-7A98-4DF3-BAFF-3389F178B37B}" type="slidenum">
              <a:rPr kumimoji="0" lang="en-US" sz="1200" smtClean="0">
                <a:latin typeface="Times New Roman" pitchFamily="18" charset="0"/>
              </a:rPr>
              <a:pPr/>
              <a:t>67</a:t>
            </a:fld>
            <a:endParaRPr kumimoji="0" lang="en-US" sz="1200" smtClean="0">
              <a:latin typeface="Times New Roman" pitchFamily="18" charset="0"/>
            </a:endParaRPr>
          </a:p>
        </p:txBody>
      </p:sp>
      <p:sp>
        <p:nvSpPr>
          <p:cNvPr id="157699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77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/>
          <a:p>
            <a:pPr eaLnBrk="1" hangingPunct="1"/>
            <a:r>
              <a:rPr lang="en-US" smtClean="0"/>
              <a:t>Figure 39.28 A maize leaf </a:t>
            </a:r>
            <a:r>
              <a:rPr lang="en-US" smtClean="0">
                <a:latin typeface="Arial" pitchFamily="34" charset="0"/>
              </a:rPr>
              <a:t>“</a:t>
            </a:r>
            <a:r>
              <a:rPr lang="en-US" smtClean="0"/>
              <a:t>recruiting</a:t>
            </a:r>
            <a:r>
              <a:rPr lang="en-US" smtClean="0">
                <a:latin typeface="Arial" pitchFamily="34" charset="0"/>
              </a:rPr>
              <a:t>”</a:t>
            </a:r>
            <a:r>
              <a:rPr lang="en-US" smtClean="0"/>
              <a:t> a parasitoid wasp as a defensive response to an armyworm caterpillar, an herbivore</a:t>
            </a:r>
          </a:p>
        </p:txBody>
      </p:sp>
    </p:spTree>
  </p:cSld>
  <p:clrMapOvr>
    <a:masterClrMapping/>
  </p:clrMapOvr>
</p:notes>
</file>

<file path=ppt/notesSlides/notesSlide6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7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>
            <a:lvl1pPr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1pPr>
            <a:lvl2pPr marL="742950" indent="-28575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2pPr>
            <a:lvl3pPr marL="11430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3pPr>
            <a:lvl4pPr marL="16002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4pPr>
            <a:lvl5pPr marL="20574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9pPr>
          </a:lstStyle>
          <a:p>
            <a:fld id="{A79500E3-7A0F-4417-8974-5FE78125507D}" type="slidenum">
              <a:rPr kumimoji="0" lang="en-US" sz="1200" smtClean="0">
                <a:latin typeface="Times New Roman" pitchFamily="18" charset="0"/>
              </a:rPr>
              <a:pPr/>
              <a:t>68</a:t>
            </a:fld>
            <a:endParaRPr kumimoji="0" lang="en-US" sz="1200" smtClean="0">
              <a:latin typeface="Times New Roman" pitchFamily="18" charset="0"/>
            </a:endParaRPr>
          </a:p>
        </p:txBody>
      </p:sp>
      <p:sp>
        <p:nvSpPr>
          <p:cNvPr id="158723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87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6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7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>
            <a:lvl1pPr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1pPr>
            <a:lvl2pPr marL="742950" indent="-28575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2pPr>
            <a:lvl3pPr marL="11430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3pPr>
            <a:lvl4pPr marL="16002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4pPr>
            <a:lvl5pPr marL="20574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9pPr>
          </a:lstStyle>
          <a:p>
            <a:fld id="{757B8F1B-2C0C-4086-8E1A-8A2284D8847A}" type="slidenum">
              <a:rPr kumimoji="0" lang="en-US" sz="1200" smtClean="0">
                <a:latin typeface="Times New Roman" pitchFamily="18" charset="0"/>
              </a:rPr>
              <a:pPr/>
              <a:t>69</a:t>
            </a:fld>
            <a:endParaRPr kumimoji="0" lang="en-US" sz="1200" smtClean="0">
              <a:latin typeface="Times New Roman" pitchFamily="18" charset="0"/>
            </a:endParaRPr>
          </a:p>
        </p:txBody>
      </p:sp>
      <p:sp>
        <p:nvSpPr>
          <p:cNvPr id="159747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97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>
            <a:lvl1pPr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1pPr>
            <a:lvl2pPr marL="742950" indent="-28575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2pPr>
            <a:lvl3pPr marL="11430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3pPr>
            <a:lvl4pPr marL="16002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4pPr>
            <a:lvl5pPr marL="20574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9pPr>
          </a:lstStyle>
          <a:p>
            <a:fld id="{E537E962-882A-450D-A48D-058414DF754F}" type="slidenum">
              <a:rPr kumimoji="0" lang="en-US" sz="1200" smtClean="0">
                <a:latin typeface="Times New Roman" pitchFamily="18" charset="0"/>
              </a:rPr>
              <a:pPr/>
              <a:t>7</a:t>
            </a:fld>
            <a:endParaRPr kumimoji="0" lang="en-US" sz="1200" smtClean="0">
              <a:latin typeface="Times New Roman" pitchFamily="18" charset="0"/>
            </a:endParaRPr>
          </a:p>
        </p:txBody>
      </p:sp>
      <p:sp>
        <p:nvSpPr>
          <p:cNvPr id="96259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62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7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7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>
            <a:lvl1pPr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1pPr>
            <a:lvl2pPr marL="742950" indent="-28575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2pPr>
            <a:lvl3pPr marL="11430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3pPr>
            <a:lvl4pPr marL="16002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4pPr>
            <a:lvl5pPr marL="20574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9pPr>
          </a:lstStyle>
          <a:p>
            <a:fld id="{1ABE002C-9A34-486C-BA82-4F577BA09526}" type="slidenum">
              <a:rPr kumimoji="0" lang="en-US" sz="1200" smtClean="0">
                <a:latin typeface="Times New Roman" pitchFamily="18" charset="0"/>
              </a:rPr>
              <a:pPr/>
              <a:t>70</a:t>
            </a:fld>
            <a:endParaRPr kumimoji="0" lang="en-US" sz="1200" smtClean="0">
              <a:latin typeface="Times New Roman" pitchFamily="18" charset="0"/>
            </a:endParaRPr>
          </a:p>
        </p:txBody>
      </p:sp>
      <p:sp>
        <p:nvSpPr>
          <p:cNvPr id="160771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07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7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7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>
            <a:lvl1pPr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1pPr>
            <a:lvl2pPr marL="742950" indent="-28575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2pPr>
            <a:lvl3pPr marL="11430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3pPr>
            <a:lvl4pPr marL="16002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4pPr>
            <a:lvl5pPr marL="20574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9pPr>
          </a:lstStyle>
          <a:p>
            <a:fld id="{E183607D-DB67-4181-AA8B-AF384F13BFDF}" type="slidenum">
              <a:rPr kumimoji="0" lang="en-US" sz="1200" smtClean="0">
                <a:latin typeface="Times New Roman" pitchFamily="18" charset="0"/>
              </a:rPr>
              <a:pPr/>
              <a:t>71</a:t>
            </a:fld>
            <a:endParaRPr kumimoji="0" lang="en-US" sz="1200" smtClean="0">
              <a:latin typeface="Times New Roman" pitchFamily="18" charset="0"/>
            </a:endParaRPr>
          </a:p>
        </p:txBody>
      </p:sp>
      <p:sp>
        <p:nvSpPr>
          <p:cNvPr id="161795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17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/>
          <a:p>
            <a:pPr eaLnBrk="1" hangingPunct="1"/>
            <a:r>
              <a:rPr lang="en-US" smtClean="0"/>
              <a:t>Figure 39.29 Defense responses against an avirulent pathogen</a:t>
            </a:r>
          </a:p>
        </p:txBody>
      </p:sp>
    </p:spTree>
  </p:cSld>
  <p:clrMapOvr>
    <a:masterClrMapping/>
  </p:clrMapOvr>
</p:notes>
</file>

<file path=ppt/notesSlides/notesSlide7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8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>
            <a:lvl1pPr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1pPr>
            <a:lvl2pPr marL="742950" indent="-28575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2pPr>
            <a:lvl3pPr marL="11430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3pPr>
            <a:lvl4pPr marL="16002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4pPr>
            <a:lvl5pPr marL="20574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9pPr>
          </a:lstStyle>
          <a:p>
            <a:fld id="{9D1D09B6-F971-4F07-98B1-D9503A4B18EF}" type="slidenum">
              <a:rPr kumimoji="0" lang="en-US" sz="1200" smtClean="0">
                <a:latin typeface="Times New Roman" pitchFamily="18" charset="0"/>
              </a:rPr>
              <a:pPr/>
              <a:t>72</a:t>
            </a:fld>
            <a:endParaRPr kumimoji="0" lang="en-US" sz="1200" smtClean="0">
              <a:latin typeface="Times New Roman" pitchFamily="18" charset="0"/>
            </a:endParaRPr>
          </a:p>
        </p:txBody>
      </p:sp>
      <p:sp>
        <p:nvSpPr>
          <p:cNvPr id="162819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28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>
            <a:lvl1pPr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1pPr>
            <a:lvl2pPr marL="742950" indent="-28575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2pPr>
            <a:lvl3pPr marL="11430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3pPr>
            <a:lvl4pPr marL="16002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4pPr>
            <a:lvl5pPr marL="20574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9pPr>
          </a:lstStyle>
          <a:p>
            <a:fld id="{7EC689F1-86FC-4B7C-9687-359DFCC32690}" type="slidenum">
              <a:rPr kumimoji="0" lang="en-US" sz="1200" smtClean="0">
                <a:latin typeface="Times New Roman" pitchFamily="18" charset="0"/>
              </a:rPr>
              <a:pPr/>
              <a:t>8</a:t>
            </a:fld>
            <a:endParaRPr kumimoji="0" lang="en-US" sz="1200" smtClean="0">
              <a:latin typeface="Times New Roman" pitchFamily="18" charset="0"/>
            </a:endParaRPr>
          </a:p>
        </p:txBody>
      </p:sp>
      <p:sp>
        <p:nvSpPr>
          <p:cNvPr id="97283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72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>
            <a:lvl1pPr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1pPr>
            <a:lvl2pPr marL="742950" indent="-28575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2pPr>
            <a:lvl3pPr marL="11430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3pPr>
            <a:lvl4pPr marL="16002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4pPr>
            <a:lvl5pPr marL="20574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9pPr>
          </a:lstStyle>
          <a:p>
            <a:fld id="{DA162271-C658-40DA-9239-2FD1E58AE9F9}" type="slidenum">
              <a:rPr kumimoji="0" lang="en-US" sz="1200" smtClean="0">
                <a:latin typeface="Times New Roman" pitchFamily="18" charset="0"/>
              </a:rPr>
              <a:pPr/>
              <a:t>9</a:t>
            </a:fld>
            <a:endParaRPr kumimoji="0" lang="en-US" sz="1200" smtClean="0">
              <a:latin typeface="Times New Roman" pitchFamily="18" charset="0"/>
            </a:endParaRPr>
          </a:p>
        </p:txBody>
      </p:sp>
      <p:sp>
        <p:nvSpPr>
          <p:cNvPr id="98307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83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8" descr="art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7175" cy="6248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19"/>
          <p:cNvSpPr>
            <a:spLocks noChangeArrowheads="1"/>
          </p:cNvSpPr>
          <p:nvPr userDrawn="1"/>
        </p:nvSpPr>
        <p:spPr bwMode="auto">
          <a:xfrm>
            <a:off x="0" y="0"/>
            <a:ext cx="9140825" cy="6856413"/>
          </a:xfrm>
          <a:prstGeom prst="rect">
            <a:avLst/>
          </a:prstGeom>
          <a:solidFill>
            <a:schemeClr val="bg1">
              <a:alpha val="7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>
              <a:defRPr/>
            </a:pPr>
            <a:endParaRPr kumimoji="0" lang="en-US" sz="2700">
              <a:latin typeface="Times New Roman" pitchFamily="18" charset="0"/>
            </a:endParaRPr>
          </a:p>
        </p:txBody>
      </p:sp>
      <p:sp>
        <p:nvSpPr>
          <p:cNvPr id="6" name="Rectangle 20"/>
          <p:cNvSpPr>
            <a:spLocks noChangeArrowheads="1"/>
          </p:cNvSpPr>
          <p:nvPr userDrawn="1"/>
        </p:nvSpPr>
        <p:spPr bwMode="auto">
          <a:xfrm>
            <a:off x="0" y="6019800"/>
            <a:ext cx="9144000" cy="533400"/>
          </a:xfrm>
          <a:prstGeom prst="rect">
            <a:avLst/>
          </a:prstGeom>
          <a:solidFill>
            <a:srgbClr val="584099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latin typeface="Arial" charset="0"/>
            </a:endParaRPr>
          </a:p>
        </p:txBody>
      </p:sp>
      <p:sp>
        <p:nvSpPr>
          <p:cNvPr id="7" name="Rectangle 21"/>
          <p:cNvSpPr>
            <a:spLocks noChangeArrowheads="1"/>
          </p:cNvSpPr>
          <p:nvPr userDrawn="1"/>
        </p:nvSpPr>
        <p:spPr bwMode="auto">
          <a:xfrm>
            <a:off x="0" y="0"/>
            <a:ext cx="9144000" cy="1524000"/>
          </a:xfrm>
          <a:prstGeom prst="rect">
            <a:avLst/>
          </a:prstGeom>
          <a:solidFill>
            <a:srgbClr val="57B29F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latin typeface="Arial" charset="0"/>
            </a:endParaRPr>
          </a:p>
        </p:txBody>
      </p:sp>
      <p:sp>
        <p:nvSpPr>
          <p:cNvPr id="8" name="Text Box 22"/>
          <p:cNvSpPr txBox="1">
            <a:spLocks noChangeArrowheads="1"/>
          </p:cNvSpPr>
          <p:nvPr userDrawn="1"/>
        </p:nvSpPr>
        <p:spPr bwMode="auto">
          <a:xfrm>
            <a:off x="147638" y="6597650"/>
            <a:ext cx="5486400" cy="260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1429" tIns="45714" rIns="91429" bIns="45714" anchor="b">
            <a:spAutoFit/>
          </a:bodyPr>
          <a:lstStyle/>
          <a:p>
            <a:pPr>
              <a:defRPr/>
            </a:pPr>
            <a:r>
              <a:rPr kumimoji="0" lang="en-US" sz="1100">
                <a:solidFill>
                  <a:srgbClr val="000000"/>
                </a:solidFill>
                <a:latin typeface="Times New Roman" pitchFamily="18" charset="0"/>
              </a:rPr>
              <a:t>Copyright © 2008 Pearson Education, Inc., publishing as Pearson Benjamin Cummings</a:t>
            </a:r>
          </a:p>
        </p:txBody>
      </p:sp>
      <p:sp>
        <p:nvSpPr>
          <p:cNvPr id="9" name="Text Box 23"/>
          <p:cNvSpPr txBox="1">
            <a:spLocks noChangeArrowheads="1"/>
          </p:cNvSpPr>
          <p:nvPr userDrawn="1"/>
        </p:nvSpPr>
        <p:spPr bwMode="auto">
          <a:xfrm>
            <a:off x="76200" y="4254500"/>
            <a:ext cx="3695700" cy="1708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defRPr/>
            </a:pPr>
            <a:r>
              <a:rPr kumimoji="0" lang="en-US" sz="1800" b="1">
                <a:latin typeface="Arial Narrow" pitchFamily="34" charset="0"/>
              </a:rPr>
              <a:t>PowerPoint</a:t>
            </a:r>
            <a:r>
              <a:rPr kumimoji="0" lang="en-US" sz="1800" b="1" baseline="30000">
                <a:latin typeface="Arial Narrow" pitchFamily="34" charset="0"/>
              </a:rPr>
              <a:t>®</a:t>
            </a:r>
            <a:r>
              <a:rPr kumimoji="0" lang="en-US" sz="1800" b="1">
                <a:latin typeface="Arial Narrow" pitchFamily="34" charset="0"/>
              </a:rPr>
              <a:t> Lecture Presentations for</a:t>
            </a:r>
            <a:r>
              <a:rPr kumimoji="0" lang="en-US" sz="1800">
                <a:solidFill>
                  <a:srgbClr val="006699"/>
                </a:solidFill>
                <a:latin typeface="Arial" charset="0"/>
              </a:rPr>
              <a:t> </a:t>
            </a:r>
            <a:r>
              <a:rPr kumimoji="0" lang="en-US" sz="4800" b="1">
                <a:latin typeface="Arial" charset="0"/>
              </a:rPr>
              <a:t>Biology</a:t>
            </a:r>
            <a:r>
              <a:rPr kumimoji="0" lang="en-US" sz="2400" b="1">
                <a:latin typeface="Arial" charset="0"/>
              </a:rPr>
              <a:t> </a:t>
            </a:r>
          </a:p>
          <a:p>
            <a:pPr algn="ctr">
              <a:defRPr/>
            </a:pPr>
            <a:r>
              <a:rPr kumimoji="0" lang="en-US" sz="2000" b="1" i="1">
                <a:latin typeface="Times New Roman" pitchFamily="18" charset="0"/>
              </a:rPr>
              <a:t>Eighth Edition</a:t>
            </a:r>
          </a:p>
          <a:p>
            <a:pPr algn="ctr" eaLnBrk="1" hangingPunct="1">
              <a:defRPr/>
            </a:pPr>
            <a:r>
              <a:rPr kumimoji="0" lang="en-US" sz="2000" b="1">
                <a:latin typeface="Times New Roman" pitchFamily="18" charset="0"/>
              </a:rPr>
              <a:t>Neil Campbell and Jane Reece</a:t>
            </a:r>
            <a:endParaRPr kumimoji="0" lang="en-US" sz="1600" b="1">
              <a:latin typeface="Times New Roman" pitchFamily="18" charset="0"/>
            </a:endParaRPr>
          </a:p>
        </p:txBody>
      </p:sp>
      <p:sp>
        <p:nvSpPr>
          <p:cNvPr id="10" name="Rectangle 24"/>
          <p:cNvSpPr>
            <a:spLocks noChangeArrowheads="1"/>
          </p:cNvSpPr>
          <p:nvPr userDrawn="1"/>
        </p:nvSpPr>
        <p:spPr bwMode="auto">
          <a:xfrm>
            <a:off x="0" y="6172200"/>
            <a:ext cx="914082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algn="ctr">
              <a:defRPr/>
            </a:pPr>
            <a:r>
              <a:rPr kumimoji="0" lang="en-US" sz="1800" b="1">
                <a:solidFill>
                  <a:schemeClr val="bg1"/>
                </a:solidFill>
                <a:latin typeface="Times New Roman" pitchFamily="18" charset="0"/>
              </a:rPr>
              <a:t>Lectures by Chris Romero, updated by Erin Barley with contributions from Joan Sharp</a:t>
            </a:r>
            <a:r>
              <a:rPr kumimoji="0" lang="en-US" sz="2400">
                <a:solidFill>
                  <a:schemeClr val="bg1"/>
                </a:solidFill>
                <a:latin typeface="Arial" charset="0"/>
              </a:rPr>
              <a:t> </a:t>
            </a:r>
          </a:p>
        </p:txBody>
      </p:sp>
      <p:sp>
        <p:nvSpPr>
          <p:cNvPr id="5837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38125" y="1531938"/>
            <a:ext cx="8677275" cy="1752600"/>
          </a:xfrm>
        </p:spPr>
        <p:txBody>
          <a:bodyPr/>
          <a:lstStyle>
            <a:lvl1pPr marL="0" indent="0">
              <a:buFontTx/>
              <a:buNone/>
              <a:defRPr sz="5100">
                <a:solidFill>
                  <a:srgbClr val="990066"/>
                </a:solidFill>
                <a:latin typeface="Times New Roman" pitchFamily="18" charset="0"/>
              </a:defRPr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58377" name="Rectangle 9"/>
          <p:cNvSpPr>
            <a:spLocks noGrp="1" noChangeArrowheads="1"/>
          </p:cNvSpPr>
          <p:nvPr>
            <p:ph type="ctrTitle"/>
          </p:nvPr>
        </p:nvSpPr>
        <p:spPr>
          <a:xfrm>
            <a:off x="206375" y="157163"/>
            <a:ext cx="8709025" cy="1143000"/>
          </a:xfrm>
          <a:effectLst>
            <a:outerShdw dist="35921" dir="2700000" algn="ctr" rotWithShape="0">
              <a:srgbClr val="808080"/>
            </a:outerShdw>
          </a:effectLst>
        </p:spPr>
        <p:txBody>
          <a:bodyPr anchor="ctr"/>
          <a:lstStyle>
            <a:lvl1pPr marL="0" indent="63500">
              <a:defRPr sz="5000">
                <a:solidFill>
                  <a:schemeClr val="bg1"/>
                </a:solidFill>
                <a:latin typeface="Arial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586023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17052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05600" y="76200"/>
            <a:ext cx="2133600" cy="44910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0" y="76200"/>
            <a:ext cx="6248400" cy="44910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699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597207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447365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42030748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28600" y="5791200"/>
            <a:ext cx="4229100" cy="5191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10100" y="5791200"/>
            <a:ext cx="4229100" cy="5191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61994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854984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352641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7718982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6244425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486378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43392634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220436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86550" y="274638"/>
            <a:ext cx="2152650" cy="6035675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8600" y="274638"/>
            <a:ext cx="6305550" cy="603567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4403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756221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4800" y="1143000"/>
            <a:ext cx="4191000" cy="3424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143000"/>
            <a:ext cx="4191000" cy="3424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92081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22494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5345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793095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811719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9873302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04800" y="76200"/>
            <a:ext cx="8534400" cy="503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04800" y="1143000"/>
            <a:ext cx="8534400" cy="3424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57349" name="Line 5"/>
          <p:cNvSpPr>
            <a:spLocks noChangeShapeType="1"/>
          </p:cNvSpPr>
          <p:nvPr/>
        </p:nvSpPr>
        <p:spPr bwMode="auto">
          <a:xfrm>
            <a:off x="304800" y="6553200"/>
            <a:ext cx="8534400" cy="0"/>
          </a:xfrm>
          <a:prstGeom prst="line">
            <a:avLst/>
          </a:prstGeom>
          <a:noFill/>
          <a:ln w="25400">
            <a:solidFill>
              <a:schemeClr val="hlink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latin typeface="Arial" charset="0"/>
            </a:endParaRPr>
          </a:p>
        </p:txBody>
      </p:sp>
      <p:sp>
        <p:nvSpPr>
          <p:cNvPr id="57350" name="Line 6"/>
          <p:cNvSpPr>
            <a:spLocks noChangeShapeType="1"/>
          </p:cNvSpPr>
          <p:nvPr/>
        </p:nvSpPr>
        <p:spPr bwMode="auto">
          <a:xfrm>
            <a:off x="304800" y="990600"/>
            <a:ext cx="8534400" cy="0"/>
          </a:xfrm>
          <a:prstGeom prst="line">
            <a:avLst/>
          </a:prstGeom>
          <a:noFill/>
          <a:ln w="50800">
            <a:solidFill>
              <a:schemeClr val="hlink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latin typeface="Arial" charset="0"/>
            </a:endParaRPr>
          </a:p>
        </p:txBody>
      </p:sp>
      <p:sp>
        <p:nvSpPr>
          <p:cNvPr id="57352" name="Text Box 8"/>
          <p:cNvSpPr txBox="1">
            <a:spLocks noChangeArrowheads="1"/>
          </p:cNvSpPr>
          <p:nvPr userDrawn="1"/>
        </p:nvSpPr>
        <p:spPr bwMode="auto">
          <a:xfrm>
            <a:off x="211138" y="6597650"/>
            <a:ext cx="5486400" cy="260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1429" tIns="45714" rIns="91429" bIns="45714" anchor="b">
            <a:spAutoFit/>
          </a:bodyPr>
          <a:lstStyle/>
          <a:p>
            <a:pPr>
              <a:defRPr/>
            </a:pPr>
            <a:r>
              <a:rPr kumimoji="0" lang="en-US" sz="1100">
                <a:solidFill>
                  <a:srgbClr val="000000"/>
                </a:solidFill>
                <a:latin typeface="Times New Roman" pitchFamily="18" charset="0"/>
                <a:ea typeface="ＭＳ Ｐゴシック" pitchFamily="48" charset="-128"/>
              </a:rPr>
              <a:t>Copyright </a:t>
            </a:r>
            <a:r>
              <a:rPr kumimoji="0" lang="en-US" sz="1100">
                <a:solidFill>
                  <a:srgbClr val="000000"/>
                </a:solidFill>
                <a:latin typeface="Arial"/>
                <a:ea typeface="ＭＳ Ｐゴシック" pitchFamily="48" charset="-128"/>
              </a:rPr>
              <a:t>©</a:t>
            </a:r>
            <a:r>
              <a:rPr kumimoji="0" lang="en-US" sz="1100">
                <a:solidFill>
                  <a:srgbClr val="000000"/>
                </a:solidFill>
                <a:latin typeface="Times New Roman" pitchFamily="18" charset="0"/>
                <a:ea typeface="ＭＳ Ｐゴシック" pitchFamily="48" charset="-128"/>
              </a:rPr>
              <a:t> 2008 Pearson Education, Inc., publishing as Pearson Benjamin Cummings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66" r:id="rId1"/>
    <p:sldLayoutId id="2147483867" r:id="rId2"/>
    <p:sldLayoutId id="2147483868" r:id="rId3"/>
    <p:sldLayoutId id="2147483869" r:id="rId4"/>
    <p:sldLayoutId id="2147483870" r:id="rId5"/>
    <p:sldLayoutId id="2147483871" r:id="rId6"/>
    <p:sldLayoutId id="2147483872" r:id="rId7"/>
    <p:sldLayoutId id="2147483873" r:id="rId8"/>
    <p:sldLayoutId id="2147483874" r:id="rId9"/>
    <p:sldLayoutId id="2147483875" r:id="rId10"/>
    <p:sldLayoutId id="2147483876" r:id="rId11"/>
  </p:sldLayoutIdLst>
  <p:timing>
    <p:tnLst>
      <p:par>
        <p:cTn id="1" dur="indefinite" restart="never" nodeType="tmRoot"/>
      </p:par>
    </p:tnLst>
  </p:timing>
  <p:txStyles>
    <p:titleStyle>
      <a:lvl1pPr marL="57150" indent="6350"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000" b="1">
          <a:solidFill>
            <a:schemeClr val="tx2"/>
          </a:solidFill>
          <a:latin typeface="+mj-lt"/>
          <a:ea typeface="+mj-ea"/>
          <a:cs typeface="+mj-cs"/>
        </a:defRPr>
      </a:lvl1pPr>
      <a:lvl2pPr marL="57150" indent="6350"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000" b="1">
          <a:solidFill>
            <a:schemeClr val="tx2"/>
          </a:solidFill>
          <a:latin typeface="Times New Roman" pitchFamily="18" charset="0"/>
        </a:defRPr>
      </a:lvl2pPr>
      <a:lvl3pPr marL="57150" indent="6350"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000" b="1">
          <a:solidFill>
            <a:schemeClr val="tx2"/>
          </a:solidFill>
          <a:latin typeface="Times New Roman" pitchFamily="18" charset="0"/>
        </a:defRPr>
      </a:lvl3pPr>
      <a:lvl4pPr marL="57150" indent="6350"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000" b="1">
          <a:solidFill>
            <a:schemeClr val="tx2"/>
          </a:solidFill>
          <a:latin typeface="Times New Roman" pitchFamily="18" charset="0"/>
        </a:defRPr>
      </a:lvl4pPr>
      <a:lvl5pPr marL="57150" indent="6350"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000" b="1">
          <a:solidFill>
            <a:schemeClr val="tx2"/>
          </a:solidFill>
          <a:latin typeface="Times New Roman" pitchFamily="18" charset="0"/>
        </a:defRPr>
      </a:lvl5pPr>
      <a:lvl6pPr marL="514350" indent="6350" algn="l" rtl="0" fontAlgn="base">
        <a:lnSpc>
          <a:spcPct val="90000"/>
        </a:lnSpc>
        <a:spcBef>
          <a:spcPct val="0"/>
        </a:spcBef>
        <a:spcAft>
          <a:spcPct val="0"/>
        </a:spcAft>
        <a:defRPr sz="3000" b="1">
          <a:solidFill>
            <a:schemeClr val="tx2"/>
          </a:solidFill>
          <a:latin typeface="Times New Roman" pitchFamily="18" charset="0"/>
        </a:defRPr>
      </a:lvl6pPr>
      <a:lvl7pPr marL="971550" indent="6350" algn="l" rtl="0" fontAlgn="base">
        <a:lnSpc>
          <a:spcPct val="90000"/>
        </a:lnSpc>
        <a:spcBef>
          <a:spcPct val="0"/>
        </a:spcBef>
        <a:spcAft>
          <a:spcPct val="0"/>
        </a:spcAft>
        <a:defRPr sz="3000" b="1">
          <a:solidFill>
            <a:schemeClr val="tx2"/>
          </a:solidFill>
          <a:latin typeface="Times New Roman" pitchFamily="18" charset="0"/>
        </a:defRPr>
      </a:lvl7pPr>
      <a:lvl8pPr marL="1428750" indent="6350" algn="l" rtl="0" fontAlgn="base">
        <a:lnSpc>
          <a:spcPct val="90000"/>
        </a:lnSpc>
        <a:spcBef>
          <a:spcPct val="0"/>
        </a:spcBef>
        <a:spcAft>
          <a:spcPct val="0"/>
        </a:spcAft>
        <a:defRPr sz="3000" b="1">
          <a:solidFill>
            <a:schemeClr val="tx2"/>
          </a:solidFill>
          <a:latin typeface="Times New Roman" pitchFamily="18" charset="0"/>
        </a:defRPr>
      </a:lvl8pPr>
      <a:lvl9pPr marL="1885950" indent="6350" algn="l" rtl="0" fontAlgn="base">
        <a:lnSpc>
          <a:spcPct val="90000"/>
        </a:lnSpc>
        <a:spcBef>
          <a:spcPct val="0"/>
        </a:spcBef>
        <a:spcAft>
          <a:spcPct val="0"/>
        </a:spcAft>
        <a:defRPr sz="3000" b="1">
          <a:solidFill>
            <a:schemeClr val="tx2"/>
          </a:solidFill>
          <a:latin typeface="Times New Roman" pitchFamily="18" charset="0"/>
        </a:defRPr>
      </a:lvl9pPr>
    </p:titleStyle>
    <p:bodyStyle>
      <a:lvl1pPr marL="350838" indent="-350838" algn="l" rtl="0" eaLnBrk="0" fontAlgn="base" hangingPunct="0">
        <a:spcBef>
          <a:spcPct val="45000"/>
        </a:spcBef>
        <a:spcAft>
          <a:spcPct val="20000"/>
        </a:spcAft>
        <a:buClr>
          <a:schemeClr val="tx2"/>
        </a:buClr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914400" indent="-449263" algn="l" rtl="0" eaLnBrk="0" fontAlgn="base" hangingPunct="0">
        <a:spcBef>
          <a:spcPct val="45000"/>
        </a:spcBef>
        <a:spcAft>
          <a:spcPct val="20000"/>
        </a:spcAft>
        <a:buClr>
          <a:schemeClr val="tx2"/>
        </a:buClr>
        <a:buFont typeface="Times New Roman" pitchFamily="18" charset="0"/>
        <a:buChar char="–"/>
        <a:defRPr sz="2800">
          <a:solidFill>
            <a:schemeClr val="tx1"/>
          </a:solidFill>
          <a:latin typeface="+mn-lt"/>
        </a:defRPr>
      </a:lvl2pPr>
      <a:lvl3pPr marL="1371600" indent="-342900" algn="l" rtl="0" eaLnBrk="0" fontAlgn="base" hangingPunct="0">
        <a:spcBef>
          <a:spcPct val="45000"/>
        </a:spcBef>
        <a:spcAft>
          <a:spcPct val="20000"/>
        </a:spcAft>
        <a:buClr>
          <a:schemeClr val="tx2"/>
        </a:buClr>
        <a:buFont typeface="Times New Roman" pitchFamily="18" charset="0"/>
        <a:buChar char="•"/>
        <a:defRPr sz="2800">
          <a:solidFill>
            <a:schemeClr val="tx1"/>
          </a:solidFill>
          <a:latin typeface="+mn-lt"/>
        </a:defRPr>
      </a:lvl3pPr>
      <a:lvl4pPr marL="1828800" indent="-342900" algn="l" rtl="0" eaLnBrk="0" fontAlgn="base" hangingPunct="0">
        <a:spcBef>
          <a:spcPct val="45000"/>
        </a:spcBef>
        <a:spcAft>
          <a:spcPct val="20000"/>
        </a:spcAft>
        <a:buClr>
          <a:schemeClr val="tx2"/>
        </a:buClr>
        <a:buFont typeface="Times New Roman" pitchFamily="18" charset="0"/>
        <a:buChar char="–"/>
        <a:defRPr sz="2800">
          <a:solidFill>
            <a:schemeClr val="tx1"/>
          </a:solidFill>
          <a:latin typeface="+mn-lt"/>
        </a:defRPr>
      </a:lvl4pPr>
      <a:lvl5pPr marL="2286000" indent="-334963" algn="l" rtl="0" eaLnBrk="0" fontAlgn="base" hangingPunct="0">
        <a:spcBef>
          <a:spcPct val="45000"/>
        </a:spcBef>
        <a:spcAft>
          <a:spcPct val="20000"/>
        </a:spcAft>
        <a:buClr>
          <a:schemeClr val="tx2"/>
        </a:buClr>
        <a:buFont typeface="Times New Roman" pitchFamily="18" charset="0"/>
        <a:buChar char="•"/>
        <a:defRPr sz="2800">
          <a:solidFill>
            <a:schemeClr val="tx1"/>
          </a:solidFill>
          <a:latin typeface="+mn-lt"/>
        </a:defRPr>
      </a:lvl5pPr>
      <a:lvl6pPr marL="2743200" indent="-334963" algn="l" rtl="0" fontAlgn="base">
        <a:spcBef>
          <a:spcPct val="45000"/>
        </a:spcBef>
        <a:spcAft>
          <a:spcPct val="20000"/>
        </a:spcAft>
        <a:buClr>
          <a:schemeClr val="tx2"/>
        </a:buClr>
        <a:buFont typeface="Times New Roman" pitchFamily="18" charset="0"/>
        <a:buChar char="•"/>
        <a:defRPr sz="2800">
          <a:solidFill>
            <a:schemeClr val="tx1"/>
          </a:solidFill>
          <a:latin typeface="+mn-lt"/>
        </a:defRPr>
      </a:lvl6pPr>
      <a:lvl7pPr marL="3200400" indent="-334963" algn="l" rtl="0" fontAlgn="base">
        <a:spcBef>
          <a:spcPct val="45000"/>
        </a:spcBef>
        <a:spcAft>
          <a:spcPct val="20000"/>
        </a:spcAft>
        <a:buClr>
          <a:schemeClr val="tx2"/>
        </a:buClr>
        <a:buFont typeface="Times New Roman" pitchFamily="18" charset="0"/>
        <a:buChar char="•"/>
        <a:defRPr sz="2800">
          <a:solidFill>
            <a:schemeClr val="tx1"/>
          </a:solidFill>
          <a:latin typeface="+mn-lt"/>
        </a:defRPr>
      </a:lvl7pPr>
      <a:lvl8pPr marL="3657600" indent="-334963" algn="l" rtl="0" fontAlgn="base">
        <a:spcBef>
          <a:spcPct val="45000"/>
        </a:spcBef>
        <a:spcAft>
          <a:spcPct val="20000"/>
        </a:spcAft>
        <a:buClr>
          <a:schemeClr val="tx2"/>
        </a:buClr>
        <a:buFont typeface="Times New Roman" pitchFamily="18" charset="0"/>
        <a:buChar char="•"/>
        <a:defRPr sz="2800">
          <a:solidFill>
            <a:schemeClr val="tx1"/>
          </a:solidFill>
          <a:latin typeface="+mn-lt"/>
        </a:defRPr>
      </a:lvl8pPr>
      <a:lvl9pPr marL="4114800" indent="-334963" algn="l" rtl="0" fontAlgn="base">
        <a:spcBef>
          <a:spcPct val="45000"/>
        </a:spcBef>
        <a:spcAft>
          <a:spcPct val="20000"/>
        </a:spcAft>
        <a:buClr>
          <a:schemeClr val="tx2"/>
        </a:buClr>
        <a:buFont typeface="Times New Roman" pitchFamily="18" charset="0"/>
        <a:buChar char="•"/>
        <a:defRPr sz="28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9"/>
          <p:cNvSpPr>
            <a:spLocks noGrp="1" noChangeArrowheads="1"/>
          </p:cNvSpPr>
          <p:nvPr>
            <p:ph type="body" idx="1"/>
          </p:nvPr>
        </p:nvSpPr>
        <p:spPr bwMode="auto">
          <a:xfrm>
            <a:off x="228600" y="5791200"/>
            <a:ext cx="86106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55" r:id="rId1"/>
    <p:sldLayoutId id="2147483856" r:id="rId2"/>
    <p:sldLayoutId id="2147483857" r:id="rId3"/>
    <p:sldLayoutId id="2147483858" r:id="rId4"/>
    <p:sldLayoutId id="2147483859" r:id="rId5"/>
    <p:sldLayoutId id="2147483860" r:id="rId6"/>
    <p:sldLayoutId id="2147483861" r:id="rId7"/>
    <p:sldLayoutId id="2147483862" r:id="rId8"/>
    <p:sldLayoutId id="2147483863" r:id="rId9"/>
    <p:sldLayoutId id="2147483864" r:id="rId10"/>
    <p:sldLayoutId id="2147483865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defRPr sz="3200">
          <a:solidFill>
            <a:schemeClr val="accent2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3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3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3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13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13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13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13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13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13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13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13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1.xml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2.xml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63.xml"/><Relationship Id="rId1" Type="http://schemas.openxmlformats.org/officeDocument/2006/relationships/slideLayout" Target="../slideLayouts/slideLayout13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4.xml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5.xml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6.xml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67.xml"/><Relationship Id="rId1" Type="http://schemas.openxmlformats.org/officeDocument/2006/relationships/slideLayout" Target="../slideLayouts/slideLayout13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8.xml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9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0.xml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71.xml"/><Relationship Id="rId1" Type="http://schemas.openxmlformats.org/officeDocument/2006/relationships/slideLayout" Target="../slideLayouts/slideLayout13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2.xml"/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8" Type="http://schemas.openxmlformats.org/officeDocument/2006/relationships/hyperlink" Target="http://bcs.whfreeman.com/thelifewire/content/chp40/40020.html" TargetMode="External"/><Relationship Id="rId3" Type="http://schemas.openxmlformats.org/officeDocument/2006/relationships/hyperlink" Target="http://bcs.whfreeman.com/thelifewire/content/chp38/3802003.html" TargetMode="External"/><Relationship Id="rId7" Type="http://schemas.openxmlformats.org/officeDocument/2006/relationships/hyperlink" Target="http://www.youtube.com/watch?v=dju6tTb55Fw&amp;feature=BFa&amp;list=UUEik-U3T6u6JA0XiHLbNbOw&amp;lf=plpp_video" TargetMode="External"/><Relationship Id="rId2" Type="http://schemas.openxmlformats.org/officeDocument/2006/relationships/hyperlink" Target="http://bcs.whfreeman.com/thelifewire/content/chp38/3802001.html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highered.mcgraw-hill.com/sites/9834092339/student_view0/chapter41/animation_-_phytochrome_signaling.html" TargetMode="External"/><Relationship Id="rId5" Type="http://schemas.openxmlformats.org/officeDocument/2006/relationships/hyperlink" Target="http://bcs.whfreeman.com/thelifewire/content/chp39/3902002.html" TargetMode="External"/><Relationship Id="rId10" Type="http://schemas.openxmlformats.org/officeDocument/2006/relationships/hyperlink" Target="http://www.hbwbiology.net/quizzes/ch39-plant-responses.htm" TargetMode="External"/><Relationship Id="rId4" Type="http://schemas.openxmlformats.org/officeDocument/2006/relationships/hyperlink" Target="http://bcs.whfreeman.com/thelifewire/content/chp38/3802002.html" TargetMode="External"/><Relationship Id="rId9" Type="http://schemas.openxmlformats.org/officeDocument/2006/relationships/hyperlink" Target="http://media.pearsoncmg.com/bc/bc_campbell_biology_8/cumulative/index.html" TargetMode="Externa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>
          <a:xfrm>
            <a:off x="133350" y="76200"/>
            <a:ext cx="8534400" cy="914400"/>
          </a:xfrm>
        </p:spPr>
        <p:txBody>
          <a:bodyPr/>
          <a:lstStyle/>
          <a:p>
            <a:pPr eaLnBrk="1" hangingPunct="1"/>
            <a:r>
              <a:rPr lang="en-US" smtClean="0"/>
              <a:t>Signal transduction pathways </a:t>
            </a:r>
            <a:br>
              <a:rPr lang="en-US" smtClean="0"/>
            </a:br>
            <a:r>
              <a:rPr lang="en-US" smtClean="0"/>
              <a:t>link signal reception to response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6213" y="1166813"/>
            <a:ext cx="8534400" cy="5148262"/>
          </a:xfrm>
        </p:spPr>
        <p:txBody>
          <a:bodyPr/>
          <a:lstStyle/>
          <a:p>
            <a:pPr eaLnBrk="1" hangingPunct="1"/>
            <a:r>
              <a:rPr lang="en-US" sz="3000" smtClean="0"/>
              <a:t>Plants have cellular receptors that detect changes in their environment</a:t>
            </a:r>
          </a:p>
          <a:p>
            <a:pPr eaLnBrk="1" hangingPunct="1"/>
            <a:r>
              <a:rPr lang="en-US" sz="3000" smtClean="0"/>
              <a:t>For a stimulus to elicit a response, certain cells must have an appropriate receptor</a:t>
            </a:r>
          </a:p>
          <a:p>
            <a:pPr eaLnBrk="1" hangingPunct="1"/>
            <a:r>
              <a:rPr lang="en-US" sz="3000" smtClean="0"/>
              <a:t>Stimulation of the receptor initiates a specific signal transduction pathway</a:t>
            </a:r>
          </a:p>
          <a:p>
            <a:pPr eaLnBrk="1" hangingPunct="1"/>
            <a:r>
              <a:rPr lang="en-US" sz="3000" smtClean="0"/>
              <a:t>A potato left growing in darkness produces shoots that look unhealthy and lacks elongated roots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>
          <a:xfrm>
            <a:off x="147638" y="76200"/>
            <a:ext cx="8534400" cy="503238"/>
          </a:xfrm>
        </p:spPr>
        <p:txBody>
          <a:bodyPr/>
          <a:lstStyle/>
          <a:p>
            <a:pPr eaLnBrk="1" hangingPunct="1"/>
            <a:r>
              <a:rPr lang="en-US" i="1" smtClean="0"/>
              <a:t>De-Etiolation (“Greening”) Proteins</a:t>
            </a:r>
            <a:endParaRPr lang="en-US" i="1" smtClean="0">
              <a:solidFill>
                <a:schemeClr val="tx1"/>
              </a:solidFill>
            </a:endParaRPr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0500" y="1157288"/>
            <a:ext cx="8534400" cy="2676525"/>
          </a:xfrm>
        </p:spPr>
        <p:txBody>
          <a:bodyPr/>
          <a:lstStyle/>
          <a:p>
            <a:pPr marL="533400" indent="-533400" eaLnBrk="1" hangingPunct="1"/>
            <a:r>
              <a:rPr lang="en-US" sz="3000" smtClean="0"/>
              <a:t>Many enzymes that function in certain signal responses are directly involved in photosynthesis</a:t>
            </a:r>
          </a:p>
          <a:p>
            <a:pPr marL="533400" indent="-533400" eaLnBrk="1" hangingPunct="1"/>
            <a:r>
              <a:rPr lang="en-US" sz="3000" smtClean="0"/>
              <a:t>Other enzymes are involved in supplying chemical precursors for chlorophyll production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>
          <a:xfrm>
            <a:off x="133350" y="76200"/>
            <a:ext cx="8534400" cy="503238"/>
          </a:xfrm>
        </p:spPr>
        <p:txBody>
          <a:bodyPr/>
          <a:lstStyle/>
          <a:p>
            <a:pPr eaLnBrk="1" hangingPunct="1"/>
            <a:r>
              <a:rPr lang="en-US" smtClean="0"/>
              <a:t>Plant Hormones</a:t>
            </a:r>
            <a:endParaRPr lang="en-US" smtClean="0">
              <a:solidFill>
                <a:schemeClr val="tx1"/>
              </a:solidFill>
            </a:endParaRPr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04788" y="1157288"/>
            <a:ext cx="8534400" cy="3462337"/>
          </a:xfrm>
        </p:spPr>
        <p:txBody>
          <a:bodyPr/>
          <a:lstStyle/>
          <a:p>
            <a:pPr eaLnBrk="1" hangingPunct="1"/>
            <a:r>
              <a:rPr lang="en-US" sz="3000" b="1" smtClean="0"/>
              <a:t>Hormones </a:t>
            </a:r>
            <a:r>
              <a:rPr lang="en-US" sz="3000" smtClean="0"/>
              <a:t>are chemical signals that coordinate different parts of an organism</a:t>
            </a:r>
          </a:p>
          <a:p>
            <a:pPr eaLnBrk="1" hangingPunct="1"/>
            <a:r>
              <a:rPr lang="en-US" sz="3000" smtClean="0"/>
              <a:t>Any response resulting in curvature of organs toward or away from a stimulus is called a </a:t>
            </a:r>
            <a:r>
              <a:rPr lang="en-US" sz="3000" b="1" smtClean="0"/>
              <a:t>tropism</a:t>
            </a:r>
          </a:p>
          <a:p>
            <a:pPr eaLnBrk="1" hangingPunct="1"/>
            <a:r>
              <a:rPr lang="en-US" sz="3000" smtClean="0"/>
              <a:t>Tropisms are often caused by hormones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50" y="1017588"/>
            <a:ext cx="8572500" cy="4822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603" name="Rectangle 23"/>
          <p:cNvSpPr>
            <a:spLocks noChangeArrowheads="1"/>
          </p:cNvSpPr>
          <p:nvPr/>
        </p:nvSpPr>
        <p:spPr bwMode="auto">
          <a:xfrm>
            <a:off x="350838" y="1066800"/>
            <a:ext cx="2566987" cy="417513"/>
          </a:xfrm>
          <a:prstGeom prst="rect">
            <a:avLst/>
          </a:prstGeom>
          <a:solidFill>
            <a:srgbClr val="FECD6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604" name="Text Box 25"/>
          <p:cNvSpPr txBox="1">
            <a:spLocks noChangeArrowheads="1"/>
          </p:cNvSpPr>
          <p:nvPr/>
        </p:nvSpPr>
        <p:spPr bwMode="auto">
          <a:xfrm>
            <a:off x="492125" y="1120775"/>
            <a:ext cx="1482725" cy="27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 marL="457200" indent="-4572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1pPr>
            <a:lvl2pPr marL="742950" indent="-28575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2pPr>
            <a:lvl3pPr marL="11430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3pPr>
            <a:lvl4pPr marL="16002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4pPr>
            <a:lvl5pPr marL="20574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9pPr>
          </a:lstStyle>
          <a:p>
            <a:pPr>
              <a:lnSpc>
                <a:spcPct val="90000"/>
              </a:lnSpc>
              <a:buFont typeface="Arial" pitchFamily="34" charset="0"/>
              <a:buNone/>
            </a:pPr>
            <a:r>
              <a:rPr kumimoji="0" lang="en-US" sz="2200" b="1">
                <a:solidFill>
                  <a:srgbClr val="563A84"/>
                </a:solidFill>
              </a:rPr>
              <a:t>RESULTS</a:t>
            </a:r>
          </a:p>
        </p:txBody>
      </p:sp>
      <p:sp>
        <p:nvSpPr>
          <p:cNvPr id="25605" name="Text Box 26"/>
          <p:cNvSpPr txBox="1">
            <a:spLocks noChangeArrowheads="1"/>
          </p:cNvSpPr>
          <p:nvPr/>
        </p:nvSpPr>
        <p:spPr bwMode="auto">
          <a:xfrm>
            <a:off x="339725" y="2047875"/>
            <a:ext cx="1697038" cy="317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 marL="457200" indent="-4572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1pPr>
            <a:lvl2pPr marL="742950" indent="-28575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2pPr>
            <a:lvl3pPr marL="11430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3pPr>
            <a:lvl4pPr marL="16002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4pPr>
            <a:lvl5pPr marL="20574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9pPr>
          </a:lstStyle>
          <a:p>
            <a:pPr>
              <a:lnSpc>
                <a:spcPct val="90000"/>
              </a:lnSpc>
              <a:buFont typeface="Arial" pitchFamily="34" charset="0"/>
              <a:buNone/>
            </a:pPr>
            <a:r>
              <a:rPr kumimoji="0" lang="en-US" sz="2200" b="1"/>
              <a:t>Control</a:t>
            </a:r>
            <a:endParaRPr kumimoji="0" lang="en-US" sz="2200" b="1">
              <a:solidFill>
                <a:srgbClr val="563A84"/>
              </a:solidFill>
            </a:endParaRPr>
          </a:p>
        </p:txBody>
      </p:sp>
      <p:sp>
        <p:nvSpPr>
          <p:cNvPr id="25606" name="Text Box 27"/>
          <p:cNvSpPr txBox="1">
            <a:spLocks noChangeArrowheads="1"/>
          </p:cNvSpPr>
          <p:nvPr/>
        </p:nvSpPr>
        <p:spPr bwMode="auto">
          <a:xfrm>
            <a:off x="1306513" y="2767013"/>
            <a:ext cx="1033462" cy="619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 marL="457200" indent="-4572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1pPr>
            <a:lvl2pPr marL="742950" indent="-28575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2pPr>
            <a:lvl3pPr marL="11430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3pPr>
            <a:lvl4pPr marL="16002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4pPr>
            <a:lvl5pPr marL="20574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9pPr>
          </a:lstStyle>
          <a:p>
            <a:pPr>
              <a:lnSpc>
                <a:spcPct val="90000"/>
              </a:lnSpc>
              <a:buFont typeface="Arial" pitchFamily="34" charset="0"/>
              <a:buNone/>
            </a:pPr>
            <a:r>
              <a:rPr kumimoji="0" lang="en-US" sz="2200" b="1"/>
              <a:t>Light</a:t>
            </a:r>
            <a:endParaRPr kumimoji="0" lang="en-US" sz="2200" b="1">
              <a:solidFill>
                <a:srgbClr val="563A84"/>
              </a:solidFill>
            </a:endParaRPr>
          </a:p>
        </p:txBody>
      </p:sp>
      <p:sp>
        <p:nvSpPr>
          <p:cNvPr id="25607" name="Text Box 28"/>
          <p:cNvSpPr txBox="1">
            <a:spLocks noChangeArrowheads="1"/>
          </p:cNvSpPr>
          <p:nvPr/>
        </p:nvSpPr>
        <p:spPr bwMode="auto">
          <a:xfrm>
            <a:off x="5113338" y="3938588"/>
            <a:ext cx="1763712" cy="1141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 marL="457200" indent="-4572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1pPr>
            <a:lvl2pPr marL="742950" indent="-28575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2pPr>
            <a:lvl3pPr marL="11430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3pPr>
            <a:lvl4pPr marL="16002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4pPr>
            <a:lvl5pPr marL="20574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9pPr>
          </a:lstStyle>
          <a:p>
            <a:pPr>
              <a:buFont typeface="Arial" pitchFamily="34" charset="0"/>
              <a:buNone/>
            </a:pPr>
            <a:r>
              <a:rPr kumimoji="0" lang="en-US" sz="2200" b="1"/>
              <a:t>Illuminated</a:t>
            </a:r>
          </a:p>
          <a:p>
            <a:pPr>
              <a:buFont typeface="Arial" pitchFamily="34" charset="0"/>
              <a:buNone/>
            </a:pPr>
            <a:r>
              <a:rPr kumimoji="0" lang="en-US" sz="2200" b="1"/>
              <a:t>side of</a:t>
            </a:r>
          </a:p>
          <a:p>
            <a:pPr>
              <a:buFont typeface="Arial" pitchFamily="34" charset="0"/>
              <a:buNone/>
            </a:pPr>
            <a:r>
              <a:rPr kumimoji="0" lang="en-US" sz="2200" b="1"/>
              <a:t>coleoptile</a:t>
            </a:r>
            <a:endParaRPr kumimoji="0" lang="en-US" sz="2200" b="1">
              <a:solidFill>
                <a:srgbClr val="563A84"/>
              </a:solidFill>
            </a:endParaRPr>
          </a:p>
        </p:txBody>
      </p:sp>
      <p:sp>
        <p:nvSpPr>
          <p:cNvPr id="25608" name="Text Box 29"/>
          <p:cNvSpPr txBox="1">
            <a:spLocks noChangeArrowheads="1"/>
          </p:cNvSpPr>
          <p:nvPr/>
        </p:nvSpPr>
        <p:spPr bwMode="auto">
          <a:xfrm>
            <a:off x="7394575" y="1657350"/>
            <a:ext cx="1398588" cy="1041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 marL="457200" indent="-4572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1pPr>
            <a:lvl2pPr marL="742950" indent="-28575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2pPr>
            <a:lvl3pPr marL="11430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3pPr>
            <a:lvl4pPr marL="16002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4pPr>
            <a:lvl5pPr marL="20574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9pPr>
          </a:lstStyle>
          <a:p>
            <a:pPr>
              <a:buFont typeface="Arial" pitchFamily="34" charset="0"/>
              <a:buNone/>
            </a:pPr>
            <a:r>
              <a:rPr kumimoji="0" lang="en-US" sz="2200" b="1"/>
              <a:t>Shaded</a:t>
            </a:r>
          </a:p>
          <a:p>
            <a:pPr>
              <a:buFont typeface="Arial" pitchFamily="34" charset="0"/>
              <a:buNone/>
            </a:pPr>
            <a:r>
              <a:rPr kumimoji="0" lang="en-US" sz="2200" b="1"/>
              <a:t>side of </a:t>
            </a:r>
          </a:p>
          <a:p>
            <a:pPr>
              <a:buFont typeface="Arial" pitchFamily="34" charset="0"/>
              <a:buNone/>
            </a:pPr>
            <a:r>
              <a:rPr kumimoji="0" lang="en-US" sz="2200" b="1"/>
              <a:t>coleoptile</a:t>
            </a:r>
            <a:endParaRPr kumimoji="0" lang="en-US" sz="2200" b="1">
              <a:solidFill>
                <a:srgbClr val="563A84"/>
              </a:solidFill>
            </a:endParaRPr>
          </a:p>
        </p:txBody>
      </p:sp>
      <p:sp>
        <p:nvSpPr>
          <p:cNvPr id="25609" name="Line 30"/>
          <p:cNvSpPr>
            <a:spLocks noChangeShapeType="1"/>
          </p:cNvSpPr>
          <p:nvPr/>
        </p:nvSpPr>
        <p:spPr bwMode="auto">
          <a:xfrm flipV="1">
            <a:off x="6704013" y="1820863"/>
            <a:ext cx="639762" cy="6350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610" name="Line 31"/>
          <p:cNvSpPr>
            <a:spLocks noChangeShapeType="1"/>
          </p:cNvSpPr>
          <p:nvPr/>
        </p:nvSpPr>
        <p:spPr bwMode="auto">
          <a:xfrm flipH="1">
            <a:off x="5762625" y="2882900"/>
            <a:ext cx="239713" cy="103505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50" y="273050"/>
            <a:ext cx="8572500" cy="6310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627" name="Rectangle 5"/>
          <p:cNvSpPr>
            <a:spLocks noChangeArrowheads="1"/>
          </p:cNvSpPr>
          <p:nvPr/>
        </p:nvSpPr>
        <p:spPr bwMode="auto">
          <a:xfrm>
            <a:off x="373063" y="349250"/>
            <a:ext cx="2566987" cy="417513"/>
          </a:xfrm>
          <a:prstGeom prst="rect">
            <a:avLst/>
          </a:prstGeom>
          <a:solidFill>
            <a:srgbClr val="FECD6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6628" name="Text Box 7"/>
          <p:cNvSpPr txBox="1">
            <a:spLocks noChangeArrowheads="1"/>
          </p:cNvSpPr>
          <p:nvPr/>
        </p:nvSpPr>
        <p:spPr bwMode="auto">
          <a:xfrm>
            <a:off x="514350" y="403225"/>
            <a:ext cx="1482725" cy="27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 marL="457200" indent="-4572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1pPr>
            <a:lvl2pPr marL="742950" indent="-28575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2pPr>
            <a:lvl3pPr marL="11430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3pPr>
            <a:lvl4pPr marL="16002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4pPr>
            <a:lvl5pPr marL="20574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9pPr>
          </a:lstStyle>
          <a:p>
            <a:pPr>
              <a:lnSpc>
                <a:spcPct val="90000"/>
              </a:lnSpc>
              <a:buFont typeface="Arial" pitchFamily="34" charset="0"/>
              <a:buNone/>
            </a:pPr>
            <a:r>
              <a:rPr kumimoji="0" lang="en-US" sz="2200" b="1">
                <a:solidFill>
                  <a:srgbClr val="563A84"/>
                </a:solidFill>
              </a:rPr>
              <a:t>RESULTS</a:t>
            </a:r>
          </a:p>
        </p:txBody>
      </p:sp>
      <p:sp>
        <p:nvSpPr>
          <p:cNvPr id="26629" name="Text Box 8"/>
          <p:cNvSpPr txBox="1">
            <a:spLocks noChangeArrowheads="1"/>
          </p:cNvSpPr>
          <p:nvPr/>
        </p:nvSpPr>
        <p:spPr bwMode="auto">
          <a:xfrm>
            <a:off x="588963" y="2876550"/>
            <a:ext cx="1033462" cy="619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 marL="457200" indent="-4572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1pPr>
            <a:lvl2pPr marL="742950" indent="-28575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2pPr>
            <a:lvl3pPr marL="11430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3pPr>
            <a:lvl4pPr marL="16002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4pPr>
            <a:lvl5pPr marL="20574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9pPr>
          </a:lstStyle>
          <a:p>
            <a:pPr>
              <a:lnSpc>
                <a:spcPct val="90000"/>
              </a:lnSpc>
              <a:buFont typeface="Arial" pitchFamily="34" charset="0"/>
              <a:buNone/>
            </a:pPr>
            <a:r>
              <a:rPr kumimoji="0" lang="en-US" sz="2200" b="1"/>
              <a:t>Light</a:t>
            </a:r>
            <a:endParaRPr kumimoji="0" lang="en-US" sz="2200" b="1">
              <a:solidFill>
                <a:srgbClr val="563A84"/>
              </a:solidFill>
            </a:endParaRPr>
          </a:p>
        </p:txBody>
      </p:sp>
      <p:sp>
        <p:nvSpPr>
          <p:cNvPr id="26630" name="Text Box 9"/>
          <p:cNvSpPr txBox="1">
            <a:spLocks noChangeArrowheads="1"/>
          </p:cNvSpPr>
          <p:nvPr/>
        </p:nvSpPr>
        <p:spPr bwMode="auto">
          <a:xfrm>
            <a:off x="1535113" y="4689475"/>
            <a:ext cx="1366837" cy="1141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 marL="457200" indent="-4572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1pPr>
            <a:lvl2pPr marL="742950" indent="-28575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2pPr>
            <a:lvl3pPr marL="11430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3pPr>
            <a:lvl4pPr marL="16002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4pPr>
            <a:lvl5pPr marL="20574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9pPr>
          </a:lstStyle>
          <a:p>
            <a:pPr>
              <a:buFont typeface="Arial" pitchFamily="34" charset="0"/>
              <a:buNone/>
            </a:pPr>
            <a:r>
              <a:rPr kumimoji="0" lang="en-US" sz="2200" b="1"/>
              <a:t>Tip</a:t>
            </a:r>
          </a:p>
          <a:p>
            <a:pPr>
              <a:buFont typeface="Arial" pitchFamily="34" charset="0"/>
              <a:buNone/>
            </a:pPr>
            <a:r>
              <a:rPr kumimoji="0" lang="en-US" sz="2200" b="1"/>
              <a:t>removed</a:t>
            </a:r>
            <a:endParaRPr kumimoji="0" lang="en-US" sz="2200" b="1">
              <a:solidFill>
                <a:srgbClr val="563A84"/>
              </a:solidFill>
            </a:endParaRPr>
          </a:p>
        </p:txBody>
      </p:sp>
      <p:sp>
        <p:nvSpPr>
          <p:cNvPr id="26631" name="Text Box 10"/>
          <p:cNvSpPr txBox="1">
            <a:spLocks noChangeArrowheads="1"/>
          </p:cNvSpPr>
          <p:nvPr/>
        </p:nvSpPr>
        <p:spPr bwMode="auto">
          <a:xfrm>
            <a:off x="334963" y="1008063"/>
            <a:ext cx="5870575" cy="630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 marL="457200" indent="-4572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1pPr>
            <a:lvl2pPr marL="742950" indent="-28575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2pPr>
            <a:lvl3pPr marL="11430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3pPr>
            <a:lvl4pPr marL="16002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4pPr>
            <a:lvl5pPr marL="20574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9pPr>
          </a:lstStyle>
          <a:p>
            <a:pPr>
              <a:lnSpc>
                <a:spcPct val="90000"/>
              </a:lnSpc>
              <a:buFont typeface="Arial" pitchFamily="34" charset="0"/>
              <a:buNone/>
            </a:pPr>
            <a:r>
              <a:rPr kumimoji="0" lang="en-US" sz="2200" b="1"/>
              <a:t>Darwin and Darwin: phototropic response </a:t>
            </a:r>
          </a:p>
          <a:p>
            <a:pPr>
              <a:lnSpc>
                <a:spcPct val="90000"/>
              </a:lnSpc>
              <a:buFont typeface="Arial" pitchFamily="34" charset="0"/>
              <a:buNone/>
            </a:pPr>
            <a:r>
              <a:rPr kumimoji="0" lang="en-US" sz="2200" b="1"/>
              <a:t>only when tip is illuminated</a:t>
            </a:r>
            <a:endParaRPr kumimoji="0" lang="en-US" sz="2200" b="1">
              <a:solidFill>
                <a:srgbClr val="563A84"/>
              </a:solidFill>
            </a:endParaRPr>
          </a:p>
        </p:txBody>
      </p:sp>
      <p:sp>
        <p:nvSpPr>
          <p:cNvPr id="26632" name="Text Box 11"/>
          <p:cNvSpPr txBox="1">
            <a:spLocks noChangeArrowheads="1"/>
          </p:cNvSpPr>
          <p:nvPr/>
        </p:nvSpPr>
        <p:spPr bwMode="auto">
          <a:xfrm>
            <a:off x="3313113" y="4676775"/>
            <a:ext cx="1709737" cy="1141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 marL="457200" indent="-4572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1pPr>
            <a:lvl2pPr marL="742950" indent="-28575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2pPr>
            <a:lvl3pPr marL="11430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3pPr>
            <a:lvl4pPr marL="16002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4pPr>
            <a:lvl5pPr marL="20574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9pPr>
          </a:lstStyle>
          <a:p>
            <a:pPr>
              <a:buFont typeface="Arial" pitchFamily="34" charset="0"/>
              <a:buNone/>
            </a:pPr>
            <a:r>
              <a:rPr kumimoji="0" lang="en-US" sz="2200" b="1"/>
              <a:t>Tip covered </a:t>
            </a:r>
          </a:p>
          <a:p>
            <a:pPr>
              <a:buFont typeface="Arial" pitchFamily="34" charset="0"/>
              <a:buNone/>
            </a:pPr>
            <a:r>
              <a:rPr kumimoji="0" lang="en-US" sz="2200" b="1"/>
              <a:t>by opaque</a:t>
            </a:r>
          </a:p>
          <a:p>
            <a:pPr>
              <a:buFont typeface="Arial" pitchFamily="34" charset="0"/>
              <a:buNone/>
            </a:pPr>
            <a:r>
              <a:rPr kumimoji="0" lang="en-US" sz="2200" b="1"/>
              <a:t>cap</a:t>
            </a:r>
            <a:endParaRPr kumimoji="0" lang="en-US" sz="2200" b="1">
              <a:solidFill>
                <a:srgbClr val="563A84"/>
              </a:solidFill>
            </a:endParaRPr>
          </a:p>
        </p:txBody>
      </p:sp>
      <p:sp>
        <p:nvSpPr>
          <p:cNvPr id="26633" name="Text Box 12"/>
          <p:cNvSpPr txBox="1">
            <a:spLocks noChangeArrowheads="1"/>
          </p:cNvSpPr>
          <p:nvPr/>
        </p:nvSpPr>
        <p:spPr bwMode="auto">
          <a:xfrm>
            <a:off x="5332413" y="4689475"/>
            <a:ext cx="1433512" cy="1681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 marL="457200" indent="-4572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1pPr>
            <a:lvl2pPr marL="742950" indent="-28575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2pPr>
            <a:lvl3pPr marL="11430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3pPr>
            <a:lvl4pPr marL="16002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4pPr>
            <a:lvl5pPr marL="20574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9pPr>
          </a:lstStyle>
          <a:p>
            <a:pPr>
              <a:buFont typeface="Arial" pitchFamily="34" charset="0"/>
              <a:buNone/>
            </a:pPr>
            <a:r>
              <a:rPr kumimoji="0" lang="en-US" sz="2200" b="1"/>
              <a:t>Tip </a:t>
            </a:r>
          </a:p>
          <a:p>
            <a:pPr>
              <a:buFont typeface="Arial" pitchFamily="34" charset="0"/>
              <a:buNone/>
            </a:pPr>
            <a:r>
              <a:rPr kumimoji="0" lang="en-US" sz="2200" b="1"/>
              <a:t>covered </a:t>
            </a:r>
          </a:p>
          <a:p>
            <a:pPr>
              <a:buFont typeface="Arial" pitchFamily="34" charset="0"/>
              <a:buNone/>
            </a:pPr>
            <a:r>
              <a:rPr kumimoji="0" lang="en-US" sz="2200" b="1"/>
              <a:t>by trans-</a:t>
            </a:r>
          </a:p>
          <a:p>
            <a:pPr>
              <a:buFont typeface="Arial" pitchFamily="34" charset="0"/>
              <a:buNone/>
            </a:pPr>
            <a:r>
              <a:rPr kumimoji="0" lang="en-US" sz="2200" b="1"/>
              <a:t>parent</a:t>
            </a:r>
          </a:p>
          <a:p>
            <a:pPr>
              <a:buFont typeface="Arial" pitchFamily="34" charset="0"/>
              <a:buNone/>
            </a:pPr>
            <a:r>
              <a:rPr kumimoji="0" lang="en-US" sz="2200" b="1"/>
              <a:t>cap</a:t>
            </a:r>
            <a:endParaRPr kumimoji="0" lang="en-US" sz="2200" b="1">
              <a:solidFill>
                <a:srgbClr val="563A84"/>
              </a:solidFill>
            </a:endParaRPr>
          </a:p>
        </p:txBody>
      </p:sp>
      <p:sp>
        <p:nvSpPr>
          <p:cNvPr id="26634" name="Text Box 13"/>
          <p:cNvSpPr txBox="1">
            <a:spLocks noChangeArrowheads="1"/>
          </p:cNvSpPr>
          <p:nvPr/>
        </p:nvSpPr>
        <p:spPr bwMode="auto">
          <a:xfrm>
            <a:off x="7186613" y="4687888"/>
            <a:ext cx="1522412" cy="1824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 marL="457200" indent="-4572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1pPr>
            <a:lvl2pPr marL="742950" indent="-28575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2pPr>
            <a:lvl3pPr marL="11430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3pPr>
            <a:lvl4pPr marL="16002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4pPr>
            <a:lvl5pPr marL="20574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9pPr>
          </a:lstStyle>
          <a:p>
            <a:pPr>
              <a:buFont typeface="Arial" pitchFamily="34" charset="0"/>
              <a:buNone/>
            </a:pPr>
            <a:r>
              <a:rPr kumimoji="0" lang="en-US" sz="2200" b="1"/>
              <a:t>Site of</a:t>
            </a:r>
          </a:p>
          <a:p>
            <a:pPr>
              <a:buFont typeface="Arial" pitchFamily="34" charset="0"/>
              <a:buNone/>
            </a:pPr>
            <a:r>
              <a:rPr kumimoji="0" lang="en-US" sz="2200" b="1"/>
              <a:t>curvature </a:t>
            </a:r>
          </a:p>
          <a:p>
            <a:pPr>
              <a:buFont typeface="Arial" pitchFamily="34" charset="0"/>
              <a:buNone/>
            </a:pPr>
            <a:r>
              <a:rPr kumimoji="0" lang="en-US" sz="2200" b="1"/>
              <a:t>covered by </a:t>
            </a:r>
          </a:p>
          <a:p>
            <a:pPr>
              <a:buFont typeface="Arial" pitchFamily="34" charset="0"/>
              <a:buNone/>
            </a:pPr>
            <a:r>
              <a:rPr kumimoji="0" lang="en-US" sz="2200" b="1"/>
              <a:t>opaque </a:t>
            </a:r>
          </a:p>
          <a:p>
            <a:pPr>
              <a:buFont typeface="Arial" pitchFamily="34" charset="0"/>
              <a:buNone/>
            </a:pPr>
            <a:r>
              <a:rPr kumimoji="0" lang="en-US" sz="2200" b="1"/>
              <a:t>shield</a:t>
            </a:r>
            <a:endParaRPr kumimoji="0" lang="en-US" sz="2200" b="1">
              <a:solidFill>
                <a:srgbClr val="563A84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5450" y="541338"/>
            <a:ext cx="8293100" cy="5773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651" name="Rectangle 5"/>
          <p:cNvSpPr>
            <a:spLocks noChangeArrowheads="1"/>
          </p:cNvSpPr>
          <p:nvPr/>
        </p:nvSpPr>
        <p:spPr bwMode="auto">
          <a:xfrm>
            <a:off x="484188" y="582613"/>
            <a:ext cx="2566987" cy="417512"/>
          </a:xfrm>
          <a:prstGeom prst="rect">
            <a:avLst/>
          </a:prstGeom>
          <a:solidFill>
            <a:srgbClr val="FECD6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7652" name="Text Box 7"/>
          <p:cNvSpPr txBox="1">
            <a:spLocks noChangeArrowheads="1"/>
          </p:cNvSpPr>
          <p:nvPr/>
        </p:nvSpPr>
        <p:spPr bwMode="auto">
          <a:xfrm>
            <a:off x="625475" y="636588"/>
            <a:ext cx="1482725" cy="27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 marL="457200" indent="-4572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1pPr>
            <a:lvl2pPr marL="742950" indent="-28575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2pPr>
            <a:lvl3pPr marL="11430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3pPr>
            <a:lvl4pPr marL="16002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4pPr>
            <a:lvl5pPr marL="20574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9pPr>
          </a:lstStyle>
          <a:p>
            <a:pPr>
              <a:lnSpc>
                <a:spcPct val="90000"/>
              </a:lnSpc>
              <a:buFont typeface="Arial" pitchFamily="34" charset="0"/>
              <a:buNone/>
            </a:pPr>
            <a:r>
              <a:rPr kumimoji="0" lang="en-US" sz="2200" b="1">
                <a:solidFill>
                  <a:srgbClr val="563A84"/>
                </a:solidFill>
              </a:rPr>
              <a:t>RESULTS</a:t>
            </a:r>
          </a:p>
        </p:txBody>
      </p:sp>
      <p:sp>
        <p:nvSpPr>
          <p:cNvPr id="27653" name="Text Box 8"/>
          <p:cNvSpPr txBox="1">
            <a:spLocks noChangeArrowheads="1"/>
          </p:cNvSpPr>
          <p:nvPr/>
        </p:nvSpPr>
        <p:spPr bwMode="auto">
          <a:xfrm>
            <a:off x="1727200" y="2909888"/>
            <a:ext cx="1033463" cy="619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 marL="457200" indent="-4572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1pPr>
            <a:lvl2pPr marL="742950" indent="-28575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2pPr>
            <a:lvl3pPr marL="11430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3pPr>
            <a:lvl4pPr marL="16002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4pPr>
            <a:lvl5pPr marL="20574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9pPr>
          </a:lstStyle>
          <a:p>
            <a:pPr>
              <a:lnSpc>
                <a:spcPct val="90000"/>
              </a:lnSpc>
              <a:buFont typeface="Arial" pitchFamily="34" charset="0"/>
              <a:buNone/>
            </a:pPr>
            <a:r>
              <a:rPr kumimoji="0" lang="en-US" sz="2200" b="1"/>
              <a:t>Light</a:t>
            </a:r>
            <a:endParaRPr kumimoji="0" lang="en-US" sz="2200" b="1">
              <a:solidFill>
                <a:srgbClr val="563A84"/>
              </a:solidFill>
            </a:endParaRPr>
          </a:p>
        </p:txBody>
      </p:sp>
      <p:sp>
        <p:nvSpPr>
          <p:cNvPr id="27654" name="Text Box 9"/>
          <p:cNvSpPr txBox="1">
            <a:spLocks noChangeArrowheads="1"/>
          </p:cNvSpPr>
          <p:nvPr/>
        </p:nvSpPr>
        <p:spPr bwMode="auto">
          <a:xfrm>
            <a:off x="471488" y="1296988"/>
            <a:ext cx="8178800" cy="938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 marL="457200" indent="-4572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1pPr>
            <a:lvl2pPr marL="742950" indent="-28575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2pPr>
            <a:lvl3pPr marL="11430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3pPr>
            <a:lvl4pPr marL="16002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4pPr>
            <a:lvl5pPr marL="20574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9pPr>
          </a:lstStyle>
          <a:p>
            <a:pPr>
              <a:lnSpc>
                <a:spcPct val="90000"/>
              </a:lnSpc>
              <a:buFont typeface="Arial" pitchFamily="34" charset="0"/>
              <a:buNone/>
            </a:pPr>
            <a:r>
              <a:rPr kumimoji="0" lang="en-US" sz="2200" b="1"/>
              <a:t>Boysen-Jensen: phototropic response when tip is separated</a:t>
            </a:r>
          </a:p>
          <a:p>
            <a:pPr>
              <a:lnSpc>
                <a:spcPct val="90000"/>
              </a:lnSpc>
              <a:buFont typeface="Arial" pitchFamily="34" charset="0"/>
              <a:buNone/>
            </a:pPr>
            <a:r>
              <a:rPr kumimoji="0" lang="en-US" sz="2200" b="1"/>
              <a:t>by permeable barrier, but not with impermeable barrier</a:t>
            </a:r>
            <a:endParaRPr kumimoji="0" lang="en-US" sz="2200" b="1">
              <a:solidFill>
                <a:srgbClr val="563A84"/>
              </a:solidFill>
            </a:endParaRPr>
          </a:p>
        </p:txBody>
      </p:sp>
      <p:sp>
        <p:nvSpPr>
          <p:cNvPr id="27655" name="Text Box 10"/>
          <p:cNvSpPr txBox="1">
            <a:spLocks noChangeArrowheads="1"/>
          </p:cNvSpPr>
          <p:nvPr/>
        </p:nvSpPr>
        <p:spPr bwMode="auto">
          <a:xfrm>
            <a:off x="3606800" y="4862513"/>
            <a:ext cx="2017713" cy="1370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 marL="457200" indent="-4572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1pPr>
            <a:lvl2pPr marL="742950" indent="-28575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2pPr>
            <a:lvl3pPr marL="11430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3pPr>
            <a:lvl4pPr marL="16002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4pPr>
            <a:lvl5pPr marL="20574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9pPr>
          </a:lstStyle>
          <a:p>
            <a:pPr>
              <a:buFont typeface="Arial" pitchFamily="34" charset="0"/>
              <a:buNone/>
            </a:pPr>
            <a:r>
              <a:rPr kumimoji="0" lang="en-US" sz="2200" b="1"/>
              <a:t>Tip separated</a:t>
            </a:r>
          </a:p>
          <a:p>
            <a:pPr>
              <a:buFont typeface="Arial" pitchFamily="34" charset="0"/>
              <a:buNone/>
            </a:pPr>
            <a:r>
              <a:rPr kumimoji="0" lang="en-US" sz="2200" b="1"/>
              <a:t>by gelatin</a:t>
            </a:r>
          </a:p>
          <a:p>
            <a:pPr>
              <a:buFont typeface="Arial" pitchFamily="34" charset="0"/>
              <a:buNone/>
            </a:pPr>
            <a:r>
              <a:rPr kumimoji="0" lang="en-US" sz="2200" b="1"/>
              <a:t>(permeable)</a:t>
            </a:r>
            <a:endParaRPr kumimoji="0" lang="en-US" sz="2200" b="1">
              <a:solidFill>
                <a:srgbClr val="563A84"/>
              </a:solidFill>
            </a:endParaRPr>
          </a:p>
        </p:txBody>
      </p:sp>
      <p:sp>
        <p:nvSpPr>
          <p:cNvPr id="27656" name="Text Box 11"/>
          <p:cNvSpPr txBox="1">
            <a:spLocks noChangeArrowheads="1"/>
          </p:cNvSpPr>
          <p:nvPr/>
        </p:nvSpPr>
        <p:spPr bwMode="auto">
          <a:xfrm>
            <a:off x="6111875" y="4881563"/>
            <a:ext cx="2017713" cy="1370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 marL="457200" indent="-4572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1pPr>
            <a:lvl2pPr marL="742950" indent="-28575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2pPr>
            <a:lvl3pPr marL="11430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3pPr>
            <a:lvl4pPr marL="16002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4pPr>
            <a:lvl5pPr marL="20574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9pPr>
          </a:lstStyle>
          <a:p>
            <a:pPr>
              <a:buFont typeface="Arial" pitchFamily="34" charset="0"/>
              <a:buNone/>
            </a:pPr>
            <a:r>
              <a:rPr kumimoji="0" lang="en-US" sz="2200" b="1"/>
              <a:t>Tip separated</a:t>
            </a:r>
          </a:p>
          <a:p>
            <a:pPr>
              <a:buFont typeface="Arial" pitchFamily="34" charset="0"/>
              <a:buNone/>
            </a:pPr>
            <a:r>
              <a:rPr kumimoji="0" lang="en-US" sz="2200" b="1"/>
              <a:t>by mica</a:t>
            </a:r>
          </a:p>
          <a:p>
            <a:pPr>
              <a:buFont typeface="Arial" pitchFamily="34" charset="0"/>
              <a:buNone/>
            </a:pPr>
            <a:r>
              <a:rPr kumimoji="0" lang="en-US" sz="2200" b="1"/>
              <a:t>(impermeable)</a:t>
            </a:r>
            <a:endParaRPr kumimoji="0" lang="en-US" sz="2200" b="1">
              <a:solidFill>
                <a:srgbClr val="563A84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3150" y="139700"/>
            <a:ext cx="4456113" cy="657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675" name="Rectangle 5"/>
          <p:cNvSpPr>
            <a:spLocks noChangeArrowheads="1"/>
          </p:cNvSpPr>
          <p:nvPr/>
        </p:nvSpPr>
        <p:spPr bwMode="auto">
          <a:xfrm>
            <a:off x="2408238" y="190500"/>
            <a:ext cx="1816100" cy="273050"/>
          </a:xfrm>
          <a:prstGeom prst="rect">
            <a:avLst/>
          </a:prstGeom>
          <a:solidFill>
            <a:srgbClr val="FECD6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8676" name="Text Box 7"/>
          <p:cNvSpPr txBox="1">
            <a:spLocks noChangeArrowheads="1"/>
          </p:cNvSpPr>
          <p:nvPr/>
        </p:nvSpPr>
        <p:spPr bwMode="auto">
          <a:xfrm>
            <a:off x="4857750" y="925513"/>
            <a:ext cx="1643063" cy="403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 marL="457200" indent="-4572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1pPr>
            <a:lvl2pPr marL="742950" indent="-28575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2pPr>
            <a:lvl3pPr marL="11430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3pPr>
            <a:lvl4pPr marL="16002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4pPr>
            <a:lvl5pPr marL="20574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9pPr>
          </a:lstStyle>
          <a:p>
            <a:pPr>
              <a:lnSpc>
                <a:spcPct val="90000"/>
              </a:lnSpc>
              <a:buFont typeface="Arial" pitchFamily="34" charset="0"/>
              <a:buNone/>
            </a:pPr>
            <a:r>
              <a:rPr kumimoji="0" lang="en-US" sz="1400" b="1"/>
              <a:t>Excised tip placed</a:t>
            </a:r>
          </a:p>
          <a:p>
            <a:pPr>
              <a:lnSpc>
                <a:spcPct val="90000"/>
              </a:lnSpc>
              <a:buFont typeface="Arial" pitchFamily="34" charset="0"/>
              <a:buNone/>
            </a:pPr>
            <a:r>
              <a:rPr kumimoji="0" lang="en-US" sz="1400" b="1"/>
              <a:t>on agar cube</a:t>
            </a:r>
            <a:endParaRPr kumimoji="0" lang="en-US" sz="1400" b="1">
              <a:solidFill>
                <a:srgbClr val="563A84"/>
              </a:solidFill>
            </a:endParaRPr>
          </a:p>
        </p:txBody>
      </p:sp>
      <p:sp>
        <p:nvSpPr>
          <p:cNvPr id="28677" name="Text Box 8"/>
          <p:cNvSpPr txBox="1">
            <a:spLocks noChangeArrowheads="1"/>
          </p:cNvSpPr>
          <p:nvPr/>
        </p:nvSpPr>
        <p:spPr bwMode="auto">
          <a:xfrm>
            <a:off x="2505075" y="228600"/>
            <a:ext cx="1096963" cy="27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 marL="457200" indent="-4572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1pPr>
            <a:lvl2pPr marL="742950" indent="-28575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2pPr>
            <a:lvl3pPr marL="11430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3pPr>
            <a:lvl4pPr marL="16002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4pPr>
            <a:lvl5pPr marL="20574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9pPr>
          </a:lstStyle>
          <a:p>
            <a:pPr>
              <a:lnSpc>
                <a:spcPct val="90000"/>
              </a:lnSpc>
              <a:buFont typeface="Arial" pitchFamily="34" charset="0"/>
              <a:buNone/>
            </a:pPr>
            <a:r>
              <a:rPr kumimoji="0" lang="en-US" sz="1700" b="1">
                <a:solidFill>
                  <a:srgbClr val="563A84"/>
                </a:solidFill>
              </a:rPr>
              <a:t>RESULTS</a:t>
            </a:r>
            <a:endParaRPr kumimoji="0" lang="en-US" sz="2200" b="1">
              <a:solidFill>
                <a:srgbClr val="563A84"/>
              </a:solidFill>
            </a:endParaRPr>
          </a:p>
        </p:txBody>
      </p:sp>
      <p:sp>
        <p:nvSpPr>
          <p:cNvPr id="28678" name="Text Box 9"/>
          <p:cNvSpPr txBox="1">
            <a:spLocks noChangeArrowheads="1"/>
          </p:cNvSpPr>
          <p:nvPr/>
        </p:nvSpPr>
        <p:spPr bwMode="auto">
          <a:xfrm>
            <a:off x="4879975" y="1801813"/>
            <a:ext cx="1643063" cy="614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 marL="457200" indent="-4572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1pPr>
            <a:lvl2pPr marL="742950" indent="-28575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2pPr>
            <a:lvl3pPr marL="11430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3pPr>
            <a:lvl4pPr marL="16002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4pPr>
            <a:lvl5pPr marL="20574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9pPr>
          </a:lstStyle>
          <a:p>
            <a:pPr>
              <a:lnSpc>
                <a:spcPct val="90000"/>
              </a:lnSpc>
              <a:buFont typeface="Arial" pitchFamily="34" charset="0"/>
              <a:buNone/>
            </a:pPr>
            <a:r>
              <a:rPr kumimoji="0" lang="en-US" sz="1400" b="1"/>
              <a:t>Growth-promoting</a:t>
            </a:r>
          </a:p>
          <a:p>
            <a:pPr>
              <a:lnSpc>
                <a:spcPct val="90000"/>
              </a:lnSpc>
              <a:buFont typeface="Arial" pitchFamily="34" charset="0"/>
              <a:buNone/>
            </a:pPr>
            <a:r>
              <a:rPr kumimoji="0" lang="en-US" sz="1400" b="1"/>
              <a:t>chemical diffuses</a:t>
            </a:r>
          </a:p>
          <a:p>
            <a:pPr>
              <a:lnSpc>
                <a:spcPct val="90000"/>
              </a:lnSpc>
              <a:buFont typeface="Arial" pitchFamily="34" charset="0"/>
              <a:buNone/>
            </a:pPr>
            <a:r>
              <a:rPr kumimoji="0" lang="en-US" sz="1400" b="1"/>
              <a:t>into agar cube</a:t>
            </a:r>
            <a:endParaRPr kumimoji="0" lang="en-US" sz="1400" b="1">
              <a:solidFill>
                <a:srgbClr val="563A84"/>
              </a:solidFill>
            </a:endParaRPr>
          </a:p>
        </p:txBody>
      </p:sp>
      <p:sp>
        <p:nvSpPr>
          <p:cNvPr id="28679" name="Text Box 10"/>
          <p:cNvSpPr txBox="1">
            <a:spLocks noChangeArrowheads="1"/>
          </p:cNvSpPr>
          <p:nvPr/>
        </p:nvSpPr>
        <p:spPr bwMode="auto">
          <a:xfrm>
            <a:off x="4884738" y="2860675"/>
            <a:ext cx="1643062" cy="614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 marL="457200" indent="-4572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1pPr>
            <a:lvl2pPr marL="742950" indent="-28575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2pPr>
            <a:lvl3pPr marL="11430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3pPr>
            <a:lvl4pPr marL="16002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4pPr>
            <a:lvl5pPr marL="20574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9pPr>
          </a:lstStyle>
          <a:p>
            <a:pPr>
              <a:lnSpc>
                <a:spcPct val="90000"/>
              </a:lnSpc>
              <a:buFont typeface="Arial" pitchFamily="34" charset="0"/>
              <a:buNone/>
            </a:pPr>
            <a:r>
              <a:rPr kumimoji="0" lang="en-US" sz="1400" b="1"/>
              <a:t>Agar cube</a:t>
            </a:r>
          </a:p>
          <a:p>
            <a:pPr>
              <a:lnSpc>
                <a:spcPct val="90000"/>
              </a:lnSpc>
              <a:buFont typeface="Arial" pitchFamily="34" charset="0"/>
              <a:buNone/>
            </a:pPr>
            <a:r>
              <a:rPr kumimoji="0" lang="en-US" sz="1400" b="1"/>
              <a:t>with chemical</a:t>
            </a:r>
          </a:p>
          <a:p>
            <a:pPr>
              <a:lnSpc>
                <a:spcPct val="90000"/>
              </a:lnSpc>
              <a:buFont typeface="Arial" pitchFamily="34" charset="0"/>
              <a:buNone/>
            </a:pPr>
            <a:r>
              <a:rPr kumimoji="0" lang="en-US" sz="1400" b="1"/>
              <a:t>stimulates growth</a:t>
            </a:r>
            <a:endParaRPr kumimoji="0" lang="en-US" sz="1400" b="1">
              <a:solidFill>
                <a:srgbClr val="563A84"/>
              </a:solidFill>
            </a:endParaRPr>
          </a:p>
        </p:txBody>
      </p:sp>
      <p:sp>
        <p:nvSpPr>
          <p:cNvPr id="28680" name="Text Box 11"/>
          <p:cNvSpPr txBox="1">
            <a:spLocks noChangeArrowheads="1"/>
          </p:cNvSpPr>
          <p:nvPr/>
        </p:nvSpPr>
        <p:spPr bwMode="auto">
          <a:xfrm>
            <a:off x="5199063" y="3617913"/>
            <a:ext cx="1643062" cy="614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 marL="457200" indent="-4572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1pPr>
            <a:lvl2pPr marL="742950" indent="-28575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2pPr>
            <a:lvl3pPr marL="11430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3pPr>
            <a:lvl4pPr marL="16002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4pPr>
            <a:lvl5pPr marL="20574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9pPr>
          </a:lstStyle>
          <a:p>
            <a:pPr>
              <a:lnSpc>
                <a:spcPct val="80000"/>
              </a:lnSpc>
              <a:buFont typeface="Arial" pitchFamily="34" charset="0"/>
              <a:buNone/>
            </a:pPr>
            <a:r>
              <a:rPr kumimoji="0" lang="en-US" sz="1400" b="1"/>
              <a:t>Offset cubes</a:t>
            </a:r>
          </a:p>
          <a:p>
            <a:pPr>
              <a:lnSpc>
                <a:spcPct val="80000"/>
              </a:lnSpc>
              <a:buFont typeface="Arial" pitchFamily="34" charset="0"/>
              <a:buNone/>
            </a:pPr>
            <a:r>
              <a:rPr kumimoji="0" lang="en-US" sz="1400" b="1"/>
              <a:t>cause curvature</a:t>
            </a:r>
            <a:endParaRPr kumimoji="0" lang="en-US" sz="1400" b="1">
              <a:solidFill>
                <a:srgbClr val="563A84"/>
              </a:solidFill>
            </a:endParaRPr>
          </a:p>
        </p:txBody>
      </p:sp>
      <p:sp>
        <p:nvSpPr>
          <p:cNvPr id="28681" name="Text Box 12"/>
          <p:cNvSpPr txBox="1">
            <a:spLocks noChangeArrowheads="1"/>
          </p:cNvSpPr>
          <p:nvPr/>
        </p:nvSpPr>
        <p:spPr bwMode="auto">
          <a:xfrm>
            <a:off x="3662363" y="2978150"/>
            <a:ext cx="947737" cy="1198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 marL="457200" indent="-4572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1pPr>
            <a:lvl2pPr marL="742950" indent="-28575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2pPr>
            <a:lvl3pPr marL="11430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3pPr>
            <a:lvl4pPr marL="16002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4pPr>
            <a:lvl5pPr marL="20574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9pPr>
          </a:lstStyle>
          <a:p>
            <a:pPr>
              <a:lnSpc>
                <a:spcPct val="90000"/>
              </a:lnSpc>
              <a:buFont typeface="Arial" pitchFamily="34" charset="0"/>
              <a:buNone/>
            </a:pPr>
            <a:r>
              <a:rPr kumimoji="0" lang="en-US" sz="1400" b="1"/>
              <a:t>Control</a:t>
            </a:r>
          </a:p>
          <a:p>
            <a:pPr>
              <a:lnSpc>
                <a:spcPct val="90000"/>
              </a:lnSpc>
              <a:buFont typeface="Arial" pitchFamily="34" charset="0"/>
              <a:buNone/>
            </a:pPr>
            <a:r>
              <a:rPr kumimoji="0" lang="en-US" sz="1400" b="1"/>
              <a:t>(agar cube</a:t>
            </a:r>
          </a:p>
          <a:p>
            <a:pPr>
              <a:lnSpc>
                <a:spcPct val="90000"/>
              </a:lnSpc>
              <a:buFont typeface="Arial" pitchFamily="34" charset="0"/>
              <a:buNone/>
            </a:pPr>
            <a:r>
              <a:rPr kumimoji="0" lang="en-US" sz="1400" b="1"/>
              <a:t>lacking </a:t>
            </a:r>
          </a:p>
          <a:p>
            <a:pPr>
              <a:lnSpc>
                <a:spcPct val="90000"/>
              </a:lnSpc>
              <a:buFont typeface="Arial" pitchFamily="34" charset="0"/>
              <a:buNone/>
            </a:pPr>
            <a:r>
              <a:rPr kumimoji="0" lang="en-US" sz="1400" b="1"/>
              <a:t>chemical) </a:t>
            </a:r>
          </a:p>
          <a:p>
            <a:pPr>
              <a:lnSpc>
                <a:spcPct val="90000"/>
              </a:lnSpc>
              <a:buFont typeface="Arial" pitchFamily="34" charset="0"/>
              <a:buNone/>
            </a:pPr>
            <a:r>
              <a:rPr kumimoji="0" lang="en-US" sz="1400" b="1"/>
              <a:t>has no </a:t>
            </a:r>
          </a:p>
          <a:p>
            <a:pPr>
              <a:lnSpc>
                <a:spcPct val="90000"/>
              </a:lnSpc>
              <a:buFont typeface="Arial" pitchFamily="34" charset="0"/>
              <a:buNone/>
            </a:pPr>
            <a:r>
              <a:rPr kumimoji="0" lang="en-US" sz="1400" b="1"/>
              <a:t>effect</a:t>
            </a:r>
            <a:endParaRPr kumimoji="0" lang="en-US" sz="1400" b="1">
              <a:solidFill>
                <a:srgbClr val="563A84"/>
              </a:solidFill>
            </a:endParaRPr>
          </a:p>
        </p:txBody>
      </p:sp>
      <p:sp>
        <p:nvSpPr>
          <p:cNvPr id="28682" name="Text Box 13"/>
          <p:cNvSpPr txBox="1">
            <a:spLocks noChangeArrowheads="1"/>
          </p:cNvSpPr>
          <p:nvPr/>
        </p:nvSpPr>
        <p:spPr bwMode="auto">
          <a:xfrm>
            <a:off x="2830513" y="3940175"/>
            <a:ext cx="947737" cy="271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 marL="457200" indent="-4572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1pPr>
            <a:lvl2pPr marL="742950" indent="-28575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2pPr>
            <a:lvl3pPr marL="11430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3pPr>
            <a:lvl4pPr marL="16002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4pPr>
            <a:lvl5pPr marL="20574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9pPr>
          </a:lstStyle>
          <a:p>
            <a:pPr>
              <a:lnSpc>
                <a:spcPct val="90000"/>
              </a:lnSpc>
              <a:buFont typeface="Arial" pitchFamily="34" charset="0"/>
              <a:buNone/>
            </a:pPr>
            <a:r>
              <a:rPr kumimoji="0" lang="en-US" sz="1400" b="1"/>
              <a:t>Control</a:t>
            </a:r>
            <a:endParaRPr kumimoji="0" lang="en-US" sz="1400" b="1">
              <a:solidFill>
                <a:srgbClr val="563A84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>
          <a:xfrm>
            <a:off x="147638" y="76200"/>
            <a:ext cx="8534400" cy="503238"/>
          </a:xfrm>
        </p:spPr>
        <p:txBody>
          <a:bodyPr/>
          <a:lstStyle/>
          <a:p>
            <a:pPr eaLnBrk="1" hangingPunct="1"/>
            <a:r>
              <a:rPr lang="en-US" smtClean="0"/>
              <a:t>A Survey of Plant Hormones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85738" y="1157288"/>
            <a:ext cx="8534400" cy="3133725"/>
          </a:xfrm>
        </p:spPr>
        <p:txBody>
          <a:bodyPr/>
          <a:lstStyle/>
          <a:p>
            <a:pPr eaLnBrk="1" hangingPunct="1"/>
            <a:r>
              <a:rPr lang="en-US" sz="3000" smtClean="0"/>
              <a:t>In general, hormones control plant growth and development by affecting the division, elongation, and differentiation of cells</a:t>
            </a:r>
          </a:p>
          <a:p>
            <a:pPr eaLnBrk="1" hangingPunct="1"/>
            <a:r>
              <a:rPr lang="en-US" sz="3000" smtClean="0"/>
              <a:t>Plant hormones are produced in very low concentration, but a minute amount can greatly affect growth and development of a plant organ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013" y="200025"/>
            <a:ext cx="8181975" cy="6584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>
          <a:xfrm>
            <a:off x="161925" y="76200"/>
            <a:ext cx="8534400" cy="503238"/>
          </a:xfrm>
        </p:spPr>
        <p:txBody>
          <a:bodyPr/>
          <a:lstStyle/>
          <a:p>
            <a:pPr eaLnBrk="1" hangingPunct="1"/>
            <a:r>
              <a:rPr lang="en-US" i="1" smtClean="0"/>
              <a:t>Auxin</a:t>
            </a:r>
            <a:endParaRPr lang="en-US" i="1" smtClean="0">
              <a:solidFill>
                <a:schemeClr val="tx1"/>
              </a:solidFill>
            </a:endParaRPr>
          </a:p>
        </p:txBody>
      </p:sp>
      <p:sp>
        <p:nvSpPr>
          <p:cNvPr id="317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04788" y="1157288"/>
            <a:ext cx="8534400" cy="4346575"/>
          </a:xfrm>
        </p:spPr>
        <p:txBody>
          <a:bodyPr/>
          <a:lstStyle/>
          <a:p>
            <a:pPr eaLnBrk="1" hangingPunct="1"/>
            <a:r>
              <a:rPr lang="en-US" sz="3000" smtClean="0"/>
              <a:t>The term </a:t>
            </a:r>
            <a:r>
              <a:rPr lang="en-US" sz="3000" b="1" smtClean="0"/>
              <a:t>auxin </a:t>
            </a:r>
            <a:r>
              <a:rPr lang="en-US" sz="3000" smtClean="0"/>
              <a:t>refers to any chemical that promotes elongation of coleoptiles</a:t>
            </a:r>
          </a:p>
          <a:p>
            <a:pPr eaLnBrk="1" hangingPunct="1"/>
            <a:r>
              <a:rPr lang="en-US" sz="3000" smtClean="0"/>
              <a:t>Indoleacetic acid (IAA) is a common auxin in plants; in this lecture the term auxin refers specifically to IAA</a:t>
            </a:r>
          </a:p>
          <a:p>
            <a:pPr eaLnBrk="1" hangingPunct="1"/>
            <a:r>
              <a:rPr lang="en-US" sz="3000" smtClean="0"/>
              <a:t>Auxin transporter proteins move the hormone from the basal end of one cell into the apical end of the neighboring cell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04788" y="1143000"/>
            <a:ext cx="8534400" cy="5102225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3000" b="1" smtClean="0"/>
              <a:t>The Role of Auxin in Cell Elongation</a:t>
            </a:r>
          </a:p>
          <a:p>
            <a:pPr eaLnBrk="1" hangingPunct="1"/>
            <a:r>
              <a:rPr lang="en-US" sz="3000" smtClean="0"/>
              <a:t>According to the </a:t>
            </a:r>
            <a:r>
              <a:rPr lang="en-US" sz="3000" i="1" smtClean="0"/>
              <a:t>acid growth hypothesis</a:t>
            </a:r>
            <a:r>
              <a:rPr lang="en-US" sz="3000" smtClean="0"/>
              <a:t>, auxin stimulates proton pumps in the plasma membrane</a:t>
            </a:r>
          </a:p>
          <a:p>
            <a:pPr eaLnBrk="1" hangingPunct="1"/>
            <a:r>
              <a:rPr lang="en-US" sz="3000" smtClean="0"/>
              <a:t>The proton pumps lower the pH in the cell wall, activating </a:t>
            </a:r>
            <a:r>
              <a:rPr lang="en-US" sz="3000" b="1" smtClean="0"/>
              <a:t>expansins</a:t>
            </a:r>
            <a:r>
              <a:rPr lang="en-US" sz="3000" smtClean="0"/>
              <a:t>, enzymes that loosen the wall’s fabric</a:t>
            </a:r>
          </a:p>
          <a:p>
            <a:pPr eaLnBrk="1" hangingPunct="1"/>
            <a:r>
              <a:rPr lang="en-US" sz="3000" smtClean="0"/>
              <a:t>With the cellulose loosened, the cell can elongate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04788" y="1023938"/>
            <a:ext cx="8534400" cy="5608637"/>
          </a:xfrm>
        </p:spPr>
        <p:txBody>
          <a:bodyPr/>
          <a:lstStyle/>
          <a:p>
            <a:pPr eaLnBrk="1" hangingPunct="1"/>
            <a:r>
              <a:rPr lang="en-US" sz="3000" smtClean="0"/>
              <a:t>These are morphological adaptations for growing in darkness, collectively called </a:t>
            </a:r>
            <a:r>
              <a:rPr lang="en-US" sz="3000" b="1" smtClean="0"/>
              <a:t>etiolation</a:t>
            </a:r>
          </a:p>
          <a:p>
            <a:pPr eaLnBrk="1" hangingPunct="1"/>
            <a:r>
              <a:rPr lang="en-US" sz="3000" smtClean="0"/>
              <a:t>After exposure to light, a potato undergoes changes called </a:t>
            </a:r>
            <a:r>
              <a:rPr lang="en-US" sz="3000" b="1" smtClean="0"/>
              <a:t>de-etiolation</a:t>
            </a:r>
            <a:r>
              <a:rPr lang="en-US" sz="3000" smtClean="0"/>
              <a:t>, in which shoots and roots grow normally</a:t>
            </a:r>
          </a:p>
          <a:p>
            <a:pPr eaLnBrk="1" hangingPunct="1"/>
            <a:r>
              <a:rPr lang="en-US" sz="3000" smtClean="0"/>
              <a:t>A potato’s response to light is an example of cell-signal processing</a:t>
            </a:r>
          </a:p>
          <a:p>
            <a:pPr eaLnBrk="1" hangingPunct="1"/>
            <a:r>
              <a:rPr lang="en-US" sz="3000" smtClean="0"/>
              <a:t>The stages are reception, transduction, and response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3688" y="534988"/>
            <a:ext cx="8561387" cy="5786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795" name="Text Box 7"/>
          <p:cNvSpPr txBox="1">
            <a:spLocks noChangeArrowheads="1"/>
          </p:cNvSpPr>
          <p:nvPr/>
        </p:nvSpPr>
        <p:spPr bwMode="auto">
          <a:xfrm>
            <a:off x="501650" y="1276350"/>
            <a:ext cx="1365250" cy="403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 marL="457200" indent="-4572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1pPr>
            <a:lvl2pPr marL="742950" indent="-28575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2pPr>
            <a:lvl3pPr marL="11430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3pPr>
            <a:lvl4pPr marL="16002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4pPr>
            <a:lvl5pPr marL="20574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9pPr>
          </a:lstStyle>
          <a:p>
            <a:pPr>
              <a:lnSpc>
                <a:spcPct val="90000"/>
              </a:lnSpc>
              <a:buFont typeface="Arial" pitchFamily="34" charset="0"/>
              <a:buNone/>
            </a:pPr>
            <a:r>
              <a:rPr kumimoji="0" lang="en-US" sz="1400" b="1"/>
              <a:t>Cross-linking</a:t>
            </a:r>
          </a:p>
          <a:p>
            <a:pPr>
              <a:lnSpc>
                <a:spcPct val="90000"/>
              </a:lnSpc>
              <a:buFont typeface="Arial" pitchFamily="34" charset="0"/>
              <a:buNone/>
            </a:pPr>
            <a:r>
              <a:rPr kumimoji="0" lang="en-US" sz="1400" b="1"/>
              <a:t>polysaccharides</a:t>
            </a:r>
            <a:endParaRPr kumimoji="0" lang="en-US" sz="1400" b="1">
              <a:solidFill>
                <a:srgbClr val="563A84"/>
              </a:solidFill>
            </a:endParaRPr>
          </a:p>
        </p:txBody>
      </p:sp>
      <p:sp>
        <p:nvSpPr>
          <p:cNvPr id="33796" name="Text Box 8"/>
          <p:cNvSpPr txBox="1">
            <a:spLocks noChangeArrowheads="1"/>
          </p:cNvSpPr>
          <p:nvPr/>
        </p:nvSpPr>
        <p:spPr bwMode="auto">
          <a:xfrm>
            <a:off x="590550" y="2486025"/>
            <a:ext cx="908050" cy="403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 marL="457200" indent="-4572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1pPr>
            <a:lvl2pPr marL="742950" indent="-28575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2pPr>
            <a:lvl3pPr marL="11430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3pPr>
            <a:lvl4pPr marL="16002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4pPr>
            <a:lvl5pPr marL="20574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9pPr>
          </a:lstStyle>
          <a:p>
            <a:pPr>
              <a:lnSpc>
                <a:spcPct val="90000"/>
              </a:lnSpc>
              <a:buFont typeface="Arial" pitchFamily="34" charset="0"/>
              <a:buNone/>
            </a:pPr>
            <a:r>
              <a:rPr kumimoji="0" lang="en-US" sz="1400" b="1"/>
              <a:t>Cellulose </a:t>
            </a:r>
          </a:p>
          <a:p>
            <a:pPr>
              <a:lnSpc>
                <a:spcPct val="90000"/>
              </a:lnSpc>
              <a:buFont typeface="Arial" pitchFamily="34" charset="0"/>
              <a:buNone/>
            </a:pPr>
            <a:r>
              <a:rPr kumimoji="0" lang="en-US" sz="1400" b="1"/>
              <a:t>microfibril</a:t>
            </a:r>
            <a:endParaRPr kumimoji="0" lang="en-US" sz="1400" b="1">
              <a:solidFill>
                <a:srgbClr val="563A84"/>
              </a:solidFill>
            </a:endParaRPr>
          </a:p>
        </p:txBody>
      </p:sp>
      <p:sp>
        <p:nvSpPr>
          <p:cNvPr id="33797" name="Text Box 9"/>
          <p:cNvSpPr txBox="1">
            <a:spLocks noChangeArrowheads="1"/>
          </p:cNvSpPr>
          <p:nvPr/>
        </p:nvSpPr>
        <p:spPr bwMode="auto">
          <a:xfrm>
            <a:off x="409575" y="3668713"/>
            <a:ext cx="908050" cy="601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 marL="457200" indent="-4572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1pPr>
            <a:lvl2pPr marL="742950" indent="-28575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2pPr>
            <a:lvl3pPr marL="11430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3pPr>
            <a:lvl4pPr marL="16002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4pPr>
            <a:lvl5pPr marL="20574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9pPr>
          </a:lstStyle>
          <a:p>
            <a:pPr>
              <a:lnSpc>
                <a:spcPct val="90000"/>
              </a:lnSpc>
              <a:buFont typeface="Arial" pitchFamily="34" charset="0"/>
              <a:buNone/>
            </a:pPr>
            <a:r>
              <a:rPr kumimoji="0" lang="en-US" sz="1400" b="1"/>
              <a:t>      Cell wall</a:t>
            </a:r>
          </a:p>
          <a:p>
            <a:pPr>
              <a:lnSpc>
                <a:spcPct val="90000"/>
              </a:lnSpc>
              <a:buFont typeface="Arial" pitchFamily="34" charset="0"/>
              <a:buNone/>
            </a:pPr>
            <a:r>
              <a:rPr kumimoji="0" lang="en-US" sz="1400" b="1"/>
              <a:t>     becomes </a:t>
            </a:r>
          </a:p>
          <a:p>
            <a:pPr>
              <a:lnSpc>
                <a:spcPct val="90000"/>
              </a:lnSpc>
              <a:buFont typeface="Arial" pitchFamily="34" charset="0"/>
              <a:buNone/>
            </a:pPr>
            <a:r>
              <a:rPr kumimoji="0" lang="en-US" sz="1400" b="1"/>
              <a:t>more acidic.</a:t>
            </a:r>
            <a:endParaRPr kumimoji="0" lang="en-US" sz="1400" b="1">
              <a:solidFill>
                <a:srgbClr val="563A84"/>
              </a:solidFill>
            </a:endParaRPr>
          </a:p>
        </p:txBody>
      </p:sp>
      <p:sp>
        <p:nvSpPr>
          <p:cNvPr id="33798" name="Oval 10"/>
          <p:cNvSpPr>
            <a:spLocks noChangeArrowheads="1"/>
          </p:cNvSpPr>
          <p:nvPr/>
        </p:nvSpPr>
        <p:spPr bwMode="auto">
          <a:xfrm>
            <a:off x="434975" y="3668713"/>
            <a:ext cx="212725" cy="203200"/>
          </a:xfrm>
          <a:prstGeom prst="ellipse">
            <a:avLst/>
          </a:prstGeom>
          <a:solidFill>
            <a:srgbClr val="0092C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3799" name="Text Box 11"/>
          <p:cNvSpPr txBox="1">
            <a:spLocks noChangeArrowheads="1"/>
          </p:cNvSpPr>
          <p:nvPr/>
        </p:nvSpPr>
        <p:spPr bwMode="auto">
          <a:xfrm>
            <a:off x="487363" y="3668713"/>
            <a:ext cx="163512" cy="196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 marL="457200" indent="-4572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1pPr>
            <a:lvl2pPr marL="742950" indent="-28575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2pPr>
            <a:lvl3pPr marL="11430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3pPr>
            <a:lvl4pPr marL="16002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4pPr>
            <a:lvl5pPr marL="20574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9pPr>
          </a:lstStyle>
          <a:p>
            <a:pPr>
              <a:lnSpc>
                <a:spcPct val="90000"/>
              </a:lnSpc>
              <a:buFont typeface="Arial" pitchFamily="34" charset="0"/>
              <a:buNone/>
            </a:pPr>
            <a:r>
              <a:rPr kumimoji="0" lang="en-US" sz="1500" b="1">
                <a:solidFill>
                  <a:schemeClr val="bg1"/>
                </a:solidFill>
              </a:rPr>
              <a:t>2</a:t>
            </a:r>
            <a:endParaRPr kumimoji="0" lang="en-US" sz="2200" b="1">
              <a:solidFill>
                <a:srgbClr val="563A84"/>
              </a:solidFill>
            </a:endParaRPr>
          </a:p>
        </p:txBody>
      </p:sp>
      <p:sp>
        <p:nvSpPr>
          <p:cNvPr id="33800" name="Oval 12"/>
          <p:cNvSpPr>
            <a:spLocks noChangeArrowheads="1"/>
          </p:cNvSpPr>
          <p:nvPr/>
        </p:nvSpPr>
        <p:spPr bwMode="auto">
          <a:xfrm>
            <a:off x="679450" y="4694238"/>
            <a:ext cx="212725" cy="203200"/>
          </a:xfrm>
          <a:prstGeom prst="ellipse">
            <a:avLst/>
          </a:prstGeom>
          <a:solidFill>
            <a:srgbClr val="0092C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3801" name="Text Box 13"/>
          <p:cNvSpPr txBox="1">
            <a:spLocks noChangeArrowheads="1"/>
          </p:cNvSpPr>
          <p:nvPr/>
        </p:nvSpPr>
        <p:spPr bwMode="auto">
          <a:xfrm>
            <a:off x="731838" y="4697413"/>
            <a:ext cx="163512" cy="196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 marL="457200" indent="-4572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1pPr>
            <a:lvl2pPr marL="742950" indent="-28575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2pPr>
            <a:lvl3pPr marL="11430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3pPr>
            <a:lvl4pPr marL="16002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4pPr>
            <a:lvl5pPr marL="20574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9pPr>
          </a:lstStyle>
          <a:p>
            <a:pPr>
              <a:lnSpc>
                <a:spcPct val="90000"/>
              </a:lnSpc>
              <a:buFont typeface="Arial" pitchFamily="34" charset="0"/>
              <a:buNone/>
            </a:pPr>
            <a:r>
              <a:rPr kumimoji="0" lang="en-US" sz="1500" b="1">
                <a:solidFill>
                  <a:schemeClr val="bg1"/>
                </a:solidFill>
              </a:rPr>
              <a:t>1</a:t>
            </a:r>
            <a:endParaRPr kumimoji="0" lang="en-US" sz="2200" b="1">
              <a:solidFill>
                <a:srgbClr val="563A84"/>
              </a:solidFill>
            </a:endParaRPr>
          </a:p>
        </p:txBody>
      </p:sp>
      <p:sp>
        <p:nvSpPr>
          <p:cNvPr id="33802" name="Text Box 14"/>
          <p:cNvSpPr txBox="1">
            <a:spLocks noChangeArrowheads="1"/>
          </p:cNvSpPr>
          <p:nvPr/>
        </p:nvSpPr>
        <p:spPr bwMode="auto">
          <a:xfrm>
            <a:off x="334963" y="4706938"/>
            <a:ext cx="1158875" cy="741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 marL="457200" indent="-4572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1pPr>
            <a:lvl2pPr marL="742950" indent="-28575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2pPr>
            <a:lvl3pPr marL="11430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3pPr>
            <a:lvl4pPr marL="16002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4pPr>
            <a:lvl5pPr marL="20574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9pPr>
          </a:lstStyle>
          <a:p>
            <a:pPr>
              <a:lnSpc>
                <a:spcPct val="90000"/>
              </a:lnSpc>
              <a:buFont typeface="Arial" pitchFamily="34" charset="0"/>
              <a:buNone/>
            </a:pPr>
            <a:r>
              <a:rPr kumimoji="0" lang="en-US" sz="1400" b="1"/>
              <a:t>            Auxin</a:t>
            </a:r>
          </a:p>
          <a:p>
            <a:pPr>
              <a:lnSpc>
                <a:spcPct val="90000"/>
              </a:lnSpc>
              <a:buFont typeface="Arial" pitchFamily="34" charset="0"/>
              <a:buNone/>
            </a:pPr>
            <a:r>
              <a:rPr kumimoji="0" lang="en-US" sz="1400" b="1"/>
              <a:t>      increases </a:t>
            </a:r>
          </a:p>
          <a:p>
            <a:pPr>
              <a:lnSpc>
                <a:spcPct val="90000"/>
              </a:lnSpc>
              <a:buFont typeface="Arial" pitchFamily="34" charset="0"/>
              <a:buNone/>
            </a:pPr>
            <a:r>
              <a:rPr kumimoji="0" lang="en-US" sz="1400" b="1"/>
              <a:t>proton pump </a:t>
            </a:r>
          </a:p>
          <a:p>
            <a:pPr>
              <a:lnSpc>
                <a:spcPct val="90000"/>
              </a:lnSpc>
              <a:buFont typeface="Arial" pitchFamily="34" charset="0"/>
              <a:buNone/>
            </a:pPr>
            <a:r>
              <a:rPr kumimoji="0" lang="en-US" sz="1400" b="1"/>
              <a:t>         activity.</a:t>
            </a:r>
            <a:endParaRPr kumimoji="0" lang="en-US" sz="1400" b="1">
              <a:solidFill>
                <a:srgbClr val="563A84"/>
              </a:solidFill>
            </a:endParaRPr>
          </a:p>
        </p:txBody>
      </p:sp>
      <p:sp>
        <p:nvSpPr>
          <p:cNvPr id="33803" name="Text Box 15"/>
          <p:cNvSpPr txBox="1">
            <a:spLocks noChangeArrowheads="1"/>
          </p:cNvSpPr>
          <p:nvPr/>
        </p:nvSpPr>
        <p:spPr bwMode="auto">
          <a:xfrm>
            <a:off x="2252663" y="1111250"/>
            <a:ext cx="1920875" cy="403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 marL="457200" indent="-4572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1pPr>
            <a:lvl2pPr marL="742950" indent="-28575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2pPr>
            <a:lvl3pPr marL="11430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3pPr>
            <a:lvl4pPr marL="16002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4pPr>
            <a:lvl5pPr marL="20574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9pPr>
          </a:lstStyle>
          <a:p>
            <a:pPr>
              <a:lnSpc>
                <a:spcPct val="90000"/>
              </a:lnSpc>
              <a:buFont typeface="Arial" pitchFamily="34" charset="0"/>
              <a:buNone/>
            </a:pPr>
            <a:r>
              <a:rPr kumimoji="0" lang="en-US" sz="1400" b="1"/>
              <a:t>Cell wall–loosening</a:t>
            </a:r>
          </a:p>
          <a:p>
            <a:pPr>
              <a:lnSpc>
                <a:spcPct val="90000"/>
              </a:lnSpc>
              <a:buFont typeface="Arial" pitchFamily="34" charset="0"/>
              <a:buNone/>
            </a:pPr>
            <a:r>
              <a:rPr kumimoji="0" lang="en-US" sz="1400" b="1"/>
              <a:t>enzymes</a:t>
            </a:r>
            <a:endParaRPr kumimoji="0" lang="en-US" sz="1400" b="1">
              <a:solidFill>
                <a:srgbClr val="563A84"/>
              </a:solidFill>
            </a:endParaRPr>
          </a:p>
        </p:txBody>
      </p:sp>
      <p:sp>
        <p:nvSpPr>
          <p:cNvPr id="33804" name="Text Box 16"/>
          <p:cNvSpPr txBox="1">
            <a:spLocks noChangeArrowheads="1"/>
          </p:cNvSpPr>
          <p:nvPr/>
        </p:nvSpPr>
        <p:spPr bwMode="auto">
          <a:xfrm>
            <a:off x="5272088" y="1487488"/>
            <a:ext cx="995362" cy="257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 marL="457200" indent="-4572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1pPr>
            <a:lvl2pPr marL="742950" indent="-28575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2pPr>
            <a:lvl3pPr marL="11430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3pPr>
            <a:lvl4pPr marL="16002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4pPr>
            <a:lvl5pPr marL="20574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9pPr>
          </a:lstStyle>
          <a:p>
            <a:pPr>
              <a:lnSpc>
                <a:spcPct val="90000"/>
              </a:lnSpc>
              <a:buFont typeface="Arial" pitchFamily="34" charset="0"/>
              <a:buNone/>
            </a:pPr>
            <a:r>
              <a:rPr kumimoji="0" lang="en-US" sz="1400" b="1"/>
              <a:t>Expansin</a:t>
            </a:r>
            <a:endParaRPr kumimoji="0" lang="en-US" sz="1400" b="1">
              <a:solidFill>
                <a:srgbClr val="563A84"/>
              </a:solidFill>
            </a:endParaRPr>
          </a:p>
        </p:txBody>
      </p:sp>
      <p:sp>
        <p:nvSpPr>
          <p:cNvPr id="33805" name="Text Box 17"/>
          <p:cNvSpPr txBox="1">
            <a:spLocks noChangeArrowheads="1"/>
          </p:cNvSpPr>
          <p:nvPr/>
        </p:nvSpPr>
        <p:spPr bwMode="auto">
          <a:xfrm>
            <a:off x="4257675" y="581025"/>
            <a:ext cx="2292350" cy="733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 marL="457200" indent="-4572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1pPr>
            <a:lvl2pPr marL="742950" indent="-28575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2pPr>
            <a:lvl3pPr marL="11430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3pPr>
            <a:lvl4pPr marL="16002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4pPr>
            <a:lvl5pPr marL="20574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9pPr>
          </a:lstStyle>
          <a:p>
            <a:pPr>
              <a:lnSpc>
                <a:spcPct val="90000"/>
              </a:lnSpc>
              <a:buFont typeface="Arial" pitchFamily="34" charset="0"/>
              <a:buNone/>
            </a:pPr>
            <a:r>
              <a:rPr kumimoji="0" lang="en-US" sz="1400" b="1"/>
              <a:t>      Expansins separate</a:t>
            </a:r>
          </a:p>
          <a:p>
            <a:pPr>
              <a:lnSpc>
                <a:spcPct val="90000"/>
              </a:lnSpc>
              <a:buFont typeface="Arial" pitchFamily="34" charset="0"/>
              <a:buNone/>
            </a:pPr>
            <a:r>
              <a:rPr kumimoji="0" lang="en-US" sz="1400" b="1"/>
              <a:t>microfibrils from cross-</a:t>
            </a:r>
          </a:p>
          <a:p>
            <a:pPr>
              <a:lnSpc>
                <a:spcPct val="90000"/>
              </a:lnSpc>
              <a:buFont typeface="Arial" pitchFamily="34" charset="0"/>
              <a:buNone/>
            </a:pPr>
            <a:r>
              <a:rPr kumimoji="0" lang="en-US" sz="1400" b="1"/>
              <a:t>linking polysaccharides.</a:t>
            </a:r>
            <a:endParaRPr kumimoji="0" lang="en-US" sz="1400" b="1">
              <a:solidFill>
                <a:srgbClr val="563A84"/>
              </a:solidFill>
            </a:endParaRPr>
          </a:p>
        </p:txBody>
      </p:sp>
      <p:sp>
        <p:nvSpPr>
          <p:cNvPr id="33806" name="Oval 18"/>
          <p:cNvSpPr>
            <a:spLocks noChangeArrowheads="1"/>
          </p:cNvSpPr>
          <p:nvPr/>
        </p:nvSpPr>
        <p:spPr bwMode="auto">
          <a:xfrm>
            <a:off x="4260850" y="568325"/>
            <a:ext cx="212725" cy="203200"/>
          </a:xfrm>
          <a:prstGeom prst="ellipse">
            <a:avLst/>
          </a:prstGeom>
          <a:solidFill>
            <a:srgbClr val="0092C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3807" name="Text Box 19"/>
          <p:cNvSpPr txBox="1">
            <a:spLocks noChangeArrowheads="1"/>
          </p:cNvSpPr>
          <p:nvPr/>
        </p:nvSpPr>
        <p:spPr bwMode="auto">
          <a:xfrm>
            <a:off x="4316413" y="568325"/>
            <a:ext cx="163512" cy="196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 marL="457200" indent="-4572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1pPr>
            <a:lvl2pPr marL="742950" indent="-28575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2pPr>
            <a:lvl3pPr marL="11430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3pPr>
            <a:lvl4pPr marL="16002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4pPr>
            <a:lvl5pPr marL="20574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9pPr>
          </a:lstStyle>
          <a:p>
            <a:pPr>
              <a:lnSpc>
                <a:spcPct val="90000"/>
              </a:lnSpc>
              <a:buFont typeface="Arial" pitchFamily="34" charset="0"/>
              <a:buNone/>
            </a:pPr>
            <a:r>
              <a:rPr kumimoji="0" lang="en-US" sz="1500" b="1">
                <a:solidFill>
                  <a:schemeClr val="bg1"/>
                </a:solidFill>
              </a:rPr>
              <a:t>3</a:t>
            </a:r>
            <a:endParaRPr kumimoji="0" lang="en-US" sz="2200" b="1">
              <a:solidFill>
                <a:srgbClr val="563A84"/>
              </a:solidFill>
            </a:endParaRPr>
          </a:p>
        </p:txBody>
      </p:sp>
      <p:sp>
        <p:nvSpPr>
          <p:cNvPr id="33808" name="Oval 20"/>
          <p:cNvSpPr>
            <a:spLocks noChangeArrowheads="1"/>
          </p:cNvSpPr>
          <p:nvPr/>
        </p:nvSpPr>
        <p:spPr bwMode="auto">
          <a:xfrm>
            <a:off x="6416675" y="2228850"/>
            <a:ext cx="212725" cy="203200"/>
          </a:xfrm>
          <a:prstGeom prst="ellipse">
            <a:avLst/>
          </a:prstGeom>
          <a:solidFill>
            <a:srgbClr val="0092C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3809" name="Text Box 21"/>
          <p:cNvSpPr txBox="1">
            <a:spLocks noChangeArrowheads="1"/>
          </p:cNvSpPr>
          <p:nvPr/>
        </p:nvSpPr>
        <p:spPr bwMode="auto">
          <a:xfrm>
            <a:off x="6469063" y="2228850"/>
            <a:ext cx="163512" cy="196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 marL="457200" indent="-4572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1pPr>
            <a:lvl2pPr marL="742950" indent="-28575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2pPr>
            <a:lvl3pPr marL="11430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3pPr>
            <a:lvl4pPr marL="16002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4pPr>
            <a:lvl5pPr marL="20574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9pPr>
          </a:lstStyle>
          <a:p>
            <a:pPr>
              <a:lnSpc>
                <a:spcPct val="90000"/>
              </a:lnSpc>
              <a:buFont typeface="Arial" pitchFamily="34" charset="0"/>
              <a:buNone/>
            </a:pPr>
            <a:r>
              <a:rPr kumimoji="0" lang="en-US" sz="1500" b="1">
                <a:solidFill>
                  <a:schemeClr val="bg1"/>
                </a:solidFill>
              </a:rPr>
              <a:t>4</a:t>
            </a:r>
            <a:endParaRPr kumimoji="0" lang="en-US" sz="2200" b="1">
              <a:solidFill>
                <a:srgbClr val="563A84"/>
              </a:solidFill>
            </a:endParaRPr>
          </a:p>
        </p:txBody>
      </p:sp>
      <p:sp>
        <p:nvSpPr>
          <p:cNvPr id="33810" name="Oval 22"/>
          <p:cNvSpPr>
            <a:spLocks noChangeArrowheads="1"/>
          </p:cNvSpPr>
          <p:nvPr/>
        </p:nvSpPr>
        <p:spPr bwMode="auto">
          <a:xfrm>
            <a:off x="6438900" y="5894388"/>
            <a:ext cx="212725" cy="203200"/>
          </a:xfrm>
          <a:prstGeom prst="ellipse">
            <a:avLst/>
          </a:prstGeom>
          <a:solidFill>
            <a:srgbClr val="0092C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3811" name="Text Box 23"/>
          <p:cNvSpPr txBox="1">
            <a:spLocks noChangeArrowheads="1"/>
          </p:cNvSpPr>
          <p:nvPr/>
        </p:nvSpPr>
        <p:spPr bwMode="auto">
          <a:xfrm>
            <a:off x="6494463" y="5900738"/>
            <a:ext cx="163512" cy="196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 marL="457200" indent="-4572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1pPr>
            <a:lvl2pPr marL="742950" indent="-28575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2pPr>
            <a:lvl3pPr marL="11430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3pPr>
            <a:lvl4pPr marL="16002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4pPr>
            <a:lvl5pPr marL="20574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9pPr>
          </a:lstStyle>
          <a:p>
            <a:pPr>
              <a:lnSpc>
                <a:spcPct val="90000"/>
              </a:lnSpc>
              <a:buFont typeface="Arial" pitchFamily="34" charset="0"/>
              <a:buNone/>
            </a:pPr>
            <a:r>
              <a:rPr kumimoji="0" lang="en-US" sz="1500" b="1">
                <a:solidFill>
                  <a:schemeClr val="bg1"/>
                </a:solidFill>
              </a:rPr>
              <a:t>5</a:t>
            </a:r>
            <a:endParaRPr kumimoji="0" lang="en-US" sz="2200" b="1">
              <a:solidFill>
                <a:srgbClr val="563A84"/>
              </a:solidFill>
            </a:endParaRPr>
          </a:p>
        </p:txBody>
      </p:sp>
      <p:sp>
        <p:nvSpPr>
          <p:cNvPr id="33812" name="Text Box 24"/>
          <p:cNvSpPr txBox="1">
            <a:spLocks noChangeArrowheads="1"/>
          </p:cNvSpPr>
          <p:nvPr/>
        </p:nvSpPr>
        <p:spPr bwMode="auto">
          <a:xfrm>
            <a:off x="5121275" y="2016125"/>
            <a:ext cx="995363" cy="257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 marL="457200" indent="-4572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1pPr>
            <a:lvl2pPr marL="742950" indent="-28575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2pPr>
            <a:lvl3pPr marL="11430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3pPr>
            <a:lvl4pPr marL="16002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4pPr>
            <a:lvl5pPr marL="20574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9pPr>
          </a:lstStyle>
          <a:p>
            <a:pPr>
              <a:lnSpc>
                <a:spcPct val="90000"/>
              </a:lnSpc>
              <a:buFont typeface="Arial" pitchFamily="34" charset="0"/>
              <a:buNone/>
            </a:pPr>
            <a:r>
              <a:rPr kumimoji="0" lang="en-US" sz="1200" b="1"/>
              <a:t>CELL WALL</a:t>
            </a:r>
            <a:endParaRPr kumimoji="0" lang="en-US" sz="1200" b="1">
              <a:solidFill>
                <a:srgbClr val="563A84"/>
              </a:solidFill>
            </a:endParaRPr>
          </a:p>
        </p:txBody>
      </p:sp>
      <p:sp>
        <p:nvSpPr>
          <p:cNvPr id="33813" name="Text Box 25"/>
          <p:cNvSpPr txBox="1">
            <a:spLocks noChangeArrowheads="1"/>
          </p:cNvSpPr>
          <p:nvPr/>
        </p:nvSpPr>
        <p:spPr bwMode="auto">
          <a:xfrm>
            <a:off x="6453188" y="2232025"/>
            <a:ext cx="1719262" cy="404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 marL="457200" indent="-4572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1pPr>
            <a:lvl2pPr marL="742950" indent="-28575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2pPr>
            <a:lvl3pPr marL="11430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3pPr>
            <a:lvl4pPr marL="16002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4pPr>
            <a:lvl5pPr marL="20574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9pPr>
          </a:lstStyle>
          <a:p>
            <a:pPr>
              <a:lnSpc>
                <a:spcPct val="90000"/>
              </a:lnSpc>
              <a:buFont typeface="Arial" pitchFamily="34" charset="0"/>
              <a:buNone/>
            </a:pPr>
            <a:r>
              <a:rPr kumimoji="0" lang="en-US" sz="1400" b="1"/>
              <a:t>     Cleaving allows</a:t>
            </a:r>
          </a:p>
          <a:p>
            <a:pPr>
              <a:lnSpc>
                <a:spcPct val="90000"/>
              </a:lnSpc>
              <a:buFont typeface="Arial" pitchFamily="34" charset="0"/>
              <a:buNone/>
            </a:pPr>
            <a:r>
              <a:rPr kumimoji="0" lang="en-US" sz="1400" b="1"/>
              <a:t>microfibrils to slide.</a:t>
            </a:r>
            <a:endParaRPr kumimoji="0" lang="en-US" sz="1400" b="1">
              <a:solidFill>
                <a:srgbClr val="563A84"/>
              </a:solidFill>
            </a:endParaRPr>
          </a:p>
        </p:txBody>
      </p:sp>
      <p:sp>
        <p:nvSpPr>
          <p:cNvPr id="33814" name="Text Box 26"/>
          <p:cNvSpPr txBox="1">
            <a:spLocks noChangeArrowheads="1"/>
          </p:cNvSpPr>
          <p:nvPr/>
        </p:nvSpPr>
        <p:spPr bwMode="auto">
          <a:xfrm>
            <a:off x="4822825" y="5876925"/>
            <a:ext cx="995363" cy="257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 marL="457200" indent="-4572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1pPr>
            <a:lvl2pPr marL="742950" indent="-28575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2pPr>
            <a:lvl3pPr marL="11430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3pPr>
            <a:lvl4pPr marL="16002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4pPr>
            <a:lvl5pPr marL="20574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9pPr>
          </a:lstStyle>
          <a:p>
            <a:pPr>
              <a:lnSpc>
                <a:spcPct val="90000"/>
              </a:lnSpc>
              <a:buFont typeface="Arial" pitchFamily="34" charset="0"/>
              <a:buNone/>
            </a:pPr>
            <a:r>
              <a:rPr kumimoji="0" lang="en-US" sz="1200" b="1"/>
              <a:t>CYTOPLASM</a:t>
            </a:r>
            <a:endParaRPr kumimoji="0" lang="en-US" sz="1200" b="1">
              <a:solidFill>
                <a:srgbClr val="563A84"/>
              </a:solidFill>
            </a:endParaRPr>
          </a:p>
        </p:txBody>
      </p:sp>
      <p:sp>
        <p:nvSpPr>
          <p:cNvPr id="33815" name="Text Box 27"/>
          <p:cNvSpPr txBox="1">
            <a:spLocks noChangeArrowheads="1"/>
          </p:cNvSpPr>
          <p:nvPr/>
        </p:nvSpPr>
        <p:spPr bwMode="auto">
          <a:xfrm>
            <a:off x="4165600" y="5376863"/>
            <a:ext cx="1893888" cy="409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 marL="457200" indent="-4572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1pPr>
            <a:lvl2pPr marL="742950" indent="-28575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2pPr>
            <a:lvl3pPr marL="11430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3pPr>
            <a:lvl4pPr marL="16002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4pPr>
            <a:lvl5pPr marL="20574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9pPr>
          </a:lstStyle>
          <a:p>
            <a:pPr>
              <a:lnSpc>
                <a:spcPct val="90000"/>
              </a:lnSpc>
              <a:buFont typeface="Arial" pitchFamily="34" charset="0"/>
              <a:buNone/>
            </a:pPr>
            <a:r>
              <a:rPr kumimoji="0" lang="en-US" sz="1300" b="1"/>
              <a:t>Plasma</a:t>
            </a:r>
            <a:r>
              <a:rPr kumimoji="0" lang="en-US" sz="1400" b="1"/>
              <a:t> membrane</a:t>
            </a:r>
            <a:endParaRPr kumimoji="0" lang="en-US" sz="1400" b="1">
              <a:solidFill>
                <a:srgbClr val="563A84"/>
              </a:solidFill>
            </a:endParaRPr>
          </a:p>
        </p:txBody>
      </p:sp>
      <p:sp>
        <p:nvSpPr>
          <p:cNvPr id="33816" name="Text Box 28"/>
          <p:cNvSpPr txBox="1">
            <a:spLocks noChangeArrowheads="1"/>
          </p:cNvSpPr>
          <p:nvPr/>
        </p:nvSpPr>
        <p:spPr bwMode="auto">
          <a:xfrm>
            <a:off x="7900988" y="3054350"/>
            <a:ext cx="420687" cy="265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 marL="457200" indent="-4572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1pPr>
            <a:lvl2pPr marL="742950" indent="-28575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2pPr>
            <a:lvl3pPr marL="11430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3pPr>
            <a:lvl4pPr marL="16002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4pPr>
            <a:lvl5pPr marL="20574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9pPr>
          </a:lstStyle>
          <a:p>
            <a:pPr>
              <a:lnSpc>
                <a:spcPct val="90000"/>
              </a:lnSpc>
              <a:buFont typeface="Arial" pitchFamily="34" charset="0"/>
              <a:buNone/>
            </a:pPr>
            <a:r>
              <a:rPr kumimoji="0" lang="en-US" sz="1400" b="1"/>
              <a:t>H</a:t>
            </a:r>
            <a:r>
              <a:rPr kumimoji="0" lang="en-US" sz="1400" b="1" baseline="-25000"/>
              <a:t>2</a:t>
            </a:r>
            <a:r>
              <a:rPr kumimoji="0" lang="en-US" sz="1400" b="1"/>
              <a:t>O</a:t>
            </a:r>
            <a:endParaRPr kumimoji="0" lang="en-US" sz="1400" b="1">
              <a:solidFill>
                <a:srgbClr val="563A84"/>
              </a:solidFill>
            </a:endParaRPr>
          </a:p>
        </p:txBody>
      </p:sp>
      <p:sp>
        <p:nvSpPr>
          <p:cNvPr id="33817" name="Text Box 29"/>
          <p:cNvSpPr txBox="1">
            <a:spLocks noChangeArrowheads="1"/>
          </p:cNvSpPr>
          <p:nvPr/>
        </p:nvSpPr>
        <p:spPr bwMode="auto">
          <a:xfrm>
            <a:off x="7392988" y="3556000"/>
            <a:ext cx="420687" cy="458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 marL="457200" indent="-4572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1pPr>
            <a:lvl2pPr marL="742950" indent="-28575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2pPr>
            <a:lvl3pPr marL="11430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3pPr>
            <a:lvl4pPr marL="16002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4pPr>
            <a:lvl5pPr marL="20574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9pPr>
          </a:lstStyle>
          <a:p>
            <a:pPr>
              <a:lnSpc>
                <a:spcPct val="90000"/>
              </a:lnSpc>
              <a:buFont typeface="Arial" pitchFamily="34" charset="0"/>
              <a:buNone/>
            </a:pPr>
            <a:r>
              <a:rPr kumimoji="0" lang="en-US" sz="1400" b="1"/>
              <a:t>Cell</a:t>
            </a:r>
          </a:p>
          <a:p>
            <a:pPr>
              <a:lnSpc>
                <a:spcPct val="90000"/>
              </a:lnSpc>
              <a:buFont typeface="Arial" pitchFamily="34" charset="0"/>
              <a:buNone/>
            </a:pPr>
            <a:r>
              <a:rPr kumimoji="0" lang="en-US" sz="1400" b="1"/>
              <a:t>wall</a:t>
            </a:r>
            <a:endParaRPr kumimoji="0" lang="en-US" sz="1400" b="1">
              <a:solidFill>
                <a:srgbClr val="563A84"/>
              </a:solidFill>
            </a:endParaRPr>
          </a:p>
        </p:txBody>
      </p:sp>
      <p:sp>
        <p:nvSpPr>
          <p:cNvPr id="33818" name="Text Box 30"/>
          <p:cNvSpPr txBox="1">
            <a:spLocks noChangeArrowheads="1"/>
          </p:cNvSpPr>
          <p:nvPr/>
        </p:nvSpPr>
        <p:spPr bwMode="auto">
          <a:xfrm>
            <a:off x="6262688" y="3681413"/>
            <a:ext cx="1038225" cy="458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 marL="457200" indent="-4572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1pPr>
            <a:lvl2pPr marL="742950" indent="-28575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2pPr>
            <a:lvl3pPr marL="11430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3pPr>
            <a:lvl4pPr marL="16002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4pPr>
            <a:lvl5pPr marL="20574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9pPr>
          </a:lstStyle>
          <a:p>
            <a:pPr>
              <a:lnSpc>
                <a:spcPct val="90000"/>
              </a:lnSpc>
              <a:buFont typeface="Arial" pitchFamily="34" charset="0"/>
              <a:buNone/>
            </a:pPr>
            <a:r>
              <a:rPr kumimoji="0" lang="en-US" sz="1400" b="1"/>
              <a:t>Plasma</a:t>
            </a:r>
          </a:p>
          <a:p>
            <a:pPr>
              <a:lnSpc>
                <a:spcPct val="90000"/>
              </a:lnSpc>
              <a:buFont typeface="Arial" pitchFamily="34" charset="0"/>
              <a:buNone/>
            </a:pPr>
            <a:r>
              <a:rPr kumimoji="0" lang="en-US" sz="1400" b="1"/>
              <a:t>membrane</a:t>
            </a:r>
            <a:endParaRPr kumimoji="0" lang="en-US" sz="1400" b="1">
              <a:solidFill>
                <a:srgbClr val="563A84"/>
              </a:solidFill>
            </a:endParaRPr>
          </a:p>
        </p:txBody>
      </p:sp>
      <p:sp>
        <p:nvSpPr>
          <p:cNvPr id="33819" name="Text Box 31"/>
          <p:cNvSpPr txBox="1">
            <a:spLocks noChangeArrowheads="1"/>
          </p:cNvSpPr>
          <p:nvPr/>
        </p:nvSpPr>
        <p:spPr bwMode="auto">
          <a:xfrm>
            <a:off x="6254750" y="5294313"/>
            <a:ext cx="1038225" cy="204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 marL="457200" indent="-4572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1pPr>
            <a:lvl2pPr marL="742950" indent="-28575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2pPr>
            <a:lvl3pPr marL="11430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3pPr>
            <a:lvl4pPr marL="16002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4pPr>
            <a:lvl5pPr marL="20574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9pPr>
          </a:lstStyle>
          <a:p>
            <a:pPr>
              <a:lnSpc>
                <a:spcPct val="90000"/>
              </a:lnSpc>
              <a:buFont typeface="Arial" pitchFamily="34" charset="0"/>
              <a:buNone/>
            </a:pPr>
            <a:r>
              <a:rPr kumimoji="0" lang="en-US" sz="1400" b="1"/>
              <a:t>Nucleus</a:t>
            </a:r>
            <a:endParaRPr kumimoji="0" lang="en-US" sz="1400" b="1">
              <a:solidFill>
                <a:srgbClr val="563A84"/>
              </a:solidFill>
            </a:endParaRPr>
          </a:p>
        </p:txBody>
      </p:sp>
      <p:sp>
        <p:nvSpPr>
          <p:cNvPr id="33820" name="Text Box 32"/>
          <p:cNvSpPr txBox="1">
            <a:spLocks noChangeArrowheads="1"/>
          </p:cNvSpPr>
          <p:nvPr/>
        </p:nvSpPr>
        <p:spPr bwMode="auto">
          <a:xfrm>
            <a:off x="7407275" y="5310188"/>
            <a:ext cx="1038225" cy="204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 marL="457200" indent="-4572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1pPr>
            <a:lvl2pPr marL="742950" indent="-28575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2pPr>
            <a:lvl3pPr marL="11430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3pPr>
            <a:lvl4pPr marL="16002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4pPr>
            <a:lvl5pPr marL="20574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9pPr>
          </a:lstStyle>
          <a:p>
            <a:pPr>
              <a:lnSpc>
                <a:spcPct val="90000"/>
              </a:lnSpc>
              <a:buFont typeface="Arial" pitchFamily="34" charset="0"/>
              <a:buNone/>
            </a:pPr>
            <a:r>
              <a:rPr kumimoji="0" lang="en-US" sz="1400" b="1"/>
              <a:t>Cytoplasm</a:t>
            </a:r>
            <a:endParaRPr kumimoji="0" lang="en-US" sz="1400" b="1">
              <a:solidFill>
                <a:srgbClr val="563A84"/>
              </a:solidFill>
            </a:endParaRPr>
          </a:p>
        </p:txBody>
      </p:sp>
      <p:sp>
        <p:nvSpPr>
          <p:cNvPr id="33821" name="Text Box 33"/>
          <p:cNvSpPr txBox="1">
            <a:spLocks noChangeArrowheads="1"/>
          </p:cNvSpPr>
          <p:nvPr/>
        </p:nvSpPr>
        <p:spPr bwMode="auto">
          <a:xfrm>
            <a:off x="6807200" y="5583238"/>
            <a:ext cx="1038225" cy="204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 marL="457200" indent="-4572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1pPr>
            <a:lvl2pPr marL="742950" indent="-28575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2pPr>
            <a:lvl3pPr marL="11430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3pPr>
            <a:lvl4pPr marL="16002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4pPr>
            <a:lvl5pPr marL="20574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9pPr>
          </a:lstStyle>
          <a:p>
            <a:pPr>
              <a:lnSpc>
                <a:spcPct val="90000"/>
              </a:lnSpc>
              <a:buFont typeface="Arial" pitchFamily="34" charset="0"/>
              <a:buNone/>
            </a:pPr>
            <a:r>
              <a:rPr kumimoji="0" lang="en-US" sz="1400" b="1"/>
              <a:t>Vacuole</a:t>
            </a:r>
            <a:endParaRPr kumimoji="0" lang="en-US" sz="1400" b="1">
              <a:solidFill>
                <a:srgbClr val="563A84"/>
              </a:solidFill>
            </a:endParaRPr>
          </a:p>
        </p:txBody>
      </p:sp>
      <p:sp>
        <p:nvSpPr>
          <p:cNvPr id="33822" name="Text Box 34"/>
          <p:cNvSpPr txBox="1">
            <a:spLocks noChangeArrowheads="1"/>
          </p:cNvSpPr>
          <p:nvPr/>
        </p:nvSpPr>
        <p:spPr bwMode="auto">
          <a:xfrm>
            <a:off x="6705600" y="5902325"/>
            <a:ext cx="1574800" cy="204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 marL="457200" indent="-4572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1pPr>
            <a:lvl2pPr marL="742950" indent="-28575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2pPr>
            <a:lvl3pPr marL="11430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3pPr>
            <a:lvl4pPr marL="16002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4pPr>
            <a:lvl5pPr marL="20574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9pPr>
          </a:lstStyle>
          <a:p>
            <a:pPr>
              <a:lnSpc>
                <a:spcPct val="90000"/>
              </a:lnSpc>
              <a:buFont typeface="Arial" pitchFamily="34" charset="0"/>
              <a:buNone/>
            </a:pPr>
            <a:r>
              <a:rPr kumimoji="0" lang="en-US" sz="1400" b="1"/>
              <a:t>Cell can elongate.</a:t>
            </a:r>
            <a:endParaRPr kumimoji="0" lang="en-US" sz="1400" b="1">
              <a:solidFill>
                <a:srgbClr val="563A84"/>
              </a:solidFill>
            </a:endParaRPr>
          </a:p>
        </p:txBody>
      </p:sp>
      <p:sp>
        <p:nvSpPr>
          <p:cNvPr id="33823" name="Line 35"/>
          <p:cNvSpPr>
            <a:spLocks noChangeShapeType="1"/>
          </p:cNvSpPr>
          <p:nvPr/>
        </p:nvSpPr>
        <p:spPr bwMode="auto">
          <a:xfrm flipH="1" flipV="1">
            <a:off x="1503363" y="2760663"/>
            <a:ext cx="249237" cy="79375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3824" name="Line 36"/>
          <p:cNvSpPr>
            <a:spLocks noChangeShapeType="1"/>
          </p:cNvSpPr>
          <p:nvPr/>
        </p:nvSpPr>
        <p:spPr bwMode="auto">
          <a:xfrm flipH="1" flipV="1">
            <a:off x="1714500" y="1685925"/>
            <a:ext cx="1125538" cy="11049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3825" name="Line 37"/>
          <p:cNvSpPr>
            <a:spLocks noChangeShapeType="1"/>
          </p:cNvSpPr>
          <p:nvPr/>
        </p:nvSpPr>
        <p:spPr bwMode="auto">
          <a:xfrm flipH="1" flipV="1">
            <a:off x="1714500" y="1695450"/>
            <a:ext cx="338138" cy="896938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3826" name="Line 38"/>
          <p:cNvSpPr>
            <a:spLocks noChangeShapeType="1"/>
          </p:cNvSpPr>
          <p:nvPr/>
        </p:nvSpPr>
        <p:spPr bwMode="auto">
          <a:xfrm flipH="1" flipV="1">
            <a:off x="2752725" y="1497013"/>
            <a:ext cx="706438" cy="1096962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3827" name="Line 39"/>
          <p:cNvSpPr>
            <a:spLocks noChangeShapeType="1"/>
          </p:cNvSpPr>
          <p:nvPr/>
        </p:nvSpPr>
        <p:spPr bwMode="auto">
          <a:xfrm flipH="1" flipV="1">
            <a:off x="2747963" y="1501775"/>
            <a:ext cx="828675" cy="1570038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3828" name="Line 40"/>
          <p:cNvSpPr>
            <a:spLocks noChangeShapeType="1"/>
          </p:cNvSpPr>
          <p:nvPr/>
        </p:nvSpPr>
        <p:spPr bwMode="auto">
          <a:xfrm flipV="1">
            <a:off x="3962400" y="1244600"/>
            <a:ext cx="927100" cy="11557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3829" name="Line 41"/>
          <p:cNvSpPr>
            <a:spLocks noChangeShapeType="1"/>
          </p:cNvSpPr>
          <p:nvPr/>
        </p:nvSpPr>
        <p:spPr bwMode="auto">
          <a:xfrm flipV="1">
            <a:off x="4041775" y="1606550"/>
            <a:ext cx="1190625" cy="842963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3830" name="Line 42"/>
          <p:cNvSpPr>
            <a:spLocks noChangeShapeType="1"/>
          </p:cNvSpPr>
          <p:nvPr/>
        </p:nvSpPr>
        <p:spPr bwMode="auto">
          <a:xfrm flipV="1">
            <a:off x="5578475" y="2540000"/>
            <a:ext cx="817563" cy="1520825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3831" name="Line 43"/>
          <p:cNvSpPr>
            <a:spLocks noChangeShapeType="1"/>
          </p:cNvSpPr>
          <p:nvPr/>
        </p:nvSpPr>
        <p:spPr bwMode="auto">
          <a:xfrm flipH="1" flipV="1">
            <a:off x="6805613" y="4057650"/>
            <a:ext cx="177800" cy="19685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3832" name="Line 44"/>
          <p:cNvSpPr>
            <a:spLocks noChangeShapeType="1"/>
          </p:cNvSpPr>
          <p:nvPr/>
        </p:nvSpPr>
        <p:spPr bwMode="auto">
          <a:xfrm flipV="1">
            <a:off x="7424738" y="3940175"/>
            <a:ext cx="104775" cy="250825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3833" name="Line 45"/>
          <p:cNvSpPr>
            <a:spLocks noChangeShapeType="1"/>
          </p:cNvSpPr>
          <p:nvPr/>
        </p:nvSpPr>
        <p:spPr bwMode="auto">
          <a:xfrm flipV="1">
            <a:off x="6713538" y="4965700"/>
            <a:ext cx="320675" cy="347663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3834" name="Line 46"/>
          <p:cNvSpPr>
            <a:spLocks noChangeShapeType="1"/>
          </p:cNvSpPr>
          <p:nvPr/>
        </p:nvSpPr>
        <p:spPr bwMode="auto">
          <a:xfrm flipV="1">
            <a:off x="7153275" y="4792663"/>
            <a:ext cx="71438" cy="8128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3835" name="Line 47"/>
          <p:cNvSpPr>
            <a:spLocks noChangeShapeType="1"/>
          </p:cNvSpPr>
          <p:nvPr/>
        </p:nvSpPr>
        <p:spPr bwMode="auto">
          <a:xfrm flipH="1" flipV="1">
            <a:off x="7323138" y="5008563"/>
            <a:ext cx="101600" cy="2794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3836" name="Line 48"/>
          <p:cNvSpPr>
            <a:spLocks noChangeShapeType="1"/>
          </p:cNvSpPr>
          <p:nvPr/>
        </p:nvSpPr>
        <p:spPr bwMode="auto">
          <a:xfrm flipH="1" flipV="1">
            <a:off x="4837113" y="4970463"/>
            <a:ext cx="184150" cy="427037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3837" name="Line 49"/>
          <p:cNvSpPr>
            <a:spLocks noChangeShapeType="1"/>
          </p:cNvSpPr>
          <p:nvPr/>
        </p:nvSpPr>
        <p:spPr bwMode="auto">
          <a:xfrm flipH="1">
            <a:off x="1514475" y="4845050"/>
            <a:ext cx="1546225" cy="242888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3838" name="Line 50"/>
          <p:cNvSpPr>
            <a:spLocks noChangeShapeType="1"/>
          </p:cNvSpPr>
          <p:nvPr/>
        </p:nvSpPr>
        <p:spPr bwMode="auto">
          <a:xfrm flipH="1" flipV="1">
            <a:off x="1482725" y="3941763"/>
            <a:ext cx="688975" cy="3683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85738" y="490538"/>
            <a:ext cx="8534400" cy="6208712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3000" b="1" smtClean="0"/>
              <a:t>Lateral and Adventitious Root Formation</a:t>
            </a:r>
          </a:p>
          <a:p>
            <a:pPr eaLnBrk="1" hangingPunct="1"/>
            <a:r>
              <a:rPr lang="en-US" sz="3000" smtClean="0"/>
              <a:t>Auxin is involved in root formation and branching</a:t>
            </a:r>
          </a:p>
          <a:p>
            <a:pPr eaLnBrk="1" hangingPunct="1">
              <a:buFontTx/>
              <a:buNone/>
            </a:pPr>
            <a:r>
              <a:rPr lang="en-US" sz="3000" b="1" smtClean="0"/>
              <a:t>Auxins as Herbicides</a:t>
            </a:r>
          </a:p>
          <a:p>
            <a:pPr eaLnBrk="1" hangingPunct="1"/>
            <a:r>
              <a:rPr lang="en-US" sz="3000" smtClean="0"/>
              <a:t>An overdose of synthetic auxins can kill eudicots</a:t>
            </a:r>
          </a:p>
          <a:p>
            <a:pPr eaLnBrk="1" hangingPunct="1">
              <a:buFontTx/>
              <a:buNone/>
            </a:pPr>
            <a:r>
              <a:rPr lang="en-US" sz="3000" b="1" smtClean="0"/>
              <a:t>Other Effects of Auxin</a:t>
            </a:r>
          </a:p>
          <a:p>
            <a:pPr eaLnBrk="1" hangingPunct="1"/>
            <a:r>
              <a:rPr lang="en-US" sz="3000" smtClean="0"/>
              <a:t>Auxin affects secondary growth by inducing cell division in the vascular cambium and influencing differentiation of secondary xylem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>
          <a:xfrm>
            <a:off x="133350" y="76200"/>
            <a:ext cx="8534400" cy="503238"/>
          </a:xfrm>
        </p:spPr>
        <p:txBody>
          <a:bodyPr/>
          <a:lstStyle/>
          <a:p>
            <a:pPr eaLnBrk="1" hangingPunct="1"/>
            <a:r>
              <a:rPr lang="en-US" i="1" smtClean="0"/>
              <a:t>Cytokinins</a:t>
            </a:r>
          </a:p>
        </p:txBody>
      </p:sp>
      <p:sp>
        <p:nvSpPr>
          <p:cNvPr id="358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04788" y="1157288"/>
            <a:ext cx="8534400" cy="4224337"/>
          </a:xfrm>
        </p:spPr>
        <p:txBody>
          <a:bodyPr/>
          <a:lstStyle/>
          <a:p>
            <a:pPr eaLnBrk="1" hangingPunct="1"/>
            <a:r>
              <a:rPr lang="en-US" sz="3000" b="1" smtClean="0"/>
              <a:t>Cytokinins </a:t>
            </a:r>
            <a:r>
              <a:rPr lang="en-US" sz="3000" smtClean="0"/>
              <a:t>are so named because they stimulate cytokinesis (cell division)</a:t>
            </a:r>
          </a:p>
          <a:p>
            <a:pPr eaLnBrk="1" hangingPunct="1">
              <a:buFontTx/>
              <a:buNone/>
            </a:pPr>
            <a:r>
              <a:rPr lang="en-US" sz="3000" b="1" smtClean="0"/>
              <a:t>Control of Cell Division and Differentiation</a:t>
            </a:r>
          </a:p>
          <a:p>
            <a:pPr eaLnBrk="1" hangingPunct="1"/>
            <a:r>
              <a:rPr lang="en-US" sz="3000" smtClean="0"/>
              <a:t>Cytokinins are produced in actively growing tissues such as roots, embryos, and fruits</a:t>
            </a:r>
          </a:p>
          <a:p>
            <a:pPr eaLnBrk="1" hangingPunct="1"/>
            <a:r>
              <a:rPr lang="en-US" sz="3000" smtClean="0"/>
              <a:t>Cytokinins work together with auxin to control cell division and differentiation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42875" y="319088"/>
            <a:ext cx="8534400" cy="5953125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b="1" smtClean="0"/>
              <a:t>Control of Apical Dominance</a:t>
            </a:r>
          </a:p>
          <a:p>
            <a:pPr eaLnBrk="1" hangingPunct="1"/>
            <a:r>
              <a:rPr lang="en-US" smtClean="0"/>
              <a:t>Cytokinins, auxin, and other factors interact in the control of apical dominance, a terminal bud’s ability to suppress development of axillary buds</a:t>
            </a:r>
          </a:p>
          <a:p>
            <a:pPr eaLnBrk="1" hangingPunct="1"/>
            <a:r>
              <a:rPr lang="en-US" smtClean="0"/>
              <a:t>If the terminal bud is removed, plants become bushier</a:t>
            </a:r>
          </a:p>
          <a:p>
            <a:pPr eaLnBrk="1" hangingPunct="1">
              <a:buFontTx/>
              <a:buNone/>
            </a:pPr>
            <a:r>
              <a:rPr lang="en-US" b="1" smtClean="0"/>
              <a:t>Anti-Aging Effects</a:t>
            </a:r>
          </a:p>
          <a:p>
            <a:pPr eaLnBrk="1" hangingPunct="1"/>
            <a:r>
              <a:rPr lang="en-US" smtClean="0"/>
              <a:t>Cytokinins retard the aging of some plant organs by inhibiting protein breakdown, stimulating RNA and protein synthesis, and mobilizing nutrients from surrounding tissues</a:t>
            </a:r>
            <a:endParaRPr lang="en-US" sz="30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>
          <a:xfrm>
            <a:off x="147638" y="76200"/>
            <a:ext cx="8534400" cy="503238"/>
          </a:xfrm>
        </p:spPr>
        <p:txBody>
          <a:bodyPr/>
          <a:lstStyle/>
          <a:p>
            <a:pPr eaLnBrk="1" hangingPunct="1"/>
            <a:r>
              <a:rPr lang="en-US" i="1" smtClean="0"/>
              <a:t>Gibberellins</a:t>
            </a:r>
            <a:endParaRPr lang="en-US" i="1" smtClean="0">
              <a:solidFill>
                <a:schemeClr val="tx1"/>
              </a:solidFill>
            </a:endParaRPr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0500" y="1157288"/>
            <a:ext cx="8534400" cy="5521325"/>
          </a:xfrm>
        </p:spPr>
        <p:txBody>
          <a:bodyPr/>
          <a:lstStyle/>
          <a:p>
            <a:pPr eaLnBrk="1" hangingPunct="1"/>
            <a:r>
              <a:rPr lang="en-US" b="1" smtClean="0"/>
              <a:t>Gibberellins </a:t>
            </a:r>
            <a:r>
              <a:rPr lang="en-US" smtClean="0"/>
              <a:t>have a variety of effects, such as stem elongation, fruit growth, and seed germination</a:t>
            </a:r>
          </a:p>
          <a:p>
            <a:pPr eaLnBrk="1" hangingPunct="1"/>
            <a:r>
              <a:rPr lang="en-US" smtClean="0"/>
              <a:t>Gibberellins stimulate growth of leaves and stems</a:t>
            </a:r>
          </a:p>
          <a:p>
            <a:pPr eaLnBrk="1" hangingPunct="1"/>
            <a:r>
              <a:rPr lang="en-US" smtClean="0"/>
              <a:t>In stems, they stimulate cell elongation and cell division</a:t>
            </a:r>
          </a:p>
          <a:p>
            <a:pPr eaLnBrk="1" hangingPunct="1"/>
            <a:r>
              <a:rPr lang="en-US" smtClean="0"/>
              <a:t>In many plants, both auxin and gibberellins must be present for fruit to set</a:t>
            </a:r>
          </a:p>
          <a:p>
            <a:pPr eaLnBrk="1" hangingPunct="1"/>
            <a:r>
              <a:rPr lang="en-US" smtClean="0"/>
              <a:t>Gibberellins are used in spraying of Thompson seedless grapes</a:t>
            </a:r>
            <a:endParaRPr lang="en-US" sz="3000" smtClean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513" y="571500"/>
            <a:ext cx="8561387" cy="5713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8915" name="Text Box 6"/>
          <p:cNvSpPr txBox="1">
            <a:spLocks noChangeArrowheads="1"/>
          </p:cNvSpPr>
          <p:nvPr/>
        </p:nvSpPr>
        <p:spPr bwMode="auto">
          <a:xfrm>
            <a:off x="392113" y="5494338"/>
            <a:ext cx="4252912" cy="53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 marL="457200" indent="-4572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1pPr>
            <a:lvl2pPr marL="742950" indent="-28575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2pPr>
            <a:lvl3pPr marL="11430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3pPr>
            <a:lvl4pPr marL="16002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4pPr>
            <a:lvl5pPr marL="20574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9pPr>
          </a:lstStyle>
          <a:p>
            <a:pPr>
              <a:lnSpc>
                <a:spcPct val="90000"/>
              </a:lnSpc>
              <a:buFont typeface="Times" pitchFamily="48" charset="0"/>
              <a:buAutoNum type="alphaLcParenBoth"/>
            </a:pPr>
            <a:r>
              <a:rPr kumimoji="0" lang="en-US" sz="2200" b="1"/>
              <a:t>Gibberellin-induced stem </a:t>
            </a:r>
          </a:p>
          <a:p>
            <a:pPr>
              <a:lnSpc>
                <a:spcPct val="90000"/>
              </a:lnSpc>
              <a:buFont typeface="Times" pitchFamily="48" charset="0"/>
              <a:buNone/>
            </a:pPr>
            <a:r>
              <a:rPr kumimoji="0" lang="en-US" sz="2200" b="1"/>
              <a:t>      growth</a:t>
            </a:r>
            <a:endParaRPr kumimoji="0" lang="en-US" sz="2200" b="1">
              <a:solidFill>
                <a:srgbClr val="563A84"/>
              </a:solidFill>
            </a:endParaRPr>
          </a:p>
        </p:txBody>
      </p:sp>
      <p:sp>
        <p:nvSpPr>
          <p:cNvPr id="38916" name="Text Box 7"/>
          <p:cNvSpPr txBox="1">
            <a:spLocks noChangeArrowheads="1"/>
          </p:cNvSpPr>
          <p:nvPr/>
        </p:nvSpPr>
        <p:spPr bwMode="auto">
          <a:xfrm>
            <a:off x="4725988" y="4387850"/>
            <a:ext cx="4252912" cy="53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 marL="457200" indent="-4572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1pPr>
            <a:lvl2pPr marL="742950" indent="-28575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2pPr>
            <a:lvl3pPr marL="11430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3pPr>
            <a:lvl4pPr marL="16002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4pPr>
            <a:lvl5pPr marL="20574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9pPr>
          </a:lstStyle>
          <a:p>
            <a:pPr>
              <a:lnSpc>
                <a:spcPct val="90000"/>
              </a:lnSpc>
              <a:buFont typeface="Times" pitchFamily="48" charset="0"/>
              <a:buNone/>
            </a:pPr>
            <a:endParaRPr kumimoji="0" lang="en-US" sz="2200" b="1">
              <a:solidFill>
                <a:srgbClr val="563A84"/>
              </a:solidFill>
            </a:endParaRPr>
          </a:p>
        </p:txBody>
      </p:sp>
      <p:sp>
        <p:nvSpPr>
          <p:cNvPr id="38917" name="Text Box 8"/>
          <p:cNvSpPr txBox="1">
            <a:spLocks noChangeArrowheads="1"/>
          </p:cNvSpPr>
          <p:nvPr/>
        </p:nvSpPr>
        <p:spPr bwMode="auto">
          <a:xfrm>
            <a:off x="4965700" y="3509963"/>
            <a:ext cx="3757613" cy="614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 marL="457200" indent="-4572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1pPr>
            <a:lvl2pPr marL="742950" indent="-28575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2pPr>
            <a:lvl3pPr marL="11430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3pPr>
            <a:lvl4pPr marL="16002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4pPr>
            <a:lvl5pPr marL="20574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9pPr>
          </a:lstStyle>
          <a:p>
            <a:pPr>
              <a:lnSpc>
                <a:spcPct val="90000"/>
              </a:lnSpc>
              <a:buFont typeface="Arial" pitchFamily="34" charset="0"/>
              <a:buNone/>
            </a:pPr>
            <a:r>
              <a:rPr kumimoji="0" lang="en-US" sz="2200" b="1"/>
              <a:t>(b) Gibberellin-induced fruit </a:t>
            </a:r>
          </a:p>
          <a:p>
            <a:pPr>
              <a:lnSpc>
                <a:spcPct val="90000"/>
              </a:lnSpc>
              <a:buFont typeface="Arial" pitchFamily="34" charset="0"/>
              <a:buNone/>
            </a:pPr>
            <a:r>
              <a:rPr kumimoji="0" lang="en-US" sz="2200" b="1"/>
              <a:t>      growth</a:t>
            </a:r>
            <a:endParaRPr kumimoji="0" lang="en-US" sz="1600" b="1">
              <a:solidFill>
                <a:srgbClr val="563A84"/>
              </a:solidFill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663575"/>
            <a:ext cx="8548687" cy="5529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9939" name="Text Box 6"/>
          <p:cNvSpPr txBox="1">
            <a:spLocks noChangeArrowheads="1"/>
          </p:cNvSpPr>
          <p:nvPr/>
        </p:nvSpPr>
        <p:spPr bwMode="auto">
          <a:xfrm>
            <a:off x="347663" y="708025"/>
            <a:ext cx="2027237" cy="620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 marL="457200" indent="-4572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1pPr>
            <a:lvl2pPr marL="742950" indent="-28575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2pPr>
            <a:lvl3pPr marL="11430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3pPr>
            <a:lvl4pPr marL="16002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4pPr>
            <a:lvl5pPr marL="20574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9pPr>
          </a:lstStyle>
          <a:p>
            <a:pPr>
              <a:lnSpc>
                <a:spcPct val="90000"/>
              </a:lnSpc>
              <a:buFont typeface="Arial" pitchFamily="34" charset="0"/>
              <a:buNone/>
            </a:pPr>
            <a:r>
              <a:rPr kumimoji="0" lang="en-US" sz="1600" b="1"/>
              <a:t>     Gibberellins (GA)</a:t>
            </a:r>
          </a:p>
          <a:p>
            <a:pPr>
              <a:lnSpc>
                <a:spcPct val="90000"/>
              </a:lnSpc>
              <a:buFont typeface="Arial" pitchFamily="34" charset="0"/>
              <a:buNone/>
            </a:pPr>
            <a:r>
              <a:rPr kumimoji="0" lang="en-US" sz="1600" b="1"/>
              <a:t>send signal to</a:t>
            </a:r>
          </a:p>
          <a:p>
            <a:pPr>
              <a:lnSpc>
                <a:spcPct val="90000"/>
              </a:lnSpc>
              <a:buFont typeface="Arial" pitchFamily="34" charset="0"/>
              <a:buNone/>
            </a:pPr>
            <a:r>
              <a:rPr kumimoji="0" lang="en-US" sz="1600" b="1"/>
              <a:t>aleurone.</a:t>
            </a:r>
            <a:endParaRPr kumimoji="0" lang="en-US" sz="1600" b="1">
              <a:solidFill>
                <a:srgbClr val="563A84"/>
              </a:solidFill>
            </a:endParaRPr>
          </a:p>
        </p:txBody>
      </p:sp>
      <p:sp>
        <p:nvSpPr>
          <p:cNvPr id="39940" name="Text Box 7"/>
          <p:cNvSpPr txBox="1">
            <a:spLocks noChangeArrowheads="1"/>
          </p:cNvSpPr>
          <p:nvPr/>
        </p:nvSpPr>
        <p:spPr bwMode="auto">
          <a:xfrm>
            <a:off x="2789238" y="946150"/>
            <a:ext cx="2976562" cy="620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 marL="457200" indent="-4572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1pPr>
            <a:lvl2pPr marL="742950" indent="-28575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2pPr>
            <a:lvl3pPr marL="11430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3pPr>
            <a:lvl4pPr marL="16002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4pPr>
            <a:lvl5pPr marL="20574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9pPr>
          </a:lstStyle>
          <a:p>
            <a:pPr>
              <a:lnSpc>
                <a:spcPct val="90000"/>
              </a:lnSpc>
              <a:buFont typeface="Arial" pitchFamily="34" charset="0"/>
              <a:buNone/>
            </a:pPr>
            <a:r>
              <a:rPr kumimoji="0" lang="en-US" sz="1600" b="1"/>
              <a:t>      Aleurone secretes </a:t>
            </a:r>
          </a:p>
          <a:p>
            <a:pPr>
              <a:lnSpc>
                <a:spcPct val="90000"/>
              </a:lnSpc>
              <a:buFont typeface="Arial" pitchFamily="34" charset="0"/>
              <a:buNone/>
            </a:pPr>
            <a:r>
              <a:rPr kumimoji="0" lang="en-US" sz="1600" b="1"/>
              <a:t>-amylase and other enzymes.</a:t>
            </a:r>
            <a:endParaRPr kumimoji="0" lang="en-US" sz="1600" b="1">
              <a:solidFill>
                <a:srgbClr val="563A84"/>
              </a:solidFill>
            </a:endParaRPr>
          </a:p>
        </p:txBody>
      </p:sp>
      <p:sp>
        <p:nvSpPr>
          <p:cNvPr id="39941" name="Text Box 8"/>
          <p:cNvSpPr txBox="1">
            <a:spLocks noChangeArrowheads="1"/>
          </p:cNvSpPr>
          <p:nvPr/>
        </p:nvSpPr>
        <p:spPr bwMode="auto">
          <a:xfrm>
            <a:off x="6381750" y="923925"/>
            <a:ext cx="2582863" cy="493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 marL="457200" indent="-4572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1pPr>
            <a:lvl2pPr marL="742950" indent="-28575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2pPr>
            <a:lvl3pPr marL="11430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3pPr>
            <a:lvl4pPr marL="16002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4pPr>
            <a:lvl5pPr marL="20574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9pPr>
          </a:lstStyle>
          <a:p>
            <a:pPr>
              <a:lnSpc>
                <a:spcPct val="90000"/>
              </a:lnSpc>
              <a:buFont typeface="Arial" pitchFamily="34" charset="0"/>
              <a:buNone/>
            </a:pPr>
            <a:r>
              <a:rPr kumimoji="0" lang="en-US" sz="1600" b="1"/>
              <a:t>      Sugars and other </a:t>
            </a:r>
          </a:p>
          <a:p>
            <a:pPr>
              <a:lnSpc>
                <a:spcPct val="90000"/>
              </a:lnSpc>
              <a:buFont typeface="Arial" pitchFamily="34" charset="0"/>
              <a:buNone/>
            </a:pPr>
            <a:r>
              <a:rPr kumimoji="0" lang="en-US" sz="1600" b="1"/>
              <a:t>nutrients are consumed.</a:t>
            </a:r>
            <a:endParaRPr kumimoji="0" lang="en-US" sz="1600" b="1">
              <a:solidFill>
                <a:srgbClr val="563A84"/>
              </a:solidFill>
            </a:endParaRPr>
          </a:p>
        </p:txBody>
      </p:sp>
      <p:sp>
        <p:nvSpPr>
          <p:cNvPr id="39942" name="Text Box 9"/>
          <p:cNvSpPr txBox="1">
            <a:spLocks noChangeArrowheads="1"/>
          </p:cNvSpPr>
          <p:nvPr/>
        </p:nvSpPr>
        <p:spPr bwMode="auto">
          <a:xfrm>
            <a:off x="533400" y="2319338"/>
            <a:ext cx="966788" cy="193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 marL="457200" indent="-4572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1pPr>
            <a:lvl2pPr marL="742950" indent="-28575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2pPr>
            <a:lvl3pPr marL="11430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3pPr>
            <a:lvl4pPr marL="16002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4pPr>
            <a:lvl5pPr marL="20574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9pPr>
          </a:lstStyle>
          <a:p>
            <a:pPr>
              <a:lnSpc>
                <a:spcPct val="90000"/>
              </a:lnSpc>
              <a:buFont typeface="Arial" pitchFamily="34" charset="0"/>
              <a:buNone/>
            </a:pPr>
            <a:r>
              <a:rPr kumimoji="0" lang="en-US" sz="1500" b="1"/>
              <a:t>Aleurone</a:t>
            </a:r>
            <a:endParaRPr kumimoji="0" lang="en-US" sz="1600" b="1">
              <a:solidFill>
                <a:srgbClr val="563A84"/>
              </a:solidFill>
            </a:endParaRPr>
          </a:p>
        </p:txBody>
      </p:sp>
      <p:sp>
        <p:nvSpPr>
          <p:cNvPr id="39943" name="Text Box 10"/>
          <p:cNvSpPr txBox="1">
            <a:spLocks noChangeArrowheads="1"/>
          </p:cNvSpPr>
          <p:nvPr/>
        </p:nvSpPr>
        <p:spPr bwMode="auto">
          <a:xfrm>
            <a:off x="1576388" y="2565400"/>
            <a:ext cx="1098550" cy="203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 marL="457200" indent="-4572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1pPr>
            <a:lvl2pPr marL="742950" indent="-28575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2pPr>
            <a:lvl3pPr marL="11430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3pPr>
            <a:lvl4pPr marL="16002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4pPr>
            <a:lvl5pPr marL="20574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9pPr>
          </a:lstStyle>
          <a:p>
            <a:pPr>
              <a:lnSpc>
                <a:spcPct val="90000"/>
              </a:lnSpc>
              <a:buFont typeface="Arial" pitchFamily="34" charset="0"/>
              <a:buNone/>
            </a:pPr>
            <a:r>
              <a:rPr kumimoji="0" lang="en-US" sz="1500" b="1"/>
              <a:t>Endosperm</a:t>
            </a:r>
            <a:endParaRPr kumimoji="0" lang="en-US" sz="1600" b="1">
              <a:solidFill>
                <a:srgbClr val="563A84"/>
              </a:solidFill>
            </a:endParaRPr>
          </a:p>
        </p:txBody>
      </p:sp>
      <p:sp>
        <p:nvSpPr>
          <p:cNvPr id="39944" name="Line 11"/>
          <p:cNvSpPr>
            <a:spLocks noChangeShapeType="1"/>
          </p:cNvSpPr>
          <p:nvPr/>
        </p:nvSpPr>
        <p:spPr bwMode="auto">
          <a:xfrm>
            <a:off x="1066800" y="2540000"/>
            <a:ext cx="449263" cy="3556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9945" name="Line 12"/>
          <p:cNvSpPr>
            <a:spLocks noChangeShapeType="1"/>
          </p:cNvSpPr>
          <p:nvPr/>
        </p:nvSpPr>
        <p:spPr bwMode="auto">
          <a:xfrm flipV="1">
            <a:off x="1689100" y="2776538"/>
            <a:ext cx="58738" cy="360362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9946" name="Text Box 13"/>
          <p:cNvSpPr txBox="1">
            <a:spLocks noChangeArrowheads="1"/>
          </p:cNvSpPr>
          <p:nvPr/>
        </p:nvSpPr>
        <p:spPr bwMode="auto">
          <a:xfrm>
            <a:off x="2216150" y="4298950"/>
            <a:ext cx="574675" cy="203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 marL="457200" indent="-4572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1pPr>
            <a:lvl2pPr marL="742950" indent="-28575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2pPr>
            <a:lvl3pPr marL="11430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3pPr>
            <a:lvl4pPr marL="16002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4pPr>
            <a:lvl5pPr marL="20574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9pPr>
          </a:lstStyle>
          <a:p>
            <a:pPr>
              <a:lnSpc>
                <a:spcPct val="90000"/>
              </a:lnSpc>
              <a:buFont typeface="Arial" pitchFamily="34" charset="0"/>
              <a:buNone/>
            </a:pPr>
            <a:r>
              <a:rPr kumimoji="0" lang="en-US" sz="1500" b="1"/>
              <a:t>Water</a:t>
            </a:r>
            <a:endParaRPr kumimoji="0" lang="en-US" sz="1600" b="1">
              <a:solidFill>
                <a:srgbClr val="563A84"/>
              </a:solidFill>
            </a:endParaRPr>
          </a:p>
        </p:txBody>
      </p:sp>
      <p:sp>
        <p:nvSpPr>
          <p:cNvPr id="39947" name="Text Box 14"/>
          <p:cNvSpPr txBox="1">
            <a:spLocks noChangeArrowheads="1"/>
          </p:cNvSpPr>
          <p:nvPr/>
        </p:nvSpPr>
        <p:spPr bwMode="auto">
          <a:xfrm>
            <a:off x="1885950" y="4964113"/>
            <a:ext cx="1104900" cy="48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 marL="457200" indent="-4572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1pPr>
            <a:lvl2pPr marL="742950" indent="-28575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2pPr>
            <a:lvl3pPr marL="11430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3pPr>
            <a:lvl4pPr marL="16002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4pPr>
            <a:lvl5pPr marL="20574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9pPr>
          </a:lstStyle>
          <a:p>
            <a:pPr>
              <a:lnSpc>
                <a:spcPct val="90000"/>
              </a:lnSpc>
              <a:buFont typeface="Arial" pitchFamily="34" charset="0"/>
              <a:buNone/>
            </a:pPr>
            <a:r>
              <a:rPr kumimoji="0" lang="en-US" sz="1500" b="1"/>
              <a:t>Scutellum </a:t>
            </a:r>
          </a:p>
          <a:p>
            <a:pPr>
              <a:lnSpc>
                <a:spcPct val="90000"/>
              </a:lnSpc>
              <a:buFont typeface="Arial" pitchFamily="34" charset="0"/>
              <a:buNone/>
            </a:pPr>
            <a:r>
              <a:rPr kumimoji="0" lang="en-US" sz="1500" b="1"/>
              <a:t>(cotyledon)</a:t>
            </a:r>
            <a:endParaRPr kumimoji="0" lang="en-US" sz="1600" b="1">
              <a:solidFill>
                <a:srgbClr val="563A84"/>
              </a:solidFill>
            </a:endParaRPr>
          </a:p>
        </p:txBody>
      </p:sp>
      <p:sp>
        <p:nvSpPr>
          <p:cNvPr id="39948" name="Line 15"/>
          <p:cNvSpPr>
            <a:spLocks noChangeShapeType="1"/>
          </p:cNvSpPr>
          <p:nvPr/>
        </p:nvSpPr>
        <p:spPr bwMode="auto">
          <a:xfrm>
            <a:off x="1498600" y="4551363"/>
            <a:ext cx="350838" cy="485775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9949" name="Line 16"/>
          <p:cNvSpPr>
            <a:spLocks noChangeShapeType="1"/>
          </p:cNvSpPr>
          <p:nvPr/>
        </p:nvSpPr>
        <p:spPr bwMode="auto">
          <a:xfrm>
            <a:off x="3695700" y="4386263"/>
            <a:ext cx="363538" cy="625475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9950" name="Text Box 17"/>
          <p:cNvSpPr txBox="1">
            <a:spLocks noChangeArrowheads="1"/>
          </p:cNvSpPr>
          <p:nvPr/>
        </p:nvSpPr>
        <p:spPr bwMode="auto">
          <a:xfrm>
            <a:off x="4089400" y="4889500"/>
            <a:ext cx="704850" cy="203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 marL="457200" indent="-4572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1pPr>
            <a:lvl2pPr marL="742950" indent="-28575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2pPr>
            <a:lvl3pPr marL="11430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3pPr>
            <a:lvl4pPr marL="16002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4pPr>
            <a:lvl5pPr marL="20574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9pPr>
          </a:lstStyle>
          <a:p>
            <a:pPr>
              <a:lnSpc>
                <a:spcPct val="90000"/>
              </a:lnSpc>
              <a:buFont typeface="Arial" pitchFamily="34" charset="0"/>
              <a:buNone/>
            </a:pPr>
            <a:r>
              <a:rPr kumimoji="0" lang="en-US" sz="1500" b="1"/>
              <a:t>Radicle</a:t>
            </a:r>
            <a:endParaRPr kumimoji="0" lang="en-US" sz="1600" b="1">
              <a:solidFill>
                <a:srgbClr val="563A84"/>
              </a:solidFill>
            </a:endParaRPr>
          </a:p>
        </p:txBody>
      </p:sp>
      <p:sp>
        <p:nvSpPr>
          <p:cNvPr id="39951" name="Line 18"/>
          <p:cNvSpPr>
            <a:spLocks noChangeShapeType="1"/>
          </p:cNvSpPr>
          <p:nvPr/>
        </p:nvSpPr>
        <p:spPr bwMode="auto">
          <a:xfrm flipH="1">
            <a:off x="4805363" y="4991100"/>
            <a:ext cx="947737" cy="1588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9952" name="Oval 19"/>
          <p:cNvSpPr>
            <a:spLocks noChangeArrowheads="1"/>
          </p:cNvSpPr>
          <p:nvPr/>
        </p:nvSpPr>
        <p:spPr bwMode="auto">
          <a:xfrm>
            <a:off x="368300" y="698500"/>
            <a:ext cx="222250" cy="222250"/>
          </a:xfrm>
          <a:prstGeom prst="ellipse">
            <a:avLst/>
          </a:prstGeom>
          <a:solidFill>
            <a:srgbClr val="0092C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9953" name="Text Box 20"/>
          <p:cNvSpPr txBox="1">
            <a:spLocks noChangeArrowheads="1"/>
          </p:cNvSpPr>
          <p:nvPr/>
        </p:nvSpPr>
        <p:spPr bwMode="auto">
          <a:xfrm>
            <a:off x="379413" y="711200"/>
            <a:ext cx="179387" cy="196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 marL="457200" indent="-4572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1pPr>
            <a:lvl2pPr marL="742950" indent="-28575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2pPr>
            <a:lvl3pPr marL="11430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3pPr>
            <a:lvl4pPr marL="16002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4pPr>
            <a:lvl5pPr marL="20574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9pPr>
          </a:lstStyle>
          <a:p>
            <a:pPr algn="ctr">
              <a:lnSpc>
                <a:spcPct val="90000"/>
              </a:lnSpc>
              <a:buFont typeface="Arial" pitchFamily="34" charset="0"/>
              <a:buNone/>
            </a:pPr>
            <a:r>
              <a:rPr kumimoji="0" lang="en-US" sz="1500" b="1">
                <a:solidFill>
                  <a:schemeClr val="bg1"/>
                </a:solidFill>
              </a:rPr>
              <a:t>1</a:t>
            </a:r>
            <a:endParaRPr kumimoji="0" lang="en-US" sz="2200" b="1">
              <a:solidFill>
                <a:srgbClr val="563A84"/>
              </a:solidFill>
            </a:endParaRPr>
          </a:p>
        </p:txBody>
      </p:sp>
      <p:sp>
        <p:nvSpPr>
          <p:cNvPr id="39954" name="Oval 21"/>
          <p:cNvSpPr>
            <a:spLocks noChangeArrowheads="1"/>
          </p:cNvSpPr>
          <p:nvPr/>
        </p:nvSpPr>
        <p:spPr bwMode="auto">
          <a:xfrm>
            <a:off x="2809875" y="922338"/>
            <a:ext cx="222250" cy="222250"/>
          </a:xfrm>
          <a:prstGeom prst="ellipse">
            <a:avLst/>
          </a:prstGeom>
          <a:solidFill>
            <a:srgbClr val="0092C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9955" name="Text Box 22"/>
          <p:cNvSpPr txBox="1">
            <a:spLocks noChangeArrowheads="1"/>
          </p:cNvSpPr>
          <p:nvPr/>
        </p:nvSpPr>
        <p:spPr bwMode="auto">
          <a:xfrm>
            <a:off x="2836863" y="925513"/>
            <a:ext cx="169862" cy="187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 marL="457200" indent="-4572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1pPr>
            <a:lvl2pPr marL="742950" indent="-28575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2pPr>
            <a:lvl3pPr marL="11430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3pPr>
            <a:lvl4pPr marL="16002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4pPr>
            <a:lvl5pPr marL="20574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9pPr>
          </a:lstStyle>
          <a:p>
            <a:pPr algn="ctr">
              <a:lnSpc>
                <a:spcPct val="90000"/>
              </a:lnSpc>
              <a:buFont typeface="Arial" pitchFamily="34" charset="0"/>
              <a:buNone/>
            </a:pPr>
            <a:r>
              <a:rPr kumimoji="0" lang="en-US" sz="1500" b="1">
                <a:solidFill>
                  <a:schemeClr val="bg1"/>
                </a:solidFill>
              </a:rPr>
              <a:t>2</a:t>
            </a:r>
            <a:endParaRPr kumimoji="0" lang="en-US" sz="2200" b="1">
              <a:solidFill>
                <a:srgbClr val="563A84"/>
              </a:solidFill>
            </a:endParaRPr>
          </a:p>
        </p:txBody>
      </p:sp>
      <p:sp>
        <p:nvSpPr>
          <p:cNvPr id="39956" name="Oval 23"/>
          <p:cNvSpPr>
            <a:spLocks noChangeArrowheads="1"/>
          </p:cNvSpPr>
          <p:nvPr/>
        </p:nvSpPr>
        <p:spPr bwMode="auto">
          <a:xfrm>
            <a:off x="6416675" y="920750"/>
            <a:ext cx="222250" cy="222250"/>
          </a:xfrm>
          <a:prstGeom prst="ellipse">
            <a:avLst/>
          </a:prstGeom>
          <a:solidFill>
            <a:srgbClr val="0092C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9957" name="Text Box 24"/>
          <p:cNvSpPr txBox="1">
            <a:spLocks noChangeArrowheads="1"/>
          </p:cNvSpPr>
          <p:nvPr/>
        </p:nvSpPr>
        <p:spPr bwMode="auto">
          <a:xfrm>
            <a:off x="6434138" y="930275"/>
            <a:ext cx="179387" cy="196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 marL="457200" indent="-4572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1pPr>
            <a:lvl2pPr marL="742950" indent="-28575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2pPr>
            <a:lvl3pPr marL="11430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3pPr>
            <a:lvl4pPr marL="16002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4pPr>
            <a:lvl5pPr marL="20574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9pPr>
          </a:lstStyle>
          <a:p>
            <a:pPr algn="ctr">
              <a:lnSpc>
                <a:spcPct val="90000"/>
              </a:lnSpc>
              <a:buFont typeface="Arial" pitchFamily="34" charset="0"/>
              <a:buNone/>
            </a:pPr>
            <a:r>
              <a:rPr kumimoji="0" lang="en-US" sz="1500" b="1">
                <a:solidFill>
                  <a:schemeClr val="bg1"/>
                </a:solidFill>
              </a:rPr>
              <a:t>3</a:t>
            </a:r>
            <a:endParaRPr kumimoji="0" lang="en-US" sz="2200" b="1">
              <a:solidFill>
                <a:srgbClr val="563A84"/>
              </a:solidFill>
            </a:endParaRPr>
          </a:p>
        </p:txBody>
      </p:sp>
      <p:sp>
        <p:nvSpPr>
          <p:cNvPr id="39958" name="Line 25"/>
          <p:cNvSpPr>
            <a:spLocks noChangeShapeType="1"/>
          </p:cNvSpPr>
          <p:nvPr/>
        </p:nvSpPr>
        <p:spPr bwMode="auto">
          <a:xfrm>
            <a:off x="355600" y="1468438"/>
            <a:ext cx="1719263" cy="1587"/>
          </a:xfrm>
          <a:prstGeom prst="line">
            <a:avLst/>
          </a:prstGeom>
          <a:noFill/>
          <a:ln w="25400">
            <a:solidFill>
              <a:srgbClr val="0092CA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9959" name="Line 26"/>
          <p:cNvSpPr>
            <a:spLocks noChangeShapeType="1"/>
          </p:cNvSpPr>
          <p:nvPr/>
        </p:nvSpPr>
        <p:spPr bwMode="auto">
          <a:xfrm flipV="1">
            <a:off x="2784475" y="1466850"/>
            <a:ext cx="2968625" cy="1588"/>
          </a:xfrm>
          <a:prstGeom prst="line">
            <a:avLst/>
          </a:prstGeom>
          <a:noFill/>
          <a:ln w="25400">
            <a:solidFill>
              <a:srgbClr val="0092CA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9960" name="Line 27"/>
          <p:cNvSpPr>
            <a:spLocks noChangeShapeType="1"/>
          </p:cNvSpPr>
          <p:nvPr/>
        </p:nvSpPr>
        <p:spPr bwMode="auto">
          <a:xfrm>
            <a:off x="6378575" y="1466850"/>
            <a:ext cx="2338388" cy="1588"/>
          </a:xfrm>
          <a:prstGeom prst="line">
            <a:avLst/>
          </a:prstGeom>
          <a:noFill/>
          <a:ln w="25400">
            <a:solidFill>
              <a:srgbClr val="0092CA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9961" name="Line 28"/>
          <p:cNvSpPr>
            <a:spLocks noChangeShapeType="1"/>
          </p:cNvSpPr>
          <p:nvPr/>
        </p:nvSpPr>
        <p:spPr bwMode="auto">
          <a:xfrm flipH="1" flipV="1">
            <a:off x="1208088" y="1463675"/>
            <a:ext cx="2319337" cy="1801813"/>
          </a:xfrm>
          <a:prstGeom prst="line">
            <a:avLst/>
          </a:prstGeom>
          <a:noFill/>
          <a:ln w="25400">
            <a:solidFill>
              <a:srgbClr val="0092CA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9962" name="Oval 29"/>
          <p:cNvSpPr>
            <a:spLocks noChangeArrowheads="1"/>
          </p:cNvSpPr>
          <p:nvPr/>
        </p:nvSpPr>
        <p:spPr bwMode="auto">
          <a:xfrm>
            <a:off x="3482975" y="3221038"/>
            <a:ext cx="69850" cy="69850"/>
          </a:xfrm>
          <a:prstGeom prst="ellipse">
            <a:avLst/>
          </a:prstGeom>
          <a:solidFill>
            <a:srgbClr val="0092C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9963" name="Line 30"/>
          <p:cNvSpPr>
            <a:spLocks noChangeShapeType="1"/>
          </p:cNvSpPr>
          <p:nvPr/>
        </p:nvSpPr>
        <p:spPr bwMode="auto">
          <a:xfrm flipH="1" flipV="1">
            <a:off x="4235450" y="1465263"/>
            <a:ext cx="960438" cy="1555750"/>
          </a:xfrm>
          <a:prstGeom prst="line">
            <a:avLst/>
          </a:prstGeom>
          <a:noFill/>
          <a:ln w="25400">
            <a:solidFill>
              <a:srgbClr val="0092CA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9964" name="Oval 31"/>
          <p:cNvSpPr>
            <a:spLocks noChangeArrowheads="1"/>
          </p:cNvSpPr>
          <p:nvPr/>
        </p:nvSpPr>
        <p:spPr bwMode="auto">
          <a:xfrm>
            <a:off x="5175250" y="3005138"/>
            <a:ext cx="69850" cy="69850"/>
          </a:xfrm>
          <a:prstGeom prst="ellipse">
            <a:avLst/>
          </a:prstGeom>
          <a:solidFill>
            <a:srgbClr val="0092C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9965" name="Oval 32"/>
          <p:cNvSpPr>
            <a:spLocks noChangeArrowheads="1"/>
          </p:cNvSpPr>
          <p:nvPr/>
        </p:nvSpPr>
        <p:spPr bwMode="auto">
          <a:xfrm>
            <a:off x="7208838" y="3113088"/>
            <a:ext cx="69850" cy="69850"/>
          </a:xfrm>
          <a:prstGeom prst="ellipse">
            <a:avLst/>
          </a:prstGeom>
          <a:solidFill>
            <a:srgbClr val="0092C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9966" name="Line 33"/>
          <p:cNvSpPr>
            <a:spLocks noChangeShapeType="1"/>
          </p:cNvSpPr>
          <p:nvPr/>
        </p:nvSpPr>
        <p:spPr bwMode="auto">
          <a:xfrm flipV="1">
            <a:off x="7250113" y="1468438"/>
            <a:ext cx="331787" cy="1657350"/>
          </a:xfrm>
          <a:prstGeom prst="line">
            <a:avLst/>
          </a:prstGeom>
          <a:noFill/>
          <a:ln w="25400">
            <a:solidFill>
              <a:srgbClr val="0092CA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9967" name="Text Box 34"/>
          <p:cNvSpPr txBox="1">
            <a:spLocks noChangeArrowheads="1"/>
          </p:cNvSpPr>
          <p:nvPr/>
        </p:nvSpPr>
        <p:spPr bwMode="auto">
          <a:xfrm>
            <a:off x="3319463" y="3468688"/>
            <a:ext cx="250825" cy="149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 marL="457200" indent="-4572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1pPr>
            <a:lvl2pPr marL="742950" indent="-28575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2pPr>
            <a:lvl3pPr marL="11430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3pPr>
            <a:lvl4pPr marL="16002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4pPr>
            <a:lvl5pPr marL="20574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9pPr>
          </a:lstStyle>
          <a:p>
            <a:pPr>
              <a:lnSpc>
                <a:spcPct val="90000"/>
              </a:lnSpc>
              <a:buFont typeface="Arial" pitchFamily="34" charset="0"/>
              <a:buNone/>
            </a:pPr>
            <a:r>
              <a:rPr kumimoji="0" lang="en-US" sz="1200" b="1"/>
              <a:t>GA</a:t>
            </a:r>
            <a:endParaRPr kumimoji="0" lang="en-US" sz="1200" b="1">
              <a:solidFill>
                <a:srgbClr val="563A84"/>
              </a:solidFill>
            </a:endParaRPr>
          </a:p>
        </p:txBody>
      </p:sp>
      <p:sp>
        <p:nvSpPr>
          <p:cNvPr id="39968" name="Text Box 35"/>
          <p:cNvSpPr txBox="1">
            <a:spLocks noChangeArrowheads="1"/>
          </p:cNvSpPr>
          <p:nvPr/>
        </p:nvSpPr>
        <p:spPr bwMode="auto">
          <a:xfrm>
            <a:off x="3611563" y="4090988"/>
            <a:ext cx="250825" cy="149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 marL="457200" indent="-4572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1pPr>
            <a:lvl2pPr marL="742950" indent="-28575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2pPr>
            <a:lvl3pPr marL="11430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3pPr>
            <a:lvl4pPr marL="16002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4pPr>
            <a:lvl5pPr marL="20574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9pPr>
          </a:lstStyle>
          <a:p>
            <a:pPr>
              <a:lnSpc>
                <a:spcPct val="90000"/>
              </a:lnSpc>
              <a:buFont typeface="Arial" pitchFamily="34" charset="0"/>
              <a:buNone/>
            </a:pPr>
            <a:r>
              <a:rPr kumimoji="0" lang="en-US" sz="1200" b="1"/>
              <a:t>GA</a:t>
            </a:r>
            <a:endParaRPr kumimoji="0" lang="en-US" sz="1200" b="1">
              <a:solidFill>
                <a:srgbClr val="563A84"/>
              </a:solidFill>
            </a:endParaRPr>
          </a:p>
        </p:txBody>
      </p:sp>
      <p:sp>
        <p:nvSpPr>
          <p:cNvPr id="39969" name="Text Box 36"/>
          <p:cNvSpPr txBox="1">
            <a:spLocks noChangeArrowheads="1"/>
          </p:cNvSpPr>
          <p:nvPr/>
        </p:nvSpPr>
        <p:spPr bwMode="auto">
          <a:xfrm>
            <a:off x="4864100" y="3224213"/>
            <a:ext cx="739775" cy="149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 marL="457200" indent="-4572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1pPr>
            <a:lvl2pPr marL="742950" indent="-28575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2pPr>
            <a:lvl3pPr marL="11430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3pPr>
            <a:lvl4pPr marL="16002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4pPr>
            <a:lvl5pPr marL="20574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9pPr>
          </a:lstStyle>
          <a:p>
            <a:pPr>
              <a:lnSpc>
                <a:spcPct val="90000"/>
              </a:lnSpc>
              <a:buFont typeface="Arial" pitchFamily="34" charset="0"/>
              <a:buNone/>
            </a:pPr>
            <a:r>
              <a:rPr kumimoji="0" lang="en-US" sz="1200" b="1"/>
              <a:t>-amylase</a:t>
            </a:r>
            <a:endParaRPr kumimoji="0" lang="en-US" sz="1200" b="1">
              <a:solidFill>
                <a:srgbClr val="563A84"/>
              </a:solidFill>
            </a:endParaRPr>
          </a:p>
        </p:txBody>
      </p:sp>
      <p:sp>
        <p:nvSpPr>
          <p:cNvPr id="39970" name="Text Box 37"/>
          <p:cNvSpPr txBox="1">
            <a:spLocks noChangeArrowheads="1"/>
          </p:cNvSpPr>
          <p:nvPr/>
        </p:nvSpPr>
        <p:spPr bwMode="auto">
          <a:xfrm>
            <a:off x="6927850" y="3332163"/>
            <a:ext cx="460375" cy="155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 marL="457200" indent="-4572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1pPr>
            <a:lvl2pPr marL="742950" indent="-28575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2pPr>
            <a:lvl3pPr marL="11430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3pPr>
            <a:lvl4pPr marL="16002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4pPr>
            <a:lvl5pPr marL="20574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9pPr>
          </a:lstStyle>
          <a:p>
            <a:pPr>
              <a:lnSpc>
                <a:spcPct val="90000"/>
              </a:lnSpc>
              <a:buFont typeface="Arial" pitchFamily="34" charset="0"/>
              <a:buNone/>
            </a:pPr>
            <a:r>
              <a:rPr kumimoji="0" lang="en-US" sz="1200" b="1"/>
              <a:t>Sugar</a:t>
            </a:r>
            <a:endParaRPr kumimoji="0" lang="en-US" sz="1200" b="1">
              <a:solidFill>
                <a:srgbClr val="563A84"/>
              </a:solidFill>
            </a:endParaRPr>
          </a:p>
        </p:txBody>
      </p:sp>
      <p:sp>
        <p:nvSpPr>
          <p:cNvPr id="39971" name="Line 38"/>
          <p:cNvSpPr>
            <a:spLocks noChangeShapeType="1"/>
          </p:cNvSpPr>
          <p:nvPr/>
        </p:nvSpPr>
        <p:spPr bwMode="auto">
          <a:xfrm flipH="1" flipV="1">
            <a:off x="1781175" y="4181475"/>
            <a:ext cx="406400" cy="196850"/>
          </a:xfrm>
          <a:prstGeom prst="line">
            <a:avLst/>
          </a:prstGeom>
          <a:noFill/>
          <a:ln w="25400">
            <a:solidFill>
              <a:srgbClr val="0092CA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title"/>
          </p:nvPr>
        </p:nvSpPr>
        <p:spPr>
          <a:xfrm>
            <a:off x="147638" y="76200"/>
            <a:ext cx="8534400" cy="503238"/>
          </a:xfrm>
        </p:spPr>
        <p:txBody>
          <a:bodyPr/>
          <a:lstStyle/>
          <a:p>
            <a:pPr eaLnBrk="1" hangingPunct="1"/>
            <a:r>
              <a:rPr lang="en-US" i="1" smtClean="0"/>
              <a:t>Ethylene</a:t>
            </a:r>
            <a:endParaRPr lang="en-US" i="1" smtClean="0">
              <a:solidFill>
                <a:schemeClr val="tx1"/>
              </a:solidFill>
            </a:endParaRPr>
          </a:p>
        </p:txBody>
      </p:sp>
      <p:sp>
        <p:nvSpPr>
          <p:cNvPr id="409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0500" y="1157288"/>
            <a:ext cx="8534400" cy="3133725"/>
          </a:xfrm>
        </p:spPr>
        <p:txBody>
          <a:bodyPr/>
          <a:lstStyle/>
          <a:p>
            <a:pPr eaLnBrk="1" hangingPunct="1"/>
            <a:r>
              <a:rPr lang="en-US" sz="3000" smtClean="0"/>
              <a:t>Plants produce </a:t>
            </a:r>
            <a:r>
              <a:rPr lang="en-US" sz="3000" b="1" smtClean="0"/>
              <a:t>ethylene </a:t>
            </a:r>
            <a:r>
              <a:rPr lang="en-US" sz="3000" smtClean="0"/>
              <a:t>in response to stresses such as drought, flooding, mechanical pressure, injury, and infection</a:t>
            </a:r>
          </a:p>
          <a:p>
            <a:pPr eaLnBrk="1" hangingPunct="1"/>
            <a:r>
              <a:rPr lang="en-US" sz="3000" smtClean="0"/>
              <a:t>The effects of ethylene include response to mechanical stress, leaf abscission, and fruit ripening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0500" y="1157288"/>
            <a:ext cx="8534400" cy="3432175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3000" b="1" smtClean="0"/>
              <a:t>The Triple Response to Mechanical Stress</a:t>
            </a:r>
          </a:p>
          <a:p>
            <a:pPr eaLnBrk="1" hangingPunct="1"/>
            <a:r>
              <a:rPr lang="en-US" sz="3000" smtClean="0"/>
              <a:t>Ethylene induces the </a:t>
            </a:r>
            <a:r>
              <a:rPr lang="en-US" sz="3000" b="1" smtClean="0"/>
              <a:t>triple response</a:t>
            </a:r>
            <a:r>
              <a:rPr lang="en-US" sz="3000" smtClean="0"/>
              <a:t>, which allows a growing shoot to avoid obstacles</a:t>
            </a:r>
          </a:p>
          <a:p>
            <a:pPr eaLnBrk="1" hangingPunct="1"/>
            <a:r>
              <a:rPr lang="en-US" sz="3000" smtClean="0"/>
              <a:t>The triple response consists of a slowing of stem elongation, a thickening of the stem, and horizontal growth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10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2175" y="136525"/>
            <a:ext cx="7359650" cy="6584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3011" name="Text Box 6"/>
          <p:cNvSpPr txBox="1">
            <a:spLocks noChangeArrowheads="1"/>
          </p:cNvSpPr>
          <p:nvPr/>
        </p:nvSpPr>
        <p:spPr bwMode="auto">
          <a:xfrm>
            <a:off x="2217738" y="5911850"/>
            <a:ext cx="4872037" cy="250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 marL="457200" indent="-4572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1pPr>
            <a:lvl2pPr marL="742950" indent="-28575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2pPr>
            <a:lvl3pPr marL="11430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3pPr>
            <a:lvl4pPr marL="16002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4pPr>
            <a:lvl5pPr marL="20574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9pPr>
          </a:lstStyle>
          <a:p>
            <a:pPr>
              <a:lnSpc>
                <a:spcPct val="90000"/>
              </a:lnSpc>
              <a:buFont typeface="Arial" pitchFamily="34" charset="0"/>
              <a:buNone/>
            </a:pPr>
            <a:r>
              <a:rPr kumimoji="0" lang="en-US" sz="1800" b="1"/>
              <a:t>Ethylene concentration (parts per million)</a:t>
            </a:r>
          </a:p>
        </p:txBody>
      </p:sp>
      <p:sp>
        <p:nvSpPr>
          <p:cNvPr id="43012" name="Text Box 7"/>
          <p:cNvSpPr txBox="1">
            <a:spLocks noChangeArrowheads="1"/>
          </p:cNvSpPr>
          <p:nvPr/>
        </p:nvSpPr>
        <p:spPr bwMode="auto">
          <a:xfrm>
            <a:off x="2867025" y="5146675"/>
            <a:ext cx="508000" cy="217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 marL="457200" indent="-4572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1pPr>
            <a:lvl2pPr marL="742950" indent="-28575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2pPr>
            <a:lvl3pPr marL="11430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3pPr>
            <a:lvl4pPr marL="16002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4pPr>
            <a:lvl5pPr marL="20574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9pPr>
          </a:lstStyle>
          <a:p>
            <a:pPr>
              <a:lnSpc>
                <a:spcPct val="90000"/>
              </a:lnSpc>
              <a:buFont typeface="Arial" pitchFamily="34" charset="0"/>
              <a:buNone/>
            </a:pPr>
            <a:r>
              <a:rPr kumimoji="0" lang="en-US" sz="1800" b="1"/>
              <a:t>0.10</a:t>
            </a:r>
          </a:p>
        </p:txBody>
      </p:sp>
      <p:sp>
        <p:nvSpPr>
          <p:cNvPr id="43013" name="Text Box 8"/>
          <p:cNvSpPr txBox="1">
            <a:spLocks noChangeArrowheads="1"/>
          </p:cNvSpPr>
          <p:nvPr/>
        </p:nvSpPr>
        <p:spPr bwMode="auto">
          <a:xfrm>
            <a:off x="1416050" y="5137150"/>
            <a:ext cx="508000" cy="217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 marL="457200" indent="-4572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1pPr>
            <a:lvl2pPr marL="742950" indent="-28575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2pPr>
            <a:lvl3pPr marL="11430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3pPr>
            <a:lvl4pPr marL="16002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4pPr>
            <a:lvl5pPr marL="20574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9pPr>
          </a:lstStyle>
          <a:p>
            <a:pPr>
              <a:lnSpc>
                <a:spcPct val="90000"/>
              </a:lnSpc>
              <a:buFont typeface="Arial" pitchFamily="34" charset="0"/>
              <a:buNone/>
            </a:pPr>
            <a:r>
              <a:rPr kumimoji="0" lang="en-US" sz="1800" b="1"/>
              <a:t>0.00</a:t>
            </a:r>
          </a:p>
        </p:txBody>
      </p:sp>
      <p:sp>
        <p:nvSpPr>
          <p:cNvPr id="43014" name="Text Box 9"/>
          <p:cNvSpPr txBox="1">
            <a:spLocks noChangeArrowheads="1"/>
          </p:cNvSpPr>
          <p:nvPr/>
        </p:nvSpPr>
        <p:spPr bwMode="auto">
          <a:xfrm>
            <a:off x="4308475" y="5146675"/>
            <a:ext cx="508000" cy="217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 marL="457200" indent="-4572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1pPr>
            <a:lvl2pPr marL="742950" indent="-28575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2pPr>
            <a:lvl3pPr marL="11430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3pPr>
            <a:lvl4pPr marL="16002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4pPr>
            <a:lvl5pPr marL="20574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9pPr>
          </a:lstStyle>
          <a:p>
            <a:pPr>
              <a:lnSpc>
                <a:spcPct val="90000"/>
              </a:lnSpc>
              <a:buFont typeface="Arial" pitchFamily="34" charset="0"/>
              <a:buNone/>
            </a:pPr>
            <a:r>
              <a:rPr kumimoji="0" lang="en-US" sz="1800" b="1"/>
              <a:t>0.20</a:t>
            </a:r>
          </a:p>
        </p:txBody>
      </p:sp>
      <p:sp>
        <p:nvSpPr>
          <p:cNvPr id="43015" name="Text Box 10"/>
          <p:cNvSpPr txBox="1">
            <a:spLocks noChangeArrowheads="1"/>
          </p:cNvSpPr>
          <p:nvPr/>
        </p:nvSpPr>
        <p:spPr bwMode="auto">
          <a:xfrm>
            <a:off x="5749925" y="5149850"/>
            <a:ext cx="508000" cy="217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 marL="457200" indent="-4572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1pPr>
            <a:lvl2pPr marL="742950" indent="-28575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2pPr>
            <a:lvl3pPr marL="11430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3pPr>
            <a:lvl4pPr marL="16002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4pPr>
            <a:lvl5pPr marL="20574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9pPr>
          </a:lstStyle>
          <a:p>
            <a:pPr>
              <a:lnSpc>
                <a:spcPct val="90000"/>
              </a:lnSpc>
              <a:buFont typeface="Arial" pitchFamily="34" charset="0"/>
              <a:buNone/>
            </a:pPr>
            <a:r>
              <a:rPr kumimoji="0" lang="en-US" sz="1800" b="1"/>
              <a:t>0.40</a:t>
            </a:r>
          </a:p>
        </p:txBody>
      </p:sp>
      <p:sp>
        <p:nvSpPr>
          <p:cNvPr id="43016" name="Text Box 11"/>
          <p:cNvSpPr txBox="1">
            <a:spLocks noChangeArrowheads="1"/>
          </p:cNvSpPr>
          <p:nvPr/>
        </p:nvSpPr>
        <p:spPr bwMode="auto">
          <a:xfrm>
            <a:off x="7137400" y="5143500"/>
            <a:ext cx="508000" cy="217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 marL="457200" indent="-4572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1pPr>
            <a:lvl2pPr marL="742950" indent="-28575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2pPr>
            <a:lvl3pPr marL="11430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3pPr>
            <a:lvl4pPr marL="16002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4pPr>
            <a:lvl5pPr marL="20574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9pPr>
          </a:lstStyle>
          <a:p>
            <a:pPr>
              <a:lnSpc>
                <a:spcPct val="90000"/>
              </a:lnSpc>
              <a:buFont typeface="Arial" pitchFamily="34" charset="0"/>
              <a:buNone/>
            </a:pPr>
            <a:r>
              <a:rPr kumimoji="0" lang="en-US" sz="1800" b="1"/>
              <a:t>0.80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50" y="1044575"/>
            <a:ext cx="8572500" cy="4767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87" name="Text Box 6"/>
          <p:cNvSpPr txBox="1">
            <a:spLocks noChangeArrowheads="1"/>
          </p:cNvSpPr>
          <p:nvPr/>
        </p:nvSpPr>
        <p:spPr bwMode="auto">
          <a:xfrm>
            <a:off x="334963" y="5000625"/>
            <a:ext cx="3535362" cy="250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 marL="457200" indent="-4572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1pPr>
            <a:lvl2pPr marL="742950" indent="-28575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2pPr>
            <a:lvl3pPr marL="11430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3pPr>
            <a:lvl4pPr marL="16002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4pPr>
            <a:lvl5pPr marL="20574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9pPr>
          </a:lstStyle>
          <a:p>
            <a:pPr>
              <a:lnSpc>
                <a:spcPct val="80000"/>
              </a:lnSpc>
              <a:buFont typeface="Arial" pitchFamily="34" charset="0"/>
              <a:buNone/>
            </a:pPr>
            <a:r>
              <a:rPr kumimoji="0" lang="en-US" sz="2200" b="1"/>
              <a:t>(a) Before exposure to light</a:t>
            </a:r>
            <a:endParaRPr kumimoji="0" lang="en-US" sz="2200" b="1">
              <a:solidFill>
                <a:srgbClr val="563A84"/>
              </a:solidFill>
            </a:endParaRPr>
          </a:p>
        </p:txBody>
      </p:sp>
      <p:sp>
        <p:nvSpPr>
          <p:cNvPr id="16388" name="Text Box 7"/>
          <p:cNvSpPr txBox="1">
            <a:spLocks noChangeArrowheads="1"/>
          </p:cNvSpPr>
          <p:nvPr/>
        </p:nvSpPr>
        <p:spPr bwMode="auto">
          <a:xfrm>
            <a:off x="4813300" y="4975225"/>
            <a:ext cx="4284663" cy="568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 marL="457200" indent="-4572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1pPr>
            <a:lvl2pPr marL="742950" indent="-28575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2pPr>
            <a:lvl3pPr marL="11430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3pPr>
            <a:lvl4pPr marL="16002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4pPr>
            <a:lvl5pPr marL="20574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9pPr>
          </a:lstStyle>
          <a:p>
            <a:pPr>
              <a:lnSpc>
                <a:spcPct val="90000"/>
              </a:lnSpc>
              <a:buFont typeface="Arial" pitchFamily="34" charset="0"/>
              <a:buNone/>
            </a:pPr>
            <a:r>
              <a:rPr kumimoji="0" lang="en-US" sz="2200" b="1"/>
              <a:t>(b) After a week’s exposure to</a:t>
            </a:r>
          </a:p>
          <a:p>
            <a:pPr>
              <a:lnSpc>
                <a:spcPct val="90000"/>
              </a:lnSpc>
              <a:buFont typeface="Arial" pitchFamily="34" charset="0"/>
              <a:buNone/>
            </a:pPr>
            <a:r>
              <a:rPr kumimoji="0" lang="en-US" sz="2200" b="1"/>
              <a:t>      natural daylight</a:t>
            </a:r>
            <a:endParaRPr kumimoji="0" lang="en-US" sz="2200" b="1">
              <a:solidFill>
                <a:srgbClr val="563A84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0500" y="1157288"/>
            <a:ext cx="8534400" cy="2768600"/>
          </a:xfrm>
        </p:spPr>
        <p:txBody>
          <a:bodyPr/>
          <a:lstStyle/>
          <a:p>
            <a:pPr eaLnBrk="1" hangingPunct="1"/>
            <a:r>
              <a:rPr lang="en-US" sz="3000" smtClean="0"/>
              <a:t>Ethylene-insensitive mutants fail to undergo the triple response after exposure to ethylene</a:t>
            </a:r>
          </a:p>
          <a:p>
            <a:pPr eaLnBrk="1" hangingPunct="1"/>
            <a:r>
              <a:rPr lang="en-US" sz="3000" smtClean="0"/>
              <a:t>Other mutants undergo the triple response in air but do not respond to inhibitors of ethylene synthesis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5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0263" y="180975"/>
            <a:ext cx="7481887" cy="6584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5059" name="Text Box 6"/>
          <p:cNvSpPr txBox="1">
            <a:spLocks noChangeArrowheads="1"/>
          </p:cNvSpPr>
          <p:nvPr/>
        </p:nvSpPr>
        <p:spPr bwMode="auto">
          <a:xfrm>
            <a:off x="4992688" y="188913"/>
            <a:ext cx="1316037" cy="250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 marL="457200" indent="-4572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1pPr>
            <a:lvl2pPr marL="742950" indent="-28575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2pPr>
            <a:lvl3pPr marL="11430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3pPr>
            <a:lvl4pPr marL="16002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4pPr>
            <a:lvl5pPr marL="20574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9pPr>
          </a:lstStyle>
          <a:p>
            <a:pPr>
              <a:lnSpc>
                <a:spcPct val="90000"/>
              </a:lnSpc>
              <a:buFont typeface="Arial" pitchFamily="34" charset="0"/>
              <a:buNone/>
            </a:pPr>
            <a:r>
              <a:rPr kumimoji="0" lang="en-US" sz="1800" b="1" i="1"/>
              <a:t>ein</a:t>
            </a:r>
            <a:r>
              <a:rPr kumimoji="0" lang="en-US" sz="1800" b="1"/>
              <a:t> mutant</a:t>
            </a:r>
          </a:p>
        </p:txBody>
      </p:sp>
      <p:sp>
        <p:nvSpPr>
          <p:cNvPr id="45060" name="Text Box 7"/>
          <p:cNvSpPr txBox="1">
            <a:spLocks noChangeArrowheads="1"/>
          </p:cNvSpPr>
          <p:nvPr/>
        </p:nvSpPr>
        <p:spPr bwMode="auto">
          <a:xfrm>
            <a:off x="7031038" y="493713"/>
            <a:ext cx="1316037" cy="250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 marL="457200" indent="-4572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1pPr>
            <a:lvl2pPr marL="742950" indent="-28575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2pPr>
            <a:lvl3pPr marL="11430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3pPr>
            <a:lvl4pPr marL="16002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4pPr>
            <a:lvl5pPr marL="20574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9pPr>
          </a:lstStyle>
          <a:p>
            <a:pPr>
              <a:lnSpc>
                <a:spcPct val="90000"/>
              </a:lnSpc>
              <a:buFont typeface="Arial" pitchFamily="34" charset="0"/>
              <a:buNone/>
            </a:pPr>
            <a:r>
              <a:rPr kumimoji="0" lang="en-US" sz="1800" b="1" i="1"/>
              <a:t>ctr</a:t>
            </a:r>
            <a:r>
              <a:rPr kumimoji="0" lang="en-US" sz="1800" b="1"/>
              <a:t> mutant</a:t>
            </a:r>
          </a:p>
        </p:txBody>
      </p:sp>
      <p:sp>
        <p:nvSpPr>
          <p:cNvPr id="45061" name="Text Box 8"/>
          <p:cNvSpPr txBox="1">
            <a:spLocks noChangeArrowheads="1"/>
          </p:cNvSpPr>
          <p:nvPr/>
        </p:nvSpPr>
        <p:spPr bwMode="auto">
          <a:xfrm>
            <a:off x="882650" y="6313488"/>
            <a:ext cx="1316038" cy="250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 marL="457200" indent="-4572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1pPr>
            <a:lvl2pPr marL="742950" indent="-28575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2pPr>
            <a:lvl3pPr marL="11430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3pPr>
            <a:lvl4pPr marL="16002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4pPr>
            <a:lvl5pPr marL="20574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9pPr>
          </a:lstStyle>
          <a:p>
            <a:pPr>
              <a:lnSpc>
                <a:spcPct val="90000"/>
              </a:lnSpc>
              <a:buFont typeface="Arial" pitchFamily="34" charset="0"/>
              <a:buNone/>
            </a:pPr>
            <a:r>
              <a:rPr kumimoji="0" lang="en-US" sz="1800" b="1"/>
              <a:t>(a)</a:t>
            </a:r>
            <a:r>
              <a:rPr kumimoji="0" lang="en-US" sz="1800" b="1" i="1"/>
              <a:t> ein</a:t>
            </a:r>
            <a:r>
              <a:rPr kumimoji="0" lang="en-US" sz="1800" b="1"/>
              <a:t> mutant</a:t>
            </a:r>
          </a:p>
        </p:txBody>
      </p:sp>
      <p:sp>
        <p:nvSpPr>
          <p:cNvPr id="45062" name="Text Box 9"/>
          <p:cNvSpPr txBox="1">
            <a:spLocks noChangeArrowheads="1"/>
          </p:cNvSpPr>
          <p:nvPr/>
        </p:nvSpPr>
        <p:spPr bwMode="auto">
          <a:xfrm>
            <a:off x="4656138" y="6323013"/>
            <a:ext cx="1595437" cy="250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 marL="457200" indent="-4572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1pPr>
            <a:lvl2pPr marL="742950" indent="-28575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2pPr>
            <a:lvl3pPr marL="11430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3pPr>
            <a:lvl4pPr marL="16002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4pPr>
            <a:lvl5pPr marL="20574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9pPr>
          </a:lstStyle>
          <a:p>
            <a:pPr>
              <a:lnSpc>
                <a:spcPct val="90000"/>
              </a:lnSpc>
              <a:buFont typeface="Arial" pitchFamily="34" charset="0"/>
              <a:buNone/>
            </a:pPr>
            <a:r>
              <a:rPr kumimoji="0" lang="en-US" sz="1800" b="1"/>
              <a:t>(b)</a:t>
            </a:r>
            <a:r>
              <a:rPr kumimoji="0" lang="en-US" sz="1800" b="1" i="1"/>
              <a:t> ctr</a:t>
            </a:r>
            <a:r>
              <a:rPr kumimoji="0" lang="en-US" sz="1800" b="1"/>
              <a:t> mutant</a:t>
            </a:r>
          </a:p>
        </p:txBody>
      </p:sp>
      <p:sp>
        <p:nvSpPr>
          <p:cNvPr id="45063" name="Line 10"/>
          <p:cNvSpPr>
            <a:spLocks noChangeShapeType="1"/>
          </p:cNvSpPr>
          <p:nvPr/>
        </p:nvSpPr>
        <p:spPr bwMode="auto">
          <a:xfrm flipH="1">
            <a:off x="3170238" y="336550"/>
            <a:ext cx="1719262" cy="411163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5064" name="Line 11"/>
          <p:cNvSpPr>
            <a:spLocks noChangeShapeType="1"/>
          </p:cNvSpPr>
          <p:nvPr/>
        </p:nvSpPr>
        <p:spPr bwMode="auto">
          <a:xfrm flipV="1">
            <a:off x="6345238" y="776288"/>
            <a:ext cx="814387" cy="38735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0500" y="1157288"/>
            <a:ext cx="8534400" cy="352425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3000" b="1" smtClean="0"/>
              <a:t>Senescence</a:t>
            </a:r>
          </a:p>
          <a:p>
            <a:pPr eaLnBrk="1" hangingPunct="1"/>
            <a:r>
              <a:rPr lang="en-US" sz="3000" b="1" smtClean="0"/>
              <a:t>Senescence </a:t>
            </a:r>
            <a:r>
              <a:rPr lang="en-US" sz="3000" smtClean="0"/>
              <a:t>is the programmed death of plant cells or organs</a:t>
            </a:r>
          </a:p>
          <a:p>
            <a:pPr eaLnBrk="1" hangingPunct="1"/>
            <a:r>
              <a:rPr lang="en-US" sz="3000" smtClean="0"/>
              <a:t>A burst of ethylene is associated with </a:t>
            </a:r>
            <a:r>
              <a:rPr lang="en-US" sz="3000" b="1" smtClean="0"/>
              <a:t>apoptosis</a:t>
            </a:r>
            <a:r>
              <a:rPr lang="en-US" sz="3000" smtClean="0"/>
              <a:t>, the programmed destruction of cells, organs, or whole plants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6213" y="1157288"/>
            <a:ext cx="8534400" cy="4986337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3000" b="1" smtClean="0"/>
              <a:t>Leaf Abscission</a:t>
            </a:r>
          </a:p>
          <a:p>
            <a:pPr eaLnBrk="1" hangingPunct="1"/>
            <a:r>
              <a:rPr lang="en-US" sz="3000" smtClean="0"/>
              <a:t>A change in the balance of auxin and ethylene controls leaf abscission, the process that occurs in autumn when a leaf falls</a:t>
            </a:r>
          </a:p>
          <a:p>
            <a:pPr eaLnBrk="1" hangingPunct="1">
              <a:buFontTx/>
              <a:buNone/>
            </a:pPr>
            <a:r>
              <a:rPr lang="en-US" sz="3000" b="1" smtClean="0"/>
              <a:t>Fruit Ripening</a:t>
            </a:r>
          </a:p>
          <a:p>
            <a:pPr eaLnBrk="1" hangingPunct="1"/>
            <a:r>
              <a:rPr lang="en-US" sz="3000" smtClean="0"/>
              <a:t>A burst of ethylene production in a fruit triggers the ripening process</a:t>
            </a:r>
          </a:p>
          <a:p>
            <a:pPr eaLnBrk="1" hangingPunct="1"/>
            <a:endParaRPr lang="en-US" sz="3000" smtClean="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30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9900" y="136525"/>
            <a:ext cx="5664200" cy="6584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8131" name="Line 5"/>
          <p:cNvSpPr>
            <a:spLocks noChangeShapeType="1"/>
          </p:cNvSpPr>
          <p:nvPr/>
        </p:nvSpPr>
        <p:spPr bwMode="auto">
          <a:xfrm flipH="1">
            <a:off x="3446463" y="5405438"/>
            <a:ext cx="1350962" cy="512762"/>
          </a:xfrm>
          <a:prstGeom prst="line">
            <a:avLst/>
          </a:prstGeom>
          <a:noFill/>
          <a:ln w="50800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8132" name="Line 6"/>
          <p:cNvSpPr>
            <a:spLocks noChangeShapeType="1"/>
          </p:cNvSpPr>
          <p:nvPr/>
        </p:nvSpPr>
        <p:spPr bwMode="auto">
          <a:xfrm>
            <a:off x="4970463" y="5334000"/>
            <a:ext cx="498475" cy="579438"/>
          </a:xfrm>
          <a:prstGeom prst="line">
            <a:avLst/>
          </a:prstGeom>
          <a:noFill/>
          <a:ln w="50800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8133" name="Text Box 8"/>
          <p:cNvSpPr txBox="1">
            <a:spLocks noChangeArrowheads="1"/>
          </p:cNvSpPr>
          <p:nvPr/>
        </p:nvSpPr>
        <p:spPr bwMode="auto">
          <a:xfrm>
            <a:off x="6626225" y="2230438"/>
            <a:ext cx="1316038" cy="17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 marL="457200" indent="-4572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1pPr>
            <a:lvl2pPr marL="742950" indent="-28575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2pPr>
            <a:lvl3pPr marL="11430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3pPr>
            <a:lvl4pPr marL="16002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4pPr>
            <a:lvl5pPr marL="20574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9pPr>
          </a:lstStyle>
          <a:p>
            <a:pPr>
              <a:lnSpc>
                <a:spcPct val="90000"/>
              </a:lnSpc>
              <a:buFont typeface="Arial" pitchFamily="34" charset="0"/>
              <a:buNone/>
            </a:pPr>
            <a:r>
              <a:rPr kumimoji="0" lang="en-US" sz="1500" b="1"/>
              <a:t>0.5 mm</a:t>
            </a:r>
          </a:p>
        </p:txBody>
      </p:sp>
      <p:sp>
        <p:nvSpPr>
          <p:cNvPr id="48134" name="Text Box 9"/>
          <p:cNvSpPr txBox="1">
            <a:spLocks noChangeArrowheads="1"/>
          </p:cNvSpPr>
          <p:nvPr/>
        </p:nvSpPr>
        <p:spPr bwMode="auto">
          <a:xfrm>
            <a:off x="2906713" y="5935663"/>
            <a:ext cx="1511300" cy="204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 marL="457200" indent="-4572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1pPr>
            <a:lvl2pPr marL="742950" indent="-28575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2pPr>
            <a:lvl3pPr marL="11430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3pPr>
            <a:lvl4pPr marL="16002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4pPr>
            <a:lvl5pPr marL="20574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9pPr>
          </a:lstStyle>
          <a:p>
            <a:pPr>
              <a:lnSpc>
                <a:spcPct val="90000"/>
              </a:lnSpc>
              <a:buFont typeface="Arial" pitchFamily="34" charset="0"/>
              <a:buNone/>
            </a:pPr>
            <a:r>
              <a:rPr kumimoji="0" lang="en-US" sz="1500" b="1"/>
              <a:t>Protective layer</a:t>
            </a:r>
          </a:p>
        </p:txBody>
      </p:sp>
      <p:sp>
        <p:nvSpPr>
          <p:cNvPr id="48135" name="Line 10"/>
          <p:cNvSpPr>
            <a:spLocks noChangeShapeType="1"/>
          </p:cNvSpPr>
          <p:nvPr/>
        </p:nvSpPr>
        <p:spPr bwMode="auto">
          <a:xfrm>
            <a:off x="6527800" y="2413000"/>
            <a:ext cx="0" cy="109538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8136" name="Line 11"/>
          <p:cNvSpPr>
            <a:spLocks noChangeShapeType="1"/>
          </p:cNvSpPr>
          <p:nvPr/>
        </p:nvSpPr>
        <p:spPr bwMode="auto">
          <a:xfrm>
            <a:off x="7358063" y="2403475"/>
            <a:ext cx="0" cy="109538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8137" name="Line 12"/>
          <p:cNvSpPr>
            <a:spLocks noChangeShapeType="1"/>
          </p:cNvSpPr>
          <p:nvPr/>
        </p:nvSpPr>
        <p:spPr bwMode="auto">
          <a:xfrm>
            <a:off x="6523038" y="2463800"/>
            <a:ext cx="830262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8138" name="Text Box 13"/>
          <p:cNvSpPr txBox="1">
            <a:spLocks noChangeArrowheads="1"/>
          </p:cNvSpPr>
          <p:nvPr/>
        </p:nvSpPr>
        <p:spPr bwMode="auto">
          <a:xfrm>
            <a:off x="3308350" y="6343650"/>
            <a:ext cx="503238" cy="204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 marL="457200" indent="-4572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1pPr>
            <a:lvl2pPr marL="742950" indent="-28575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2pPr>
            <a:lvl3pPr marL="11430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3pPr>
            <a:lvl4pPr marL="16002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4pPr>
            <a:lvl5pPr marL="20574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9pPr>
          </a:lstStyle>
          <a:p>
            <a:pPr>
              <a:lnSpc>
                <a:spcPct val="90000"/>
              </a:lnSpc>
              <a:buFont typeface="Arial" pitchFamily="34" charset="0"/>
              <a:buNone/>
            </a:pPr>
            <a:r>
              <a:rPr kumimoji="0" lang="en-US" sz="1500" b="1"/>
              <a:t>Stem</a:t>
            </a:r>
          </a:p>
        </p:txBody>
      </p:sp>
      <p:sp>
        <p:nvSpPr>
          <p:cNvPr id="48139" name="Text Box 14"/>
          <p:cNvSpPr txBox="1">
            <a:spLocks noChangeArrowheads="1"/>
          </p:cNvSpPr>
          <p:nvPr/>
        </p:nvSpPr>
        <p:spPr bwMode="auto">
          <a:xfrm>
            <a:off x="4892675" y="5938838"/>
            <a:ext cx="1511300" cy="204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 marL="457200" indent="-4572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1pPr>
            <a:lvl2pPr marL="742950" indent="-28575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2pPr>
            <a:lvl3pPr marL="11430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3pPr>
            <a:lvl4pPr marL="16002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4pPr>
            <a:lvl5pPr marL="20574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9pPr>
          </a:lstStyle>
          <a:p>
            <a:pPr>
              <a:lnSpc>
                <a:spcPct val="90000"/>
              </a:lnSpc>
              <a:buFont typeface="Arial" pitchFamily="34" charset="0"/>
              <a:buNone/>
            </a:pPr>
            <a:r>
              <a:rPr kumimoji="0" lang="en-US" sz="1500" b="1"/>
              <a:t>Abscission layer</a:t>
            </a:r>
          </a:p>
        </p:txBody>
      </p:sp>
      <p:sp>
        <p:nvSpPr>
          <p:cNvPr id="48140" name="Text Box 15"/>
          <p:cNvSpPr txBox="1">
            <a:spLocks noChangeArrowheads="1"/>
          </p:cNvSpPr>
          <p:nvPr/>
        </p:nvSpPr>
        <p:spPr bwMode="auto">
          <a:xfrm>
            <a:off x="5713413" y="6354763"/>
            <a:ext cx="811212" cy="204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 marL="457200" indent="-4572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1pPr>
            <a:lvl2pPr marL="742950" indent="-28575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2pPr>
            <a:lvl3pPr marL="11430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3pPr>
            <a:lvl4pPr marL="16002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4pPr>
            <a:lvl5pPr marL="20574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9pPr>
          </a:lstStyle>
          <a:p>
            <a:pPr>
              <a:lnSpc>
                <a:spcPct val="90000"/>
              </a:lnSpc>
              <a:buFont typeface="Arial" pitchFamily="34" charset="0"/>
              <a:buNone/>
            </a:pPr>
            <a:r>
              <a:rPr kumimoji="0" lang="en-US" sz="1500" b="1"/>
              <a:t>Petiole</a:t>
            </a:r>
          </a:p>
        </p:txBody>
      </p:sp>
      <p:sp>
        <p:nvSpPr>
          <p:cNvPr id="48141" name="AutoShape 16"/>
          <p:cNvSpPr>
            <a:spLocks/>
          </p:cNvSpPr>
          <p:nvPr/>
        </p:nvSpPr>
        <p:spPr bwMode="auto">
          <a:xfrm rot="5429388">
            <a:off x="3449638" y="5173662"/>
            <a:ext cx="215900" cy="2092325"/>
          </a:xfrm>
          <a:prstGeom prst="rightBrace">
            <a:avLst>
              <a:gd name="adj1" fmla="val 80760"/>
              <a:gd name="adj2" fmla="val 50000"/>
            </a:avLst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8142" name="AutoShape 17"/>
          <p:cNvSpPr>
            <a:spLocks/>
          </p:cNvSpPr>
          <p:nvPr/>
        </p:nvSpPr>
        <p:spPr bwMode="auto">
          <a:xfrm rot="5400000">
            <a:off x="5903119" y="4914106"/>
            <a:ext cx="219075" cy="2614613"/>
          </a:xfrm>
          <a:prstGeom prst="rightBrace">
            <a:avLst>
              <a:gd name="adj1" fmla="val 99457"/>
              <a:gd name="adj2" fmla="val 50208"/>
            </a:avLst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8143" name="Line 18"/>
          <p:cNvSpPr>
            <a:spLocks noChangeShapeType="1"/>
          </p:cNvSpPr>
          <p:nvPr/>
        </p:nvSpPr>
        <p:spPr bwMode="auto">
          <a:xfrm flipH="1">
            <a:off x="3436938" y="5405438"/>
            <a:ext cx="1350962" cy="512762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8144" name="Line 19"/>
          <p:cNvSpPr>
            <a:spLocks noChangeShapeType="1"/>
          </p:cNvSpPr>
          <p:nvPr/>
        </p:nvSpPr>
        <p:spPr bwMode="auto">
          <a:xfrm>
            <a:off x="4970463" y="5334000"/>
            <a:ext cx="498475" cy="579438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ChangeArrowheads="1"/>
          </p:cNvSpPr>
          <p:nvPr>
            <p:ph type="title"/>
          </p:nvPr>
        </p:nvSpPr>
        <p:spPr>
          <a:xfrm>
            <a:off x="133350" y="76200"/>
            <a:ext cx="8534400" cy="508000"/>
          </a:xfrm>
        </p:spPr>
        <p:txBody>
          <a:bodyPr/>
          <a:lstStyle/>
          <a:p>
            <a:pPr eaLnBrk="1" hangingPunct="1"/>
            <a:r>
              <a:rPr lang="en-US" smtClean="0"/>
              <a:t>Responses to light are critical for plant success</a:t>
            </a:r>
          </a:p>
        </p:txBody>
      </p:sp>
      <p:sp>
        <p:nvSpPr>
          <p:cNvPr id="491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00025" y="1157288"/>
            <a:ext cx="8534400" cy="2219325"/>
          </a:xfrm>
        </p:spPr>
        <p:txBody>
          <a:bodyPr/>
          <a:lstStyle/>
          <a:p>
            <a:pPr eaLnBrk="1" hangingPunct="1"/>
            <a:r>
              <a:rPr lang="en-US" sz="3000" smtClean="0"/>
              <a:t>Light cues many key events in plant growth and development</a:t>
            </a:r>
          </a:p>
          <a:p>
            <a:pPr eaLnBrk="1" hangingPunct="1"/>
            <a:r>
              <a:rPr lang="en-US" sz="3000" smtClean="0"/>
              <a:t>Effects of light on plant morphology are called </a:t>
            </a:r>
            <a:r>
              <a:rPr lang="en-US" sz="3000" b="1" smtClean="0"/>
              <a:t>photomorphogenesis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0500" y="1162050"/>
            <a:ext cx="8534400" cy="3889375"/>
          </a:xfrm>
        </p:spPr>
        <p:txBody>
          <a:bodyPr/>
          <a:lstStyle/>
          <a:p>
            <a:pPr eaLnBrk="1" hangingPunct="1"/>
            <a:r>
              <a:rPr lang="en-US" sz="3000" smtClean="0"/>
              <a:t>Plants detect not only presence of light but also its direction, intensity, and wavelength (color)</a:t>
            </a:r>
          </a:p>
          <a:p>
            <a:pPr eaLnBrk="1" hangingPunct="1"/>
            <a:r>
              <a:rPr lang="en-US" sz="3000" smtClean="0"/>
              <a:t>A graph called an </a:t>
            </a:r>
            <a:r>
              <a:rPr lang="en-US" sz="3000" b="1" smtClean="0"/>
              <a:t>action spectrum </a:t>
            </a:r>
            <a:r>
              <a:rPr lang="en-US" sz="3000" smtClean="0"/>
              <a:t>depicts relative response of a process to different wavelengths</a:t>
            </a:r>
          </a:p>
          <a:p>
            <a:pPr eaLnBrk="1" hangingPunct="1"/>
            <a:r>
              <a:rPr lang="en-US" sz="3000" smtClean="0"/>
              <a:t>Action spectra are useful in studying any process that depends on light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0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7400" y="136525"/>
            <a:ext cx="5029200" cy="6584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03" name="Text Box 5"/>
          <p:cNvSpPr txBox="1">
            <a:spLocks noChangeArrowheads="1"/>
          </p:cNvSpPr>
          <p:nvPr/>
        </p:nvSpPr>
        <p:spPr bwMode="auto">
          <a:xfrm rot="-5400000">
            <a:off x="1246981" y="1362870"/>
            <a:ext cx="2371725" cy="284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1pPr>
            <a:lvl2pPr marL="742950" indent="-28575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2pPr>
            <a:lvl3pPr marL="11430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3pPr>
            <a:lvl4pPr marL="16002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4pPr>
            <a:lvl5pPr marL="20574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9pPr>
          </a:lstStyle>
          <a:p>
            <a:pPr>
              <a:lnSpc>
                <a:spcPct val="90000"/>
              </a:lnSpc>
              <a:buFont typeface="Arial" pitchFamily="34" charset="0"/>
              <a:buNone/>
            </a:pPr>
            <a:r>
              <a:rPr kumimoji="0" lang="en-US" sz="1400" b="1"/>
              <a:t>Phototropic effectiveness</a:t>
            </a:r>
          </a:p>
        </p:txBody>
      </p:sp>
      <p:sp>
        <p:nvSpPr>
          <p:cNvPr id="51204" name="Text Box 7"/>
          <p:cNvSpPr txBox="1">
            <a:spLocks noChangeArrowheads="1"/>
          </p:cNvSpPr>
          <p:nvPr/>
        </p:nvSpPr>
        <p:spPr bwMode="auto">
          <a:xfrm>
            <a:off x="4005263" y="179388"/>
            <a:ext cx="741362" cy="17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 marL="457200" indent="-4572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1pPr>
            <a:lvl2pPr marL="742950" indent="-28575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2pPr>
            <a:lvl3pPr marL="11430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3pPr>
            <a:lvl4pPr marL="16002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4pPr>
            <a:lvl5pPr marL="20574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9pPr>
          </a:lstStyle>
          <a:p>
            <a:pPr>
              <a:lnSpc>
                <a:spcPct val="90000"/>
              </a:lnSpc>
              <a:buFont typeface="Arial" pitchFamily="34" charset="0"/>
              <a:buNone/>
            </a:pPr>
            <a:r>
              <a:rPr kumimoji="0" lang="en-US" sz="1400" b="1"/>
              <a:t>436 nm</a:t>
            </a:r>
          </a:p>
        </p:txBody>
      </p:sp>
      <p:sp>
        <p:nvSpPr>
          <p:cNvPr id="51205" name="Line 8"/>
          <p:cNvSpPr>
            <a:spLocks noChangeShapeType="1"/>
          </p:cNvSpPr>
          <p:nvPr/>
        </p:nvSpPr>
        <p:spPr bwMode="auto">
          <a:xfrm flipV="1">
            <a:off x="3656013" y="260350"/>
            <a:ext cx="311150" cy="3175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1206" name="Text Box 9"/>
          <p:cNvSpPr txBox="1">
            <a:spLocks noChangeArrowheads="1"/>
          </p:cNvSpPr>
          <p:nvPr/>
        </p:nvSpPr>
        <p:spPr bwMode="auto">
          <a:xfrm>
            <a:off x="2608263" y="153988"/>
            <a:ext cx="271462" cy="17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 marL="457200" indent="-4572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1pPr>
            <a:lvl2pPr marL="742950" indent="-28575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2pPr>
            <a:lvl3pPr marL="11430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3pPr>
            <a:lvl4pPr marL="16002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4pPr>
            <a:lvl5pPr marL="20574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9pPr>
          </a:lstStyle>
          <a:p>
            <a:pPr>
              <a:lnSpc>
                <a:spcPct val="90000"/>
              </a:lnSpc>
              <a:buFont typeface="Arial" pitchFamily="34" charset="0"/>
              <a:buNone/>
            </a:pPr>
            <a:r>
              <a:rPr kumimoji="0" lang="en-US" sz="1400" b="1"/>
              <a:t>1.0</a:t>
            </a:r>
          </a:p>
        </p:txBody>
      </p:sp>
      <p:sp>
        <p:nvSpPr>
          <p:cNvPr id="51207" name="Text Box 10"/>
          <p:cNvSpPr txBox="1">
            <a:spLocks noChangeArrowheads="1"/>
          </p:cNvSpPr>
          <p:nvPr/>
        </p:nvSpPr>
        <p:spPr bwMode="auto">
          <a:xfrm>
            <a:off x="2608263" y="714375"/>
            <a:ext cx="271462" cy="17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 marL="457200" indent="-4572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1pPr>
            <a:lvl2pPr marL="742950" indent="-28575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2pPr>
            <a:lvl3pPr marL="11430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3pPr>
            <a:lvl4pPr marL="16002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4pPr>
            <a:lvl5pPr marL="20574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9pPr>
          </a:lstStyle>
          <a:p>
            <a:pPr>
              <a:lnSpc>
                <a:spcPct val="90000"/>
              </a:lnSpc>
              <a:buFont typeface="Arial" pitchFamily="34" charset="0"/>
              <a:buNone/>
            </a:pPr>
            <a:r>
              <a:rPr kumimoji="0" lang="en-US" sz="1400" b="1"/>
              <a:t>0.8</a:t>
            </a:r>
          </a:p>
        </p:txBody>
      </p:sp>
      <p:sp>
        <p:nvSpPr>
          <p:cNvPr id="51208" name="Text Box 11"/>
          <p:cNvSpPr txBox="1">
            <a:spLocks noChangeArrowheads="1"/>
          </p:cNvSpPr>
          <p:nvPr/>
        </p:nvSpPr>
        <p:spPr bwMode="auto">
          <a:xfrm>
            <a:off x="2601913" y="1268413"/>
            <a:ext cx="271462" cy="17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 marL="457200" indent="-4572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1pPr>
            <a:lvl2pPr marL="742950" indent="-28575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2pPr>
            <a:lvl3pPr marL="11430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3pPr>
            <a:lvl4pPr marL="16002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4pPr>
            <a:lvl5pPr marL="20574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9pPr>
          </a:lstStyle>
          <a:p>
            <a:pPr>
              <a:lnSpc>
                <a:spcPct val="90000"/>
              </a:lnSpc>
              <a:buFont typeface="Arial" pitchFamily="34" charset="0"/>
              <a:buNone/>
            </a:pPr>
            <a:r>
              <a:rPr kumimoji="0" lang="en-US" sz="1400" b="1"/>
              <a:t>0.6</a:t>
            </a:r>
          </a:p>
        </p:txBody>
      </p:sp>
      <p:sp>
        <p:nvSpPr>
          <p:cNvPr id="51209" name="Text Box 12"/>
          <p:cNvSpPr txBox="1">
            <a:spLocks noChangeArrowheads="1"/>
          </p:cNvSpPr>
          <p:nvPr/>
        </p:nvSpPr>
        <p:spPr bwMode="auto">
          <a:xfrm>
            <a:off x="2601913" y="1789113"/>
            <a:ext cx="271462" cy="17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 marL="457200" indent="-4572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1pPr>
            <a:lvl2pPr marL="742950" indent="-28575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2pPr>
            <a:lvl3pPr marL="11430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3pPr>
            <a:lvl4pPr marL="16002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4pPr>
            <a:lvl5pPr marL="20574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9pPr>
          </a:lstStyle>
          <a:p>
            <a:pPr>
              <a:lnSpc>
                <a:spcPct val="90000"/>
              </a:lnSpc>
              <a:buFont typeface="Arial" pitchFamily="34" charset="0"/>
              <a:buNone/>
            </a:pPr>
            <a:r>
              <a:rPr kumimoji="0" lang="en-US" sz="1400" b="1"/>
              <a:t>0.4</a:t>
            </a:r>
          </a:p>
        </p:txBody>
      </p:sp>
      <p:sp>
        <p:nvSpPr>
          <p:cNvPr id="51210" name="Text Box 13"/>
          <p:cNvSpPr txBox="1">
            <a:spLocks noChangeArrowheads="1"/>
          </p:cNvSpPr>
          <p:nvPr/>
        </p:nvSpPr>
        <p:spPr bwMode="auto">
          <a:xfrm>
            <a:off x="2603500" y="2339975"/>
            <a:ext cx="271463" cy="17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 marL="457200" indent="-4572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1pPr>
            <a:lvl2pPr marL="742950" indent="-28575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2pPr>
            <a:lvl3pPr marL="11430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3pPr>
            <a:lvl4pPr marL="16002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4pPr>
            <a:lvl5pPr marL="20574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9pPr>
          </a:lstStyle>
          <a:p>
            <a:pPr>
              <a:lnSpc>
                <a:spcPct val="90000"/>
              </a:lnSpc>
              <a:buFont typeface="Arial" pitchFamily="34" charset="0"/>
              <a:buNone/>
            </a:pPr>
            <a:r>
              <a:rPr kumimoji="0" lang="en-US" sz="1400" b="1"/>
              <a:t>0.2</a:t>
            </a:r>
          </a:p>
        </p:txBody>
      </p:sp>
      <p:sp>
        <p:nvSpPr>
          <p:cNvPr id="51211" name="Text Box 14"/>
          <p:cNvSpPr txBox="1">
            <a:spLocks noChangeArrowheads="1"/>
          </p:cNvSpPr>
          <p:nvPr/>
        </p:nvSpPr>
        <p:spPr bwMode="auto">
          <a:xfrm>
            <a:off x="2759075" y="2774950"/>
            <a:ext cx="131763" cy="17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 marL="457200" indent="-4572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1pPr>
            <a:lvl2pPr marL="742950" indent="-28575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2pPr>
            <a:lvl3pPr marL="11430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3pPr>
            <a:lvl4pPr marL="16002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4pPr>
            <a:lvl5pPr marL="20574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9pPr>
          </a:lstStyle>
          <a:p>
            <a:pPr>
              <a:lnSpc>
                <a:spcPct val="90000"/>
              </a:lnSpc>
              <a:buFont typeface="Arial" pitchFamily="34" charset="0"/>
              <a:buNone/>
            </a:pPr>
            <a:r>
              <a:rPr kumimoji="0" lang="en-US" sz="1400" b="1"/>
              <a:t>0</a:t>
            </a:r>
          </a:p>
        </p:txBody>
      </p:sp>
      <p:sp>
        <p:nvSpPr>
          <p:cNvPr id="51212" name="Text Box 15"/>
          <p:cNvSpPr txBox="1">
            <a:spLocks noChangeArrowheads="1"/>
          </p:cNvSpPr>
          <p:nvPr/>
        </p:nvSpPr>
        <p:spPr bwMode="auto">
          <a:xfrm>
            <a:off x="3016250" y="2935288"/>
            <a:ext cx="296863" cy="198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 marL="457200" indent="-4572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1pPr>
            <a:lvl2pPr marL="742950" indent="-28575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2pPr>
            <a:lvl3pPr marL="11430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3pPr>
            <a:lvl4pPr marL="16002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4pPr>
            <a:lvl5pPr marL="20574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9pPr>
          </a:lstStyle>
          <a:p>
            <a:pPr>
              <a:lnSpc>
                <a:spcPct val="90000"/>
              </a:lnSpc>
              <a:buFont typeface="Arial" pitchFamily="34" charset="0"/>
              <a:buNone/>
            </a:pPr>
            <a:r>
              <a:rPr kumimoji="0" lang="en-US" sz="1400" b="1"/>
              <a:t>400</a:t>
            </a:r>
          </a:p>
        </p:txBody>
      </p:sp>
      <p:sp>
        <p:nvSpPr>
          <p:cNvPr id="51213" name="Text Box 16"/>
          <p:cNvSpPr txBox="1">
            <a:spLocks noChangeArrowheads="1"/>
          </p:cNvSpPr>
          <p:nvPr/>
        </p:nvSpPr>
        <p:spPr bwMode="auto">
          <a:xfrm>
            <a:off x="3549650" y="2940050"/>
            <a:ext cx="296863" cy="19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 marL="457200" indent="-4572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1pPr>
            <a:lvl2pPr marL="742950" indent="-28575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2pPr>
            <a:lvl3pPr marL="11430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3pPr>
            <a:lvl4pPr marL="16002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4pPr>
            <a:lvl5pPr marL="20574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9pPr>
          </a:lstStyle>
          <a:p>
            <a:pPr>
              <a:lnSpc>
                <a:spcPct val="90000"/>
              </a:lnSpc>
              <a:buFont typeface="Arial" pitchFamily="34" charset="0"/>
              <a:buNone/>
            </a:pPr>
            <a:r>
              <a:rPr kumimoji="0" lang="en-US" sz="1400" b="1"/>
              <a:t>450</a:t>
            </a:r>
          </a:p>
        </p:txBody>
      </p:sp>
      <p:sp>
        <p:nvSpPr>
          <p:cNvPr id="51214" name="Text Box 17"/>
          <p:cNvSpPr txBox="1">
            <a:spLocks noChangeArrowheads="1"/>
          </p:cNvSpPr>
          <p:nvPr/>
        </p:nvSpPr>
        <p:spPr bwMode="auto">
          <a:xfrm>
            <a:off x="4100513" y="2930525"/>
            <a:ext cx="296862" cy="19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 marL="457200" indent="-4572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1pPr>
            <a:lvl2pPr marL="742950" indent="-28575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2pPr>
            <a:lvl3pPr marL="11430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3pPr>
            <a:lvl4pPr marL="16002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4pPr>
            <a:lvl5pPr marL="20574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9pPr>
          </a:lstStyle>
          <a:p>
            <a:pPr>
              <a:lnSpc>
                <a:spcPct val="90000"/>
              </a:lnSpc>
              <a:buFont typeface="Arial" pitchFamily="34" charset="0"/>
              <a:buNone/>
            </a:pPr>
            <a:r>
              <a:rPr kumimoji="0" lang="en-US" sz="1400" b="1"/>
              <a:t>500</a:t>
            </a:r>
          </a:p>
        </p:txBody>
      </p:sp>
      <p:sp>
        <p:nvSpPr>
          <p:cNvPr id="51215" name="Text Box 18"/>
          <p:cNvSpPr txBox="1">
            <a:spLocks noChangeArrowheads="1"/>
          </p:cNvSpPr>
          <p:nvPr/>
        </p:nvSpPr>
        <p:spPr bwMode="auto">
          <a:xfrm>
            <a:off x="4657725" y="2935288"/>
            <a:ext cx="296863" cy="198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 marL="457200" indent="-4572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1pPr>
            <a:lvl2pPr marL="742950" indent="-28575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2pPr>
            <a:lvl3pPr marL="11430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3pPr>
            <a:lvl4pPr marL="16002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4pPr>
            <a:lvl5pPr marL="20574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9pPr>
          </a:lstStyle>
          <a:p>
            <a:pPr>
              <a:lnSpc>
                <a:spcPct val="90000"/>
              </a:lnSpc>
              <a:buFont typeface="Arial" pitchFamily="34" charset="0"/>
              <a:buNone/>
            </a:pPr>
            <a:r>
              <a:rPr kumimoji="0" lang="en-US" sz="1400" b="1"/>
              <a:t>550</a:t>
            </a:r>
          </a:p>
        </p:txBody>
      </p:sp>
      <p:sp>
        <p:nvSpPr>
          <p:cNvPr id="51216" name="Text Box 19"/>
          <p:cNvSpPr txBox="1">
            <a:spLocks noChangeArrowheads="1"/>
          </p:cNvSpPr>
          <p:nvPr/>
        </p:nvSpPr>
        <p:spPr bwMode="auto">
          <a:xfrm>
            <a:off x="5197475" y="2944813"/>
            <a:ext cx="296863" cy="198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 marL="457200" indent="-4572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1pPr>
            <a:lvl2pPr marL="742950" indent="-28575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2pPr>
            <a:lvl3pPr marL="11430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3pPr>
            <a:lvl4pPr marL="16002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4pPr>
            <a:lvl5pPr marL="20574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9pPr>
          </a:lstStyle>
          <a:p>
            <a:pPr>
              <a:lnSpc>
                <a:spcPct val="90000"/>
              </a:lnSpc>
              <a:buFont typeface="Arial" pitchFamily="34" charset="0"/>
              <a:buNone/>
            </a:pPr>
            <a:r>
              <a:rPr kumimoji="0" lang="en-US" sz="1400" b="1"/>
              <a:t>600</a:t>
            </a:r>
          </a:p>
        </p:txBody>
      </p:sp>
      <p:sp>
        <p:nvSpPr>
          <p:cNvPr id="51217" name="Text Box 20"/>
          <p:cNvSpPr txBox="1">
            <a:spLocks noChangeArrowheads="1"/>
          </p:cNvSpPr>
          <p:nvPr/>
        </p:nvSpPr>
        <p:spPr bwMode="auto">
          <a:xfrm>
            <a:off x="5734050" y="2940050"/>
            <a:ext cx="296863" cy="19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 marL="457200" indent="-4572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1pPr>
            <a:lvl2pPr marL="742950" indent="-28575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2pPr>
            <a:lvl3pPr marL="11430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3pPr>
            <a:lvl4pPr marL="16002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4pPr>
            <a:lvl5pPr marL="20574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9pPr>
          </a:lstStyle>
          <a:p>
            <a:pPr>
              <a:lnSpc>
                <a:spcPct val="90000"/>
              </a:lnSpc>
              <a:buFont typeface="Arial" pitchFamily="34" charset="0"/>
              <a:buNone/>
            </a:pPr>
            <a:r>
              <a:rPr kumimoji="0" lang="en-US" sz="1400" b="1"/>
              <a:t>650</a:t>
            </a:r>
          </a:p>
        </p:txBody>
      </p:sp>
      <p:sp>
        <p:nvSpPr>
          <p:cNvPr id="51218" name="Text Box 21"/>
          <p:cNvSpPr txBox="1">
            <a:spLocks noChangeArrowheads="1"/>
          </p:cNvSpPr>
          <p:nvPr/>
        </p:nvSpPr>
        <p:spPr bwMode="auto">
          <a:xfrm>
            <a:off x="6267450" y="2940050"/>
            <a:ext cx="296863" cy="19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 marL="457200" indent="-4572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1pPr>
            <a:lvl2pPr marL="742950" indent="-28575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2pPr>
            <a:lvl3pPr marL="11430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3pPr>
            <a:lvl4pPr marL="16002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4pPr>
            <a:lvl5pPr marL="20574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9pPr>
          </a:lstStyle>
          <a:p>
            <a:pPr>
              <a:lnSpc>
                <a:spcPct val="90000"/>
              </a:lnSpc>
              <a:buFont typeface="Arial" pitchFamily="34" charset="0"/>
              <a:buNone/>
            </a:pPr>
            <a:r>
              <a:rPr kumimoji="0" lang="en-US" sz="1400" b="1"/>
              <a:t>700</a:t>
            </a:r>
          </a:p>
        </p:txBody>
      </p:sp>
      <p:sp>
        <p:nvSpPr>
          <p:cNvPr id="51219" name="Text Box 22"/>
          <p:cNvSpPr txBox="1">
            <a:spLocks noChangeArrowheads="1"/>
          </p:cNvSpPr>
          <p:nvPr/>
        </p:nvSpPr>
        <p:spPr bwMode="auto">
          <a:xfrm>
            <a:off x="4229100" y="3316288"/>
            <a:ext cx="1460500" cy="193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 marL="457200" indent="-4572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1pPr>
            <a:lvl2pPr marL="742950" indent="-28575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2pPr>
            <a:lvl3pPr marL="11430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3pPr>
            <a:lvl4pPr marL="16002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4pPr>
            <a:lvl5pPr marL="20574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9pPr>
          </a:lstStyle>
          <a:p>
            <a:pPr>
              <a:lnSpc>
                <a:spcPct val="90000"/>
              </a:lnSpc>
              <a:buFont typeface="Arial" pitchFamily="34" charset="0"/>
              <a:buNone/>
            </a:pPr>
            <a:r>
              <a:rPr kumimoji="0" lang="en-US" sz="1400" b="1"/>
              <a:t>Wavelength (nm)</a:t>
            </a:r>
          </a:p>
        </p:txBody>
      </p:sp>
      <p:sp>
        <p:nvSpPr>
          <p:cNvPr id="51220" name="Text Box 23"/>
          <p:cNvSpPr txBox="1">
            <a:spLocks noChangeArrowheads="1"/>
          </p:cNvSpPr>
          <p:nvPr/>
        </p:nvSpPr>
        <p:spPr bwMode="auto">
          <a:xfrm>
            <a:off x="2105025" y="3713163"/>
            <a:ext cx="4159250" cy="287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 marL="457200" indent="-4572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1pPr>
            <a:lvl2pPr marL="742950" indent="-28575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2pPr>
            <a:lvl3pPr marL="11430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3pPr>
            <a:lvl4pPr marL="16002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4pPr>
            <a:lvl5pPr marL="20574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9pPr>
          </a:lstStyle>
          <a:p>
            <a:pPr>
              <a:lnSpc>
                <a:spcPct val="90000"/>
              </a:lnSpc>
              <a:buFont typeface="Arial" pitchFamily="34" charset="0"/>
              <a:buNone/>
            </a:pPr>
            <a:r>
              <a:rPr kumimoji="0" lang="en-US" sz="1400" b="1"/>
              <a:t>(a) Action spectrum for blue-light phototropism</a:t>
            </a:r>
          </a:p>
        </p:txBody>
      </p:sp>
      <p:sp>
        <p:nvSpPr>
          <p:cNvPr id="51221" name="Text Box 24"/>
          <p:cNvSpPr txBox="1">
            <a:spLocks noChangeArrowheads="1"/>
          </p:cNvSpPr>
          <p:nvPr/>
        </p:nvSpPr>
        <p:spPr bwMode="auto">
          <a:xfrm>
            <a:off x="2473325" y="4221163"/>
            <a:ext cx="622300" cy="223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 marL="457200" indent="-4572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1pPr>
            <a:lvl2pPr marL="742950" indent="-28575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2pPr>
            <a:lvl3pPr marL="11430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3pPr>
            <a:lvl4pPr marL="16002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4pPr>
            <a:lvl5pPr marL="20574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9pPr>
          </a:lstStyle>
          <a:p>
            <a:pPr>
              <a:lnSpc>
                <a:spcPct val="90000"/>
              </a:lnSpc>
              <a:buFont typeface="Arial" pitchFamily="34" charset="0"/>
              <a:buNone/>
            </a:pPr>
            <a:r>
              <a:rPr kumimoji="0" lang="en-US" sz="1400" b="1"/>
              <a:t>Light</a:t>
            </a:r>
          </a:p>
        </p:txBody>
      </p:sp>
      <p:sp>
        <p:nvSpPr>
          <p:cNvPr id="51222" name="Text Box 25"/>
          <p:cNvSpPr txBox="1">
            <a:spLocks noChangeArrowheads="1"/>
          </p:cNvSpPr>
          <p:nvPr/>
        </p:nvSpPr>
        <p:spPr bwMode="auto">
          <a:xfrm>
            <a:off x="2143125" y="4926013"/>
            <a:ext cx="1136650" cy="223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 marL="457200" indent="-4572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1pPr>
            <a:lvl2pPr marL="742950" indent="-28575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2pPr>
            <a:lvl3pPr marL="11430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3pPr>
            <a:lvl4pPr marL="16002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4pPr>
            <a:lvl5pPr marL="20574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9pPr>
          </a:lstStyle>
          <a:p>
            <a:pPr>
              <a:lnSpc>
                <a:spcPct val="90000"/>
              </a:lnSpc>
              <a:buFont typeface="Arial" pitchFamily="34" charset="0"/>
              <a:buNone/>
            </a:pPr>
            <a:r>
              <a:rPr kumimoji="0" lang="en-US" sz="1400" b="1"/>
              <a:t>Time = 0 min</a:t>
            </a:r>
          </a:p>
        </p:txBody>
      </p:sp>
      <p:sp>
        <p:nvSpPr>
          <p:cNvPr id="51223" name="Text Box 26"/>
          <p:cNvSpPr txBox="1">
            <a:spLocks noChangeArrowheads="1"/>
          </p:cNvSpPr>
          <p:nvPr/>
        </p:nvSpPr>
        <p:spPr bwMode="auto">
          <a:xfrm>
            <a:off x="2181225" y="5834063"/>
            <a:ext cx="1238250" cy="230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 marL="457200" indent="-4572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1pPr>
            <a:lvl2pPr marL="742950" indent="-28575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2pPr>
            <a:lvl3pPr marL="11430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3pPr>
            <a:lvl4pPr marL="16002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4pPr>
            <a:lvl5pPr marL="20574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9pPr>
          </a:lstStyle>
          <a:p>
            <a:pPr>
              <a:lnSpc>
                <a:spcPct val="90000"/>
              </a:lnSpc>
              <a:buFont typeface="Arial" pitchFamily="34" charset="0"/>
              <a:buNone/>
            </a:pPr>
            <a:r>
              <a:rPr kumimoji="0" lang="en-US" sz="1400" b="1"/>
              <a:t>Time = 90 min</a:t>
            </a:r>
          </a:p>
        </p:txBody>
      </p:sp>
      <p:sp>
        <p:nvSpPr>
          <p:cNvPr id="51224" name="Text Box 27"/>
          <p:cNvSpPr txBox="1">
            <a:spLocks noChangeArrowheads="1"/>
          </p:cNvSpPr>
          <p:nvPr/>
        </p:nvSpPr>
        <p:spPr bwMode="auto">
          <a:xfrm>
            <a:off x="2098675" y="6335713"/>
            <a:ext cx="4159250" cy="192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 marL="457200" indent="-4572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1pPr>
            <a:lvl2pPr marL="742950" indent="-28575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2pPr>
            <a:lvl3pPr marL="11430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3pPr>
            <a:lvl4pPr marL="16002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4pPr>
            <a:lvl5pPr marL="20574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9pPr>
          </a:lstStyle>
          <a:p>
            <a:pPr>
              <a:lnSpc>
                <a:spcPct val="90000"/>
              </a:lnSpc>
              <a:buFont typeface="Arial" pitchFamily="34" charset="0"/>
              <a:buNone/>
            </a:pPr>
            <a:r>
              <a:rPr kumimoji="0" lang="en-US" sz="1400" b="1"/>
              <a:t>(b) Coleoptile response to light colors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04788" y="995363"/>
            <a:ext cx="8534400" cy="5608637"/>
          </a:xfrm>
        </p:spPr>
        <p:txBody>
          <a:bodyPr/>
          <a:lstStyle/>
          <a:p>
            <a:pPr eaLnBrk="1" hangingPunct="1"/>
            <a:r>
              <a:rPr lang="en-US" sz="3000" smtClean="0"/>
              <a:t>There are two major classes of light receptors: </a:t>
            </a:r>
            <a:r>
              <a:rPr lang="en-US" sz="3000" b="1" smtClean="0"/>
              <a:t>blue-light photoreceptors </a:t>
            </a:r>
            <a:r>
              <a:rPr lang="en-US" sz="3000" smtClean="0"/>
              <a:t>and </a:t>
            </a:r>
            <a:r>
              <a:rPr lang="en-US" sz="3000" b="1" smtClean="0"/>
              <a:t>phytochromes</a:t>
            </a:r>
          </a:p>
          <a:p>
            <a:pPr eaLnBrk="1" hangingPunct="1"/>
            <a:r>
              <a:rPr lang="en-US" sz="3000" smtClean="0"/>
              <a:t>Various blue-light photoreceptors control hypocotyl elongation, stomatal opening, and phototropism</a:t>
            </a:r>
          </a:p>
          <a:p>
            <a:pPr eaLnBrk="1" hangingPunct="1"/>
            <a:r>
              <a:rPr lang="en-US" sz="3000" smtClean="0"/>
              <a:t>Phytochromes are pigments that regulate many of a plant’s responses to light throughout its life</a:t>
            </a:r>
          </a:p>
          <a:p>
            <a:pPr eaLnBrk="1" hangingPunct="1"/>
            <a:r>
              <a:rPr lang="en-US" sz="3000" smtClean="0"/>
              <a:t>These responses include seed germination and shade avoidance</a:t>
            </a:r>
            <a:endParaRPr lang="en-US" sz="3000" b="1" smtClean="0"/>
          </a:p>
        </p:txBody>
      </p:sp>
      <p:sp>
        <p:nvSpPr>
          <p:cNvPr id="52227" name="Rectangle 2"/>
          <p:cNvSpPr>
            <a:spLocks noGrp="1" noChangeArrowheads="1"/>
          </p:cNvSpPr>
          <p:nvPr>
            <p:ph type="title"/>
          </p:nvPr>
        </p:nvSpPr>
        <p:spPr>
          <a:xfrm>
            <a:off x="133350" y="76200"/>
            <a:ext cx="8534400" cy="503238"/>
          </a:xfrm>
        </p:spPr>
        <p:txBody>
          <a:bodyPr/>
          <a:lstStyle/>
          <a:p>
            <a:pPr eaLnBrk="1" hangingPunct="1"/>
            <a:r>
              <a:rPr lang="en-US" smtClean="0"/>
              <a:t>Blue-Light Photoreceptors</a:t>
            </a:r>
            <a:endParaRPr lang="en-US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 noChangeArrowheads="1"/>
          </p:cNvSpPr>
          <p:nvPr>
            <p:ph type="title"/>
          </p:nvPr>
        </p:nvSpPr>
        <p:spPr>
          <a:xfrm>
            <a:off x="147638" y="76200"/>
            <a:ext cx="8534400" cy="503238"/>
          </a:xfrm>
        </p:spPr>
        <p:txBody>
          <a:bodyPr/>
          <a:lstStyle/>
          <a:p>
            <a:pPr eaLnBrk="1" hangingPunct="1"/>
            <a:r>
              <a:rPr lang="en-US" smtClean="0"/>
              <a:t>Biological Clocks and Circadian Rhythms</a:t>
            </a:r>
            <a:endParaRPr lang="en-US" smtClean="0">
              <a:solidFill>
                <a:schemeClr val="tx1"/>
              </a:solidFill>
            </a:endParaRPr>
          </a:p>
        </p:txBody>
      </p:sp>
      <p:sp>
        <p:nvSpPr>
          <p:cNvPr id="532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0500" y="1162050"/>
            <a:ext cx="8534400" cy="2676525"/>
          </a:xfrm>
        </p:spPr>
        <p:txBody>
          <a:bodyPr/>
          <a:lstStyle/>
          <a:p>
            <a:pPr eaLnBrk="1" hangingPunct="1"/>
            <a:r>
              <a:rPr lang="en-US" sz="3000" smtClean="0"/>
              <a:t>Many plant processes oscillate during the day</a:t>
            </a:r>
          </a:p>
          <a:p>
            <a:pPr eaLnBrk="1" hangingPunct="1"/>
            <a:r>
              <a:rPr lang="en-US" sz="3000" smtClean="0"/>
              <a:t>Many legumes lower their leaves in the evening and raise them in the morning, even when kept under constant light or dark conditions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50" y="650875"/>
            <a:ext cx="8572500" cy="5554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11" name="Text Box 6"/>
          <p:cNvSpPr txBox="1">
            <a:spLocks noChangeArrowheads="1"/>
          </p:cNvSpPr>
          <p:nvPr/>
        </p:nvSpPr>
        <p:spPr bwMode="auto">
          <a:xfrm>
            <a:off x="1112838" y="873125"/>
            <a:ext cx="969962" cy="542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 marL="457200" indent="-4572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1pPr>
            <a:lvl2pPr marL="742950" indent="-28575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2pPr>
            <a:lvl3pPr marL="11430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3pPr>
            <a:lvl4pPr marL="16002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4pPr>
            <a:lvl5pPr marL="20574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9pPr>
          </a:lstStyle>
          <a:p>
            <a:pPr>
              <a:lnSpc>
                <a:spcPct val="90000"/>
              </a:lnSpc>
              <a:buFont typeface="Arial" pitchFamily="34" charset="0"/>
              <a:buNone/>
            </a:pPr>
            <a:r>
              <a:rPr kumimoji="0" lang="en-US" sz="2200" b="1"/>
              <a:t>CELL</a:t>
            </a:r>
          </a:p>
          <a:p>
            <a:pPr>
              <a:lnSpc>
                <a:spcPct val="90000"/>
              </a:lnSpc>
              <a:buFont typeface="Arial" pitchFamily="34" charset="0"/>
              <a:buNone/>
            </a:pPr>
            <a:r>
              <a:rPr kumimoji="0" lang="en-US" sz="2200" b="1"/>
              <a:t>WALL</a:t>
            </a:r>
            <a:endParaRPr kumimoji="0" lang="en-US" sz="2200" b="1">
              <a:solidFill>
                <a:srgbClr val="563A84"/>
              </a:solidFill>
            </a:endParaRPr>
          </a:p>
        </p:txBody>
      </p:sp>
      <p:sp>
        <p:nvSpPr>
          <p:cNvPr id="17412" name="Text Box 7"/>
          <p:cNvSpPr txBox="1">
            <a:spLocks noChangeArrowheads="1"/>
          </p:cNvSpPr>
          <p:nvPr/>
        </p:nvSpPr>
        <p:spPr bwMode="auto">
          <a:xfrm>
            <a:off x="4021138" y="860425"/>
            <a:ext cx="2328862" cy="301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 marL="457200" indent="-4572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1pPr>
            <a:lvl2pPr marL="742950" indent="-28575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2pPr>
            <a:lvl3pPr marL="11430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3pPr>
            <a:lvl4pPr marL="16002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4pPr>
            <a:lvl5pPr marL="20574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9pPr>
          </a:lstStyle>
          <a:p>
            <a:pPr>
              <a:lnSpc>
                <a:spcPct val="90000"/>
              </a:lnSpc>
              <a:buFont typeface="Arial" pitchFamily="34" charset="0"/>
              <a:buNone/>
            </a:pPr>
            <a:r>
              <a:rPr kumimoji="0" lang="en-US" sz="2200" b="1"/>
              <a:t>CYTOPLASM</a:t>
            </a:r>
            <a:endParaRPr kumimoji="0" lang="en-US" sz="2200" b="1">
              <a:solidFill>
                <a:srgbClr val="563A84"/>
              </a:solidFill>
            </a:endParaRPr>
          </a:p>
        </p:txBody>
      </p:sp>
      <p:sp>
        <p:nvSpPr>
          <p:cNvPr id="17413" name="Text Box 8"/>
          <p:cNvSpPr txBox="1">
            <a:spLocks noChangeArrowheads="1"/>
          </p:cNvSpPr>
          <p:nvPr/>
        </p:nvSpPr>
        <p:spPr bwMode="auto">
          <a:xfrm>
            <a:off x="1671638" y="1927225"/>
            <a:ext cx="1643062" cy="301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 marL="457200" indent="-4572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1pPr>
            <a:lvl2pPr marL="742950" indent="-28575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2pPr>
            <a:lvl3pPr marL="11430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3pPr>
            <a:lvl4pPr marL="16002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4pPr>
            <a:lvl5pPr marL="20574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9pPr>
          </a:lstStyle>
          <a:p>
            <a:pPr>
              <a:lnSpc>
                <a:spcPct val="90000"/>
              </a:lnSpc>
              <a:buFont typeface="Arial" pitchFamily="34" charset="0"/>
              <a:buNone/>
            </a:pPr>
            <a:r>
              <a:rPr kumimoji="0" lang="en-US" sz="2200" b="1"/>
              <a:t>Reception</a:t>
            </a:r>
            <a:endParaRPr kumimoji="0" lang="en-US" sz="2200" b="1">
              <a:solidFill>
                <a:srgbClr val="563A84"/>
              </a:solidFill>
            </a:endParaRPr>
          </a:p>
        </p:txBody>
      </p:sp>
      <p:sp>
        <p:nvSpPr>
          <p:cNvPr id="17414" name="Text Box 9"/>
          <p:cNvSpPr txBox="1">
            <a:spLocks noChangeArrowheads="1"/>
          </p:cNvSpPr>
          <p:nvPr/>
        </p:nvSpPr>
        <p:spPr bwMode="auto">
          <a:xfrm>
            <a:off x="4237038" y="1914525"/>
            <a:ext cx="1871662" cy="301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 marL="457200" indent="-4572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1pPr>
            <a:lvl2pPr marL="742950" indent="-28575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2pPr>
            <a:lvl3pPr marL="11430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3pPr>
            <a:lvl4pPr marL="16002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4pPr>
            <a:lvl5pPr marL="20574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9pPr>
          </a:lstStyle>
          <a:p>
            <a:pPr>
              <a:lnSpc>
                <a:spcPct val="90000"/>
              </a:lnSpc>
              <a:buFont typeface="Arial" pitchFamily="34" charset="0"/>
              <a:buNone/>
            </a:pPr>
            <a:r>
              <a:rPr kumimoji="0" lang="en-US" sz="2200" b="1"/>
              <a:t>Transduction</a:t>
            </a:r>
            <a:endParaRPr kumimoji="0" lang="en-US" sz="2200" b="1">
              <a:solidFill>
                <a:srgbClr val="563A84"/>
              </a:solidFill>
            </a:endParaRPr>
          </a:p>
        </p:txBody>
      </p:sp>
      <p:sp>
        <p:nvSpPr>
          <p:cNvPr id="17415" name="Text Box 10"/>
          <p:cNvSpPr txBox="1">
            <a:spLocks noChangeArrowheads="1"/>
          </p:cNvSpPr>
          <p:nvPr/>
        </p:nvSpPr>
        <p:spPr bwMode="auto">
          <a:xfrm>
            <a:off x="7119938" y="1914525"/>
            <a:ext cx="1871662" cy="301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 marL="457200" indent="-4572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1pPr>
            <a:lvl2pPr marL="742950" indent="-28575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2pPr>
            <a:lvl3pPr marL="11430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3pPr>
            <a:lvl4pPr marL="16002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4pPr>
            <a:lvl5pPr marL="20574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9pPr>
          </a:lstStyle>
          <a:p>
            <a:pPr>
              <a:lnSpc>
                <a:spcPct val="90000"/>
              </a:lnSpc>
              <a:buFont typeface="Arial" pitchFamily="34" charset="0"/>
              <a:buNone/>
            </a:pPr>
            <a:r>
              <a:rPr kumimoji="0" lang="en-US" sz="2200" b="1"/>
              <a:t>Response</a:t>
            </a:r>
            <a:endParaRPr kumimoji="0" lang="en-US" sz="2200" b="1">
              <a:solidFill>
                <a:srgbClr val="563A84"/>
              </a:solidFill>
            </a:endParaRPr>
          </a:p>
        </p:txBody>
      </p:sp>
      <p:sp>
        <p:nvSpPr>
          <p:cNvPr id="17416" name="Text Box 11"/>
          <p:cNvSpPr txBox="1">
            <a:spLocks noChangeArrowheads="1"/>
          </p:cNvSpPr>
          <p:nvPr/>
        </p:nvSpPr>
        <p:spPr bwMode="auto">
          <a:xfrm>
            <a:off x="3462338" y="2997200"/>
            <a:ext cx="2849562" cy="301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 marL="457200" indent="-4572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1pPr>
            <a:lvl2pPr marL="742950" indent="-28575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2pPr>
            <a:lvl3pPr marL="11430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3pPr>
            <a:lvl4pPr marL="16002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4pPr>
            <a:lvl5pPr marL="20574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9pPr>
          </a:lstStyle>
          <a:p>
            <a:pPr>
              <a:lnSpc>
                <a:spcPct val="90000"/>
              </a:lnSpc>
              <a:buFont typeface="Arial" pitchFamily="34" charset="0"/>
              <a:buNone/>
            </a:pPr>
            <a:r>
              <a:rPr kumimoji="0" lang="en-US" sz="2200" b="1"/>
              <a:t>Relay proteins and</a:t>
            </a:r>
            <a:endParaRPr kumimoji="0" lang="en-US" sz="2200" b="1">
              <a:solidFill>
                <a:srgbClr val="563A84"/>
              </a:solidFill>
            </a:endParaRPr>
          </a:p>
        </p:txBody>
      </p:sp>
      <p:sp>
        <p:nvSpPr>
          <p:cNvPr id="17417" name="Text Box 12"/>
          <p:cNvSpPr txBox="1">
            <a:spLocks noChangeArrowheads="1"/>
          </p:cNvSpPr>
          <p:nvPr/>
        </p:nvSpPr>
        <p:spPr bwMode="auto">
          <a:xfrm>
            <a:off x="3373438" y="3644900"/>
            <a:ext cx="2849562" cy="301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 marL="457200" indent="-4572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1pPr>
            <a:lvl2pPr marL="742950" indent="-28575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2pPr>
            <a:lvl3pPr marL="11430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3pPr>
            <a:lvl4pPr marL="16002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4pPr>
            <a:lvl5pPr marL="20574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9pPr>
          </a:lstStyle>
          <a:p>
            <a:pPr>
              <a:lnSpc>
                <a:spcPct val="90000"/>
              </a:lnSpc>
              <a:buFont typeface="Arial" pitchFamily="34" charset="0"/>
              <a:buNone/>
            </a:pPr>
            <a:r>
              <a:rPr kumimoji="0" lang="en-US" sz="2200" b="1"/>
              <a:t>second messengers</a:t>
            </a:r>
            <a:endParaRPr kumimoji="0" lang="en-US" sz="2200" b="1">
              <a:solidFill>
                <a:srgbClr val="563A84"/>
              </a:solidFill>
            </a:endParaRPr>
          </a:p>
        </p:txBody>
      </p:sp>
      <p:sp>
        <p:nvSpPr>
          <p:cNvPr id="17418" name="Text Box 13"/>
          <p:cNvSpPr txBox="1">
            <a:spLocks noChangeArrowheads="1"/>
          </p:cNvSpPr>
          <p:nvPr/>
        </p:nvSpPr>
        <p:spPr bwMode="auto">
          <a:xfrm>
            <a:off x="6959600" y="3022600"/>
            <a:ext cx="1477963" cy="936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 marL="457200" indent="-4572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1pPr>
            <a:lvl2pPr marL="742950" indent="-28575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2pPr>
            <a:lvl3pPr marL="11430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3pPr>
            <a:lvl4pPr marL="16002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4pPr>
            <a:lvl5pPr marL="20574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9pPr>
          </a:lstStyle>
          <a:p>
            <a:pPr>
              <a:lnSpc>
                <a:spcPct val="90000"/>
              </a:lnSpc>
              <a:buFont typeface="Arial" pitchFamily="34" charset="0"/>
              <a:buNone/>
            </a:pPr>
            <a:r>
              <a:rPr kumimoji="0" lang="en-US" sz="2200" b="1"/>
              <a:t>Activation</a:t>
            </a:r>
          </a:p>
          <a:p>
            <a:pPr>
              <a:lnSpc>
                <a:spcPct val="90000"/>
              </a:lnSpc>
              <a:buFont typeface="Arial" pitchFamily="34" charset="0"/>
              <a:buNone/>
            </a:pPr>
            <a:r>
              <a:rPr kumimoji="0" lang="en-US" sz="2200" b="1"/>
              <a:t>of cellular</a:t>
            </a:r>
          </a:p>
          <a:p>
            <a:pPr>
              <a:lnSpc>
                <a:spcPct val="90000"/>
              </a:lnSpc>
              <a:buFont typeface="Arial" pitchFamily="34" charset="0"/>
              <a:buNone/>
            </a:pPr>
            <a:r>
              <a:rPr kumimoji="0" lang="en-US" sz="2200" b="1"/>
              <a:t>responses</a:t>
            </a:r>
            <a:endParaRPr kumimoji="0" lang="en-US" sz="2200" b="1">
              <a:solidFill>
                <a:srgbClr val="563A84"/>
              </a:solidFill>
            </a:endParaRPr>
          </a:p>
        </p:txBody>
      </p:sp>
      <p:sp>
        <p:nvSpPr>
          <p:cNvPr id="17419" name="Text Box 14"/>
          <p:cNvSpPr txBox="1">
            <a:spLocks noChangeArrowheads="1"/>
          </p:cNvSpPr>
          <p:nvPr/>
        </p:nvSpPr>
        <p:spPr bwMode="auto">
          <a:xfrm>
            <a:off x="520700" y="4940300"/>
            <a:ext cx="1998663" cy="936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 marL="457200" indent="-4572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1pPr>
            <a:lvl2pPr marL="742950" indent="-28575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2pPr>
            <a:lvl3pPr marL="11430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3pPr>
            <a:lvl4pPr marL="16002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4pPr>
            <a:lvl5pPr marL="20574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9pPr>
          </a:lstStyle>
          <a:p>
            <a:pPr>
              <a:lnSpc>
                <a:spcPct val="90000"/>
              </a:lnSpc>
              <a:buFont typeface="Arial" pitchFamily="34" charset="0"/>
              <a:buNone/>
            </a:pPr>
            <a:r>
              <a:rPr kumimoji="0" lang="en-US" sz="2200" b="1"/>
              <a:t>Hormone or</a:t>
            </a:r>
          </a:p>
          <a:p>
            <a:pPr>
              <a:lnSpc>
                <a:spcPct val="90000"/>
              </a:lnSpc>
              <a:buFont typeface="Arial" pitchFamily="34" charset="0"/>
              <a:buNone/>
            </a:pPr>
            <a:r>
              <a:rPr kumimoji="0" lang="en-US" sz="2200" b="1"/>
              <a:t>environmental </a:t>
            </a:r>
          </a:p>
          <a:p>
            <a:pPr>
              <a:lnSpc>
                <a:spcPct val="90000"/>
              </a:lnSpc>
              <a:buFont typeface="Arial" pitchFamily="34" charset="0"/>
              <a:buNone/>
            </a:pPr>
            <a:r>
              <a:rPr kumimoji="0" lang="en-US" sz="2200" b="1"/>
              <a:t>stimulus</a:t>
            </a:r>
            <a:endParaRPr kumimoji="0" lang="en-US" sz="2200" b="1">
              <a:solidFill>
                <a:srgbClr val="563A84"/>
              </a:solidFill>
            </a:endParaRPr>
          </a:p>
        </p:txBody>
      </p:sp>
      <p:sp>
        <p:nvSpPr>
          <p:cNvPr id="17420" name="Text Box 15"/>
          <p:cNvSpPr txBox="1">
            <a:spLocks noChangeArrowheads="1"/>
          </p:cNvSpPr>
          <p:nvPr/>
        </p:nvSpPr>
        <p:spPr bwMode="auto">
          <a:xfrm>
            <a:off x="1430338" y="4276725"/>
            <a:ext cx="1643062" cy="301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 marL="457200" indent="-4572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1pPr>
            <a:lvl2pPr marL="742950" indent="-28575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2pPr>
            <a:lvl3pPr marL="11430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3pPr>
            <a:lvl4pPr marL="16002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4pPr>
            <a:lvl5pPr marL="20574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9pPr>
          </a:lstStyle>
          <a:p>
            <a:pPr>
              <a:lnSpc>
                <a:spcPct val="90000"/>
              </a:lnSpc>
              <a:buFont typeface="Arial" pitchFamily="34" charset="0"/>
              <a:buNone/>
            </a:pPr>
            <a:r>
              <a:rPr kumimoji="0" lang="en-US" sz="2200" b="1"/>
              <a:t>Receptor</a:t>
            </a:r>
            <a:endParaRPr kumimoji="0" lang="en-US" sz="2200" b="1">
              <a:solidFill>
                <a:srgbClr val="563A84"/>
              </a:solidFill>
            </a:endParaRPr>
          </a:p>
        </p:txBody>
      </p:sp>
      <p:sp>
        <p:nvSpPr>
          <p:cNvPr id="17421" name="Text Box 16"/>
          <p:cNvSpPr txBox="1">
            <a:spLocks noChangeArrowheads="1"/>
          </p:cNvSpPr>
          <p:nvPr/>
        </p:nvSpPr>
        <p:spPr bwMode="auto">
          <a:xfrm>
            <a:off x="4364038" y="5572125"/>
            <a:ext cx="2633662" cy="301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 marL="457200" indent="-4572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1pPr>
            <a:lvl2pPr marL="742950" indent="-28575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2pPr>
            <a:lvl3pPr marL="11430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3pPr>
            <a:lvl4pPr marL="16002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4pPr>
            <a:lvl5pPr marL="20574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9pPr>
          </a:lstStyle>
          <a:p>
            <a:pPr>
              <a:lnSpc>
                <a:spcPct val="90000"/>
              </a:lnSpc>
              <a:buFont typeface="Arial" pitchFamily="34" charset="0"/>
              <a:buNone/>
            </a:pPr>
            <a:r>
              <a:rPr kumimoji="0" lang="en-US" sz="2200" b="1"/>
              <a:t>Plasma membrane</a:t>
            </a:r>
            <a:endParaRPr kumimoji="0" lang="en-US" sz="2200" b="1">
              <a:solidFill>
                <a:srgbClr val="563A84"/>
              </a:solidFill>
            </a:endParaRPr>
          </a:p>
        </p:txBody>
      </p:sp>
      <p:sp>
        <p:nvSpPr>
          <p:cNvPr id="17422" name="Line 17"/>
          <p:cNvSpPr>
            <a:spLocks noChangeShapeType="1"/>
          </p:cNvSpPr>
          <p:nvPr/>
        </p:nvSpPr>
        <p:spPr bwMode="auto">
          <a:xfrm>
            <a:off x="3556000" y="5702300"/>
            <a:ext cx="774700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7423" name="Line 18"/>
          <p:cNvSpPr>
            <a:spLocks noChangeShapeType="1"/>
          </p:cNvSpPr>
          <p:nvPr/>
        </p:nvSpPr>
        <p:spPr bwMode="auto">
          <a:xfrm flipH="1">
            <a:off x="1968500" y="3886200"/>
            <a:ext cx="266700" cy="4064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7424" name="Oval 19"/>
          <p:cNvSpPr>
            <a:spLocks noChangeArrowheads="1"/>
          </p:cNvSpPr>
          <p:nvPr/>
        </p:nvSpPr>
        <p:spPr bwMode="auto">
          <a:xfrm>
            <a:off x="1244600" y="1905000"/>
            <a:ext cx="327025" cy="317500"/>
          </a:xfrm>
          <a:prstGeom prst="ellipse">
            <a:avLst/>
          </a:prstGeom>
          <a:solidFill>
            <a:srgbClr val="0092C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7425" name="Text Box 20"/>
          <p:cNvSpPr txBox="1">
            <a:spLocks noChangeArrowheads="1"/>
          </p:cNvSpPr>
          <p:nvPr/>
        </p:nvSpPr>
        <p:spPr bwMode="auto">
          <a:xfrm>
            <a:off x="1319213" y="1917700"/>
            <a:ext cx="163512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 marL="457200" indent="-4572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1pPr>
            <a:lvl2pPr marL="742950" indent="-28575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2pPr>
            <a:lvl3pPr marL="11430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3pPr>
            <a:lvl4pPr marL="16002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4pPr>
            <a:lvl5pPr marL="20574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9pPr>
          </a:lstStyle>
          <a:p>
            <a:pPr>
              <a:lnSpc>
                <a:spcPct val="90000"/>
              </a:lnSpc>
              <a:buFont typeface="Arial" pitchFamily="34" charset="0"/>
              <a:buNone/>
            </a:pPr>
            <a:r>
              <a:rPr kumimoji="0" lang="en-US" sz="2200" b="1">
                <a:solidFill>
                  <a:schemeClr val="bg1"/>
                </a:solidFill>
              </a:rPr>
              <a:t>1</a:t>
            </a:r>
            <a:endParaRPr kumimoji="0" lang="en-US" sz="2200" b="1">
              <a:solidFill>
                <a:srgbClr val="563A84"/>
              </a:solidFill>
            </a:endParaRPr>
          </a:p>
        </p:txBody>
      </p:sp>
      <p:sp>
        <p:nvSpPr>
          <p:cNvPr id="17426" name="Oval 21"/>
          <p:cNvSpPr>
            <a:spLocks noChangeArrowheads="1"/>
          </p:cNvSpPr>
          <p:nvPr/>
        </p:nvSpPr>
        <p:spPr bwMode="auto">
          <a:xfrm>
            <a:off x="3816350" y="1908175"/>
            <a:ext cx="327025" cy="317500"/>
          </a:xfrm>
          <a:prstGeom prst="ellipse">
            <a:avLst/>
          </a:prstGeom>
          <a:solidFill>
            <a:srgbClr val="0092C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7427" name="Text Box 22"/>
          <p:cNvSpPr txBox="1">
            <a:spLocks noChangeArrowheads="1"/>
          </p:cNvSpPr>
          <p:nvPr/>
        </p:nvSpPr>
        <p:spPr bwMode="auto">
          <a:xfrm>
            <a:off x="3897313" y="1920875"/>
            <a:ext cx="163512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 marL="457200" indent="-4572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1pPr>
            <a:lvl2pPr marL="742950" indent="-28575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2pPr>
            <a:lvl3pPr marL="11430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3pPr>
            <a:lvl4pPr marL="16002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4pPr>
            <a:lvl5pPr marL="20574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9pPr>
          </a:lstStyle>
          <a:p>
            <a:pPr>
              <a:lnSpc>
                <a:spcPct val="90000"/>
              </a:lnSpc>
              <a:buFont typeface="Arial" pitchFamily="34" charset="0"/>
              <a:buNone/>
            </a:pPr>
            <a:r>
              <a:rPr kumimoji="0" lang="en-US" sz="2200" b="1">
                <a:solidFill>
                  <a:schemeClr val="bg1"/>
                </a:solidFill>
              </a:rPr>
              <a:t>2</a:t>
            </a:r>
            <a:endParaRPr kumimoji="0" lang="en-US" sz="2200" b="1">
              <a:solidFill>
                <a:srgbClr val="563A84"/>
              </a:solidFill>
            </a:endParaRPr>
          </a:p>
        </p:txBody>
      </p:sp>
      <p:sp>
        <p:nvSpPr>
          <p:cNvPr id="17428" name="Oval 23"/>
          <p:cNvSpPr>
            <a:spLocks noChangeArrowheads="1"/>
          </p:cNvSpPr>
          <p:nvPr/>
        </p:nvSpPr>
        <p:spPr bwMode="auto">
          <a:xfrm>
            <a:off x="6756400" y="1908175"/>
            <a:ext cx="327025" cy="317500"/>
          </a:xfrm>
          <a:prstGeom prst="ellipse">
            <a:avLst/>
          </a:prstGeom>
          <a:solidFill>
            <a:srgbClr val="0092C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7429" name="Text Box 24"/>
          <p:cNvSpPr txBox="1">
            <a:spLocks noChangeArrowheads="1"/>
          </p:cNvSpPr>
          <p:nvPr/>
        </p:nvSpPr>
        <p:spPr bwMode="auto">
          <a:xfrm>
            <a:off x="6837363" y="1920875"/>
            <a:ext cx="163512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 marL="457200" indent="-4572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1pPr>
            <a:lvl2pPr marL="742950" indent="-28575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2pPr>
            <a:lvl3pPr marL="11430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3pPr>
            <a:lvl4pPr marL="16002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4pPr>
            <a:lvl5pPr marL="20574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9pPr>
          </a:lstStyle>
          <a:p>
            <a:pPr>
              <a:lnSpc>
                <a:spcPct val="90000"/>
              </a:lnSpc>
              <a:buFont typeface="Arial" pitchFamily="34" charset="0"/>
              <a:buNone/>
            </a:pPr>
            <a:r>
              <a:rPr kumimoji="0" lang="en-US" sz="2200" b="1">
                <a:solidFill>
                  <a:schemeClr val="bg1"/>
                </a:solidFill>
              </a:rPr>
              <a:t>3</a:t>
            </a:r>
            <a:endParaRPr kumimoji="0" lang="en-US" sz="2200" b="1">
              <a:solidFill>
                <a:srgbClr val="563A84"/>
              </a:solidFill>
            </a:endParaRPr>
          </a:p>
        </p:txBody>
      </p:sp>
      <p:sp>
        <p:nvSpPr>
          <p:cNvPr id="17430" name="Line 25"/>
          <p:cNvSpPr>
            <a:spLocks noChangeShapeType="1"/>
          </p:cNvSpPr>
          <p:nvPr/>
        </p:nvSpPr>
        <p:spPr bwMode="auto">
          <a:xfrm flipH="1">
            <a:off x="757238" y="4716463"/>
            <a:ext cx="101600" cy="269875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274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038" y="1120775"/>
            <a:ext cx="8542337" cy="4614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4275" name="Text Box 6"/>
          <p:cNvSpPr txBox="1">
            <a:spLocks noChangeArrowheads="1"/>
          </p:cNvSpPr>
          <p:nvPr/>
        </p:nvSpPr>
        <p:spPr bwMode="auto">
          <a:xfrm>
            <a:off x="1839913" y="5238750"/>
            <a:ext cx="1225550" cy="295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 marL="457200" indent="-4572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1pPr>
            <a:lvl2pPr marL="742950" indent="-28575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2pPr>
            <a:lvl3pPr marL="11430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3pPr>
            <a:lvl4pPr marL="16002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4pPr>
            <a:lvl5pPr marL="20574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9pPr>
          </a:lstStyle>
          <a:p>
            <a:pPr>
              <a:lnSpc>
                <a:spcPct val="90000"/>
              </a:lnSpc>
              <a:buFont typeface="Arial" pitchFamily="34" charset="0"/>
              <a:buNone/>
            </a:pPr>
            <a:r>
              <a:rPr kumimoji="0" lang="en-US" sz="2300" b="1"/>
              <a:t>Noon</a:t>
            </a:r>
            <a:endParaRPr kumimoji="0" lang="en-US" sz="2300" b="1">
              <a:solidFill>
                <a:schemeClr val="bg1"/>
              </a:solidFill>
            </a:endParaRPr>
          </a:p>
        </p:txBody>
      </p:sp>
      <p:sp>
        <p:nvSpPr>
          <p:cNvPr id="54276" name="Text Box 7"/>
          <p:cNvSpPr txBox="1">
            <a:spLocks noChangeArrowheads="1"/>
          </p:cNvSpPr>
          <p:nvPr/>
        </p:nvSpPr>
        <p:spPr bwMode="auto">
          <a:xfrm>
            <a:off x="6170613" y="5219700"/>
            <a:ext cx="1225550" cy="295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 marL="457200" indent="-4572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1pPr>
            <a:lvl2pPr marL="742950" indent="-28575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2pPr>
            <a:lvl3pPr marL="11430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3pPr>
            <a:lvl4pPr marL="16002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4pPr>
            <a:lvl5pPr marL="20574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9pPr>
          </a:lstStyle>
          <a:p>
            <a:pPr>
              <a:lnSpc>
                <a:spcPct val="90000"/>
              </a:lnSpc>
              <a:buFont typeface="Arial" pitchFamily="34" charset="0"/>
              <a:buNone/>
            </a:pPr>
            <a:r>
              <a:rPr kumimoji="0" lang="en-US" sz="2300" b="1"/>
              <a:t>Midnight</a:t>
            </a:r>
            <a:endParaRPr kumimoji="0" lang="en-US" sz="2300" b="1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04788" y="1157288"/>
            <a:ext cx="8534400" cy="4346575"/>
          </a:xfrm>
        </p:spPr>
        <p:txBody>
          <a:bodyPr/>
          <a:lstStyle/>
          <a:p>
            <a:pPr eaLnBrk="1" hangingPunct="1"/>
            <a:r>
              <a:rPr lang="en-US" sz="3000" b="1" smtClean="0"/>
              <a:t>Circadian rhythms </a:t>
            </a:r>
            <a:r>
              <a:rPr lang="en-US" sz="3000" smtClean="0"/>
              <a:t>are cycles that are about 24 hours long and are governed by an internal “clock”</a:t>
            </a:r>
          </a:p>
          <a:p>
            <a:pPr eaLnBrk="1" hangingPunct="1"/>
            <a:r>
              <a:rPr lang="en-US" sz="3000" smtClean="0"/>
              <a:t>Circadian rhythms can be entrained to exactly 24 hours by the day/night cycle</a:t>
            </a:r>
          </a:p>
          <a:p>
            <a:pPr eaLnBrk="1" hangingPunct="1"/>
            <a:r>
              <a:rPr lang="en-US" sz="3000" smtClean="0"/>
              <a:t>The clock may depend on synthesis of a protein regulated through feedback control and may be common to all eukaryotes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Grp="1" noChangeArrowheads="1"/>
          </p:cNvSpPr>
          <p:nvPr>
            <p:ph type="title"/>
          </p:nvPr>
        </p:nvSpPr>
        <p:spPr>
          <a:xfrm>
            <a:off x="133350" y="76200"/>
            <a:ext cx="8534400" cy="503238"/>
          </a:xfrm>
        </p:spPr>
        <p:txBody>
          <a:bodyPr/>
          <a:lstStyle/>
          <a:p>
            <a:pPr eaLnBrk="1" hangingPunct="1"/>
            <a:r>
              <a:rPr lang="en-US" smtClean="0"/>
              <a:t>The Effect of Light on the Biological Clock</a:t>
            </a:r>
            <a:endParaRPr lang="en-US" smtClean="0">
              <a:solidFill>
                <a:schemeClr val="tx1"/>
              </a:solidFill>
            </a:endParaRPr>
          </a:p>
        </p:txBody>
      </p:sp>
      <p:sp>
        <p:nvSpPr>
          <p:cNvPr id="563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0500" y="1157288"/>
            <a:ext cx="8534400" cy="1463675"/>
          </a:xfrm>
        </p:spPr>
        <p:txBody>
          <a:bodyPr/>
          <a:lstStyle/>
          <a:p>
            <a:pPr eaLnBrk="1" hangingPunct="1"/>
            <a:r>
              <a:rPr lang="en-US" sz="3000" smtClean="0"/>
              <a:t>Phytochrome conversion marks sunrise and sunset, providing the biological clock with environmental cues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Grp="1" noChangeArrowheads="1"/>
          </p:cNvSpPr>
          <p:nvPr>
            <p:ph type="title"/>
          </p:nvPr>
        </p:nvSpPr>
        <p:spPr>
          <a:xfrm>
            <a:off x="133350" y="76200"/>
            <a:ext cx="8534400" cy="503238"/>
          </a:xfrm>
        </p:spPr>
        <p:txBody>
          <a:bodyPr/>
          <a:lstStyle/>
          <a:p>
            <a:pPr eaLnBrk="1" hangingPunct="1"/>
            <a:r>
              <a:rPr lang="en-US" smtClean="0"/>
              <a:t>Photoperiodism and Responses to Seasons</a:t>
            </a:r>
            <a:endParaRPr lang="en-US" smtClean="0">
              <a:solidFill>
                <a:schemeClr val="tx1"/>
              </a:solidFill>
            </a:endParaRPr>
          </a:p>
        </p:txBody>
      </p:sp>
      <p:sp>
        <p:nvSpPr>
          <p:cNvPr id="573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6213" y="1157288"/>
            <a:ext cx="8534400" cy="2676525"/>
          </a:xfrm>
        </p:spPr>
        <p:txBody>
          <a:bodyPr/>
          <a:lstStyle/>
          <a:p>
            <a:pPr eaLnBrk="1" hangingPunct="1"/>
            <a:r>
              <a:rPr lang="en-US" sz="3000" smtClean="0"/>
              <a:t>Photoperiod, the relative lengths of night and day, is the environmental stimulus plants use most often to detect the time of year</a:t>
            </a:r>
          </a:p>
          <a:p>
            <a:pPr eaLnBrk="1" hangingPunct="1"/>
            <a:r>
              <a:rPr lang="en-US" sz="3000" b="1" smtClean="0"/>
              <a:t>Photoperiodism </a:t>
            </a:r>
            <a:r>
              <a:rPr lang="en-US" sz="3000" smtClean="0"/>
              <a:t>is a physiological response to photoperiod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Grp="1" noChangeArrowheads="1"/>
          </p:cNvSpPr>
          <p:nvPr>
            <p:ph type="title"/>
          </p:nvPr>
        </p:nvSpPr>
        <p:spPr>
          <a:xfrm>
            <a:off x="147638" y="76200"/>
            <a:ext cx="8534400" cy="503238"/>
          </a:xfrm>
        </p:spPr>
        <p:txBody>
          <a:bodyPr/>
          <a:lstStyle/>
          <a:p>
            <a:pPr eaLnBrk="1" hangingPunct="1"/>
            <a:r>
              <a:rPr lang="en-US" i="1" smtClean="0"/>
              <a:t>Photoperiodism and Control of Flowering</a:t>
            </a:r>
            <a:endParaRPr lang="en-US" i="1" smtClean="0">
              <a:solidFill>
                <a:schemeClr val="tx1"/>
              </a:solidFill>
            </a:endParaRPr>
          </a:p>
        </p:txBody>
      </p:sp>
      <p:sp>
        <p:nvSpPr>
          <p:cNvPr id="583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0500" y="1157288"/>
            <a:ext cx="8534400" cy="5337175"/>
          </a:xfrm>
        </p:spPr>
        <p:txBody>
          <a:bodyPr/>
          <a:lstStyle/>
          <a:p>
            <a:pPr eaLnBrk="1" hangingPunct="1">
              <a:lnSpc>
                <a:spcPct val="95000"/>
              </a:lnSpc>
            </a:pPr>
            <a:r>
              <a:rPr lang="en-US" sz="3000" smtClean="0"/>
              <a:t>Some processes, including flowering in many species, require a certain photoperiod</a:t>
            </a:r>
          </a:p>
          <a:p>
            <a:pPr eaLnBrk="1" hangingPunct="1">
              <a:lnSpc>
                <a:spcPct val="95000"/>
              </a:lnSpc>
            </a:pPr>
            <a:r>
              <a:rPr lang="en-US" sz="3000" smtClean="0"/>
              <a:t>Plants that flower when a light period is shorter than a critical length are called </a:t>
            </a:r>
            <a:r>
              <a:rPr lang="en-US" sz="3000" b="1" smtClean="0"/>
              <a:t>short-day plants</a:t>
            </a:r>
          </a:p>
          <a:p>
            <a:pPr eaLnBrk="1" hangingPunct="1">
              <a:lnSpc>
                <a:spcPct val="95000"/>
              </a:lnSpc>
            </a:pPr>
            <a:r>
              <a:rPr lang="en-US" sz="3000" smtClean="0"/>
              <a:t>Plants that flower when a light period is longer than a certain number of hours are called </a:t>
            </a:r>
            <a:r>
              <a:rPr lang="en-US" sz="3000" b="1" smtClean="0"/>
              <a:t>long-day plants</a:t>
            </a:r>
          </a:p>
          <a:p>
            <a:pPr eaLnBrk="1" hangingPunct="1">
              <a:lnSpc>
                <a:spcPct val="95000"/>
              </a:lnSpc>
            </a:pPr>
            <a:r>
              <a:rPr lang="en-US" sz="3000" smtClean="0"/>
              <a:t>Flowering in </a:t>
            </a:r>
            <a:r>
              <a:rPr lang="en-US" sz="3000" b="1" smtClean="0"/>
              <a:t>day-neutral plants </a:t>
            </a:r>
            <a:r>
              <a:rPr lang="en-US" sz="3000" smtClean="0"/>
              <a:t>is controlled by plant maturity, not photoperiod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03200" y="1169988"/>
            <a:ext cx="8534400" cy="3225800"/>
          </a:xfrm>
        </p:spPr>
        <p:txBody>
          <a:bodyPr/>
          <a:lstStyle/>
          <a:p>
            <a:pPr eaLnBrk="1" hangingPunct="1">
              <a:buFont typeface="Times" pitchFamily="48" charset="0"/>
              <a:buChar char="•"/>
            </a:pPr>
            <a:r>
              <a:rPr lang="en-US" sz="3000" smtClean="0"/>
              <a:t>Short-day plants are governed by whether the critical night length sets a minimum number of hours of darkness</a:t>
            </a:r>
          </a:p>
          <a:p>
            <a:pPr eaLnBrk="1" hangingPunct="1">
              <a:buFont typeface="Times" pitchFamily="48" charset="0"/>
              <a:buChar char="•"/>
            </a:pPr>
            <a:r>
              <a:rPr lang="en-US" sz="3000" smtClean="0"/>
              <a:t>Long-day plants are governed by whether the critical night length sets a maximum number of hours of darkness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418" name="Picture 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7825" y="130175"/>
            <a:ext cx="5846763" cy="6597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0419" name="Text Box 10"/>
          <p:cNvSpPr txBox="1">
            <a:spLocks noChangeArrowheads="1"/>
          </p:cNvSpPr>
          <p:nvPr/>
        </p:nvSpPr>
        <p:spPr bwMode="auto">
          <a:xfrm>
            <a:off x="2524125" y="192088"/>
            <a:ext cx="1225550" cy="295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 marL="457200" indent="-4572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1pPr>
            <a:lvl2pPr marL="742950" indent="-28575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2pPr>
            <a:lvl3pPr marL="11430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3pPr>
            <a:lvl4pPr marL="16002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4pPr>
            <a:lvl5pPr marL="20574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9pPr>
          </a:lstStyle>
          <a:p>
            <a:pPr>
              <a:lnSpc>
                <a:spcPct val="90000"/>
              </a:lnSpc>
              <a:buFont typeface="Arial" pitchFamily="34" charset="0"/>
              <a:buNone/>
            </a:pPr>
            <a:r>
              <a:rPr kumimoji="0" lang="en-US" sz="1500" b="1"/>
              <a:t>24 hours</a:t>
            </a:r>
            <a:endParaRPr kumimoji="0" lang="en-US" sz="1500" b="1">
              <a:solidFill>
                <a:schemeClr val="bg1"/>
              </a:solidFill>
            </a:endParaRPr>
          </a:p>
        </p:txBody>
      </p:sp>
      <p:sp>
        <p:nvSpPr>
          <p:cNvPr id="60420" name="Text Box 11"/>
          <p:cNvSpPr txBox="1">
            <a:spLocks noChangeArrowheads="1"/>
          </p:cNvSpPr>
          <p:nvPr/>
        </p:nvSpPr>
        <p:spPr bwMode="auto">
          <a:xfrm>
            <a:off x="1685925" y="2611438"/>
            <a:ext cx="1225550" cy="209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 marL="457200" indent="-4572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1pPr>
            <a:lvl2pPr marL="742950" indent="-28575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2pPr>
            <a:lvl3pPr marL="11430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3pPr>
            <a:lvl4pPr marL="16002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4pPr>
            <a:lvl5pPr marL="20574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9pPr>
          </a:lstStyle>
          <a:p>
            <a:pPr>
              <a:lnSpc>
                <a:spcPct val="90000"/>
              </a:lnSpc>
              <a:buFont typeface="Arial" pitchFamily="34" charset="0"/>
              <a:buNone/>
            </a:pPr>
            <a:r>
              <a:rPr kumimoji="0" lang="en-US" sz="1500" b="1"/>
              <a:t>Light</a:t>
            </a:r>
            <a:endParaRPr kumimoji="0" lang="en-US" sz="1500" b="1">
              <a:solidFill>
                <a:schemeClr val="bg1"/>
              </a:solidFill>
            </a:endParaRPr>
          </a:p>
        </p:txBody>
      </p:sp>
      <p:sp>
        <p:nvSpPr>
          <p:cNvPr id="60421" name="Text Box 12"/>
          <p:cNvSpPr txBox="1">
            <a:spLocks noChangeArrowheads="1"/>
          </p:cNvSpPr>
          <p:nvPr/>
        </p:nvSpPr>
        <p:spPr bwMode="auto">
          <a:xfrm>
            <a:off x="1795463" y="3035300"/>
            <a:ext cx="1225550" cy="425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 marL="457200" indent="-4572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1pPr>
            <a:lvl2pPr marL="742950" indent="-28575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2pPr>
            <a:lvl3pPr marL="11430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3pPr>
            <a:lvl4pPr marL="16002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4pPr>
            <a:lvl5pPr marL="20574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9pPr>
          </a:lstStyle>
          <a:p>
            <a:pPr>
              <a:lnSpc>
                <a:spcPct val="90000"/>
              </a:lnSpc>
              <a:buFont typeface="Arial" pitchFamily="34" charset="0"/>
              <a:buNone/>
            </a:pPr>
            <a:r>
              <a:rPr kumimoji="0" lang="en-US" sz="1500" b="1"/>
              <a:t>Critical</a:t>
            </a:r>
          </a:p>
          <a:p>
            <a:pPr>
              <a:lnSpc>
                <a:spcPct val="90000"/>
              </a:lnSpc>
              <a:buFont typeface="Arial" pitchFamily="34" charset="0"/>
              <a:buNone/>
            </a:pPr>
            <a:r>
              <a:rPr kumimoji="0" lang="en-US" sz="1500" b="1"/>
              <a:t>dark period</a:t>
            </a:r>
            <a:endParaRPr kumimoji="0" lang="en-US" sz="1500" b="1">
              <a:solidFill>
                <a:schemeClr val="bg1"/>
              </a:solidFill>
            </a:endParaRPr>
          </a:p>
        </p:txBody>
      </p:sp>
      <p:sp>
        <p:nvSpPr>
          <p:cNvPr id="60422" name="Text Box 13"/>
          <p:cNvSpPr txBox="1">
            <a:spLocks noChangeArrowheads="1"/>
          </p:cNvSpPr>
          <p:nvPr/>
        </p:nvSpPr>
        <p:spPr bwMode="auto">
          <a:xfrm>
            <a:off x="3060700" y="2616200"/>
            <a:ext cx="585788" cy="644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 marL="457200" indent="-4572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1pPr>
            <a:lvl2pPr marL="742950" indent="-28575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2pPr>
            <a:lvl3pPr marL="11430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3pPr>
            <a:lvl4pPr marL="16002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4pPr>
            <a:lvl5pPr marL="20574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9pPr>
          </a:lstStyle>
          <a:p>
            <a:pPr>
              <a:lnSpc>
                <a:spcPct val="90000"/>
              </a:lnSpc>
              <a:buFont typeface="Arial" pitchFamily="34" charset="0"/>
              <a:buNone/>
            </a:pPr>
            <a:r>
              <a:rPr kumimoji="0" lang="en-US" sz="1500" b="1"/>
              <a:t>Flash</a:t>
            </a:r>
          </a:p>
          <a:p>
            <a:pPr>
              <a:lnSpc>
                <a:spcPct val="90000"/>
              </a:lnSpc>
              <a:buFont typeface="Arial" pitchFamily="34" charset="0"/>
              <a:buNone/>
            </a:pPr>
            <a:r>
              <a:rPr kumimoji="0" lang="en-US" sz="1500" b="1"/>
              <a:t>of </a:t>
            </a:r>
          </a:p>
          <a:p>
            <a:pPr>
              <a:lnSpc>
                <a:spcPct val="90000"/>
              </a:lnSpc>
              <a:buFont typeface="Arial" pitchFamily="34" charset="0"/>
              <a:buNone/>
            </a:pPr>
            <a:r>
              <a:rPr kumimoji="0" lang="en-US" sz="1500" b="1"/>
              <a:t>light</a:t>
            </a:r>
          </a:p>
        </p:txBody>
      </p:sp>
      <p:sp>
        <p:nvSpPr>
          <p:cNvPr id="60423" name="Text Box 14"/>
          <p:cNvSpPr txBox="1">
            <a:spLocks noChangeArrowheads="1"/>
          </p:cNvSpPr>
          <p:nvPr/>
        </p:nvSpPr>
        <p:spPr bwMode="auto">
          <a:xfrm>
            <a:off x="3832225" y="2646363"/>
            <a:ext cx="1225550" cy="209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 marL="457200" indent="-4572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1pPr>
            <a:lvl2pPr marL="742950" indent="-28575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2pPr>
            <a:lvl3pPr marL="11430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3pPr>
            <a:lvl4pPr marL="16002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4pPr>
            <a:lvl5pPr marL="20574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9pPr>
          </a:lstStyle>
          <a:p>
            <a:pPr>
              <a:lnSpc>
                <a:spcPct val="90000"/>
              </a:lnSpc>
              <a:buFont typeface="Arial" pitchFamily="34" charset="0"/>
              <a:buNone/>
            </a:pPr>
            <a:r>
              <a:rPr kumimoji="0" lang="en-US" sz="1500" b="1"/>
              <a:t>Darkness</a:t>
            </a:r>
            <a:endParaRPr kumimoji="0" lang="en-US" sz="1500" b="1">
              <a:solidFill>
                <a:schemeClr val="bg1"/>
              </a:solidFill>
            </a:endParaRPr>
          </a:p>
        </p:txBody>
      </p:sp>
      <p:sp>
        <p:nvSpPr>
          <p:cNvPr id="60424" name="Line 15"/>
          <p:cNvSpPr>
            <a:spLocks noChangeShapeType="1"/>
          </p:cNvSpPr>
          <p:nvPr/>
        </p:nvSpPr>
        <p:spPr bwMode="auto">
          <a:xfrm>
            <a:off x="1922463" y="2370138"/>
            <a:ext cx="0" cy="2540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0425" name="Line 16"/>
          <p:cNvSpPr>
            <a:spLocks noChangeShapeType="1"/>
          </p:cNvSpPr>
          <p:nvPr/>
        </p:nvSpPr>
        <p:spPr bwMode="auto">
          <a:xfrm>
            <a:off x="3382963" y="2374900"/>
            <a:ext cx="0" cy="2540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0426" name="Line 17"/>
          <p:cNvSpPr>
            <a:spLocks noChangeShapeType="1"/>
          </p:cNvSpPr>
          <p:nvPr/>
        </p:nvSpPr>
        <p:spPr bwMode="auto">
          <a:xfrm>
            <a:off x="3881438" y="2371725"/>
            <a:ext cx="0" cy="2540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0427" name="Line 18"/>
          <p:cNvSpPr>
            <a:spLocks noChangeShapeType="1"/>
          </p:cNvSpPr>
          <p:nvPr/>
        </p:nvSpPr>
        <p:spPr bwMode="auto">
          <a:xfrm flipV="1">
            <a:off x="2511425" y="3006725"/>
            <a:ext cx="396875" cy="125413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0428" name="Text Box 19"/>
          <p:cNvSpPr txBox="1">
            <a:spLocks noChangeArrowheads="1"/>
          </p:cNvSpPr>
          <p:nvPr/>
        </p:nvSpPr>
        <p:spPr bwMode="auto">
          <a:xfrm>
            <a:off x="4949825" y="901700"/>
            <a:ext cx="2562225" cy="454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 marL="457200" indent="-4572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1pPr>
            <a:lvl2pPr marL="742950" indent="-28575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2pPr>
            <a:lvl3pPr marL="11430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3pPr>
            <a:lvl4pPr marL="16002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4pPr>
            <a:lvl5pPr marL="20574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9pPr>
          </a:lstStyle>
          <a:p>
            <a:pPr>
              <a:lnSpc>
                <a:spcPct val="90000"/>
              </a:lnSpc>
              <a:buFont typeface="Times" pitchFamily="48" charset="0"/>
              <a:buNone/>
            </a:pPr>
            <a:r>
              <a:rPr kumimoji="0" lang="en-US" sz="1500" b="1"/>
              <a:t>(a) Short-day (long-night) </a:t>
            </a:r>
          </a:p>
          <a:p>
            <a:pPr>
              <a:lnSpc>
                <a:spcPct val="90000"/>
              </a:lnSpc>
              <a:buFont typeface="Times" pitchFamily="48" charset="0"/>
              <a:buNone/>
            </a:pPr>
            <a:r>
              <a:rPr kumimoji="0" lang="en-US" sz="1500" b="1"/>
              <a:t>      plant</a:t>
            </a:r>
            <a:endParaRPr kumimoji="0" lang="en-US" sz="1500" b="1">
              <a:solidFill>
                <a:schemeClr val="bg1"/>
              </a:solidFill>
            </a:endParaRPr>
          </a:p>
        </p:txBody>
      </p:sp>
      <p:sp>
        <p:nvSpPr>
          <p:cNvPr id="60429" name="Text Box 20"/>
          <p:cNvSpPr txBox="1">
            <a:spLocks noChangeArrowheads="1"/>
          </p:cNvSpPr>
          <p:nvPr/>
        </p:nvSpPr>
        <p:spPr bwMode="auto">
          <a:xfrm>
            <a:off x="3065463" y="5916613"/>
            <a:ext cx="585787" cy="644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 marL="457200" indent="-4572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1pPr>
            <a:lvl2pPr marL="742950" indent="-28575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2pPr>
            <a:lvl3pPr marL="11430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3pPr>
            <a:lvl4pPr marL="16002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4pPr>
            <a:lvl5pPr marL="20574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9pPr>
          </a:lstStyle>
          <a:p>
            <a:pPr>
              <a:lnSpc>
                <a:spcPct val="90000"/>
              </a:lnSpc>
              <a:buFont typeface="Arial" pitchFamily="34" charset="0"/>
              <a:buNone/>
            </a:pPr>
            <a:r>
              <a:rPr kumimoji="0" lang="en-US" sz="1500" b="1"/>
              <a:t>Flash</a:t>
            </a:r>
          </a:p>
          <a:p>
            <a:pPr>
              <a:lnSpc>
                <a:spcPct val="90000"/>
              </a:lnSpc>
              <a:buFont typeface="Arial" pitchFamily="34" charset="0"/>
              <a:buNone/>
            </a:pPr>
            <a:r>
              <a:rPr kumimoji="0" lang="en-US" sz="1500" b="1"/>
              <a:t>of </a:t>
            </a:r>
          </a:p>
          <a:p>
            <a:pPr>
              <a:lnSpc>
                <a:spcPct val="90000"/>
              </a:lnSpc>
              <a:buFont typeface="Arial" pitchFamily="34" charset="0"/>
              <a:buNone/>
            </a:pPr>
            <a:r>
              <a:rPr kumimoji="0" lang="en-US" sz="1500" b="1"/>
              <a:t>light</a:t>
            </a:r>
          </a:p>
        </p:txBody>
      </p:sp>
      <p:sp>
        <p:nvSpPr>
          <p:cNvPr id="60430" name="Line 21"/>
          <p:cNvSpPr>
            <a:spLocks noChangeShapeType="1"/>
          </p:cNvSpPr>
          <p:nvPr/>
        </p:nvSpPr>
        <p:spPr bwMode="auto">
          <a:xfrm>
            <a:off x="3390900" y="5691188"/>
            <a:ext cx="0" cy="2540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0431" name="Text Box 22"/>
          <p:cNvSpPr txBox="1">
            <a:spLocks noChangeArrowheads="1"/>
          </p:cNvSpPr>
          <p:nvPr/>
        </p:nvSpPr>
        <p:spPr bwMode="auto">
          <a:xfrm>
            <a:off x="5021263" y="3871913"/>
            <a:ext cx="2562225" cy="454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 marL="457200" indent="-4572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1pPr>
            <a:lvl2pPr marL="742950" indent="-28575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2pPr>
            <a:lvl3pPr marL="11430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3pPr>
            <a:lvl4pPr marL="16002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4pPr>
            <a:lvl5pPr marL="20574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9pPr>
          </a:lstStyle>
          <a:p>
            <a:pPr>
              <a:lnSpc>
                <a:spcPct val="90000"/>
              </a:lnSpc>
              <a:buFont typeface="Times" pitchFamily="48" charset="0"/>
              <a:buNone/>
            </a:pPr>
            <a:r>
              <a:rPr kumimoji="0" lang="en-US" sz="1500" b="1"/>
              <a:t>(b) Long-day (short-night) </a:t>
            </a:r>
          </a:p>
          <a:p>
            <a:pPr>
              <a:lnSpc>
                <a:spcPct val="90000"/>
              </a:lnSpc>
              <a:buFont typeface="Times" pitchFamily="48" charset="0"/>
              <a:buNone/>
            </a:pPr>
            <a:r>
              <a:rPr kumimoji="0" lang="en-US" sz="1500" b="1"/>
              <a:t>      plant</a:t>
            </a:r>
            <a:endParaRPr kumimoji="0" lang="en-US" sz="1500" b="1">
              <a:solidFill>
                <a:schemeClr val="bg1"/>
              </a:solidFill>
            </a:endParaRPr>
          </a:p>
        </p:txBody>
      </p:sp>
      <p:sp>
        <p:nvSpPr>
          <p:cNvPr id="60432" name="Line 23"/>
          <p:cNvSpPr>
            <a:spLocks noChangeShapeType="1"/>
          </p:cNvSpPr>
          <p:nvPr/>
        </p:nvSpPr>
        <p:spPr bwMode="auto">
          <a:xfrm>
            <a:off x="1693863" y="185738"/>
            <a:ext cx="0" cy="233362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0433" name="Line 24"/>
          <p:cNvSpPr>
            <a:spLocks noChangeShapeType="1"/>
          </p:cNvSpPr>
          <p:nvPr/>
        </p:nvSpPr>
        <p:spPr bwMode="auto">
          <a:xfrm>
            <a:off x="1693863" y="296863"/>
            <a:ext cx="787400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0434" name="Line 25"/>
          <p:cNvSpPr>
            <a:spLocks noChangeShapeType="1"/>
          </p:cNvSpPr>
          <p:nvPr/>
        </p:nvSpPr>
        <p:spPr bwMode="auto">
          <a:xfrm>
            <a:off x="4010025" y="180975"/>
            <a:ext cx="0" cy="233363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0435" name="Line 26"/>
          <p:cNvSpPr>
            <a:spLocks noChangeShapeType="1"/>
          </p:cNvSpPr>
          <p:nvPr/>
        </p:nvSpPr>
        <p:spPr bwMode="auto">
          <a:xfrm>
            <a:off x="3352800" y="296863"/>
            <a:ext cx="642938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stealth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0500" y="1157288"/>
            <a:ext cx="8534400" cy="2676525"/>
          </a:xfrm>
        </p:spPr>
        <p:txBody>
          <a:bodyPr/>
          <a:lstStyle/>
          <a:p>
            <a:pPr eaLnBrk="1" hangingPunct="1"/>
            <a:r>
              <a:rPr lang="en-US" sz="3000" smtClean="0"/>
              <a:t>Red light can interrupt the nighttime portion of the photoperiod</a:t>
            </a:r>
          </a:p>
          <a:p>
            <a:pPr eaLnBrk="1" hangingPunct="1"/>
            <a:r>
              <a:rPr lang="en-US" sz="3000" smtClean="0"/>
              <a:t>Action spectra and photoreversibility experiments show that phytochrome is the pigment that receives red light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46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5213" y="130175"/>
            <a:ext cx="7011987" cy="6597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2467" name="Text Box 6"/>
          <p:cNvSpPr txBox="1">
            <a:spLocks noChangeArrowheads="1"/>
          </p:cNvSpPr>
          <p:nvPr/>
        </p:nvSpPr>
        <p:spPr bwMode="auto">
          <a:xfrm>
            <a:off x="2447925" y="220663"/>
            <a:ext cx="1225550" cy="295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 marL="457200" indent="-4572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1pPr>
            <a:lvl2pPr marL="742950" indent="-28575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2pPr>
            <a:lvl3pPr marL="11430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3pPr>
            <a:lvl4pPr marL="16002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4pPr>
            <a:lvl5pPr marL="20574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9pPr>
          </a:lstStyle>
          <a:p>
            <a:pPr>
              <a:lnSpc>
                <a:spcPct val="90000"/>
              </a:lnSpc>
              <a:buFont typeface="Arial" pitchFamily="34" charset="0"/>
              <a:buNone/>
            </a:pPr>
            <a:r>
              <a:rPr kumimoji="0" lang="en-US" sz="1700" b="1"/>
              <a:t>24 hours</a:t>
            </a:r>
            <a:endParaRPr kumimoji="0" lang="en-US" sz="1700" b="1">
              <a:solidFill>
                <a:schemeClr val="bg1"/>
              </a:solidFill>
            </a:endParaRPr>
          </a:p>
        </p:txBody>
      </p:sp>
      <p:sp>
        <p:nvSpPr>
          <p:cNvPr id="62468" name="Text Box 7"/>
          <p:cNvSpPr txBox="1">
            <a:spLocks noChangeArrowheads="1"/>
          </p:cNvSpPr>
          <p:nvPr/>
        </p:nvSpPr>
        <p:spPr bwMode="auto">
          <a:xfrm>
            <a:off x="3775075" y="2886075"/>
            <a:ext cx="585788" cy="220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 marL="457200" indent="-4572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1pPr>
            <a:lvl2pPr marL="742950" indent="-28575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2pPr>
            <a:lvl3pPr marL="11430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3pPr>
            <a:lvl4pPr marL="16002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4pPr>
            <a:lvl5pPr marL="20574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9pPr>
          </a:lstStyle>
          <a:p>
            <a:pPr>
              <a:lnSpc>
                <a:spcPct val="90000"/>
              </a:lnSpc>
              <a:buFont typeface="Arial" pitchFamily="34" charset="0"/>
              <a:buNone/>
            </a:pPr>
            <a:r>
              <a:rPr kumimoji="0" lang="en-US" sz="1400" b="1"/>
              <a:t>R</a:t>
            </a:r>
          </a:p>
        </p:txBody>
      </p:sp>
      <p:sp>
        <p:nvSpPr>
          <p:cNvPr id="62469" name="Line 8"/>
          <p:cNvSpPr>
            <a:spLocks noChangeShapeType="1"/>
          </p:cNvSpPr>
          <p:nvPr/>
        </p:nvSpPr>
        <p:spPr bwMode="auto">
          <a:xfrm>
            <a:off x="1125538" y="204788"/>
            <a:ext cx="0" cy="274637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2470" name="Line 9"/>
          <p:cNvSpPr>
            <a:spLocks noChangeShapeType="1"/>
          </p:cNvSpPr>
          <p:nvPr/>
        </p:nvSpPr>
        <p:spPr bwMode="auto">
          <a:xfrm>
            <a:off x="1125538" y="336550"/>
            <a:ext cx="1303337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2471" name="Line 10"/>
          <p:cNvSpPr>
            <a:spLocks noChangeShapeType="1"/>
          </p:cNvSpPr>
          <p:nvPr/>
        </p:nvSpPr>
        <p:spPr bwMode="auto">
          <a:xfrm>
            <a:off x="4703763" y="200025"/>
            <a:ext cx="0" cy="2794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2472" name="Line 11"/>
          <p:cNvSpPr>
            <a:spLocks noChangeShapeType="1"/>
          </p:cNvSpPr>
          <p:nvPr/>
        </p:nvSpPr>
        <p:spPr bwMode="auto">
          <a:xfrm flipV="1">
            <a:off x="3395663" y="341313"/>
            <a:ext cx="1290637" cy="3175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stealth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2473" name="Text Box 12"/>
          <p:cNvSpPr txBox="1">
            <a:spLocks noChangeArrowheads="1"/>
          </p:cNvSpPr>
          <p:nvPr/>
        </p:nvSpPr>
        <p:spPr bwMode="auto">
          <a:xfrm>
            <a:off x="3787775" y="3817938"/>
            <a:ext cx="585788" cy="220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 marL="457200" indent="-4572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1pPr>
            <a:lvl2pPr marL="742950" indent="-28575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2pPr>
            <a:lvl3pPr marL="11430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3pPr>
            <a:lvl4pPr marL="16002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4pPr>
            <a:lvl5pPr marL="20574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9pPr>
          </a:lstStyle>
          <a:p>
            <a:pPr>
              <a:lnSpc>
                <a:spcPct val="90000"/>
              </a:lnSpc>
              <a:buFont typeface="Arial" pitchFamily="34" charset="0"/>
              <a:buNone/>
            </a:pPr>
            <a:r>
              <a:rPr kumimoji="0" lang="en-US" sz="1400" b="1"/>
              <a:t>RFR</a:t>
            </a:r>
          </a:p>
        </p:txBody>
      </p:sp>
      <p:sp>
        <p:nvSpPr>
          <p:cNvPr id="62474" name="Text Box 13"/>
          <p:cNvSpPr txBox="1">
            <a:spLocks noChangeArrowheads="1"/>
          </p:cNvSpPr>
          <p:nvPr/>
        </p:nvSpPr>
        <p:spPr bwMode="auto">
          <a:xfrm>
            <a:off x="3783013" y="4752975"/>
            <a:ext cx="585787" cy="220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 marL="457200" indent="-4572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1pPr>
            <a:lvl2pPr marL="742950" indent="-28575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2pPr>
            <a:lvl3pPr marL="11430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3pPr>
            <a:lvl4pPr marL="16002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4pPr>
            <a:lvl5pPr marL="20574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9pPr>
          </a:lstStyle>
          <a:p>
            <a:pPr>
              <a:lnSpc>
                <a:spcPct val="90000"/>
              </a:lnSpc>
              <a:buFont typeface="Arial" pitchFamily="34" charset="0"/>
              <a:buNone/>
            </a:pPr>
            <a:r>
              <a:rPr kumimoji="0" lang="en-US" sz="1400" b="1"/>
              <a:t>RFRR</a:t>
            </a:r>
          </a:p>
        </p:txBody>
      </p:sp>
      <p:sp>
        <p:nvSpPr>
          <p:cNvPr id="62475" name="Text Box 14"/>
          <p:cNvSpPr txBox="1">
            <a:spLocks noChangeArrowheads="1"/>
          </p:cNvSpPr>
          <p:nvPr/>
        </p:nvSpPr>
        <p:spPr bwMode="auto">
          <a:xfrm>
            <a:off x="3786188" y="5689600"/>
            <a:ext cx="704850" cy="220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 marL="457200" indent="-4572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1pPr>
            <a:lvl2pPr marL="742950" indent="-28575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2pPr>
            <a:lvl3pPr marL="11430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3pPr>
            <a:lvl4pPr marL="16002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4pPr>
            <a:lvl5pPr marL="20574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9pPr>
          </a:lstStyle>
          <a:p>
            <a:pPr>
              <a:lnSpc>
                <a:spcPct val="90000"/>
              </a:lnSpc>
              <a:buFont typeface="Arial" pitchFamily="34" charset="0"/>
              <a:buNone/>
            </a:pPr>
            <a:r>
              <a:rPr kumimoji="0" lang="en-US" sz="1400" b="1"/>
              <a:t>RFRRFR</a:t>
            </a:r>
          </a:p>
        </p:txBody>
      </p:sp>
      <p:sp>
        <p:nvSpPr>
          <p:cNvPr id="62476" name="Text Box 15"/>
          <p:cNvSpPr txBox="1">
            <a:spLocks noChangeArrowheads="1"/>
          </p:cNvSpPr>
          <p:nvPr/>
        </p:nvSpPr>
        <p:spPr bwMode="auto">
          <a:xfrm>
            <a:off x="2836863" y="6140450"/>
            <a:ext cx="2147887" cy="220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 marL="457200" indent="-4572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1pPr>
            <a:lvl2pPr marL="742950" indent="-28575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2pPr>
            <a:lvl3pPr marL="11430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3pPr>
            <a:lvl4pPr marL="16002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4pPr>
            <a:lvl5pPr marL="20574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9pPr>
          </a:lstStyle>
          <a:p>
            <a:pPr>
              <a:lnSpc>
                <a:spcPct val="90000"/>
              </a:lnSpc>
              <a:buFont typeface="Arial" pitchFamily="34" charset="0"/>
              <a:buNone/>
            </a:pPr>
            <a:r>
              <a:rPr kumimoji="0" lang="en-US" sz="1800" b="1"/>
              <a:t>Critical dark period</a:t>
            </a:r>
          </a:p>
        </p:txBody>
      </p:sp>
      <p:sp>
        <p:nvSpPr>
          <p:cNvPr id="62477" name="Line 16"/>
          <p:cNvSpPr>
            <a:spLocks noChangeShapeType="1"/>
          </p:cNvSpPr>
          <p:nvPr/>
        </p:nvSpPr>
        <p:spPr bwMode="auto">
          <a:xfrm>
            <a:off x="4716463" y="5918200"/>
            <a:ext cx="0" cy="134938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2478" name="Line 17"/>
          <p:cNvSpPr>
            <a:spLocks noChangeShapeType="1"/>
          </p:cNvSpPr>
          <p:nvPr/>
        </p:nvSpPr>
        <p:spPr bwMode="auto">
          <a:xfrm>
            <a:off x="3035300" y="5989638"/>
            <a:ext cx="1671638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2479" name="Text Box 18"/>
          <p:cNvSpPr txBox="1">
            <a:spLocks noChangeArrowheads="1"/>
          </p:cNvSpPr>
          <p:nvPr/>
        </p:nvSpPr>
        <p:spPr bwMode="auto">
          <a:xfrm>
            <a:off x="5291138" y="5800725"/>
            <a:ext cx="1276350" cy="895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 marL="457200" indent="-4572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1pPr>
            <a:lvl2pPr marL="742950" indent="-28575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2pPr>
            <a:lvl3pPr marL="11430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3pPr>
            <a:lvl4pPr marL="16002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4pPr>
            <a:lvl5pPr marL="20574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9pPr>
          </a:lstStyle>
          <a:p>
            <a:pPr algn="ctr">
              <a:lnSpc>
                <a:spcPct val="90000"/>
              </a:lnSpc>
              <a:buFont typeface="Arial" pitchFamily="34" charset="0"/>
              <a:buNone/>
            </a:pPr>
            <a:r>
              <a:rPr kumimoji="0" lang="en-US" sz="1800" b="1"/>
              <a:t>Short-day</a:t>
            </a:r>
          </a:p>
          <a:p>
            <a:pPr algn="ctr">
              <a:lnSpc>
                <a:spcPct val="90000"/>
              </a:lnSpc>
              <a:buFont typeface="Arial" pitchFamily="34" charset="0"/>
              <a:buNone/>
            </a:pPr>
            <a:r>
              <a:rPr kumimoji="0" lang="en-US" sz="1800" b="1"/>
              <a:t>(long-night) </a:t>
            </a:r>
          </a:p>
          <a:p>
            <a:pPr algn="ctr">
              <a:lnSpc>
                <a:spcPct val="90000"/>
              </a:lnSpc>
              <a:buFont typeface="Arial" pitchFamily="34" charset="0"/>
              <a:buNone/>
            </a:pPr>
            <a:r>
              <a:rPr kumimoji="0" lang="en-US" sz="1800" b="1"/>
              <a:t>plant</a:t>
            </a:r>
          </a:p>
        </p:txBody>
      </p:sp>
      <p:sp>
        <p:nvSpPr>
          <p:cNvPr id="62480" name="Text Box 19"/>
          <p:cNvSpPr txBox="1">
            <a:spLocks noChangeArrowheads="1"/>
          </p:cNvSpPr>
          <p:nvPr/>
        </p:nvSpPr>
        <p:spPr bwMode="auto">
          <a:xfrm>
            <a:off x="6778625" y="5791200"/>
            <a:ext cx="1276350" cy="895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 marL="457200" indent="-4572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1pPr>
            <a:lvl2pPr marL="742950" indent="-28575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2pPr>
            <a:lvl3pPr marL="11430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3pPr>
            <a:lvl4pPr marL="16002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4pPr>
            <a:lvl5pPr marL="20574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9pPr>
          </a:lstStyle>
          <a:p>
            <a:pPr algn="ctr">
              <a:lnSpc>
                <a:spcPct val="90000"/>
              </a:lnSpc>
              <a:buFont typeface="Arial" pitchFamily="34" charset="0"/>
              <a:buNone/>
            </a:pPr>
            <a:r>
              <a:rPr kumimoji="0" lang="en-US" sz="1800" b="1"/>
              <a:t>Long-day</a:t>
            </a:r>
          </a:p>
          <a:p>
            <a:pPr algn="ctr">
              <a:lnSpc>
                <a:spcPct val="90000"/>
              </a:lnSpc>
              <a:buFont typeface="Arial" pitchFamily="34" charset="0"/>
              <a:buNone/>
            </a:pPr>
            <a:r>
              <a:rPr kumimoji="0" lang="en-US" sz="1800" b="1"/>
              <a:t>(short-night) </a:t>
            </a:r>
          </a:p>
          <a:p>
            <a:pPr algn="ctr">
              <a:lnSpc>
                <a:spcPct val="90000"/>
              </a:lnSpc>
              <a:buFont typeface="Arial" pitchFamily="34" charset="0"/>
              <a:buNone/>
            </a:pPr>
            <a:r>
              <a:rPr kumimoji="0" lang="en-US" sz="1800" b="1"/>
              <a:t>plant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0500" y="1157288"/>
            <a:ext cx="8534400" cy="4570412"/>
          </a:xfrm>
        </p:spPr>
        <p:txBody>
          <a:bodyPr/>
          <a:lstStyle/>
          <a:p>
            <a:pPr eaLnBrk="1" hangingPunct="1"/>
            <a:r>
              <a:rPr lang="en-US" sz="3000" smtClean="0"/>
              <a:t>Some plants flower after only a single exposure to the required photoperiod</a:t>
            </a:r>
          </a:p>
          <a:p>
            <a:pPr eaLnBrk="1" hangingPunct="1"/>
            <a:r>
              <a:rPr lang="en-US" sz="3000" smtClean="0"/>
              <a:t>Other plants need several successive days of the required photoperiod</a:t>
            </a:r>
          </a:p>
          <a:p>
            <a:pPr eaLnBrk="1" hangingPunct="1"/>
            <a:r>
              <a:rPr lang="en-US" sz="3000" smtClean="0"/>
              <a:t>Still others need an environmental stimulus in addition to the required photoperiod</a:t>
            </a:r>
          </a:p>
          <a:p>
            <a:pPr lvl="1" eaLnBrk="1" hangingPunct="1">
              <a:buFont typeface="Arial" pitchFamily="34" charset="0"/>
              <a:buChar char="–"/>
            </a:pPr>
            <a:r>
              <a:rPr lang="en-US" smtClean="0"/>
              <a:t>For example, </a:t>
            </a:r>
            <a:r>
              <a:rPr lang="en-US" b="1" smtClean="0"/>
              <a:t>vernalization </a:t>
            </a:r>
            <a:r>
              <a:rPr lang="en-US" smtClean="0"/>
              <a:t>is a pretreatment with cold to induce flowering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>
          <a:xfrm>
            <a:off x="133350" y="76200"/>
            <a:ext cx="8534400" cy="503238"/>
          </a:xfrm>
        </p:spPr>
        <p:txBody>
          <a:bodyPr/>
          <a:lstStyle/>
          <a:p>
            <a:pPr eaLnBrk="1" hangingPunct="1"/>
            <a:r>
              <a:rPr lang="en-US" smtClean="0"/>
              <a:t>Reception and Transduction</a:t>
            </a:r>
            <a:endParaRPr lang="en-US" smtClean="0">
              <a:solidFill>
                <a:schemeClr val="tx1"/>
              </a:solidFill>
            </a:endParaRPr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6213" y="1157288"/>
            <a:ext cx="8534400" cy="3924300"/>
          </a:xfrm>
        </p:spPr>
        <p:txBody>
          <a:bodyPr/>
          <a:lstStyle/>
          <a:p>
            <a:pPr eaLnBrk="1" hangingPunct="1"/>
            <a:r>
              <a:rPr lang="en-US" sz="3000" smtClean="0"/>
              <a:t>Internal and external signals are detected by receptors, proteins that change in response to specific stimuli</a:t>
            </a:r>
          </a:p>
          <a:p>
            <a:pPr eaLnBrk="1" hangingPunct="1"/>
            <a:r>
              <a:rPr lang="en-US" sz="3000" b="1" smtClean="0"/>
              <a:t>Second messengers </a:t>
            </a:r>
            <a:r>
              <a:rPr lang="en-US" sz="3000" smtClean="0"/>
              <a:t>transfer and amplify signals from receptors to proteins that cause responses</a:t>
            </a:r>
          </a:p>
          <a:p>
            <a:pPr eaLnBrk="1" hangingPunct="1"/>
            <a:endParaRPr lang="en-US" sz="30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/>
          <p:cNvSpPr>
            <a:spLocks noGrp="1" noChangeArrowheads="1"/>
          </p:cNvSpPr>
          <p:nvPr>
            <p:ph type="title"/>
          </p:nvPr>
        </p:nvSpPr>
        <p:spPr>
          <a:xfrm>
            <a:off x="161925" y="76200"/>
            <a:ext cx="8534400" cy="503238"/>
          </a:xfrm>
        </p:spPr>
        <p:txBody>
          <a:bodyPr/>
          <a:lstStyle/>
          <a:p>
            <a:pPr eaLnBrk="1" hangingPunct="1"/>
            <a:r>
              <a:rPr lang="en-US" i="1" smtClean="0"/>
              <a:t>A Flowering Hormone?</a:t>
            </a:r>
            <a:endParaRPr lang="en-US" i="1" smtClean="0">
              <a:solidFill>
                <a:schemeClr val="tx1"/>
              </a:solidFill>
            </a:endParaRPr>
          </a:p>
        </p:txBody>
      </p:sp>
      <p:sp>
        <p:nvSpPr>
          <p:cNvPr id="645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04788" y="1157288"/>
            <a:ext cx="8534400" cy="2219325"/>
          </a:xfrm>
        </p:spPr>
        <p:txBody>
          <a:bodyPr/>
          <a:lstStyle/>
          <a:p>
            <a:pPr eaLnBrk="1" hangingPunct="1"/>
            <a:r>
              <a:rPr lang="en-US" sz="3000" smtClean="0"/>
              <a:t>The flowering signal, not yet chemically identified, is called </a:t>
            </a:r>
            <a:r>
              <a:rPr lang="en-US" sz="3000" b="1" smtClean="0"/>
              <a:t>florigen</a:t>
            </a:r>
          </a:p>
          <a:p>
            <a:pPr eaLnBrk="1" hangingPunct="1"/>
            <a:r>
              <a:rPr lang="en-US" sz="3000" smtClean="0"/>
              <a:t>Florigen may be a macromolecule governed by the </a:t>
            </a:r>
            <a:r>
              <a:rPr lang="en-US" sz="3000" i="1" smtClean="0"/>
              <a:t>CONSTANS </a:t>
            </a:r>
            <a:r>
              <a:rPr lang="en-US" sz="3000" smtClean="0"/>
              <a:t>gene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53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3750" y="206375"/>
            <a:ext cx="7554913" cy="6597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5539" name="Text Box 6"/>
          <p:cNvSpPr txBox="1">
            <a:spLocks noChangeArrowheads="1"/>
          </p:cNvSpPr>
          <p:nvPr/>
        </p:nvSpPr>
        <p:spPr bwMode="auto">
          <a:xfrm>
            <a:off x="1338263" y="293688"/>
            <a:ext cx="1225550" cy="295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 marL="457200" indent="-4572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1pPr>
            <a:lvl2pPr marL="742950" indent="-28575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2pPr>
            <a:lvl3pPr marL="11430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3pPr>
            <a:lvl4pPr marL="16002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4pPr>
            <a:lvl5pPr marL="20574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9pPr>
          </a:lstStyle>
          <a:p>
            <a:pPr>
              <a:lnSpc>
                <a:spcPct val="90000"/>
              </a:lnSpc>
              <a:buFont typeface="Arial" pitchFamily="34" charset="0"/>
              <a:buNone/>
            </a:pPr>
            <a:r>
              <a:rPr kumimoji="0" lang="en-US" sz="2000" b="1"/>
              <a:t>24 hours</a:t>
            </a:r>
            <a:endParaRPr kumimoji="0" lang="en-US" sz="2000" b="1">
              <a:solidFill>
                <a:schemeClr val="bg1"/>
              </a:solidFill>
            </a:endParaRPr>
          </a:p>
        </p:txBody>
      </p:sp>
      <p:sp>
        <p:nvSpPr>
          <p:cNvPr id="65540" name="Line 7"/>
          <p:cNvSpPr>
            <a:spLocks noChangeShapeType="1"/>
          </p:cNvSpPr>
          <p:nvPr/>
        </p:nvSpPr>
        <p:spPr bwMode="auto">
          <a:xfrm>
            <a:off x="871538" y="280988"/>
            <a:ext cx="0" cy="320675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5541" name="Line 8"/>
          <p:cNvSpPr>
            <a:spLocks noChangeShapeType="1"/>
          </p:cNvSpPr>
          <p:nvPr/>
        </p:nvSpPr>
        <p:spPr bwMode="auto">
          <a:xfrm>
            <a:off x="866775" y="433388"/>
            <a:ext cx="439738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5542" name="Text Box 9"/>
          <p:cNvSpPr txBox="1">
            <a:spLocks noChangeArrowheads="1"/>
          </p:cNvSpPr>
          <p:nvPr/>
        </p:nvSpPr>
        <p:spPr bwMode="auto">
          <a:xfrm>
            <a:off x="2903538" y="2176463"/>
            <a:ext cx="1014412" cy="895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 marL="457200" indent="-4572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1pPr>
            <a:lvl2pPr marL="742950" indent="-28575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2pPr>
            <a:lvl3pPr marL="11430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3pPr>
            <a:lvl4pPr marL="16002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4pPr>
            <a:lvl5pPr marL="20574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9pPr>
          </a:lstStyle>
          <a:p>
            <a:pPr algn="ctr">
              <a:lnSpc>
                <a:spcPct val="90000"/>
              </a:lnSpc>
              <a:buFont typeface="Arial" pitchFamily="34" charset="0"/>
              <a:buNone/>
            </a:pPr>
            <a:r>
              <a:rPr kumimoji="0" lang="en-US" sz="2200" b="1"/>
              <a:t>Graft</a:t>
            </a:r>
          </a:p>
        </p:txBody>
      </p:sp>
      <p:sp>
        <p:nvSpPr>
          <p:cNvPr id="65543" name="Text Box 10"/>
          <p:cNvSpPr txBox="1">
            <a:spLocks noChangeArrowheads="1"/>
          </p:cNvSpPr>
          <p:nvPr/>
        </p:nvSpPr>
        <p:spPr bwMode="auto">
          <a:xfrm>
            <a:off x="1168400" y="5708650"/>
            <a:ext cx="1276350" cy="895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 marL="457200" indent="-4572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1pPr>
            <a:lvl2pPr marL="742950" indent="-28575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2pPr>
            <a:lvl3pPr marL="11430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3pPr>
            <a:lvl4pPr marL="16002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4pPr>
            <a:lvl5pPr marL="20574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9pPr>
          </a:lstStyle>
          <a:p>
            <a:pPr algn="ctr">
              <a:lnSpc>
                <a:spcPct val="90000"/>
              </a:lnSpc>
              <a:buFont typeface="Arial" pitchFamily="34" charset="0"/>
              <a:buNone/>
            </a:pPr>
            <a:r>
              <a:rPr kumimoji="0" lang="en-US" sz="2200" b="1"/>
              <a:t>Short-day</a:t>
            </a:r>
          </a:p>
          <a:p>
            <a:pPr algn="ctr">
              <a:lnSpc>
                <a:spcPct val="90000"/>
              </a:lnSpc>
              <a:buFont typeface="Arial" pitchFamily="34" charset="0"/>
              <a:buNone/>
            </a:pPr>
            <a:r>
              <a:rPr kumimoji="0" lang="en-US" sz="2200" b="1"/>
              <a:t>plant</a:t>
            </a:r>
          </a:p>
        </p:txBody>
      </p:sp>
      <p:sp>
        <p:nvSpPr>
          <p:cNvPr id="65544" name="Line 11"/>
          <p:cNvSpPr>
            <a:spLocks noChangeShapeType="1"/>
          </p:cNvSpPr>
          <p:nvPr/>
        </p:nvSpPr>
        <p:spPr bwMode="auto">
          <a:xfrm>
            <a:off x="2433638" y="436563"/>
            <a:ext cx="381000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stealth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5545" name="Line 12"/>
          <p:cNvSpPr>
            <a:spLocks noChangeShapeType="1"/>
          </p:cNvSpPr>
          <p:nvPr/>
        </p:nvSpPr>
        <p:spPr bwMode="auto">
          <a:xfrm>
            <a:off x="2832100" y="279400"/>
            <a:ext cx="0" cy="322263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5546" name="Text Box 13"/>
          <p:cNvSpPr txBox="1">
            <a:spLocks noChangeArrowheads="1"/>
          </p:cNvSpPr>
          <p:nvPr/>
        </p:nvSpPr>
        <p:spPr bwMode="auto">
          <a:xfrm>
            <a:off x="4175125" y="287338"/>
            <a:ext cx="1225550" cy="295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 marL="457200" indent="-4572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1pPr>
            <a:lvl2pPr marL="742950" indent="-28575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2pPr>
            <a:lvl3pPr marL="11430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3pPr>
            <a:lvl4pPr marL="16002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4pPr>
            <a:lvl5pPr marL="20574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9pPr>
          </a:lstStyle>
          <a:p>
            <a:pPr>
              <a:lnSpc>
                <a:spcPct val="90000"/>
              </a:lnSpc>
              <a:buFont typeface="Arial" pitchFamily="34" charset="0"/>
              <a:buNone/>
            </a:pPr>
            <a:r>
              <a:rPr kumimoji="0" lang="en-US" sz="2000" b="1"/>
              <a:t>24 hours</a:t>
            </a:r>
            <a:endParaRPr kumimoji="0" lang="en-US" sz="2000" b="1">
              <a:solidFill>
                <a:schemeClr val="bg1"/>
              </a:solidFill>
            </a:endParaRPr>
          </a:p>
        </p:txBody>
      </p:sp>
      <p:sp>
        <p:nvSpPr>
          <p:cNvPr id="65547" name="Line 14"/>
          <p:cNvSpPr>
            <a:spLocks noChangeShapeType="1"/>
          </p:cNvSpPr>
          <p:nvPr/>
        </p:nvSpPr>
        <p:spPr bwMode="auto">
          <a:xfrm>
            <a:off x="3708400" y="274638"/>
            <a:ext cx="0" cy="320675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5548" name="Line 15"/>
          <p:cNvSpPr>
            <a:spLocks noChangeShapeType="1"/>
          </p:cNvSpPr>
          <p:nvPr/>
        </p:nvSpPr>
        <p:spPr bwMode="auto">
          <a:xfrm>
            <a:off x="3703638" y="427038"/>
            <a:ext cx="439737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5549" name="Line 16"/>
          <p:cNvSpPr>
            <a:spLocks noChangeShapeType="1"/>
          </p:cNvSpPr>
          <p:nvPr/>
        </p:nvSpPr>
        <p:spPr bwMode="auto">
          <a:xfrm>
            <a:off x="5270500" y="430213"/>
            <a:ext cx="381000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stealth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5550" name="Line 17"/>
          <p:cNvSpPr>
            <a:spLocks noChangeShapeType="1"/>
          </p:cNvSpPr>
          <p:nvPr/>
        </p:nvSpPr>
        <p:spPr bwMode="auto">
          <a:xfrm>
            <a:off x="5668963" y="273050"/>
            <a:ext cx="0" cy="322263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5551" name="Text Box 18"/>
          <p:cNvSpPr txBox="1">
            <a:spLocks noChangeArrowheads="1"/>
          </p:cNvSpPr>
          <p:nvPr/>
        </p:nvSpPr>
        <p:spPr bwMode="auto">
          <a:xfrm>
            <a:off x="6799263" y="280988"/>
            <a:ext cx="1225550" cy="295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 marL="457200" indent="-4572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1pPr>
            <a:lvl2pPr marL="742950" indent="-28575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2pPr>
            <a:lvl3pPr marL="11430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3pPr>
            <a:lvl4pPr marL="16002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4pPr>
            <a:lvl5pPr marL="20574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9pPr>
          </a:lstStyle>
          <a:p>
            <a:pPr>
              <a:lnSpc>
                <a:spcPct val="90000"/>
              </a:lnSpc>
              <a:buFont typeface="Arial" pitchFamily="34" charset="0"/>
              <a:buNone/>
            </a:pPr>
            <a:r>
              <a:rPr kumimoji="0" lang="en-US" sz="2000" b="1"/>
              <a:t>24 hours</a:t>
            </a:r>
            <a:endParaRPr kumimoji="0" lang="en-US" sz="2000" b="1">
              <a:solidFill>
                <a:schemeClr val="bg1"/>
              </a:solidFill>
            </a:endParaRPr>
          </a:p>
        </p:txBody>
      </p:sp>
      <p:sp>
        <p:nvSpPr>
          <p:cNvPr id="65552" name="Line 19"/>
          <p:cNvSpPr>
            <a:spLocks noChangeShapeType="1"/>
          </p:cNvSpPr>
          <p:nvPr/>
        </p:nvSpPr>
        <p:spPr bwMode="auto">
          <a:xfrm>
            <a:off x="6332538" y="268288"/>
            <a:ext cx="0" cy="320675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5553" name="Line 20"/>
          <p:cNvSpPr>
            <a:spLocks noChangeShapeType="1"/>
          </p:cNvSpPr>
          <p:nvPr/>
        </p:nvSpPr>
        <p:spPr bwMode="auto">
          <a:xfrm>
            <a:off x="6327775" y="420688"/>
            <a:ext cx="439738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5554" name="Line 21"/>
          <p:cNvSpPr>
            <a:spLocks noChangeShapeType="1"/>
          </p:cNvSpPr>
          <p:nvPr/>
        </p:nvSpPr>
        <p:spPr bwMode="auto">
          <a:xfrm>
            <a:off x="7894638" y="423863"/>
            <a:ext cx="381000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stealth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5555" name="Line 22"/>
          <p:cNvSpPr>
            <a:spLocks noChangeShapeType="1"/>
          </p:cNvSpPr>
          <p:nvPr/>
        </p:nvSpPr>
        <p:spPr bwMode="auto">
          <a:xfrm>
            <a:off x="8293100" y="266700"/>
            <a:ext cx="0" cy="322263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5556" name="Line 23"/>
          <p:cNvSpPr>
            <a:spLocks noChangeShapeType="1"/>
          </p:cNvSpPr>
          <p:nvPr/>
        </p:nvSpPr>
        <p:spPr bwMode="auto">
          <a:xfrm flipH="1" flipV="1">
            <a:off x="3789363" y="2332038"/>
            <a:ext cx="876300" cy="6223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5557" name="Text Box 24"/>
          <p:cNvSpPr txBox="1">
            <a:spLocks noChangeArrowheads="1"/>
          </p:cNvSpPr>
          <p:nvPr/>
        </p:nvSpPr>
        <p:spPr bwMode="auto">
          <a:xfrm>
            <a:off x="3652838" y="5711825"/>
            <a:ext cx="2174875" cy="895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 marL="457200" indent="-4572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1pPr>
            <a:lvl2pPr marL="742950" indent="-28575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2pPr>
            <a:lvl3pPr marL="11430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3pPr>
            <a:lvl4pPr marL="16002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4pPr>
            <a:lvl5pPr marL="20574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9pPr>
          </a:lstStyle>
          <a:p>
            <a:pPr algn="ctr">
              <a:lnSpc>
                <a:spcPct val="90000"/>
              </a:lnSpc>
              <a:buFont typeface="Arial" pitchFamily="34" charset="0"/>
              <a:buNone/>
            </a:pPr>
            <a:r>
              <a:rPr kumimoji="0" lang="en-US" sz="2200" b="1"/>
              <a:t>Long-day plant</a:t>
            </a:r>
          </a:p>
          <a:p>
            <a:pPr algn="ctr">
              <a:lnSpc>
                <a:spcPct val="90000"/>
              </a:lnSpc>
              <a:buFont typeface="Arial" pitchFamily="34" charset="0"/>
              <a:buNone/>
            </a:pPr>
            <a:r>
              <a:rPr kumimoji="0" lang="en-US" sz="2200" b="1"/>
              <a:t>grafted to</a:t>
            </a:r>
          </a:p>
          <a:p>
            <a:pPr algn="ctr">
              <a:lnSpc>
                <a:spcPct val="90000"/>
              </a:lnSpc>
              <a:buFont typeface="Arial" pitchFamily="34" charset="0"/>
              <a:buNone/>
            </a:pPr>
            <a:r>
              <a:rPr kumimoji="0" lang="en-US" sz="2200" b="1"/>
              <a:t>short-day plant</a:t>
            </a:r>
          </a:p>
        </p:txBody>
      </p:sp>
      <p:sp>
        <p:nvSpPr>
          <p:cNvPr id="65558" name="Text Box 25"/>
          <p:cNvSpPr txBox="1">
            <a:spLocks noChangeArrowheads="1"/>
          </p:cNvSpPr>
          <p:nvPr/>
        </p:nvSpPr>
        <p:spPr bwMode="auto">
          <a:xfrm>
            <a:off x="6691313" y="5708650"/>
            <a:ext cx="1276350" cy="895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 marL="457200" indent="-4572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1pPr>
            <a:lvl2pPr marL="742950" indent="-28575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2pPr>
            <a:lvl3pPr marL="11430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3pPr>
            <a:lvl4pPr marL="16002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4pPr>
            <a:lvl5pPr marL="20574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9pPr>
          </a:lstStyle>
          <a:p>
            <a:pPr algn="ctr">
              <a:lnSpc>
                <a:spcPct val="90000"/>
              </a:lnSpc>
              <a:buFont typeface="Arial" pitchFamily="34" charset="0"/>
              <a:buNone/>
            </a:pPr>
            <a:r>
              <a:rPr kumimoji="0" lang="en-US" sz="2200" b="1"/>
              <a:t>Long-day</a:t>
            </a:r>
          </a:p>
          <a:p>
            <a:pPr algn="ctr">
              <a:lnSpc>
                <a:spcPct val="90000"/>
              </a:lnSpc>
              <a:buFont typeface="Arial" pitchFamily="34" charset="0"/>
              <a:buNone/>
            </a:pPr>
            <a:r>
              <a:rPr kumimoji="0" lang="en-US" sz="2200" b="1"/>
              <a:t>plant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ChangeArrowheads="1"/>
          </p:cNvSpPr>
          <p:nvPr>
            <p:ph type="title"/>
          </p:nvPr>
        </p:nvSpPr>
        <p:spPr>
          <a:xfrm>
            <a:off x="147638" y="76200"/>
            <a:ext cx="8534400" cy="503238"/>
          </a:xfrm>
        </p:spPr>
        <p:txBody>
          <a:bodyPr/>
          <a:lstStyle/>
          <a:p>
            <a:pPr eaLnBrk="1" hangingPunct="1"/>
            <a:r>
              <a:rPr lang="en-US" i="1" smtClean="0"/>
              <a:t>Meristem Transition and Flowering</a:t>
            </a:r>
            <a:endParaRPr lang="en-US" i="1" smtClean="0">
              <a:solidFill>
                <a:schemeClr val="tx1"/>
              </a:solidFill>
            </a:endParaRPr>
          </a:p>
        </p:txBody>
      </p:sp>
      <p:sp>
        <p:nvSpPr>
          <p:cNvPr id="665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6213" y="1157288"/>
            <a:ext cx="8534400" cy="3590925"/>
          </a:xfrm>
        </p:spPr>
        <p:txBody>
          <a:bodyPr/>
          <a:lstStyle/>
          <a:p>
            <a:pPr eaLnBrk="1" hangingPunct="1"/>
            <a:r>
              <a:rPr lang="en-US" sz="3000" smtClean="0"/>
              <a:t>For a bud to form a flower instead of a vegetative shoot, meristem identity genes must first be switched on</a:t>
            </a:r>
          </a:p>
          <a:p>
            <a:pPr eaLnBrk="1" hangingPunct="1"/>
            <a:r>
              <a:rPr lang="en-US" sz="3000" smtClean="0"/>
              <a:t>Researchers seek to identify the signal transduction pathways that link cues such as photoperiod and hormonal changes to the gene expression required for flowering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/>
          <p:cNvSpPr>
            <a:spLocks noGrp="1" noChangeArrowheads="1"/>
          </p:cNvSpPr>
          <p:nvPr>
            <p:ph type="title"/>
          </p:nvPr>
        </p:nvSpPr>
        <p:spPr>
          <a:xfrm>
            <a:off x="133350" y="76200"/>
            <a:ext cx="8534400" cy="1338263"/>
          </a:xfrm>
        </p:spPr>
        <p:txBody>
          <a:bodyPr/>
          <a:lstStyle/>
          <a:p>
            <a:pPr eaLnBrk="1" hangingPunct="1"/>
            <a:r>
              <a:rPr lang="en-US" smtClean="0"/>
              <a:t>Plants respond to a wide </a:t>
            </a:r>
            <a:br>
              <a:rPr lang="en-US" smtClean="0"/>
            </a:br>
            <a:r>
              <a:rPr lang="en-US" smtClean="0"/>
              <a:t>variety of stimuli other than light</a:t>
            </a:r>
            <a:br>
              <a:rPr lang="en-US" smtClean="0"/>
            </a:br>
            <a:endParaRPr lang="en-US" smtClean="0"/>
          </a:p>
        </p:txBody>
      </p:sp>
      <p:sp>
        <p:nvSpPr>
          <p:cNvPr id="675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6213" y="1157288"/>
            <a:ext cx="8534400" cy="1463675"/>
          </a:xfrm>
        </p:spPr>
        <p:txBody>
          <a:bodyPr/>
          <a:lstStyle/>
          <a:p>
            <a:pPr eaLnBrk="1" hangingPunct="1"/>
            <a:r>
              <a:rPr lang="en-US" sz="3000" smtClean="0"/>
              <a:t>Because of immobility, plants must adjust to a range of environmental circumstances through developmental and physiological mechanisms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610" name="Picture 4" descr="39_24RootGravitropism-U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325" y="130175"/>
            <a:ext cx="8261350" cy="6597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8611" name="Text Box 6"/>
          <p:cNvSpPr txBox="1">
            <a:spLocks noChangeArrowheads="1"/>
          </p:cNvSpPr>
          <p:nvPr/>
        </p:nvSpPr>
        <p:spPr bwMode="auto">
          <a:xfrm>
            <a:off x="5065713" y="2995613"/>
            <a:ext cx="1435100" cy="295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 marL="457200" indent="-4572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1pPr>
            <a:lvl2pPr marL="742950" indent="-28575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2pPr>
            <a:lvl3pPr marL="11430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3pPr>
            <a:lvl4pPr marL="16002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4pPr>
            <a:lvl5pPr marL="20574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9pPr>
          </a:lstStyle>
          <a:p>
            <a:pPr>
              <a:lnSpc>
                <a:spcPct val="90000"/>
              </a:lnSpc>
              <a:buFont typeface="Arial" pitchFamily="34" charset="0"/>
              <a:buNone/>
            </a:pPr>
            <a:r>
              <a:rPr kumimoji="0" lang="en-US" sz="2200" b="1"/>
              <a:t>Statoliths</a:t>
            </a:r>
            <a:endParaRPr kumimoji="0" lang="en-US" sz="2000" b="1">
              <a:solidFill>
                <a:schemeClr val="bg1"/>
              </a:solidFill>
            </a:endParaRPr>
          </a:p>
        </p:txBody>
      </p:sp>
      <p:sp>
        <p:nvSpPr>
          <p:cNvPr id="68612" name="Text Box 7"/>
          <p:cNvSpPr txBox="1">
            <a:spLocks noChangeArrowheads="1"/>
          </p:cNvSpPr>
          <p:nvPr/>
        </p:nvSpPr>
        <p:spPr bwMode="auto">
          <a:xfrm>
            <a:off x="7572375" y="3175000"/>
            <a:ext cx="1435100" cy="295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 marL="457200" indent="-4572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1pPr>
            <a:lvl2pPr marL="742950" indent="-28575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2pPr>
            <a:lvl3pPr marL="11430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3pPr>
            <a:lvl4pPr marL="16002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4pPr>
            <a:lvl5pPr marL="20574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9pPr>
          </a:lstStyle>
          <a:p>
            <a:pPr>
              <a:lnSpc>
                <a:spcPct val="90000"/>
              </a:lnSpc>
              <a:buFont typeface="Arial" pitchFamily="34" charset="0"/>
              <a:buNone/>
            </a:pPr>
            <a:r>
              <a:rPr kumimoji="0" lang="en-US" sz="2200" b="1"/>
              <a:t>20 µm</a:t>
            </a:r>
            <a:endParaRPr kumimoji="0" lang="en-US" sz="2000" b="1">
              <a:solidFill>
                <a:schemeClr val="bg1"/>
              </a:solidFill>
            </a:endParaRPr>
          </a:p>
        </p:txBody>
      </p:sp>
      <p:sp>
        <p:nvSpPr>
          <p:cNvPr id="68613" name="Line 8"/>
          <p:cNvSpPr>
            <a:spLocks noChangeShapeType="1"/>
          </p:cNvSpPr>
          <p:nvPr/>
        </p:nvSpPr>
        <p:spPr bwMode="auto">
          <a:xfrm>
            <a:off x="7410450" y="2992438"/>
            <a:ext cx="3175" cy="1778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8614" name="Line 9"/>
          <p:cNvSpPr>
            <a:spLocks noChangeShapeType="1"/>
          </p:cNvSpPr>
          <p:nvPr/>
        </p:nvSpPr>
        <p:spPr bwMode="auto">
          <a:xfrm>
            <a:off x="8629650" y="2997200"/>
            <a:ext cx="3175" cy="1778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8615" name="Line 10"/>
          <p:cNvSpPr>
            <a:spLocks noChangeShapeType="1"/>
          </p:cNvSpPr>
          <p:nvPr/>
        </p:nvSpPr>
        <p:spPr bwMode="auto">
          <a:xfrm>
            <a:off x="7408863" y="3081338"/>
            <a:ext cx="1209675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8616" name="Text Box 11"/>
          <p:cNvSpPr txBox="1">
            <a:spLocks noChangeArrowheads="1"/>
          </p:cNvSpPr>
          <p:nvPr/>
        </p:nvSpPr>
        <p:spPr bwMode="auto">
          <a:xfrm>
            <a:off x="5035550" y="6207125"/>
            <a:ext cx="3128963" cy="295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 marL="457200" indent="-4572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1pPr>
            <a:lvl2pPr marL="742950" indent="-28575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2pPr>
            <a:lvl3pPr marL="11430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3pPr>
            <a:lvl4pPr marL="16002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4pPr>
            <a:lvl5pPr marL="20574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9pPr>
          </a:lstStyle>
          <a:p>
            <a:pPr>
              <a:lnSpc>
                <a:spcPct val="90000"/>
              </a:lnSpc>
              <a:buFont typeface="Arial" pitchFamily="34" charset="0"/>
              <a:buNone/>
            </a:pPr>
            <a:r>
              <a:rPr kumimoji="0" lang="en-US" sz="2200" b="1"/>
              <a:t>(b) Statoliths settling</a:t>
            </a:r>
            <a:endParaRPr kumimoji="0" lang="en-US" sz="2000" b="1">
              <a:solidFill>
                <a:schemeClr val="bg1"/>
              </a:solidFill>
            </a:endParaRPr>
          </a:p>
        </p:txBody>
      </p:sp>
      <p:sp>
        <p:nvSpPr>
          <p:cNvPr id="68617" name="Text Box 12"/>
          <p:cNvSpPr txBox="1">
            <a:spLocks noChangeArrowheads="1"/>
          </p:cNvSpPr>
          <p:nvPr/>
        </p:nvSpPr>
        <p:spPr bwMode="auto">
          <a:xfrm>
            <a:off x="482600" y="6207125"/>
            <a:ext cx="3857625" cy="295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 marL="457200" indent="-4572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1pPr>
            <a:lvl2pPr marL="742950" indent="-28575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2pPr>
            <a:lvl3pPr marL="11430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3pPr>
            <a:lvl4pPr marL="16002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4pPr>
            <a:lvl5pPr marL="20574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9pPr>
          </a:lstStyle>
          <a:p>
            <a:pPr>
              <a:lnSpc>
                <a:spcPct val="90000"/>
              </a:lnSpc>
              <a:buFont typeface="Arial" pitchFamily="34" charset="0"/>
              <a:buNone/>
            </a:pPr>
            <a:r>
              <a:rPr kumimoji="0" lang="en-US" sz="2200" b="1"/>
              <a:t>(a) Root gravitropic bending</a:t>
            </a:r>
            <a:endParaRPr kumimoji="0" lang="en-US" sz="2000" b="1">
              <a:solidFill>
                <a:schemeClr val="bg1"/>
              </a:solidFill>
            </a:endParaRPr>
          </a:p>
        </p:txBody>
      </p:sp>
      <p:sp>
        <p:nvSpPr>
          <p:cNvPr id="68618" name="Line 13"/>
          <p:cNvSpPr>
            <a:spLocks noChangeShapeType="1"/>
          </p:cNvSpPr>
          <p:nvPr/>
        </p:nvSpPr>
        <p:spPr bwMode="auto">
          <a:xfrm flipH="1">
            <a:off x="6434138" y="1176338"/>
            <a:ext cx="1008062" cy="19812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8619" name="Line 14"/>
          <p:cNvSpPr>
            <a:spLocks noChangeShapeType="1"/>
          </p:cNvSpPr>
          <p:nvPr/>
        </p:nvSpPr>
        <p:spPr bwMode="auto">
          <a:xfrm flipH="1" flipV="1">
            <a:off x="6426200" y="3157538"/>
            <a:ext cx="525463" cy="1482725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2"/>
          <p:cNvSpPr>
            <a:spLocks noGrp="1" noChangeArrowheads="1"/>
          </p:cNvSpPr>
          <p:nvPr>
            <p:ph type="title"/>
          </p:nvPr>
        </p:nvSpPr>
        <p:spPr>
          <a:xfrm>
            <a:off x="147638" y="76200"/>
            <a:ext cx="8534400" cy="503238"/>
          </a:xfrm>
        </p:spPr>
        <p:txBody>
          <a:bodyPr/>
          <a:lstStyle/>
          <a:p>
            <a:pPr eaLnBrk="1" hangingPunct="1"/>
            <a:r>
              <a:rPr lang="en-US" smtClean="0"/>
              <a:t>Mechanical Stimuli</a:t>
            </a:r>
            <a:endParaRPr lang="en-US" smtClean="0">
              <a:solidFill>
                <a:schemeClr val="tx1"/>
              </a:solidFill>
            </a:endParaRPr>
          </a:p>
        </p:txBody>
      </p:sp>
      <p:sp>
        <p:nvSpPr>
          <p:cNvPr id="696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04788" y="1157288"/>
            <a:ext cx="8534400" cy="3133725"/>
          </a:xfrm>
        </p:spPr>
        <p:txBody>
          <a:bodyPr/>
          <a:lstStyle/>
          <a:p>
            <a:pPr eaLnBrk="1" hangingPunct="1"/>
            <a:r>
              <a:rPr lang="en-US" sz="3000" smtClean="0"/>
              <a:t>The term </a:t>
            </a:r>
            <a:r>
              <a:rPr lang="en-US" sz="3000" b="1" smtClean="0"/>
              <a:t>thigmomorphogenesis </a:t>
            </a:r>
            <a:r>
              <a:rPr lang="en-US" sz="3000" smtClean="0"/>
              <a:t>refers to changes in form that result from mechanical disturbance</a:t>
            </a:r>
          </a:p>
          <a:p>
            <a:pPr eaLnBrk="1" hangingPunct="1"/>
            <a:r>
              <a:rPr lang="en-US" sz="3000" smtClean="0"/>
              <a:t>Rubbing stems of young plants a couple of times daily results in plants that are shorter than controls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65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4500" y="142875"/>
            <a:ext cx="5713413" cy="6572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0500" y="1157288"/>
            <a:ext cx="8534400" cy="3432175"/>
          </a:xfrm>
        </p:spPr>
        <p:txBody>
          <a:bodyPr/>
          <a:lstStyle/>
          <a:p>
            <a:pPr eaLnBrk="1" hangingPunct="1"/>
            <a:r>
              <a:rPr lang="en-US" sz="3000" b="1" smtClean="0"/>
              <a:t>Thigmotropism </a:t>
            </a:r>
            <a:r>
              <a:rPr lang="en-US" sz="3000" smtClean="0"/>
              <a:t>is growth in response to touch</a:t>
            </a:r>
          </a:p>
          <a:p>
            <a:pPr eaLnBrk="1" hangingPunct="1"/>
            <a:r>
              <a:rPr lang="en-US" sz="3000" smtClean="0"/>
              <a:t>It occurs in vines and other climbing plants</a:t>
            </a:r>
          </a:p>
          <a:p>
            <a:pPr eaLnBrk="1" hangingPunct="1"/>
            <a:r>
              <a:rPr lang="en-US" sz="3000" smtClean="0"/>
              <a:t>Rapid leaf movements in response to mechanical stimulation are examples of transmission of electrical impulses called </a:t>
            </a:r>
            <a:r>
              <a:rPr lang="en-US" sz="3000" b="1" smtClean="0"/>
              <a:t>action potentials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70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0638" y="136525"/>
            <a:ext cx="6561137" cy="6584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2707" name="Text Box 6"/>
          <p:cNvSpPr txBox="1">
            <a:spLocks noChangeArrowheads="1"/>
          </p:cNvSpPr>
          <p:nvPr/>
        </p:nvSpPr>
        <p:spPr bwMode="auto">
          <a:xfrm>
            <a:off x="1246188" y="2733675"/>
            <a:ext cx="1843087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1pPr>
            <a:lvl2pPr marL="742950" indent="-28575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2pPr>
            <a:lvl3pPr marL="11430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3pPr>
            <a:lvl4pPr marL="16002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4pPr>
            <a:lvl5pPr marL="20574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9pPr>
          </a:lstStyle>
          <a:p>
            <a:pPr>
              <a:spcBef>
                <a:spcPct val="50000"/>
              </a:spcBef>
            </a:pPr>
            <a:r>
              <a:rPr kumimoji="0" lang="en-US" sz="1200" b="1"/>
              <a:t>(a) Unstimulated state</a:t>
            </a:r>
          </a:p>
        </p:txBody>
      </p:sp>
      <p:sp>
        <p:nvSpPr>
          <p:cNvPr id="72708" name="Text Box 7"/>
          <p:cNvSpPr txBox="1">
            <a:spLocks noChangeArrowheads="1"/>
          </p:cNvSpPr>
          <p:nvPr/>
        </p:nvSpPr>
        <p:spPr bwMode="auto">
          <a:xfrm>
            <a:off x="1331913" y="3886200"/>
            <a:ext cx="866775" cy="577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 marL="457200" indent="-4572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1pPr>
            <a:lvl2pPr marL="742950" indent="-28575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2pPr>
            <a:lvl3pPr marL="11430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3pPr>
            <a:lvl4pPr marL="16002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4pPr>
            <a:lvl5pPr marL="20574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9pPr>
          </a:lstStyle>
          <a:p>
            <a:pPr>
              <a:buFont typeface="Arial" pitchFamily="34" charset="0"/>
              <a:buNone/>
            </a:pPr>
            <a:r>
              <a:rPr kumimoji="0" lang="en-US" sz="1200" b="1"/>
              <a:t>Leaflets</a:t>
            </a:r>
          </a:p>
          <a:p>
            <a:pPr>
              <a:buFont typeface="Arial" pitchFamily="34" charset="0"/>
              <a:buNone/>
            </a:pPr>
            <a:r>
              <a:rPr kumimoji="0" lang="en-US" sz="1200" b="1"/>
              <a:t>after </a:t>
            </a:r>
          </a:p>
          <a:p>
            <a:pPr>
              <a:buFont typeface="Arial" pitchFamily="34" charset="0"/>
              <a:buNone/>
            </a:pPr>
            <a:r>
              <a:rPr kumimoji="0" lang="en-US" sz="1200" b="1"/>
              <a:t>stimulation</a:t>
            </a:r>
            <a:endParaRPr kumimoji="0" lang="en-US" sz="1200" b="1">
              <a:solidFill>
                <a:schemeClr val="bg1"/>
              </a:solidFill>
            </a:endParaRPr>
          </a:p>
        </p:txBody>
      </p:sp>
      <p:sp>
        <p:nvSpPr>
          <p:cNvPr id="72709" name="Text Box 8"/>
          <p:cNvSpPr txBox="1">
            <a:spLocks noChangeArrowheads="1"/>
          </p:cNvSpPr>
          <p:nvPr/>
        </p:nvSpPr>
        <p:spPr bwMode="auto">
          <a:xfrm>
            <a:off x="1323975" y="4805363"/>
            <a:ext cx="866775" cy="577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 marL="457200" indent="-4572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1pPr>
            <a:lvl2pPr marL="742950" indent="-28575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2pPr>
            <a:lvl3pPr marL="11430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3pPr>
            <a:lvl4pPr marL="16002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4pPr>
            <a:lvl5pPr marL="20574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9pPr>
          </a:lstStyle>
          <a:p>
            <a:pPr>
              <a:buFont typeface="Arial" pitchFamily="34" charset="0"/>
              <a:buNone/>
            </a:pPr>
            <a:r>
              <a:rPr kumimoji="0" lang="en-US" sz="1200" b="1"/>
              <a:t>Pulvinus</a:t>
            </a:r>
          </a:p>
          <a:p>
            <a:pPr>
              <a:buFont typeface="Arial" pitchFamily="34" charset="0"/>
              <a:buNone/>
            </a:pPr>
            <a:r>
              <a:rPr kumimoji="0" lang="en-US" sz="1200" b="1"/>
              <a:t>(motor</a:t>
            </a:r>
          </a:p>
          <a:p>
            <a:pPr>
              <a:buFont typeface="Arial" pitchFamily="34" charset="0"/>
              <a:buNone/>
            </a:pPr>
            <a:r>
              <a:rPr kumimoji="0" lang="en-US" sz="1200" b="1"/>
              <a:t>organ)</a:t>
            </a:r>
            <a:endParaRPr kumimoji="0" lang="en-US" sz="1200" b="1">
              <a:solidFill>
                <a:schemeClr val="bg1"/>
              </a:solidFill>
            </a:endParaRPr>
          </a:p>
        </p:txBody>
      </p:sp>
      <p:sp>
        <p:nvSpPr>
          <p:cNvPr id="72710" name="Line 9"/>
          <p:cNvSpPr>
            <a:spLocks noChangeShapeType="1"/>
          </p:cNvSpPr>
          <p:nvPr/>
        </p:nvSpPr>
        <p:spPr bwMode="auto">
          <a:xfrm>
            <a:off x="2006600" y="4910138"/>
            <a:ext cx="360363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11" name="Line 10"/>
          <p:cNvSpPr>
            <a:spLocks noChangeShapeType="1"/>
          </p:cNvSpPr>
          <p:nvPr/>
        </p:nvSpPr>
        <p:spPr bwMode="auto">
          <a:xfrm flipV="1">
            <a:off x="1960563" y="3992563"/>
            <a:ext cx="944562" cy="7937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12" name="Line 11"/>
          <p:cNvSpPr>
            <a:spLocks noChangeShapeType="1"/>
          </p:cNvSpPr>
          <p:nvPr/>
        </p:nvSpPr>
        <p:spPr bwMode="auto">
          <a:xfrm flipH="1">
            <a:off x="1960563" y="3763963"/>
            <a:ext cx="541337" cy="2413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13" name="Text Box 12"/>
          <p:cNvSpPr txBox="1">
            <a:spLocks noChangeArrowheads="1"/>
          </p:cNvSpPr>
          <p:nvPr/>
        </p:nvSpPr>
        <p:spPr bwMode="auto">
          <a:xfrm>
            <a:off x="1338263" y="6346825"/>
            <a:ext cx="4749800" cy="227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 marL="457200" indent="-4572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1pPr>
            <a:lvl2pPr marL="742950" indent="-28575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2pPr>
            <a:lvl3pPr marL="11430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3pPr>
            <a:lvl4pPr marL="16002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4pPr>
            <a:lvl5pPr marL="20574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9pPr>
          </a:lstStyle>
          <a:p>
            <a:pPr>
              <a:buFont typeface="Arial" pitchFamily="34" charset="0"/>
              <a:buNone/>
            </a:pPr>
            <a:r>
              <a:rPr kumimoji="0" lang="en-US" sz="1200" b="1"/>
              <a:t>(c) Cross section of a leaflet pair in the stimulated state (LM) </a:t>
            </a:r>
            <a:endParaRPr kumimoji="0" lang="en-US" sz="1200" b="1">
              <a:solidFill>
                <a:schemeClr val="bg1"/>
              </a:solidFill>
            </a:endParaRPr>
          </a:p>
        </p:txBody>
      </p:sp>
      <p:sp>
        <p:nvSpPr>
          <p:cNvPr id="72714" name="Text Box 13"/>
          <p:cNvSpPr txBox="1">
            <a:spLocks noChangeArrowheads="1"/>
          </p:cNvSpPr>
          <p:nvPr/>
        </p:nvSpPr>
        <p:spPr bwMode="auto">
          <a:xfrm>
            <a:off x="4583113" y="2732088"/>
            <a:ext cx="1843087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1pPr>
            <a:lvl2pPr marL="742950" indent="-28575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2pPr>
            <a:lvl3pPr marL="11430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3pPr>
            <a:lvl4pPr marL="16002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4pPr>
            <a:lvl5pPr marL="20574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9pPr>
          </a:lstStyle>
          <a:p>
            <a:pPr>
              <a:spcBef>
                <a:spcPct val="50000"/>
              </a:spcBef>
            </a:pPr>
            <a:r>
              <a:rPr kumimoji="0" lang="en-US" sz="1200" b="1"/>
              <a:t>(b) Stimulated state</a:t>
            </a:r>
          </a:p>
        </p:txBody>
      </p:sp>
      <p:sp>
        <p:nvSpPr>
          <p:cNvPr id="72715" name="Text Box 14"/>
          <p:cNvSpPr txBox="1">
            <a:spLocks noChangeArrowheads="1"/>
          </p:cNvSpPr>
          <p:nvPr/>
        </p:nvSpPr>
        <p:spPr bwMode="auto">
          <a:xfrm>
            <a:off x="6216650" y="3328988"/>
            <a:ext cx="1557338" cy="393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 marL="457200" indent="-4572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1pPr>
            <a:lvl2pPr marL="742950" indent="-28575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2pPr>
            <a:lvl3pPr marL="11430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3pPr>
            <a:lvl4pPr marL="16002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4pPr>
            <a:lvl5pPr marL="20574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9pPr>
          </a:lstStyle>
          <a:p>
            <a:pPr>
              <a:buFont typeface="Arial" pitchFamily="34" charset="0"/>
              <a:buNone/>
            </a:pPr>
            <a:r>
              <a:rPr kumimoji="0" lang="en-US" sz="1200" b="1"/>
              <a:t>Side of pulvinus with</a:t>
            </a:r>
          </a:p>
          <a:p>
            <a:pPr>
              <a:buFont typeface="Arial" pitchFamily="34" charset="0"/>
              <a:buNone/>
            </a:pPr>
            <a:r>
              <a:rPr kumimoji="0" lang="en-US" sz="1200" b="1"/>
              <a:t>flaccid cells</a:t>
            </a:r>
            <a:endParaRPr kumimoji="0" lang="en-US" sz="1200" b="1">
              <a:solidFill>
                <a:schemeClr val="bg1"/>
              </a:solidFill>
            </a:endParaRPr>
          </a:p>
        </p:txBody>
      </p:sp>
      <p:sp>
        <p:nvSpPr>
          <p:cNvPr id="72716" name="Text Box 15"/>
          <p:cNvSpPr txBox="1">
            <a:spLocks noChangeArrowheads="1"/>
          </p:cNvSpPr>
          <p:nvPr/>
        </p:nvSpPr>
        <p:spPr bwMode="auto">
          <a:xfrm>
            <a:off x="6208713" y="4156075"/>
            <a:ext cx="1557337" cy="393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 marL="457200" indent="-4572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1pPr>
            <a:lvl2pPr marL="742950" indent="-28575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2pPr>
            <a:lvl3pPr marL="11430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3pPr>
            <a:lvl4pPr marL="16002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4pPr>
            <a:lvl5pPr marL="20574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9pPr>
          </a:lstStyle>
          <a:p>
            <a:pPr>
              <a:buFont typeface="Arial" pitchFamily="34" charset="0"/>
              <a:buNone/>
            </a:pPr>
            <a:r>
              <a:rPr kumimoji="0" lang="en-US" sz="1200" b="1"/>
              <a:t>Side of pulvinus with</a:t>
            </a:r>
          </a:p>
          <a:p>
            <a:pPr>
              <a:buFont typeface="Arial" pitchFamily="34" charset="0"/>
              <a:buNone/>
            </a:pPr>
            <a:r>
              <a:rPr kumimoji="0" lang="en-US" sz="1200" b="1"/>
              <a:t>turgid cells</a:t>
            </a:r>
            <a:endParaRPr kumimoji="0" lang="en-US" sz="1200" b="1">
              <a:solidFill>
                <a:schemeClr val="bg1"/>
              </a:solidFill>
            </a:endParaRPr>
          </a:p>
        </p:txBody>
      </p:sp>
      <p:sp>
        <p:nvSpPr>
          <p:cNvPr id="72717" name="Text Box 16"/>
          <p:cNvSpPr txBox="1">
            <a:spLocks noChangeArrowheads="1"/>
          </p:cNvSpPr>
          <p:nvPr/>
        </p:nvSpPr>
        <p:spPr bwMode="auto">
          <a:xfrm>
            <a:off x="6210300" y="4797425"/>
            <a:ext cx="1557338" cy="393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 marL="457200" indent="-4572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1pPr>
            <a:lvl2pPr marL="742950" indent="-28575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2pPr>
            <a:lvl3pPr marL="11430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3pPr>
            <a:lvl4pPr marL="16002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4pPr>
            <a:lvl5pPr marL="20574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9pPr>
          </a:lstStyle>
          <a:p>
            <a:pPr>
              <a:buFont typeface="Arial" pitchFamily="34" charset="0"/>
              <a:buNone/>
            </a:pPr>
            <a:r>
              <a:rPr kumimoji="0" lang="en-US" sz="1200" b="1"/>
              <a:t>Vein</a:t>
            </a:r>
            <a:endParaRPr kumimoji="0" lang="en-US" sz="1200" b="1">
              <a:solidFill>
                <a:schemeClr val="bg1"/>
              </a:solidFill>
            </a:endParaRPr>
          </a:p>
        </p:txBody>
      </p:sp>
      <p:sp>
        <p:nvSpPr>
          <p:cNvPr id="72718" name="Line 17"/>
          <p:cNvSpPr>
            <a:spLocks noChangeShapeType="1"/>
          </p:cNvSpPr>
          <p:nvPr/>
        </p:nvSpPr>
        <p:spPr bwMode="auto">
          <a:xfrm flipV="1">
            <a:off x="4838700" y="3435350"/>
            <a:ext cx="1346200" cy="8255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19" name="Line 18"/>
          <p:cNvSpPr>
            <a:spLocks noChangeShapeType="1"/>
          </p:cNvSpPr>
          <p:nvPr/>
        </p:nvSpPr>
        <p:spPr bwMode="auto">
          <a:xfrm flipV="1">
            <a:off x="5429250" y="4279900"/>
            <a:ext cx="723900" cy="3302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20" name="Line 19"/>
          <p:cNvSpPr>
            <a:spLocks noChangeShapeType="1"/>
          </p:cNvSpPr>
          <p:nvPr/>
        </p:nvSpPr>
        <p:spPr bwMode="auto">
          <a:xfrm>
            <a:off x="5200650" y="4895850"/>
            <a:ext cx="965200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21" name="Text Box 20"/>
          <p:cNvSpPr txBox="1">
            <a:spLocks noChangeArrowheads="1"/>
          </p:cNvSpPr>
          <p:nvPr/>
        </p:nvSpPr>
        <p:spPr bwMode="auto">
          <a:xfrm rot="-5376779">
            <a:off x="5791994" y="5639594"/>
            <a:ext cx="566738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 marL="457200" indent="-4572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1pPr>
            <a:lvl2pPr marL="742950" indent="-28575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2pPr>
            <a:lvl3pPr marL="11430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3pPr>
            <a:lvl4pPr marL="16002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4pPr>
            <a:lvl5pPr marL="20574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9pPr>
          </a:lstStyle>
          <a:p>
            <a:pPr>
              <a:buFont typeface="Arial" pitchFamily="34" charset="0"/>
              <a:buNone/>
            </a:pPr>
            <a:r>
              <a:rPr kumimoji="0" lang="en-US" sz="1200" b="1"/>
              <a:t>0.5 µm</a:t>
            </a:r>
            <a:endParaRPr kumimoji="0" lang="en-US" sz="1200" b="1">
              <a:solidFill>
                <a:schemeClr val="bg1"/>
              </a:solidFill>
            </a:endParaRPr>
          </a:p>
        </p:txBody>
      </p:sp>
      <p:sp>
        <p:nvSpPr>
          <p:cNvPr id="72722" name="Line 21"/>
          <p:cNvSpPr>
            <a:spLocks noChangeShapeType="1"/>
          </p:cNvSpPr>
          <p:nvPr/>
        </p:nvSpPr>
        <p:spPr bwMode="auto">
          <a:xfrm>
            <a:off x="5880100" y="5354638"/>
            <a:ext cx="114300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23" name="Line 22"/>
          <p:cNvSpPr>
            <a:spLocks noChangeShapeType="1"/>
          </p:cNvSpPr>
          <p:nvPr/>
        </p:nvSpPr>
        <p:spPr bwMode="auto">
          <a:xfrm>
            <a:off x="5876925" y="6215063"/>
            <a:ext cx="114300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24" name="Line 23"/>
          <p:cNvSpPr>
            <a:spLocks noChangeShapeType="1"/>
          </p:cNvSpPr>
          <p:nvPr/>
        </p:nvSpPr>
        <p:spPr bwMode="auto">
          <a:xfrm>
            <a:off x="5930900" y="5364163"/>
            <a:ext cx="0" cy="846137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730" name="Picture 2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1484313"/>
            <a:ext cx="8548687" cy="3889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3731" name="Text Box 24"/>
          <p:cNvSpPr txBox="1">
            <a:spLocks noChangeArrowheads="1"/>
          </p:cNvSpPr>
          <p:nvPr/>
        </p:nvSpPr>
        <p:spPr bwMode="auto">
          <a:xfrm>
            <a:off x="255588" y="4865688"/>
            <a:ext cx="3019425" cy="350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1pPr>
            <a:lvl2pPr marL="742950" indent="-28575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2pPr>
            <a:lvl3pPr marL="11430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3pPr>
            <a:lvl4pPr marL="16002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4pPr>
            <a:lvl5pPr marL="20574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9pPr>
          </a:lstStyle>
          <a:p>
            <a:pPr>
              <a:spcBef>
                <a:spcPct val="50000"/>
              </a:spcBef>
            </a:pPr>
            <a:r>
              <a:rPr kumimoji="0" lang="en-US" sz="1700" b="1"/>
              <a:t>(a) Unstimulated state</a:t>
            </a:r>
          </a:p>
        </p:txBody>
      </p:sp>
      <p:sp>
        <p:nvSpPr>
          <p:cNvPr id="73732" name="Text Box 25"/>
          <p:cNvSpPr txBox="1">
            <a:spLocks noChangeArrowheads="1"/>
          </p:cNvSpPr>
          <p:nvPr/>
        </p:nvSpPr>
        <p:spPr bwMode="auto">
          <a:xfrm>
            <a:off x="4622800" y="4864100"/>
            <a:ext cx="2840038" cy="350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1pPr>
            <a:lvl2pPr marL="742950" indent="-28575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2pPr>
            <a:lvl3pPr marL="11430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3pPr>
            <a:lvl4pPr marL="16002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4pPr>
            <a:lvl5pPr marL="20574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9pPr>
          </a:lstStyle>
          <a:p>
            <a:pPr>
              <a:spcBef>
                <a:spcPct val="50000"/>
              </a:spcBef>
            </a:pPr>
            <a:r>
              <a:rPr kumimoji="0" lang="en-US" sz="1700" b="1"/>
              <a:t>(b) Stimulated state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577850"/>
            <a:ext cx="8548687" cy="5700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59" name="Text Box 24"/>
          <p:cNvSpPr txBox="1">
            <a:spLocks noChangeArrowheads="1"/>
          </p:cNvSpPr>
          <p:nvPr/>
        </p:nvSpPr>
        <p:spPr bwMode="auto">
          <a:xfrm>
            <a:off x="1714500" y="1189038"/>
            <a:ext cx="1071563" cy="204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 marL="457200" indent="-4572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1pPr>
            <a:lvl2pPr marL="742950" indent="-28575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2pPr>
            <a:lvl3pPr marL="11430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3pPr>
            <a:lvl4pPr marL="16002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4pPr>
            <a:lvl5pPr marL="20574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9pPr>
          </a:lstStyle>
          <a:p>
            <a:pPr>
              <a:lnSpc>
                <a:spcPct val="90000"/>
              </a:lnSpc>
              <a:buFont typeface="Arial" pitchFamily="34" charset="0"/>
              <a:buNone/>
            </a:pPr>
            <a:r>
              <a:rPr kumimoji="0" lang="en-US" sz="1200" b="1"/>
              <a:t>CYTOPLASM</a:t>
            </a:r>
            <a:endParaRPr kumimoji="0" lang="en-US" sz="1200" b="1">
              <a:solidFill>
                <a:srgbClr val="563A84"/>
              </a:solidFill>
            </a:endParaRPr>
          </a:p>
        </p:txBody>
      </p:sp>
      <p:sp>
        <p:nvSpPr>
          <p:cNvPr id="19460" name="Text Box 25"/>
          <p:cNvSpPr txBox="1">
            <a:spLocks noChangeArrowheads="1"/>
          </p:cNvSpPr>
          <p:nvPr/>
        </p:nvSpPr>
        <p:spPr bwMode="auto">
          <a:xfrm>
            <a:off x="901700" y="812800"/>
            <a:ext cx="1071563" cy="204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 marL="457200" indent="-4572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1pPr>
            <a:lvl2pPr marL="742950" indent="-28575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2pPr>
            <a:lvl3pPr marL="11430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3pPr>
            <a:lvl4pPr marL="16002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4pPr>
            <a:lvl5pPr marL="20574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9pPr>
          </a:lstStyle>
          <a:p>
            <a:pPr>
              <a:lnSpc>
                <a:spcPct val="90000"/>
              </a:lnSpc>
              <a:buFont typeface="Arial" pitchFamily="34" charset="0"/>
              <a:buNone/>
            </a:pPr>
            <a:r>
              <a:rPr kumimoji="0" lang="en-US" sz="1200" b="1"/>
              <a:t>Reception</a:t>
            </a:r>
            <a:endParaRPr kumimoji="0" lang="en-US" sz="1200" b="1">
              <a:solidFill>
                <a:srgbClr val="563A84"/>
              </a:solidFill>
            </a:endParaRPr>
          </a:p>
        </p:txBody>
      </p:sp>
      <p:sp>
        <p:nvSpPr>
          <p:cNvPr id="19461" name="Text Box 26"/>
          <p:cNvSpPr txBox="1">
            <a:spLocks noChangeArrowheads="1"/>
          </p:cNvSpPr>
          <p:nvPr/>
        </p:nvSpPr>
        <p:spPr bwMode="auto">
          <a:xfrm>
            <a:off x="1173163" y="1522413"/>
            <a:ext cx="1071562" cy="471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 marL="457200" indent="-4572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1pPr>
            <a:lvl2pPr marL="742950" indent="-28575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2pPr>
            <a:lvl3pPr marL="11430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3pPr>
            <a:lvl4pPr marL="16002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4pPr>
            <a:lvl5pPr marL="20574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9pPr>
          </a:lstStyle>
          <a:p>
            <a:pPr>
              <a:lnSpc>
                <a:spcPct val="90000"/>
              </a:lnSpc>
              <a:buFont typeface="Arial" pitchFamily="34" charset="0"/>
              <a:buNone/>
            </a:pPr>
            <a:r>
              <a:rPr kumimoji="0" lang="en-US" sz="1200" b="1"/>
              <a:t>Plasma</a:t>
            </a:r>
          </a:p>
          <a:p>
            <a:pPr>
              <a:lnSpc>
                <a:spcPct val="90000"/>
              </a:lnSpc>
              <a:buFont typeface="Arial" pitchFamily="34" charset="0"/>
              <a:buNone/>
            </a:pPr>
            <a:r>
              <a:rPr kumimoji="0" lang="en-US" sz="1200" b="1"/>
              <a:t>membrane</a:t>
            </a:r>
            <a:endParaRPr kumimoji="0" lang="en-US" sz="1200" b="1">
              <a:solidFill>
                <a:srgbClr val="563A84"/>
              </a:solidFill>
            </a:endParaRPr>
          </a:p>
        </p:txBody>
      </p:sp>
      <p:sp>
        <p:nvSpPr>
          <p:cNvPr id="19462" name="Line 27"/>
          <p:cNvSpPr>
            <a:spLocks noChangeShapeType="1"/>
          </p:cNvSpPr>
          <p:nvPr/>
        </p:nvSpPr>
        <p:spPr bwMode="auto">
          <a:xfrm flipV="1">
            <a:off x="939800" y="1617663"/>
            <a:ext cx="228600" cy="762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9463" name="Text Box 28"/>
          <p:cNvSpPr txBox="1">
            <a:spLocks noChangeArrowheads="1"/>
          </p:cNvSpPr>
          <p:nvPr/>
        </p:nvSpPr>
        <p:spPr bwMode="auto">
          <a:xfrm>
            <a:off x="428625" y="2884488"/>
            <a:ext cx="1071563" cy="471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 marL="457200" indent="-4572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1pPr>
            <a:lvl2pPr marL="742950" indent="-28575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2pPr>
            <a:lvl3pPr marL="11430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3pPr>
            <a:lvl4pPr marL="16002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4pPr>
            <a:lvl5pPr marL="20574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9pPr>
          </a:lstStyle>
          <a:p>
            <a:pPr>
              <a:lnSpc>
                <a:spcPct val="90000"/>
              </a:lnSpc>
              <a:buFont typeface="Arial" pitchFamily="34" charset="0"/>
              <a:buNone/>
            </a:pPr>
            <a:r>
              <a:rPr kumimoji="0" lang="en-US" sz="1200" b="1"/>
              <a:t>Cell</a:t>
            </a:r>
          </a:p>
          <a:p>
            <a:pPr>
              <a:lnSpc>
                <a:spcPct val="90000"/>
              </a:lnSpc>
              <a:buFont typeface="Arial" pitchFamily="34" charset="0"/>
              <a:buNone/>
            </a:pPr>
            <a:r>
              <a:rPr kumimoji="0" lang="en-US" sz="1200" b="1"/>
              <a:t>wall</a:t>
            </a:r>
            <a:endParaRPr kumimoji="0" lang="en-US" sz="1200" b="1">
              <a:solidFill>
                <a:srgbClr val="563A84"/>
              </a:solidFill>
            </a:endParaRPr>
          </a:p>
        </p:txBody>
      </p:sp>
      <p:sp>
        <p:nvSpPr>
          <p:cNvPr id="19464" name="Text Box 29"/>
          <p:cNvSpPr txBox="1">
            <a:spLocks noChangeArrowheads="1"/>
          </p:cNvSpPr>
          <p:nvPr/>
        </p:nvSpPr>
        <p:spPr bwMode="auto">
          <a:xfrm>
            <a:off x="1339850" y="2271713"/>
            <a:ext cx="1071563" cy="550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 marL="457200" indent="-4572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1pPr>
            <a:lvl2pPr marL="742950" indent="-28575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2pPr>
            <a:lvl3pPr marL="11430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3pPr>
            <a:lvl4pPr marL="16002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4pPr>
            <a:lvl5pPr marL="20574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9pPr>
          </a:lstStyle>
          <a:p>
            <a:pPr>
              <a:buFont typeface="Arial" pitchFamily="34" charset="0"/>
              <a:buNone/>
            </a:pPr>
            <a:r>
              <a:rPr kumimoji="0" lang="en-US" sz="1200" b="1"/>
              <a:t>Phytochrome</a:t>
            </a:r>
          </a:p>
          <a:p>
            <a:pPr>
              <a:buFont typeface="Arial" pitchFamily="34" charset="0"/>
              <a:buNone/>
            </a:pPr>
            <a:r>
              <a:rPr kumimoji="0" lang="en-US" sz="1200" b="1"/>
              <a:t>activated </a:t>
            </a:r>
          </a:p>
          <a:p>
            <a:pPr>
              <a:buFont typeface="Arial" pitchFamily="34" charset="0"/>
              <a:buNone/>
            </a:pPr>
            <a:r>
              <a:rPr kumimoji="0" lang="en-US" sz="1200" b="1"/>
              <a:t>by light</a:t>
            </a:r>
            <a:endParaRPr kumimoji="0" lang="en-US" sz="1200" b="1">
              <a:solidFill>
                <a:srgbClr val="563A84"/>
              </a:solidFill>
            </a:endParaRPr>
          </a:p>
        </p:txBody>
      </p:sp>
      <p:sp>
        <p:nvSpPr>
          <p:cNvPr id="19465" name="Line 30"/>
          <p:cNvSpPr>
            <a:spLocks noChangeShapeType="1"/>
          </p:cNvSpPr>
          <p:nvPr/>
        </p:nvSpPr>
        <p:spPr bwMode="auto">
          <a:xfrm flipV="1">
            <a:off x="736600" y="2874963"/>
            <a:ext cx="195263" cy="66675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9466" name="Line 31"/>
          <p:cNvSpPr>
            <a:spLocks noChangeShapeType="1"/>
          </p:cNvSpPr>
          <p:nvPr/>
        </p:nvSpPr>
        <p:spPr bwMode="auto">
          <a:xfrm>
            <a:off x="1582738" y="2827338"/>
            <a:ext cx="263525" cy="233362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9467" name="Text Box 32"/>
          <p:cNvSpPr txBox="1">
            <a:spLocks noChangeArrowheads="1"/>
          </p:cNvSpPr>
          <p:nvPr/>
        </p:nvSpPr>
        <p:spPr bwMode="auto">
          <a:xfrm>
            <a:off x="630238" y="3873500"/>
            <a:ext cx="1071562" cy="471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 marL="457200" indent="-4572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1pPr>
            <a:lvl2pPr marL="742950" indent="-28575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2pPr>
            <a:lvl3pPr marL="11430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3pPr>
            <a:lvl4pPr marL="16002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4pPr>
            <a:lvl5pPr marL="20574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9pPr>
          </a:lstStyle>
          <a:p>
            <a:pPr>
              <a:lnSpc>
                <a:spcPct val="90000"/>
              </a:lnSpc>
              <a:buFont typeface="Arial" pitchFamily="34" charset="0"/>
              <a:buNone/>
            </a:pPr>
            <a:r>
              <a:rPr kumimoji="0" lang="en-US" sz="1200" b="1"/>
              <a:t>Light</a:t>
            </a:r>
            <a:endParaRPr kumimoji="0" lang="en-US" sz="1200" b="1">
              <a:solidFill>
                <a:srgbClr val="563A84"/>
              </a:solidFill>
            </a:endParaRPr>
          </a:p>
        </p:txBody>
      </p:sp>
      <p:sp>
        <p:nvSpPr>
          <p:cNvPr id="19468" name="Text Box 33"/>
          <p:cNvSpPr txBox="1">
            <a:spLocks noChangeArrowheads="1"/>
          </p:cNvSpPr>
          <p:nvPr/>
        </p:nvSpPr>
        <p:spPr bwMode="auto">
          <a:xfrm>
            <a:off x="4119563" y="811213"/>
            <a:ext cx="1071562" cy="204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 marL="457200" indent="-4572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1pPr>
            <a:lvl2pPr marL="742950" indent="-28575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2pPr>
            <a:lvl3pPr marL="11430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3pPr>
            <a:lvl4pPr marL="16002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4pPr>
            <a:lvl5pPr marL="20574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9pPr>
          </a:lstStyle>
          <a:p>
            <a:pPr>
              <a:lnSpc>
                <a:spcPct val="90000"/>
              </a:lnSpc>
              <a:buFont typeface="Arial" pitchFamily="34" charset="0"/>
              <a:buNone/>
            </a:pPr>
            <a:r>
              <a:rPr kumimoji="0" lang="en-US" sz="1200" b="1"/>
              <a:t>Transduction</a:t>
            </a:r>
            <a:endParaRPr kumimoji="0" lang="en-US" sz="1200" b="1">
              <a:solidFill>
                <a:srgbClr val="563A84"/>
              </a:solidFill>
            </a:endParaRPr>
          </a:p>
        </p:txBody>
      </p:sp>
      <p:sp>
        <p:nvSpPr>
          <p:cNvPr id="19469" name="Text Box 34"/>
          <p:cNvSpPr txBox="1">
            <a:spLocks noChangeArrowheads="1"/>
          </p:cNvSpPr>
          <p:nvPr/>
        </p:nvSpPr>
        <p:spPr bwMode="auto">
          <a:xfrm>
            <a:off x="3467100" y="1884363"/>
            <a:ext cx="1571625" cy="395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 marL="457200" indent="-4572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1pPr>
            <a:lvl2pPr marL="742950" indent="-28575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2pPr>
            <a:lvl3pPr marL="11430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3pPr>
            <a:lvl4pPr marL="16002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4pPr>
            <a:lvl5pPr marL="20574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9pPr>
          </a:lstStyle>
          <a:p>
            <a:pPr>
              <a:lnSpc>
                <a:spcPct val="90000"/>
              </a:lnSpc>
              <a:buFont typeface="Arial" pitchFamily="34" charset="0"/>
              <a:buNone/>
            </a:pPr>
            <a:r>
              <a:rPr kumimoji="0" lang="en-US" sz="1200" b="1"/>
              <a:t>Second messenger </a:t>
            </a:r>
          </a:p>
          <a:p>
            <a:pPr>
              <a:lnSpc>
                <a:spcPct val="90000"/>
              </a:lnSpc>
              <a:buFont typeface="Arial" pitchFamily="34" charset="0"/>
              <a:buNone/>
            </a:pPr>
            <a:r>
              <a:rPr kumimoji="0" lang="en-US" sz="1200" b="1"/>
              <a:t>produced</a:t>
            </a:r>
            <a:endParaRPr kumimoji="0" lang="en-US" sz="1200" b="1">
              <a:solidFill>
                <a:srgbClr val="563A84"/>
              </a:solidFill>
            </a:endParaRPr>
          </a:p>
        </p:txBody>
      </p:sp>
      <p:sp>
        <p:nvSpPr>
          <p:cNvPr id="19470" name="Text Box 35"/>
          <p:cNvSpPr txBox="1">
            <a:spLocks noChangeArrowheads="1"/>
          </p:cNvSpPr>
          <p:nvPr/>
        </p:nvSpPr>
        <p:spPr bwMode="auto">
          <a:xfrm>
            <a:off x="3708400" y="1539875"/>
            <a:ext cx="1071563" cy="204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 marL="457200" indent="-4572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1pPr>
            <a:lvl2pPr marL="742950" indent="-28575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2pPr>
            <a:lvl3pPr marL="11430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3pPr>
            <a:lvl4pPr marL="16002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4pPr>
            <a:lvl5pPr marL="20574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9pPr>
          </a:lstStyle>
          <a:p>
            <a:pPr>
              <a:lnSpc>
                <a:spcPct val="90000"/>
              </a:lnSpc>
              <a:buFont typeface="Arial" pitchFamily="34" charset="0"/>
              <a:buNone/>
            </a:pPr>
            <a:r>
              <a:rPr kumimoji="0" lang="en-US" sz="1100" b="1"/>
              <a:t>cGMP</a:t>
            </a:r>
            <a:endParaRPr kumimoji="0" lang="en-US" sz="1200" b="1">
              <a:solidFill>
                <a:srgbClr val="563A84"/>
              </a:solidFill>
            </a:endParaRPr>
          </a:p>
        </p:txBody>
      </p:sp>
      <p:sp>
        <p:nvSpPr>
          <p:cNvPr id="19471" name="Text Box 36"/>
          <p:cNvSpPr txBox="1">
            <a:spLocks noChangeArrowheads="1"/>
          </p:cNvSpPr>
          <p:nvPr/>
        </p:nvSpPr>
        <p:spPr bwMode="auto">
          <a:xfrm>
            <a:off x="5238750" y="1460500"/>
            <a:ext cx="714375" cy="638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 marL="457200" indent="-4572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1pPr>
            <a:lvl2pPr marL="742950" indent="-28575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2pPr>
            <a:lvl3pPr marL="11430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3pPr>
            <a:lvl4pPr marL="16002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4pPr>
            <a:lvl5pPr marL="20574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9pPr>
          </a:lstStyle>
          <a:p>
            <a:pPr algn="ctr">
              <a:lnSpc>
                <a:spcPct val="90000"/>
              </a:lnSpc>
              <a:buFont typeface="Arial" pitchFamily="34" charset="0"/>
              <a:buNone/>
            </a:pPr>
            <a:r>
              <a:rPr kumimoji="0" lang="en-US" sz="1100" b="1"/>
              <a:t>Specific </a:t>
            </a:r>
          </a:p>
          <a:p>
            <a:pPr algn="ctr">
              <a:lnSpc>
                <a:spcPct val="90000"/>
              </a:lnSpc>
              <a:buFont typeface="Arial" pitchFamily="34" charset="0"/>
              <a:buNone/>
            </a:pPr>
            <a:r>
              <a:rPr kumimoji="0" lang="en-US" sz="1100" b="1"/>
              <a:t>protein </a:t>
            </a:r>
          </a:p>
          <a:p>
            <a:pPr algn="ctr">
              <a:lnSpc>
                <a:spcPct val="90000"/>
              </a:lnSpc>
              <a:buFont typeface="Arial" pitchFamily="34" charset="0"/>
              <a:buNone/>
            </a:pPr>
            <a:r>
              <a:rPr kumimoji="0" lang="en-US" sz="1100" b="1"/>
              <a:t>kinase 1 </a:t>
            </a:r>
          </a:p>
          <a:p>
            <a:pPr algn="ctr">
              <a:lnSpc>
                <a:spcPct val="90000"/>
              </a:lnSpc>
              <a:buFont typeface="Arial" pitchFamily="34" charset="0"/>
              <a:buNone/>
            </a:pPr>
            <a:r>
              <a:rPr kumimoji="0" lang="en-US" sz="1100" b="1"/>
              <a:t>activated</a:t>
            </a:r>
            <a:endParaRPr kumimoji="0" lang="en-US" sz="1200" b="1">
              <a:solidFill>
                <a:srgbClr val="563A84"/>
              </a:solidFill>
            </a:endParaRPr>
          </a:p>
        </p:txBody>
      </p:sp>
      <p:sp>
        <p:nvSpPr>
          <p:cNvPr id="19472" name="Text Box 37"/>
          <p:cNvSpPr txBox="1">
            <a:spLocks noChangeArrowheads="1"/>
          </p:cNvSpPr>
          <p:nvPr/>
        </p:nvSpPr>
        <p:spPr bwMode="auto">
          <a:xfrm>
            <a:off x="7986713" y="1354138"/>
            <a:ext cx="1071562" cy="204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 marL="457200" indent="-4572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1pPr>
            <a:lvl2pPr marL="742950" indent="-28575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2pPr>
            <a:lvl3pPr marL="11430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3pPr>
            <a:lvl4pPr marL="16002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4pPr>
            <a:lvl5pPr marL="20574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9pPr>
          </a:lstStyle>
          <a:p>
            <a:pPr>
              <a:lnSpc>
                <a:spcPct val="90000"/>
              </a:lnSpc>
              <a:buFont typeface="Arial" pitchFamily="34" charset="0"/>
              <a:buNone/>
            </a:pPr>
            <a:r>
              <a:rPr kumimoji="0" lang="en-US" sz="1200" b="1"/>
              <a:t>NUCLEUS</a:t>
            </a:r>
            <a:endParaRPr kumimoji="0" lang="en-US" sz="1200" b="1">
              <a:solidFill>
                <a:srgbClr val="563A84"/>
              </a:solidFill>
            </a:endParaRPr>
          </a:p>
        </p:txBody>
      </p:sp>
      <p:sp>
        <p:nvSpPr>
          <p:cNvPr id="19473" name="Oval 38"/>
          <p:cNvSpPr>
            <a:spLocks noChangeArrowheads="1"/>
          </p:cNvSpPr>
          <p:nvPr/>
        </p:nvSpPr>
        <p:spPr bwMode="auto">
          <a:xfrm>
            <a:off x="709613" y="819150"/>
            <a:ext cx="142875" cy="147638"/>
          </a:xfrm>
          <a:prstGeom prst="ellipse">
            <a:avLst/>
          </a:prstGeom>
          <a:solidFill>
            <a:srgbClr val="0092C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9474" name="Text Box 39"/>
          <p:cNvSpPr txBox="1">
            <a:spLocks noChangeArrowheads="1"/>
          </p:cNvSpPr>
          <p:nvPr/>
        </p:nvSpPr>
        <p:spPr bwMode="auto">
          <a:xfrm>
            <a:off x="749300" y="835025"/>
            <a:ext cx="111125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 marL="457200" indent="-4572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1pPr>
            <a:lvl2pPr marL="742950" indent="-28575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2pPr>
            <a:lvl3pPr marL="11430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3pPr>
            <a:lvl4pPr marL="16002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4pPr>
            <a:lvl5pPr marL="20574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9pPr>
          </a:lstStyle>
          <a:p>
            <a:pPr>
              <a:lnSpc>
                <a:spcPct val="90000"/>
              </a:lnSpc>
              <a:buFont typeface="Arial" pitchFamily="34" charset="0"/>
              <a:buNone/>
            </a:pPr>
            <a:r>
              <a:rPr kumimoji="0" lang="en-US" sz="900" b="1">
                <a:solidFill>
                  <a:schemeClr val="bg1"/>
                </a:solidFill>
              </a:rPr>
              <a:t>1</a:t>
            </a:r>
            <a:endParaRPr kumimoji="0" lang="en-US" sz="2200" b="1">
              <a:solidFill>
                <a:srgbClr val="563A84"/>
              </a:solidFill>
            </a:endParaRPr>
          </a:p>
        </p:txBody>
      </p:sp>
      <p:sp>
        <p:nvSpPr>
          <p:cNvPr id="19475" name="Oval 40"/>
          <p:cNvSpPr>
            <a:spLocks noChangeArrowheads="1"/>
          </p:cNvSpPr>
          <p:nvPr/>
        </p:nvSpPr>
        <p:spPr bwMode="auto">
          <a:xfrm>
            <a:off x="3924300" y="815975"/>
            <a:ext cx="142875" cy="147638"/>
          </a:xfrm>
          <a:prstGeom prst="ellipse">
            <a:avLst/>
          </a:prstGeom>
          <a:solidFill>
            <a:srgbClr val="0092C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9476" name="Text Box 41"/>
          <p:cNvSpPr txBox="1">
            <a:spLocks noChangeArrowheads="1"/>
          </p:cNvSpPr>
          <p:nvPr/>
        </p:nvSpPr>
        <p:spPr bwMode="auto">
          <a:xfrm>
            <a:off x="3963988" y="831850"/>
            <a:ext cx="111125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 marL="457200" indent="-4572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1pPr>
            <a:lvl2pPr marL="742950" indent="-28575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2pPr>
            <a:lvl3pPr marL="11430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3pPr>
            <a:lvl4pPr marL="16002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4pPr>
            <a:lvl5pPr marL="20574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9pPr>
          </a:lstStyle>
          <a:p>
            <a:pPr>
              <a:lnSpc>
                <a:spcPct val="90000"/>
              </a:lnSpc>
              <a:buFont typeface="Arial" pitchFamily="34" charset="0"/>
              <a:buNone/>
            </a:pPr>
            <a:r>
              <a:rPr kumimoji="0" lang="en-US" sz="900" b="1">
                <a:solidFill>
                  <a:schemeClr val="bg1"/>
                </a:solidFill>
              </a:rPr>
              <a:t>2</a:t>
            </a:r>
            <a:endParaRPr kumimoji="0" lang="en-US" sz="2200" b="1">
              <a:solidFill>
                <a:srgbClr val="563A84"/>
              </a:solidFill>
            </a:endParaRPr>
          </a:p>
        </p:txBody>
      </p:sp>
      <p:sp>
        <p:nvSpPr>
          <p:cNvPr id="19477" name="Text Box 42"/>
          <p:cNvSpPr txBox="1">
            <a:spLocks noChangeArrowheads="1"/>
          </p:cNvSpPr>
          <p:nvPr/>
        </p:nvSpPr>
        <p:spPr bwMode="auto">
          <a:xfrm>
            <a:off x="5526088" y="3003550"/>
            <a:ext cx="714375" cy="638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 marL="457200" indent="-4572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1pPr>
            <a:lvl2pPr marL="742950" indent="-28575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2pPr>
            <a:lvl3pPr marL="11430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3pPr>
            <a:lvl4pPr marL="16002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4pPr>
            <a:lvl5pPr marL="20574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9pPr>
          </a:lstStyle>
          <a:p>
            <a:pPr algn="ctr">
              <a:lnSpc>
                <a:spcPct val="90000"/>
              </a:lnSpc>
              <a:buFont typeface="Arial" pitchFamily="34" charset="0"/>
              <a:buNone/>
            </a:pPr>
            <a:r>
              <a:rPr kumimoji="0" lang="en-US" sz="1100" b="1"/>
              <a:t>Specific </a:t>
            </a:r>
          </a:p>
          <a:p>
            <a:pPr algn="ctr">
              <a:lnSpc>
                <a:spcPct val="90000"/>
              </a:lnSpc>
              <a:buFont typeface="Arial" pitchFamily="34" charset="0"/>
              <a:buNone/>
            </a:pPr>
            <a:r>
              <a:rPr kumimoji="0" lang="en-US" sz="1100" b="1"/>
              <a:t>protein </a:t>
            </a:r>
          </a:p>
          <a:p>
            <a:pPr algn="ctr">
              <a:lnSpc>
                <a:spcPct val="90000"/>
              </a:lnSpc>
              <a:buFont typeface="Arial" pitchFamily="34" charset="0"/>
              <a:buNone/>
            </a:pPr>
            <a:r>
              <a:rPr kumimoji="0" lang="en-US" sz="1100" b="1"/>
              <a:t>kinase 2 </a:t>
            </a:r>
          </a:p>
          <a:p>
            <a:pPr algn="ctr">
              <a:lnSpc>
                <a:spcPct val="90000"/>
              </a:lnSpc>
              <a:buFont typeface="Arial" pitchFamily="34" charset="0"/>
              <a:buNone/>
            </a:pPr>
            <a:r>
              <a:rPr kumimoji="0" lang="en-US" sz="1100" b="1"/>
              <a:t>activated</a:t>
            </a:r>
            <a:endParaRPr kumimoji="0" lang="en-US" sz="1200" b="1">
              <a:solidFill>
                <a:srgbClr val="563A84"/>
              </a:solidFill>
            </a:endParaRPr>
          </a:p>
        </p:txBody>
      </p:sp>
      <p:sp>
        <p:nvSpPr>
          <p:cNvPr id="19478" name="Text Box 43"/>
          <p:cNvSpPr txBox="1">
            <a:spLocks noChangeArrowheads="1"/>
          </p:cNvSpPr>
          <p:nvPr/>
        </p:nvSpPr>
        <p:spPr bwMode="auto">
          <a:xfrm>
            <a:off x="4003675" y="4837113"/>
            <a:ext cx="1071563" cy="373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 marL="457200" indent="-4572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1pPr>
            <a:lvl2pPr marL="742950" indent="-28575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2pPr>
            <a:lvl3pPr marL="11430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3pPr>
            <a:lvl4pPr marL="16002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4pPr>
            <a:lvl5pPr marL="20574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9pPr>
          </a:lstStyle>
          <a:p>
            <a:pPr>
              <a:lnSpc>
                <a:spcPct val="80000"/>
              </a:lnSpc>
              <a:buFont typeface="Arial" pitchFamily="34" charset="0"/>
              <a:buNone/>
            </a:pPr>
            <a:r>
              <a:rPr kumimoji="0" lang="en-US" sz="1300" b="1"/>
              <a:t>Ca</a:t>
            </a:r>
            <a:r>
              <a:rPr kumimoji="0" lang="en-US" sz="1300" b="1" baseline="30000"/>
              <a:t>2+</a:t>
            </a:r>
            <a:r>
              <a:rPr kumimoji="0" lang="en-US" sz="1300" b="1"/>
              <a:t> channel </a:t>
            </a:r>
          </a:p>
          <a:p>
            <a:pPr>
              <a:lnSpc>
                <a:spcPct val="80000"/>
              </a:lnSpc>
              <a:buFont typeface="Arial" pitchFamily="34" charset="0"/>
              <a:buNone/>
            </a:pPr>
            <a:r>
              <a:rPr kumimoji="0" lang="en-US" sz="1300" b="1"/>
              <a:t>opened</a:t>
            </a:r>
            <a:endParaRPr kumimoji="0" lang="en-US" sz="1200" b="1">
              <a:solidFill>
                <a:srgbClr val="563A84"/>
              </a:solidFill>
            </a:endParaRPr>
          </a:p>
        </p:txBody>
      </p:sp>
      <p:sp>
        <p:nvSpPr>
          <p:cNvPr id="19479" name="Text Box 44"/>
          <p:cNvSpPr txBox="1">
            <a:spLocks noChangeArrowheads="1"/>
          </p:cNvSpPr>
          <p:nvPr/>
        </p:nvSpPr>
        <p:spPr bwMode="auto">
          <a:xfrm>
            <a:off x="2700338" y="5619750"/>
            <a:ext cx="1071562" cy="373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 marL="457200" indent="-4572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1pPr>
            <a:lvl2pPr marL="742950" indent="-28575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2pPr>
            <a:lvl3pPr marL="11430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3pPr>
            <a:lvl4pPr marL="16002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4pPr>
            <a:lvl5pPr marL="20574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9pPr>
          </a:lstStyle>
          <a:p>
            <a:pPr>
              <a:lnSpc>
                <a:spcPct val="80000"/>
              </a:lnSpc>
              <a:buFont typeface="Arial" pitchFamily="34" charset="0"/>
              <a:buNone/>
            </a:pPr>
            <a:r>
              <a:rPr kumimoji="0" lang="en-US" sz="1300" b="1"/>
              <a:t>Ca</a:t>
            </a:r>
            <a:r>
              <a:rPr kumimoji="0" lang="en-US" sz="1300" b="1" baseline="30000"/>
              <a:t>2+</a:t>
            </a:r>
            <a:endParaRPr kumimoji="0" lang="en-US" sz="1200" b="1">
              <a:solidFill>
                <a:srgbClr val="563A84"/>
              </a:solidFill>
            </a:endParaRPr>
          </a:p>
        </p:txBody>
      </p:sp>
      <p:sp>
        <p:nvSpPr>
          <p:cNvPr id="19480" name="Text Box 45"/>
          <p:cNvSpPr txBox="1">
            <a:spLocks noChangeArrowheads="1"/>
          </p:cNvSpPr>
          <p:nvPr/>
        </p:nvSpPr>
        <p:spPr bwMode="auto">
          <a:xfrm>
            <a:off x="7588250" y="815975"/>
            <a:ext cx="1071563" cy="204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 marL="457200" indent="-4572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1pPr>
            <a:lvl2pPr marL="742950" indent="-28575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2pPr>
            <a:lvl3pPr marL="11430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3pPr>
            <a:lvl4pPr marL="16002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4pPr>
            <a:lvl5pPr marL="20574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9pPr>
          </a:lstStyle>
          <a:p>
            <a:pPr>
              <a:lnSpc>
                <a:spcPct val="90000"/>
              </a:lnSpc>
              <a:buFont typeface="Arial" pitchFamily="34" charset="0"/>
              <a:buNone/>
            </a:pPr>
            <a:r>
              <a:rPr kumimoji="0" lang="en-US" sz="1200" b="1"/>
              <a:t>Response</a:t>
            </a:r>
            <a:endParaRPr kumimoji="0" lang="en-US" sz="1200" b="1">
              <a:solidFill>
                <a:srgbClr val="563A84"/>
              </a:solidFill>
            </a:endParaRPr>
          </a:p>
        </p:txBody>
      </p:sp>
      <p:sp>
        <p:nvSpPr>
          <p:cNvPr id="19481" name="Oval 46"/>
          <p:cNvSpPr>
            <a:spLocks noChangeArrowheads="1"/>
          </p:cNvSpPr>
          <p:nvPr/>
        </p:nvSpPr>
        <p:spPr bwMode="auto">
          <a:xfrm>
            <a:off x="7392988" y="820738"/>
            <a:ext cx="142875" cy="147637"/>
          </a:xfrm>
          <a:prstGeom prst="ellipse">
            <a:avLst/>
          </a:prstGeom>
          <a:solidFill>
            <a:srgbClr val="0092C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9482" name="Text Box 47"/>
          <p:cNvSpPr txBox="1">
            <a:spLocks noChangeArrowheads="1"/>
          </p:cNvSpPr>
          <p:nvPr/>
        </p:nvSpPr>
        <p:spPr bwMode="auto">
          <a:xfrm>
            <a:off x="7435850" y="836613"/>
            <a:ext cx="111125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 marL="457200" indent="-4572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1pPr>
            <a:lvl2pPr marL="742950" indent="-28575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2pPr>
            <a:lvl3pPr marL="11430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3pPr>
            <a:lvl4pPr marL="16002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4pPr>
            <a:lvl5pPr marL="20574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9pPr>
          </a:lstStyle>
          <a:p>
            <a:pPr>
              <a:lnSpc>
                <a:spcPct val="90000"/>
              </a:lnSpc>
              <a:buFont typeface="Arial" pitchFamily="34" charset="0"/>
              <a:buNone/>
            </a:pPr>
            <a:r>
              <a:rPr kumimoji="0" lang="en-US" sz="900" b="1">
                <a:solidFill>
                  <a:schemeClr val="bg1"/>
                </a:solidFill>
              </a:rPr>
              <a:t>3</a:t>
            </a:r>
            <a:endParaRPr kumimoji="0" lang="en-US" sz="2200" b="1">
              <a:solidFill>
                <a:srgbClr val="563A84"/>
              </a:solidFill>
            </a:endParaRPr>
          </a:p>
        </p:txBody>
      </p:sp>
      <p:sp>
        <p:nvSpPr>
          <p:cNvPr id="19483" name="Text Box 48"/>
          <p:cNvSpPr txBox="1">
            <a:spLocks noChangeArrowheads="1"/>
          </p:cNvSpPr>
          <p:nvPr/>
        </p:nvSpPr>
        <p:spPr bwMode="auto">
          <a:xfrm>
            <a:off x="6915150" y="1073150"/>
            <a:ext cx="1038225" cy="328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 marL="457200" indent="-4572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1pPr>
            <a:lvl2pPr marL="742950" indent="-28575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2pPr>
            <a:lvl3pPr marL="11430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3pPr>
            <a:lvl4pPr marL="16002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4pPr>
            <a:lvl5pPr marL="20574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9pPr>
          </a:lstStyle>
          <a:p>
            <a:pPr>
              <a:lnSpc>
                <a:spcPct val="90000"/>
              </a:lnSpc>
              <a:buFont typeface="Arial" pitchFamily="34" charset="0"/>
              <a:buNone/>
            </a:pPr>
            <a:r>
              <a:rPr kumimoji="0" lang="en-US" sz="1200" b="1"/>
              <a:t>Transcription</a:t>
            </a:r>
          </a:p>
          <a:p>
            <a:pPr>
              <a:lnSpc>
                <a:spcPct val="90000"/>
              </a:lnSpc>
              <a:buFont typeface="Arial" pitchFamily="34" charset="0"/>
              <a:buNone/>
            </a:pPr>
            <a:r>
              <a:rPr kumimoji="0" lang="en-US" sz="1200" b="1"/>
              <a:t>factor 1</a:t>
            </a:r>
            <a:endParaRPr kumimoji="0" lang="en-US" sz="1200" b="1">
              <a:solidFill>
                <a:srgbClr val="563A84"/>
              </a:solidFill>
            </a:endParaRPr>
          </a:p>
        </p:txBody>
      </p:sp>
      <p:sp>
        <p:nvSpPr>
          <p:cNvPr id="19484" name="Text Box 49"/>
          <p:cNvSpPr txBox="1">
            <a:spLocks noChangeArrowheads="1"/>
          </p:cNvSpPr>
          <p:nvPr/>
        </p:nvSpPr>
        <p:spPr bwMode="auto">
          <a:xfrm>
            <a:off x="6737350" y="2098675"/>
            <a:ext cx="1038225" cy="328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 marL="457200" indent="-4572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1pPr>
            <a:lvl2pPr marL="742950" indent="-28575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2pPr>
            <a:lvl3pPr marL="11430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3pPr>
            <a:lvl4pPr marL="16002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4pPr>
            <a:lvl5pPr marL="20574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9pPr>
          </a:lstStyle>
          <a:p>
            <a:pPr>
              <a:lnSpc>
                <a:spcPct val="90000"/>
              </a:lnSpc>
              <a:buFont typeface="Arial" pitchFamily="34" charset="0"/>
              <a:buNone/>
            </a:pPr>
            <a:r>
              <a:rPr kumimoji="0" lang="en-US" sz="1200" b="1"/>
              <a:t>Transcription</a:t>
            </a:r>
          </a:p>
          <a:p>
            <a:pPr>
              <a:lnSpc>
                <a:spcPct val="90000"/>
              </a:lnSpc>
              <a:buFont typeface="Arial" pitchFamily="34" charset="0"/>
              <a:buNone/>
            </a:pPr>
            <a:r>
              <a:rPr kumimoji="0" lang="en-US" sz="1200" b="1"/>
              <a:t>factor 2</a:t>
            </a:r>
            <a:endParaRPr kumimoji="0" lang="en-US" sz="1200" b="1">
              <a:solidFill>
                <a:srgbClr val="563A84"/>
              </a:solidFill>
            </a:endParaRPr>
          </a:p>
        </p:txBody>
      </p:sp>
      <p:sp>
        <p:nvSpPr>
          <p:cNvPr id="19485" name="Text Box 50"/>
          <p:cNvSpPr txBox="1">
            <a:spLocks noChangeArrowheads="1"/>
          </p:cNvSpPr>
          <p:nvPr/>
        </p:nvSpPr>
        <p:spPr bwMode="auto">
          <a:xfrm>
            <a:off x="7978775" y="1355725"/>
            <a:ext cx="1038225" cy="163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 marL="457200" indent="-4572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1pPr>
            <a:lvl2pPr marL="742950" indent="-28575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2pPr>
            <a:lvl3pPr marL="11430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3pPr>
            <a:lvl4pPr marL="16002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4pPr>
            <a:lvl5pPr marL="20574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9pPr>
          </a:lstStyle>
          <a:p>
            <a:pPr>
              <a:lnSpc>
                <a:spcPct val="90000"/>
              </a:lnSpc>
              <a:buFont typeface="Arial" pitchFamily="34" charset="0"/>
              <a:buNone/>
            </a:pPr>
            <a:r>
              <a:rPr kumimoji="0" lang="en-US" sz="1200" b="1"/>
              <a:t>NUCLEUS</a:t>
            </a:r>
            <a:endParaRPr kumimoji="0" lang="en-US" sz="1200" b="1">
              <a:solidFill>
                <a:srgbClr val="563A84"/>
              </a:solidFill>
            </a:endParaRPr>
          </a:p>
        </p:txBody>
      </p:sp>
      <p:sp>
        <p:nvSpPr>
          <p:cNvPr id="19486" name="Text Box 51"/>
          <p:cNvSpPr txBox="1">
            <a:spLocks noChangeArrowheads="1"/>
          </p:cNvSpPr>
          <p:nvPr/>
        </p:nvSpPr>
        <p:spPr bwMode="auto">
          <a:xfrm>
            <a:off x="7688263" y="3527425"/>
            <a:ext cx="1038225" cy="165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 marL="457200" indent="-4572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1pPr>
            <a:lvl2pPr marL="742950" indent="-28575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2pPr>
            <a:lvl3pPr marL="11430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3pPr>
            <a:lvl4pPr marL="16002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4pPr>
            <a:lvl5pPr marL="20574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9pPr>
          </a:lstStyle>
          <a:p>
            <a:pPr>
              <a:lnSpc>
                <a:spcPct val="90000"/>
              </a:lnSpc>
              <a:buFont typeface="Arial" pitchFamily="34" charset="0"/>
              <a:buNone/>
            </a:pPr>
            <a:r>
              <a:rPr kumimoji="0" lang="en-US" sz="1200" b="1"/>
              <a:t>Transcription</a:t>
            </a:r>
          </a:p>
        </p:txBody>
      </p:sp>
      <p:sp>
        <p:nvSpPr>
          <p:cNvPr id="19487" name="Text Box 52"/>
          <p:cNvSpPr txBox="1">
            <a:spLocks noChangeArrowheads="1"/>
          </p:cNvSpPr>
          <p:nvPr/>
        </p:nvSpPr>
        <p:spPr bwMode="auto">
          <a:xfrm>
            <a:off x="7773988" y="4192588"/>
            <a:ext cx="1038225" cy="165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 marL="457200" indent="-4572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1pPr>
            <a:lvl2pPr marL="742950" indent="-28575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2pPr>
            <a:lvl3pPr marL="11430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3pPr>
            <a:lvl4pPr marL="16002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4pPr>
            <a:lvl5pPr marL="20574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9pPr>
          </a:lstStyle>
          <a:p>
            <a:pPr>
              <a:lnSpc>
                <a:spcPct val="90000"/>
              </a:lnSpc>
              <a:buFont typeface="Arial" pitchFamily="34" charset="0"/>
              <a:buNone/>
            </a:pPr>
            <a:r>
              <a:rPr kumimoji="0" lang="en-US" sz="1200" b="1"/>
              <a:t>Translation</a:t>
            </a:r>
          </a:p>
        </p:txBody>
      </p:sp>
      <p:sp>
        <p:nvSpPr>
          <p:cNvPr id="19488" name="Text Box 53"/>
          <p:cNvSpPr txBox="1">
            <a:spLocks noChangeArrowheads="1"/>
          </p:cNvSpPr>
          <p:nvPr/>
        </p:nvSpPr>
        <p:spPr bwMode="auto">
          <a:xfrm>
            <a:off x="7772400" y="4708525"/>
            <a:ext cx="830263" cy="606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 marL="457200" indent="-4572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1pPr>
            <a:lvl2pPr marL="742950" indent="-28575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2pPr>
            <a:lvl3pPr marL="11430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3pPr>
            <a:lvl4pPr marL="16002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4pPr>
            <a:lvl5pPr marL="20574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9pPr>
          </a:lstStyle>
          <a:p>
            <a:pPr algn="ctr">
              <a:buFont typeface="Arial" pitchFamily="34" charset="0"/>
              <a:buNone/>
            </a:pPr>
            <a:r>
              <a:rPr kumimoji="0" lang="en-US" sz="1000" b="1"/>
              <a:t>De-etiolation</a:t>
            </a:r>
          </a:p>
          <a:p>
            <a:pPr algn="ctr">
              <a:buFont typeface="Arial" pitchFamily="34" charset="0"/>
              <a:buNone/>
            </a:pPr>
            <a:r>
              <a:rPr kumimoji="0" lang="en-US" sz="1000" b="1"/>
              <a:t>(greening)</a:t>
            </a:r>
          </a:p>
          <a:p>
            <a:pPr algn="ctr">
              <a:buFont typeface="Arial" pitchFamily="34" charset="0"/>
              <a:buNone/>
            </a:pPr>
            <a:r>
              <a:rPr kumimoji="0" lang="en-US" sz="1000" b="1"/>
              <a:t>response</a:t>
            </a:r>
          </a:p>
          <a:p>
            <a:pPr algn="ctr">
              <a:buFont typeface="Arial" pitchFamily="34" charset="0"/>
              <a:buNone/>
            </a:pPr>
            <a:r>
              <a:rPr kumimoji="0" lang="en-US" sz="1000" b="1"/>
              <a:t>proteins</a:t>
            </a:r>
          </a:p>
        </p:txBody>
      </p:sp>
      <p:sp>
        <p:nvSpPr>
          <p:cNvPr id="19489" name="Text Box 54"/>
          <p:cNvSpPr txBox="1">
            <a:spLocks noChangeArrowheads="1"/>
          </p:cNvSpPr>
          <p:nvPr/>
        </p:nvSpPr>
        <p:spPr bwMode="auto">
          <a:xfrm>
            <a:off x="8062913" y="1620838"/>
            <a:ext cx="187325" cy="109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 marL="457200" indent="-4572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1pPr>
            <a:lvl2pPr marL="742950" indent="-28575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2pPr>
            <a:lvl3pPr marL="11430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3pPr>
            <a:lvl4pPr marL="16002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4pPr>
            <a:lvl5pPr marL="20574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9pPr>
          </a:lstStyle>
          <a:p>
            <a:pPr>
              <a:lnSpc>
                <a:spcPct val="90000"/>
              </a:lnSpc>
              <a:buFont typeface="Arial" pitchFamily="34" charset="0"/>
              <a:buNone/>
            </a:pPr>
            <a:r>
              <a:rPr kumimoji="0" lang="en-US" sz="1000" b="1"/>
              <a:t>P</a:t>
            </a:r>
            <a:endParaRPr kumimoji="0" lang="en-US" sz="1000" b="1">
              <a:solidFill>
                <a:srgbClr val="563A84"/>
              </a:solidFill>
            </a:endParaRPr>
          </a:p>
        </p:txBody>
      </p:sp>
      <p:sp>
        <p:nvSpPr>
          <p:cNvPr id="19490" name="Text Box 55"/>
          <p:cNvSpPr txBox="1">
            <a:spLocks noChangeArrowheads="1"/>
          </p:cNvSpPr>
          <p:nvPr/>
        </p:nvSpPr>
        <p:spPr bwMode="auto">
          <a:xfrm>
            <a:off x="7724775" y="2695575"/>
            <a:ext cx="187325" cy="109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 marL="457200" indent="-4572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1pPr>
            <a:lvl2pPr marL="742950" indent="-28575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2pPr>
            <a:lvl3pPr marL="11430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3pPr>
            <a:lvl4pPr marL="16002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4pPr>
            <a:lvl5pPr marL="20574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9pPr>
          </a:lstStyle>
          <a:p>
            <a:pPr>
              <a:lnSpc>
                <a:spcPct val="90000"/>
              </a:lnSpc>
              <a:buFont typeface="Arial" pitchFamily="34" charset="0"/>
              <a:buNone/>
            </a:pPr>
            <a:r>
              <a:rPr kumimoji="0" lang="en-US" sz="1000" b="1"/>
              <a:t>P</a:t>
            </a:r>
            <a:endParaRPr kumimoji="0" lang="en-US" sz="1000" b="1">
              <a:solidFill>
                <a:srgbClr val="563A84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4754" name="Picture 2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1093788"/>
            <a:ext cx="8548687" cy="4670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4755" name="Text Box 24"/>
          <p:cNvSpPr txBox="1">
            <a:spLocks noChangeArrowheads="1"/>
          </p:cNvSpPr>
          <p:nvPr/>
        </p:nvSpPr>
        <p:spPr bwMode="auto">
          <a:xfrm>
            <a:off x="346075" y="2132013"/>
            <a:ext cx="1158875" cy="696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 marL="457200" indent="-4572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1pPr>
            <a:lvl2pPr marL="742950" indent="-28575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2pPr>
            <a:lvl3pPr marL="11430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3pPr>
            <a:lvl4pPr marL="16002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4pPr>
            <a:lvl5pPr marL="20574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9pPr>
          </a:lstStyle>
          <a:p>
            <a:pPr>
              <a:buFont typeface="Arial" pitchFamily="34" charset="0"/>
              <a:buNone/>
            </a:pPr>
            <a:r>
              <a:rPr kumimoji="0" lang="en-US" sz="1600" b="1"/>
              <a:t>Leaflets</a:t>
            </a:r>
          </a:p>
          <a:p>
            <a:pPr>
              <a:buFont typeface="Arial" pitchFamily="34" charset="0"/>
              <a:buNone/>
            </a:pPr>
            <a:r>
              <a:rPr kumimoji="0" lang="en-US" sz="1600" b="1"/>
              <a:t>after </a:t>
            </a:r>
          </a:p>
          <a:p>
            <a:pPr>
              <a:buFont typeface="Arial" pitchFamily="34" charset="0"/>
              <a:buNone/>
            </a:pPr>
            <a:r>
              <a:rPr kumimoji="0" lang="en-US" sz="1600" b="1"/>
              <a:t>stimulation</a:t>
            </a:r>
            <a:endParaRPr kumimoji="0" lang="en-US" sz="1600" b="1">
              <a:solidFill>
                <a:schemeClr val="bg1"/>
              </a:solidFill>
            </a:endParaRPr>
          </a:p>
        </p:txBody>
      </p:sp>
      <p:sp>
        <p:nvSpPr>
          <p:cNvPr id="74756" name="Line 25"/>
          <p:cNvSpPr>
            <a:spLocks noChangeShapeType="1"/>
          </p:cNvSpPr>
          <p:nvPr/>
        </p:nvSpPr>
        <p:spPr bwMode="auto">
          <a:xfrm flipV="1">
            <a:off x="1154113" y="2279650"/>
            <a:ext cx="1187450" cy="1588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4757" name="Line 26"/>
          <p:cNvSpPr>
            <a:spLocks noChangeShapeType="1"/>
          </p:cNvSpPr>
          <p:nvPr/>
        </p:nvSpPr>
        <p:spPr bwMode="auto">
          <a:xfrm flipH="1">
            <a:off x="1154113" y="1965325"/>
            <a:ext cx="712787" cy="320675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4758" name="Text Box 27"/>
          <p:cNvSpPr txBox="1">
            <a:spLocks noChangeArrowheads="1"/>
          </p:cNvSpPr>
          <p:nvPr/>
        </p:nvSpPr>
        <p:spPr bwMode="auto">
          <a:xfrm>
            <a:off x="334963" y="5343525"/>
            <a:ext cx="5956300" cy="358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 marL="457200" indent="-4572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1pPr>
            <a:lvl2pPr marL="742950" indent="-28575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2pPr>
            <a:lvl3pPr marL="11430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3pPr>
            <a:lvl4pPr marL="16002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4pPr>
            <a:lvl5pPr marL="20574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9pPr>
          </a:lstStyle>
          <a:p>
            <a:pPr>
              <a:buFont typeface="Arial" pitchFamily="34" charset="0"/>
              <a:buNone/>
            </a:pPr>
            <a:r>
              <a:rPr kumimoji="0" lang="en-US" sz="1600" b="1"/>
              <a:t>(c) Cross section of a leaflet pair in the stimulated state (LM) </a:t>
            </a:r>
            <a:endParaRPr kumimoji="0" lang="en-US" sz="1600" b="1">
              <a:solidFill>
                <a:schemeClr val="bg1"/>
              </a:solidFill>
            </a:endParaRPr>
          </a:p>
        </p:txBody>
      </p:sp>
      <p:sp>
        <p:nvSpPr>
          <p:cNvPr id="74759" name="Text Box 28"/>
          <p:cNvSpPr txBox="1">
            <a:spLocks noChangeArrowheads="1"/>
          </p:cNvSpPr>
          <p:nvPr/>
        </p:nvSpPr>
        <p:spPr bwMode="auto">
          <a:xfrm>
            <a:off x="6711950" y="1408113"/>
            <a:ext cx="21272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 marL="457200" indent="-4572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1pPr>
            <a:lvl2pPr marL="742950" indent="-28575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2pPr>
            <a:lvl3pPr marL="11430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3pPr>
            <a:lvl4pPr marL="16002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4pPr>
            <a:lvl5pPr marL="20574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9pPr>
          </a:lstStyle>
          <a:p>
            <a:pPr>
              <a:buFont typeface="Arial" pitchFamily="34" charset="0"/>
              <a:buNone/>
            </a:pPr>
            <a:r>
              <a:rPr kumimoji="0" lang="en-US" sz="1600" b="1"/>
              <a:t>Side of pulvinus with</a:t>
            </a:r>
          </a:p>
          <a:p>
            <a:pPr>
              <a:buFont typeface="Arial" pitchFamily="34" charset="0"/>
              <a:buNone/>
            </a:pPr>
            <a:r>
              <a:rPr kumimoji="0" lang="en-US" sz="1600" b="1"/>
              <a:t>flaccid cells</a:t>
            </a:r>
            <a:endParaRPr kumimoji="0" lang="en-US" sz="1600" b="1">
              <a:solidFill>
                <a:schemeClr val="bg1"/>
              </a:solidFill>
            </a:endParaRPr>
          </a:p>
        </p:txBody>
      </p:sp>
      <p:sp>
        <p:nvSpPr>
          <p:cNvPr id="74760" name="Text Box 29"/>
          <p:cNvSpPr txBox="1">
            <a:spLocks noChangeArrowheads="1"/>
          </p:cNvSpPr>
          <p:nvPr/>
        </p:nvSpPr>
        <p:spPr bwMode="auto">
          <a:xfrm>
            <a:off x="6723063" y="2486025"/>
            <a:ext cx="2159000" cy="393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 marL="457200" indent="-4572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1pPr>
            <a:lvl2pPr marL="742950" indent="-28575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2pPr>
            <a:lvl3pPr marL="11430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3pPr>
            <a:lvl4pPr marL="16002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4pPr>
            <a:lvl5pPr marL="20574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9pPr>
          </a:lstStyle>
          <a:p>
            <a:pPr>
              <a:buFont typeface="Arial" pitchFamily="34" charset="0"/>
              <a:buNone/>
            </a:pPr>
            <a:r>
              <a:rPr kumimoji="0" lang="en-US" sz="1600" b="1"/>
              <a:t>Side of pulvinus with</a:t>
            </a:r>
          </a:p>
          <a:p>
            <a:pPr>
              <a:buFont typeface="Arial" pitchFamily="34" charset="0"/>
              <a:buNone/>
            </a:pPr>
            <a:r>
              <a:rPr kumimoji="0" lang="en-US" sz="1600" b="1"/>
              <a:t>turgid cells</a:t>
            </a:r>
            <a:endParaRPr kumimoji="0" lang="en-US" sz="1600" b="1">
              <a:solidFill>
                <a:schemeClr val="bg1"/>
              </a:solidFill>
            </a:endParaRPr>
          </a:p>
        </p:txBody>
      </p:sp>
      <p:sp>
        <p:nvSpPr>
          <p:cNvPr id="74761" name="Text Box 30"/>
          <p:cNvSpPr txBox="1">
            <a:spLocks noChangeArrowheads="1"/>
          </p:cNvSpPr>
          <p:nvPr/>
        </p:nvSpPr>
        <p:spPr bwMode="auto">
          <a:xfrm>
            <a:off x="6726238" y="3328988"/>
            <a:ext cx="1557337" cy="393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 marL="457200" indent="-4572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1pPr>
            <a:lvl2pPr marL="742950" indent="-28575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2pPr>
            <a:lvl3pPr marL="11430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3pPr>
            <a:lvl4pPr marL="16002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4pPr>
            <a:lvl5pPr marL="20574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9pPr>
          </a:lstStyle>
          <a:p>
            <a:pPr>
              <a:buFont typeface="Arial" pitchFamily="34" charset="0"/>
              <a:buNone/>
            </a:pPr>
            <a:r>
              <a:rPr kumimoji="0" lang="en-US" sz="1600" b="1"/>
              <a:t>Vein</a:t>
            </a:r>
            <a:endParaRPr kumimoji="0" lang="en-US" sz="1600" b="1">
              <a:solidFill>
                <a:schemeClr val="bg1"/>
              </a:solidFill>
            </a:endParaRPr>
          </a:p>
        </p:txBody>
      </p:sp>
      <p:sp>
        <p:nvSpPr>
          <p:cNvPr id="74762" name="Line 31"/>
          <p:cNvSpPr>
            <a:spLocks noChangeShapeType="1"/>
          </p:cNvSpPr>
          <p:nvPr/>
        </p:nvSpPr>
        <p:spPr bwMode="auto">
          <a:xfrm flipV="1">
            <a:off x="4922838" y="1555750"/>
            <a:ext cx="1752600" cy="1071563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4763" name="Line 32"/>
          <p:cNvSpPr>
            <a:spLocks noChangeShapeType="1"/>
          </p:cNvSpPr>
          <p:nvPr/>
        </p:nvSpPr>
        <p:spPr bwMode="auto">
          <a:xfrm flipV="1">
            <a:off x="5726113" y="2628900"/>
            <a:ext cx="927100" cy="452438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4764" name="Line 33"/>
          <p:cNvSpPr>
            <a:spLocks noChangeShapeType="1"/>
          </p:cNvSpPr>
          <p:nvPr/>
        </p:nvSpPr>
        <p:spPr bwMode="auto">
          <a:xfrm>
            <a:off x="5391150" y="3443288"/>
            <a:ext cx="1285875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4765" name="Text Box 34"/>
          <p:cNvSpPr txBox="1">
            <a:spLocks noChangeArrowheads="1"/>
          </p:cNvSpPr>
          <p:nvPr/>
        </p:nvSpPr>
        <p:spPr bwMode="auto">
          <a:xfrm>
            <a:off x="328613" y="3327400"/>
            <a:ext cx="1158875" cy="696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 marL="457200" indent="-4572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1pPr>
            <a:lvl2pPr marL="742950" indent="-28575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2pPr>
            <a:lvl3pPr marL="11430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3pPr>
            <a:lvl4pPr marL="16002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4pPr>
            <a:lvl5pPr marL="20574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9pPr>
          </a:lstStyle>
          <a:p>
            <a:pPr>
              <a:buFont typeface="Arial" pitchFamily="34" charset="0"/>
              <a:buNone/>
            </a:pPr>
            <a:r>
              <a:rPr kumimoji="0" lang="en-US" sz="1600" b="1"/>
              <a:t>Pulvinus</a:t>
            </a:r>
          </a:p>
          <a:p>
            <a:pPr>
              <a:buFont typeface="Arial" pitchFamily="34" charset="0"/>
              <a:buNone/>
            </a:pPr>
            <a:r>
              <a:rPr kumimoji="0" lang="en-US" sz="1600" b="1"/>
              <a:t>(motor </a:t>
            </a:r>
          </a:p>
          <a:p>
            <a:pPr>
              <a:buFont typeface="Arial" pitchFamily="34" charset="0"/>
              <a:buNone/>
            </a:pPr>
            <a:r>
              <a:rPr kumimoji="0" lang="en-US" sz="1600" b="1"/>
              <a:t>organ)</a:t>
            </a:r>
            <a:endParaRPr kumimoji="0" lang="en-US" sz="1600" b="1">
              <a:solidFill>
                <a:schemeClr val="bg1"/>
              </a:solidFill>
            </a:endParaRPr>
          </a:p>
        </p:txBody>
      </p:sp>
      <p:sp>
        <p:nvSpPr>
          <p:cNvPr id="74766" name="Line 35"/>
          <p:cNvSpPr>
            <a:spLocks noChangeShapeType="1"/>
          </p:cNvSpPr>
          <p:nvPr/>
        </p:nvSpPr>
        <p:spPr bwMode="auto">
          <a:xfrm>
            <a:off x="1223963" y="3475038"/>
            <a:ext cx="477837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4767" name="Text Box 36"/>
          <p:cNvSpPr txBox="1">
            <a:spLocks noChangeArrowheads="1"/>
          </p:cNvSpPr>
          <p:nvPr/>
        </p:nvSpPr>
        <p:spPr bwMode="auto">
          <a:xfrm rot="-5382566">
            <a:off x="6138069" y="4442619"/>
            <a:ext cx="752475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 marL="457200" indent="-4572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1pPr>
            <a:lvl2pPr marL="742950" indent="-28575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2pPr>
            <a:lvl3pPr marL="11430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3pPr>
            <a:lvl4pPr marL="16002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4pPr>
            <a:lvl5pPr marL="20574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9pPr>
          </a:lstStyle>
          <a:p>
            <a:pPr>
              <a:buFont typeface="Arial" pitchFamily="34" charset="0"/>
              <a:buNone/>
            </a:pPr>
            <a:r>
              <a:rPr kumimoji="0" lang="en-US" sz="1600" b="1"/>
              <a:t>0.5 µm</a:t>
            </a:r>
            <a:endParaRPr kumimoji="0" lang="en-US" sz="1600" b="1">
              <a:solidFill>
                <a:schemeClr val="bg1"/>
              </a:solidFill>
            </a:endParaRPr>
          </a:p>
        </p:txBody>
      </p:sp>
      <p:sp>
        <p:nvSpPr>
          <p:cNvPr id="74768" name="Line 37"/>
          <p:cNvSpPr>
            <a:spLocks noChangeShapeType="1"/>
          </p:cNvSpPr>
          <p:nvPr/>
        </p:nvSpPr>
        <p:spPr bwMode="auto">
          <a:xfrm>
            <a:off x="6286500" y="4051300"/>
            <a:ext cx="130175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4769" name="Line 38"/>
          <p:cNvSpPr>
            <a:spLocks noChangeShapeType="1"/>
          </p:cNvSpPr>
          <p:nvPr/>
        </p:nvSpPr>
        <p:spPr bwMode="auto">
          <a:xfrm>
            <a:off x="6284913" y="5173663"/>
            <a:ext cx="130175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4770" name="Line 39"/>
          <p:cNvSpPr>
            <a:spLocks noChangeShapeType="1"/>
          </p:cNvSpPr>
          <p:nvPr/>
        </p:nvSpPr>
        <p:spPr bwMode="auto">
          <a:xfrm>
            <a:off x="6345238" y="4059238"/>
            <a:ext cx="0" cy="11049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2"/>
          <p:cNvSpPr>
            <a:spLocks noGrp="1" noChangeArrowheads="1"/>
          </p:cNvSpPr>
          <p:nvPr>
            <p:ph type="title"/>
          </p:nvPr>
        </p:nvSpPr>
        <p:spPr>
          <a:xfrm>
            <a:off x="133350" y="76200"/>
            <a:ext cx="8534400" cy="503238"/>
          </a:xfrm>
        </p:spPr>
        <p:txBody>
          <a:bodyPr/>
          <a:lstStyle/>
          <a:p>
            <a:pPr eaLnBrk="1" hangingPunct="1"/>
            <a:r>
              <a:rPr lang="en-US" smtClean="0"/>
              <a:t>Environmental Stresses</a:t>
            </a:r>
            <a:endParaRPr lang="en-US" b="0" smtClean="0"/>
          </a:p>
        </p:txBody>
      </p:sp>
      <p:sp>
        <p:nvSpPr>
          <p:cNvPr id="757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6213" y="1157288"/>
            <a:ext cx="8534400" cy="3889375"/>
          </a:xfrm>
        </p:spPr>
        <p:txBody>
          <a:bodyPr/>
          <a:lstStyle/>
          <a:p>
            <a:pPr eaLnBrk="1" hangingPunct="1"/>
            <a:r>
              <a:rPr lang="en-US" sz="3000" smtClean="0"/>
              <a:t>Environmental stresses have a potentially adverse effect on survival, growth, and reproduction</a:t>
            </a:r>
          </a:p>
          <a:p>
            <a:pPr eaLnBrk="1" hangingPunct="1"/>
            <a:r>
              <a:rPr lang="en-US" sz="3000" smtClean="0"/>
              <a:t>Stresses can be </a:t>
            </a:r>
            <a:r>
              <a:rPr lang="en-US" sz="3000" b="1" smtClean="0"/>
              <a:t>abiotic </a:t>
            </a:r>
            <a:r>
              <a:rPr lang="en-US" sz="3000" smtClean="0"/>
              <a:t>(nonliving) or </a:t>
            </a:r>
            <a:r>
              <a:rPr lang="en-US" sz="3000" b="1" smtClean="0"/>
              <a:t>biotic </a:t>
            </a:r>
            <a:r>
              <a:rPr lang="en-US" sz="3000" smtClean="0"/>
              <a:t>(living)</a:t>
            </a:r>
          </a:p>
          <a:p>
            <a:pPr eaLnBrk="1" hangingPunct="1"/>
            <a:r>
              <a:rPr lang="en-US" sz="3000" smtClean="0"/>
              <a:t>Abiotic stresses include drought, flooding, salt stress, heat stress, and cold stress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2"/>
          <p:cNvSpPr>
            <a:spLocks noGrp="1" noChangeArrowheads="1"/>
          </p:cNvSpPr>
          <p:nvPr>
            <p:ph type="title"/>
          </p:nvPr>
        </p:nvSpPr>
        <p:spPr>
          <a:xfrm>
            <a:off x="147638" y="76200"/>
            <a:ext cx="8534400" cy="503238"/>
          </a:xfrm>
        </p:spPr>
        <p:txBody>
          <a:bodyPr/>
          <a:lstStyle/>
          <a:p>
            <a:pPr eaLnBrk="1" hangingPunct="1"/>
            <a:r>
              <a:rPr lang="en-US" i="1" smtClean="0"/>
              <a:t>Drought and Flooding</a:t>
            </a:r>
            <a:endParaRPr lang="en-US" i="1" smtClean="0">
              <a:solidFill>
                <a:schemeClr val="tx1"/>
              </a:solidFill>
            </a:endParaRPr>
          </a:p>
        </p:txBody>
      </p:sp>
      <p:sp>
        <p:nvSpPr>
          <p:cNvPr id="768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0500" y="1157288"/>
            <a:ext cx="8534400" cy="5148262"/>
          </a:xfrm>
        </p:spPr>
        <p:txBody>
          <a:bodyPr/>
          <a:lstStyle/>
          <a:p>
            <a:pPr eaLnBrk="1" hangingPunct="1"/>
            <a:r>
              <a:rPr lang="en-US" sz="3000" smtClean="0"/>
              <a:t>During drought, plants reduce transpiration by closing stomata, slowing leaf growth, and reducing exposed surface area</a:t>
            </a:r>
          </a:p>
          <a:p>
            <a:pPr eaLnBrk="1" hangingPunct="1"/>
            <a:r>
              <a:rPr lang="en-US" sz="3000" smtClean="0"/>
              <a:t>Growth of shallow roots is inhibited, while deeper roots continue to grow</a:t>
            </a:r>
          </a:p>
          <a:p>
            <a:pPr eaLnBrk="1" hangingPunct="1"/>
            <a:r>
              <a:rPr lang="en-US" sz="3000" smtClean="0"/>
              <a:t>Enzymatic destruction of root cortex cells creates air tubes that help plants survive oxygen deprivation during flooding</a:t>
            </a:r>
          </a:p>
          <a:p>
            <a:pPr eaLnBrk="1" hangingPunct="1"/>
            <a:endParaRPr lang="en-US" sz="3000" smtClean="0"/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7826" name="Picture 4" descr="39_27FloodResponse-U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819150"/>
            <a:ext cx="8548687" cy="5219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7827" name="Text Box 6"/>
          <p:cNvSpPr txBox="1">
            <a:spLocks noChangeArrowheads="1"/>
          </p:cNvSpPr>
          <p:nvPr/>
        </p:nvSpPr>
        <p:spPr bwMode="auto">
          <a:xfrm>
            <a:off x="309563" y="5575300"/>
            <a:ext cx="2932112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 marL="457200" indent="-4572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1pPr>
            <a:lvl2pPr marL="742950" indent="-28575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2pPr>
            <a:lvl3pPr marL="11430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3pPr>
            <a:lvl4pPr marL="16002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4pPr>
            <a:lvl5pPr marL="20574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9pPr>
          </a:lstStyle>
          <a:p>
            <a:pPr>
              <a:buFont typeface="Arial" pitchFamily="34" charset="0"/>
              <a:buNone/>
            </a:pPr>
            <a:r>
              <a:rPr kumimoji="0" lang="en-US" sz="1800" b="1"/>
              <a:t>(a) Control root (aerated)</a:t>
            </a:r>
            <a:endParaRPr kumimoji="0" lang="en-US" sz="1800" b="1">
              <a:solidFill>
                <a:schemeClr val="bg1"/>
              </a:solidFill>
            </a:endParaRPr>
          </a:p>
        </p:txBody>
      </p:sp>
      <p:sp>
        <p:nvSpPr>
          <p:cNvPr id="77828" name="Text Box 7"/>
          <p:cNvSpPr txBox="1">
            <a:spLocks noChangeArrowheads="1"/>
          </p:cNvSpPr>
          <p:nvPr/>
        </p:nvSpPr>
        <p:spPr bwMode="auto">
          <a:xfrm>
            <a:off x="4068763" y="1236663"/>
            <a:ext cx="1066800" cy="639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 marL="457200" indent="-4572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1pPr>
            <a:lvl2pPr marL="742950" indent="-28575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2pPr>
            <a:lvl3pPr marL="11430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3pPr>
            <a:lvl4pPr marL="16002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4pPr>
            <a:lvl5pPr marL="20574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9pPr>
          </a:lstStyle>
          <a:p>
            <a:pPr>
              <a:lnSpc>
                <a:spcPct val="90000"/>
              </a:lnSpc>
              <a:buFont typeface="Arial" pitchFamily="34" charset="0"/>
              <a:buNone/>
            </a:pPr>
            <a:r>
              <a:rPr kumimoji="0" lang="en-US" sz="1800" b="1"/>
              <a:t>Vascular </a:t>
            </a:r>
          </a:p>
          <a:p>
            <a:pPr>
              <a:lnSpc>
                <a:spcPct val="90000"/>
              </a:lnSpc>
              <a:buFont typeface="Arial" pitchFamily="34" charset="0"/>
              <a:buNone/>
            </a:pPr>
            <a:r>
              <a:rPr kumimoji="0" lang="en-US" sz="1800" b="1"/>
              <a:t>cylinder</a:t>
            </a:r>
            <a:endParaRPr kumimoji="0" lang="en-US" sz="1800" b="1">
              <a:solidFill>
                <a:schemeClr val="bg1"/>
              </a:solidFill>
            </a:endParaRPr>
          </a:p>
        </p:txBody>
      </p:sp>
      <p:sp>
        <p:nvSpPr>
          <p:cNvPr id="77829" name="Text Box 8"/>
          <p:cNvSpPr txBox="1">
            <a:spLocks noChangeArrowheads="1"/>
          </p:cNvSpPr>
          <p:nvPr/>
        </p:nvSpPr>
        <p:spPr bwMode="auto">
          <a:xfrm>
            <a:off x="4041775" y="2692400"/>
            <a:ext cx="1290638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 marL="457200" indent="-4572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1pPr>
            <a:lvl2pPr marL="742950" indent="-28575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2pPr>
            <a:lvl3pPr marL="11430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3pPr>
            <a:lvl4pPr marL="16002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4pPr>
            <a:lvl5pPr marL="20574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9pPr>
          </a:lstStyle>
          <a:p>
            <a:pPr>
              <a:buFont typeface="Arial" pitchFamily="34" charset="0"/>
              <a:buNone/>
            </a:pPr>
            <a:r>
              <a:rPr kumimoji="0" lang="en-US" sz="1800" b="1"/>
              <a:t>Air tubes</a:t>
            </a:r>
            <a:endParaRPr kumimoji="0" lang="en-US" sz="1800" b="1">
              <a:solidFill>
                <a:schemeClr val="bg1"/>
              </a:solidFill>
            </a:endParaRPr>
          </a:p>
        </p:txBody>
      </p:sp>
      <p:sp>
        <p:nvSpPr>
          <p:cNvPr id="77830" name="Text Box 9"/>
          <p:cNvSpPr txBox="1">
            <a:spLocks noChangeArrowheads="1"/>
          </p:cNvSpPr>
          <p:nvPr/>
        </p:nvSpPr>
        <p:spPr bwMode="auto">
          <a:xfrm>
            <a:off x="3989388" y="4211638"/>
            <a:ext cx="1290637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 marL="457200" indent="-4572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1pPr>
            <a:lvl2pPr marL="742950" indent="-28575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2pPr>
            <a:lvl3pPr marL="11430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3pPr>
            <a:lvl4pPr marL="16002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4pPr>
            <a:lvl5pPr marL="20574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9pPr>
          </a:lstStyle>
          <a:p>
            <a:pPr>
              <a:buFont typeface="Arial" pitchFamily="34" charset="0"/>
              <a:buNone/>
            </a:pPr>
            <a:r>
              <a:rPr kumimoji="0" lang="en-US" sz="1800" b="1"/>
              <a:t>Epidermis</a:t>
            </a:r>
            <a:endParaRPr kumimoji="0" lang="en-US" sz="1800" b="1">
              <a:solidFill>
                <a:schemeClr val="bg1"/>
              </a:solidFill>
            </a:endParaRPr>
          </a:p>
        </p:txBody>
      </p:sp>
      <p:sp>
        <p:nvSpPr>
          <p:cNvPr id="77831" name="Text Box 10"/>
          <p:cNvSpPr txBox="1">
            <a:spLocks noChangeArrowheads="1"/>
          </p:cNvSpPr>
          <p:nvPr/>
        </p:nvSpPr>
        <p:spPr bwMode="auto">
          <a:xfrm>
            <a:off x="5235575" y="5583238"/>
            <a:ext cx="387985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 marL="457200" indent="-4572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1pPr>
            <a:lvl2pPr marL="742950" indent="-28575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2pPr>
            <a:lvl3pPr marL="11430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3pPr>
            <a:lvl4pPr marL="16002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4pPr>
            <a:lvl5pPr marL="20574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9pPr>
          </a:lstStyle>
          <a:p>
            <a:pPr>
              <a:buFont typeface="Arial" pitchFamily="34" charset="0"/>
              <a:buNone/>
            </a:pPr>
            <a:r>
              <a:rPr kumimoji="0" lang="en-US" sz="1800" b="1"/>
              <a:t>(b) Experimental root (nonaerated)</a:t>
            </a:r>
            <a:endParaRPr kumimoji="0" lang="en-US" sz="1800" b="1">
              <a:solidFill>
                <a:schemeClr val="bg1"/>
              </a:solidFill>
            </a:endParaRPr>
          </a:p>
        </p:txBody>
      </p:sp>
      <p:sp>
        <p:nvSpPr>
          <p:cNvPr id="77832" name="Text Box 11"/>
          <p:cNvSpPr txBox="1">
            <a:spLocks noChangeArrowheads="1"/>
          </p:cNvSpPr>
          <p:nvPr/>
        </p:nvSpPr>
        <p:spPr bwMode="auto">
          <a:xfrm>
            <a:off x="2981325" y="5253038"/>
            <a:ext cx="1290638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 marL="457200" indent="-4572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1pPr>
            <a:lvl2pPr marL="742950" indent="-28575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2pPr>
            <a:lvl3pPr marL="11430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3pPr>
            <a:lvl4pPr marL="16002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4pPr>
            <a:lvl5pPr marL="20574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9pPr>
          </a:lstStyle>
          <a:p>
            <a:pPr>
              <a:buFont typeface="Arial" pitchFamily="34" charset="0"/>
              <a:buNone/>
            </a:pPr>
            <a:r>
              <a:rPr kumimoji="0" lang="en-US" sz="1800" b="1"/>
              <a:t>100 µm</a:t>
            </a:r>
            <a:endParaRPr kumimoji="0" lang="en-US" sz="1800" b="1">
              <a:solidFill>
                <a:schemeClr val="bg1"/>
              </a:solidFill>
            </a:endParaRPr>
          </a:p>
        </p:txBody>
      </p:sp>
      <p:sp>
        <p:nvSpPr>
          <p:cNvPr id="77833" name="Text Box 12"/>
          <p:cNvSpPr txBox="1">
            <a:spLocks noChangeArrowheads="1"/>
          </p:cNvSpPr>
          <p:nvPr/>
        </p:nvSpPr>
        <p:spPr bwMode="auto">
          <a:xfrm>
            <a:off x="8031163" y="5246688"/>
            <a:ext cx="1036637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 marL="457200" indent="-4572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1pPr>
            <a:lvl2pPr marL="742950" indent="-28575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2pPr>
            <a:lvl3pPr marL="11430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3pPr>
            <a:lvl4pPr marL="16002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4pPr>
            <a:lvl5pPr marL="20574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9pPr>
          </a:lstStyle>
          <a:p>
            <a:pPr>
              <a:buFont typeface="Arial" pitchFamily="34" charset="0"/>
              <a:buNone/>
            </a:pPr>
            <a:r>
              <a:rPr kumimoji="0" lang="en-US" sz="1800" b="1"/>
              <a:t>100 µm</a:t>
            </a:r>
            <a:endParaRPr kumimoji="0" lang="en-US" sz="1800" b="1">
              <a:solidFill>
                <a:schemeClr val="bg1"/>
              </a:solidFill>
            </a:endParaRPr>
          </a:p>
        </p:txBody>
      </p:sp>
      <p:sp>
        <p:nvSpPr>
          <p:cNvPr id="77834" name="Line 13"/>
          <p:cNvSpPr>
            <a:spLocks noChangeShapeType="1"/>
          </p:cNvSpPr>
          <p:nvPr/>
        </p:nvSpPr>
        <p:spPr bwMode="auto">
          <a:xfrm>
            <a:off x="3017838" y="5126038"/>
            <a:ext cx="0" cy="109537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7835" name="Line 14"/>
          <p:cNvSpPr>
            <a:spLocks noChangeShapeType="1"/>
          </p:cNvSpPr>
          <p:nvPr/>
        </p:nvSpPr>
        <p:spPr bwMode="auto">
          <a:xfrm>
            <a:off x="3708400" y="5124450"/>
            <a:ext cx="0" cy="109538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7836" name="Line 15"/>
          <p:cNvSpPr>
            <a:spLocks noChangeShapeType="1"/>
          </p:cNvSpPr>
          <p:nvPr/>
        </p:nvSpPr>
        <p:spPr bwMode="auto">
          <a:xfrm>
            <a:off x="3017838" y="5176838"/>
            <a:ext cx="685800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7837" name="Line 16"/>
          <p:cNvSpPr>
            <a:spLocks noChangeShapeType="1"/>
          </p:cNvSpPr>
          <p:nvPr/>
        </p:nvSpPr>
        <p:spPr bwMode="auto">
          <a:xfrm>
            <a:off x="8059738" y="5129213"/>
            <a:ext cx="0" cy="109537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7838" name="Line 17"/>
          <p:cNvSpPr>
            <a:spLocks noChangeShapeType="1"/>
          </p:cNvSpPr>
          <p:nvPr/>
        </p:nvSpPr>
        <p:spPr bwMode="auto">
          <a:xfrm>
            <a:off x="8750300" y="5127625"/>
            <a:ext cx="0" cy="109538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7839" name="Line 18"/>
          <p:cNvSpPr>
            <a:spLocks noChangeShapeType="1"/>
          </p:cNvSpPr>
          <p:nvPr/>
        </p:nvSpPr>
        <p:spPr bwMode="auto">
          <a:xfrm>
            <a:off x="8059738" y="5180013"/>
            <a:ext cx="685800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7840" name="Line 19"/>
          <p:cNvSpPr>
            <a:spLocks noChangeShapeType="1"/>
          </p:cNvSpPr>
          <p:nvPr/>
        </p:nvSpPr>
        <p:spPr bwMode="auto">
          <a:xfrm flipV="1">
            <a:off x="1997075" y="1322388"/>
            <a:ext cx="1997075" cy="833437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7841" name="Line 20"/>
          <p:cNvSpPr>
            <a:spLocks noChangeShapeType="1"/>
          </p:cNvSpPr>
          <p:nvPr/>
        </p:nvSpPr>
        <p:spPr bwMode="auto">
          <a:xfrm flipH="1">
            <a:off x="5026025" y="1203325"/>
            <a:ext cx="1455738" cy="14605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7842" name="Line 21"/>
          <p:cNvSpPr>
            <a:spLocks noChangeShapeType="1"/>
          </p:cNvSpPr>
          <p:nvPr/>
        </p:nvSpPr>
        <p:spPr bwMode="auto">
          <a:xfrm flipH="1">
            <a:off x="5053013" y="2436813"/>
            <a:ext cx="3162300" cy="407987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7843" name="Line 22"/>
          <p:cNvSpPr>
            <a:spLocks noChangeShapeType="1"/>
          </p:cNvSpPr>
          <p:nvPr/>
        </p:nvSpPr>
        <p:spPr bwMode="auto">
          <a:xfrm>
            <a:off x="5054600" y="2849563"/>
            <a:ext cx="2405063" cy="906462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7844" name="Line 23"/>
          <p:cNvSpPr>
            <a:spLocks noChangeShapeType="1"/>
          </p:cNvSpPr>
          <p:nvPr/>
        </p:nvSpPr>
        <p:spPr bwMode="auto">
          <a:xfrm flipV="1">
            <a:off x="5119688" y="4232275"/>
            <a:ext cx="2606675" cy="119063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7845" name="Line 24"/>
          <p:cNvSpPr>
            <a:spLocks noChangeShapeType="1"/>
          </p:cNvSpPr>
          <p:nvPr/>
        </p:nvSpPr>
        <p:spPr bwMode="auto">
          <a:xfrm flipV="1">
            <a:off x="3340100" y="4368800"/>
            <a:ext cx="584200" cy="1397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2"/>
          <p:cNvSpPr>
            <a:spLocks noGrp="1" noChangeArrowheads="1"/>
          </p:cNvSpPr>
          <p:nvPr>
            <p:ph type="title"/>
          </p:nvPr>
        </p:nvSpPr>
        <p:spPr>
          <a:xfrm>
            <a:off x="147638" y="76200"/>
            <a:ext cx="8534400" cy="503238"/>
          </a:xfrm>
        </p:spPr>
        <p:txBody>
          <a:bodyPr/>
          <a:lstStyle/>
          <a:p>
            <a:pPr eaLnBrk="1" hangingPunct="1"/>
            <a:r>
              <a:rPr lang="en-US" i="1" smtClean="0"/>
              <a:t>Salt Stress</a:t>
            </a:r>
            <a:endParaRPr lang="en-US" i="1" smtClean="0">
              <a:solidFill>
                <a:schemeClr val="tx1"/>
              </a:solidFill>
            </a:endParaRPr>
          </a:p>
        </p:txBody>
      </p:sp>
      <p:sp>
        <p:nvSpPr>
          <p:cNvPr id="788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0500" y="1157288"/>
            <a:ext cx="8534400" cy="3432175"/>
          </a:xfrm>
        </p:spPr>
        <p:txBody>
          <a:bodyPr/>
          <a:lstStyle/>
          <a:p>
            <a:pPr eaLnBrk="1" hangingPunct="1"/>
            <a:r>
              <a:rPr lang="en-US" sz="3000" smtClean="0"/>
              <a:t>Salt can lower the water potential of the soil solution and reduce water uptake</a:t>
            </a:r>
          </a:p>
          <a:p>
            <a:pPr eaLnBrk="1" hangingPunct="1"/>
            <a:r>
              <a:rPr lang="en-US" sz="3000" smtClean="0"/>
              <a:t>Plants respond to salt stress by producing solutes tolerated at high concentrations</a:t>
            </a:r>
          </a:p>
          <a:p>
            <a:pPr eaLnBrk="1" hangingPunct="1"/>
            <a:r>
              <a:rPr lang="en-US" sz="3000" smtClean="0"/>
              <a:t>This process keeps the water potential of cells more negative than that of the soil solution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2"/>
          <p:cNvSpPr>
            <a:spLocks noGrp="1" noChangeArrowheads="1"/>
          </p:cNvSpPr>
          <p:nvPr>
            <p:ph type="title"/>
          </p:nvPr>
        </p:nvSpPr>
        <p:spPr>
          <a:xfrm>
            <a:off x="147638" y="76200"/>
            <a:ext cx="8534400" cy="503238"/>
          </a:xfrm>
        </p:spPr>
        <p:txBody>
          <a:bodyPr/>
          <a:lstStyle/>
          <a:p>
            <a:pPr eaLnBrk="1" hangingPunct="1"/>
            <a:r>
              <a:rPr lang="en-US" i="1" smtClean="0"/>
              <a:t>Heat and Cold Stress</a:t>
            </a:r>
            <a:endParaRPr lang="en-US" i="1" smtClean="0">
              <a:solidFill>
                <a:schemeClr val="tx1"/>
              </a:solidFill>
            </a:endParaRPr>
          </a:p>
        </p:txBody>
      </p:sp>
      <p:sp>
        <p:nvSpPr>
          <p:cNvPr id="798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0500" y="1157288"/>
            <a:ext cx="8534400" cy="5448300"/>
          </a:xfrm>
        </p:spPr>
        <p:txBody>
          <a:bodyPr/>
          <a:lstStyle/>
          <a:p>
            <a:pPr eaLnBrk="1" hangingPunct="1"/>
            <a:r>
              <a:rPr lang="en-US" sz="3000" smtClean="0"/>
              <a:t>Excessive heat can denature a plant’s enzymes</a:t>
            </a:r>
          </a:p>
          <a:p>
            <a:pPr eaLnBrk="1" hangingPunct="1"/>
            <a:r>
              <a:rPr lang="en-US" sz="3000" b="1" smtClean="0"/>
              <a:t>Heat-shock proteins </a:t>
            </a:r>
            <a:r>
              <a:rPr lang="en-US" sz="3000" smtClean="0"/>
              <a:t>help protect other proteins from heat stress</a:t>
            </a:r>
          </a:p>
          <a:p>
            <a:pPr eaLnBrk="1" hangingPunct="1"/>
            <a:r>
              <a:rPr lang="en-US" sz="3000" smtClean="0"/>
              <a:t>Cold temperatures decrease membrane fluidity</a:t>
            </a:r>
          </a:p>
          <a:p>
            <a:pPr eaLnBrk="1" hangingPunct="1"/>
            <a:r>
              <a:rPr lang="en-US" sz="3000" smtClean="0"/>
              <a:t>Altering lipid composition of membranes is a response to cold stress</a:t>
            </a:r>
          </a:p>
          <a:p>
            <a:pPr eaLnBrk="1" hangingPunct="1"/>
            <a:r>
              <a:rPr lang="en-US" sz="3000" smtClean="0"/>
              <a:t>Freezing causes ice to form in a plant’s cell walls and intercellular spaces</a:t>
            </a: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2"/>
          <p:cNvSpPr>
            <a:spLocks noGrp="1" noChangeArrowheads="1"/>
          </p:cNvSpPr>
          <p:nvPr>
            <p:ph type="title"/>
          </p:nvPr>
        </p:nvSpPr>
        <p:spPr>
          <a:xfrm>
            <a:off x="147638" y="76200"/>
            <a:ext cx="8534400" cy="503238"/>
          </a:xfrm>
        </p:spPr>
        <p:txBody>
          <a:bodyPr/>
          <a:lstStyle/>
          <a:p>
            <a:pPr eaLnBrk="1" hangingPunct="1"/>
            <a:r>
              <a:rPr lang="en-US" smtClean="0"/>
              <a:t>Defenses Against Herbivores</a:t>
            </a:r>
            <a:endParaRPr lang="en-US" smtClean="0">
              <a:solidFill>
                <a:schemeClr val="tx1"/>
              </a:solidFill>
            </a:endParaRPr>
          </a:p>
        </p:txBody>
      </p:sp>
      <p:sp>
        <p:nvSpPr>
          <p:cNvPr id="808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6213" y="1162050"/>
            <a:ext cx="8534400" cy="5102225"/>
          </a:xfrm>
        </p:spPr>
        <p:txBody>
          <a:bodyPr/>
          <a:lstStyle/>
          <a:p>
            <a:pPr eaLnBrk="1" hangingPunct="1"/>
            <a:r>
              <a:rPr lang="en-US" sz="3000" smtClean="0"/>
              <a:t>Herbivory, animals eating plants, is a stress that plants face in any ecosystem</a:t>
            </a:r>
          </a:p>
          <a:p>
            <a:pPr eaLnBrk="1" hangingPunct="1"/>
            <a:r>
              <a:rPr lang="en-US" sz="3000" smtClean="0"/>
              <a:t>Plants counter excessive herbivory with physical defenses such as thorns and chemical defenses such as distasteful or toxic compounds</a:t>
            </a:r>
          </a:p>
          <a:p>
            <a:pPr eaLnBrk="1" hangingPunct="1"/>
            <a:r>
              <a:rPr lang="en-US" sz="3000" smtClean="0"/>
              <a:t>Some plants even “recruit” predatory animals that help defend against specific herbivores</a:t>
            </a:r>
          </a:p>
          <a:p>
            <a:pPr eaLnBrk="1" hangingPunct="1"/>
            <a:endParaRPr lang="en-US" sz="3000" smtClean="0"/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2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8525" y="136525"/>
            <a:ext cx="7353300" cy="6591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923" name="Text Box 6"/>
          <p:cNvSpPr txBox="1">
            <a:spLocks noChangeArrowheads="1"/>
          </p:cNvSpPr>
          <p:nvPr/>
        </p:nvSpPr>
        <p:spPr bwMode="auto">
          <a:xfrm>
            <a:off x="5280025" y="255588"/>
            <a:ext cx="2324100" cy="1063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 marL="457200" indent="-4572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1pPr>
            <a:lvl2pPr marL="742950" indent="-28575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2pPr>
            <a:lvl3pPr marL="11430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3pPr>
            <a:lvl4pPr marL="16002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4pPr>
            <a:lvl5pPr marL="20574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9pPr>
          </a:lstStyle>
          <a:p>
            <a:pPr>
              <a:buFont typeface="Arial" pitchFamily="34" charset="0"/>
              <a:buNone/>
            </a:pPr>
            <a:r>
              <a:rPr kumimoji="0" lang="en-US" sz="1800" b="1"/>
              <a:t>Recruitment of </a:t>
            </a:r>
          </a:p>
          <a:p>
            <a:pPr>
              <a:buFont typeface="Arial" pitchFamily="34" charset="0"/>
              <a:buNone/>
            </a:pPr>
            <a:r>
              <a:rPr kumimoji="0" lang="en-US" sz="1800" b="1"/>
              <a:t>parasitoid wasps </a:t>
            </a:r>
          </a:p>
          <a:p>
            <a:pPr>
              <a:buFont typeface="Arial" pitchFamily="34" charset="0"/>
              <a:buNone/>
            </a:pPr>
            <a:r>
              <a:rPr kumimoji="0" lang="en-US" sz="1800" b="1"/>
              <a:t>that lay their eggs </a:t>
            </a:r>
          </a:p>
          <a:p>
            <a:pPr>
              <a:buFont typeface="Arial" pitchFamily="34" charset="0"/>
              <a:buNone/>
            </a:pPr>
            <a:r>
              <a:rPr kumimoji="0" lang="en-US" sz="1800" b="1"/>
              <a:t>within caterpillars</a:t>
            </a:r>
            <a:endParaRPr kumimoji="0" lang="en-US" sz="1800" b="1">
              <a:solidFill>
                <a:schemeClr val="bg1"/>
              </a:solidFill>
            </a:endParaRPr>
          </a:p>
        </p:txBody>
      </p:sp>
      <p:sp>
        <p:nvSpPr>
          <p:cNvPr id="81924" name="Text Box 7"/>
          <p:cNvSpPr txBox="1">
            <a:spLocks noChangeArrowheads="1"/>
          </p:cNvSpPr>
          <p:nvPr/>
        </p:nvSpPr>
        <p:spPr bwMode="auto">
          <a:xfrm>
            <a:off x="5372100" y="2816225"/>
            <a:ext cx="2046288" cy="785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 marL="457200" indent="-4572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1pPr>
            <a:lvl2pPr marL="742950" indent="-28575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2pPr>
            <a:lvl3pPr marL="11430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3pPr>
            <a:lvl4pPr marL="16002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4pPr>
            <a:lvl5pPr marL="20574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9pPr>
          </a:lstStyle>
          <a:p>
            <a:pPr>
              <a:lnSpc>
                <a:spcPct val="90000"/>
              </a:lnSpc>
              <a:buFont typeface="Arial" pitchFamily="34" charset="0"/>
              <a:buNone/>
            </a:pPr>
            <a:r>
              <a:rPr kumimoji="0" lang="en-US" sz="1800" b="1"/>
              <a:t>Synthesis and </a:t>
            </a:r>
          </a:p>
          <a:p>
            <a:pPr>
              <a:lnSpc>
                <a:spcPct val="90000"/>
              </a:lnSpc>
              <a:buFont typeface="Arial" pitchFamily="34" charset="0"/>
              <a:buNone/>
            </a:pPr>
            <a:r>
              <a:rPr kumimoji="0" lang="en-US" sz="1800" b="1"/>
              <a:t>release of </a:t>
            </a:r>
          </a:p>
          <a:p>
            <a:pPr>
              <a:lnSpc>
                <a:spcPct val="90000"/>
              </a:lnSpc>
              <a:buFont typeface="Arial" pitchFamily="34" charset="0"/>
              <a:buNone/>
            </a:pPr>
            <a:r>
              <a:rPr kumimoji="0" lang="en-US" sz="1800" b="1"/>
              <a:t>volatile attractants</a:t>
            </a:r>
            <a:endParaRPr kumimoji="0" lang="en-US" sz="1800" b="1">
              <a:solidFill>
                <a:schemeClr val="bg1"/>
              </a:solidFill>
            </a:endParaRPr>
          </a:p>
        </p:txBody>
      </p:sp>
      <p:sp>
        <p:nvSpPr>
          <p:cNvPr id="81925" name="Text Box 8"/>
          <p:cNvSpPr txBox="1">
            <a:spLocks noChangeArrowheads="1"/>
          </p:cNvSpPr>
          <p:nvPr/>
        </p:nvSpPr>
        <p:spPr bwMode="auto">
          <a:xfrm>
            <a:off x="3830638" y="4530725"/>
            <a:ext cx="2046287" cy="520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 marL="457200" indent="-4572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1pPr>
            <a:lvl2pPr marL="742950" indent="-28575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2pPr>
            <a:lvl3pPr marL="11430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3pPr>
            <a:lvl4pPr marL="16002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4pPr>
            <a:lvl5pPr marL="20574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9pPr>
          </a:lstStyle>
          <a:p>
            <a:pPr>
              <a:lnSpc>
                <a:spcPct val="90000"/>
              </a:lnSpc>
              <a:buFont typeface="Arial" pitchFamily="34" charset="0"/>
              <a:buNone/>
            </a:pPr>
            <a:r>
              <a:rPr kumimoji="0" lang="en-US" sz="1800" b="1"/>
              <a:t>Chemical </a:t>
            </a:r>
          </a:p>
          <a:p>
            <a:pPr>
              <a:lnSpc>
                <a:spcPct val="90000"/>
              </a:lnSpc>
              <a:buFont typeface="Arial" pitchFamily="34" charset="0"/>
              <a:buNone/>
            </a:pPr>
            <a:r>
              <a:rPr kumimoji="0" lang="en-US" sz="1800" b="1"/>
              <a:t>in saliva</a:t>
            </a:r>
            <a:endParaRPr kumimoji="0" lang="en-US" sz="1800" b="1">
              <a:solidFill>
                <a:schemeClr val="bg1"/>
              </a:solidFill>
            </a:endParaRPr>
          </a:p>
        </p:txBody>
      </p:sp>
      <p:sp>
        <p:nvSpPr>
          <p:cNvPr id="81926" name="Text Box 9"/>
          <p:cNvSpPr txBox="1">
            <a:spLocks noChangeArrowheads="1"/>
          </p:cNvSpPr>
          <p:nvPr/>
        </p:nvSpPr>
        <p:spPr bwMode="auto">
          <a:xfrm>
            <a:off x="2119313" y="4538663"/>
            <a:ext cx="2046287" cy="785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 marL="457200" indent="-4572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1pPr>
            <a:lvl2pPr marL="742950" indent="-28575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2pPr>
            <a:lvl3pPr marL="11430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3pPr>
            <a:lvl4pPr marL="16002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4pPr>
            <a:lvl5pPr marL="20574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9pPr>
          </a:lstStyle>
          <a:p>
            <a:pPr>
              <a:lnSpc>
                <a:spcPct val="90000"/>
              </a:lnSpc>
              <a:buFont typeface="Arial" pitchFamily="34" charset="0"/>
              <a:buNone/>
            </a:pPr>
            <a:r>
              <a:rPr kumimoji="0" lang="en-US" sz="1800" b="1"/>
              <a:t>Wounding</a:t>
            </a:r>
            <a:endParaRPr kumimoji="0" lang="en-US" sz="1800" b="1">
              <a:solidFill>
                <a:schemeClr val="bg1"/>
              </a:solidFill>
            </a:endParaRPr>
          </a:p>
        </p:txBody>
      </p:sp>
      <p:sp>
        <p:nvSpPr>
          <p:cNvPr id="81927" name="Text Box 10"/>
          <p:cNvSpPr txBox="1">
            <a:spLocks noChangeArrowheads="1"/>
          </p:cNvSpPr>
          <p:nvPr/>
        </p:nvSpPr>
        <p:spPr bwMode="auto">
          <a:xfrm>
            <a:off x="2476500" y="5518150"/>
            <a:ext cx="2336800" cy="520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 marL="457200" indent="-4572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1pPr>
            <a:lvl2pPr marL="742950" indent="-28575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2pPr>
            <a:lvl3pPr marL="11430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3pPr>
            <a:lvl4pPr marL="16002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4pPr>
            <a:lvl5pPr marL="20574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9pPr>
          </a:lstStyle>
          <a:p>
            <a:pPr>
              <a:lnSpc>
                <a:spcPct val="90000"/>
              </a:lnSpc>
              <a:buFont typeface="Arial" pitchFamily="34" charset="0"/>
              <a:buNone/>
            </a:pPr>
            <a:r>
              <a:rPr kumimoji="0" lang="en-US" sz="1800" b="1"/>
              <a:t>Signal transduction </a:t>
            </a:r>
          </a:p>
          <a:p>
            <a:pPr>
              <a:lnSpc>
                <a:spcPct val="90000"/>
              </a:lnSpc>
              <a:buFont typeface="Arial" pitchFamily="34" charset="0"/>
              <a:buNone/>
            </a:pPr>
            <a:r>
              <a:rPr kumimoji="0" lang="en-US" sz="1800" b="1"/>
              <a:t>pathway</a:t>
            </a:r>
            <a:endParaRPr kumimoji="0" lang="en-US" sz="1800" b="1">
              <a:solidFill>
                <a:schemeClr val="bg1"/>
              </a:solidFill>
            </a:endParaRPr>
          </a:p>
        </p:txBody>
      </p:sp>
      <p:sp>
        <p:nvSpPr>
          <p:cNvPr id="81928" name="Oval 11"/>
          <p:cNvSpPr>
            <a:spLocks noChangeArrowheads="1"/>
          </p:cNvSpPr>
          <p:nvPr/>
        </p:nvSpPr>
        <p:spPr bwMode="auto">
          <a:xfrm>
            <a:off x="1790700" y="4521200"/>
            <a:ext cx="268288" cy="280988"/>
          </a:xfrm>
          <a:prstGeom prst="ellipse">
            <a:avLst/>
          </a:prstGeom>
          <a:solidFill>
            <a:srgbClr val="0092C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1929" name="Text Box 12"/>
          <p:cNvSpPr txBox="1">
            <a:spLocks noChangeArrowheads="1"/>
          </p:cNvSpPr>
          <p:nvPr/>
        </p:nvSpPr>
        <p:spPr bwMode="auto">
          <a:xfrm>
            <a:off x="1855788" y="4533900"/>
            <a:ext cx="122237" cy="32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 marL="457200" indent="-4572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1pPr>
            <a:lvl2pPr marL="742950" indent="-28575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2pPr>
            <a:lvl3pPr marL="11430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3pPr>
            <a:lvl4pPr marL="16002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4pPr>
            <a:lvl5pPr marL="20574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9pPr>
          </a:lstStyle>
          <a:p>
            <a:pPr>
              <a:lnSpc>
                <a:spcPct val="90000"/>
              </a:lnSpc>
              <a:buFont typeface="Arial" pitchFamily="34" charset="0"/>
              <a:buNone/>
            </a:pPr>
            <a:r>
              <a:rPr kumimoji="0" lang="en-US" sz="1900" b="1">
                <a:solidFill>
                  <a:schemeClr val="bg1"/>
                </a:solidFill>
              </a:rPr>
              <a:t>1</a:t>
            </a:r>
            <a:endParaRPr kumimoji="0" lang="en-US" sz="1900" b="1">
              <a:solidFill>
                <a:srgbClr val="563A84"/>
              </a:solidFill>
            </a:endParaRPr>
          </a:p>
        </p:txBody>
      </p:sp>
      <p:sp>
        <p:nvSpPr>
          <p:cNvPr id="81930" name="Oval 13"/>
          <p:cNvSpPr>
            <a:spLocks noChangeArrowheads="1"/>
          </p:cNvSpPr>
          <p:nvPr/>
        </p:nvSpPr>
        <p:spPr bwMode="auto">
          <a:xfrm>
            <a:off x="3490913" y="4522788"/>
            <a:ext cx="268287" cy="269875"/>
          </a:xfrm>
          <a:prstGeom prst="ellipse">
            <a:avLst/>
          </a:prstGeom>
          <a:solidFill>
            <a:srgbClr val="0092C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1931" name="Text Box 14"/>
          <p:cNvSpPr txBox="1">
            <a:spLocks noChangeArrowheads="1"/>
          </p:cNvSpPr>
          <p:nvPr/>
        </p:nvSpPr>
        <p:spPr bwMode="auto">
          <a:xfrm>
            <a:off x="3560763" y="4540250"/>
            <a:ext cx="122237" cy="32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 marL="457200" indent="-4572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1pPr>
            <a:lvl2pPr marL="742950" indent="-28575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2pPr>
            <a:lvl3pPr marL="11430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3pPr>
            <a:lvl4pPr marL="16002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4pPr>
            <a:lvl5pPr marL="20574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9pPr>
          </a:lstStyle>
          <a:p>
            <a:pPr>
              <a:lnSpc>
                <a:spcPct val="90000"/>
              </a:lnSpc>
              <a:buFont typeface="Arial" pitchFamily="34" charset="0"/>
              <a:buNone/>
            </a:pPr>
            <a:r>
              <a:rPr kumimoji="0" lang="en-US" sz="1900" b="1">
                <a:solidFill>
                  <a:schemeClr val="bg1"/>
                </a:solidFill>
              </a:rPr>
              <a:t>1</a:t>
            </a:r>
            <a:endParaRPr kumimoji="0" lang="en-US" sz="1900" b="1">
              <a:solidFill>
                <a:srgbClr val="563A84"/>
              </a:solidFill>
            </a:endParaRPr>
          </a:p>
        </p:txBody>
      </p:sp>
      <p:sp>
        <p:nvSpPr>
          <p:cNvPr id="81932" name="Oval 15"/>
          <p:cNvSpPr>
            <a:spLocks noChangeArrowheads="1"/>
          </p:cNvSpPr>
          <p:nvPr/>
        </p:nvSpPr>
        <p:spPr bwMode="auto">
          <a:xfrm>
            <a:off x="2166938" y="5516563"/>
            <a:ext cx="263525" cy="282575"/>
          </a:xfrm>
          <a:prstGeom prst="ellipse">
            <a:avLst/>
          </a:prstGeom>
          <a:solidFill>
            <a:srgbClr val="0092C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1933" name="Text Box 16"/>
          <p:cNvSpPr txBox="1">
            <a:spLocks noChangeArrowheads="1"/>
          </p:cNvSpPr>
          <p:nvPr/>
        </p:nvSpPr>
        <p:spPr bwMode="auto">
          <a:xfrm>
            <a:off x="2238375" y="5529263"/>
            <a:ext cx="122238" cy="32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 marL="457200" indent="-4572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1pPr>
            <a:lvl2pPr marL="742950" indent="-28575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2pPr>
            <a:lvl3pPr marL="11430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3pPr>
            <a:lvl4pPr marL="16002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4pPr>
            <a:lvl5pPr marL="20574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9pPr>
          </a:lstStyle>
          <a:p>
            <a:pPr>
              <a:lnSpc>
                <a:spcPct val="90000"/>
              </a:lnSpc>
              <a:buFont typeface="Arial" pitchFamily="34" charset="0"/>
              <a:buNone/>
            </a:pPr>
            <a:r>
              <a:rPr kumimoji="0" lang="en-US" sz="1900" b="1">
                <a:solidFill>
                  <a:schemeClr val="bg1"/>
                </a:solidFill>
              </a:rPr>
              <a:t>2</a:t>
            </a:r>
            <a:endParaRPr kumimoji="0" lang="en-US" sz="1900" b="1">
              <a:solidFill>
                <a:srgbClr val="563A84"/>
              </a:solidFill>
            </a:endParaRPr>
          </a:p>
        </p:txBody>
      </p:sp>
      <p:sp>
        <p:nvSpPr>
          <p:cNvPr id="81934" name="Oval 17"/>
          <p:cNvSpPr>
            <a:spLocks noChangeArrowheads="1"/>
          </p:cNvSpPr>
          <p:nvPr/>
        </p:nvSpPr>
        <p:spPr bwMode="auto">
          <a:xfrm>
            <a:off x="5068888" y="2801938"/>
            <a:ext cx="265112" cy="273050"/>
          </a:xfrm>
          <a:prstGeom prst="ellipse">
            <a:avLst/>
          </a:prstGeom>
          <a:solidFill>
            <a:srgbClr val="0092C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1935" name="Text Box 18"/>
          <p:cNvSpPr txBox="1">
            <a:spLocks noChangeArrowheads="1"/>
          </p:cNvSpPr>
          <p:nvPr/>
        </p:nvSpPr>
        <p:spPr bwMode="auto">
          <a:xfrm>
            <a:off x="5140325" y="2813050"/>
            <a:ext cx="122238" cy="32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 marL="457200" indent="-4572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1pPr>
            <a:lvl2pPr marL="742950" indent="-28575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2pPr>
            <a:lvl3pPr marL="11430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3pPr>
            <a:lvl4pPr marL="16002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4pPr>
            <a:lvl5pPr marL="20574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9pPr>
          </a:lstStyle>
          <a:p>
            <a:pPr>
              <a:lnSpc>
                <a:spcPct val="90000"/>
              </a:lnSpc>
              <a:buFont typeface="Arial" pitchFamily="34" charset="0"/>
              <a:buNone/>
            </a:pPr>
            <a:r>
              <a:rPr kumimoji="0" lang="en-US" sz="1900" b="1">
                <a:solidFill>
                  <a:schemeClr val="bg1"/>
                </a:solidFill>
              </a:rPr>
              <a:t>3</a:t>
            </a:r>
            <a:endParaRPr kumimoji="0" lang="en-US" sz="1900" b="1">
              <a:solidFill>
                <a:srgbClr val="563A84"/>
              </a:solidFill>
            </a:endParaRPr>
          </a:p>
        </p:txBody>
      </p:sp>
      <p:sp>
        <p:nvSpPr>
          <p:cNvPr id="81936" name="Oval 19"/>
          <p:cNvSpPr>
            <a:spLocks noChangeArrowheads="1"/>
          </p:cNvSpPr>
          <p:nvPr/>
        </p:nvSpPr>
        <p:spPr bwMode="auto">
          <a:xfrm>
            <a:off x="4953000" y="271463"/>
            <a:ext cx="277813" cy="282575"/>
          </a:xfrm>
          <a:prstGeom prst="ellipse">
            <a:avLst/>
          </a:prstGeom>
          <a:solidFill>
            <a:srgbClr val="0092C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1937" name="Text Box 20"/>
          <p:cNvSpPr txBox="1">
            <a:spLocks noChangeArrowheads="1"/>
          </p:cNvSpPr>
          <p:nvPr/>
        </p:nvSpPr>
        <p:spPr bwMode="auto">
          <a:xfrm>
            <a:off x="5013325" y="290513"/>
            <a:ext cx="122238" cy="32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 marL="457200" indent="-4572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1pPr>
            <a:lvl2pPr marL="742950" indent="-28575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2pPr>
            <a:lvl3pPr marL="11430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3pPr>
            <a:lvl4pPr marL="16002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4pPr>
            <a:lvl5pPr marL="20574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9pPr>
          </a:lstStyle>
          <a:p>
            <a:pPr>
              <a:lnSpc>
                <a:spcPct val="90000"/>
              </a:lnSpc>
              <a:buFont typeface="Arial" pitchFamily="34" charset="0"/>
              <a:buNone/>
            </a:pPr>
            <a:r>
              <a:rPr kumimoji="0" lang="en-US" sz="1900" b="1">
                <a:solidFill>
                  <a:schemeClr val="bg1"/>
                </a:solidFill>
              </a:rPr>
              <a:t>4</a:t>
            </a:r>
            <a:endParaRPr kumimoji="0" lang="en-US" sz="2200" b="1">
              <a:solidFill>
                <a:srgbClr val="563A84"/>
              </a:solidFill>
            </a:endParaRP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6213" y="1157288"/>
            <a:ext cx="8534400" cy="2676525"/>
          </a:xfrm>
        </p:spPr>
        <p:txBody>
          <a:bodyPr/>
          <a:lstStyle/>
          <a:p>
            <a:pPr eaLnBrk="1" hangingPunct="1"/>
            <a:r>
              <a:rPr lang="en-US" sz="3000" smtClean="0"/>
              <a:t>Plants damaged by insects can release volatile chemicals to warn other plants of the same species</a:t>
            </a:r>
          </a:p>
          <a:p>
            <a:pPr eaLnBrk="1" hangingPunct="1"/>
            <a:r>
              <a:rPr lang="en-US" sz="3000" b="1" smtClean="0"/>
              <a:t>Methyljasmonic acid </a:t>
            </a:r>
            <a:r>
              <a:rPr lang="en-US" sz="3000" smtClean="0"/>
              <a:t>can activate the expression of genes involved in plant defenses</a:t>
            </a:r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2"/>
          <p:cNvSpPr>
            <a:spLocks noGrp="1" noChangeArrowheads="1"/>
          </p:cNvSpPr>
          <p:nvPr>
            <p:ph type="title"/>
          </p:nvPr>
        </p:nvSpPr>
        <p:spPr>
          <a:xfrm>
            <a:off x="133350" y="76200"/>
            <a:ext cx="8534400" cy="503238"/>
          </a:xfrm>
        </p:spPr>
        <p:txBody>
          <a:bodyPr/>
          <a:lstStyle/>
          <a:p>
            <a:pPr eaLnBrk="1" hangingPunct="1"/>
            <a:r>
              <a:rPr lang="en-US" smtClean="0"/>
              <a:t>Defenses Against Pathogens</a:t>
            </a:r>
            <a:endParaRPr lang="en-US" smtClean="0">
              <a:solidFill>
                <a:schemeClr val="tx1"/>
              </a:solidFill>
            </a:endParaRPr>
          </a:p>
        </p:txBody>
      </p:sp>
      <p:sp>
        <p:nvSpPr>
          <p:cNvPr id="839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0500" y="1157288"/>
            <a:ext cx="8534400" cy="4346575"/>
          </a:xfrm>
        </p:spPr>
        <p:txBody>
          <a:bodyPr/>
          <a:lstStyle/>
          <a:p>
            <a:pPr eaLnBrk="1" hangingPunct="1"/>
            <a:r>
              <a:rPr lang="en-US" sz="3000" smtClean="0"/>
              <a:t>A plant’s first line of defense against infection is the epidermis and periderm</a:t>
            </a:r>
          </a:p>
          <a:p>
            <a:pPr eaLnBrk="1" hangingPunct="1"/>
            <a:r>
              <a:rPr lang="en-US" sz="3000" smtClean="0"/>
              <a:t>If a pathogen penetrates the dermal tissue, the second line of defense is a chemical attack that kills the pathogen and prevents its spread</a:t>
            </a:r>
          </a:p>
          <a:p>
            <a:pPr eaLnBrk="1" hangingPunct="1"/>
            <a:r>
              <a:rPr lang="en-US" sz="3000" smtClean="0"/>
              <a:t>This second defense system is enhanced by the inherited ability to recognize certain pathogens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>
          <a:xfrm>
            <a:off x="133350" y="76200"/>
            <a:ext cx="8534400" cy="503238"/>
          </a:xfrm>
        </p:spPr>
        <p:txBody>
          <a:bodyPr/>
          <a:lstStyle/>
          <a:p>
            <a:pPr eaLnBrk="1" hangingPunct="1"/>
            <a:r>
              <a:rPr lang="en-US" smtClean="0"/>
              <a:t>Response</a:t>
            </a:r>
            <a:endParaRPr lang="en-US" smtClean="0">
              <a:solidFill>
                <a:schemeClr val="tx1"/>
              </a:solidFill>
            </a:endParaRPr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04788" y="1166813"/>
            <a:ext cx="8534400" cy="3432175"/>
          </a:xfrm>
        </p:spPr>
        <p:txBody>
          <a:bodyPr/>
          <a:lstStyle/>
          <a:p>
            <a:pPr eaLnBrk="1" hangingPunct="1"/>
            <a:r>
              <a:rPr lang="en-US" sz="3000" smtClean="0"/>
              <a:t>A signal transduction pathway leads to regulation of one or more cellular activities</a:t>
            </a:r>
          </a:p>
          <a:p>
            <a:pPr eaLnBrk="1" hangingPunct="1"/>
            <a:r>
              <a:rPr lang="en-US" sz="3000" smtClean="0"/>
              <a:t>In most cases, these responses to stimulation involve increased activity of enzymes</a:t>
            </a:r>
          </a:p>
          <a:p>
            <a:pPr eaLnBrk="1" hangingPunct="1"/>
            <a:r>
              <a:rPr lang="en-US" sz="3000" smtClean="0"/>
              <a:t>This can occur by transcriptional regulation or post-translational modification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04788" y="1157288"/>
            <a:ext cx="8534400" cy="2219325"/>
          </a:xfrm>
        </p:spPr>
        <p:txBody>
          <a:bodyPr/>
          <a:lstStyle/>
          <a:p>
            <a:pPr eaLnBrk="1" hangingPunct="1"/>
            <a:r>
              <a:rPr lang="en-US" sz="3000" smtClean="0"/>
              <a:t>A </a:t>
            </a:r>
            <a:r>
              <a:rPr lang="en-US" sz="3000" b="1" smtClean="0"/>
              <a:t>virulent </a:t>
            </a:r>
            <a:r>
              <a:rPr lang="en-US" sz="3000" smtClean="0"/>
              <a:t>pathogen is one that a plant has little specific defense against</a:t>
            </a:r>
          </a:p>
          <a:p>
            <a:pPr eaLnBrk="1" hangingPunct="1"/>
            <a:r>
              <a:rPr lang="en-US" sz="3000" smtClean="0"/>
              <a:t>An </a:t>
            </a:r>
            <a:r>
              <a:rPr lang="en-US" sz="3000" b="1" smtClean="0"/>
              <a:t>avirulent </a:t>
            </a:r>
            <a:r>
              <a:rPr lang="en-US" sz="3000" smtClean="0"/>
              <a:t>pathogen is one that may harm but does not kill the host plant</a:t>
            </a:r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601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3788" y="133350"/>
            <a:ext cx="6956425" cy="6591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6019" name="Text Box 6"/>
          <p:cNvSpPr txBox="1">
            <a:spLocks noChangeArrowheads="1"/>
          </p:cNvSpPr>
          <p:nvPr/>
        </p:nvSpPr>
        <p:spPr bwMode="auto">
          <a:xfrm>
            <a:off x="3124200" y="2455863"/>
            <a:ext cx="696913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 marL="457200" indent="-4572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1pPr>
            <a:lvl2pPr marL="742950" indent="-28575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2pPr>
            <a:lvl3pPr marL="11430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3pPr>
            <a:lvl4pPr marL="16002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4pPr>
            <a:lvl5pPr marL="20574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9pPr>
          </a:lstStyle>
          <a:p>
            <a:pPr>
              <a:lnSpc>
                <a:spcPct val="90000"/>
              </a:lnSpc>
              <a:buFont typeface="Arial" pitchFamily="34" charset="0"/>
              <a:buNone/>
            </a:pPr>
            <a:r>
              <a:rPr kumimoji="0" lang="en-US" sz="1200" b="1"/>
              <a:t>Signal</a:t>
            </a:r>
            <a:endParaRPr kumimoji="0" lang="en-US" sz="1200" b="1">
              <a:solidFill>
                <a:schemeClr val="bg1"/>
              </a:solidFill>
            </a:endParaRPr>
          </a:p>
        </p:txBody>
      </p:sp>
      <p:sp>
        <p:nvSpPr>
          <p:cNvPr id="86020" name="Text Box 7"/>
          <p:cNvSpPr txBox="1">
            <a:spLocks noChangeArrowheads="1"/>
          </p:cNvSpPr>
          <p:nvPr/>
        </p:nvSpPr>
        <p:spPr bwMode="auto">
          <a:xfrm>
            <a:off x="3008313" y="3289300"/>
            <a:ext cx="1158875" cy="384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 marL="457200" indent="-4572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1pPr>
            <a:lvl2pPr marL="742950" indent="-28575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2pPr>
            <a:lvl3pPr marL="11430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3pPr>
            <a:lvl4pPr marL="16002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4pPr>
            <a:lvl5pPr marL="20574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9pPr>
          </a:lstStyle>
          <a:p>
            <a:pPr algn="ctr">
              <a:lnSpc>
                <a:spcPct val="90000"/>
              </a:lnSpc>
              <a:buFont typeface="Arial" pitchFamily="34" charset="0"/>
              <a:buNone/>
            </a:pPr>
            <a:r>
              <a:rPr kumimoji="0" lang="en-US" sz="1200" b="1"/>
              <a:t>Hypersensitive</a:t>
            </a:r>
          </a:p>
          <a:p>
            <a:pPr algn="ctr">
              <a:lnSpc>
                <a:spcPct val="90000"/>
              </a:lnSpc>
              <a:buFont typeface="Arial" pitchFamily="34" charset="0"/>
              <a:buNone/>
            </a:pPr>
            <a:r>
              <a:rPr kumimoji="0" lang="en-US" sz="1200" b="1"/>
              <a:t>response</a:t>
            </a:r>
            <a:endParaRPr kumimoji="0" lang="en-US" sz="1200" b="1">
              <a:solidFill>
                <a:schemeClr val="bg1"/>
              </a:solidFill>
            </a:endParaRPr>
          </a:p>
        </p:txBody>
      </p:sp>
      <p:sp>
        <p:nvSpPr>
          <p:cNvPr id="86021" name="Text Box 8"/>
          <p:cNvSpPr txBox="1">
            <a:spLocks noChangeArrowheads="1"/>
          </p:cNvSpPr>
          <p:nvPr/>
        </p:nvSpPr>
        <p:spPr bwMode="auto">
          <a:xfrm>
            <a:off x="2289175" y="3952875"/>
            <a:ext cx="1666875" cy="384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 marL="457200" indent="-4572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1pPr>
            <a:lvl2pPr marL="742950" indent="-28575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2pPr>
            <a:lvl3pPr marL="11430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3pPr>
            <a:lvl4pPr marL="16002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4pPr>
            <a:lvl5pPr marL="20574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9pPr>
          </a:lstStyle>
          <a:p>
            <a:pPr algn="ctr">
              <a:lnSpc>
                <a:spcPct val="90000"/>
              </a:lnSpc>
              <a:buFont typeface="Arial" pitchFamily="34" charset="0"/>
              <a:buNone/>
            </a:pPr>
            <a:r>
              <a:rPr kumimoji="0" lang="en-US" sz="1200" b="1"/>
              <a:t>Signal transduction </a:t>
            </a:r>
          </a:p>
          <a:p>
            <a:pPr algn="ctr">
              <a:lnSpc>
                <a:spcPct val="90000"/>
              </a:lnSpc>
              <a:buFont typeface="Arial" pitchFamily="34" charset="0"/>
              <a:buNone/>
            </a:pPr>
            <a:r>
              <a:rPr kumimoji="0" lang="en-US" sz="1200" b="1"/>
              <a:t>pathway</a:t>
            </a:r>
            <a:endParaRPr kumimoji="0" lang="en-US" sz="1200" b="1">
              <a:solidFill>
                <a:schemeClr val="bg1"/>
              </a:solidFill>
            </a:endParaRPr>
          </a:p>
        </p:txBody>
      </p:sp>
      <p:sp>
        <p:nvSpPr>
          <p:cNvPr id="86022" name="Text Box 9"/>
          <p:cNvSpPr txBox="1">
            <a:spLocks noChangeArrowheads="1"/>
          </p:cNvSpPr>
          <p:nvPr/>
        </p:nvSpPr>
        <p:spPr bwMode="auto">
          <a:xfrm>
            <a:off x="1763713" y="5238750"/>
            <a:ext cx="1158875" cy="384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 marL="457200" indent="-4572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1pPr>
            <a:lvl2pPr marL="742950" indent="-28575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2pPr>
            <a:lvl3pPr marL="11430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3pPr>
            <a:lvl4pPr marL="16002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4pPr>
            <a:lvl5pPr marL="20574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9pPr>
          </a:lstStyle>
          <a:p>
            <a:pPr algn="ctr">
              <a:lnSpc>
                <a:spcPct val="90000"/>
              </a:lnSpc>
              <a:buFont typeface="Arial" pitchFamily="34" charset="0"/>
              <a:buNone/>
            </a:pPr>
            <a:r>
              <a:rPr kumimoji="0" lang="en-US" sz="1200" b="1"/>
              <a:t>Avirulent </a:t>
            </a:r>
          </a:p>
          <a:p>
            <a:pPr algn="ctr">
              <a:lnSpc>
                <a:spcPct val="90000"/>
              </a:lnSpc>
              <a:buFont typeface="Arial" pitchFamily="34" charset="0"/>
              <a:buNone/>
            </a:pPr>
            <a:r>
              <a:rPr kumimoji="0" lang="en-US" sz="1200" b="1"/>
              <a:t>pathogen</a:t>
            </a:r>
            <a:endParaRPr kumimoji="0" lang="en-US" sz="1200" b="1">
              <a:solidFill>
                <a:schemeClr val="bg1"/>
              </a:solidFill>
            </a:endParaRPr>
          </a:p>
        </p:txBody>
      </p:sp>
      <p:sp>
        <p:nvSpPr>
          <p:cNvPr id="86023" name="Text Box 10"/>
          <p:cNvSpPr txBox="1">
            <a:spLocks noChangeArrowheads="1"/>
          </p:cNvSpPr>
          <p:nvPr/>
        </p:nvSpPr>
        <p:spPr bwMode="auto">
          <a:xfrm>
            <a:off x="5703888" y="3243263"/>
            <a:ext cx="1666875" cy="636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 marL="457200" indent="-4572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1pPr>
            <a:lvl2pPr marL="742950" indent="-28575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2pPr>
            <a:lvl3pPr marL="11430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3pPr>
            <a:lvl4pPr marL="16002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4pPr>
            <a:lvl5pPr marL="20574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9pPr>
          </a:lstStyle>
          <a:p>
            <a:pPr algn="ctr">
              <a:lnSpc>
                <a:spcPct val="90000"/>
              </a:lnSpc>
              <a:buFont typeface="Arial" pitchFamily="34" charset="0"/>
              <a:buNone/>
            </a:pPr>
            <a:r>
              <a:rPr kumimoji="0" lang="en-US" sz="1200" b="1"/>
              <a:t>Signal </a:t>
            </a:r>
          </a:p>
          <a:p>
            <a:pPr algn="ctr">
              <a:lnSpc>
                <a:spcPct val="90000"/>
              </a:lnSpc>
              <a:buFont typeface="Arial" pitchFamily="34" charset="0"/>
              <a:buNone/>
            </a:pPr>
            <a:r>
              <a:rPr kumimoji="0" lang="en-US" sz="1200" b="1"/>
              <a:t>transduction </a:t>
            </a:r>
          </a:p>
          <a:p>
            <a:pPr algn="ctr">
              <a:lnSpc>
                <a:spcPct val="90000"/>
              </a:lnSpc>
              <a:buFont typeface="Arial" pitchFamily="34" charset="0"/>
              <a:buNone/>
            </a:pPr>
            <a:r>
              <a:rPr kumimoji="0" lang="en-US" sz="1200" b="1"/>
              <a:t>pathway</a:t>
            </a:r>
            <a:endParaRPr kumimoji="0" lang="en-US" sz="1200" b="1">
              <a:solidFill>
                <a:schemeClr val="bg1"/>
              </a:solidFill>
            </a:endParaRPr>
          </a:p>
        </p:txBody>
      </p:sp>
      <p:sp>
        <p:nvSpPr>
          <p:cNvPr id="86024" name="Text Box 11"/>
          <p:cNvSpPr txBox="1">
            <a:spLocks noChangeArrowheads="1"/>
          </p:cNvSpPr>
          <p:nvPr/>
        </p:nvSpPr>
        <p:spPr bwMode="auto">
          <a:xfrm>
            <a:off x="6469063" y="4232275"/>
            <a:ext cx="1031875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 marL="457200" indent="-4572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1pPr>
            <a:lvl2pPr marL="742950" indent="-28575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2pPr>
            <a:lvl3pPr marL="11430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3pPr>
            <a:lvl4pPr marL="16002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4pPr>
            <a:lvl5pPr marL="20574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9pPr>
          </a:lstStyle>
          <a:p>
            <a:pPr algn="ctr">
              <a:lnSpc>
                <a:spcPct val="90000"/>
              </a:lnSpc>
              <a:buFont typeface="Arial" pitchFamily="34" charset="0"/>
              <a:buNone/>
            </a:pPr>
            <a:r>
              <a:rPr kumimoji="0" lang="en-US" sz="1200" b="1"/>
              <a:t>Acquired </a:t>
            </a:r>
          </a:p>
          <a:p>
            <a:pPr algn="ctr">
              <a:lnSpc>
                <a:spcPct val="90000"/>
              </a:lnSpc>
              <a:buFont typeface="Arial" pitchFamily="34" charset="0"/>
              <a:buNone/>
            </a:pPr>
            <a:r>
              <a:rPr kumimoji="0" lang="en-US" sz="1200" b="1"/>
              <a:t>resistance</a:t>
            </a:r>
            <a:endParaRPr kumimoji="0" lang="en-US" sz="1200" b="1">
              <a:solidFill>
                <a:schemeClr val="bg1"/>
              </a:solidFill>
            </a:endParaRPr>
          </a:p>
        </p:txBody>
      </p:sp>
      <p:sp>
        <p:nvSpPr>
          <p:cNvPr id="86025" name="Text Box 12"/>
          <p:cNvSpPr txBox="1">
            <a:spLocks noChangeArrowheads="1"/>
          </p:cNvSpPr>
          <p:nvPr/>
        </p:nvSpPr>
        <p:spPr bwMode="auto">
          <a:xfrm>
            <a:off x="2381250" y="6157913"/>
            <a:ext cx="2276475" cy="357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 marL="457200" indent="-4572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1pPr>
            <a:lvl2pPr marL="742950" indent="-28575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2pPr>
            <a:lvl3pPr marL="11430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3pPr>
            <a:lvl4pPr marL="16002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4pPr>
            <a:lvl5pPr marL="20574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9pPr>
          </a:lstStyle>
          <a:p>
            <a:pPr>
              <a:lnSpc>
                <a:spcPct val="90000"/>
              </a:lnSpc>
              <a:buFont typeface="Arial" pitchFamily="34" charset="0"/>
              <a:buNone/>
            </a:pPr>
            <a:r>
              <a:rPr kumimoji="0" lang="en-US" sz="1300" b="1" i="1"/>
              <a:t>R-Avr</a:t>
            </a:r>
            <a:r>
              <a:rPr kumimoji="0" lang="en-US" sz="1300" b="1"/>
              <a:t> recognition and</a:t>
            </a:r>
          </a:p>
          <a:p>
            <a:pPr>
              <a:lnSpc>
                <a:spcPct val="90000"/>
              </a:lnSpc>
              <a:buFont typeface="Arial" pitchFamily="34" charset="0"/>
              <a:buNone/>
            </a:pPr>
            <a:r>
              <a:rPr kumimoji="0" lang="en-US" sz="1300" b="1"/>
              <a:t>hypersensitive response</a:t>
            </a:r>
            <a:endParaRPr kumimoji="0" lang="en-US" sz="1300" b="1">
              <a:solidFill>
                <a:schemeClr val="bg1"/>
              </a:solidFill>
            </a:endParaRPr>
          </a:p>
        </p:txBody>
      </p:sp>
      <p:sp>
        <p:nvSpPr>
          <p:cNvPr id="86026" name="Text Box 13"/>
          <p:cNvSpPr txBox="1">
            <a:spLocks noChangeArrowheads="1"/>
          </p:cNvSpPr>
          <p:nvPr/>
        </p:nvSpPr>
        <p:spPr bwMode="auto">
          <a:xfrm>
            <a:off x="5692775" y="6159500"/>
            <a:ext cx="2209800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 marL="457200" indent="-4572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1pPr>
            <a:lvl2pPr marL="742950" indent="-28575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2pPr>
            <a:lvl3pPr marL="11430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3pPr>
            <a:lvl4pPr marL="16002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4pPr>
            <a:lvl5pPr marL="2057400" indent="-228600"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pitchFamily="34" charset="0"/>
                <a:sym typeface="Symbol" pitchFamily="18" charset="2"/>
              </a:defRPr>
            </a:lvl9pPr>
          </a:lstStyle>
          <a:p>
            <a:pPr>
              <a:lnSpc>
                <a:spcPct val="90000"/>
              </a:lnSpc>
              <a:buFont typeface="Arial" pitchFamily="34" charset="0"/>
              <a:buNone/>
            </a:pPr>
            <a:r>
              <a:rPr kumimoji="0" lang="en-US" sz="1300" b="1"/>
              <a:t>Systemic acquired</a:t>
            </a:r>
          </a:p>
          <a:p>
            <a:pPr>
              <a:lnSpc>
                <a:spcPct val="90000"/>
              </a:lnSpc>
              <a:buFont typeface="Arial" pitchFamily="34" charset="0"/>
              <a:buNone/>
            </a:pPr>
            <a:r>
              <a:rPr kumimoji="0" lang="en-US" sz="1300" b="1"/>
              <a:t>resistance</a:t>
            </a:r>
            <a:endParaRPr kumimoji="0" lang="en-US" sz="1200" b="1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2"/>
          <p:cNvSpPr>
            <a:spLocks noGrp="1" noChangeArrowheads="1"/>
          </p:cNvSpPr>
          <p:nvPr>
            <p:ph type="title"/>
          </p:nvPr>
        </p:nvSpPr>
        <p:spPr>
          <a:xfrm>
            <a:off x="133350" y="76200"/>
            <a:ext cx="8534400" cy="503238"/>
          </a:xfrm>
        </p:spPr>
        <p:txBody>
          <a:bodyPr/>
          <a:lstStyle/>
          <a:p>
            <a:pPr eaLnBrk="1" hangingPunct="1"/>
            <a:r>
              <a:rPr lang="en-US" i="1" smtClean="0"/>
              <a:t>Systemic Acquired Resistance</a:t>
            </a:r>
          </a:p>
        </p:txBody>
      </p:sp>
      <p:sp>
        <p:nvSpPr>
          <p:cNvPr id="870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0500" y="1157288"/>
            <a:ext cx="8534400" cy="3133725"/>
          </a:xfrm>
        </p:spPr>
        <p:txBody>
          <a:bodyPr/>
          <a:lstStyle/>
          <a:p>
            <a:pPr eaLnBrk="1" hangingPunct="1"/>
            <a:r>
              <a:rPr lang="en-US" sz="3000" b="1" smtClean="0"/>
              <a:t>Systemic acquired resistance </a:t>
            </a:r>
            <a:r>
              <a:rPr lang="en-US" sz="3000" smtClean="0"/>
              <a:t>causes systemic expression of defense genes and is a long-lasting response</a:t>
            </a:r>
          </a:p>
          <a:p>
            <a:pPr eaLnBrk="1" hangingPunct="1"/>
            <a:r>
              <a:rPr lang="en-US" sz="3000" b="1" smtClean="0"/>
              <a:t>Salicylic acid </a:t>
            </a:r>
            <a:r>
              <a:rPr lang="en-US" sz="3000" smtClean="0"/>
              <a:t>is synthesized around the infection site and is likely the signal that triggers systemic acquired resistance</a:t>
            </a:r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Animations and Videos</a:t>
            </a:r>
          </a:p>
        </p:txBody>
      </p:sp>
      <p:sp>
        <p:nvSpPr>
          <p:cNvPr id="88067" name="Content Placeholder 2"/>
          <p:cNvSpPr>
            <a:spLocks noGrp="1"/>
          </p:cNvSpPr>
          <p:nvPr>
            <p:ph idx="1"/>
          </p:nvPr>
        </p:nvSpPr>
        <p:spPr>
          <a:xfrm>
            <a:off x="288925" y="544513"/>
            <a:ext cx="8534400" cy="6210300"/>
          </a:xfrm>
        </p:spPr>
        <p:txBody>
          <a:bodyPr/>
          <a:lstStyle/>
          <a:p>
            <a:r>
              <a:rPr lang="en-US" smtClean="0">
                <a:hlinkClick r:id="rId2"/>
              </a:rPr>
              <a:t>Tropisms</a:t>
            </a:r>
            <a:endParaRPr lang="en-US" smtClean="0"/>
          </a:p>
          <a:p>
            <a:r>
              <a:rPr lang="en-US" smtClean="0">
                <a:hlinkClick r:id="rId3"/>
              </a:rPr>
              <a:t>Auxin Affects Cell Wall</a:t>
            </a:r>
            <a:endParaRPr lang="en-US" smtClean="0"/>
          </a:p>
          <a:p>
            <a:r>
              <a:rPr lang="en-US" smtClean="0">
                <a:hlinkClick r:id="rId4"/>
              </a:rPr>
              <a:t>Went's Experiment</a:t>
            </a:r>
            <a:endParaRPr lang="en-US" smtClean="0"/>
          </a:p>
          <a:p>
            <a:r>
              <a:rPr lang="en-US" smtClean="0">
                <a:hlinkClick r:id="rId5"/>
              </a:rPr>
              <a:t>The Effect of Interrupted Day and Night</a:t>
            </a:r>
            <a:endParaRPr lang="en-US" smtClean="0"/>
          </a:p>
          <a:p>
            <a:r>
              <a:rPr lang="en-US" smtClean="0">
                <a:hlinkClick r:id="rId6"/>
              </a:rPr>
              <a:t>Phytochrome Signaling</a:t>
            </a:r>
            <a:endParaRPr lang="en-US" smtClean="0"/>
          </a:p>
          <a:p>
            <a:r>
              <a:rPr lang="en-US" smtClean="0">
                <a:hlinkClick r:id="rId7"/>
              </a:rPr>
              <a:t>Bozeman - Phototropism and Photoperiodism</a:t>
            </a:r>
            <a:endParaRPr lang="en-US" smtClean="0"/>
          </a:p>
          <a:p>
            <a:r>
              <a:rPr lang="en-US" smtClean="0">
                <a:hlinkClick r:id="rId8"/>
              </a:rPr>
              <a:t>Signaling Between Plants and Pathogens</a:t>
            </a:r>
            <a:endParaRPr lang="en-US" smtClean="0"/>
          </a:p>
          <a:p>
            <a:r>
              <a:rPr lang="en-US" smtClean="0">
                <a:hlinkClick r:id="rId9"/>
              </a:rPr>
              <a:t>Chapter Quiz Questions -1</a:t>
            </a:r>
            <a:endParaRPr lang="en-US" smtClean="0"/>
          </a:p>
          <a:p>
            <a:r>
              <a:rPr lang="en-US" smtClean="0">
                <a:hlinkClick r:id="rId10"/>
              </a:rPr>
              <a:t>Chapter Quiz Questions – 2</a:t>
            </a:r>
            <a:endParaRPr lang="en-US" smtClean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>
          <a:xfrm>
            <a:off x="119063" y="76200"/>
            <a:ext cx="8534400" cy="503238"/>
          </a:xfrm>
        </p:spPr>
        <p:txBody>
          <a:bodyPr/>
          <a:lstStyle/>
          <a:p>
            <a:pPr eaLnBrk="1" hangingPunct="1"/>
            <a:r>
              <a:rPr lang="en-US" i="1" smtClean="0"/>
              <a:t>Transcriptional Regulation</a:t>
            </a:r>
            <a:endParaRPr lang="en-US" i="1" smtClean="0">
              <a:solidFill>
                <a:schemeClr val="tx1"/>
              </a:solidFill>
            </a:endParaRPr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0500" y="1162050"/>
            <a:ext cx="8534400" cy="4048125"/>
          </a:xfrm>
        </p:spPr>
        <p:txBody>
          <a:bodyPr/>
          <a:lstStyle/>
          <a:p>
            <a:pPr eaLnBrk="1" hangingPunct="1"/>
            <a:r>
              <a:rPr lang="en-US" sz="3000" i="1" smtClean="0"/>
              <a:t>Specific transcription factors</a:t>
            </a:r>
            <a:r>
              <a:rPr lang="en-US" sz="3000" smtClean="0"/>
              <a:t> bind directly to specific regions of DNA and control transcription of genes</a:t>
            </a:r>
          </a:p>
          <a:p>
            <a:pPr eaLnBrk="1" hangingPunct="1"/>
            <a:r>
              <a:rPr lang="en-US" sz="3000" smtClean="0"/>
              <a:t>Positive transcription factors are proteins that </a:t>
            </a:r>
            <a:r>
              <a:rPr lang="en-US" sz="3000" i="1" smtClean="0"/>
              <a:t>increase</a:t>
            </a:r>
            <a:r>
              <a:rPr lang="en-US" sz="3000" smtClean="0"/>
              <a:t> the transcription of specific genes, while negative transcription factors are proteins that </a:t>
            </a:r>
            <a:r>
              <a:rPr lang="en-US" sz="3000" i="1" smtClean="0"/>
              <a:t>decrease</a:t>
            </a:r>
            <a:r>
              <a:rPr lang="en-US" sz="3000" smtClean="0"/>
              <a:t> the transcription of specific genes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>
          <a:xfrm>
            <a:off x="147638" y="76200"/>
            <a:ext cx="8534400" cy="503238"/>
          </a:xfrm>
        </p:spPr>
        <p:txBody>
          <a:bodyPr/>
          <a:lstStyle/>
          <a:p>
            <a:pPr eaLnBrk="1" hangingPunct="1"/>
            <a:r>
              <a:rPr lang="en-US" i="1" smtClean="0"/>
              <a:t>Post-Translational Modification of Proteins</a:t>
            </a:r>
            <a:endParaRPr lang="en-US" i="1" smtClean="0">
              <a:solidFill>
                <a:schemeClr val="tx1"/>
              </a:solidFill>
            </a:endParaRPr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0500" y="1166813"/>
            <a:ext cx="8534400" cy="2676525"/>
          </a:xfrm>
        </p:spPr>
        <p:txBody>
          <a:bodyPr/>
          <a:lstStyle/>
          <a:p>
            <a:pPr eaLnBrk="1" hangingPunct="1"/>
            <a:r>
              <a:rPr lang="en-US" sz="3000" smtClean="0"/>
              <a:t>Post-translational modification involves modification of existing proteins in the signal response</a:t>
            </a:r>
          </a:p>
          <a:p>
            <a:pPr eaLnBrk="1" hangingPunct="1"/>
            <a:r>
              <a:rPr lang="en-US" sz="3000" smtClean="0"/>
              <a:t>Modification often involves the phosphorylation of specific amino acids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TVERSION" val="XP"/>
  <p:tag name="ISGAMESHOW" val="False"/>
</p:tagLst>
</file>

<file path=ppt/theme/theme1.xml><?xml version="1.0" encoding="utf-8"?>
<a:theme xmlns:a="http://schemas.openxmlformats.org/drawingml/2006/main" name="C6eActiveLectureQuestions">
  <a:themeElements>
    <a:clrScheme name="C6eActiveLectureQuestions 14">
      <a:dk1>
        <a:srgbClr val="000000"/>
      </a:dk1>
      <a:lt1>
        <a:srgbClr val="FFFFFF"/>
      </a:lt1>
      <a:dk2>
        <a:srgbClr val="333399"/>
      </a:dk2>
      <a:lt2>
        <a:srgbClr val="000000"/>
      </a:lt2>
      <a:accent1>
        <a:srgbClr val="B7DAB8"/>
      </a:accent1>
      <a:accent2>
        <a:srgbClr val="005472"/>
      </a:accent2>
      <a:accent3>
        <a:srgbClr val="FFFFFF"/>
      </a:accent3>
      <a:accent4>
        <a:srgbClr val="000000"/>
      </a:accent4>
      <a:accent5>
        <a:srgbClr val="D8EAD8"/>
      </a:accent5>
      <a:accent6>
        <a:srgbClr val="004B67"/>
      </a:accent6>
      <a:hlink>
        <a:srgbClr val="009999"/>
      </a:hlink>
      <a:folHlink>
        <a:srgbClr val="99CC00"/>
      </a:folHlink>
    </a:clrScheme>
    <a:fontScheme name="C6eActiveLectureQuestions">
      <a:majorFont>
        <a:latin typeface="Times New Roman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349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2075" tIns="46038" rIns="92075" bIns="46038" numCol="1" anchor="ctr" anchorCtr="0" compatLnSpc="1">
        <a:prstTxWarp prst="textNoShape">
          <a:avLst/>
        </a:prstTxWarp>
        <a:spAutoFit/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en-US" sz="3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sym typeface="Symbol" pitchFamily="18" charset="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349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2075" tIns="46038" rIns="92075" bIns="46038" numCol="1" anchor="ctr" anchorCtr="0" compatLnSpc="1">
        <a:prstTxWarp prst="textNoShape">
          <a:avLst/>
        </a:prstTxWarp>
        <a:spAutoFit/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en-US" sz="3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sym typeface="Symbol" pitchFamily="18" charset="2"/>
          </a:defRPr>
        </a:defPPr>
      </a:lstStyle>
    </a:lnDef>
  </a:objectDefaults>
  <a:extraClrSchemeLst>
    <a:extraClrScheme>
      <a:clrScheme name="C6eActiveLectureQuestions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6eActiveLectureQuestions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6eActiveLectureQuestions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6eActiveLectureQuestions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6eActiveLectureQuestions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6eActiveLectureQuestions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6eActiveLectureQuestions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6eActiveLectureQuestions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6eActiveLectureQuestions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6eActiveLectureQuestions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6eActiveLectureQuestions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6eActiveLectureQuestions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6eActiveLectureQuestions 13">
        <a:dk1>
          <a:srgbClr val="000000"/>
        </a:dk1>
        <a:lt1>
          <a:srgbClr val="FFFFFF"/>
        </a:lt1>
        <a:dk2>
          <a:srgbClr val="005472"/>
        </a:dk2>
        <a:lt2>
          <a:srgbClr val="00000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6eActiveLectureQuestions 14">
        <a:dk1>
          <a:srgbClr val="000000"/>
        </a:dk1>
        <a:lt1>
          <a:srgbClr val="FFFFFF"/>
        </a:lt1>
        <a:dk2>
          <a:srgbClr val="333399"/>
        </a:dk2>
        <a:lt2>
          <a:srgbClr val="000000"/>
        </a:lt2>
        <a:accent1>
          <a:srgbClr val="B7DAB8"/>
        </a:accent1>
        <a:accent2>
          <a:srgbClr val="005472"/>
        </a:accent2>
        <a:accent3>
          <a:srgbClr val="FFFFFF"/>
        </a:accent3>
        <a:accent4>
          <a:srgbClr val="000000"/>
        </a:accent4>
        <a:accent5>
          <a:srgbClr val="D8EAD8"/>
        </a:accent5>
        <a:accent6>
          <a:srgbClr val="004B67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Custom Design">
  <a:themeElements>
    <a:clrScheme name="Custom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Custom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349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2075" tIns="46038" rIns="92075" bIns="46038" numCol="1" anchor="ctr" anchorCtr="0" compatLnSpc="1">
        <a:prstTxWarp prst="textNoShape">
          <a:avLst/>
        </a:prstTxWarp>
        <a:spAutoFit/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en-US" sz="3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sym typeface="Symbol" pitchFamily="18" charset="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349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2075" tIns="46038" rIns="92075" bIns="46038" numCol="1" anchor="ctr" anchorCtr="0" compatLnSpc="1">
        <a:prstTxWarp prst="textNoShape">
          <a:avLst/>
        </a:prstTxWarp>
        <a:spAutoFit/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en-US" sz="3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sym typeface="Symbol" pitchFamily="18" charset="2"/>
          </a:defRPr>
        </a:defPPr>
      </a:lstStyle>
    </a:lnDef>
  </a:objectDefaults>
  <a:extraClrSchemeLst>
    <a:extraClrScheme>
      <a:clrScheme name="Custom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969696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AEEEDC90876E947B913D1B459EC27BE" ma:contentTypeVersion="0" ma:contentTypeDescription="Create a new document." ma:contentTypeScope="" ma:versionID="4cafca6b8387429bff49889f1d411b23">
  <xsd:schema xmlns:xsd="http://www.w3.org/2001/XMLSchema" xmlns:p="http://schemas.microsoft.com/office/2006/metadata/properties" targetNamespace="http://schemas.microsoft.com/office/2006/metadata/properties" ma:root="true" ma:fieldsID="4aeb20c0e3442673af7ee10786458764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office/internal/2005/internalDocumentation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 ma:readOnly="tru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lastPrinted" minOccurs="0" maxOccurs="1" type="xsd:dateTime"/>
        <xsd:element name="contentStatus" minOccurs="0" maxOccurs="1" type="xsd:string"/>
      </xsd:all>
    </xsd:complexType>
  </xsd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LongProperties xmlns="http://schemas.microsoft.com/office/2006/metadata/longProperties"/>
</file>

<file path=customXml/item4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3343B246-694A-447E-A8E1-D6439281E38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office/internal/2005/internalDocumentation"/>
  </ds:schemaRefs>
</ds:datastoreItem>
</file>

<file path=customXml/itemProps2.xml><?xml version="1.0" encoding="utf-8"?>
<ds:datastoreItem xmlns:ds="http://schemas.openxmlformats.org/officeDocument/2006/customXml" ds:itemID="{DD436A48-8EEA-4A20-8419-BE3079C51C49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840CB2C2-ADB6-408E-856F-AC8D4660B425}">
  <ds:schemaRefs>
    <ds:schemaRef ds:uri="http://schemas.microsoft.com/office/2006/metadata/longProperties"/>
  </ds:schemaRefs>
</ds:datastoreItem>
</file>

<file path=customXml/itemProps4.xml><?xml version="1.0" encoding="utf-8"?>
<ds:datastoreItem xmlns:ds="http://schemas.openxmlformats.org/officeDocument/2006/customXml" ds:itemID="{BA83555B-BE91-4F6B-B317-CEC03165EDC2}">
  <ds:schemaRefs>
    <ds:schemaRef ds:uri="http://schemas.microsoft.com/office/2006/metadata/properties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RKaul-4:Applications (Mac OS 9):Microsoft Office 2001:Templates:Presentations:Designs:CPB7_2line</Template>
  <TotalTime>5080</TotalTime>
  <Words>2940</Words>
  <Application>Microsoft Office PowerPoint</Application>
  <PresentationFormat>On-screen Show (4:3)</PresentationFormat>
  <Paragraphs>599</Paragraphs>
  <Slides>73</Slides>
  <Notes>72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73</vt:i4>
      </vt:variant>
    </vt:vector>
  </HeadingPairs>
  <TitlesOfParts>
    <vt:vector size="81" baseType="lpstr">
      <vt:lpstr>Arial</vt:lpstr>
      <vt:lpstr>Symbol</vt:lpstr>
      <vt:lpstr>Times New Roman</vt:lpstr>
      <vt:lpstr>ＭＳ Ｐゴシック</vt:lpstr>
      <vt:lpstr>Arial Narrow</vt:lpstr>
      <vt:lpstr>Times</vt:lpstr>
      <vt:lpstr>C6eActiveLectureQuestions</vt:lpstr>
      <vt:lpstr>Custom Design</vt:lpstr>
      <vt:lpstr>Signal transduction pathways  link signal reception to response</vt:lpstr>
      <vt:lpstr>PowerPoint Presentation</vt:lpstr>
      <vt:lpstr>PowerPoint Presentation</vt:lpstr>
      <vt:lpstr>PowerPoint Presentation</vt:lpstr>
      <vt:lpstr>Reception and Transduction</vt:lpstr>
      <vt:lpstr>PowerPoint Presentation</vt:lpstr>
      <vt:lpstr>Response</vt:lpstr>
      <vt:lpstr>Transcriptional Regulation</vt:lpstr>
      <vt:lpstr>Post-Translational Modification of Proteins</vt:lpstr>
      <vt:lpstr>De-Etiolation (“Greening”) Proteins</vt:lpstr>
      <vt:lpstr>Plant Hormones</vt:lpstr>
      <vt:lpstr>PowerPoint Presentation</vt:lpstr>
      <vt:lpstr>PowerPoint Presentation</vt:lpstr>
      <vt:lpstr>PowerPoint Presentation</vt:lpstr>
      <vt:lpstr>PowerPoint Presentation</vt:lpstr>
      <vt:lpstr>A Survey of Plant Hormones</vt:lpstr>
      <vt:lpstr>PowerPoint Presentation</vt:lpstr>
      <vt:lpstr>Auxin</vt:lpstr>
      <vt:lpstr>PowerPoint Presentation</vt:lpstr>
      <vt:lpstr>PowerPoint Presentation</vt:lpstr>
      <vt:lpstr>PowerPoint Presentation</vt:lpstr>
      <vt:lpstr>Cytokinins</vt:lpstr>
      <vt:lpstr>PowerPoint Presentation</vt:lpstr>
      <vt:lpstr>Gibberellins</vt:lpstr>
      <vt:lpstr>PowerPoint Presentation</vt:lpstr>
      <vt:lpstr>PowerPoint Presentation</vt:lpstr>
      <vt:lpstr>Ethylene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Responses to light are critical for plant success</vt:lpstr>
      <vt:lpstr>PowerPoint Presentation</vt:lpstr>
      <vt:lpstr>PowerPoint Presentation</vt:lpstr>
      <vt:lpstr>Blue-Light Photoreceptors</vt:lpstr>
      <vt:lpstr>Biological Clocks and Circadian Rhythms</vt:lpstr>
      <vt:lpstr>PowerPoint Presentation</vt:lpstr>
      <vt:lpstr>PowerPoint Presentation</vt:lpstr>
      <vt:lpstr>The Effect of Light on the Biological Clock</vt:lpstr>
      <vt:lpstr>Photoperiodism and Responses to Seasons</vt:lpstr>
      <vt:lpstr>Photoperiodism and Control of Flowering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A Flowering Hormone?</vt:lpstr>
      <vt:lpstr>PowerPoint Presentation</vt:lpstr>
      <vt:lpstr>Meristem Transition and Flowering</vt:lpstr>
      <vt:lpstr>Plants respond to a wide  variety of stimuli other than light </vt:lpstr>
      <vt:lpstr>PowerPoint Presentation</vt:lpstr>
      <vt:lpstr>Mechanical Stimuli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Environmental Stresses</vt:lpstr>
      <vt:lpstr>Drought and Flooding</vt:lpstr>
      <vt:lpstr>PowerPoint Presentation</vt:lpstr>
      <vt:lpstr>Salt Stress</vt:lpstr>
      <vt:lpstr>Heat and Cold Stress</vt:lpstr>
      <vt:lpstr>Defenses Against Herbivores</vt:lpstr>
      <vt:lpstr>PowerPoint Presentation</vt:lpstr>
      <vt:lpstr>PowerPoint Presentation</vt:lpstr>
      <vt:lpstr>Defenses Against Pathogens</vt:lpstr>
      <vt:lpstr>PowerPoint Presentation</vt:lpstr>
      <vt:lpstr>PowerPoint Presentation</vt:lpstr>
      <vt:lpstr>Systemic Acquired Resistance</vt:lpstr>
      <vt:lpstr>Animations and Videos</vt:lpstr>
    </vt:vector>
  </TitlesOfParts>
  <Company>Benjamin Cummings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 39 PPT Plant Response</dc:title>
  <dc:creator>BCP User</dc:creator>
  <cp:lastModifiedBy>Teacher E-Solutions</cp:lastModifiedBy>
  <cp:revision>3537</cp:revision>
  <cp:lastPrinted>2004-12-15T20:57:25Z</cp:lastPrinted>
  <dcterms:created xsi:type="dcterms:W3CDTF">2002-07-11T17:04:39Z</dcterms:created>
  <dcterms:modified xsi:type="dcterms:W3CDTF">2019-01-18T16:37:02Z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">
    <vt:lpwstr>Document</vt:lpwstr>
  </property>
</Properties>
</file>