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300" r:id="rId3"/>
    <p:sldId id="301" r:id="rId4"/>
    <p:sldId id="302" r:id="rId5"/>
    <p:sldId id="303" r:id="rId6"/>
    <p:sldId id="304" r:id="rId7"/>
    <p:sldId id="342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265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9" r:id="rId29"/>
    <p:sldId id="325" r:id="rId30"/>
    <p:sldId id="336" r:id="rId31"/>
    <p:sldId id="327" r:id="rId32"/>
    <p:sldId id="271" r:id="rId33"/>
    <p:sldId id="328" r:id="rId34"/>
    <p:sldId id="330" r:id="rId35"/>
    <p:sldId id="343" r:id="rId36"/>
    <p:sldId id="334" r:id="rId37"/>
    <p:sldId id="333" r:id="rId38"/>
    <p:sldId id="335" r:id="rId39"/>
    <p:sldId id="331" r:id="rId40"/>
    <p:sldId id="274" r:id="rId41"/>
    <p:sldId id="275" r:id="rId42"/>
    <p:sldId id="326" r:id="rId43"/>
    <p:sldId id="337" r:id="rId44"/>
    <p:sldId id="338" r:id="rId45"/>
    <p:sldId id="340" r:id="rId46"/>
    <p:sldId id="339" r:id="rId47"/>
    <p:sldId id="341" r:id="rId48"/>
    <p:sldId id="282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9900"/>
    <a:srgbClr val="339966"/>
    <a:srgbClr val="CC00FF"/>
    <a:srgbClr val="FFCC00"/>
    <a:srgbClr val="FF9933"/>
    <a:srgbClr val="00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64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Times New Roman" pitchFamily="18" charset="-5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itchFamily="18" charset="-5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Times New Roman" pitchFamily="18" charset="-5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itchFamily="18" charset="-52"/>
              </a:defRPr>
            </a:lvl1pPr>
          </a:lstStyle>
          <a:p>
            <a:pPr>
              <a:defRPr/>
            </a:pPr>
            <a:fld id="{1A4A38D2-7EC7-480A-ADE2-0A545861AC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35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Times New Roman" pitchFamily="18" charset="-5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itchFamily="18" charset="-5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1204" name="Rectangle 1028"/>
          <p:cNvSpPr>
            <a:spLocks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Times New Roman" pitchFamily="18" charset="-5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itchFamily="18" charset="-52"/>
              </a:defRPr>
            </a:lvl1pPr>
          </a:lstStyle>
          <a:p>
            <a:pPr>
              <a:defRPr/>
            </a:pPr>
            <a:fld id="{3EBEA914-7562-4D0F-B373-E4E7EE7248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226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5EAD419C-FCC6-4027-938A-5A8998A23090}" type="slidenum">
              <a:rPr lang="zh-TW" altLang="en-US" sz="1200"/>
              <a:pPr/>
              <a:t>8</a:t>
            </a:fld>
            <a:endParaRPr lang="zh-TW" altLang="en-US" sz="120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6F21-C5F1-40A0-B0B8-6FA8C4BDBC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383216"/>
      </p:ext>
    </p:extLst>
  </p:cSld>
  <p:clrMapOvr>
    <a:masterClrMapping/>
  </p:clrMapOvr>
  <p:transition>
    <p:dissolve/>
    <p:sndAc>
      <p:stSnd>
        <p:snd r:embed="rId1" name="0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CB44-79F8-4F1E-A09B-D0CB0DB3E1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4050524"/>
      </p:ext>
    </p:extLst>
  </p:cSld>
  <p:clrMapOvr>
    <a:masterClrMapping/>
  </p:clrMapOvr>
  <p:transition>
    <p:dissolve/>
    <p:sndAc>
      <p:stSnd>
        <p:snd r:embed="rId1" name="0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DEB3B-C890-4E40-9B49-4F1F097C42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19014"/>
      </p:ext>
    </p:extLst>
  </p:cSld>
  <p:clrMapOvr>
    <a:masterClrMapping/>
  </p:clrMapOvr>
  <p:transition>
    <p:dissolve/>
    <p:sndAc>
      <p:stSnd>
        <p:snd r:embed="rId1" name="0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5131F-D0AF-474C-B5C9-388D5FB92C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986274"/>
      </p:ext>
    </p:extLst>
  </p:cSld>
  <p:clrMapOvr>
    <a:masterClrMapping/>
  </p:clrMapOvr>
  <p:transition>
    <p:dissolve/>
    <p:sndAc>
      <p:stSnd>
        <p:snd r:embed="rId1" name="0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1B18-77CB-45C2-8B93-66DC01AFCB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963263"/>
      </p:ext>
    </p:extLst>
  </p:cSld>
  <p:clrMapOvr>
    <a:masterClrMapping/>
  </p:clrMapOvr>
  <p:transition>
    <p:dissolve/>
    <p:sndAc>
      <p:stSnd>
        <p:snd r:embed="rId1" name="0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F34B-844D-4F56-B39F-470AF86F9E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14634"/>
      </p:ext>
    </p:extLst>
  </p:cSld>
  <p:clrMapOvr>
    <a:masterClrMapping/>
  </p:clrMapOvr>
  <p:transition>
    <p:dissolve/>
    <p:sndAc>
      <p:stSnd>
        <p:snd r:embed="rId1" name="0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5F3C3-F203-4218-BCE4-BA1F8B1D26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061237"/>
      </p:ext>
    </p:extLst>
  </p:cSld>
  <p:clrMapOvr>
    <a:masterClrMapping/>
  </p:clrMapOvr>
  <p:transition>
    <p:dissolve/>
    <p:sndAc>
      <p:stSnd>
        <p:snd r:embed="rId1" name="0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0A46-2E53-4329-88F6-39AAAD767F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201462"/>
      </p:ext>
    </p:extLst>
  </p:cSld>
  <p:clrMapOvr>
    <a:masterClrMapping/>
  </p:clrMapOvr>
  <p:transition>
    <p:dissolve/>
    <p:sndAc>
      <p:stSnd>
        <p:snd r:embed="rId1" name="0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2413-777B-4896-BAF1-64A65E048A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121402"/>
      </p:ext>
    </p:extLst>
  </p:cSld>
  <p:clrMapOvr>
    <a:masterClrMapping/>
  </p:clrMapOvr>
  <p:transition>
    <p:dissolve/>
    <p:sndAc>
      <p:stSnd>
        <p:snd r:embed="rId1" name="0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C802-CF74-4060-825F-1B4E49E063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47820"/>
      </p:ext>
    </p:extLst>
  </p:cSld>
  <p:clrMapOvr>
    <a:masterClrMapping/>
  </p:clrMapOvr>
  <p:transition>
    <p:dissolve/>
    <p:sndAc>
      <p:stSnd>
        <p:snd r:embed="rId1" name="0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DC86-F29A-4A6A-9629-EB159E8FA5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6984"/>
      </p:ext>
    </p:extLst>
  </p:cSld>
  <p:clrMapOvr>
    <a:masterClrMapping/>
  </p:clrMapOvr>
  <p:transition>
    <p:dissolve/>
    <p:sndAc>
      <p:stSnd>
        <p:snd r:embed="rId1" name="0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按一下以編輯母片本文樣式</a:t>
            </a:r>
          </a:p>
          <a:p>
            <a:pPr lvl="1"/>
            <a:r>
              <a:rPr lang="zh-TW" altLang="en-US" smtClean="0"/>
              <a:t>第二層</a:t>
            </a:r>
            <a:endParaRPr lang="zh-TW" altLang="zh-TW" smtClean="0"/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Times New Roman" pitchFamily="18" charset="-5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Times New Roman" pitchFamily="18" charset="-5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itchFamily="18" charset="-52"/>
              </a:defRPr>
            </a:lvl1pPr>
          </a:lstStyle>
          <a:p>
            <a:pPr>
              <a:defRPr/>
            </a:pPr>
            <a:fld id="{667704D5-AEA5-4C40-82E8-2D2F5B09FD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  <p:sndAc>
      <p:stSnd>
        <p:snd r:embed="rId13" name="0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9.png"/><Relationship Id="rId3" Type="http://schemas.openxmlformats.org/officeDocument/2006/relationships/audio" Target="../media/audio1.wav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DIGI51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762000" y="4572000"/>
            <a:ext cx="8305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kumimoji="1" lang="en-US" altLang="zh-TW" sz="2800">
                <a:latin typeface="Impact" pitchFamily="34" charset="0"/>
              </a:rPr>
              <a:t>What is the purpose of heating the bone in a strong Bunsen flame ?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8305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66750" indent="-666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kumimoji="1" lang="en-US" altLang="zh-TW" sz="2800">
                <a:solidFill>
                  <a:srgbClr val="990000"/>
                </a:solidFill>
                <a:latin typeface="Impact" pitchFamily="34" charset="0"/>
              </a:rPr>
              <a:t>Ans:</a:t>
            </a:r>
            <a:r>
              <a:rPr kumimoji="1" lang="en-US" altLang="zh-TW" sz="2800">
                <a:solidFill>
                  <a:srgbClr val="FF3300"/>
                </a:solidFill>
                <a:latin typeface="Impact" pitchFamily="34" charset="0"/>
              </a:rPr>
              <a:t> </a:t>
            </a:r>
            <a:r>
              <a:rPr kumimoji="1" lang="en-US" altLang="zh-TW" sz="2800">
                <a:solidFill>
                  <a:srgbClr val="FF6600"/>
                </a:solidFill>
                <a:latin typeface="Impact" pitchFamily="34" charset="0"/>
              </a:rPr>
              <a:t>It is used to burn away the organic substance of bone.</a:t>
            </a:r>
          </a:p>
        </p:txBody>
      </p:sp>
      <p:grpSp>
        <p:nvGrpSpPr>
          <p:cNvPr id="13316" name="Group 22"/>
          <p:cNvGrpSpPr>
            <a:grpSpLocks/>
          </p:cNvGrpSpPr>
          <p:nvPr/>
        </p:nvGrpSpPr>
        <p:grpSpPr bwMode="auto">
          <a:xfrm>
            <a:off x="1219200" y="515938"/>
            <a:ext cx="7439025" cy="4132262"/>
            <a:chOff x="768" y="325"/>
            <a:chExt cx="4686" cy="2603"/>
          </a:xfrm>
        </p:grpSpPr>
        <p:pic>
          <p:nvPicPr>
            <p:cNvPr id="13320" name="Picture 23" descr="C:\cert bio\13.8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25"/>
              <a:ext cx="4686" cy="26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1" name="Line 24"/>
            <p:cNvSpPr>
              <a:spLocks noChangeShapeType="1"/>
            </p:cNvSpPr>
            <p:nvPr/>
          </p:nvSpPr>
          <p:spPr bwMode="auto">
            <a:xfrm>
              <a:off x="1008" y="2245"/>
              <a:ext cx="48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Text Box 25"/>
            <p:cNvSpPr txBox="1">
              <a:spLocks noChangeArrowheads="1"/>
            </p:cNvSpPr>
            <p:nvPr/>
          </p:nvSpPr>
          <p:spPr bwMode="auto">
            <a:xfrm>
              <a:off x="1344" y="1200"/>
              <a:ext cx="1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dilute          hydrochloric acid</a:t>
              </a:r>
            </a:p>
          </p:txBody>
        </p:sp>
        <p:sp>
          <p:nvSpPr>
            <p:cNvPr id="13323" name="Text Box 26"/>
            <p:cNvSpPr txBox="1">
              <a:spLocks noChangeArrowheads="1"/>
            </p:cNvSpPr>
            <p:nvPr/>
          </p:nvSpPr>
          <p:spPr bwMode="auto">
            <a:xfrm>
              <a:off x="1200" y="2350"/>
              <a:ext cx="1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zh-TW" sz="1800">
                  <a:latin typeface="Impact" pitchFamily="34" charset="0"/>
                </a:rPr>
                <a:t>            </a:t>
              </a:r>
              <a:r>
                <a:rPr kumimoji="1" lang="en-US" altLang="zh-TW" sz="1800">
                  <a:latin typeface="Impact" pitchFamily="34" charset="0"/>
                </a:rPr>
                <a:t>chicken bone</a:t>
              </a:r>
            </a:p>
          </p:txBody>
        </p:sp>
        <p:sp>
          <p:nvSpPr>
            <p:cNvPr id="13324" name="Line 27"/>
            <p:cNvSpPr>
              <a:spLocks noChangeShapeType="1"/>
            </p:cNvSpPr>
            <p:nvPr/>
          </p:nvSpPr>
          <p:spPr bwMode="auto">
            <a:xfrm>
              <a:off x="1056" y="1344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7" name="AutoShape 2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143000" y="4800600"/>
            <a:ext cx="7239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kumimoji="1" lang="en-US" altLang="zh-TW" sz="2800">
                <a:latin typeface="Impact" pitchFamily="34" charset="0"/>
              </a:rPr>
              <a:t>Describe the nature of bone after strong heating. 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143000" y="5241925"/>
            <a:ext cx="4724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0" indent="-8572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kumimoji="1" lang="en-US" altLang="zh-TW" sz="2800">
                <a:solidFill>
                  <a:srgbClr val="990000"/>
                </a:solidFill>
                <a:latin typeface="Impact" pitchFamily="34" charset="0"/>
              </a:rPr>
              <a:t>Ans:</a:t>
            </a:r>
            <a:r>
              <a:rPr kumimoji="1" lang="en-US" altLang="zh-TW" sz="2800">
                <a:solidFill>
                  <a:srgbClr val="FF3300"/>
                </a:solidFill>
                <a:latin typeface="Impact" pitchFamily="34" charset="0"/>
              </a:rPr>
              <a:t> </a:t>
            </a:r>
            <a:r>
              <a:rPr kumimoji="1" lang="en-US" altLang="zh-TW" sz="2800">
                <a:solidFill>
                  <a:srgbClr val="FF6600"/>
                </a:solidFill>
                <a:latin typeface="Impact" pitchFamily="34" charset="0"/>
              </a:rPr>
              <a:t>The bone becomes brittle.</a:t>
            </a:r>
            <a:endParaRPr kumimoji="1" lang="en-US" altLang="zh-TW" sz="2800">
              <a:solidFill>
                <a:srgbClr val="FF3300"/>
              </a:solidFill>
              <a:latin typeface="Impact" pitchFamily="34" charset="0"/>
            </a:endParaRPr>
          </a:p>
        </p:txBody>
      </p:sp>
      <p:grpSp>
        <p:nvGrpSpPr>
          <p:cNvPr id="14340" name="Group 16"/>
          <p:cNvGrpSpPr>
            <a:grpSpLocks/>
          </p:cNvGrpSpPr>
          <p:nvPr/>
        </p:nvGrpSpPr>
        <p:grpSpPr bwMode="auto">
          <a:xfrm>
            <a:off x="1219200" y="515938"/>
            <a:ext cx="7439025" cy="4132262"/>
            <a:chOff x="768" y="325"/>
            <a:chExt cx="4686" cy="2603"/>
          </a:xfrm>
        </p:grpSpPr>
        <p:pic>
          <p:nvPicPr>
            <p:cNvPr id="14344" name="Picture 17" descr="C:\cert bio\13.8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25"/>
              <a:ext cx="4686" cy="26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Line 18"/>
            <p:cNvSpPr>
              <a:spLocks noChangeShapeType="1"/>
            </p:cNvSpPr>
            <p:nvPr/>
          </p:nvSpPr>
          <p:spPr bwMode="auto">
            <a:xfrm>
              <a:off x="1008" y="2245"/>
              <a:ext cx="48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Text Box 19"/>
            <p:cNvSpPr txBox="1">
              <a:spLocks noChangeArrowheads="1"/>
            </p:cNvSpPr>
            <p:nvPr/>
          </p:nvSpPr>
          <p:spPr bwMode="auto">
            <a:xfrm>
              <a:off x="1344" y="1200"/>
              <a:ext cx="1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dilute          hydrochloric acid</a:t>
              </a:r>
            </a:p>
          </p:txBody>
        </p:sp>
        <p:sp>
          <p:nvSpPr>
            <p:cNvPr id="14347" name="Text Box 20"/>
            <p:cNvSpPr txBox="1">
              <a:spLocks noChangeArrowheads="1"/>
            </p:cNvSpPr>
            <p:nvPr/>
          </p:nvSpPr>
          <p:spPr bwMode="auto">
            <a:xfrm>
              <a:off x="1200" y="2350"/>
              <a:ext cx="1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zh-TW" sz="1800">
                  <a:latin typeface="Impact" pitchFamily="34" charset="0"/>
                </a:rPr>
                <a:t>            </a:t>
              </a:r>
              <a:r>
                <a:rPr kumimoji="1" lang="en-US" altLang="zh-TW" sz="1800">
                  <a:latin typeface="Impact" pitchFamily="34" charset="0"/>
                </a:rPr>
                <a:t>chicken bone</a:t>
              </a:r>
            </a:p>
          </p:txBody>
        </p:sp>
        <p:sp>
          <p:nvSpPr>
            <p:cNvPr id="14348" name="Line 21"/>
            <p:cNvSpPr>
              <a:spLocks noChangeShapeType="1"/>
            </p:cNvSpPr>
            <p:nvPr/>
          </p:nvSpPr>
          <p:spPr bwMode="auto">
            <a:xfrm>
              <a:off x="1056" y="1344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2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85000"/>
              <a:buFont typeface="Wingdings" pitchFamily="2" charset="2"/>
              <a:buNone/>
            </a:pPr>
            <a:r>
              <a:rPr kumimoji="1" lang="en-US" altLang="zh-TW" sz="3200">
                <a:solidFill>
                  <a:srgbClr val="9933FF"/>
                </a:solidFill>
                <a:latin typeface="Impact" pitchFamily="34" charset="0"/>
              </a:rPr>
              <a:t>Structure of Cartilage</a:t>
            </a:r>
          </a:p>
        </p:txBody>
      </p:sp>
      <p:pic>
        <p:nvPicPr>
          <p:cNvPr id="6553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73450"/>
            <a:ext cx="24399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096000" y="5302250"/>
            <a:ext cx="327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800">
                <a:solidFill>
                  <a:srgbClr val="003366"/>
                </a:solidFill>
                <a:latin typeface="Impact" pitchFamily="34" charset="0"/>
              </a:rPr>
              <a:t>structure of    </a:t>
            </a:r>
            <a:r>
              <a:rPr lang="en-US" altLang="zh-TW" sz="2800">
                <a:solidFill>
                  <a:srgbClr val="CC0000"/>
                </a:solidFill>
                <a:latin typeface="Impact" pitchFamily="34" charset="0"/>
              </a:rPr>
              <a:t>cartilage</a:t>
            </a:r>
            <a:endParaRPr lang="en-US" altLang="zh-TW" sz="2800">
              <a:solidFill>
                <a:srgbClr val="003366"/>
              </a:solidFill>
              <a:latin typeface="Impact" pitchFamily="34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09600" y="1293813"/>
            <a:ext cx="79248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85000"/>
              <a:buFont typeface="Wingdings" pitchFamily="2" charset="2"/>
              <a:buChar char="¤"/>
            </a:pPr>
            <a:r>
              <a:rPr kumimoji="1" lang="en-US" altLang="zh-TW" sz="3200">
                <a:solidFill>
                  <a:srgbClr val="9933FF"/>
                </a:solidFill>
                <a:latin typeface="Impact" pitchFamily="34" charset="0"/>
              </a:rPr>
              <a:t>cartilage is the main substance supporting                          animal body during the embryonic stage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85000"/>
              <a:buFont typeface="Wingdings" pitchFamily="2" charset="2"/>
              <a:buChar char="¤"/>
            </a:pPr>
            <a:r>
              <a:rPr kumimoji="1" lang="en-US" altLang="zh-TW" sz="3200">
                <a:solidFill>
                  <a:srgbClr val="9933FF"/>
                </a:solidFill>
                <a:latin typeface="Impact" pitchFamily="34" charset="0"/>
              </a:rPr>
              <a:t>cartilage will generally replaced                                                              by bones as animals grow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85000"/>
              <a:buFont typeface="Wingdings" pitchFamily="2" charset="2"/>
              <a:buChar char="¤"/>
            </a:pPr>
            <a:r>
              <a:rPr kumimoji="1" lang="en-US" altLang="zh-TW" sz="3200">
                <a:solidFill>
                  <a:srgbClr val="9933FF"/>
                </a:solidFill>
                <a:latin typeface="Impact" pitchFamily="34" charset="0"/>
              </a:rPr>
              <a:t>all composed of living cells                                                                         so it is able to grow and repair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85000"/>
              <a:buFont typeface="Wingdings" pitchFamily="2" charset="2"/>
              <a:buChar char="¤"/>
            </a:pPr>
            <a:r>
              <a:rPr kumimoji="1" lang="en-US" altLang="zh-TW" sz="3200">
                <a:solidFill>
                  <a:srgbClr val="9933FF"/>
                </a:solidFill>
                <a:latin typeface="Impact" pitchFamily="34" charset="0"/>
              </a:rPr>
              <a:t>softer than bone and found                                                           on two ends of bones</a:t>
            </a:r>
          </a:p>
        </p:txBody>
      </p:sp>
      <p:sp>
        <p:nvSpPr>
          <p:cNvPr id="1536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 autoUpdateAnimBg="0" advAuto="0"/>
      <p:bldP spid="65540" grpId="0" autoUpdateAnimBg="0"/>
      <p:bldP spid="6554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026"/>
          <p:cNvSpPr txBox="1">
            <a:spLocks noChangeArrowheads="1"/>
          </p:cNvSpPr>
          <p:nvPr/>
        </p:nvSpPr>
        <p:spPr bwMode="auto">
          <a:xfrm>
            <a:off x="685800" y="6858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75000"/>
              <a:buFont typeface="Wingdings" pitchFamily="2" charset="2"/>
              <a:buNone/>
            </a:pPr>
            <a:r>
              <a:rPr kumimoji="1" lang="en-US" altLang="zh-TW" sz="3200">
                <a:solidFill>
                  <a:srgbClr val="C728E2"/>
                </a:solidFill>
                <a:latin typeface="Impact" pitchFamily="34" charset="0"/>
              </a:rPr>
              <a:t>Functions of Cartilage</a:t>
            </a:r>
          </a:p>
        </p:txBody>
      </p:sp>
      <p:sp>
        <p:nvSpPr>
          <p:cNvPr id="16387" name="AutoShape 102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102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AutoShape 10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Text Box 1030"/>
          <p:cNvSpPr txBox="1">
            <a:spLocks noChangeArrowheads="1"/>
          </p:cNvSpPr>
          <p:nvPr/>
        </p:nvSpPr>
        <p:spPr bwMode="auto">
          <a:xfrm>
            <a:off x="685800" y="1522413"/>
            <a:ext cx="81534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75000"/>
              <a:buFont typeface="Wingdings" pitchFamily="2" charset="2"/>
              <a:buChar char="¥"/>
            </a:pPr>
            <a:r>
              <a:rPr kumimoji="1" lang="en-US" altLang="zh-TW" sz="3200">
                <a:solidFill>
                  <a:srgbClr val="C728E2"/>
                </a:solidFill>
                <a:latin typeface="Impact" pitchFamily="34" charset="0"/>
              </a:rPr>
              <a:t>cushion-like and acts as a shock-absorber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75000"/>
              <a:buFont typeface="Wingdings" pitchFamily="2" charset="2"/>
              <a:buChar char="¥"/>
            </a:pPr>
            <a:r>
              <a:rPr kumimoji="1" lang="en-US" altLang="zh-TW" sz="3200">
                <a:solidFill>
                  <a:srgbClr val="C728E2"/>
                </a:solidFill>
                <a:latin typeface="Impact" pitchFamily="34" charset="0"/>
              </a:rPr>
              <a:t>reduces friction between two bones during movement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75000"/>
              <a:buFont typeface="Wingdings" pitchFamily="2" charset="2"/>
              <a:buChar char="¥"/>
            </a:pPr>
            <a:r>
              <a:rPr kumimoji="1" lang="en-US" altLang="zh-TW" sz="3200">
                <a:solidFill>
                  <a:srgbClr val="C728E2"/>
                </a:solidFill>
                <a:latin typeface="Impact" pitchFamily="34" charset="0"/>
              </a:rPr>
              <a:t>prevent wearing of bones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75000"/>
              <a:buFont typeface="Wingdings" pitchFamily="2" charset="2"/>
              <a:buChar char="¥"/>
            </a:pPr>
            <a:r>
              <a:rPr kumimoji="1" lang="en-US" altLang="zh-TW" sz="3200">
                <a:solidFill>
                  <a:srgbClr val="C728E2"/>
                </a:solidFill>
                <a:latin typeface="Impact" pitchFamily="34" charset="0"/>
              </a:rPr>
              <a:t>cartilage are also found in cartilage in the pinna of ears and in the end of nose to give shape of the organs </a:t>
            </a:r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autoUpdateAnimBg="0" advAuto="0"/>
      <p:bldP spid="6656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33600" y="838200"/>
            <a:ext cx="5486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TW" sz="44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General Plan of Mammalian Skeleton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8458200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None/>
            </a:pPr>
            <a:r>
              <a:rPr kumimoji="1" lang="en-US" altLang="zh-TW" sz="3200">
                <a:solidFill>
                  <a:srgbClr val="0000FF"/>
                </a:solidFill>
                <a:latin typeface="Impact" pitchFamily="34" charset="0"/>
              </a:rPr>
              <a:t>skeleton of a mammal is divided into two main parts: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115000"/>
              <a:buFont typeface="Wingdings" pitchFamily="2" charset="2"/>
              <a:buChar char="F"/>
            </a:pPr>
            <a:r>
              <a:rPr kumimoji="1" lang="en-US" altLang="zh-TW" sz="3200">
                <a:solidFill>
                  <a:srgbClr val="0000FF"/>
                </a:solidFill>
                <a:latin typeface="Impact" pitchFamily="34" charset="0"/>
              </a:rPr>
              <a:t> Axial Skeleton: 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None/>
            </a:pPr>
            <a:r>
              <a:rPr kumimoji="1" lang="en-US" altLang="zh-TW" sz="3200">
                <a:solidFill>
                  <a:srgbClr val="0000FF"/>
                </a:solidFill>
                <a:latin typeface="Impact" pitchFamily="34" charset="0"/>
              </a:rPr>
              <a:t>       - lies in the centre of the body  		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None/>
            </a:pPr>
            <a:r>
              <a:rPr kumimoji="1" lang="en-US" altLang="zh-TW" sz="3200">
                <a:solidFill>
                  <a:srgbClr val="0000FF"/>
                </a:solidFill>
                <a:latin typeface="Impact" pitchFamily="34" charset="0"/>
              </a:rPr>
              <a:t>       - include skull, vertebral column, ribs and  			sternum </a:t>
            </a:r>
          </a:p>
        </p:txBody>
      </p:sp>
      <p:sp>
        <p:nvSpPr>
          <p:cNvPr id="1741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115000"/>
              <a:buFont typeface="Wingdings" pitchFamily="2" charset="2"/>
              <a:buChar char="F"/>
            </a:pPr>
            <a:r>
              <a:rPr kumimoji="1" lang="en-US" altLang="zh-TW" sz="3200">
                <a:solidFill>
                  <a:srgbClr val="0000FF"/>
                </a:solidFill>
                <a:latin typeface="Impact" pitchFamily="34" charset="0"/>
              </a:rPr>
              <a:t>Appendicular Skeleton: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5013" y="3962400"/>
            <a:ext cx="4341812" cy="2362200"/>
            <a:chOff x="96" y="3039"/>
            <a:chExt cx="2830" cy="1281"/>
          </a:xfrm>
        </p:grpSpPr>
        <p:pic>
          <p:nvPicPr>
            <p:cNvPr id="18443" name="Picture 4" descr="C:\My Documents\Diagrams &amp; Photos (1713)\Diagrams (Teaching) (1444)\F3-7 Diagrams\Support (44)\pectoral girdle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39"/>
              <a:ext cx="1608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Text Box 5"/>
            <p:cNvSpPr txBox="1">
              <a:spLocks noChangeArrowheads="1"/>
            </p:cNvSpPr>
            <p:nvPr/>
          </p:nvSpPr>
          <p:spPr bwMode="auto">
            <a:xfrm>
              <a:off x="1392" y="3984"/>
              <a:ext cx="1534" cy="28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2800">
                  <a:solidFill>
                    <a:srgbClr val="CC0000"/>
                  </a:solidFill>
                  <a:latin typeface="Impact" pitchFamily="34" charset="0"/>
                  <a:ea typeface="華康新儷粗黑" pitchFamily="34" charset="-120"/>
                </a:rPr>
                <a:t>pectoral girdle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00600" y="3429000"/>
            <a:ext cx="4114800" cy="1820863"/>
            <a:chOff x="2880" y="3264"/>
            <a:chExt cx="2160" cy="1007"/>
          </a:xfrm>
        </p:grpSpPr>
        <p:pic>
          <p:nvPicPr>
            <p:cNvPr id="18441" name="Picture 7" descr="C:\My Documents\Diagrams &amp; Photos (1713)\Diagrams (Teaching) (1444)\F3-7 Diagrams\Support (44)\pelvic girdle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264"/>
              <a:ext cx="1200" cy="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Text Box 8"/>
            <p:cNvSpPr txBox="1">
              <a:spLocks noChangeArrowheads="1"/>
            </p:cNvSpPr>
            <p:nvPr/>
          </p:nvSpPr>
          <p:spPr bwMode="auto">
            <a:xfrm>
              <a:off x="2880" y="3984"/>
              <a:ext cx="1055" cy="287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2800">
                  <a:solidFill>
                    <a:srgbClr val="CC0000"/>
                  </a:solidFill>
                  <a:latin typeface="Impact" pitchFamily="34" charset="0"/>
                  <a:ea typeface="華康新儷粗黑" pitchFamily="34" charset="-120"/>
                </a:rPr>
                <a:t>pelvic girdle</a:t>
              </a:r>
            </a:p>
          </p:txBody>
        </p:sp>
      </p:grpSp>
      <p:sp>
        <p:nvSpPr>
          <p:cNvPr id="1843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066800" y="1447800"/>
            <a:ext cx="76962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115000"/>
              <a:buFont typeface="Wingdings" pitchFamily="2" charset="2"/>
              <a:buNone/>
            </a:pPr>
            <a:r>
              <a:rPr kumimoji="1" lang="zh-TW" altLang="zh-TW" sz="3200">
                <a:solidFill>
                  <a:srgbClr val="0000FF"/>
                </a:solidFill>
                <a:latin typeface="Impact" pitchFamily="34" charset="0"/>
              </a:rPr>
              <a:t>- </a:t>
            </a:r>
            <a:r>
              <a:rPr kumimoji="1" lang="en-US" altLang="zh-TW" sz="3200">
                <a:solidFill>
                  <a:srgbClr val="0000FF"/>
                </a:solidFill>
                <a:latin typeface="Impact" pitchFamily="34" charset="0"/>
              </a:rPr>
              <a:t>lies on either side of the body 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None/>
            </a:pPr>
            <a:r>
              <a:rPr kumimoji="1" lang="en-US" altLang="zh-TW" sz="3200">
                <a:solidFill>
                  <a:srgbClr val="0000FF"/>
                </a:solidFill>
                <a:latin typeface="Impact" pitchFamily="34" charset="0"/>
              </a:rPr>
              <a:t>- include pectoral girdles, pelvic girdles and limb bones</a:t>
            </a:r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 autoUpdateAnimBg="0" advAuto="0"/>
      <p:bldP spid="6862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33400" y="6096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44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Two parts of Skeleton</a:t>
            </a:r>
            <a:endParaRPr lang="en-US" altLang="zh-TW" sz="4800">
              <a:solidFill>
                <a:srgbClr val="990099"/>
              </a:solidFill>
              <a:latin typeface="Times New Roman" pitchFamily="18" charset="-52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533400" y="533400"/>
            <a:ext cx="7086600" cy="6324600"/>
            <a:chOff x="-3360" y="336"/>
            <a:chExt cx="4512" cy="3736"/>
          </a:xfrm>
        </p:grpSpPr>
        <p:pic>
          <p:nvPicPr>
            <p:cNvPr id="1061" name="Picture 3" descr="F:\Pic13-14\F-RIB.BM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04" y="1824"/>
              <a:ext cx="4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4" descr="F:\Pic13-14\L-SCAPU.BM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7" y="1448"/>
              <a:ext cx="387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" name="Picture 5" descr="F:\Pic13-14\R-SCAPU.BMP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CFCFF"/>
                </a:clrFrom>
                <a:clrTo>
                  <a:srgbClr val="FC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00" y="1536"/>
              <a:ext cx="26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7" descr="F:\Pic13-14\SKULL.BMP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6" y="1008"/>
              <a:ext cx="307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Picture 8" descr="F:\Pic13-14\VERTEB.BMP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2" y="1344"/>
              <a:ext cx="557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" name="Picture 9" descr="F:\Pic13-14\SACRUM.BMP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6" y="2208"/>
              <a:ext cx="303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" name="Picture 10" descr="F:\Pic13-14\RIBCAGE.BMP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2" y="1488"/>
              <a:ext cx="526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11" descr="F:\Pic13-14\L-FOOT.BMP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4" y="3648"/>
              <a:ext cx="35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69" name="Group 12"/>
            <p:cNvGrpSpPr>
              <a:grpSpLocks/>
            </p:cNvGrpSpPr>
            <p:nvPr/>
          </p:nvGrpSpPr>
          <p:grpSpPr bwMode="auto">
            <a:xfrm>
              <a:off x="-1056" y="2304"/>
              <a:ext cx="843" cy="1465"/>
              <a:chOff x="2640" y="2304"/>
              <a:chExt cx="843" cy="1465"/>
            </a:xfrm>
          </p:grpSpPr>
          <p:pic>
            <p:nvPicPr>
              <p:cNvPr id="1086" name="Picture 13" descr="F:\Pic13-14\L-FEMUR.BMP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2304"/>
                <a:ext cx="799" cy="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7" name="Picture 14" descr="F:\Pic13-14\L-TI&amp;FI.BMP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024"/>
                <a:ext cx="699" cy="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70" name="Picture 15" descr="F:\Pic13-14\PEL-GIR.BMP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8" y="2064"/>
              <a:ext cx="64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71" name="Group 16"/>
            <p:cNvGrpSpPr>
              <a:grpSpLocks/>
            </p:cNvGrpSpPr>
            <p:nvPr/>
          </p:nvGrpSpPr>
          <p:grpSpPr bwMode="auto">
            <a:xfrm>
              <a:off x="-1248" y="1392"/>
              <a:ext cx="720" cy="342"/>
              <a:chOff x="2448" y="1392"/>
              <a:chExt cx="720" cy="342"/>
            </a:xfrm>
          </p:grpSpPr>
          <p:pic>
            <p:nvPicPr>
              <p:cNvPr id="1084" name="Picture 17" descr="F:\Pic13-14\L-CLAVI.BMP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1" y="1392"/>
                <a:ext cx="347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" name="Picture 18" descr="F:\Pic13-14\R-CLAVI.BMP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1440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72" name="Group 19"/>
            <p:cNvGrpSpPr>
              <a:grpSpLocks/>
            </p:cNvGrpSpPr>
            <p:nvPr/>
          </p:nvGrpSpPr>
          <p:grpSpPr bwMode="auto">
            <a:xfrm>
              <a:off x="-1632" y="2304"/>
              <a:ext cx="812" cy="1536"/>
              <a:chOff x="2064" y="2304"/>
              <a:chExt cx="812" cy="1536"/>
            </a:xfrm>
          </p:grpSpPr>
          <p:pic>
            <p:nvPicPr>
              <p:cNvPr id="1082" name="Picture 20" descr="F:\Pic13-14\R-TI&amp;FI.BMP"/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3024"/>
                <a:ext cx="812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3" name="Picture 21" descr="F:\Pic13-14\R-FEMUR.BMP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2304"/>
                <a:ext cx="649" cy="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73" name="Picture 22" descr="F:\Pic13-14\R-FOOT.BMP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88" y="3696"/>
              <a:ext cx="353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74" name="Group 23"/>
            <p:cNvGrpSpPr>
              <a:grpSpLocks/>
            </p:cNvGrpSpPr>
            <p:nvPr/>
          </p:nvGrpSpPr>
          <p:grpSpPr bwMode="auto">
            <a:xfrm>
              <a:off x="-1392" y="1517"/>
              <a:ext cx="241" cy="1171"/>
              <a:chOff x="2304" y="1517"/>
              <a:chExt cx="241" cy="1171"/>
            </a:xfrm>
          </p:grpSpPr>
          <p:pic>
            <p:nvPicPr>
              <p:cNvPr id="1079" name="Picture 24" descr="F:\Pic13-14\L-HAND.BMP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2373"/>
                <a:ext cx="192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0" name="Picture 25" descr="F:\Pic13-14\r-humer.bmp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17"/>
                <a:ext cx="145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1" name="Picture 26" descr="F:\Pic13-14\r-ra&amp;ul.bmp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1968"/>
                <a:ext cx="192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75" name="Group 27"/>
            <p:cNvGrpSpPr>
              <a:grpSpLocks/>
            </p:cNvGrpSpPr>
            <p:nvPr/>
          </p:nvGrpSpPr>
          <p:grpSpPr bwMode="auto">
            <a:xfrm>
              <a:off x="-720" y="1536"/>
              <a:ext cx="503" cy="1200"/>
              <a:chOff x="2976" y="1536"/>
              <a:chExt cx="503" cy="1200"/>
            </a:xfrm>
          </p:grpSpPr>
          <p:pic>
            <p:nvPicPr>
              <p:cNvPr id="1077" name="Picture 28" descr="F:\Pic13-14\L-HUMER.BMP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536"/>
                <a:ext cx="384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8" name="Picture 29" descr="F:\Pic13-14\R-HAND.BMP"/>
              <p:cNvPicPr>
                <a:picLocks noChangeAspect="1" noChangeArrowheads="1"/>
              </p:cNvPicPr>
              <p:nvPr/>
            </p:nvPicPr>
            <p:blipFill>
              <a:blip r:embed="rId2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2448"/>
                <a:ext cx="21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026" name="Object 2048"/>
              <p:cNvGraphicFramePr>
                <a:graphicFrameLocks noChangeAspect="1"/>
              </p:cNvGraphicFramePr>
              <p:nvPr/>
            </p:nvGraphicFramePr>
            <p:xfrm>
              <a:off x="3168" y="2016"/>
              <a:ext cx="234" cy="4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8" name="點陣圖影像" r:id="rId25" imgW="371493" imgH="743023" progId="Paint.Picture">
                      <p:embed/>
                    </p:oleObj>
                  </mc:Choice>
                  <mc:Fallback>
                    <p:oleObj name="點陣圖影像" r:id="rId25" imgW="371493" imgH="743023" progId="Paint.Picture">
                      <p:embed/>
                      <p:pic>
                        <p:nvPicPr>
                          <p:cNvPr id="0" name="Object 20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016"/>
                            <a:ext cx="234" cy="4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76" name="AutoShape 31"/>
            <p:cNvSpPr>
              <a:spLocks noChangeArrowheads="1"/>
            </p:cNvSpPr>
            <p:nvPr/>
          </p:nvSpPr>
          <p:spPr bwMode="auto">
            <a:xfrm>
              <a:off x="-3360" y="336"/>
              <a:ext cx="4512" cy="576"/>
            </a:xfrm>
            <a:prstGeom prst="wedgeRoundRectCallout">
              <a:avLst>
                <a:gd name="adj1" fmla="val -134"/>
                <a:gd name="adj2" fmla="val 101218"/>
                <a:gd name="adj3" fmla="val 16667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4648200" y="1676400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742950" lvl="1" indent="-285750" eaLnBrk="1" hangingPunct="1">
              <a:spcBef>
                <a:spcPct val="20000"/>
              </a:spcBef>
            </a:pPr>
            <a:r>
              <a:rPr kumimoji="1" lang="en-US" altLang="zh-TW" sz="3200">
                <a:solidFill>
                  <a:srgbClr val="990000"/>
                </a:solidFill>
                <a:latin typeface="Impact" pitchFamily="34" charset="0"/>
              </a:rPr>
              <a:t>Appendicular skeleton</a:t>
            </a: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0" y="1752600"/>
            <a:ext cx="358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742950" lvl="1" indent="-285750" eaLnBrk="1" hangingPunct="1">
              <a:spcBef>
                <a:spcPct val="20000"/>
              </a:spcBef>
            </a:pPr>
            <a:r>
              <a:rPr kumimoji="1" lang="en-US" altLang="zh-TW" sz="3200">
                <a:solidFill>
                  <a:srgbClr val="00CCFF"/>
                </a:solidFill>
                <a:latin typeface="Impact" pitchFamily="34" charset="0"/>
              </a:rPr>
              <a:t>Axial skeleton</a:t>
            </a:r>
            <a:endParaRPr kumimoji="1" lang="en-US" altLang="zh-TW" sz="3200">
              <a:latin typeface="Impact" pitchFamily="34" charset="0"/>
            </a:endParaRPr>
          </a:p>
        </p:txBody>
      </p: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4876800" y="4572000"/>
            <a:ext cx="3351213" cy="1905000"/>
            <a:chOff x="3072" y="2880"/>
            <a:chExt cx="2111" cy="1200"/>
          </a:xfrm>
        </p:grpSpPr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 flipV="1">
              <a:off x="3072" y="2880"/>
              <a:ext cx="864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3909" y="3408"/>
              <a:ext cx="127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/>
              <a:r>
                <a:rPr lang="en-US" altLang="zh-TW" sz="3200">
                  <a:solidFill>
                    <a:srgbClr val="FF3300"/>
                  </a:solidFill>
                  <a:latin typeface="Impact" pitchFamily="34" charset="0"/>
                  <a:ea typeface="華康新儷粗黑" pitchFamily="34" charset="-120"/>
                </a:rPr>
                <a:t>pelvic limb</a:t>
              </a:r>
            </a:p>
            <a:p>
              <a:pPr algn="ctr"/>
              <a:r>
                <a:rPr lang="en-US" altLang="zh-TW" sz="3200">
                  <a:solidFill>
                    <a:srgbClr val="FF3300"/>
                  </a:solidFill>
                  <a:latin typeface="Impact" pitchFamily="34" charset="0"/>
                  <a:ea typeface="華康新儷粗黑" pitchFamily="34" charset="-120"/>
                </a:rPr>
                <a:t>(leg)</a:t>
              </a:r>
            </a:p>
          </p:txBody>
        </p: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4953000" y="3581400"/>
            <a:ext cx="3783013" cy="1371600"/>
            <a:chOff x="3120" y="2256"/>
            <a:chExt cx="2383" cy="864"/>
          </a:xfrm>
        </p:grpSpPr>
        <p:sp>
          <p:nvSpPr>
            <p:cNvPr id="1055" name="AutoShape 38"/>
            <p:cNvSpPr>
              <a:spLocks/>
            </p:cNvSpPr>
            <p:nvPr/>
          </p:nvSpPr>
          <p:spPr bwMode="auto">
            <a:xfrm>
              <a:off x="3120" y="2256"/>
              <a:ext cx="144" cy="288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6" name="Group 79"/>
            <p:cNvGrpSpPr>
              <a:grpSpLocks/>
            </p:cNvGrpSpPr>
            <p:nvPr/>
          </p:nvGrpSpPr>
          <p:grpSpPr bwMode="auto">
            <a:xfrm>
              <a:off x="3312" y="2400"/>
              <a:ext cx="2191" cy="720"/>
              <a:chOff x="3312" y="2400"/>
              <a:chExt cx="2191" cy="720"/>
            </a:xfrm>
          </p:grpSpPr>
          <p:sp>
            <p:nvSpPr>
              <p:cNvPr id="1057" name="Line 40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72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Text Box 41"/>
              <p:cNvSpPr txBox="1">
                <a:spLocks noChangeArrowheads="1"/>
              </p:cNvSpPr>
              <p:nvPr/>
            </p:nvSpPr>
            <p:spPr bwMode="auto">
              <a:xfrm>
                <a:off x="4070" y="2755"/>
                <a:ext cx="143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en-US" altLang="zh-TW" sz="3200">
                    <a:solidFill>
                      <a:srgbClr val="FFFF00"/>
                    </a:solidFill>
                    <a:latin typeface="Impact" pitchFamily="34" charset="0"/>
                    <a:ea typeface="華康新儷粗黑" pitchFamily="34" charset="-120"/>
                  </a:rPr>
                  <a:t>pelvic girdle</a:t>
                </a:r>
              </a:p>
            </p:txBody>
          </p:sp>
        </p:grp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5029200" y="3048000"/>
            <a:ext cx="3887788" cy="1219200"/>
            <a:chOff x="3168" y="1920"/>
            <a:chExt cx="2449" cy="768"/>
          </a:xfrm>
        </p:grpSpPr>
        <p:sp>
          <p:nvSpPr>
            <p:cNvPr id="1053" name="Line 43"/>
            <p:cNvSpPr>
              <a:spLocks noChangeShapeType="1"/>
            </p:cNvSpPr>
            <p:nvPr/>
          </p:nvSpPr>
          <p:spPr bwMode="auto">
            <a:xfrm flipH="1" flipV="1">
              <a:off x="3168" y="1920"/>
              <a:ext cx="91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Text Box 44"/>
            <p:cNvSpPr txBox="1">
              <a:spLocks noChangeArrowheads="1"/>
            </p:cNvSpPr>
            <p:nvPr/>
          </p:nvSpPr>
          <p:spPr bwMode="auto">
            <a:xfrm>
              <a:off x="4095" y="2016"/>
              <a:ext cx="152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/>
              <a:r>
                <a:rPr lang="en-US" altLang="zh-TW" sz="3200">
                  <a:solidFill>
                    <a:srgbClr val="FF3300"/>
                  </a:solidFill>
                  <a:latin typeface="Impact" pitchFamily="34" charset="0"/>
                  <a:ea typeface="華康新儷粗黑" pitchFamily="34" charset="-120"/>
                </a:rPr>
                <a:t>pectoral limb</a:t>
              </a:r>
            </a:p>
            <a:p>
              <a:pPr algn="ctr"/>
              <a:r>
                <a:rPr lang="en-US" altLang="zh-TW" sz="3200">
                  <a:solidFill>
                    <a:srgbClr val="FF3300"/>
                  </a:solidFill>
                  <a:latin typeface="Impact" pitchFamily="34" charset="0"/>
                  <a:ea typeface="華康新儷粗黑" pitchFamily="34" charset="-120"/>
                </a:rPr>
                <a:t>(arm)</a:t>
              </a:r>
            </a:p>
          </p:txBody>
        </p:sp>
      </p:grpSp>
      <p:grpSp>
        <p:nvGrpSpPr>
          <p:cNvPr id="12" name="Group 77"/>
          <p:cNvGrpSpPr>
            <a:grpSpLocks/>
          </p:cNvGrpSpPr>
          <p:nvPr/>
        </p:nvGrpSpPr>
        <p:grpSpPr bwMode="auto">
          <a:xfrm>
            <a:off x="5105400" y="2438400"/>
            <a:ext cx="4040188" cy="579438"/>
            <a:chOff x="3216" y="1536"/>
            <a:chExt cx="2545" cy="365"/>
          </a:xfrm>
        </p:grpSpPr>
        <p:sp>
          <p:nvSpPr>
            <p:cNvPr id="1050" name="AutoShape 47"/>
            <p:cNvSpPr>
              <a:spLocks/>
            </p:cNvSpPr>
            <p:nvPr/>
          </p:nvSpPr>
          <p:spPr bwMode="auto">
            <a:xfrm>
              <a:off x="3216" y="1536"/>
              <a:ext cx="96" cy="192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46"/>
            <p:cNvSpPr>
              <a:spLocks noChangeShapeType="1"/>
            </p:cNvSpPr>
            <p:nvPr/>
          </p:nvSpPr>
          <p:spPr bwMode="auto">
            <a:xfrm flipH="1" flipV="1">
              <a:off x="3360" y="1632"/>
              <a:ext cx="67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Text Box 48"/>
            <p:cNvSpPr txBox="1">
              <a:spLocks noChangeArrowheads="1"/>
            </p:cNvSpPr>
            <p:nvPr/>
          </p:nvSpPr>
          <p:spPr bwMode="auto">
            <a:xfrm>
              <a:off x="4080" y="1536"/>
              <a:ext cx="168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3200">
                  <a:solidFill>
                    <a:srgbClr val="FFFF00"/>
                  </a:solidFill>
                  <a:latin typeface="Impact" pitchFamily="34" charset="0"/>
                  <a:ea typeface="華康新儷粗黑" pitchFamily="34" charset="-120"/>
                </a:rPr>
                <a:t>pectoral girdle</a:t>
              </a:r>
            </a:p>
          </p:txBody>
        </p:sp>
      </p:grp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381000" y="3484563"/>
            <a:ext cx="4038600" cy="2763837"/>
            <a:chOff x="240" y="2195"/>
            <a:chExt cx="2544" cy="1741"/>
          </a:xfrm>
        </p:grpSpPr>
        <p:sp>
          <p:nvSpPr>
            <p:cNvPr id="1048" name="Line 50"/>
            <p:cNvSpPr>
              <a:spLocks noChangeShapeType="1"/>
            </p:cNvSpPr>
            <p:nvPr/>
          </p:nvSpPr>
          <p:spPr bwMode="auto">
            <a:xfrm flipV="1">
              <a:off x="1776" y="2195"/>
              <a:ext cx="1008" cy="14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Text Box 51"/>
            <p:cNvSpPr txBox="1">
              <a:spLocks noChangeArrowheads="1"/>
            </p:cNvSpPr>
            <p:nvPr/>
          </p:nvSpPr>
          <p:spPr bwMode="auto">
            <a:xfrm>
              <a:off x="240" y="3571"/>
              <a:ext cx="192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3200">
                  <a:solidFill>
                    <a:srgbClr val="C728E2"/>
                  </a:solidFill>
                  <a:latin typeface="Impact" pitchFamily="34" charset="0"/>
                  <a:ea typeface="華康新儷粗黑" pitchFamily="34" charset="-120"/>
                </a:rPr>
                <a:t>vertebral column</a:t>
              </a:r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1219200" y="2798763"/>
            <a:ext cx="3200400" cy="2382837"/>
            <a:chOff x="768" y="1763"/>
            <a:chExt cx="2016" cy="1501"/>
          </a:xfrm>
        </p:grpSpPr>
        <p:sp>
          <p:nvSpPr>
            <p:cNvPr id="1046" name="Line 53"/>
            <p:cNvSpPr>
              <a:spLocks noChangeShapeType="1"/>
            </p:cNvSpPr>
            <p:nvPr/>
          </p:nvSpPr>
          <p:spPr bwMode="auto">
            <a:xfrm flipV="1">
              <a:off x="1632" y="1763"/>
              <a:ext cx="1152" cy="11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Text Box 54"/>
            <p:cNvSpPr txBox="1">
              <a:spLocks noChangeArrowheads="1"/>
            </p:cNvSpPr>
            <p:nvPr/>
          </p:nvSpPr>
          <p:spPr bwMode="auto">
            <a:xfrm>
              <a:off x="768" y="2899"/>
              <a:ext cx="100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3200">
                  <a:solidFill>
                    <a:srgbClr val="3399FF"/>
                  </a:solidFill>
                  <a:latin typeface="Impact" pitchFamily="34" charset="0"/>
                  <a:ea typeface="華康新儷粗黑" pitchFamily="34" charset="-120"/>
                </a:rPr>
                <a:t>sternum</a:t>
              </a:r>
            </a:p>
          </p:txBody>
        </p:sp>
      </p:grpSp>
      <p:grpSp>
        <p:nvGrpSpPr>
          <p:cNvPr id="15" name="Group 84"/>
          <p:cNvGrpSpPr>
            <a:grpSpLocks/>
          </p:cNvGrpSpPr>
          <p:nvPr/>
        </p:nvGrpSpPr>
        <p:grpSpPr bwMode="auto">
          <a:xfrm>
            <a:off x="1676400" y="2798763"/>
            <a:ext cx="2590800" cy="1316037"/>
            <a:chOff x="1056" y="1763"/>
            <a:chExt cx="1632" cy="829"/>
          </a:xfrm>
        </p:grpSpPr>
        <p:sp>
          <p:nvSpPr>
            <p:cNvPr id="1044" name="Line 56"/>
            <p:cNvSpPr>
              <a:spLocks noChangeShapeType="1"/>
            </p:cNvSpPr>
            <p:nvPr/>
          </p:nvSpPr>
          <p:spPr bwMode="auto">
            <a:xfrm flipV="1">
              <a:off x="1584" y="1763"/>
              <a:ext cx="1104" cy="4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Text Box 57"/>
            <p:cNvSpPr txBox="1">
              <a:spLocks noChangeArrowheads="1"/>
            </p:cNvSpPr>
            <p:nvPr/>
          </p:nvSpPr>
          <p:spPr bwMode="auto">
            <a:xfrm>
              <a:off x="1056" y="2227"/>
              <a:ext cx="5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3200">
                  <a:solidFill>
                    <a:srgbClr val="C728E2"/>
                  </a:solidFill>
                  <a:latin typeface="Impact" pitchFamily="34" charset="0"/>
                  <a:ea typeface="華康新儷粗黑" pitchFamily="34" charset="-120"/>
                </a:rPr>
                <a:t>ribs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1600200" y="2209800"/>
            <a:ext cx="2590800" cy="990600"/>
            <a:chOff x="1008" y="1392"/>
            <a:chExt cx="1632" cy="624"/>
          </a:xfrm>
        </p:grpSpPr>
        <p:sp>
          <p:nvSpPr>
            <p:cNvPr id="1042" name="Line 59"/>
            <p:cNvSpPr>
              <a:spLocks noChangeShapeType="1"/>
            </p:cNvSpPr>
            <p:nvPr/>
          </p:nvSpPr>
          <p:spPr bwMode="auto">
            <a:xfrm flipV="1">
              <a:off x="1632" y="1392"/>
              <a:ext cx="100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Text Box 60"/>
            <p:cNvSpPr txBox="1">
              <a:spLocks noChangeArrowheads="1"/>
            </p:cNvSpPr>
            <p:nvPr/>
          </p:nvSpPr>
          <p:spPr bwMode="auto">
            <a:xfrm>
              <a:off x="1008" y="1651"/>
              <a:ext cx="63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3200">
                  <a:solidFill>
                    <a:srgbClr val="3399FF"/>
                  </a:solidFill>
                  <a:latin typeface="Impact" pitchFamily="34" charset="0"/>
                  <a:ea typeface="華康新儷粗黑" pitchFamily="34" charset="-120"/>
                </a:rPr>
                <a:t>skull</a:t>
              </a:r>
            </a:p>
          </p:txBody>
        </p:sp>
      </p:grpSp>
      <p:sp>
        <p:nvSpPr>
          <p:cNvPr id="1039" name="AutoShape 8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AutoShape 8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AutoShape 8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3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  <p:bldP spid="18464" grpId="0" autoUpdateAnimBg="0"/>
      <p:bldP spid="1846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0" y="12954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TW" sz="44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Functions of Skeleton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7200" y="2209800"/>
            <a:ext cx="84582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40000"/>
              </a:spcBef>
              <a:buSzPct val="95000"/>
              <a:buFont typeface="Wingdings" pitchFamily="2" charset="2"/>
              <a:buNone/>
            </a:pPr>
            <a:r>
              <a:rPr kumimoji="1" lang="en-US" altLang="zh-TW" sz="3200">
                <a:solidFill>
                  <a:srgbClr val="FF0066"/>
                </a:solidFill>
                <a:latin typeface="Impact" pitchFamily="34" charset="0"/>
              </a:rPr>
              <a:t>Support and Maintenance of Body Shape</a:t>
            </a:r>
          </a:p>
          <a:p>
            <a:pPr eaLnBrk="1" hangingPunct="1">
              <a:lnSpc>
                <a:spcPct val="140000"/>
              </a:lnSpc>
              <a:spcBef>
                <a:spcPct val="40000"/>
              </a:spcBef>
              <a:buSzPct val="95000"/>
              <a:buFont typeface="Wingdings" pitchFamily="2" charset="2"/>
              <a:buChar char="f"/>
            </a:pPr>
            <a:r>
              <a:rPr kumimoji="1" lang="en-US" altLang="zh-TW" sz="3200">
                <a:solidFill>
                  <a:srgbClr val="FF0066"/>
                </a:solidFill>
                <a:latin typeface="Impact" pitchFamily="34" charset="0"/>
              </a:rPr>
              <a:t>skeleton holds body upright and gives animal shape and form</a:t>
            </a:r>
          </a:p>
          <a:p>
            <a:pPr eaLnBrk="1" hangingPunct="1">
              <a:lnSpc>
                <a:spcPct val="140000"/>
              </a:lnSpc>
              <a:spcBef>
                <a:spcPct val="40000"/>
              </a:spcBef>
              <a:buSzPct val="95000"/>
              <a:buFont typeface="Wingdings" pitchFamily="2" charset="2"/>
              <a:buChar char="f"/>
            </a:pPr>
            <a:r>
              <a:rPr kumimoji="1" lang="en-US" altLang="zh-TW" sz="3200">
                <a:solidFill>
                  <a:srgbClr val="FF0066"/>
                </a:solidFill>
                <a:latin typeface="Impact" pitchFamily="34" charset="0"/>
              </a:rPr>
              <a:t>provide a framework for tissues and organs</a:t>
            </a:r>
          </a:p>
        </p:txBody>
      </p:sp>
      <p:sp>
        <p:nvSpPr>
          <p:cNvPr id="19460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81000" y="1447800"/>
            <a:ext cx="84582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f"/>
            </a:pPr>
            <a:r>
              <a:rPr kumimoji="1" lang="en-US" altLang="zh-TW" sz="3200">
                <a:solidFill>
                  <a:srgbClr val="F97009"/>
                </a:solidFill>
                <a:latin typeface="Impact" pitchFamily="34" charset="0"/>
              </a:rPr>
              <a:t>muscles are attached across joints to bone surfaces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f"/>
            </a:pPr>
            <a:r>
              <a:rPr kumimoji="1" lang="en-US" altLang="zh-TW" sz="3200">
                <a:solidFill>
                  <a:srgbClr val="F97009"/>
                </a:solidFill>
                <a:latin typeface="Impact" pitchFamily="34" charset="0"/>
              </a:rPr>
              <a:t>with alternate contraction and relaxation of muscles, body can move</a:t>
            </a:r>
            <a:endParaRPr kumimoji="1" lang="en-US" altLang="zh-TW" sz="3200">
              <a:solidFill>
                <a:srgbClr val="C728E2"/>
              </a:solidFill>
              <a:latin typeface="Impact" pitchFamily="34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57200" y="4191000"/>
            <a:ext cx="84582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None/>
            </a:pPr>
            <a:r>
              <a:rPr kumimoji="1" lang="en-US" altLang="zh-TW" sz="3200">
                <a:solidFill>
                  <a:srgbClr val="6C9200"/>
                </a:solidFill>
                <a:latin typeface="Impact" pitchFamily="34" charset="0"/>
              </a:rPr>
              <a:t>Protection of Internal Organs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f"/>
            </a:pPr>
            <a:r>
              <a:rPr kumimoji="1" lang="en-US" altLang="zh-TW" sz="3200">
                <a:solidFill>
                  <a:srgbClr val="6C9200"/>
                </a:solidFill>
                <a:latin typeface="Impact" pitchFamily="34" charset="0"/>
              </a:rPr>
              <a:t>lungs and heart are protected by rib cage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f"/>
            </a:pPr>
            <a:r>
              <a:rPr kumimoji="1" lang="en-US" altLang="zh-TW" sz="3200">
                <a:solidFill>
                  <a:srgbClr val="6C9200"/>
                </a:solidFill>
                <a:latin typeface="Impact" pitchFamily="34" charset="0"/>
              </a:rPr>
              <a:t>spinal cord is protected by vertebral column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8458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5000"/>
              </a:spcBef>
              <a:buSzPct val="95000"/>
              <a:buFont typeface="Wingdings" pitchFamily="2" charset="2"/>
              <a:buNone/>
            </a:pPr>
            <a:r>
              <a:rPr kumimoji="1" lang="en-US" altLang="zh-TW" sz="3200">
                <a:solidFill>
                  <a:srgbClr val="F97009"/>
                </a:solidFill>
                <a:latin typeface="Impact" pitchFamily="34" charset="0"/>
              </a:rPr>
              <a:t>Attachment of Muscles for Movement</a:t>
            </a:r>
          </a:p>
        </p:txBody>
      </p:sp>
      <p:sp>
        <p:nvSpPr>
          <p:cNvPr id="2048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 autoUpdateAnimBg="0"/>
      <p:bldP spid="70659" grpId="0" build="p" autoUpdateAnimBg="0"/>
      <p:bldP spid="70660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457200" y="11271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None/>
            </a:pPr>
            <a:r>
              <a:rPr kumimoji="1" lang="en-US" altLang="zh-TW" sz="3200">
                <a:solidFill>
                  <a:srgbClr val="3399FF"/>
                </a:solidFill>
                <a:latin typeface="Impact" pitchFamily="34" charset="0"/>
              </a:rPr>
              <a:t>Production of Blood Cells</a:t>
            </a:r>
            <a:endParaRPr kumimoji="1" lang="en-US" altLang="zh-TW" sz="3200">
              <a:solidFill>
                <a:srgbClr val="C728E2"/>
              </a:solidFill>
              <a:latin typeface="Impact" pitchFamily="34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57200" y="3397250"/>
            <a:ext cx="84582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None/>
            </a:pPr>
            <a:r>
              <a:rPr kumimoji="1" lang="en-US" altLang="zh-TW" sz="3200">
                <a:solidFill>
                  <a:srgbClr val="6600FF"/>
                </a:solidFill>
                <a:latin typeface="Impact" pitchFamily="34" charset="0"/>
              </a:rPr>
              <a:t>Storage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f"/>
            </a:pPr>
            <a:r>
              <a:rPr kumimoji="1" lang="en-US" altLang="zh-TW" sz="3200">
                <a:solidFill>
                  <a:srgbClr val="6600FF"/>
                </a:solidFill>
                <a:latin typeface="Impact" pitchFamily="34" charset="0"/>
              </a:rPr>
              <a:t>yellow marrow stores fat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f"/>
            </a:pPr>
            <a:r>
              <a:rPr kumimoji="1" lang="en-US" altLang="zh-TW" sz="3200">
                <a:solidFill>
                  <a:srgbClr val="6600FF"/>
                </a:solidFill>
                <a:latin typeface="Impact" pitchFamily="34" charset="0"/>
              </a:rPr>
              <a:t>compact bone tissue stores calcium and phosphorus</a:t>
            </a:r>
          </a:p>
        </p:txBody>
      </p:sp>
      <p:sp>
        <p:nvSpPr>
          <p:cNvPr id="2150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57200" y="1828800"/>
            <a:ext cx="8458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f"/>
            </a:pPr>
            <a:r>
              <a:rPr kumimoji="1" lang="en-US" altLang="zh-TW" sz="3200">
                <a:solidFill>
                  <a:srgbClr val="3399FF"/>
                </a:solidFill>
                <a:latin typeface="Impact" pitchFamily="34" charset="0"/>
              </a:rPr>
              <a:t>red blood cells and white blood cells are made by red bone marrow of certain long bones</a:t>
            </a:r>
            <a:endParaRPr kumimoji="1" lang="en-US" altLang="zh-TW" sz="3200">
              <a:solidFill>
                <a:srgbClr val="C728E2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build="p" autoUpdateAnimBg="0"/>
      <p:bldP spid="7168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04800" y="1676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TW" sz="44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Why do Organisms need Skeletons?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81000" y="2514600"/>
            <a:ext cx="84582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250" indent="-476250"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{"/>
            </a:pPr>
            <a:r>
              <a:rPr kumimoji="1" lang="en-US" altLang="zh-TW" sz="3200">
                <a:solidFill>
                  <a:srgbClr val="339933"/>
                </a:solidFill>
                <a:latin typeface="Impact" pitchFamily="34" charset="0"/>
              </a:rPr>
              <a:t>enable organisms to support and carry weight of their bodies and that structure involved in vertebrates is skeleton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{"/>
            </a:pPr>
            <a:r>
              <a:rPr kumimoji="1" lang="en-US" altLang="zh-TW" sz="3200">
                <a:solidFill>
                  <a:srgbClr val="339933"/>
                </a:solidFill>
                <a:latin typeface="Impact" pitchFamily="34" charset="0"/>
              </a:rPr>
              <a:t>aquatic animals receive some lift from surrounding water called </a:t>
            </a:r>
            <a:r>
              <a:rPr kumimoji="1" lang="en-US" altLang="zh-TW" sz="3200" u="sng">
                <a:solidFill>
                  <a:srgbClr val="339933"/>
                </a:solidFill>
                <a:latin typeface="Impact" pitchFamily="34" charset="0"/>
              </a:rPr>
              <a:t>buoyancy</a:t>
            </a:r>
            <a:endParaRPr kumimoji="1" lang="en-US" altLang="zh-TW" sz="3200">
              <a:solidFill>
                <a:srgbClr val="339933"/>
              </a:solidFill>
              <a:latin typeface="Impact" pitchFamily="34" charset="0"/>
            </a:endParaRPr>
          </a:p>
        </p:txBody>
      </p:sp>
      <p:sp>
        <p:nvSpPr>
          <p:cNvPr id="5124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30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76200" y="7620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TW" sz="44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Joints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8534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\"/>
            </a:pPr>
            <a:r>
              <a:rPr kumimoji="1" lang="en-US" altLang="zh-TW" sz="3200">
                <a:solidFill>
                  <a:srgbClr val="0066CC"/>
                </a:solidFill>
                <a:latin typeface="Impact" pitchFamily="34" charset="0"/>
              </a:rPr>
              <a:t>joint is formed wherever two or more bones meet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\"/>
            </a:pPr>
            <a:r>
              <a:rPr kumimoji="1" lang="en-US" altLang="zh-TW" sz="3200">
                <a:solidFill>
                  <a:srgbClr val="0066CC"/>
                </a:solidFill>
                <a:latin typeface="Impact" pitchFamily="34" charset="0"/>
              </a:rPr>
              <a:t>two types of joints: immovable and movable joints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\"/>
            </a:pPr>
            <a:r>
              <a:rPr kumimoji="1" lang="en-US" altLang="zh-TW" sz="3200">
                <a:solidFill>
                  <a:srgbClr val="0066CC"/>
                </a:solidFill>
                <a:latin typeface="Impact" pitchFamily="34" charset="0"/>
              </a:rPr>
              <a:t>movable joints which allow a lot of movement is synovial joints examples of synovial joints: </a:t>
            </a:r>
            <a:r>
              <a:rPr kumimoji="1" lang="en-US" altLang="zh-TW" sz="3200" u="sng">
                <a:solidFill>
                  <a:srgbClr val="0066CC"/>
                </a:solidFill>
                <a:latin typeface="Impact" pitchFamily="34" charset="0"/>
              </a:rPr>
              <a:t>elbow joint</a:t>
            </a:r>
            <a:r>
              <a:rPr kumimoji="1" lang="en-US" altLang="zh-TW" sz="3200">
                <a:solidFill>
                  <a:srgbClr val="0066CC"/>
                </a:solidFill>
                <a:latin typeface="Impact" pitchFamily="34" charset="0"/>
              </a:rPr>
              <a:t> and </a:t>
            </a:r>
            <a:r>
              <a:rPr kumimoji="1" lang="en-US" altLang="zh-TW" sz="3200" u="sng">
                <a:solidFill>
                  <a:srgbClr val="0066CC"/>
                </a:solidFill>
                <a:latin typeface="Impact" pitchFamily="34" charset="0"/>
              </a:rPr>
              <a:t>shoulder joint</a:t>
            </a:r>
          </a:p>
        </p:txBody>
      </p:sp>
      <p:sp>
        <p:nvSpPr>
          <p:cNvPr id="2253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12954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TW" sz="44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Joints - Hinge Joint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8534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Z"/>
            </a:pPr>
            <a:r>
              <a:rPr kumimoji="1" lang="en-US" altLang="zh-TW" sz="3200">
                <a:solidFill>
                  <a:srgbClr val="009900"/>
                </a:solidFill>
                <a:latin typeface="Impact" pitchFamily="34" charset="0"/>
              </a:rPr>
              <a:t>movement in one plane only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Z"/>
            </a:pPr>
            <a:r>
              <a:rPr kumimoji="1" lang="en-US" altLang="zh-TW" sz="3200">
                <a:solidFill>
                  <a:srgbClr val="009900"/>
                </a:solidFill>
                <a:latin typeface="Impact" pitchFamily="34" charset="0"/>
              </a:rPr>
              <a:t>found at knee and elbow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4383088"/>
            <a:ext cx="3505200" cy="1708150"/>
            <a:chOff x="576" y="2256"/>
            <a:chExt cx="2208" cy="1076"/>
          </a:xfrm>
        </p:grpSpPr>
        <p:pic>
          <p:nvPicPr>
            <p:cNvPr id="23569" name="Picture 5" descr="F:\Pic13-14\13-26a.bm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256"/>
              <a:ext cx="871" cy="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6" descr="F:\Pic13-14\13-26C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304"/>
              <a:ext cx="1200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876800" y="4094163"/>
            <a:ext cx="3733800" cy="2230437"/>
            <a:chOff x="3072" y="2064"/>
            <a:chExt cx="2352" cy="1405"/>
          </a:xfrm>
        </p:grpSpPr>
        <p:pic>
          <p:nvPicPr>
            <p:cNvPr id="23567" name="Picture 8" descr="F:\Pic13-14\13-26d.bm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064"/>
              <a:ext cx="921" cy="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9" descr="F:\Pic13-14\13-26E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256"/>
              <a:ext cx="1200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765925" y="3535363"/>
            <a:ext cx="1847850" cy="1854200"/>
            <a:chOff x="4262" y="1712"/>
            <a:chExt cx="1164" cy="1168"/>
          </a:xfrm>
        </p:grpSpPr>
        <p:sp>
          <p:nvSpPr>
            <p:cNvPr id="23565" name="Text Box 11"/>
            <p:cNvSpPr txBox="1">
              <a:spLocks noChangeArrowheads="1"/>
            </p:cNvSpPr>
            <p:nvPr/>
          </p:nvSpPr>
          <p:spPr bwMode="auto">
            <a:xfrm>
              <a:off x="4262" y="1712"/>
              <a:ext cx="11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3200">
                  <a:solidFill>
                    <a:srgbClr val="660066"/>
                  </a:solidFill>
                  <a:latin typeface="Impact" pitchFamily="34" charset="0"/>
                </a:rPr>
                <a:t>knee joint</a:t>
              </a:r>
            </a:p>
          </p:txBody>
        </p:sp>
        <p:sp>
          <p:nvSpPr>
            <p:cNvPr id="23566" name="Line 12"/>
            <p:cNvSpPr>
              <a:spLocks noChangeShapeType="1"/>
            </p:cNvSpPr>
            <p:nvPr/>
          </p:nvSpPr>
          <p:spPr bwMode="auto">
            <a:xfrm>
              <a:off x="4608" y="2016"/>
              <a:ext cx="528" cy="86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362200" y="3505200"/>
            <a:ext cx="2035175" cy="1944688"/>
            <a:chOff x="1670" y="1911"/>
            <a:chExt cx="1188" cy="1017"/>
          </a:xfrm>
        </p:grpSpPr>
        <p:sp>
          <p:nvSpPr>
            <p:cNvPr id="23563" name="Text Box 14"/>
            <p:cNvSpPr txBox="1">
              <a:spLocks noChangeArrowheads="1"/>
            </p:cNvSpPr>
            <p:nvPr/>
          </p:nvSpPr>
          <p:spPr bwMode="auto">
            <a:xfrm>
              <a:off x="1670" y="1911"/>
              <a:ext cx="1188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3200">
                  <a:solidFill>
                    <a:srgbClr val="006600"/>
                  </a:solidFill>
                  <a:latin typeface="Impact" pitchFamily="34" charset="0"/>
                </a:rPr>
                <a:t>elbow</a:t>
              </a:r>
              <a:r>
                <a:rPr lang="en-US" altLang="zh-TW" sz="3200">
                  <a:solidFill>
                    <a:srgbClr val="006600"/>
                  </a:solidFill>
                  <a:latin typeface="Impact" pitchFamily="34" charset="0"/>
                  <a:ea typeface="華康新儷粗黑" pitchFamily="34" charset="-120"/>
                </a:rPr>
                <a:t> </a:t>
              </a:r>
              <a:r>
                <a:rPr lang="en-US" altLang="zh-TW" sz="3200">
                  <a:solidFill>
                    <a:srgbClr val="006600"/>
                  </a:solidFill>
                  <a:latin typeface="Impact" pitchFamily="34" charset="0"/>
                </a:rPr>
                <a:t>joint</a:t>
              </a:r>
              <a:endParaRPr lang="en-US" altLang="zh-TW">
                <a:solidFill>
                  <a:srgbClr val="006600"/>
                </a:solidFill>
                <a:latin typeface="Simpson" pitchFamily="2" charset="0"/>
                <a:ea typeface="華康新儷粗黑" pitchFamily="34" charset="-120"/>
              </a:endParaRPr>
            </a:p>
          </p:txBody>
        </p:sp>
        <p:sp>
          <p:nvSpPr>
            <p:cNvPr id="23564" name="Line 15"/>
            <p:cNvSpPr>
              <a:spLocks noChangeShapeType="1"/>
            </p:cNvSpPr>
            <p:nvPr/>
          </p:nvSpPr>
          <p:spPr bwMode="auto">
            <a:xfrm>
              <a:off x="2016" y="2208"/>
              <a:ext cx="432" cy="72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0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13716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TW" sz="44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Joints - Ball and Socket Joint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33400" y="2209800"/>
            <a:ext cx="8534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Z"/>
            </a:pPr>
            <a:r>
              <a:rPr kumimoji="1" lang="en-US" altLang="zh-TW" sz="3200">
                <a:solidFill>
                  <a:srgbClr val="009900"/>
                </a:solidFill>
                <a:latin typeface="Impact" pitchFamily="34" charset="0"/>
              </a:rPr>
              <a:t>allow movement in three planes and in all directions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Z"/>
            </a:pPr>
            <a:r>
              <a:rPr kumimoji="1" lang="en-US" altLang="zh-TW" sz="3200">
                <a:solidFill>
                  <a:srgbClr val="009900"/>
                </a:solidFill>
                <a:latin typeface="Impact" pitchFamily="34" charset="0"/>
              </a:rPr>
              <a:t>found at shoulder and hip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4495800"/>
            <a:ext cx="4410075" cy="1981200"/>
            <a:chOff x="720" y="1440"/>
            <a:chExt cx="2778" cy="1248"/>
          </a:xfrm>
        </p:grpSpPr>
        <p:pic>
          <p:nvPicPr>
            <p:cNvPr id="24593" name="Picture 5" descr="F:\Pic13-14\13-30A.BM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0"/>
              <a:ext cx="1296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6" descr="F:\Pic13-14\13-30B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488"/>
              <a:ext cx="114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187950" y="4038600"/>
            <a:ext cx="3803650" cy="1905000"/>
            <a:chOff x="1056" y="2784"/>
            <a:chExt cx="2396" cy="1200"/>
          </a:xfrm>
        </p:grpSpPr>
        <p:pic>
          <p:nvPicPr>
            <p:cNvPr id="24591" name="Picture 8" descr="F:\Pic13-14\13-30C.BM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832"/>
              <a:ext cx="89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2" name="Picture 9" descr="F:\Pic13-14\13-30E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784"/>
              <a:ext cx="110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505200" y="5287963"/>
            <a:ext cx="4111625" cy="1316037"/>
            <a:chOff x="2208" y="3331"/>
            <a:chExt cx="2590" cy="829"/>
          </a:xfrm>
        </p:grpSpPr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3206" y="3795"/>
              <a:ext cx="15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3200">
                  <a:solidFill>
                    <a:srgbClr val="800000"/>
                  </a:solidFill>
                  <a:latin typeface="Impact" pitchFamily="34" charset="0"/>
                </a:rPr>
                <a:t>shoulder joint</a:t>
              </a:r>
              <a:endParaRPr lang="en-US" altLang="zh-TW" sz="3200">
                <a:latin typeface="Impact" pitchFamily="34" charset="0"/>
              </a:endParaRPr>
            </a:p>
          </p:txBody>
        </p:sp>
        <p:sp>
          <p:nvSpPr>
            <p:cNvPr id="24590" name="Line 13"/>
            <p:cNvSpPr>
              <a:spLocks noChangeShapeType="1"/>
            </p:cNvSpPr>
            <p:nvPr/>
          </p:nvSpPr>
          <p:spPr bwMode="auto">
            <a:xfrm>
              <a:off x="2208" y="3331"/>
              <a:ext cx="960" cy="653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940550" y="2824163"/>
            <a:ext cx="1560513" cy="1854200"/>
            <a:chOff x="4372" y="1779"/>
            <a:chExt cx="983" cy="1168"/>
          </a:xfrm>
        </p:grpSpPr>
        <p:sp>
          <p:nvSpPr>
            <p:cNvPr id="24587" name="Text Box 15"/>
            <p:cNvSpPr txBox="1">
              <a:spLocks noChangeArrowheads="1"/>
            </p:cNvSpPr>
            <p:nvPr/>
          </p:nvSpPr>
          <p:spPr bwMode="auto">
            <a:xfrm>
              <a:off x="4372" y="1779"/>
              <a:ext cx="98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3200">
                  <a:solidFill>
                    <a:srgbClr val="0000CC"/>
                  </a:solidFill>
                  <a:latin typeface="Impact" pitchFamily="34" charset="0"/>
                </a:rPr>
                <a:t>hip joint</a:t>
              </a:r>
              <a:endParaRPr lang="en-US" altLang="zh-TW" sz="3200">
                <a:latin typeface="Impact" pitchFamily="34" charset="0"/>
              </a:endParaRPr>
            </a:p>
          </p:txBody>
        </p:sp>
        <p:sp>
          <p:nvSpPr>
            <p:cNvPr id="24588" name="Line 16"/>
            <p:cNvSpPr>
              <a:spLocks noChangeShapeType="1"/>
            </p:cNvSpPr>
            <p:nvPr/>
          </p:nvSpPr>
          <p:spPr bwMode="auto">
            <a:xfrm flipH="1" flipV="1">
              <a:off x="5140" y="2208"/>
              <a:ext cx="192" cy="739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4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AutoShape 2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12954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TW" sz="44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Ligament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2209800"/>
            <a:ext cx="77724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W"/>
            </a:pPr>
            <a:r>
              <a:rPr kumimoji="1" lang="en-US" altLang="zh-TW" sz="3200">
                <a:solidFill>
                  <a:srgbClr val="9933FF"/>
                </a:solidFill>
                <a:latin typeface="Impact" pitchFamily="34" charset="0"/>
              </a:rPr>
              <a:t>fibrous tissue found at movable joint to hold bones together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W"/>
            </a:pPr>
            <a:r>
              <a:rPr kumimoji="1" lang="en-US" altLang="zh-TW" sz="3200">
                <a:solidFill>
                  <a:srgbClr val="9933FF"/>
                </a:solidFill>
                <a:latin typeface="Impact" pitchFamily="34" charset="0"/>
              </a:rPr>
              <a:t>tough and strong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W"/>
            </a:pPr>
            <a:r>
              <a:rPr kumimoji="1" lang="en-US" altLang="zh-TW" sz="3200">
                <a:solidFill>
                  <a:srgbClr val="9933FF"/>
                </a:solidFill>
                <a:latin typeface="Impact" pitchFamily="34" charset="0"/>
              </a:rPr>
              <a:t>prevent dislocation of joint                            during movement</a:t>
            </a:r>
          </a:p>
        </p:txBody>
      </p:sp>
      <p:pic>
        <p:nvPicPr>
          <p:cNvPr id="75780" name="Picture 4" descr="F:\Pic13-14\13-31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23161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248400" y="2925763"/>
            <a:ext cx="2895600" cy="2179637"/>
            <a:chOff x="3936" y="1843"/>
            <a:chExt cx="1824" cy="1373"/>
          </a:xfrm>
        </p:grpSpPr>
        <p:sp>
          <p:nvSpPr>
            <p:cNvPr id="25615" name="Line 5"/>
            <p:cNvSpPr>
              <a:spLocks noChangeShapeType="1"/>
            </p:cNvSpPr>
            <p:nvPr/>
          </p:nvSpPr>
          <p:spPr bwMode="auto">
            <a:xfrm flipH="1">
              <a:off x="4176" y="2160"/>
              <a:ext cx="144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Line 6"/>
            <p:cNvSpPr>
              <a:spLocks noChangeShapeType="1"/>
            </p:cNvSpPr>
            <p:nvPr/>
          </p:nvSpPr>
          <p:spPr bwMode="auto">
            <a:xfrm>
              <a:off x="4320" y="220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Line 7"/>
            <p:cNvSpPr>
              <a:spLocks noChangeShapeType="1"/>
            </p:cNvSpPr>
            <p:nvPr/>
          </p:nvSpPr>
          <p:spPr bwMode="auto">
            <a:xfrm flipH="1">
              <a:off x="4032" y="2208"/>
              <a:ext cx="28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Text Box 8"/>
            <p:cNvSpPr txBox="1">
              <a:spLocks noChangeArrowheads="1"/>
            </p:cNvSpPr>
            <p:nvPr/>
          </p:nvSpPr>
          <p:spPr bwMode="auto">
            <a:xfrm>
              <a:off x="3936" y="1843"/>
              <a:ext cx="18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3200">
                  <a:solidFill>
                    <a:srgbClr val="FFFF00"/>
                  </a:solidFill>
                  <a:latin typeface="Impact" pitchFamily="34" charset="0"/>
                </a:rPr>
                <a:t>ligament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010400" y="3733800"/>
            <a:ext cx="2895600" cy="1066800"/>
            <a:chOff x="1296" y="1920"/>
            <a:chExt cx="1824" cy="672"/>
          </a:xfrm>
        </p:grpSpPr>
        <p:sp>
          <p:nvSpPr>
            <p:cNvPr id="25613" name="Line 11"/>
            <p:cNvSpPr>
              <a:spLocks noChangeShapeType="1"/>
            </p:cNvSpPr>
            <p:nvPr/>
          </p:nvSpPr>
          <p:spPr bwMode="auto">
            <a:xfrm flipV="1">
              <a:off x="1296" y="2112"/>
              <a:ext cx="528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2"/>
            <p:cNvSpPr txBox="1">
              <a:spLocks noChangeArrowheads="1"/>
            </p:cNvSpPr>
            <p:nvPr/>
          </p:nvSpPr>
          <p:spPr bwMode="auto">
            <a:xfrm>
              <a:off x="1824" y="1920"/>
              <a:ext cx="12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3200">
                  <a:solidFill>
                    <a:srgbClr val="009900"/>
                  </a:solidFill>
                  <a:latin typeface="Impact" pitchFamily="34" charset="0"/>
                </a:rPr>
                <a:t>pelvic girdle</a:t>
              </a:r>
              <a:endParaRPr lang="en-US" altLang="zh-TW">
                <a:solidFill>
                  <a:srgbClr val="0099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943600" y="6019800"/>
            <a:ext cx="1752600" cy="838200"/>
            <a:chOff x="3936" y="3792"/>
            <a:chExt cx="1104" cy="528"/>
          </a:xfrm>
        </p:grpSpPr>
        <p:sp>
          <p:nvSpPr>
            <p:cNvPr id="25611" name="Line 13"/>
            <p:cNvSpPr>
              <a:spLocks noChangeShapeType="1"/>
            </p:cNvSpPr>
            <p:nvPr/>
          </p:nvSpPr>
          <p:spPr bwMode="auto">
            <a:xfrm>
              <a:off x="3936" y="3792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Text Box 14"/>
            <p:cNvSpPr txBox="1">
              <a:spLocks noChangeArrowheads="1"/>
            </p:cNvSpPr>
            <p:nvPr/>
          </p:nvSpPr>
          <p:spPr bwMode="auto">
            <a:xfrm>
              <a:off x="4032" y="3955"/>
              <a:ext cx="10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3200">
                  <a:solidFill>
                    <a:srgbClr val="009900"/>
                  </a:solidFill>
                  <a:latin typeface="Impact" pitchFamily="34" charset="0"/>
                </a:rPr>
                <a:t>femur</a:t>
              </a:r>
            </a:p>
          </p:txBody>
        </p:sp>
      </p:grpSp>
      <p:sp>
        <p:nvSpPr>
          <p:cNvPr id="25608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AutoShape 1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0" y="12954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TW" sz="44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Structure of Synovial Joint</a:t>
            </a:r>
          </a:p>
        </p:txBody>
      </p:sp>
      <p:pic>
        <p:nvPicPr>
          <p:cNvPr id="76803" name="Picture 3" descr="F:\Pic13-14\13-32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3161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733800" y="3810000"/>
            <a:ext cx="1981200" cy="914400"/>
            <a:chOff x="2352" y="2400"/>
            <a:chExt cx="1248" cy="576"/>
          </a:xfrm>
        </p:grpSpPr>
        <p:sp>
          <p:nvSpPr>
            <p:cNvPr id="26645" name="Text Box 7"/>
            <p:cNvSpPr txBox="1">
              <a:spLocks noChangeArrowheads="1"/>
            </p:cNvSpPr>
            <p:nvPr/>
          </p:nvSpPr>
          <p:spPr bwMode="auto">
            <a:xfrm>
              <a:off x="2352" y="2400"/>
              <a:ext cx="11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660033"/>
                  </a:solidFill>
                  <a:latin typeface="Impact" pitchFamily="34" charset="0"/>
                </a:rPr>
                <a:t>ligaments</a:t>
              </a:r>
              <a:endParaRPr lang="en-US" altLang="zh-TW" sz="2800">
                <a:latin typeface="Impact" pitchFamily="34" charset="0"/>
              </a:endParaRPr>
            </a:p>
          </p:txBody>
        </p:sp>
        <p:sp>
          <p:nvSpPr>
            <p:cNvPr id="26646" name="Line 8"/>
            <p:cNvSpPr>
              <a:spLocks noChangeShapeType="1"/>
            </p:cNvSpPr>
            <p:nvPr/>
          </p:nvSpPr>
          <p:spPr bwMode="auto">
            <a:xfrm>
              <a:off x="2976" y="2688"/>
              <a:ext cx="62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648200" y="5943600"/>
            <a:ext cx="2133600" cy="777875"/>
            <a:chOff x="2928" y="3744"/>
            <a:chExt cx="1344" cy="490"/>
          </a:xfrm>
        </p:grpSpPr>
        <p:sp>
          <p:nvSpPr>
            <p:cNvPr id="26643" name="Text Box 11"/>
            <p:cNvSpPr txBox="1">
              <a:spLocks noChangeArrowheads="1"/>
            </p:cNvSpPr>
            <p:nvPr/>
          </p:nvSpPr>
          <p:spPr bwMode="auto">
            <a:xfrm>
              <a:off x="2928" y="3907"/>
              <a:ext cx="11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660033"/>
                  </a:solidFill>
                  <a:latin typeface="Impact" pitchFamily="34" charset="0"/>
                </a:rPr>
                <a:t>femur</a:t>
              </a:r>
              <a:endParaRPr lang="en-US" altLang="zh-TW" sz="2800">
                <a:latin typeface="Impact" pitchFamily="34" charset="0"/>
              </a:endParaRPr>
            </a:p>
          </p:txBody>
        </p:sp>
        <p:sp>
          <p:nvSpPr>
            <p:cNvPr id="26644" name="Line 12"/>
            <p:cNvSpPr>
              <a:spLocks noChangeShapeType="1"/>
            </p:cNvSpPr>
            <p:nvPr/>
          </p:nvSpPr>
          <p:spPr bwMode="auto">
            <a:xfrm flipV="1">
              <a:off x="3648" y="3744"/>
              <a:ext cx="62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962400" y="5029200"/>
            <a:ext cx="1600200" cy="823913"/>
            <a:chOff x="2496" y="3168"/>
            <a:chExt cx="1008" cy="519"/>
          </a:xfrm>
        </p:grpSpPr>
        <p:sp>
          <p:nvSpPr>
            <p:cNvPr id="26641" name="Line 14"/>
            <p:cNvSpPr>
              <a:spLocks noChangeShapeType="1"/>
            </p:cNvSpPr>
            <p:nvPr/>
          </p:nvSpPr>
          <p:spPr bwMode="auto">
            <a:xfrm flipH="1">
              <a:off x="3168" y="3168"/>
              <a:ext cx="33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Text Box 15"/>
            <p:cNvSpPr txBox="1">
              <a:spLocks noChangeArrowheads="1"/>
            </p:cNvSpPr>
            <p:nvPr/>
          </p:nvSpPr>
          <p:spPr bwMode="auto">
            <a:xfrm>
              <a:off x="2496" y="3360"/>
              <a:ext cx="10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3366"/>
                  </a:solidFill>
                  <a:latin typeface="Impact" pitchFamily="34" charset="0"/>
                </a:rPr>
                <a:t>cartilage</a:t>
              </a:r>
              <a:endParaRPr lang="en-US" altLang="zh-TW" sz="2800">
                <a:latin typeface="Impact" pitchFamily="34" charset="0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781800" y="3429000"/>
            <a:ext cx="2438400" cy="1219200"/>
            <a:chOff x="4272" y="2160"/>
            <a:chExt cx="1536" cy="768"/>
          </a:xfrm>
        </p:grpSpPr>
        <p:sp>
          <p:nvSpPr>
            <p:cNvPr id="26639" name="Line 17"/>
            <p:cNvSpPr>
              <a:spLocks noChangeShapeType="1"/>
            </p:cNvSpPr>
            <p:nvPr/>
          </p:nvSpPr>
          <p:spPr bwMode="auto">
            <a:xfrm flipV="1">
              <a:off x="4272" y="2496"/>
              <a:ext cx="62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Text Box 18"/>
            <p:cNvSpPr txBox="1">
              <a:spLocks noChangeArrowheads="1"/>
            </p:cNvSpPr>
            <p:nvPr/>
          </p:nvSpPr>
          <p:spPr bwMode="auto">
            <a:xfrm>
              <a:off x="4848" y="2160"/>
              <a:ext cx="96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800">
                  <a:solidFill>
                    <a:srgbClr val="003366"/>
                  </a:solidFill>
                  <a:latin typeface="Impact" pitchFamily="34" charset="0"/>
                </a:rPr>
                <a:t>synovial</a:t>
              </a:r>
              <a:r>
                <a:rPr lang="en-US" altLang="zh-TW" sz="2800">
                  <a:latin typeface="Impact" pitchFamily="34" charset="0"/>
                </a:rPr>
                <a:t> </a:t>
              </a:r>
              <a:r>
                <a:rPr lang="en-US" altLang="zh-TW" sz="2800">
                  <a:solidFill>
                    <a:srgbClr val="003366"/>
                  </a:solidFill>
                  <a:latin typeface="Impact" pitchFamily="34" charset="0"/>
                </a:rPr>
                <a:t>fluid</a:t>
              </a:r>
              <a:endParaRPr lang="en-US" altLang="zh-TW" sz="2800">
                <a:latin typeface="Impact" pitchFamily="34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934200" y="4724400"/>
            <a:ext cx="2286000" cy="1371600"/>
            <a:chOff x="4368" y="2976"/>
            <a:chExt cx="1440" cy="864"/>
          </a:xfrm>
        </p:grpSpPr>
        <p:sp>
          <p:nvSpPr>
            <p:cNvPr id="26637" name="Line 20"/>
            <p:cNvSpPr>
              <a:spLocks noChangeShapeType="1"/>
            </p:cNvSpPr>
            <p:nvPr/>
          </p:nvSpPr>
          <p:spPr bwMode="auto">
            <a:xfrm>
              <a:off x="4368" y="2976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Text Box 21"/>
            <p:cNvSpPr txBox="1">
              <a:spLocks noChangeArrowheads="1"/>
            </p:cNvSpPr>
            <p:nvPr/>
          </p:nvSpPr>
          <p:spPr bwMode="auto">
            <a:xfrm>
              <a:off x="4656" y="3244"/>
              <a:ext cx="115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800">
                  <a:solidFill>
                    <a:srgbClr val="660033"/>
                  </a:solidFill>
                  <a:latin typeface="Impact" pitchFamily="34" charset="0"/>
                </a:rPr>
                <a:t>synovial</a:t>
              </a:r>
              <a:r>
                <a:rPr lang="en-US" altLang="zh-TW" sz="2800">
                  <a:latin typeface="Impact" pitchFamily="34" charset="0"/>
                </a:rPr>
                <a:t> </a:t>
              </a:r>
              <a:r>
                <a:rPr lang="en-US" altLang="zh-TW" sz="2800">
                  <a:solidFill>
                    <a:srgbClr val="660033"/>
                  </a:solidFill>
                  <a:latin typeface="Impact" pitchFamily="34" charset="0"/>
                </a:rPr>
                <a:t>membrane</a:t>
              </a:r>
              <a:endParaRPr lang="en-US" altLang="zh-TW" sz="2800">
                <a:latin typeface="Impact" pitchFamily="34" charset="0"/>
              </a:endParaRPr>
            </a:p>
          </p:txBody>
        </p:sp>
      </p:grp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304800" y="2209800"/>
            <a:ext cx="77724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W"/>
            </a:pPr>
            <a:r>
              <a:rPr kumimoji="1" lang="en-US" altLang="zh-TW" sz="3200">
                <a:solidFill>
                  <a:srgbClr val="9933FF"/>
                </a:solidFill>
                <a:latin typeface="Impact" pitchFamily="34" charset="0"/>
              </a:rPr>
              <a:t>beneath ligament is synovial membrane which secretes synovial fluid into synovial cavity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W"/>
            </a:pPr>
            <a:r>
              <a:rPr kumimoji="1" lang="en-US" altLang="zh-TW" sz="3200">
                <a:solidFill>
                  <a:srgbClr val="9933FF"/>
                </a:solidFill>
                <a:latin typeface="Impact" pitchFamily="34" charset="0"/>
              </a:rPr>
              <a:t>synovial fluid serves                                                                       as lubricant so                                                                    movement of bones                                                          are friction-free</a:t>
            </a:r>
          </a:p>
        </p:txBody>
      </p:sp>
      <p:sp>
        <p:nvSpPr>
          <p:cNvPr id="26634" name="AutoShape 2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AutoShape 3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6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6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2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7086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W"/>
            </a:pPr>
            <a:r>
              <a:rPr kumimoji="1" lang="en-US" altLang="zh-TW" sz="3200">
                <a:solidFill>
                  <a:srgbClr val="9933FF"/>
                </a:solidFill>
                <a:latin typeface="Impact" pitchFamily="34" charset="0"/>
              </a:rPr>
              <a:t>ends of bones are covered with articular cartilage</a:t>
            </a:r>
          </a:p>
        </p:txBody>
      </p:sp>
      <p:sp>
        <p:nvSpPr>
          <p:cNvPr id="27651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81000" y="2209800"/>
            <a:ext cx="77724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W"/>
            </a:pPr>
            <a:r>
              <a:rPr kumimoji="1" lang="en-US" altLang="zh-TW" sz="3200">
                <a:solidFill>
                  <a:srgbClr val="9933FF"/>
                </a:solidFill>
                <a:latin typeface="Impact" pitchFamily="34" charset="0"/>
              </a:rPr>
              <a:t>it is softer and can act as shock-absorber to protect bones at the joint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W"/>
            </a:pPr>
            <a:r>
              <a:rPr kumimoji="1" lang="en-US" altLang="zh-TW" sz="3200">
                <a:solidFill>
                  <a:srgbClr val="9933FF"/>
                </a:solidFill>
                <a:latin typeface="Impact" pitchFamily="34" charset="0"/>
              </a:rPr>
              <a:t>it is also used to minimize friction between bones and to ensure bone surfaces will not be worn away when bones move against one another </a:t>
            </a:r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 autoUpdateAnimBg="0" advAuto="0"/>
      <p:bldP spid="77830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-76200" y="10668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TW" sz="44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Muscles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9248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T"/>
            </a:pPr>
            <a:r>
              <a:rPr kumimoji="1" lang="en-US" altLang="zh-TW" sz="3200">
                <a:solidFill>
                  <a:srgbClr val="0000FF"/>
                </a:solidFill>
                <a:latin typeface="Impact" pitchFamily="34" charset="0"/>
              </a:rPr>
              <a:t>muscles are attached to bone surface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T"/>
            </a:pPr>
            <a:r>
              <a:rPr kumimoji="1" lang="en-US" altLang="zh-TW" sz="3200">
                <a:solidFill>
                  <a:srgbClr val="0000FF"/>
                </a:solidFill>
                <a:latin typeface="Impact" pitchFamily="34" charset="0"/>
              </a:rPr>
              <a:t>bones in mammals are joined to form a lever system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T"/>
            </a:pPr>
            <a:r>
              <a:rPr kumimoji="1" lang="en-US" altLang="zh-TW" sz="3200">
                <a:solidFill>
                  <a:srgbClr val="0000FF"/>
                </a:solidFill>
                <a:latin typeface="Impact" pitchFamily="34" charset="0"/>
              </a:rPr>
              <a:t>force in a lever comes from muscle contraction which energy results from respiration but energy does not require when muscle relaxes </a:t>
            </a:r>
          </a:p>
        </p:txBody>
      </p:sp>
      <p:sp>
        <p:nvSpPr>
          <p:cNvPr id="2867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52400" y="1295400"/>
            <a:ext cx="647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T"/>
            </a:pPr>
            <a:r>
              <a:rPr kumimoji="1" lang="en-US" altLang="zh-TW" sz="3200">
                <a:solidFill>
                  <a:srgbClr val="669900"/>
                </a:solidFill>
                <a:latin typeface="Impact" pitchFamily="34" charset="0"/>
              </a:rPr>
              <a:t>skeletal muscle:</a:t>
            </a:r>
          </a:p>
        </p:txBody>
      </p:sp>
      <p:pic>
        <p:nvPicPr>
          <p:cNvPr id="79886" name="Picture 14" descr="C:\My Documents\Diagrams &amp; Photos (1713)\Diagrams (Teaching) (1444)\F3-7 Diagrams\Support (44)\Striated Muscle-1 (fromAH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971800"/>
            <a:ext cx="28098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791200" y="3429000"/>
            <a:ext cx="2590800" cy="3124200"/>
            <a:chOff x="3840" y="2160"/>
            <a:chExt cx="1632" cy="1968"/>
          </a:xfrm>
        </p:grpSpPr>
        <p:sp>
          <p:nvSpPr>
            <p:cNvPr id="29705" name="Line 17"/>
            <p:cNvSpPr>
              <a:spLocks noChangeShapeType="1"/>
            </p:cNvSpPr>
            <p:nvPr/>
          </p:nvSpPr>
          <p:spPr bwMode="auto">
            <a:xfrm flipV="1">
              <a:off x="4704" y="2160"/>
              <a:ext cx="288" cy="1344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Text Box 19"/>
            <p:cNvSpPr txBox="1">
              <a:spLocks noChangeArrowheads="1"/>
            </p:cNvSpPr>
            <p:nvPr/>
          </p:nvSpPr>
          <p:spPr bwMode="auto">
            <a:xfrm>
              <a:off x="3840" y="3456"/>
              <a:ext cx="163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TW" sz="3200">
                  <a:solidFill>
                    <a:srgbClr val="FF3399"/>
                  </a:solidFill>
                  <a:latin typeface="Impact" pitchFamily="34" charset="0"/>
                </a:rPr>
                <a:t>skeletal muscle</a:t>
              </a:r>
              <a:endParaRPr kumimoji="1" lang="en-US" altLang="zh-TW" sz="3200">
                <a:latin typeface="Impact" pitchFamily="34" charset="0"/>
              </a:endParaRPr>
            </a:p>
          </p:txBody>
        </p:sp>
      </p:grpSp>
      <p:sp>
        <p:nvSpPr>
          <p:cNvPr id="29701" name="AutoShape 2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AutoShape 2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Text Box 24"/>
          <p:cNvSpPr txBox="1">
            <a:spLocks noChangeArrowheads="1"/>
          </p:cNvSpPr>
          <p:nvPr/>
        </p:nvSpPr>
        <p:spPr bwMode="auto">
          <a:xfrm>
            <a:off x="685800" y="2025650"/>
            <a:ext cx="64770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None/>
            </a:pPr>
            <a:r>
              <a:rPr kumimoji="1" lang="zh-TW" altLang="zh-TW" sz="3200">
                <a:solidFill>
                  <a:srgbClr val="669900"/>
                </a:solidFill>
                <a:latin typeface="Impact" pitchFamily="34" charset="0"/>
              </a:rPr>
              <a:t>- </a:t>
            </a:r>
            <a:r>
              <a:rPr kumimoji="1" lang="en-US" altLang="zh-TW" sz="3200">
                <a:solidFill>
                  <a:srgbClr val="669900"/>
                </a:solidFill>
                <a:latin typeface="Impact" pitchFamily="34" charset="0"/>
              </a:rPr>
              <a:t>muscles attached to bone surface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None/>
            </a:pPr>
            <a:r>
              <a:rPr kumimoji="1" lang="en-US" altLang="zh-TW" sz="3200">
                <a:solidFill>
                  <a:srgbClr val="669900"/>
                </a:solidFill>
                <a:latin typeface="Impact" pitchFamily="34" charset="0"/>
              </a:rPr>
              <a:t>- voluntary, under conscious                control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None/>
            </a:pPr>
            <a:r>
              <a:rPr kumimoji="1" lang="en-US" altLang="zh-TW" sz="3200">
                <a:solidFill>
                  <a:srgbClr val="669900"/>
                </a:solidFill>
                <a:latin typeface="Impact" pitchFamily="34" charset="0"/>
              </a:rPr>
              <a:t>- gives powerful contraction and              become thicker and shorter                      so movement of bones results</a:t>
            </a:r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build="p" autoUpdateAnimBg="0" advAuto="0"/>
      <p:bldP spid="79896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026"/>
          <p:cNvSpPr txBox="1">
            <a:spLocks noChangeArrowheads="1"/>
          </p:cNvSpPr>
          <p:nvPr/>
        </p:nvSpPr>
        <p:spPr bwMode="auto">
          <a:xfrm>
            <a:off x="152400" y="4784725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T"/>
            </a:pPr>
            <a:r>
              <a:rPr kumimoji="1" lang="en-US" altLang="zh-TW" sz="3200">
                <a:solidFill>
                  <a:srgbClr val="FF6600"/>
                </a:solidFill>
                <a:latin typeface="Impact" pitchFamily="34" charset="0"/>
              </a:rPr>
              <a:t>muscle contract</a:t>
            </a:r>
          </a:p>
        </p:txBody>
      </p:sp>
      <p:grpSp>
        <p:nvGrpSpPr>
          <p:cNvPr id="2" name="Group 1041"/>
          <p:cNvGrpSpPr>
            <a:grpSpLocks/>
          </p:cNvGrpSpPr>
          <p:nvPr/>
        </p:nvGrpSpPr>
        <p:grpSpPr bwMode="auto">
          <a:xfrm>
            <a:off x="762000" y="5394325"/>
            <a:ext cx="3581400" cy="1158875"/>
            <a:chOff x="480" y="3302"/>
            <a:chExt cx="2256" cy="730"/>
          </a:xfrm>
        </p:grpSpPr>
        <p:sp>
          <p:nvSpPr>
            <p:cNvPr id="30738" name="Text Box 1028"/>
            <p:cNvSpPr txBox="1">
              <a:spLocks noChangeArrowheads="1"/>
            </p:cNvSpPr>
            <p:nvPr/>
          </p:nvSpPr>
          <p:spPr bwMode="auto">
            <a:xfrm>
              <a:off x="480" y="3590"/>
              <a:ext cx="225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71500" indent="-571500"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25000"/>
                </a:spcBef>
                <a:buSzPct val="95000"/>
                <a:buFont typeface="Wingdings" pitchFamily="2" charset="2"/>
                <a:buNone/>
              </a:pPr>
              <a:r>
                <a:rPr kumimoji="1" lang="en-US" altLang="zh-TW" sz="3200">
                  <a:solidFill>
                    <a:srgbClr val="FF6600"/>
                  </a:solidFill>
                  <a:latin typeface="Impact" pitchFamily="34" charset="0"/>
                </a:rPr>
                <a:t>muscle tone</a:t>
              </a:r>
            </a:p>
          </p:txBody>
        </p:sp>
        <p:sp>
          <p:nvSpPr>
            <p:cNvPr id="30739" name="Line 1029"/>
            <p:cNvSpPr>
              <a:spLocks noChangeShapeType="1"/>
            </p:cNvSpPr>
            <p:nvPr/>
          </p:nvSpPr>
          <p:spPr bwMode="auto">
            <a:xfrm>
              <a:off x="1296" y="3302"/>
              <a:ext cx="0" cy="432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30"/>
          <p:cNvGrpSpPr>
            <a:grpSpLocks/>
          </p:cNvGrpSpPr>
          <p:nvPr/>
        </p:nvGrpSpPr>
        <p:grpSpPr bwMode="auto">
          <a:xfrm>
            <a:off x="3124200" y="5851525"/>
            <a:ext cx="5105400" cy="701675"/>
            <a:chOff x="1872" y="3936"/>
            <a:chExt cx="3216" cy="442"/>
          </a:xfrm>
        </p:grpSpPr>
        <p:sp>
          <p:nvSpPr>
            <p:cNvPr id="30736" name="Text Box 1031"/>
            <p:cNvSpPr txBox="1">
              <a:spLocks noChangeArrowheads="1"/>
            </p:cNvSpPr>
            <p:nvPr/>
          </p:nvSpPr>
          <p:spPr bwMode="auto">
            <a:xfrm>
              <a:off x="2592" y="3936"/>
              <a:ext cx="249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666750" algn="l"/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tabLst>
                  <a:tab pos="666750" algn="l"/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tabLst>
                  <a:tab pos="666750" algn="l"/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tabLst>
                  <a:tab pos="666750" algn="l"/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tabLst>
                  <a:tab pos="666750" algn="l"/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6750" algn="l"/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6750" algn="l"/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6750" algn="l"/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6750" algn="l"/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spcBef>
                  <a:spcPct val="25000"/>
                </a:spcBef>
                <a:buSzPct val="95000"/>
                <a:buFont typeface="Wingdings" pitchFamily="2" charset="2"/>
                <a:buNone/>
              </a:pPr>
              <a:r>
                <a:rPr kumimoji="1" lang="en-US" altLang="zh-TW" sz="3200">
                  <a:solidFill>
                    <a:srgbClr val="FF6600"/>
                  </a:solidFill>
                  <a:latin typeface="Impact" pitchFamily="34" charset="0"/>
                </a:rPr>
                <a:t>body in fixed position</a:t>
              </a:r>
            </a:p>
          </p:txBody>
        </p:sp>
        <p:sp>
          <p:nvSpPr>
            <p:cNvPr id="30737" name="Line 1032"/>
            <p:cNvSpPr>
              <a:spLocks noChangeShapeType="1"/>
            </p:cNvSpPr>
            <p:nvPr/>
          </p:nvSpPr>
          <p:spPr bwMode="auto">
            <a:xfrm>
              <a:off x="1872" y="4176"/>
              <a:ext cx="720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42"/>
          <p:cNvGrpSpPr>
            <a:grpSpLocks/>
          </p:cNvGrpSpPr>
          <p:nvPr/>
        </p:nvGrpSpPr>
        <p:grpSpPr bwMode="auto">
          <a:xfrm>
            <a:off x="5029200" y="4708525"/>
            <a:ext cx="3581400" cy="1371600"/>
            <a:chOff x="3312" y="2870"/>
            <a:chExt cx="2256" cy="864"/>
          </a:xfrm>
        </p:grpSpPr>
        <p:sp>
          <p:nvSpPr>
            <p:cNvPr id="30734" name="Text Box 1034"/>
            <p:cNvSpPr txBox="1">
              <a:spLocks noChangeArrowheads="1"/>
            </p:cNvSpPr>
            <p:nvPr/>
          </p:nvSpPr>
          <p:spPr bwMode="auto">
            <a:xfrm>
              <a:off x="3312" y="2870"/>
              <a:ext cx="225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71500" indent="-571500"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3048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25000"/>
                </a:spcBef>
                <a:buSzPct val="95000"/>
                <a:buFont typeface="Wingdings" pitchFamily="2" charset="2"/>
                <a:buNone/>
              </a:pPr>
              <a:r>
                <a:rPr kumimoji="1" lang="en-US" altLang="zh-TW" sz="3200">
                  <a:solidFill>
                    <a:srgbClr val="FF6600"/>
                  </a:solidFill>
                  <a:latin typeface="Impact" pitchFamily="34" charset="0"/>
                </a:rPr>
                <a:t>keep posture</a:t>
              </a:r>
            </a:p>
          </p:txBody>
        </p:sp>
        <p:sp>
          <p:nvSpPr>
            <p:cNvPr id="30735" name="Line 1035"/>
            <p:cNvSpPr>
              <a:spLocks noChangeShapeType="1"/>
            </p:cNvSpPr>
            <p:nvPr/>
          </p:nvSpPr>
          <p:spPr bwMode="auto">
            <a:xfrm>
              <a:off x="4032" y="3302"/>
              <a:ext cx="0" cy="432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04" name="Text Box 1036"/>
          <p:cNvSpPr txBox="1">
            <a:spLocks noChangeArrowheads="1"/>
          </p:cNvSpPr>
          <p:nvPr/>
        </p:nvSpPr>
        <p:spPr bwMode="auto">
          <a:xfrm>
            <a:off x="533400" y="914400"/>
            <a:ext cx="5791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None/>
            </a:pPr>
            <a:r>
              <a:rPr kumimoji="1" lang="zh-TW" altLang="zh-TW" sz="3200">
                <a:solidFill>
                  <a:srgbClr val="669900"/>
                </a:solidFill>
                <a:latin typeface="Impact" pitchFamily="34" charset="0"/>
              </a:rPr>
              <a:t>   - </a:t>
            </a:r>
            <a:r>
              <a:rPr kumimoji="1" lang="en-US" altLang="zh-TW" sz="3200">
                <a:solidFill>
                  <a:srgbClr val="669900"/>
                </a:solidFill>
                <a:latin typeface="Impact" pitchFamily="34" charset="0"/>
              </a:rPr>
              <a:t>fatigue results when it contracts too long, as lactic acid  accumulated in muscle cells due to anaerobic respiration</a:t>
            </a:r>
          </a:p>
        </p:txBody>
      </p:sp>
      <p:pic>
        <p:nvPicPr>
          <p:cNvPr id="85005" name="Picture 1037" descr="C:\My Documents\Diagrams &amp; Photos (1713)\Diagrams (Teaching) (1444)\F3-7 Diagrams\Support (44)\skeletal mus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895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44"/>
          <p:cNvGrpSpPr>
            <a:grpSpLocks/>
          </p:cNvGrpSpPr>
          <p:nvPr/>
        </p:nvGrpSpPr>
        <p:grpSpPr bwMode="auto">
          <a:xfrm>
            <a:off x="5410200" y="3124200"/>
            <a:ext cx="2819400" cy="1600200"/>
            <a:chOff x="3408" y="1968"/>
            <a:chExt cx="1776" cy="1008"/>
          </a:xfrm>
        </p:grpSpPr>
        <p:sp>
          <p:nvSpPr>
            <p:cNvPr id="30732" name="Line 1038"/>
            <p:cNvSpPr>
              <a:spLocks noChangeShapeType="1"/>
            </p:cNvSpPr>
            <p:nvPr/>
          </p:nvSpPr>
          <p:spPr bwMode="auto">
            <a:xfrm flipV="1">
              <a:off x="4416" y="1968"/>
              <a:ext cx="336" cy="384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Text Box 1039"/>
            <p:cNvSpPr txBox="1">
              <a:spLocks noChangeArrowheads="1"/>
            </p:cNvSpPr>
            <p:nvPr/>
          </p:nvSpPr>
          <p:spPr bwMode="auto">
            <a:xfrm>
              <a:off x="3408" y="2304"/>
              <a:ext cx="177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TW" sz="3200">
                  <a:solidFill>
                    <a:srgbClr val="6666FF"/>
                  </a:solidFill>
                  <a:latin typeface="Impact" pitchFamily="34" charset="0"/>
                </a:rPr>
                <a:t>skeletal muscle</a:t>
              </a:r>
            </a:p>
          </p:txBody>
        </p:sp>
      </p:grpSp>
      <p:sp>
        <p:nvSpPr>
          <p:cNvPr id="30729" name="AutoShape 104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AutoShape 104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AutoShape 104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  <p:bldP spid="85004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TW" sz="44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Muscles and Skeleton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04800" y="1690688"/>
            <a:ext cx="84582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Ø"/>
            </a:pPr>
            <a:r>
              <a:rPr kumimoji="1" lang="en-US" altLang="zh-TW" sz="3200">
                <a:solidFill>
                  <a:srgbClr val="FF3399"/>
                </a:solidFill>
                <a:latin typeface="Impact" pitchFamily="34" charset="0"/>
              </a:rPr>
              <a:t>muscles are attached to skeleton by tendon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Ø"/>
            </a:pPr>
            <a:r>
              <a:rPr kumimoji="1" lang="en-US" altLang="zh-TW" sz="3200">
                <a:solidFill>
                  <a:srgbClr val="FF3399"/>
                </a:solidFill>
                <a:latin typeface="Impact" pitchFamily="34" charset="0"/>
              </a:rPr>
              <a:t>tendons are tough connective tissue, collagen </a:t>
            </a:r>
          </a:p>
        </p:txBody>
      </p:sp>
      <p:pic>
        <p:nvPicPr>
          <p:cNvPr id="80902" name="Picture 6" descr="F:\Pic13-14\13-36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2124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 descr="C:\My Documents\Diagrams &amp; Photos (1713)\Diagrams (Teaching) (1444)\F3-7 Diagrams\Support (44)\bicep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20383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90800" y="3505200"/>
            <a:ext cx="4572000" cy="1371600"/>
            <a:chOff x="1632" y="2112"/>
            <a:chExt cx="2736" cy="864"/>
          </a:xfrm>
        </p:grpSpPr>
        <p:sp>
          <p:nvSpPr>
            <p:cNvPr id="31759" name="Line 10"/>
            <p:cNvSpPr>
              <a:spLocks noChangeShapeType="1"/>
            </p:cNvSpPr>
            <p:nvPr/>
          </p:nvSpPr>
          <p:spPr bwMode="auto">
            <a:xfrm flipV="1">
              <a:off x="1632" y="2304"/>
              <a:ext cx="672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Text Box 11"/>
            <p:cNvSpPr txBox="1">
              <a:spLocks noChangeArrowheads="1"/>
            </p:cNvSpPr>
            <p:nvPr/>
          </p:nvSpPr>
          <p:spPr bwMode="auto">
            <a:xfrm>
              <a:off x="2304" y="2112"/>
              <a:ext cx="8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3200">
                  <a:solidFill>
                    <a:srgbClr val="006600"/>
                  </a:solidFill>
                  <a:latin typeface="Impact" pitchFamily="34" charset="0"/>
                </a:rPr>
                <a:t>muscle</a:t>
              </a:r>
              <a:endParaRPr lang="en-US" altLang="zh-TW" sz="3200">
                <a:latin typeface="Impact" pitchFamily="34" charset="0"/>
              </a:endParaRPr>
            </a:p>
          </p:txBody>
        </p:sp>
        <p:sp>
          <p:nvSpPr>
            <p:cNvPr id="31761" name="Line 12"/>
            <p:cNvSpPr>
              <a:spLocks noChangeShapeType="1"/>
            </p:cNvSpPr>
            <p:nvPr/>
          </p:nvSpPr>
          <p:spPr bwMode="auto">
            <a:xfrm>
              <a:off x="3216" y="2352"/>
              <a:ext cx="1152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209800" y="4724400"/>
            <a:ext cx="4267200" cy="990600"/>
            <a:chOff x="1392" y="2880"/>
            <a:chExt cx="2688" cy="624"/>
          </a:xfrm>
        </p:grpSpPr>
        <p:sp>
          <p:nvSpPr>
            <p:cNvPr id="31755" name="Line 15"/>
            <p:cNvSpPr>
              <a:spLocks noChangeShapeType="1"/>
            </p:cNvSpPr>
            <p:nvPr/>
          </p:nvSpPr>
          <p:spPr bwMode="auto">
            <a:xfrm flipV="1">
              <a:off x="1392" y="3072"/>
              <a:ext cx="86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Line 16"/>
            <p:cNvSpPr>
              <a:spLocks noChangeShapeType="1"/>
            </p:cNvSpPr>
            <p:nvPr/>
          </p:nvSpPr>
          <p:spPr bwMode="auto">
            <a:xfrm flipH="1">
              <a:off x="1824" y="3120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Text Box 17"/>
            <p:cNvSpPr txBox="1">
              <a:spLocks noChangeArrowheads="1"/>
            </p:cNvSpPr>
            <p:nvPr/>
          </p:nvSpPr>
          <p:spPr bwMode="auto">
            <a:xfrm>
              <a:off x="2256" y="2880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3200">
                  <a:solidFill>
                    <a:srgbClr val="CC0000"/>
                  </a:solidFill>
                  <a:latin typeface="Impact" pitchFamily="34" charset="0"/>
                </a:rPr>
                <a:t>tendons</a:t>
              </a:r>
              <a:endParaRPr lang="en-US" altLang="zh-TW" sz="3200">
                <a:latin typeface="Impact" pitchFamily="34" charset="0"/>
              </a:endParaRPr>
            </a:p>
          </p:txBody>
        </p:sp>
        <p:sp>
          <p:nvSpPr>
            <p:cNvPr id="31758" name="Line 18"/>
            <p:cNvSpPr>
              <a:spLocks noChangeShapeType="1"/>
            </p:cNvSpPr>
            <p:nvPr/>
          </p:nvSpPr>
          <p:spPr bwMode="auto">
            <a:xfrm>
              <a:off x="3216" y="3120"/>
              <a:ext cx="86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2" name="AutoShape 2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AutoShape 2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808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8077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{"/>
              <a:tabLst>
                <a:tab pos="476250" algn="l"/>
              </a:tabLst>
              <a:defRPr/>
            </a:pPr>
            <a:r>
              <a:rPr kumimoji="1" lang="en-US" altLang="zh-TW" sz="3200">
                <a:solidFill>
                  <a:srgbClr val="339933"/>
                </a:solidFill>
                <a:latin typeface="Impact" pitchFamily="34" charset="0"/>
              </a:rPr>
              <a:t>support is more important to terrestrial animals since they are under the influence of gravity, without support, they will collapse</a:t>
            </a:r>
            <a:endParaRPr kumimoji="1" lang="en-US" altLang="zh-TW" sz="440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6147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28600" y="3124200"/>
            <a:ext cx="89154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{"/>
              <a:tabLst>
                <a:tab pos="476250" algn="l"/>
              </a:tabLst>
              <a:defRPr/>
            </a:pPr>
            <a:r>
              <a:rPr kumimoji="1" lang="en-US" altLang="zh-TW" sz="3200" u="sng">
                <a:solidFill>
                  <a:srgbClr val="339933"/>
                </a:solidFill>
                <a:latin typeface="Impact" pitchFamily="34" charset="0"/>
              </a:rPr>
              <a:t>ALL </a:t>
            </a:r>
            <a:r>
              <a:rPr kumimoji="1" lang="en-US" altLang="zh-TW" sz="3200">
                <a:solidFill>
                  <a:srgbClr val="339933"/>
                </a:solidFill>
                <a:latin typeface="Impact" pitchFamily="34" charset="0"/>
              </a:rPr>
              <a:t>vertebrates have an endoskeleton which means their bones are inside the body</a:t>
            </a:r>
          </a:p>
          <a:p>
            <a:pPr marL="476250" indent="-476250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{"/>
              <a:tabLst>
                <a:tab pos="476250" algn="l"/>
              </a:tabLst>
              <a:defRPr/>
            </a:pPr>
            <a:r>
              <a:rPr kumimoji="1" lang="en-US" altLang="zh-TW" sz="3200">
                <a:solidFill>
                  <a:srgbClr val="339933"/>
                </a:solidFill>
                <a:latin typeface="Impact" pitchFamily="34" charset="0"/>
              </a:rPr>
              <a:t>the bones form a supporting framework which offers a firm base for muscle attachment</a:t>
            </a:r>
            <a:endParaRPr kumimoji="1" lang="en-US" altLang="zh-TW" sz="440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 advAuto="0"/>
      <p:bldP spid="5632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Ø"/>
            </a:pPr>
            <a:r>
              <a:rPr kumimoji="1" lang="en-US" altLang="zh-TW" sz="3200">
                <a:solidFill>
                  <a:srgbClr val="FF3399"/>
                </a:solidFill>
                <a:latin typeface="Impact" pitchFamily="34" charset="0"/>
              </a:rPr>
              <a:t>begins inside bone and penetrates deep into muscle</a:t>
            </a:r>
          </a:p>
        </p:txBody>
      </p:sp>
      <p:sp>
        <p:nvSpPr>
          <p:cNvPr id="32771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57200" y="2895600"/>
            <a:ext cx="84582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Ø"/>
            </a:pPr>
            <a:r>
              <a:rPr kumimoji="1" lang="en-US" altLang="zh-TW" sz="3200">
                <a:solidFill>
                  <a:srgbClr val="FF3399"/>
                </a:solidFill>
                <a:latin typeface="Impact" pitchFamily="34" charset="0"/>
              </a:rPr>
              <a:t>cannot stretch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Ø"/>
            </a:pPr>
            <a:r>
              <a:rPr kumimoji="1" lang="en-US" altLang="zh-TW" sz="3200">
                <a:solidFill>
                  <a:srgbClr val="FF3399"/>
                </a:solidFill>
                <a:latin typeface="Impact" pitchFamily="34" charset="0"/>
              </a:rPr>
              <a:t>insertion is the end of muscle attached to a movable bone during muscle contraction while origin is the end attached to a fixed bone during muscle contraction</a:t>
            </a:r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 autoUpdateAnimBg="0" advAuto="0"/>
      <p:bldP spid="9216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1" name="Rectangle 1041"/>
          <p:cNvSpPr>
            <a:spLocks noChangeArrowheads="1"/>
          </p:cNvSpPr>
          <p:nvPr/>
        </p:nvSpPr>
        <p:spPr bwMode="auto">
          <a:xfrm>
            <a:off x="-685800" y="1143000"/>
            <a:ext cx="8305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1" lang="en-US" altLang="zh-TW"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How is movement achieved?</a:t>
            </a:r>
            <a:br>
              <a:rPr kumimoji="1" lang="en-US" altLang="zh-TW"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r>
              <a:rPr kumimoji="1" lang="en-US" altLang="zh-TW"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Movement of Forearm</a:t>
            </a:r>
            <a:endParaRPr kumimoji="1" lang="en-US" altLang="zh-TW" sz="400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82962" name="Text Box 1042"/>
          <p:cNvSpPr txBox="1">
            <a:spLocks noChangeArrowheads="1"/>
          </p:cNvSpPr>
          <p:nvPr/>
        </p:nvSpPr>
        <p:spPr bwMode="auto">
          <a:xfrm>
            <a:off x="381000" y="2514600"/>
            <a:ext cx="67056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105000"/>
              <a:buFont typeface="Wingdings" pitchFamily="2" charset="2"/>
              <a:buChar char="¶"/>
            </a:pPr>
            <a:r>
              <a:rPr kumimoji="1" lang="en-US" altLang="zh-TW" sz="3200">
                <a:solidFill>
                  <a:srgbClr val="006600"/>
                </a:solidFill>
                <a:latin typeface="Impact" pitchFamily="34" charset="0"/>
              </a:rPr>
              <a:t>biceps and triceps are involved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105000"/>
              <a:buFont typeface="Wingdings" pitchFamily="2" charset="2"/>
              <a:buChar char="¶"/>
            </a:pPr>
            <a:r>
              <a:rPr kumimoji="1" lang="en-US" altLang="zh-TW" sz="3200">
                <a:solidFill>
                  <a:srgbClr val="006600"/>
                </a:solidFill>
                <a:latin typeface="Impact" pitchFamily="34" charset="0"/>
              </a:rPr>
              <a:t>forearm bends when                                  biceps contracts and                              triceps relaxes and it                         straightens when their                               roles exchanged</a:t>
            </a:r>
          </a:p>
        </p:txBody>
      </p:sp>
      <p:pic>
        <p:nvPicPr>
          <p:cNvPr id="82963" name="Picture 1043" descr="F:\Pic13-14\13-37B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1657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4" name="Picture 1044" descr="F:\Pic13-14\13-37C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1479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59"/>
          <p:cNvGrpSpPr>
            <a:grpSpLocks/>
          </p:cNvGrpSpPr>
          <p:nvPr/>
        </p:nvGrpSpPr>
        <p:grpSpPr bwMode="auto">
          <a:xfrm>
            <a:off x="5257800" y="4449763"/>
            <a:ext cx="3505200" cy="655637"/>
            <a:chOff x="3312" y="2803"/>
            <a:chExt cx="2208" cy="413"/>
          </a:xfrm>
        </p:grpSpPr>
        <p:sp>
          <p:nvSpPr>
            <p:cNvPr id="33813" name="Line 1046"/>
            <p:cNvSpPr>
              <a:spLocks noChangeShapeType="1"/>
            </p:cNvSpPr>
            <p:nvPr/>
          </p:nvSpPr>
          <p:spPr bwMode="auto">
            <a:xfrm flipV="1">
              <a:off x="3312" y="3020"/>
              <a:ext cx="432" cy="1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Text Box 1047"/>
            <p:cNvSpPr txBox="1">
              <a:spLocks noChangeArrowheads="1"/>
            </p:cNvSpPr>
            <p:nvPr/>
          </p:nvSpPr>
          <p:spPr bwMode="auto">
            <a:xfrm>
              <a:off x="3792" y="2803"/>
              <a:ext cx="17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3200">
                  <a:solidFill>
                    <a:srgbClr val="FF0066"/>
                  </a:solidFill>
                  <a:latin typeface="Impact" pitchFamily="34" charset="0"/>
                </a:rPr>
                <a:t>triceps relaxes</a:t>
              </a:r>
            </a:p>
          </p:txBody>
        </p:sp>
      </p:grpSp>
      <p:grpSp>
        <p:nvGrpSpPr>
          <p:cNvPr id="3" name="Group 1060"/>
          <p:cNvGrpSpPr>
            <a:grpSpLocks/>
          </p:cNvGrpSpPr>
          <p:nvPr/>
        </p:nvGrpSpPr>
        <p:grpSpPr bwMode="auto">
          <a:xfrm>
            <a:off x="5486400" y="5105400"/>
            <a:ext cx="2819400" cy="1143000"/>
            <a:chOff x="3456" y="3216"/>
            <a:chExt cx="1776" cy="720"/>
          </a:xfrm>
        </p:grpSpPr>
        <p:sp>
          <p:nvSpPr>
            <p:cNvPr id="33811" name="Line 1049"/>
            <p:cNvSpPr>
              <a:spLocks noChangeShapeType="1"/>
            </p:cNvSpPr>
            <p:nvPr/>
          </p:nvSpPr>
          <p:spPr bwMode="auto">
            <a:xfrm>
              <a:off x="3456" y="321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Text Box 1050"/>
            <p:cNvSpPr txBox="1">
              <a:spLocks noChangeArrowheads="1"/>
            </p:cNvSpPr>
            <p:nvPr/>
          </p:nvSpPr>
          <p:spPr bwMode="auto">
            <a:xfrm>
              <a:off x="3888" y="3264"/>
              <a:ext cx="134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3200">
                  <a:solidFill>
                    <a:srgbClr val="003366"/>
                  </a:solidFill>
                  <a:latin typeface="Impact" pitchFamily="34" charset="0"/>
                </a:rPr>
                <a:t>biceps contracts </a:t>
              </a:r>
            </a:p>
          </p:txBody>
        </p:sp>
      </p:grpSp>
      <p:grpSp>
        <p:nvGrpSpPr>
          <p:cNvPr id="4" name="Group 1063"/>
          <p:cNvGrpSpPr>
            <a:grpSpLocks/>
          </p:cNvGrpSpPr>
          <p:nvPr/>
        </p:nvGrpSpPr>
        <p:grpSpPr bwMode="auto">
          <a:xfrm>
            <a:off x="6705600" y="1600200"/>
            <a:ext cx="2519363" cy="1066800"/>
            <a:chOff x="4224" y="1008"/>
            <a:chExt cx="1587" cy="672"/>
          </a:xfrm>
        </p:grpSpPr>
        <p:sp>
          <p:nvSpPr>
            <p:cNvPr id="33809" name="Line 1052"/>
            <p:cNvSpPr>
              <a:spLocks noChangeShapeType="1"/>
            </p:cNvSpPr>
            <p:nvPr/>
          </p:nvSpPr>
          <p:spPr bwMode="auto">
            <a:xfrm flipV="1">
              <a:off x="4224" y="1344"/>
              <a:ext cx="63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Text Box 1053"/>
            <p:cNvSpPr txBox="1">
              <a:spLocks noChangeArrowheads="1"/>
            </p:cNvSpPr>
            <p:nvPr/>
          </p:nvSpPr>
          <p:spPr bwMode="auto">
            <a:xfrm>
              <a:off x="4608" y="1008"/>
              <a:ext cx="120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3200">
                  <a:solidFill>
                    <a:srgbClr val="FF0066"/>
                  </a:solidFill>
                  <a:latin typeface="Impact" pitchFamily="34" charset="0"/>
                </a:rPr>
                <a:t>triceps contracts</a:t>
              </a:r>
            </a:p>
          </p:txBody>
        </p:sp>
      </p:grpSp>
      <p:grpSp>
        <p:nvGrpSpPr>
          <p:cNvPr id="5" name="Group 1062"/>
          <p:cNvGrpSpPr>
            <a:grpSpLocks/>
          </p:cNvGrpSpPr>
          <p:nvPr/>
        </p:nvGrpSpPr>
        <p:grpSpPr bwMode="auto">
          <a:xfrm>
            <a:off x="7086600" y="2514600"/>
            <a:ext cx="2128838" cy="1143000"/>
            <a:chOff x="4464" y="1584"/>
            <a:chExt cx="1341" cy="720"/>
          </a:xfrm>
        </p:grpSpPr>
        <p:sp>
          <p:nvSpPr>
            <p:cNvPr id="33807" name="Line 1055"/>
            <p:cNvSpPr>
              <a:spLocks noChangeShapeType="1"/>
            </p:cNvSpPr>
            <p:nvPr/>
          </p:nvSpPr>
          <p:spPr bwMode="auto">
            <a:xfrm>
              <a:off x="4464" y="1584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Text Box 1056"/>
            <p:cNvSpPr txBox="1">
              <a:spLocks noChangeArrowheads="1"/>
            </p:cNvSpPr>
            <p:nvPr/>
          </p:nvSpPr>
          <p:spPr bwMode="auto">
            <a:xfrm>
              <a:off x="4608" y="1632"/>
              <a:ext cx="1197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3200">
                  <a:solidFill>
                    <a:srgbClr val="003366"/>
                  </a:solidFill>
                  <a:latin typeface="Impact" pitchFamily="34" charset="0"/>
                </a:rPr>
                <a:t>biceps relaxes </a:t>
              </a:r>
            </a:p>
          </p:txBody>
        </p:sp>
      </p:grpSp>
      <p:sp>
        <p:nvSpPr>
          <p:cNvPr id="82977" name="Text Box 1057"/>
          <p:cNvSpPr txBox="1">
            <a:spLocks noChangeArrowheads="1"/>
          </p:cNvSpPr>
          <p:nvPr/>
        </p:nvSpPr>
        <p:spPr bwMode="auto">
          <a:xfrm>
            <a:off x="4648200" y="6334125"/>
            <a:ext cx="2036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3200">
                <a:solidFill>
                  <a:srgbClr val="660066"/>
                </a:solidFill>
                <a:latin typeface="Impact" pitchFamily="34" charset="0"/>
              </a:rPr>
              <a:t>limb</a:t>
            </a:r>
            <a:r>
              <a:rPr lang="en-US" altLang="zh-TW" sz="3200">
                <a:solidFill>
                  <a:srgbClr val="660066"/>
                </a:solidFill>
                <a:latin typeface="Impact" pitchFamily="34" charset="0"/>
                <a:ea typeface="華康新儷粗黑" pitchFamily="34" charset="-120"/>
              </a:rPr>
              <a:t> </a:t>
            </a:r>
            <a:r>
              <a:rPr lang="en-US" altLang="zh-TW" sz="3200">
                <a:solidFill>
                  <a:srgbClr val="660066"/>
                </a:solidFill>
                <a:latin typeface="Impact" pitchFamily="34" charset="0"/>
              </a:rPr>
              <a:t>bends</a:t>
            </a:r>
            <a:endParaRPr lang="en-US" altLang="zh-TW" sz="3200">
              <a:solidFill>
                <a:srgbClr val="660066"/>
              </a:solidFill>
              <a:latin typeface="Impact" pitchFamily="34" charset="0"/>
              <a:ea typeface="華康新儷粗黑" pitchFamily="34" charset="-120"/>
            </a:endParaRPr>
          </a:p>
        </p:txBody>
      </p:sp>
      <p:sp>
        <p:nvSpPr>
          <p:cNvPr id="82978" name="Text Box 1058"/>
          <p:cNvSpPr txBox="1">
            <a:spLocks noChangeArrowheads="1"/>
          </p:cNvSpPr>
          <p:nvPr/>
        </p:nvSpPr>
        <p:spPr bwMode="auto">
          <a:xfrm>
            <a:off x="6172200" y="3860800"/>
            <a:ext cx="2940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3200">
                <a:solidFill>
                  <a:srgbClr val="660066"/>
                </a:solidFill>
                <a:latin typeface="Impact" pitchFamily="34" charset="0"/>
              </a:rPr>
              <a:t>limb</a:t>
            </a:r>
            <a:r>
              <a:rPr lang="en-US" altLang="zh-TW" sz="3200">
                <a:solidFill>
                  <a:srgbClr val="660066"/>
                </a:solidFill>
                <a:latin typeface="Impact" pitchFamily="34" charset="0"/>
                <a:ea typeface="華康新儷粗黑" pitchFamily="34" charset="-120"/>
              </a:rPr>
              <a:t> </a:t>
            </a:r>
            <a:r>
              <a:rPr lang="en-US" altLang="zh-TW" sz="3200">
                <a:solidFill>
                  <a:srgbClr val="660066"/>
                </a:solidFill>
                <a:latin typeface="Impact" pitchFamily="34" charset="0"/>
              </a:rPr>
              <a:t>straightens</a:t>
            </a:r>
            <a:endParaRPr lang="en-US" altLang="zh-TW" sz="3200">
              <a:solidFill>
                <a:srgbClr val="660066"/>
              </a:solidFill>
              <a:latin typeface="Impact" pitchFamily="34" charset="0"/>
              <a:ea typeface="華康新儷粗黑" pitchFamily="34" charset="-120"/>
            </a:endParaRPr>
          </a:p>
        </p:txBody>
      </p:sp>
      <p:sp>
        <p:nvSpPr>
          <p:cNvPr id="33804" name="AutoShape 106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AutoShape 106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AutoShape 106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1" grpId="0" autoUpdateAnimBg="0"/>
      <p:bldP spid="82962" grpId="0" build="p" autoUpdateAnimBg="0"/>
      <p:bldP spid="82977" grpId="0" autoUpdateAnimBg="0"/>
      <p:bldP spid="8297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2514600"/>
          </a:xfrm>
          <a:noFill/>
        </p:spPr>
        <p:txBody>
          <a:bodyPr lIns="92075" tIns="46038" rIns="92075" bIns="46038"/>
          <a:lstStyle/>
          <a:p>
            <a:pPr marL="190500" indent="-190500" algn="just" eaLnBrk="1" hangingPunct="1">
              <a:lnSpc>
                <a:spcPct val="135000"/>
              </a:lnSpc>
              <a:buFontTx/>
              <a:buNone/>
            </a:pPr>
            <a:r>
              <a:rPr lang="zh-TW" altLang="en-US" smtClean="0">
                <a:solidFill>
                  <a:srgbClr val="FF0033"/>
                </a:solidFill>
                <a:latin typeface="Impact" pitchFamily="34" charset="0"/>
              </a:rPr>
              <a:t>  </a:t>
            </a:r>
            <a:r>
              <a:rPr lang="en-US" altLang="zh-TW" smtClean="0">
                <a:solidFill>
                  <a:srgbClr val="9900CC"/>
                </a:solidFill>
                <a:latin typeface="Impact" pitchFamily="34" charset="0"/>
              </a:rPr>
              <a:t>Biceps</a:t>
            </a:r>
            <a:r>
              <a:rPr lang="en-US" altLang="zh-TW" smtClean="0">
                <a:solidFill>
                  <a:srgbClr val="006600"/>
                </a:solidFill>
                <a:latin typeface="Impact" pitchFamily="34" charset="0"/>
              </a:rPr>
              <a:t> and </a:t>
            </a:r>
            <a:r>
              <a:rPr lang="en-US" altLang="zh-TW" smtClean="0">
                <a:solidFill>
                  <a:srgbClr val="9900CC"/>
                </a:solidFill>
                <a:latin typeface="Impact" pitchFamily="34" charset="0"/>
              </a:rPr>
              <a:t>triceps</a:t>
            </a:r>
            <a:r>
              <a:rPr lang="en-US" altLang="zh-TW" smtClean="0">
                <a:solidFill>
                  <a:srgbClr val="006600"/>
                </a:solidFill>
                <a:latin typeface="Impact" pitchFamily="34" charset="0"/>
              </a:rPr>
              <a:t> are </a:t>
            </a:r>
            <a:r>
              <a:rPr lang="en-US" altLang="zh-TW" smtClean="0">
                <a:solidFill>
                  <a:srgbClr val="CC0000"/>
                </a:solidFill>
                <a:latin typeface="Impact" pitchFamily="34" charset="0"/>
              </a:rPr>
              <a:t>antagonistic</a:t>
            </a:r>
            <a:r>
              <a:rPr lang="en-US" altLang="zh-TW" smtClean="0">
                <a:solidFill>
                  <a:srgbClr val="006600"/>
                </a:solidFill>
                <a:latin typeface="Impact" pitchFamily="34" charset="0"/>
              </a:rPr>
              <a:t> muscles involved in the movement of the forearm. They work in pairs and in opposing directions.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4324350"/>
            <a:ext cx="4572000" cy="2228850"/>
            <a:chOff x="1488" y="2501"/>
            <a:chExt cx="2880" cy="1404"/>
          </a:xfrm>
        </p:grpSpPr>
        <p:pic>
          <p:nvPicPr>
            <p:cNvPr id="34824" name="Picture 4" descr="F:\Pic13-14\13-37.BM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501"/>
              <a:ext cx="2880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Line 5"/>
            <p:cNvSpPr>
              <a:spLocks noChangeShapeType="1"/>
            </p:cNvSpPr>
            <p:nvPr/>
          </p:nvSpPr>
          <p:spPr bwMode="auto">
            <a:xfrm>
              <a:off x="2832" y="2592"/>
              <a:ext cx="9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Line 6"/>
            <p:cNvSpPr>
              <a:spLocks noChangeShapeType="1"/>
            </p:cNvSpPr>
            <p:nvPr/>
          </p:nvSpPr>
          <p:spPr bwMode="auto">
            <a:xfrm flipH="1" flipV="1">
              <a:off x="2976" y="3024"/>
              <a:ext cx="9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Line 7"/>
            <p:cNvSpPr>
              <a:spLocks noChangeShapeType="1"/>
            </p:cNvSpPr>
            <p:nvPr/>
          </p:nvSpPr>
          <p:spPr bwMode="auto">
            <a:xfrm flipH="1" flipV="1">
              <a:off x="2304" y="3168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Line 8"/>
            <p:cNvSpPr>
              <a:spLocks noChangeShapeType="1"/>
            </p:cNvSpPr>
            <p:nvPr/>
          </p:nvSpPr>
          <p:spPr bwMode="auto">
            <a:xfrm>
              <a:off x="2400" y="3552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Line 9"/>
            <p:cNvSpPr>
              <a:spLocks noChangeShapeType="1"/>
            </p:cNvSpPr>
            <p:nvPr/>
          </p:nvSpPr>
          <p:spPr bwMode="auto">
            <a:xfrm flipH="1" flipV="1">
              <a:off x="3744" y="2640"/>
              <a:ext cx="24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6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305800" cy="11049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How is movement achieved?</a:t>
            </a:r>
            <a:endParaRPr lang="en-US" altLang="zh-TW" sz="4000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4821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  <p:bldP spid="2458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85800" y="1566863"/>
            <a:ext cx="7696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25000"/>
              </a:spcBef>
              <a:buSzPct val="105000"/>
              <a:buFont typeface="Wingdings" pitchFamily="2" charset="2"/>
              <a:buChar char="¶"/>
            </a:pPr>
            <a:r>
              <a:rPr kumimoji="1" lang="en-US" altLang="zh-TW" sz="3200">
                <a:solidFill>
                  <a:srgbClr val="006600"/>
                </a:solidFill>
                <a:latin typeface="Impact" pitchFamily="34" charset="0"/>
              </a:rPr>
              <a:t>members in antagonistic pair are flexor and extensor </a:t>
            </a:r>
          </a:p>
        </p:txBody>
      </p:sp>
      <p:sp>
        <p:nvSpPr>
          <p:cNvPr id="3584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685800" y="3122613"/>
            <a:ext cx="769620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25000"/>
              </a:spcBef>
              <a:buSzPct val="105000"/>
              <a:buFont typeface="Wingdings" pitchFamily="2" charset="2"/>
              <a:buChar char="¶"/>
            </a:pPr>
            <a:r>
              <a:rPr kumimoji="1" lang="en-US" altLang="zh-TW" sz="3200">
                <a:solidFill>
                  <a:srgbClr val="006600"/>
                </a:solidFill>
                <a:latin typeface="Impact" pitchFamily="34" charset="0"/>
              </a:rPr>
              <a:t>flexor contracts to bend the limb while extensor straightens the limb when it contracts</a:t>
            </a:r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  <p:bldP spid="83976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457200" y="1255713"/>
            <a:ext cx="83058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5000"/>
              </a:spcBef>
              <a:buSzPct val="105000"/>
              <a:buFont typeface="Wingdings" pitchFamily="2" charset="2"/>
              <a:buChar char="¶"/>
            </a:pPr>
            <a:r>
              <a:rPr kumimoji="1" lang="en-US" altLang="zh-TW" sz="3200">
                <a:solidFill>
                  <a:srgbClr val="006600"/>
                </a:solidFill>
                <a:latin typeface="Impact" pitchFamily="34" charset="0"/>
              </a:rPr>
              <a:t>biceps attach to its origin and insertion by two tendons while triceps attach to origin and insertion with three tendons</a:t>
            </a:r>
          </a:p>
        </p:txBody>
      </p:sp>
      <p:sp>
        <p:nvSpPr>
          <p:cNvPr id="36867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57200" y="3425825"/>
            <a:ext cx="83058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5000"/>
              </a:spcBef>
              <a:buSzPct val="105000"/>
              <a:buFont typeface="Wingdings" pitchFamily="2" charset="2"/>
              <a:buChar char="¶"/>
            </a:pPr>
            <a:r>
              <a:rPr kumimoji="1" lang="en-US" altLang="zh-TW" sz="3200">
                <a:solidFill>
                  <a:srgbClr val="006600"/>
                </a:solidFill>
                <a:latin typeface="Impact" pitchFamily="34" charset="0"/>
              </a:rPr>
              <a:t>contraction of biceps together with relaxation of triceps make forearm to move close to upper arm and vice versa for straightening of the limb</a:t>
            </a:r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autoUpdateAnimBg="0" advAuto="0"/>
      <p:bldP spid="86022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WordArt 2"/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502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9900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Impact"/>
              </a:rPr>
              <a:t>Investigation13.4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04800" y="2895600"/>
            <a:ext cx="86106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zh-TW" sz="62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To show the Action of Opposing Muscles by using a Model of                 the Forelimb</a:t>
            </a:r>
          </a:p>
        </p:txBody>
      </p:sp>
      <p:sp>
        <p:nvSpPr>
          <p:cNvPr id="3789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時鐘音效灝??b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/>
      <p:bldP spid="9933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52400" y="4267200"/>
            <a:ext cx="8763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15000"/>
              </a:spcBef>
            </a:pPr>
            <a:r>
              <a:rPr kumimoji="1" lang="en-US" altLang="zh-TW" sz="2800">
                <a:latin typeface="Impact" pitchFamily="34" charset="0"/>
              </a:rPr>
              <a:t>What parts of the forelimb are represented by the two balloons, the screw between woods Y and Z and the wood?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52400" y="5218113"/>
            <a:ext cx="89916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66750" indent="-666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15000"/>
              </a:spcBef>
            </a:pPr>
            <a:r>
              <a:rPr kumimoji="1" lang="en-US" altLang="zh-TW" sz="2800">
                <a:solidFill>
                  <a:srgbClr val="990000"/>
                </a:solidFill>
                <a:latin typeface="Impact" pitchFamily="34" charset="0"/>
              </a:rPr>
              <a:t>Ans:</a:t>
            </a:r>
            <a:r>
              <a:rPr kumimoji="1" lang="en-US" altLang="zh-TW" sz="2800">
                <a:solidFill>
                  <a:srgbClr val="FF6600"/>
                </a:solidFill>
                <a:latin typeface="Impact" pitchFamily="34" charset="0"/>
              </a:rPr>
              <a:t> The two balloons, the screw between woods Y and Z and the wood represent triceps and biceps, elbow joint and bones respectively. 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19100" y="457200"/>
            <a:ext cx="8572500" cy="3810000"/>
            <a:chOff x="264" y="288"/>
            <a:chExt cx="5400" cy="2400"/>
          </a:xfrm>
        </p:grpSpPr>
        <p:pic>
          <p:nvPicPr>
            <p:cNvPr id="38920" name="Picture 23" descr="C:\cert bio\13.3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288"/>
              <a:ext cx="5400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21" name="Text Box 5"/>
            <p:cNvSpPr txBox="1">
              <a:spLocks noChangeArrowheads="1"/>
            </p:cNvSpPr>
            <p:nvPr/>
          </p:nvSpPr>
          <p:spPr bwMode="auto">
            <a:xfrm>
              <a:off x="1392" y="336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wood X</a:t>
              </a:r>
            </a:p>
          </p:txBody>
        </p:sp>
        <p:sp>
          <p:nvSpPr>
            <p:cNvPr id="38922" name="Text Box 6"/>
            <p:cNvSpPr txBox="1">
              <a:spLocks noChangeArrowheads="1"/>
            </p:cNvSpPr>
            <p:nvPr/>
          </p:nvSpPr>
          <p:spPr bwMode="auto">
            <a:xfrm>
              <a:off x="3771" y="1728"/>
              <a:ext cx="1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wood Y</a:t>
              </a:r>
            </a:p>
          </p:txBody>
        </p:sp>
        <p:sp>
          <p:nvSpPr>
            <p:cNvPr id="38923" name="Text Box 7"/>
            <p:cNvSpPr txBox="1">
              <a:spLocks noChangeArrowheads="1"/>
            </p:cNvSpPr>
            <p:nvPr/>
          </p:nvSpPr>
          <p:spPr bwMode="auto">
            <a:xfrm>
              <a:off x="392" y="2371"/>
              <a:ext cx="7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wood Z</a:t>
              </a:r>
            </a:p>
          </p:txBody>
        </p:sp>
        <p:sp>
          <p:nvSpPr>
            <p:cNvPr id="38924" name="Text Box 8"/>
            <p:cNvSpPr txBox="1">
              <a:spLocks noChangeArrowheads="1"/>
            </p:cNvSpPr>
            <p:nvPr/>
          </p:nvSpPr>
          <p:spPr bwMode="auto">
            <a:xfrm>
              <a:off x="3944" y="1296"/>
              <a:ext cx="1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zh-TW" sz="1800">
                  <a:latin typeface="Impact" pitchFamily="34" charset="0"/>
                </a:rPr>
                <a:t>  </a:t>
              </a:r>
              <a:r>
                <a:rPr kumimoji="1" lang="en-US" altLang="zh-TW" sz="1800">
                  <a:latin typeface="Impact" pitchFamily="34" charset="0"/>
                </a:rPr>
                <a:t>balloon A</a:t>
              </a:r>
            </a:p>
          </p:txBody>
        </p:sp>
        <p:sp>
          <p:nvSpPr>
            <p:cNvPr id="38925" name="Text Box 9"/>
            <p:cNvSpPr txBox="1">
              <a:spLocks noChangeArrowheads="1"/>
            </p:cNvSpPr>
            <p:nvPr/>
          </p:nvSpPr>
          <p:spPr bwMode="auto">
            <a:xfrm>
              <a:off x="840" y="1350"/>
              <a:ext cx="1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zh-TW" sz="1800">
                  <a:latin typeface="Impact" pitchFamily="34" charset="0"/>
                </a:rPr>
                <a:t>               </a:t>
              </a:r>
              <a:r>
                <a:rPr kumimoji="1" lang="en-US" altLang="zh-TW" sz="1800">
                  <a:latin typeface="Impact" pitchFamily="34" charset="0"/>
                </a:rPr>
                <a:t>balloon B</a:t>
              </a:r>
            </a:p>
          </p:txBody>
        </p:sp>
        <p:sp>
          <p:nvSpPr>
            <p:cNvPr id="38926" name="Text Box 10"/>
            <p:cNvSpPr txBox="1">
              <a:spLocks noChangeArrowheads="1"/>
            </p:cNvSpPr>
            <p:nvPr/>
          </p:nvSpPr>
          <p:spPr bwMode="auto">
            <a:xfrm>
              <a:off x="4224" y="307"/>
              <a:ext cx="6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nail</a:t>
              </a:r>
            </a:p>
          </p:txBody>
        </p:sp>
        <p:sp>
          <p:nvSpPr>
            <p:cNvPr id="38927" name="Text Box 11"/>
            <p:cNvSpPr txBox="1">
              <a:spLocks noChangeArrowheads="1"/>
            </p:cNvSpPr>
            <p:nvPr/>
          </p:nvSpPr>
          <p:spPr bwMode="auto">
            <a:xfrm>
              <a:off x="3936" y="624"/>
              <a:ext cx="14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string tying        balloons to a nail</a:t>
              </a:r>
            </a:p>
          </p:txBody>
        </p:sp>
        <p:sp>
          <p:nvSpPr>
            <p:cNvPr id="38928" name="Text Box 12"/>
            <p:cNvSpPr txBox="1">
              <a:spLocks noChangeArrowheads="1"/>
            </p:cNvSpPr>
            <p:nvPr/>
          </p:nvSpPr>
          <p:spPr bwMode="auto">
            <a:xfrm>
              <a:off x="3456" y="2208"/>
              <a:ext cx="180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screw allowing             movement of wood Z</a:t>
              </a:r>
            </a:p>
          </p:txBody>
        </p:sp>
        <p:sp>
          <p:nvSpPr>
            <p:cNvPr id="38929" name="Line 13"/>
            <p:cNvSpPr>
              <a:spLocks noChangeShapeType="1"/>
            </p:cNvSpPr>
            <p:nvPr/>
          </p:nvSpPr>
          <p:spPr bwMode="auto">
            <a:xfrm flipH="1">
              <a:off x="720" y="211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Line 15"/>
            <p:cNvSpPr>
              <a:spLocks noChangeShapeType="1"/>
            </p:cNvSpPr>
            <p:nvPr/>
          </p:nvSpPr>
          <p:spPr bwMode="auto">
            <a:xfrm>
              <a:off x="1833" y="1450"/>
              <a:ext cx="6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Line 17"/>
            <p:cNvSpPr>
              <a:spLocks noChangeShapeType="1"/>
            </p:cNvSpPr>
            <p:nvPr/>
          </p:nvSpPr>
          <p:spPr bwMode="auto">
            <a:xfrm>
              <a:off x="3026" y="1872"/>
              <a:ext cx="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Line 19"/>
            <p:cNvSpPr>
              <a:spLocks noChangeShapeType="1"/>
            </p:cNvSpPr>
            <p:nvPr/>
          </p:nvSpPr>
          <p:spPr bwMode="auto">
            <a:xfrm>
              <a:off x="3264" y="864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20"/>
            <p:cNvSpPr>
              <a:spLocks noChangeShapeType="1"/>
            </p:cNvSpPr>
            <p:nvPr/>
          </p:nvSpPr>
          <p:spPr bwMode="auto">
            <a:xfrm flipH="1">
              <a:off x="3312" y="480"/>
              <a:ext cx="91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Line 24"/>
            <p:cNvSpPr>
              <a:spLocks noChangeShapeType="1"/>
            </p:cNvSpPr>
            <p:nvPr/>
          </p:nvSpPr>
          <p:spPr bwMode="auto">
            <a:xfrm>
              <a:off x="1992" y="480"/>
              <a:ext cx="6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Line 25"/>
            <p:cNvSpPr>
              <a:spLocks noChangeShapeType="1"/>
            </p:cNvSpPr>
            <p:nvPr/>
          </p:nvSpPr>
          <p:spPr bwMode="auto">
            <a:xfrm>
              <a:off x="3288" y="1440"/>
              <a:ext cx="6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Line 26"/>
            <p:cNvSpPr>
              <a:spLocks noChangeShapeType="1"/>
            </p:cNvSpPr>
            <p:nvPr/>
          </p:nvSpPr>
          <p:spPr bwMode="auto">
            <a:xfrm>
              <a:off x="2928" y="2448"/>
              <a:ext cx="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7" name="AutoShape 2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  <p:bldP spid="9011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026"/>
          <p:cNvSpPr txBox="1">
            <a:spLocks noChangeArrowheads="1"/>
          </p:cNvSpPr>
          <p:nvPr/>
        </p:nvSpPr>
        <p:spPr bwMode="auto">
          <a:xfrm>
            <a:off x="304800" y="4343400"/>
            <a:ext cx="8686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</a:pPr>
            <a:r>
              <a:rPr kumimoji="1" lang="en-US" altLang="zh-TW" sz="2800">
                <a:latin typeface="Impact" pitchFamily="34" charset="0"/>
              </a:rPr>
              <a:t>Which balloon represents the biceps? Which represents the triceps?</a:t>
            </a:r>
          </a:p>
        </p:txBody>
      </p:sp>
      <p:sp>
        <p:nvSpPr>
          <p:cNvPr id="89091" name="Text Box 1027"/>
          <p:cNvSpPr txBox="1">
            <a:spLocks noChangeArrowheads="1"/>
          </p:cNvSpPr>
          <p:nvPr/>
        </p:nvSpPr>
        <p:spPr bwMode="auto">
          <a:xfrm>
            <a:off x="304800" y="5394325"/>
            <a:ext cx="8839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66750" indent="-666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</a:pPr>
            <a:r>
              <a:rPr kumimoji="1" lang="en-US" altLang="zh-TW" sz="2800">
                <a:solidFill>
                  <a:srgbClr val="990000"/>
                </a:solidFill>
                <a:latin typeface="Impact" pitchFamily="34" charset="0"/>
              </a:rPr>
              <a:t>Ans: </a:t>
            </a:r>
            <a:r>
              <a:rPr kumimoji="1" lang="en-US" altLang="zh-TW" sz="2800">
                <a:solidFill>
                  <a:srgbClr val="FF6600"/>
                </a:solidFill>
                <a:latin typeface="Impact" pitchFamily="34" charset="0"/>
              </a:rPr>
              <a:t>Balloon A represent triceps while balloon B represents biceps.  </a:t>
            </a:r>
          </a:p>
        </p:txBody>
      </p:sp>
      <p:grpSp>
        <p:nvGrpSpPr>
          <p:cNvPr id="39940" name="Group 1046"/>
          <p:cNvGrpSpPr>
            <a:grpSpLocks/>
          </p:cNvGrpSpPr>
          <p:nvPr/>
        </p:nvGrpSpPr>
        <p:grpSpPr bwMode="auto">
          <a:xfrm>
            <a:off x="419100" y="457200"/>
            <a:ext cx="8572500" cy="3810000"/>
            <a:chOff x="264" y="288"/>
            <a:chExt cx="5400" cy="2400"/>
          </a:xfrm>
        </p:grpSpPr>
        <p:pic>
          <p:nvPicPr>
            <p:cNvPr id="39944" name="Picture 1047" descr="C:\cert bio\13.3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288"/>
              <a:ext cx="5400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5" name="Text Box 1048"/>
            <p:cNvSpPr txBox="1">
              <a:spLocks noChangeArrowheads="1"/>
            </p:cNvSpPr>
            <p:nvPr/>
          </p:nvSpPr>
          <p:spPr bwMode="auto">
            <a:xfrm>
              <a:off x="1392" y="336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wood X</a:t>
              </a:r>
            </a:p>
          </p:txBody>
        </p:sp>
        <p:sp>
          <p:nvSpPr>
            <p:cNvPr id="39946" name="Text Box 1049"/>
            <p:cNvSpPr txBox="1">
              <a:spLocks noChangeArrowheads="1"/>
            </p:cNvSpPr>
            <p:nvPr/>
          </p:nvSpPr>
          <p:spPr bwMode="auto">
            <a:xfrm>
              <a:off x="3771" y="1728"/>
              <a:ext cx="1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wood Y</a:t>
              </a:r>
            </a:p>
          </p:txBody>
        </p:sp>
        <p:sp>
          <p:nvSpPr>
            <p:cNvPr id="39947" name="Text Box 1050"/>
            <p:cNvSpPr txBox="1">
              <a:spLocks noChangeArrowheads="1"/>
            </p:cNvSpPr>
            <p:nvPr/>
          </p:nvSpPr>
          <p:spPr bwMode="auto">
            <a:xfrm>
              <a:off x="392" y="2371"/>
              <a:ext cx="7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wood Z</a:t>
              </a:r>
            </a:p>
          </p:txBody>
        </p:sp>
        <p:sp>
          <p:nvSpPr>
            <p:cNvPr id="39948" name="Text Box 1051"/>
            <p:cNvSpPr txBox="1">
              <a:spLocks noChangeArrowheads="1"/>
            </p:cNvSpPr>
            <p:nvPr/>
          </p:nvSpPr>
          <p:spPr bwMode="auto">
            <a:xfrm>
              <a:off x="3944" y="1296"/>
              <a:ext cx="1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zh-TW" sz="1800">
                  <a:latin typeface="Impact" pitchFamily="34" charset="0"/>
                </a:rPr>
                <a:t>  </a:t>
              </a:r>
              <a:r>
                <a:rPr kumimoji="1" lang="en-US" altLang="zh-TW" sz="1800">
                  <a:latin typeface="Impact" pitchFamily="34" charset="0"/>
                </a:rPr>
                <a:t>balloon A</a:t>
              </a:r>
            </a:p>
          </p:txBody>
        </p:sp>
        <p:sp>
          <p:nvSpPr>
            <p:cNvPr id="39949" name="Text Box 1052"/>
            <p:cNvSpPr txBox="1">
              <a:spLocks noChangeArrowheads="1"/>
            </p:cNvSpPr>
            <p:nvPr/>
          </p:nvSpPr>
          <p:spPr bwMode="auto">
            <a:xfrm>
              <a:off x="840" y="1350"/>
              <a:ext cx="1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zh-TW" altLang="zh-TW" sz="1800">
                  <a:latin typeface="Impact" pitchFamily="34" charset="0"/>
                </a:rPr>
                <a:t>             </a:t>
              </a:r>
              <a:r>
                <a:rPr kumimoji="1" lang="en-US" altLang="zh-TW" sz="1800">
                  <a:latin typeface="Impact" pitchFamily="34" charset="0"/>
                </a:rPr>
                <a:t>balloon B</a:t>
              </a:r>
            </a:p>
          </p:txBody>
        </p:sp>
        <p:sp>
          <p:nvSpPr>
            <p:cNvPr id="39950" name="Text Box 1053"/>
            <p:cNvSpPr txBox="1">
              <a:spLocks noChangeArrowheads="1"/>
            </p:cNvSpPr>
            <p:nvPr/>
          </p:nvSpPr>
          <p:spPr bwMode="auto">
            <a:xfrm>
              <a:off x="4224" y="307"/>
              <a:ext cx="6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nail</a:t>
              </a:r>
            </a:p>
          </p:txBody>
        </p:sp>
        <p:sp>
          <p:nvSpPr>
            <p:cNvPr id="39951" name="Text Box 1054"/>
            <p:cNvSpPr txBox="1">
              <a:spLocks noChangeArrowheads="1"/>
            </p:cNvSpPr>
            <p:nvPr/>
          </p:nvSpPr>
          <p:spPr bwMode="auto">
            <a:xfrm>
              <a:off x="3936" y="624"/>
              <a:ext cx="14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string tying         balloons to a nail</a:t>
              </a:r>
            </a:p>
          </p:txBody>
        </p:sp>
        <p:sp>
          <p:nvSpPr>
            <p:cNvPr id="39952" name="Text Box 1055"/>
            <p:cNvSpPr txBox="1">
              <a:spLocks noChangeArrowheads="1"/>
            </p:cNvSpPr>
            <p:nvPr/>
          </p:nvSpPr>
          <p:spPr bwMode="auto">
            <a:xfrm>
              <a:off x="3456" y="2208"/>
              <a:ext cx="180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screw allowing                     movement of wood Z</a:t>
              </a:r>
            </a:p>
          </p:txBody>
        </p:sp>
        <p:sp>
          <p:nvSpPr>
            <p:cNvPr id="39953" name="Line 1056"/>
            <p:cNvSpPr>
              <a:spLocks noChangeShapeType="1"/>
            </p:cNvSpPr>
            <p:nvPr/>
          </p:nvSpPr>
          <p:spPr bwMode="auto">
            <a:xfrm flipH="1">
              <a:off x="720" y="211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Line 1057"/>
            <p:cNvSpPr>
              <a:spLocks noChangeShapeType="1"/>
            </p:cNvSpPr>
            <p:nvPr/>
          </p:nvSpPr>
          <p:spPr bwMode="auto">
            <a:xfrm>
              <a:off x="1833" y="1450"/>
              <a:ext cx="6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Line 1058"/>
            <p:cNvSpPr>
              <a:spLocks noChangeShapeType="1"/>
            </p:cNvSpPr>
            <p:nvPr/>
          </p:nvSpPr>
          <p:spPr bwMode="auto">
            <a:xfrm>
              <a:off x="3026" y="1872"/>
              <a:ext cx="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Line 1059"/>
            <p:cNvSpPr>
              <a:spLocks noChangeShapeType="1"/>
            </p:cNvSpPr>
            <p:nvPr/>
          </p:nvSpPr>
          <p:spPr bwMode="auto">
            <a:xfrm>
              <a:off x="3264" y="864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Line 1060"/>
            <p:cNvSpPr>
              <a:spLocks noChangeShapeType="1"/>
            </p:cNvSpPr>
            <p:nvPr/>
          </p:nvSpPr>
          <p:spPr bwMode="auto">
            <a:xfrm flipH="1">
              <a:off x="3312" y="480"/>
              <a:ext cx="91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Line 1061"/>
            <p:cNvSpPr>
              <a:spLocks noChangeShapeType="1"/>
            </p:cNvSpPr>
            <p:nvPr/>
          </p:nvSpPr>
          <p:spPr bwMode="auto">
            <a:xfrm>
              <a:off x="1992" y="480"/>
              <a:ext cx="6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Line 1062"/>
            <p:cNvSpPr>
              <a:spLocks noChangeShapeType="1"/>
            </p:cNvSpPr>
            <p:nvPr/>
          </p:nvSpPr>
          <p:spPr bwMode="auto">
            <a:xfrm>
              <a:off x="3288" y="1440"/>
              <a:ext cx="6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Line 1063"/>
            <p:cNvSpPr>
              <a:spLocks noChangeShapeType="1"/>
            </p:cNvSpPr>
            <p:nvPr/>
          </p:nvSpPr>
          <p:spPr bwMode="auto">
            <a:xfrm>
              <a:off x="2928" y="2448"/>
              <a:ext cx="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1" name="AutoShape 106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106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AutoShape 106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09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28600" y="4267200"/>
            <a:ext cx="89916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5000"/>
              </a:spcBef>
            </a:pPr>
            <a:r>
              <a:rPr kumimoji="1" lang="en-US" altLang="zh-TW" sz="2800">
                <a:latin typeface="Impact" pitchFamily="34" charset="0"/>
              </a:rPr>
              <a:t>What happens to biceps and triceps as the forearm is bent?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28600" y="4846638"/>
            <a:ext cx="86868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66750" indent="-666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5000"/>
              </a:spcBef>
            </a:pPr>
            <a:r>
              <a:rPr kumimoji="1" lang="en-US" altLang="zh-TW" sz="2800">
                <a:solidFill>
                  <a:srgbClr val="990000"/>
                </a:solidFill>
                <a:latin typeface="Impact" pitchFamily="34" charset="0"/>
              </a:rPr>
              <a:t>Ans:</a:t>
            </a:r>
            <a:r>
              <a:rPr kumimoji="1" lang="en-US" altLang="zh-TW" sz="2800">
                <a:solidFill>
                  <a:srgbClr val="FF6600"/>
                </a:solidFill>
                <a:latin typeface="Impact" pitchFamily="34" charset="0"/>
              </a:rPr>
              <a:t> As forearm is bent, biceps contracts and becomes shorter and fatter and triceps relaxes and becomes longer and thinner.</a:t>
            </a:r>
            <a:endParaRPr kumimoji="1" lang="en-US" altLang="zh-TW" sz="2800">
              <a:solidFill>
                <a:srgbClr val="FF3300"/>
              </a:solidFill>
              <a:latin typeface="Impact" pitchFamily="34" charset="0"/>
            </a:endParaRPr>
          </a:p>
        </p:txBody>
      </p:sp>
      <p:grpSp>
        <p:nvGrpSpPr>
          <p:cNvPr id="40964" name="Group 40"/>
          <p:cNvGrpSpPr>
            <a:grpSpLocks/>
          </p:cNvGrpSpPr>
          <p:nvPr/>
        </p:nvGrpSpPr>
        <p:grpSpPr bwMode="auto">
          <a:xfrm>
            <a:off x="419100" y="457200"/>
            <a:ext cx="8572500" cy="3810000"/>
            <a:chOff x="264" y="288"/>
            <a:chExt cx="5400" cy="2400"/>
          </a:xfrm>
        </p:grpSpPr>
        <p:pic>
          <p:nvPicPr>
            <p:cNvPr id="40968" name="Picture 41" descr="C:\cert bio\13.3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288"/>
              <a:ext cx="5400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69" name="Text Box 42"/>
            <p:cNvSpPr txBox="1">
              <a:spLocks noChangeArrowheads="1"/>
            </p:cNvSpPr>
            <p:nvPr/>
          </p:nvSpPr>
          <p:spPr bwMode="auto">
            <a:xfrm>
              <a:off x="1392" y="336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wood X</a:t>
              </a:r>
            </a:p>
          </p:txBody>
        </p:sp>
        <p:sp>
          <p:nvSpPr>
            <p:cNvPr id="40970" name="Text Box 43"/>
            <p:cNvSpPr txBox="1">
              <a:spLocks noChangeArrowheads="1"/>
            </p:cNvSpPr>
            <p:nvPr/>
          </p:nvSpPr>
          <p:spPr bwMode="auto">
            <a:xfrm>
              <a:off x="3771" y="1728"/>
              <a:ext cx="1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wood Y</a:t>
              </a:r>
            </a:p>
          </p:txBody>
        </p:sp>
        <p:sp>
          <p:nvSpPr>
            <p:cNvPr id="40971" name="Text Box 44"/>
            <p:cNvSpPr txBox="1">
              <a:spLocks noChangeArrowheads="1"/>
            </p:cNvSpPr>
            <p:nvPr/>
          </p:nvSpPr>
          <p:spPr bwMode="auto">
            <a:xfrm>
              <a:off x="392" y="2371"/>
              <a:ext cx="7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wood Z</a:t>
              </a:r>
            </a:p>
          </p:txBody>
        </p:sp>
        <p:sp>
          <p:nvSpPr>
            <p:cNvPr id="40972" name="Text Box 45"/>
            <p:cNvSpPr txBox="1">
              <a:spLocks noChangeArrowheads="1"/>
            </p:cNvSpPr>
            <p:nvPr/>
          </p:nvSpPr>
          <p:spPr bwMode="auto">
            <a:xfrm>
              <a:off x="3944" y="1296"/>
              <a:ext cx="1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zh-TW" sz="1800">
                  <a:latin typeface="Impact" pitchFamily="34" charset="0"/>
                </a:rPr>
                <a:t>  </a:t>
              </a:r>
              <a:r>
                <a:rPr kumimoji="1" lang="en-US" altLang="zh-TW" sz="1800">
                  <a:latin typeface="Impact" pitchFamily="34" charset="0"/>
                </a:rPr>
                <a:t>balloon A</a:t>
              </a:r>
            </a:p>
          </p:txBody>
        </p:sp>
        <p:sp>
          <p:nvSpPr>
            <p:cNvPr id="40973" name="Text Box 46"/>
            <p:cNvSpPr txBox="1">
              <a:spLocks noChangeArrowheads="1"/>
            </p:cNvSpPr>
            <p:nvPr/>
          </p:nvSpPr>
          <p:spPr bwMode="auto">
            <a:xfrm>
              <a:off x="840" y="1350"/>
              <a:ext cx="1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zh-TW" altLang="zh-TW" sz="1800">
                  <a:latin typeface="Impact" pitchFamily="34" charset="0"/>
                </a:rPr>
                <a:t>             </a:t>
              </a:r>
              <a:r>
                <a:rPr kumimoji="1" lang="en-US" altLang="zh-TW" sz="1800">
                  <a:latin typeface="Impact" pitchFamily="34" charset="0"/>
                </a:rPr>
                <a:t>balloon B</a:t>
              </a:r>
            </a:p>
          </p:txBody>
        </p:sp>
        <p:sp>
          <p:nvSpPr>
            <p:cNvPr id="40974" name="Text Box 47"/>
            <p:cNvSpPr txBox="1">
              <a:spLocks noChangeArrowheads="1"/>
            </p:cNvSpPr>
            <p:nvPr/>
          </p:nvSpPr>
          <p:spPr bwMode="auto">
            <a:xfrm>
              <a:off x="4224" y="307"/>
              <a:ext cx="6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nail</a:t>
              </a:r>
            </a:p>
          </p:txBody>
        </p:sp>
        <p:sp>
          <p:nvSpPr>
            <p:cNvPr id="40975" name="Text Box 48"/>
            <p:cNvSpPr txBox="1">
              <a:spLocks noChangeArrowheads="1"/>
            </p:cNvSpPr>
            <p:nvPr/>
          </p:nvSpPr>
          <p:spPr bwMode="auto">
            <a:xfrm>
              <a:off x="3936" y="624"/>
              <a:ext cx="14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string tying         balloons to a nail</a:t>
              </a:r>
            </a:p>
          </p:txBody>
        </p:sp>
        <p:sp>
          <p:nvSpPr>
            <p:cNvPr id="40976" name="Text Box 49"/>
            <p:cNvSpPr txBox="1">
              <a:spLocks noChangeArrowheads="1"/>
            </p:cNvSpPr>
            <p:nvPr/>
          </p:nvSpPr>
          <p:spPr bwMode="auto">
            <a:xfrm>
              <a:off x="3456" y="2208"/>
              <a:ext cx="180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screw allowing                     movement of wood Z</a:t>
              </a:r>
            </a:p>
          </p:txBody>
        </p:sp>
        <p:sp>
          <p:nvSpPr>
            <p:cNvPr id="40977" name="Line 50"/>
            <p:cNvSpPr>
              <a:spLocks noChangeShapeType="1"/>
            </p:cNvSpPr>
            <p:nvPr/>
          </p:nvSpPr>
          <p:spPr bwMode="auto">
            <a:xfrm flipH="1">
              <a:off x="720" y="211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Line 51"/>
            <p:cNvSpPr>
              <a:spLocks noChangeShapeType="1"/>
            </p:cNvSpPr>
            <p:nvPr/>
          </p:nvSpPr>
          <p:spPr bwMode="auto">
            <a:xfrm>
              <a:off x="1833" y="1450"/>
              <a:ext cx="6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Line 52"/>
            <p:cNvSpPr>
              <a:spLocks noChangeShapeType="1"/>
            </p:cNvSpPr>
            <p:nvPr/>
          </p:nvSpPr>
          <p:spPr bwMode="auto">
            <a:xfrm>
              <a:off x="3026" y="1872"/>
              <a:ext cx="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53"/>
            <p:cNvSpPr>
              <a:spLocks noChangeShapeType="1"/>
            </p:cNvSpPr>
            <p:nvPr/>
          </p:nvSpPr>
          <p:spPr bwMode="auto">
            <a:xfrm>
              <a:off x="3264" y="864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54"/>
            <p:cNvSpPr>
              <a:spLocks noChangeShapeType="1"/>
            </p:cNvSpPr>
            <p:nvPr/>
          </p:nvSpPr>
          <p:spPr bwMode="auto">
            <a:xfrm flipH="1">
              <a:off x="3312" y="480"/>
              <a:ext cx="91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Line 55"/>
            <p:cNvSpPr>
              <a:spLocks noChangeShapeType="1"/>
            </p:cNvSpPr>
            <p:nvPr/>
          </p:nvSpPr>
          <p:spPr bwMode="auto">
            <a:xfrm>
              <a:off x="1992" y="480"/>
              <a:ext cx="6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Line 56"/>
            <p:cNvSpPr>
              <a:spLocks noChangeShapeType="1"/>
            </p:cNvSpPr>
            <p:nvPr/>
          </p:nvSpPr>
          <p:spPr bwMode="auto">
            <a:xfrm>
              <a:off x="3288" y="1440"/>
              <a:ext cx="6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Line 57"/>
            <p:cNvSpPr>
              <a:spLocks noChangeShapeType="1"/>
            </p:cNvSpPr>
            <p:nvPr/>
          </p:nvSpPr>
          <p:spPr bwMode="auto">
            <a:xfrm>
              <a:off x="2928" y="2448"/>
              <a:ext cx="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5" name="AutoShape 5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AutoShape 5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AutoShape 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  <p:bldP spid="9113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ChangeArrowheads="1"/>
          </p:cNvSpPr>
          <p:nvPr/>
        </p:nvSpPr>
        <p:spPr bwMode="auto">
          <a:xfrm>
            <a:off x="457200" y="876300"/>
            <a:ext cx="8305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1" lang="en-US" altLang="zh-TW" sz="44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Lever</a:t>
            </a:r>
            <a:endParaRPr kumimoji="1" lang="en-US" altLang="zh-TW" sz="400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87043" name="Text Box 1027"/>
          <p:cNvSpPr txBox="1">
            <a:spLocks noChangeArrowheads="1"/>
          </p:cNvSpPr>
          <p:nvPr/>
        </p:nvSpPr>
        <p:spPr bwMode="auto">
          <a:xfrm>
            <a:off x="1066800" y="1949450"/>
            <a:ext cx="76200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048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85000"/>
              <a:buFont typeface="Wingdings" pitchFamily="2" charset="2"/>
              <a:buChar char="Ñ"/>
            </a:pPr>
            <a:r>
              <a:rPr kumimoji="1" lang="en-US" altLang="zh-TW" sz="3200">
                <a:solidFill>
                  <a:srgbClr val="0000FF"/>
                </a:solidFill>
                <a:latin typeface="Impact" pitchFamily="34" charset="0"/>
              </a:rPr>
              <a:t>lever is a bar which is turned about a fixed point which is called fulcrum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85000"/>
              <a:buFont typeface="Wingdings" pitchFamily="2" charset="2"/>
              <a:buChar char="Ñ"/>
            </a:pPr>
            <a:r>
              <a:rPr kumimoji="1" lang="en-US" altLang="zh-TW" sz="3200">
                <a:solidFill>
                  <a:srgbClr val="0000FF"/>
                </a:solidFill>
                <a:latin typeface="Impact" pitchFamily="34" charset="0"/>
              </a:rPr>
              <a:t>on one side of fulcrum is load and effort is applied on the other side. Force is transmitted along lever to the load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85000"/>
              <a:buFont typeface="Wingdings" pitchFamily="2" charset="2"/>
              <a:buChar char="Ñ"/>
            </a:pPr>
            <a:r>
              <a:rPr kumimoji="1" lang="en-US" altLang="zh-TW" sz="3200">
                <a:solidFill>
                  <a:srgbClr val="0000FF"/>
                </a:solidFill>
                <a:latin typeface="Impact" pitchFamily="34" charset="0"/>
              </a:rPr>
              <a:t>e.g. elbow joint</a:t>
            </a:r>
          </a:p>
        </p:txBody>
      </p:sp>
      <p:sp>
        <p:nvSpPr>
          <p:cNvPr id="41988" name="AutoShape 102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AutoShape 10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AutoShape 10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6200" y="6096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TW" sz="44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Skeletal Tissues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04800" y="1431925"/>
            <a:ext cx="891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Ö"/>
              <a:tabLst>
                <a:tab pos="476250" algn="l"/>
              </a:tabLst>
              <a:defRPr/>
            </a:pPr>
            <a:r>
              <a:rPr kumimoji="1" lang="en-US" altLang="zh-TW" sz="3200">
                <a:solidFill>
                  <a:srgbClr val="B654C6"/>
                </a:solidFill>
                <a:latin typeface="Impact" pitchFamily="34" charset="0"/>
              </a:rPr>
              <a:t>endoskeleton of mammal is made up of </a:t>
            </a:r>
            <a:r>
              <a:rPr kumimoji="1" lang="en-US" altLang="zh-TW" sz="3200">
                <a:solidFill>
                  <a:schemeClr val="accent2"/>
                </a:solidFill>
                <a:latin typeface="Impact" pitchFamily="34" charset="0"/>
              </a:rPr>
              <a:t>bones</a:t>
            </a:r>
            <a:r>
              <a:rPr kumimoji="1" lang="en-US" altLang="zh-TW" sz="3200">
                <a:solidFill>
                  <a:srgbClr val="B654C6"/>
                </a:solidFill>
                <a:latin typeface="Impact" pitchFamily="34" charset="0"/>
              </a:rPr>
              <a:t> and </a:t>
            </a:r>
            <a:r>
              <a:rPr kumimoji="1" lang="en-US" altLang="zh-TW" sz="3200">
                <a:solidFill>
                  <a:schemeClr val="accent2"/>
                </a:solidFill>
                <a:latin typeface="Impact" pitchFamily="34" charset="0"/>
              </a:rPr>
              <a:t>cartilage</a:t>
            </a:r>
            <a:endParaRPr kumimoji="1" lang="en-US" altLang="zh-TW" sz="4400">
              <a:solidFill>
                <a:srgbClr val="99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28600" y="2833688"/>
            <a:ext cx="62484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</a:pPr>
            <a:r>
              <a:rPr kumimoji="1" lang="en-US" altLang="zh-TW" sz="3200">
                <a:solidFill>
                  <a:srgbClr val="339966"/>
                </a:solidFill>
                <a:latin typeface="Impact" pitchFamily="34" charset="0"/>
              </a:rPr>
              <a:t>Structure of Bone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T"/>
            </a:pPr>
            <a:r>
              <a:rPr kumimoji="1" lang="en-US" altLang="zh-TW" sz="3200">
                <a:solidFill>
                  <a:srgbClr val="339966"/>
                </a:solidFill>
                <a:latin typeface="Impact" pitchFamily="34" charset="0"/>
              </a:rPr>
              <a:t>consist of living cells surrounded                       by non-living mineral materials                       which are mainly calcium                         phosphate and carbonate,                            organic matter and water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172200" y="3511550"/>
            <a:ext cx="3124200" cy="2736850"/>
            <a:chOff x="3888" y="2212"/>
            <a:chExt cx="1968" cy="1724"/>
          </a:xfrm>
        </p:grpSpPr>
        <p:sp>
          <p:nvSpPr>
            <p:cNvPr id="7180" name="Rectangle 9"/>
            <p:cNvSpPr>
              <a:spLocks noChangeArrowheads="1"/>
            </p:cNvSpPr>
            <p:nvPr/>
          </p:nvSpPr>
          <p:spPr bwMode="auto">
            <a:xfrm>
              <a:off x="3888" y="3340"/>
              <a:ext cx="196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3366"/>
                  </a:solidFill>
                  <a:latin typeface="Impact" pitchFamily="34" charset="0"/>
                </a:rPr>
                <a:t>transverse section of </a:t>
              </a:r>
              <a:r>
                <a:rPr lang="en-US" altLang="zh-TW" sz="2800">
                  <a:solidFill>
                    <a:srgbClr val="FF0033"/>
                  </a:solidFill>
                  <a:latin typeface="Impact" pitchFamily="34" charset="0"/>
                </a:rPr>
                <a:t>compact bones</a:t>
              </a:r>
              <a:endParaRPr lang="en-US" altLang="zh-TW" sz="2200">
                <a:solidFill>
                  <a:srgbClr val="FF0033"/>
                </a:solidFill>
              </a:endParaRPr>
            </a:p>
          </p:txBody>
        </p:sp>
        <p:pic>
          <p:nvPicPr>
            <p:cNvPr id="7181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212"/>
              <a:ext cx="1551" cy="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248400" y="2620963"/>
            <a:ext cx="2438400" cy="1417637"/>
            <a:chOff x="3936" y="1651"/>
            <a:chExt cx="1536" cy="893"/>
          </a:xfrm>
        </p:grpSpPr>
        <p:sp>
          <p:nvSpPr>
            <p:cNvPr id="7178" name="Rectangle 13"/>
            <p:cNvSpPr>
              <a:spLocks noChangeArrowheads="1"/>
            </p:cNvSpPr>
            <p:nvPr/>
          </p:nvSpPr>
          <p:spPr bwMode="auto">
            <a:xfrm>
              <a:off x="3936" y="1651"/>
              <a:ext cx="15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altLang="zh-TW" sz="3200">
                  <a:solidFill>
                    <a:srgbClr val="9900CC"/>
                  </a:solidFill>
                  <a:latin typeface="Impact" pitchFamily="34" charset="0"/>
                </a:rPr>
                <a:t>bone cells</a:t>
              </a:r>
              <a:endParaRPr lang="en-US" altLang="zh-TW">
                <a:solidFill>
                  <a:srgbClr val="9900CC"/>
                </a:solidFill>
                <a:latin typeface="Comic Sans MS" pitchFamily="66" charset="0"/>
              </a:endParaRPr>
            </a:p>
          </p:txBody>
        </p:sp>
        <p:sp>
          <p:nvSpPr>
            <p:cNvPr id="7179" name="Line 14"/>
            <p:cNvSpPr>
              <a:spLocks noChangeShapeType="1"/>
            </p:cNvSpPr>
            <p:nvPr/>
          </p:nvSpPr>
          <p:spPr bwMode="auto">
            <a:xfrm flipH="1" flipV="1">
              <a:off x="4800" y="1968"/>
              <a:ext cx="384" cy="576"/>
            </a:xfrm>
            <a:prstGeom prst="line">
              <a:avLst/>
            </a:prstGeom>
            <a:noFill/>
            <a:ln w="38100">
              <a:solidFill>
                <a:srgbClr val="9900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5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AutoShape 2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utoUpdateAnimBg="0"/>
      <p:bldP spid="57348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267200"/>
            <a:ext cx="7772400" cy="2057400"/>
          </a:xfrm>
          <a:noFill/>
        </p:spPr>
        <p:txBody>
          <a:bodyPr lIns="92075" tIns="46038" rIns="92075" bIns="46038"/>
          <a:lstStyle/>
          <a:p>
            <a:pPr marL="381000" indent="-381000" eaLnBrk="1" hangingPunct="1">
              <a:lnSpc>
                <a:spcPct val="115000"/>
              </a:lnSpc>
              <a:buFont typeface="Wingdings" pitchFamily="2" charset="2"/>
              <a:buChar char="Ä"/>
            </a:pPr>
            <a:r>
              <a:rPr lang="en-US" altLang="zh-TW" smtClean="0">
                <a:solidFill>
                  <a:srgbClr val="006600"/>
                </a:solidFill>
                <a:latin typeface="Impact" pitchFamily="34" charset="0"/>
              </a:rPr>
              <a:t>Hinge joints act as the fulcrum</a:t>
            </a:r>
          </a:p>
          <a:p>
            <a:pPr marL="381000" indent="-381000" eaLnBrk="1" hangingPunct="1">
              <a:lnSpc>
                <a:spcPct val="115000"/>
              </a:lnSpc>
              <a:buFont typeface="Wingdings" pitchFamily="2" charset="2"/>
              <a:buChar char="Ä"/>
            </a:pPr>
            <a:r>
              <a:rPr lang="en-US" altLang="zh-TW" smtClean="0">
                <a:solidFill>
                  <a:srgbClr val="9900CC"/>
                </a:solidFill>
                <a:latin typeface="Impact" pitchFamily="34" charset="0"/>
              </a:rPr>
              <a:t>Lower arm and hand act as load     </a:t>
            </a:r>
          </a:p>
          <a:p>
            <a:pPr marL="381000" indent="-381000" eaLnBrk="1" hangingPunct="1">
              <a:lnSpc>
                <a:spcPct val="115000"/>
              </a:lnSpc>
              <a:buFont typeface="Wingdings" pitchFamily="2" charset="2"/>
              <a:buChar char="Ä"/>
            </a:pPr>
            <a:r>
              <a:rPr lang="en-US" altLang="zh-TW" smtClean="0">
                <a:solidFill>
                  <a:srgbClr val="660033"/>
                </a:solidFill>
                <a:latin typeface="Impact" pitchFamily="34" charset="0"/>
              </a:rPr>
              <a:t>Contraction of biceps creates the effort to lift up the arm and bends elbow</a:t>
            </a:r>
            <a:endParaRPr lang="en-US" altLang="zh-TW" smtClean="0">
              <a:solidFill>
                <a:srgbClr val="FF0033"/>
              </a:solidFill>
              <a:latin typeface="Impact" pitchFamily="34" charset="0"/>
            </a:endParaRPr>
          </a:p>
        </p:txBody>
      </p:sp>
      <p:pic>
        <p:nvPicPr>
          <p:cNvPr id="27652" name="Picture 4" descr="F:\Pic13-14\13-40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33528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066800" y="838200"/>
            <a:ext cx="2286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spcBef>
                <a:spcPct val="35000"/>
              </a:spcBef>
            </a:pPr>
            <a:r>
              <a:rPr lang="en-US" altLang="zh-TW" sz="3200">
                <a:solidFill>
                  <a:srgbClr val="660033"/>
                </a:solidFill>
                <a:latin typeface="Impact" pitchFamily="34" charset="0"/>
              </a:rPr>
              <a:t>contraction</a:t>
            </a:r>
            <a:r>
              <a:rPr lang="en-US" altLang="zh-TW" sz="3200">
                <a:latin typeface="Impact" pitchFamily="34" charset="0"/>
              </a:rPr>
              <a:t> </a:t>
            </a:r>
            <a:r>
              <a:rPr lang="en-US" altLang="zh-TW" sz="3200">
                <a:solidFill>
                  <a:srgbClr val="660033"/>
                </a:solidFill>
                <a:latin typeface="Impact" pitchFamily="34" charset="0"/>
              </a:rPr>
              <a:t>of biceps (effort)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62000" y="30480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200">
                <a:solidFill>
                  <a:srgbClr val="003366"/>
                </a:solidFill>
                <a:latin typeface="Impact" pitchFamily="34" charset="0"/>
              </a:rPr>
              <a:t>hand (load)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124200" y="2614613"/>
            <a:ext cx="190500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35000"/>
              </a:spcBef>
            </a:pPr>
            <a:r>
              <a:rPr lang="en-US" altLang="zh-TW" sz="3200">
                <a:solidFill>
                  <a:srgbClr val="9900CC"/>
                </a:solidFill>
                <a:latin typeface="Impact" pitchFamily="34" charset="0"/>
              </a:rPr>
              <a:t>elbow joint</a:t>
            </a:r>
          </a:p>
          <a:p>
            <a:pPr algn="ctr">
              <a:lnSpc>
                <a:spcPct val="90000"/>
              </a:lnSpc>
              <a:spcBef>
                <a:spcPct val="35000"/>
              </a:spcBef>
            </a:pPr>
            <a:r>
              <a:rPr lang="en-US" altLang="zh-TW" sz="3200">
                <a:solidFill>
                  <a:srgbClr val="9900CC"/>
                </a:solidFill>
                <a:latin typeface="Impact" pitchFamily="34" charset="0"/>
              </a:rPr>
              <a:t>(fulcrum)</a:t>
            </a:r>
            <a:endParaRPr lang="en-US" altLang="zh-TW" sz="3200">
              <a:latin typeface="Impact" pitchFamily="34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953000" y="1600200"/>
            <a:ext cx="4184650" cy="2743200"/>
            <a:chOff x="3120" y="1008"/>
            <a:chExt cx="2636" cy="1728"/>
          </a:xfrm>
        </p:grpSpPr>
        <p:grpSp>
          <p:nvGrpSpPr>
            <p:cNvPr id="43019" name="Group 8"/>
            <p:cNvGrpSpPr>
              <a:grpSpLocks/>
            </p:cNvGrpSpPr>
            <p:nvPr/>
          </p:nvGrpSpPr>
          <p:grpSpPr bwMode="auto">
            <a:xfrm>
              <a:off x="3462" y="1008"/>
              <a:ext cx="2034" cy="1392"/>
              <a:chOff x="3264" y="2160"/>
              <a:chExt cx="2034" cy="1392"/>
            </a:xfrm>
          </p:grpSpPr>
          <p:sp>
            <p:nvSpPr>
              <p:cNvPr id="43021" name="Line 9"/>
              <p:cNvSpPr>
                <a:spLocks noChangeShapeType="1"/>
              </p:cNvSpPr>
              <p:nvPr/>
            </p:nvSpPr>
            <p:spPr bwMode="auto">
              <a:xfrm>
                <a:off x="3264" y="2832"/>
                <a:ext cx="19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2" name="AutoShape 10"/>
              <p:cNvSpPr>
                <a:spLocks noChangeArrowheads="1"/>
              </p:cNvSpPr>
              <p:nvPr/>
            </p:nvSpPr>
            <p:spPr bwMode="auto">
              <a:xfrm rot="-10747278">
                <a:off x="3264" y="2592"/>
                <a:ext cx="238" cy="190"/>
              </a:xfrm>
              <a:custGeom>
                <a:avLst/>
                <a:gdLst>
                  <a:gd name="T0" fmla="*/ 201 w 21600"/>
                  <a:gd name="T1" fmla="*/ 95 h 21600"/>
                  <a:gd name="T2" fmla="*/ 119 w 21600"/>
                  <a:gd name="T3" fmla="*/ 190 h 21600"/>
                  <a:gd name="T4" fmla="*/ 37 w 21600"/>
                  <a:gd name="T5" fmla="*/ 95 h 21600"/>
                  <a:gd name="T6" fmla="*/ 119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173 w 21600"/>
                  <a:gd name="T13" fmla="*/ 5229 h 21600"/>
                  <a:gd name="T14" fmla="*/ 16427 w 21600"/>
                  <a:gd name="T15" fmla="*/ 16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789" y="21600"/>
                    </a:lnTo>
                    <a:lnTo>
                      <a:pt x="148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3" name="AutoShape 11"/>
              <p:cNvSpPr>
                <a:spLocks noChangeArrowheads="1"/>
              </p:cNvSpPr>
              <p:nvPr/>
            </p:nvSpPr>
            <p:spPr bwMode="auto">
              <a:xfrm>
                <a:off x="5136" y="2880"/>
                <a:ext cx="144" cy="28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4" name="Line 12"/>
              <p:cNvSpPr>
                <a:spLocks noChangeShapeType="1"/>
              </p:cNvSpPr>
              <p:nvPr/>
            </p:nvSpPr>
            <p:spPr bwMode="auto">
              <a:xfrm>
                <a:off x="3408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5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12" y="2976"/>
                <a:ext cx="180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19050">
                      <a:solidFill>
                        <a:srgbClr val="99CCFF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新細明體"/>
                  </a:rPr>
                  <a:t>L</a:t>
                </a:r>
              </a:p>
            </p:txBody>
          </p:sp>
          <p:grpSp>
            <p:nvGrpSpPr>
              <p:cNvPr id="43026" name="Group 14"/>
              <p:cNvGrpSpPr>
                <a:grpSpLocks/>
              </p:cNvGrpSpPr>
              <p:nvPr/>
            </p:nvGrpSpPr>
            <p:grpSpPr bwMode="auto">
              <a:xfrm>
                <a:off x="4368" y="2160"/>
                <a:ext cx="180" cy="672"/>
                <a:chOff x="4752" y="2160"/>
                <a:chExt cx="180" cy="672"/>
              </a:xfrm>
            </p:grpSpPr>
            <p:sp>
              <p:nvSpPr>
                <p:cNvPr id="4302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848" y="2496"/>
                  <a:ext cx="0" cy="33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29" name="WordArt 1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752" y="2160"/>
                  <a:ext cx="180" cy="28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>
                      <a:ln w="19050">
                        <a:solidFill>
                          <a:srgbClr val="99CCFF"/>
                        </a:solidFill>
                        <a:round/>
                        <a:headEnd type="none" w="sm" len="sm"/>
                        <a:tailEnd type="none" w="sm" len="sm"/>
                      </a:ln>
                      <a:solidFill>
                        <a:srgbClr val="0066CC"/>
                      </a:solidFill>
                      <a:effectLst>
                        <a:outerShdw dist="35921" dir="2700000" algn="ctr" rotWithShape="0">
                          <a:srgbClr val="990000"/>
                        </a:outerShdw>
                      </a:effectLst>
                      <a:latin typeface="新細明體"/>
                    </a:rPr>
                    <a:t>E</a:t>
                  </a:r>
                </a:p>
              </p:txBody>
            </p:sp>
          </p:grpSp>
          <p:sp>
            <p:nvSpPr>
              <p:cNvPr id="43027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5136" y="3264"/>
                <a:ext cx="162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19050">
                      <a:solidFill>
                        <a:srgbClr val="99CCFF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新細明體"/>
                  </a:rPr>
                  <a:t>F</a:t>
                </a:r>
              </a:p>
            </p:txBody>
          </p:sp>
        </p:grpSp>
        <p:sp>
          <p:nvSpPr>
            <p:cNvPr id="43020" name="Text Box 19"/>
            <p:cNvSpPr txBox="1">
              <a:spLocks noChangeArrowheads="1"/>
            </p:cNvSpPr>
            <p:nvPr/>
          </p:nvSpPr>
          <p:spPr bwMode="auto">
            <a:xfrm>
              <a:off x="3120" y="2371"/>
              <a:ext cx="26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3200">
                  <a:solidFill>
                    <a:srgbClr val="660033"/>
                  </a:solidFill>
                  <a:latin typeface="Impact" pitchFamily="34" charset="0"/>
                </a:rPr>
                <a:t>third</a:t>
              </a:r>
              <a:r>
                <a:rPr lang="en-US" altLang="zh-TW" sz="3200">
                  <a:latin typeface="Impact" pitchFamily="34" charset="0"/>
                  <a:ea typeface="華康新儷粗黑" pitchFamily="34" charset="-120"/>
                </a:rPr>
                <a:t> </a:t>
              </a:r>
              <a:r>
                <a:rPr lang="en-US" altLang="zh-TW" sz="3200">
                  <a:solidFill>
                    <a:srgbClr val="660033"/>
                  </a:solidFill>
                  <a:latin typeface="Impact" pitchFamily="34" charset="0"/>
                </a:rPr>
                <a:t>order lever system</a:t>
              </a:r>
              <a:endParaRPr lang="en-US" altLang="zh-TW" sz="3200">
                <a:latin typeface="Impact" pitchFamily="34" charset="0"/>
                <a:ea typeface="華康新儷粗黑" pitchFamily="34" charset="-120"/>
              </a:endParaRPr>
            </a:p>
          </p:txBody>
        </p:sp>
      </p:grpSp>
      <p:sp>
        <p:nvSpPr>
          <p:cNvPr id="43016" name="AutoShape 2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AutoShape 2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AutoShape 2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  <p:bldP spid="27653" grpId="0" autoUpdateAnimBg="0"/>
      <p:bldP spid="27654" grpId="0" autoUpdateAnimBg="0"/>
      <p:bldP spid="2765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76300"/>
            <a:ext cx="6248400" cy="11049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Other Types of Lever System in our Body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362200"/>
            <a:ext cx="4038600" cy="60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9000"/>
              </a:lnSpc>
              <a:buFontTx/>
              <a:buNone/>
            </a:pPr>
            <a:r>
              <a:rPr lang="en-US" altLang="zh-TW" smtClean="0">
                <a:solidFill>
                  <a:srgbClr val="FF0033"/>
                </a:solidFill>
                <a:latin typeface="Impact" pitchFamily="34" charset="0"/>
              </a:rPr>
              <a:t>Standing on tiptoes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81000" y="5638800"/>
            <a:ext cx="243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9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 altLang="zh-TW" sz="3200">
                <a:solidFill>
                  <a:srgbClr val="9933FF"/>
                </a:solidFill>
                <a:latin typeface="Impact" pitchFamily="34" charset="0"/>
              </a:rPr>
              <a:t>first order</a:t>
            </a:r>
          </a:p>
          <a:p>
            <a:pPr algn="ctr">
              <a:lnSpc>
                <a:spcPct val="99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 altLang="zh-TW" sz="3200">
                <a:solidFill>
                  <a:srgbClr val="9933FF"/>
                </a:solidFill>
                <a:latin typeface="Impact" pitchFamily="34" charset="0"/>
              </a:rPr>
              <a:t>lever system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447800" y="28956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9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 altLang="zh-TW" sz="3200">
                <a:solidFill>
                  <a:srgbClr val="0000FF"/>
                </a:solidFill>
                <a:latin typeface="Impact" pitchFamily="34" charset="0"/>
              </a:rPr>
              <a:t>Second order</a:t>
            </a:r>
          </a:p>
          <a:p>
            <a:pPr algn="ctr">
              <a:lnSpc>
                <a:spcPct val="99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 altLang="zh-TW" sz="3200">
                <a:solidFill>
                  <a:srgbClr val="0000FF"/>
                </a:solidFill>
                <a:latin typeface="Impact" pitchFamily="34" charset="0"/>
              </a:rPr>
              <a:t> lever system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257800" y="2133600"/>
            <a:ext cx="3228975" cy="2209800"/>
            <a:chOff x="3120" y="864"/>
            <a:chExt cx="2034" cy="1392"/>
          </a:xfrm>
        </p:grpSpPr>
        <p:sp>
          <p:nvSpPr>
            <p:cNvPr id="44055" name="Line 7"/>
            <p:cNvSpPr>
              <a:spLocks noChangeShapeType="1"/>
            </p:cNvSpPr>
            <p:nvPr/>
          </p:nvSpPr>
          <p:spPr bwMode="auto">
            <a:xfrm>
              <a:off x="3120" y="1536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56" name="Group 8"/>
            <p:cNvGrpSpPr>
              <a:grpSpLocks/>
            </p:cNvGrpSpPr>
            <p:nvPr/>
          </p:nvGrpSpPr>
          <p:grpSpPr bwMode="auto">
            <a:xfrm>
              <a:off x="3120" y="864"/>
              <a:ext cx="180" cy="672"/>
              <a:chOff x="4608" y="864"/>
              <a:chExt cx="180" cy="672"/>
            </a:xfrm>
          </p:grpSpPr>
          <p:sp>
            <p:nvSpPr>
              <p:cNvPr id="44065" name="Line 9"/>
              <p:cNvSpPr>
                <a:spLocks noChangeShapeType="1"/>
              </p:cNvSpPr>
              <p:nvPr/>
            </p:nvSpPr>
            <p:spPr bwMode="auto">
              <a:xfrm flipV="1">
                <a:off x="4704" y="1200"/>
                <a:ext cx="0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6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608" y="864"/>
                <a:ext cx="180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19050">
                      <a:solidFill>
                        <a:srgbClr val="99CCFF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新細明體"/>
                  </a:rPr>
                  <a:t>E</a:t>
                </a:r>
              </a:p>
            </p:txBody>
          </p:sp>
        </p:grpSp>
        <p:grpSp>
          <p:nvGrpSpPr>
            <p:cNvPr id="44057" name="Group 11"/>
            <p:cNvGrpSpPr>
              <a:grpSpLocks/>
            </p:cNvGrpSpPr>
            <p:nvPr/>
          </p:nvGrpSpPr>
          <p:grpSpPr bwMode="auto">
            <a:xfrm>
              <a:off x="4992" y="1584"/>
              <a:ext cx="162" cy="672"/>
              <a:chOff x="4992" y="1584"/>
              <a:chExt cx="162" cy="672"/>
            </a:xfrm>
          </p:grpSpPr>
          <p:sp>
            <p:nvSpPr>
              <p:cNvPr id="44063" name="AutoShape 12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144" cy="28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4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92" y="1968"/>
                <a:ext cx="162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19050">
                      <a:solidFill>
                        <a:srgbClr val="99CCFF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新細明體"/>
                  </a:rPr>
                  <a:t>F</a:t>
                </a:r>
              </a:p>
            </p:txBody>
          </p:sp>
        </p:grpSp>
        <p:grpSp>
          <p:nvGrpSpPr>
            <p:cNvPr id="44058" name="Group 14"/>
            <p:cNvGrpSpPr>
              <a:grpSpLocks/>
            </p:cNvGrpSpPr>
            <p:nvPr/>
          </p:nvGrpSpPr>
          <p:grpSpPr bwMode="auto">
            <a:xfrm>
              <a:off x="3936" y="1344"/>
              <a:ext cx="238" cy="672"/>
              <a:chOff x="3120" y="1296"/>
              <a:chExt cx="238" cy="672"/>
            </a:xfrm>
          </p:grpSpPr>
          <p:grpSp>
            <p:nvGrpSpPr>
              <p:cNvPr id="44059" name="Group 15"/>
              <p:cNvGrpSpPr>
                <a:grpSpLocks/>
              </p:cNvGrpSpPr>
              <p:nvPr/>
            </p:nvGrpSpPr>
            <p:grpSpPr bwMode="auto">
              <a:xfrm>
                <a:off x="3120" y="1296"/>
                <a:ext cx="238" cy="672"/>
                <a:chOff x="3120" y="1296"/>
                <a:chExt cx="238" cy="672"/>
              </a:xfrm>
            </p:grpSpPr>
            <p:sp>
              <p:nvSpPr>
                <p:cNvPr id="44061" name="AutoShape 16"/>
                <p:cNvSpPr>
                  <a:spLocks noChangeArrowheads="1"/>
                </p:cNvSpPr>
                <p:nvPr/>
              </p:nvSpPr>
              <p:spPr bwMode="auto">
                <a:xfrm rot="-10747278">
                  <a:off x="3120" y="1296"/>
                  <a:ext cx="238" cy="190"/>
                </a:xfrm>
                <a:custGeom>
                  <a:avLst/>
                  <a:gdLst>
                    <a:gd name="T0" fmla="*/ 201 w 21600"/>
                    <a:gd name="T1" fmla="*/ 95 h 21600"/>
                    <a:gd name="T2" fmla="*/ 119 w 21600"/>
                    <a:gd name="T3" fmla="*/ 190 h 21600"/>
                    <a:gd name="T4" fmla="*/ 37 w 21600"/>
                    <a:gd name="T5" fmla="*/ 95 h 21600"/>
                    <a:gd name="T6" fmla="*/ 119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173 w 21600"/>
                    <a:gd name="T13" fmla="*/ 5229 h 21600"/>
                    <a:gd name="T14" fmla="*/ 16427 w 21600"/>
                    <a:gd name="T15" fmla="*/ 163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6789" y="21600"/>
                      </a:lnTo>
                      <a:lnTo>
                        <a:pt x="1481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2" name="WordArt 1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168" y="1680"/>
                  <a:ext cx="180" cy="28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>
                      <a:ln w="19050">
                        <a:solidFill>
                          <a:srgbClr val="99CCFF"/>
                        </a:solidFill>
                        <a:round/>
                        <a:headEnd type="none" w="sm" len="sm"/>
                        <a:tailEnd type="none" w="sm" len="sm"/>
                      </a:ln>
                      <a:solidFill>
                        <a:srgbClr val="0066CC"/>
                      </a:solidFill>
                      <a:effectLst>
                        <a:outerShdw dist="35921" dir="2700000" algn="ctr" rotWithShape="0">
                          <a:srgbClr val="990000"/>
                        </a:outerShdw>
                      </a:effectLst>
                      <a:latin typeface="新細明體"/>
                    </a:rPr>
                    <a:t>L</a:t>
                  </a:r>
                </a:p>
              </p:txBody>
            </p:sp>
          </p:grpSp>
          <p:sp>
            <p:nvSpPr>
              <p:cNvPr id="44060" name="Line 18"/>
              <p:cNvSpPr>
                <a:spLocks noChangeShapeType="1"/>
              </p:cNvSpPr>
              <p:nvPr/>
            </p:nvSpPr>
            <p:spPr bwMode="auto">
              <a:xfrm>
                <a:off x="3264" y="139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8691" name="Picture 19" descr="F:\Pic13-14\13-38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914400"/>
            <a:ext cx="103663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 descr="C:\My Documents\Diagrams &amp; Photos (1713)\Diagrams (Teaching) (1444)\F3-7 Diagrams\Support (44)\skull bone-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343400"/>
            <a:ext cx="19240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20638" y="5135563"/>
            <a:ext cx="28749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3200">
                <a:solidFill>
                  <a:srgbClr val="FF0033"/>
                </a:solidFill>
                <a:latin typeface="Impact" pitchFamily="34" charset="0"/>
              </a:rPr>
              <a:t>Nodding of head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105400" y="4648200"/>
            <a:ext cx="3257550" cy="1524000"/>
            <a:chOff x="3216" y="2928"/>
            <a:chExt cx="2052" cy="960"/>
          </a:xfrm>
        </p:grpSpPr>
        <p:sp>
          <p:nvSpPr>
            <p:cNvPr id="44046" name="Line 23"/>
            <p:cNvSpPr>
              <a:spLocks noChangeShapeType="1"/>
            </p:cNvSpPr>
            <p:nvPr/>
          </p:nvSpPr>
          <p:spPr bwMode="auto">
            <a:xfrm>
              <a:off x="3216" y="3168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AutoShape 24"/>
            <p:cNvSpPr>
              <a:spLocks noChangeArrowheads="1"/>
            </p:cNvSpPr>
            <p:nvPr/>
          </p:nvSpPr>
          <p:spPr bwMode="auto">
            <a:xfrm rot="-10747278">
              <a:off x="3216" y="2928"/>
              <a:ext cx="238" cy="190"/>
            </a:xfrm>
            <a:custGeom>
              <a:avLst/>
              <a:gdLst>
                <a:gd name="T0" fmla="*/ 201 w 21600"/>
                <a:gd name="T1" fmla="*/ 95 h 21600"/>
                <a:gd name="T2" fmla="*/ 119 w 21600"/>
                <a:gd name="T3" fmla="*/ 190 h 21600"/>
                <a:gd name="T4" fmla="*/ 37 w 21600"/>
                <a:gd name="T5" fmla="*/ 95 h 21600"/>
                <a:gd name="T6" fmla="*/ 11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73 w 21600"/>
                <a:gd name="T13" fmla="*/ 5229 h 21600"/>
                <a:gd name="T14" fmla="*/ 16427 w 21600"/>
                <a:gd name="T15" fmla="*/ 163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89" y="21600"/>
                  </a:lnTo>
                  <a:lnTo>
                    <a:pt x="1481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Line 25"/>
            <p:cNvSpPr>
              <a:spLocks noChangeShapeType="1"/>
            </p:cNvSpPr>
            <p:nvPr/>
          </p:nvSpPr>
          <p:spPr bwMode="auto">
            <a:xfrm>
              <a:off x="3360" y="302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9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3264" y="3312"/>
              <a:ext cx="18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新細明體"/>
                </a:rPr>
                <a:t>L</a:t>
              </a:r>
            </a:p>
          </p:txBody>
        </p:sp>
        <p:sp>
          <p:nvSpPr>
            <p:cNvPr id="4405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5088" y="3552"/>
              <a:ext cx="18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新細明體"/>
                </a:rPr>
                <a:t>E</a:t>
              </a:r>
            </a:p>
          </p:txBody>
        </p:sp>
        <p:grpSp>
          <p:nvGrpSpPr>
            <p:cNvPr id="44051" name="Group 28"/>
            <p:cNvGrpSpPr>
              <a:grpSpLocks/>
            </p:cNvGrpSpPr>
            <p:nvPr/>
          </p:nvGrpSpPr>
          <p:grpSpPr bwMode="auto">
            <a:xfrm>
              <a:off x="4176" y="3216"/>
              <a:ext cx="162" cy="672"/>
              <a:chOff x="5136" y="3120"/>
              <a:chExt cx="162" cy="672"/>
            </a:xfrm>
          </p:grpSpPr>
          <p:sp>
            <p:nvSpPr>
              <p:cNvPr id="44053" name="AutoShape 29"/>
              <p:cNvSpPr>
                <a:spLocks noChangeArrowheads="1"/>
              </p:cNvSpPr>
              <p:nvPr/>
            </p:nvSpPr>
            <p:spPr bwMode="auto">
              <a:xfrm>
                <a:off x="5136" y="3120"/>
                <a:ext cx="144" cy="28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4" name="WordArt 30"/>
              <p:cNvSpPr>
                <a:spLocks noChangeArrowheads="1" noChangeShapeType="1" noTextEdit="1"/>
              </p:cNvSpPr>
              <p:nvPr/>
            </p:nvSpPr>
            <p:spPr bwMode="auto">
              <a:xfrm>
                <a:off x="5136" y="3504"/>
                <a:ext cx="162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19050">
                      <a:solidFill>
                        <a:srgbClr val="99CCFF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新細明體"/>
                  </a:rPr>
                  <a:t>F</a:t>
                </a:r>
              </a:p>
            </p:txBody>
          </p:sp>
        </p:grpSp>
        <p:sp>
          <p:nvSpPr>
            <p:cNvPr id="44052" name="Line 31"/>
            <p:cNvSpPr>
              <a:spLocks noChangeShapeType="1"/>
            </p:cNvSpPr>
            <p:nvPr/>
          </p:nvSpPr>
          <p:spPr bwMode="auto">
            <a:xfrm>
              <a:off x="5136" y="3168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3" name="AutoShape 3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AutoShape 3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AutoShape 3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stery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  <p:bldP spid="28676" grpId="0" autoUpdateAnimBg="0"/>
      <p:bldP spid="28677" grpId="0" autoUpdateAnimBg="0"/>
      <p:bldP spid="2869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533400" y="1181100"/>
            <a:ext cx="6248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1" lang="en-US" altLang="zh-TW"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Importance of Support in Plants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3400" y="2590800"/>
            <a:ext cx="8077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76250" indent="-476250" eaLnBrk="1" hangingPunct="1">
              <a:lnSpc>
                <a:spcPct val="130000"/>
              </a:lnSpc>
              <a:spcBef>
                <a:spcPct val="35000"/>
              </a:spcBef>
              <a:buFont typeface="Wingdings" pitchFamily="2" charset="2"/>
              <a:buChar char="&gt;"/>
            </a:pPr>
            <a:r>
              <a:rPr kumimoji="1" lang="en-US" altLang="zh-TW" sz="3200">
                <a:solidFill>
                  <a:srgbClr val="339933"/>
                </a:solidFill>
                <a:latin typeface="Impact" pitchFamily="34" charset="0"/>
              </a:rPr>
              <a:t>display leaves in the best position to absorb enough light for photosynthesis</a:t>
            </a:r>
          </a:p>
          <a:p>
            <a:pPr marL="476250" indent="-476250" eaLnBrk="1" hangingPunct="1">
              <a:lnSpc>
                <a:spcPct val="130000"/>
              </a:lnSpc>
              <a:spcBef>
                <a:spcPct val="35000"/>
              </a:spcBef>
              <a:buFont typeface="Wingdings" pitchFamily="2" charset="2"/>
              <a:buChar char="&gt;"/>
            </a:pPr>
            <a:r>
              <a:rPr kumimoji="1" lang="en-US" altLang="zh-TW" sz="3200">
                <a:solidFill>
                  <a:srgbClr val="339933"/>
                </a:solidFill>
                <a:latin typeface="Impact" pitchFamily="34" charset="0"/>
              </a:rPr>
              <a:t>lift flowers to higher positions so fruits and seeds can be dispersed over a wide area. This helps species to propagate to new area</a:t>
            </a:r>
          </a:p>
        </p:txBody>
      </p:sp>
      <p:sp>
        <p:nvSpPr>
          <p:cNvPr id="45060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  <p:bldP spid="81924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85800" y="762000"/>
            <a:ext cx="6248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1" lang="en-US" altLang="zh-TW"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Support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533400" y="1524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35000"/>
              </a:spcBef>
              <a:buSzPct val="115000"/>
              <a:buFont typeface="ZapfDingbats" pitchFamily="82" charset="2"/>
              <a:buNone/>
            </a:pPr>
            <a:r>
              <a:rPr kumimoji="1" lang="en-US" altLang="zh-TW" sz="3200">
                <a:solidFill>
                  <a:schemeClr val="tx2"/>
                </a:solidFill>
                <a:latin typeface="Impact" pitchFamily="34" charset="0"/>
              </a:rPr>
              <a:t>mainly provided by turgidity of cells and rigidity of xylem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33400" y="2743200"/>
            <a:ext cx="6248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/>
            <a:r>
              <a:rPr kumimoji="1" lang="en-US" altLang="zh-TW" sz="3800">
                <a:solidFill>
                  <a:srgbClr val="0000FF"/>
                </a:solidFill>
                <a:latin typeface="Impact" pitchFamily="34" charset="0"/>
              </a:rPr>
              <a:t>Turgidity of Cells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57200" y="3733800"/>
            <a:ext cx="563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76250" indent="-476250" eaLnBrk="1" hangingPunct="1">
              <a:lnSpc>
                <a:spcPct val="130000"/>
              </a:lnSpc>
              <a:spcBef>
                <a:spcPct val="35000"/>
              </a:spcBef>
              <a:buSzPct val="115000"/>
              <a:buFont typeface="Wingdings" pitchFamily="2" charset="2"/>
              <a:buChar char="R"/>
            </a:pPr>
            <a:r>
              <a:rPr kumimoji="1" lang="en-US" altLang="zh-TW" sz="3200">
                <a:solidFill>
                  <a:srgbClr val="CC00FF"/>
                </a:solidFill>
                <a:latin typeface="Impact" pitchFamily="34" charset="0"/>
              </a:rPr>
              <a:t>mainly support young plants                         and non-woody parts of a       dicotyledonous plant which                              the cells are thin-walled</a:t>
            </a:r>
          </a:p>
        </p:txBody>
      </p:sp>
      <p:pic>
        <p:nvPicPr>
          <p:cNvPr id="93191" name="Picture 7" descr="F:\Pic13-14\13-4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5146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943600" y="3001963"/>
            <a:ext cx="3581400" cy="2179637"/>
            <a:chOff x="3744" y="1891"/>
            <a:chExt cx="2256" cy="1373"/>
          </a:xfrm>
        </p:grpSpPr>
        <p:sp>
          <p:nvSpPr>
            <p:cNvPr id="46091" name="Oval 11"/>
            <p:cNvSpPr>
              <a:spLocks noChangeArrowheads="1"/>
            </p:cNvSpPr>
            <p:nvPr/>
          </p:nvSpPr>
          <p:spPr bwMode="auto">
            <a:xfrm>
              <a:off x="4608" y="2976"/>
              <a:ext cx="24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092" name="Group 13"/>
            <p:cNvGrpSpPr>
              <a:grpSpLocks/>
            </p:cNvGrpSpPr>
            <p:nvPr/>
          </p:nvGrpSpPr>
          <p:grpSpPr bwMode="auto">
            <a:xfrm>
              <a:off x="3744" y="1891"/>
              <a:ext cx="2256" cy="1373"/>
              <a:chOff x="3744" y="1891"/>
              <a:chExt cx="2256" cy="1373"/>
            </a:xfrm>
          </p:grpSpPr>
          <p:sp>
            <p:nvSpPr>
              <p:cNvPr id="46093" name="Line 8"/>
              <p:cNvSpPr>
                <a:spLocks noChangeShapeType="1"/>
              </p:cNvSpPr>
              <p:nvPr/>
            </p:nvSpPr>
            <p:spPr bwMode="auto">
              <a:xfrm>
                <a:off x="4176" y="2256"/>
                <a:ext cx="336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4" name="Line 9"/>
              <p:cNvSpPr>
                <a:spLocks noChangeShapeType="1"/>
              </p:cNvSpPr>
              <p:nvPr/>
            </p:nvSpPr>
            <p:spPr bwMode="auto">
              <a:xfrm flipH="1">
                <a:off x="4752" y="2256"/>
                <a:ext cx="38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5" name="Line 10"/>
              <p:cNvSpPr>
                <a:spLocks noChangeShapeType="1"/>
              </p:cNvSpPr>
              <p:nvPr/>
            </p:nvSpPr>
            <p:spPr bwMode="auto">
              <a:xfrm>
                <a:off x="4176" y="2256"/>
                <a:ext cx="336" cy="10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6" name="Text Box 12"/>
              <p:cNvSpPr txBox="1">
                <a:spLocks noChangeArrowheads="1"/>
              </p:cNvSpPr>
              <p:nvPr/>
            </p:nvSpPr>
            <p:spPr bwMode="auto">
              <a:xfrm>
                <a:off x="3744" y="1891"/>
                <a:ext cx="225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TW" sz="3200">
                    <a:solidFill>
                      <a:srgbClr val="FFFF00"/>
                    </a:solidFill>
                    <a:latin typeface="Impact" pitchFamily="34" charset="0"/>
                  </a:rPr>
                  <a:t>thin walled cells</a:t>
                </a:r>
                <a:endParaRPr kumimoji="1" lang="en-US" altLang="zh-TW" sz="3200">
                  <a:solidFill>
                    <a:schemeClr val="accent1"/>
                  </a:solidFill>
                  <a:latin typeface="Impact" pitchFamily="34" charset="0"/>
                </a:endParaRPr>
              </a:p>
            </p:txBody>
          </p:sp>
        </p:grpSp>
      </p:grpSp>
      <p:sp>
        <p:nvSpPr>
          <p:cNvPr id="46088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7" grpId="0" build="p" bldLvl="3" autoUpdateAnimBg="0"/>
      <p:bldP spid="93188" grpId="0" autoUpdateAnimBg="0"/>
      <p:bldP spid="93189" grpId="0" build="p" bldLvl="3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533400" y="1524000"/>
            <a:ext cx="815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76250" indent="-476250" eaLnBrk="1" hangingPunct="1">
              <a:lnSpc>
                <a:spcPct val="130000"/>
              </a:lnSpc>
              <a:spcBef>
                <a:spcPct val="35000"/>
              </a:spcBef>
              <a:buSzPct val="115000"/>
              <a:buFont typeface="Wingdings" pitchFamily="2" charset="2"/>
              <a:buChar char="R"/>
            </a:pPr>
            <a:r>
              <a:rPr kumimoji="1" lang="en-US" altLang="zh-TW" sz="3200">
                <a:solidFill>
                  <a:srgbClr val="CC00FF"/>
                </a:solidFill>
                <a:latin typeface="Impact" pitchFamily="34" charset="0"/>
              </a:rPr>
              <a:t>thin-walled cells absorb water by osmosis and become turgid</a:t>
            </a:r>
            <a:endParaRPr kumimoji="1" lang="zh-TW" altLang="zh-TW" sz="3200">
              <a:solidFill>
                <a:srgbClr val="CC00FF"/>
              </a:solidFill>
              <a:latin typeface="Impact" pitchFamily="34" charset="0"/>
            </a:endParaRPr>
          </a:p>
        </p:txBody>
      </p:sp>
      <p:sp>
        <p:nvSpPr>
          <p:cNvPr id="4710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33400" y="2971800"/>
            <a:ext cx="815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76250" indent="-476250" eaLnBrk="1" hangingPunct="1">
              <a:lnSpc>
                <a:spcPct val="130000"/>
              </a:lnSpc>
              <a:spcBef>
                <a:spcPct val="35000"/>
              </a:spcBef>
              <a:buSzPct val="115000"/>
              <a:buFont typeface="Wingdings" pitchFamily="2" charset="2"/>
              <a:buChar char="R"/>
            </a:pPr>
            <a:r>
              <a:rPr kumimoji="1" lang="en-US" altLang="zh-TW" sz="3200">
                <a:solidFill>
                  <a:srgbClr val="CC00FF"/>
                </a:solidFill>
                <a:latin typeface="Impact" pitchFamily="34" charset="0"/>
              </a:rPr>
              <a:t>turgid cells then press against each other and keep the whole stem upright</a:t>
            </a:r>
          </a:p>
          <a:p>
            <a:pPr marL="476250" indent="-476250" eaLnBrk="1" hangingPunct="1">
              <a:lnSpc>
                <a:spcPct val="130000"/>
              </a:lnSpc>
              <a:spcBef>
                <a:spcPct val="35000"/>
              </a:spcBef>
              <a:buSzPct val="115000"/>
              <a:buFont typeface="Wingdings" pitchFamily="2" charset="2"/>
              <a:buChar char="R"/>
            </a:pPr>
            <a:r>
              <a:rPr kumimoji="1" lang="en-US" altLang="zh-TW" sz="3200">
                <a:solidFill>
                  <a:srgbClr val="CC00FF"/>
                </a:solidFill>
                <a:latin typeface="Impact" pitchFamily="34" charset="0"/>
              </a:rPr>
              <a:t>if cells lose water and become flaccid, plant will wilt and becomes soft and droopy</a:t>
            </a:r>
            <a:endParaRPr kumimoji="1" lang="zh-TW" altLang="zh-TW" sz="3200">
              <a:solidFill>
                <a:srgbClr val="CC00FF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uild="p" autoUpdateAnimBg="0" advAuto="0"/>
      <p:bldP spid="94220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026" descr="F:\Pic13-14\13-4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1988"/>
            <a:ext cx="3048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1028"/>
          <p:cNvSpPr txBox="1">
            <a:spLocks noChangeArrowheads="1"/>
          </p:cNvSpPr>
          <p:nvPr/>
        </p:nvSpPr>
        <p:spPr bwMode="auto">
          <a:xfrm>
            <a:off x="5334000" y="61722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200">
                <a:solidFill>
                  <a:srgbClr val="00CCFF"/>
                </a:solidFill>
                <a:latin typeface="Impact" pitchFamily="34" charset="0"/>
              </a:rPr>
              <a:t>wilting</a:t>
            </a:r>
            <a:r>
              <a:rPr lang="en-US" altLang="zh-TW" sz="3200">
                <a:solidFill>
                  <a:srgbClr val="00CCFF"/>
                </a:solidFill>
                <a:latin typeface="Impact" pitchFamily="34" charset="0"/>
                <a:ea typeface="華康新儷粗黑" pitchFamily="34" charset="-120"/>
              </a:rPr>
              <a:t> </a:t>
            </a:r>
            <a:r>
              <a:rPr lang="en-US" altLang="zh-TW" sz="3200">
                <a:solidFill>
                  <a:srgbClr val="00CCFF"/>
                </a:solidFill>
                <a:latin typeface="Impact" pitchFamily="34" charset="0"/>
              </a:rPr>
              <a:t>occurs</a:t>
            </a:r>
            <a:endParaRPr lang="en-US" altLang="zh-TW" sz="3200">
              <a:solidFill>
                <a:srgbClr val="00CCFF"/>
              </a:solidFill>
              <a:latin typeface="Impact" pitchFamily="34" charset="0"/>
              <a:ea typeface="華康新儷粗黑" pitchFamily="34" charset="-120"/>
            </a:endParaRPr>
          </a:p>
        </p:txBody>
      </p:sp>
      <p:pic>
        <p:nvPicPr>
          <p:cNvPr id="96262" name="Picture 1030" descr="F:\Pic13-14\13-45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054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Text Box 1031"/>
          <p:cNvSpPr txBox="1">
            <a:spLocks noChangeArrowheads="1"/>
          </p:cNvSpPr>
          <p:nvPr/>
        </p:nvSpPr>
        <p:spPr bwMode="auto">
          <a:xfrm>
            <a:off x="5715000" y="3765550"/>
            <a:ext cx="19812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600">
                <a:solidFill>
                  <a:srgbClr val="FF9933"/>
                </a:solidFill>
                <a:latin typeface="Impact" pitchFamily="34" charset="0"/>
                <a:ea typeface="華康新儷粗黑" pitchFamily="34" charset="-120"/>
              </a:rPr>
              <a:t>In this case, transpiration is faster than absorption of water</a:t>
            </a:r>
            <a:endParaRPr lang="en-US" altLang="zh-TW" sz="2600">
              <a:solidFill>
                <a:srgbClr val="FFFF00"/>
              </a:solidFill>
              <a:latin typeface="Impact" pitchFamily="34" charset="0"/>
              <a:ea typeface="華康新儷粗黑" pitchFamily="34" charset="-120"/>
            </a:endParaRPr>
          </a:p>
        </p:txBody>
      </p:sp>
      <p:sp>
        <p:nvSpPr>
          <p:cNvPr id="96264" name="Rectangle 1032"/>
          <p:cNvSpPr>
            <a:spLocks noChangeArrowheads="1"/>
          </p:cNvSpPr>
          <p:nvPr/>
        </p:nvSpPr>
        <p:spPr bwMode="auto">
          <a:xfrm>
            <a:off x="381000" y="1447800"/>
            <a:ext cx="8153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76250" indent="-476250" eaLnBrk="1" hangingPunct="1">
              <a:lnSpc>
                <a:spcPct val="130000"/>
              </a:lnSpc>
              <a:spcBef>
                <a:spcPct val="35000"/>
              </a:spcBef>
              <a:buSzPct val="115000"/>
              <a:buFont typeface="Wingdings" pitchFamily="2" charset="2"/>
              <a:buChar char="R"/>
            </a:pPr>
            <a:r>
              <a:rPr kumimoji="1" lang="en-US" altLang="zh-TW" sz="3200">
                <a:solidFill>
                  <a:srgbClr val="CC00FF"/>
                </a:solidFill>
                <a:latin typeface="Impact" pitchFamily="34" charset="0"/>
              </a:rPr>
              <a:t>on hot days, when transpiration proceeds faster than water absorption</a:t>
            </a:r>
          </a:p>
        </p:txBody>
      </p:sp>
      <p:sp>
        <p:nvSpPr>
          <p:cNvPr id="48135" name="AutoShape 103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AutoShape 103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AutoShape 10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96263" grpId="0" autoUpdateAnimBg="0"/>
      <p:bldP spid="96264" grpId="0" build="p" autoUpdateAnimBg="0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533400" y="990600"/>
            <a:ext cx="6248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kumimoji="1" lang="en-US" altLang="zh-TW" sz="3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Rigidity of Xylem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457200" y="1981200"/>
            <a:ext cx="5257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76250" indent="-476250" eaLnBrk="1" hangingPunct="1">
              <a:lnSpc>
                <a:spcPct val="130000"/>
              </a:lnSpc>
              <a:spcBef>
                <a:spcPct val="35000"/>
              </a:spcBef>
              <a:buSzPct val="105000"/>
              <a:buFont typeface="Wingdings" pitchFamily="2" charset="2"/>
              <a:buChar char="U"/>
            </a:pPr>
            <a:r>
              <a:rPr kumimoji="1" lang="en-US" altLang="zh-TW" sz="3200">
                <a:solidFill>
                  <a:srgbClr val="3399FF"/>
                </a:solidFill>
                <a:latin typeface="Impact" pitchFamily="34" charset="0"/>
              </a:rPr>
              <a:t>When dicotyledonous                  plant grows older, more               secondary xylem tissue            formed by vascular   cambium, plant becomes  woody</a:t>
            </a:r>
          </a:p>
        </p:txBody>
      </p:sp>
      <p:pic>
        <p:nvPicPr>
          <p:cNvPr id="95236" name="Picture 4" descr="C:\My Documents\Diagrams &amp; Photos (1713)\Diagrams (Teaching) (1444)\F3-7 Diagrams\Classification\Flowering Plants (24)\Plant Structure(AL)(OL)(63)\Stem (dicot)(vascular bundle)(fromFP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0241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699125" y="4800600"/>
            <a:ext cx="2759075" cy="1524000"/>
            <a:chOff x="3590" y="3024"/>
            <a:chExt cx="1738" cy="960"/>
          </a:xfrm>
        </p:grpSpPr>
        <p:sp>
          <p:nvSpPr>
            <p:cNvPr id="49161" name="Text Box 6"/>
            <p:cNvSpPr txBox="1">
              <a:spLocks noChangeArrowheads="1"/>
            </p:cNvSpPr>
            <p:nvPr/>
          </p:nvSpPr>
          <p:spPr bwMode="auto">
            <a:xfrm>
              <a:off x="3590" y="3696"/>
              <a:ext cx="17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zh-TW" sz="3200">
                  <a:solidFill>
                    <a:srgbClr val="006600"/>
                  </a:solidFill>
                  <a:latin typeface="Impact" pitchFamily="34" charset="0"/>
                  <a:ea typeface="華康新儷粗黑" pitchFamily="34" charset="-120"/>
                </a:rPr>
                <a:t>xylem vessels</a:t>
              </a:r>
              <a:endParaRPr lang="en-US" altLang="zh-TW">
                <a:solidFill>
                  <a:srgbClr val="006600"/>
                </a:solidFill>
                <a:latin typeface="Comic Sans MS" pitchFamily="66" charset="0"/>
                <a:ea typeface="華康新儷粗黑" pitchFamily="34" charset="-120"/>
              </a:endParaRPr>
            </a:p>
          </p:txBody>
        </p:sp>
        <p:sp>
          <p:nvSpPr>
            <p:cNvPr id="49162" name="Line 7"/>
            <p:cNvSpPr>
              <a:spLocks noChangeShapeType="1"/>
            </p:cNvSpPr>
            <p:nvPr/>
          </p:nvSpPr>
          <p:spPr bwMode="auto">
            <a:xfrm flipH="1" flipV="1">
              <a:off x="4282" y="3024"/>
              <a:ext cx="38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8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  <p:bldP spid="9523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F:\Pic13-14\13-47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4038600" cy="310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1000" y="1143000"/>
            <a:ext cx="4876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76250" indent="-476250" eaLnBrk="1" hangingPunct="1">
              <a:lnSpc>
                <a:spcPct val="130000"/>
              </a:lnSpc>
              <a:spcBef>
                <a:spcPct val="35000"/>
              </a:spcBef>
              <a:buSzPct val="105000"/>
              <a:buFont typeface="Wingdings" pitchFamily="2" charset="2"/>
              <a:buChar char="U"/>
            </a:pPr>
            <a:r>
              <a:rPr kumimoji="1" lang="en-US" altLang="zh-TW" sz="3200">
                <a:solidFill>
                  <a:srgbClr val="3399FF"/>
                </a:solidFill>
                <a:latin typeface="Impact" pitchFamily="34" charset="0"/>
              </a:rPr>
              <a:t>xylem vessels support    plant mechanically as they have thick walls  containing lignin</a:t>
            </a:r>
            <a:endParaRPr kumimoji="1" lang="zh-TW" altLang="zh-TW" sz="3200">
              <a:solidFill>
                <a:srgbClr val="3399FF"/>
              </a:solidFill>
              <a:latin typeface="Impact" pitchFamily="34" charset="0"/>
            </a:endParaRPr>
          </a:p>
        </p:txBody>
      </p:sp>
      <p:sp>
        <p:nvSpPr>
          <p:cNvPr id="5018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81000" y="3886200"/>
            <a:ext cx="4876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76250" indent="-476250" eaLnBrk="1" hangingPunct="1">
              <a:lnSpc>
                <a:spcPct val="130000"/>
              </a:lnSpc>
              <a:spcBef>
                <a:spcPct val="35000"/>
              </a:spcBef>
              <a:buSzPct val="105000"/>
              <a:buFont typeface="Wingdings" pitchFamily="2" charset="2"/>
              <a:buChar char="U"/>
            </a:pPr>
            <a:r>
              <a:rPr kumimoji="1" lang="en-US" altLang="zh-TW" sz="3200">
                <a:solidFill>
                  <a:srgbClr val="3399FF"/>
                </a:solidFill>
                <a:latin typeface="Impact" pitchFamily="34" charset="0"/>
              </a:rPr>
              <a:t>lignified cells give strength and rigidity to plant</a:t>
            </a:r>
            <a:endParaRPr kumimoji="1" lang="zh-TW" altLang="zh-TW" sz="3200">
              <a:solidFill>
                <a:srgbClr val="3399FF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 advAuto="0"/>
      <p:bldP spid="9728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3375" y="2070100"/>
            <a:ext cx="9267825" cy="3492500"/>
            <a:chOff x="18" y="1152"/>
            <a:chExt cx="5838" cy="2200"/>
          </a:xfrm>
        </p:grpSpPr>
        <p:graphicFrame>
          <p:nvGraphicFramePr>
            <p:cNvPr id="2050" name="Object 6"/>
            <p:cNvGraphicFramePr>
              <a:graphicFrameLocks noChangeAspect="1"/>
            </p:cNvGraphicFramePr>
            <p:nvPr/>
          </p:nvGraphicFramePr>
          <p:xfrm>
            <a:off x="18" y="1152"/>
            <a:ext cx="2334" cy="2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多媒體項目" r:id="rId5" imgW="857880" imgH="807840" progId="MS_ClipArt_Gallery.2">
                    <p:embed/>
                  </p:oleObj>
                </mc:Choice>
                <mc:Fallback>
                  <p:oleObj name="多媒體項目" r:id="rId5" imgW="857880" imgH="80784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" y="1152"/>
                          <a:ext cx="2334" cy="2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1920" y="1440"/>
              <a:ext cx="393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altLang="zh-TW" sz="12000">
                  <a:solidFill>
                    <a:srgbClr val="99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  ~ </a:t>
              </a:r>
              <a:r>
                <a:rPr lang="en-GB" altLang="zh-TW" sz="6000">
                  <a:solidFill>
                    <a:srgbClr val="99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 </a:t>
              </a:r>
              <a:r>
                <a:rPr lang="en-GB" altLang="zh-TW" sz="12000">
                  <a:solidFill>
                    <a:srgbClr val="99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END</a:t>
              </a:r>
              <a:r>
                <a:rPr lang="en-GB" altLang="zh-TW" sz="6000">
                  <a:solidFill>
                    <a:srgbClr val="99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  </a:t>
              </a:r>
              <a:r>
                <a:rPr lang="en-GB" altLang="zh-TW" sz="12000">
                  <a:solidFill>
                    <a:srgbClr val="99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~</a:t>
              </a:r>
              <a:endParaRPr lang="en-GB" altLang="zh-TW" sz="12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05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3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429000" y="1524000"/>
            <a:ext cx="5867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5000"/>
              </a:spcBef>
              <a:buSzPct val="95000"/>
              <a:buFont typeface="Wingdings" pitchFamily="2" charset="2"/>
              <a:buChar char="T"/>
            </a:pPr>
            <a:r>
              <a:rPr kumimoji="1" lang="en-US" altLang="zh-TW" sz="3200">
                <a:solidFill>
                  <a:srgbClr val="339966"/>
                </a:solidFill>
                <a:latin typeface="Impact" pitchFamily="34" charset="0"/>
              </a:rPr>
              <a:t>blood vessels and nerves run through bone tissue to supply oxygen and food for bones to develop and grow</a:t>
            </a:r>
            <a:endParaRPr kumimoji="1" lang="en-US" altLang="zh-TW" sz="3200">
              <a:solidFill>
                <a:srgbClr val="6699FF"/>
              </a:solidFill>
              <a:latin typeface="Impact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5000"/>
              </a:spcBef>
              <a:buSzPct val="95000"/>
              <a:buFont typeface="Wingdings" pitchFamily="2" charset="2"/>
              <a:buChar char="T"/>
            </a:pPr>
            <a:r>
              <a:rPr kumimoji="1" lang="en-US" altLang="zh-TW" sz="3200">
                <a:solidFill>
                  <a:srgbClr val="339966"/>
                </a:solidFill>
                <a:latin typeface="Impact" pitchFamily="34" charset="0"/>
              </a:rPr>
              <a:t>outer part of a bone is</a:t>
            </a:r>
            <a:r>
              <a:rPr kumimoji="1" lang="en-US" altLang="zh-TW" sz="3200">
                <a:solidFill>
                  <a:srgbClr val="00CCFF"/>
                </a:solidFill>
                <a:latin typeface="Impact" pitchFamily="34" charset="0"/>
              </a:rPr>
              <a:t> </a:t>
            </a:r>
            <a:r>
              <a:rPr kumimoji="1" lang="en-US" altLang="zh-TW" sz="3200">
                <a:solidFill>
                  <a:srgbClr val="FF0066"/>
                </a:solidFill>
                <a:latin typeface="Impact" pitchFamily="34" charset="0"/>
              </a:rPr>
              <a:t>compact bone</a:t>
            </a:r>
            <a:r>
              <a:rPr kumimoji="1" lang="en-US" altLang="zh-TW" sz="3200">
                <a:solidFill>
                  <a:srgbClr val="00CCFF"/>
                </a:solidFill>
                <a:latin typeface="Impact" pitchFamily="34" charset="0"/>
              </a:rPr>
              <a:t> </a:t>
            </a:r>
            <a:r>
              <a:rPr kumimoji="1" lang="en-US" altLang="zh-TW" sz="3200">
                <a:solidFill>
                  <a:srgbClr val="339966"/>
                </a:solidFill>
                <a:latin typeface="Impact" pitchFamily="34" charset="0"/>
              </a:rPr>
              <a:t>which is hard and dense and consists of calcium phosphate and carbonate</a:t>
            </a:r>
          </a:p>
        </p:txBody>
      </p:sp>
      <p:pic>
        <p:nvPicPr>
          <p:cNvPr id="58372" name="Picture 4" descr="F:\Pic13-14\13-7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1206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62000" y="1219200"/>
            <a:ext cx="2971800" cy="1052513"/>
            <a:chOff x="672" y="825"/>
            <a:chExt cx="1872" cy="663"/>
          </a:xfrm>
        </p:grpSpPr>
        <p:sp>
          <p:nvSpPr>
            <p:cNvPr id="8209" name="Line 6"/>
            <p:cNvSpPr>
              <a:spLocks noChangeShapeType="1"/>
            </p:cNvSpPr>
            <p:nvPr/>
          </p:nvSpPr>
          <p:spPr bwMode="auto">
            <a:xfrm flipV="1">
              <a:off x="1008" y="1104"/>
              <a:ext cx="52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7"/>
            <p:cNvSpPr>
              <a:spLocks noChangeArrowheads="1"/>
            </p:cNvSpPr>
            <p:nvPr/>
          </p:nvSpPr>
          <p:spPr bwMode="auto">
            <a:xfrm>
              <a:off x="672" y="825"/>
              <a:ext cx="187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600">
                  <a:solidFill>
                    <a:srgbClr val="660033"/>
                  </a:solidFill>
                  <a:latin typeface="Impact" pitchFamily="34" charset="0"/>
                </a:rPr>
                <a:t>cartilage</a:t>
              </a:r>
              <a:endParaRPr lang="en-US" altLang="zh-TW" sz="2600">
                <a:latin typeface="Impact" pitchFamily="34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85800" y="2667000"/>
            <a:ext cx="3657600" cy="1282700"/>
            <a:chOff x="576" y="1680"/>
            <a:chExt cx="2304" cy="808"/>
          </a:xfrm>
        </p:grpSpPr>
        <p:sp>
          <p:nvSpPr>
            <p:cNvPr id="8207" name="Line 9"/>
            <p:cNvSpPr>
              <a:spLocks noChangeShapeType="1"/>
            </p:cNvSpPr>
            <p:nvPr/>
          </p:nvSpPr>
          <p:spPr bwMode="auto">
            <a:xfrm>
              <a:off x="576" y="1824"/>
              <a:ext cx="672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Rectangle 10"/>
            <p:cNvSpPr>
              <a:spLocks noChangeArrowheads="1"/>
            </p:cNvSpPr>
            <p:nvPr/>
          </p:nvSpPr>
          <p:spPr bwMode="auto">
            <a:xfrm>
              <a:off x="864" y="1680"/>
              <a:ext cx="2016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600">
                  <a:solidFill>
                    <a:srgbClr val="003366"/>
                  </a:solidFill>
                  <a:latin typeface="Impact" pitchFamily="34" charset="0"/>
                </a:rPr>
                <a:t>spongy bone containing red      bone marrow</a:t>
              </a:r>
              <a:endParaRPr lang="en-US" altLang="zh-TW" sz="2600" u="sng">
                <a:latin typeface="Impact" pitchFamily="34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85800" y="3657600"/>
            <a:ext cx="2895600" cy="1143000"/>
            <a:chOff x="576" y="2304"/>
            <a:chExt cx="1824" cy="720"/>
          </a:xfrm>
        </p:grpSpPr>
        <p:sp>
          <p:nvSpPr>
            <p:cNvPr id="8205" name="Line 12"/>
            <p:cNvSpPr>
              <a:spLocks noChangeShapeType="1"/>
            </p:cNvSpPr>
            <p:nvPr/>
          </p:nvSpPr>
          <p:spPr bwMode="auto">
            <a:xfrm>
              <a:off x="576" y="2304"/>
              <a:ext cx="72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Rectangle 13"/>
            <p:cNvSpPr>
              <a:spLocks noChangeArrowheads="1"/>
            </p:cNvSpPr>
            <p:nvPr/>
          </p:nvSpPr>
          <p:spPr bwMode="auto">
            <a:xfrm>
              <a:off x="1008" y="2716"/>
              <a:ext cx="139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600">
                  <a:solidFill>
                    <a:srgbClr val="660033"/>
                  </a:solidFill>
                  <a:latin typeface="Impact" pitchFamily="34" charset="0"/>
                </a:rPr>
                <a:t>compact bone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33400" y="3962400"/>
            <a:ext cx="2819400" cy="2652713"/>
            <a:chOff x="480" y="2496"/>
            <a:chExt cx="1776" cy="1671"/>
          </a:xfrm>
        </p:grpSpPr>
        <p:sp>
          <p:nvSpPr>
            <p:cNvPr id="8203" name="Line 15"/>
            <p:cNvSpPr>
              <a:spLocks noChangeShapeType="1"/>
            </p:cNvSpPr>
            <p:nvPr/>
          </p:nvSpPr>
          <p:spPr bwMode="auto">
            <a:xfrm>
              <a:off x="480" y="2496"/>
              <a:ext cx="72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Rectangle 16"/>
            <p:cNvSpPr>
              <a:spLocks noChangeArrowheads="1"/>
            </p:cNvSpPr>
            <p:nvPr/>
          </p:nvSpPr>
          <p:spPr bwMode="auto">
            <a:xfrm>
              <a:off x="528" y="3359"/>
              <a:ext cx="1728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600">
                  <a:solidFill>
                    <a:srgbClr val="003366"/>
                  </a:solidFill>
                  <a:latin typeface="Impact" pitchFamily="34" charset="0"/>
                </a:rPr>
                <a:t>cavity containing yellow bone marrow</a:t>
              </a:r>
              <a:endParaRPr lang="en-US" altLang="zh-TW" sz="2600">
                <a:solidFill>
                  <a:srgbClr val="660033"/>
                </a:solidFill>
                <a:latin typeface="Impact" pitchFamily="34" charset="0"/>
              </a:endParaRPr>
            </a:p>
          </p:txBody>
        </p:sp>
      </p:grpSp>
      <p:sp>
        <p:nvSpPr>
          <p:cNvPr id="8200" name="AutoShape 2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2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81000" y="746125"/>
            <a:ext cx="7543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T"/>
            </a:pPr>
            <a:r>
              <a:rPr kumimoji="1" lang="en-US" altLang="zh-TW" sz="3200">
                <a:solidFill>
                  <a:srgbClr val="339966"/>
                </a:solidFill>
                <a:latin typeface="Impact" pitchFamily="34" charset="0"/>
              </a:rPr>
              <a:t>both ends are filled with loose             spongy bone which contains many small cavities filled with red bone marrow</a:t>
            </a:r>
          </a:p>
        </p:txBody>
      </p:sp>
      <p:sp>
        <p:nvSpPr>
          <p:cNvPr id="9219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81000" y="2711450"/>
            <a:ext cx="84582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T"/>
            </a:pPr>
            <a:r>
              <a:rPr kumimoji="1" lang="en-US" altLang="zh-TW" sz="3200">
                <a:solidFill>
                  <a:srgbClr val="339966"/>
                </a:solidFill>
                <a:latin typeface="Impact" pitchFamily="34" charset="0"/>
              </a:rPr>
              <a:t>red blood cells and white blood cells are made in red bone marrow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T"/>
            </a:pPr>
            <a:r>
              <a:rPr kumimoji="1" lang="en-US" altLang="zh-TW" sz="3200">
                <a:solidFill>
                  <a:srgbClr val="339966"/>
                </a:solidFill>
                <a:latin typeface="Impact" pitchFamily="34" charset="0"/>
              </a:rPr>
              <a:t>inner part of bone is a central cavity which is hollow and filled with yellow bone marrow 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SzPct val="95000"/>
              <a:buFont typeface="Wingdings" pitchFamily="2" charset="2"/>
              <a:buChar char="T"/>
            </a:pPr>
            <a:r>
              <a:rPr kumimoji="1" lang="en-US" altLang="zh-TW" sz="3200">
                <a:solidFill>
                  <a:srgbClr val="339966"/>
                </a:solidFill>
                <a:latin typeface="Impact" pitchFamily="34" charset="0"/>
              </a:rPr>
              <a:t>yellow bone marrow is a kind of fatty tissue</a:t>
            </a:r>
          </a:p>
        </p:txBody>
      </p:sp>
    </p:spTree>
  </p:cSld>
  <p:clrMapOvr>
    <a:masterClrMapping/>
  </p:clrMapOvr>
  <p:transition>
    <p:dissolve/>
    <p:sndAc>
      <p:stSnd>
        <p:snd r:embed="rId2" name="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utoUpdateAnimBg="0" advAuto="0"/>
      <p:bldP spid="5939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WordArt 2"/>
          <p:cNvSpPr>
            <a:spLocks noChangeArrowheads="1" noChangeShapeType="1" noTextEdit="1"/>
          </p:cNvSpPr>
          <p:nvPr/>
        </p:nvSpPr>
        <p:spPr bwMode="auto">
          <a:xfrm>
            <a:off x="1905000" y="1447800"/>
            <a:ext cx="51816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9900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Impact"/>
              </a:rPr>
              <a:t>Investigation13.1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0" y="3200400"/>
            <a:ext cx="91440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zh-TW" sz="62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To find out How the Chemical Components of Bone Affects its Properties</a:t>
            </a:r>
          </a:p>
        </p:txBody>
      </p:sp>
      <p:sp>
        <p:nvSpPr>
          <p:cNvPr id="1024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時鐘音效灝??b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  <p:bldP spid="9830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295400" y="4967288"/>
            <a:ext cx="731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>
                <a:latin typeface="Impact" pitchFamily="34" charset="0"/>
              </a:rPr>
              <a:t>Can you bend the bone after acid treatment ?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295400" y="5424488"/>
            <a:ext cx="464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>
                <a:solidFill>
                  <a:srgbClr val="990000"/>
                </a:solidFill>
                <a:latin typeface="Impact" pitchFamily="34" charset="0"/>
              </a:rPr>
              <a:t>Ans:</a:t>
            </a:r>
            <a:r>
              <a:rPr kumimoji="1" lang="en-US" altLang="zh-TW" sz="2800">
                <a:solidFill>
                  <a:srgbClr val="FF6600"/>
                </a:solidFill>
                <a:latin typeface="Impact" pitchFamily="34" charset="0"/>
              </a:rPr>
              <a:t> Yes.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19200" y="515938"/>
            <a:ext cx="7439025" cy="4132262"/>
            <a:chOff x="768" y="325"/>
            <a:chExt cx="4686" cy="2603"/>
          </a:xfrm>
        </p:grpSpPr>
        <p:pic>
          <p:nvPicPr>
            <p:cNvPr id="11272" name="Picture 4" descr="C:\cert bio\13.8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25"/>
              <a:ext cx="4686" cy="26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3" name="Line 6"/>
            <p:cNvSpPr>
              <a:spLocks noChangeShapeType="1"/>
            </p:cNvSpPr>
            <p:nvPr/>
          </p:nvSpPr>
          <p:spPr bwMode="auto">
            <a:xfrm>
              <a:off x="1008" y="2245"/>
              <a:ext cx="48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Text Box 7"/>
            <p:cNvSpPr txBox="1">
              <a:spLocks noChangeArrowheads="1"/>
            </p:cNvSpPr>
            <p:nvPr/>
          </p:nvSpPr>
          <p:spPr bwMode="auto">
            <a:xfrm>
              <a:off x="1344" y="1200"/>
              <a:ext cx="1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dilute          hydrochloric acid</a:t>
              </a:r>
            </a:p>
          </p:txBody>
        </p:sp>
        <p:sp>
          <p:nvSpPr>
            <p:cNvPr id="11275" name="Text Box 8"/>
            <p:cNvSpPr txBox="1">
              <a:spLocks noChangeArrowheads="1"/>
            </p:cNvSpPr>
            <p:nvPr/>
          </p:nvSpPr>
          <p:spPr bwMode="auto">
            <a:xfrm>
              <a:off x="1200" y="2350"/>
              <a:ext cx="1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zh-TW" sz="1800">
                  <a:latin typeface="Impact" pitchFamily="34" charset="0"/>
                </a:rPr>
                <a:t>            </a:t>
              </a:r>
              <a:r>
                <a:rPr kumimoji="1" lang="en-US" altLang="zh-TW" sz="1800">
                  <a:latin typeface="Impact" pitchFamily="34" charset="0"/>
                </a:rPr>
                <a:t>chicken bone</a:t>
              </a:r>
            </a:p>
          </p:txBody>
        </p:sp>
        <p:sp>
          <p:nvSpPr>
            <p:cNvPr id="11276" name="Line 10"/>
            <p:cNvSpPr>
              <a:spLocks noChangeShapeType="1"/>
            </p:cNvSpPr>
            <p:nvPr/>
          </p:nvSpPr>
          <p:spPr bwMode="auto">
            <a:xfrm>
              <a:off x="1056" y="1344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9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85800" y="4800600"/>
            <a:ext cx="8305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</a:pPr>
            <a:r>
              <a:rPr kumimoji="1" lang="en-US" altLang="zh-TW" sz="2800">
                <a:latin typeface="Impact" pitchFamily="34" charset="0"/>
              </a:rPr>
              <a:t>What effect does the acid have on the bone ?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85800" y="5334000"/>
            <a:ext cx="8305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66750" indent="-666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</a:pPr>
            <a:r>
              <a:rPr kumimoji="1" lang="en-US" altLang="zh-TW" sz="2800">
                <a:solidFill>
                  <a:srgbClr val="990000"/>
                </a:solidFill>
                <a:latin typeface="Impact" pitchFamily="34" charset="0"/>
              </a:rPr>
              <a:t>Ans:</a:t>
            </a:r>
            <a:r>
              <a:rPr kumimoji="1" lang="en-US" altLang="zh-TW" sz="2800">
                <a:solidFill>
                  <a:srgbClr val="FF3300"/>
                </a:solidFill>
                <a:latin typeface="Impact" pitchFamily="34" charset="0"/>
              </a:rPr>
              <a:t> </a:t>
            </a:r>
            <a:r>
              <a:rPr kumimoji="1" lang="en-US" altLang="zh-TW" sz="2800">
                <a:solidFill>
                  <a:srgbClr val="FF6600"/>
                </a:solidFill>
                <a:latin typeface="Impact" pitchFamily="34" charset="0"/>
              </a:rPr>
              <a:t>It dissolves away calcium salt, cause bone to lose its strength and rigidity.</a:t>
            </a:r>
            <a:endParaRPr kumimoji="1" lang="en-US" altLang="zh-TW" sz="2800">
              <a:solidFill>
                <a:srgbClr val="FF3300"/>
              </a:solidFill>
              <a:latin typeface="Impact" pitchFamily="34" charset="0"/>
            </a:endParaRPr>
          </a:p>
        </p:txBody>
      </p:sp>
      <p:grpSp>
        <p:nvGrpSpPr>
          <p:cNvPr id="12292" name="Group 16"/>
          <p:cNvGrpSpPr>
            <a:grpSpLocks/>
          </p:cNvGrpSpPr>
          <p:nvPr/>
        </p:nvGrpSpPr>
        <p:grpSpPr bwMode="auto">
          <a:xfrm>
            <a:off x="1219200" y="515938"/>
            <a:ext cx="7439025" cy="4132262"/>
            <a:chOff x="768" y="325"/>
            <a:chExt cx="4686" cy="2603"/>
          </a:xfrm>
        </p:grpSpPr>
        <p:pic>
          <p:nvPicPr>
            <p:cNvPr id="12296" name="Picture 17" descr="C:\cert bio\13.8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25"/>
              <a:ext cx="4686" cy="26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7" name="Line 18"/>
            <p:cNvSpPr>
              <a:spLocks noChangeShapeType="1"/>
            </p:cNvSpPr>
            <p:nvPr/>
          </p:nvSpPr>
          <p:spPr bwMode="auto">
            <a:xfrm>
              <a:off x="1008" y="2245"/>
              <a:ext cx="48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Text Box 19"/>
            <p:cNvSpPr txBox="1">
              <a:spLocks noChangeArrowheads="1"/>
            </p:cNvSpPr>
            <p:nvPr/>
          </p:nvSpPr>
          <p:spPr bwMode="auto">
            <a:xfrm>
              <a:off x="1344" y="1200"/>
              <a:ext cx="1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TW" sz="1800">
                  <a:latin typeface="Impact" pitchFamily="34" charset="0"/>
                </a:rPr>
                <a:t>dilute          hydrochloric acid</a:t>
              </a:r>
            </a:p>
          </p:txBody>
        </p:sp>
        <p:sp>
          <p:nvSpPr>
            <p:cNvPr id="12299" name="Text Box 20"/>
            <p:cNvSpPr txBox="1">
              <a:spLocks noChangeArrowheads="1"/>
            </p:cNvSpPr>
            <p:nvPr/>
          </p:nvSpPr>
          <p:spPr bwMode="auto">
            <a:xfrm>
              <a:off x="1200" y="2350"/>
              <a:ext cx="1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zh-TW" sz="1800">
                  <a:latin typeface="Impact" pitchFamily="34" charset="0"/>
                </a:rPr>
                <a:t>            </a:t>
              </a:r>
              <a:r>
                <a:rPr kumimoji="1" lang="en-US" altLang="zh-TW" sz="1800">
                  <a:latin typeface="Impact" pitchFamily="34" charset="0"/>
                </a:rPr>
                <a:t>chicken bone</a:t>
              </a:r>
            </a:p>
          </p:txBody>
        </p:sp>
        <p:sp>
          <p:nvSpPr>
            <p:cNvPr id="12300" name="Line 21"/>
            <p:cNvSpPr>
              <a:spLocks noChangeShapeType="1"/>
            </p:cNvSpPr>
            <p:nvPr/>
          </p:nvSpPr>
          <p:spPr bwMode="auto">
            <a:xfrm>
              <a:off x="1056" y="1344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3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AutoShape 2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autoUpdateAnimBg="0"/>
    </p:bldLst>
  </p:timing>
</p:sld>
</file>

<file path=ppt/theme/theme1.xml><?xml version="1.0" encoding="utf-8"?>
<a:theme xmlns:a="http://schemas.openxmlformats.org/drawingml/2006/main" name="空白簡報">
  <a:themeElements>
    <a:clrScheme name="空白簡報.po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空白簡報.pot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  <a:ea typeface="新細明體" pitchFamily="18" charset="-120"/>
          </a:defRPr>
        </a:defPPr>
      </a:lstStyle>
    </a:lnDef>
  </a:objectDefaults>
  <a:extraClrSchemeLst>
    <a:extraClrScheme>
      <a:clrScheme name="空白簡報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簡報.pot 3">
        <a:dk1>
          <a:srgbClr val="000000"/>
        </a:dk1>
        <a:lt1>
          <a:srgbClr val="FFFFCC"/>
        </a:lt1>
        <a:dk2>
          <a:srgbClr val="808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.pot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Office\Templates\空白簡報.pot</Template>
  <TotalTime>1305</TotalTime>
  <Words>1615</Words>
  <Application>Microsoft Office PowerPoint</Application>
  <PresentationFormat>On-screen Show (4:3)</PresentationFormat>
  <Paragraphs>240</Paragraphs>
  <Slides>48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Times New Roman</vt:lpstr>
      <vt:lpstr>新細明體</vt:lpstr>
      <vt:lpstr>Arial</vt:lpstr>
      <vt:lpstr>Impact</vt:lpstr>
      <vt:lpstr>Wingdings</vt:lpstr>
      <vt:lpstr>Comic Sans MS</vt:lpstr>
      <vt:lpstr>華康新儷粗黑</vt:lpstr>
      <vt:lpstr>Simpson</vt:lpstr>
      <vt:lpstr>Arial Black</vt:lpstr>
      <vt:lpstr>Monotype Sorts</vt:lpstr>
      <vt:lpstr>ZapfDingbats</vt:lpstr>
      <vt:lpstr>空白簡報</vt:lpstr>
      <vt:lpstr>點陣圖影像</vt:lpstr>
      <vt:lpstr>Microsoft 多媒體藝廊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is movement achieved?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Types of Lever System in our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                    Support and Movement</dc:title>
  <dc:creator>Aristo</dc:creator>
  <cp:lastModifiedBy>Teacher E-Solutions</cp:lastModifiedBy>
  <cp:revision>97</cp:revision>
  <dcterms:created xsi:type="dcterms:W3CDTF">2000-06-19T03:59:35Z</dcterms:created>
  <dcterms:modified xsi:type="dcterms:W3CDTF">2019-01-18T16:37:08Z</dcterms:modified>
</cp:coreProperties>
</file>